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xml" ContentType="application/vnd.openxmlformats-officedocument.presentationml.tags+xml"/>
  <Override PartName="/ppt/notesSlides/notesSlide17.xml" ContentType="application/vnd.openxmlformats-officedocument.presentationml.notesSlide+xml"/>
  <Override PartName="/ppt/charts/chart1.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25" r:id="rId2"/>
  </p:sldMasterIdLst>
  <p:notesMasterIdLst>
    <p:notesMasterId r:id="rId45"/>
  </p:notesMasterIdLst>
  <p:sldIdLst>
    <p:sldId id="278" r:id="rId3"/>
    <p:sldId id="331" r:id="rId4"/>
    <p:sldId id="330" r:id="rId5"/>
    <p:sldId id="279" r:id="rId6"/>
    <p:sldId id="280" r:id="rId7"/>
    <p:sldId id="281" r:id="rId8"/>
    <p:sldId id="282" r:id="rId9"/>
    <p:sldId id="283" r:id="rId10"/>
    <p:sldId id="284" r:id="rId11"/>
    <p:sldId id="314" r:id="rId12"/>
    <p:sldId id="315" r:id="rId13"/>
    <p:sldId id="316" r:id="rId14"/>
    <p:sldId id="290" r:id="rId15"/>
    <p:sldId id="317" r:id="rId16"/>
    <p:sldId id="345" r:id="rId17"/>
    <p:sldId id="318" r:id="rId18"/>
    <p:sldId id="322" r:id="rId19"/>
    <p:sldId id="323" r:id="rId20"/>
    <p:sldId id="298" r:id="rId21"/>
    <p:sldId id="299" r:id="rId22"/>
    <p:sldId id="300" r:id="rId23"/>
    <p:sldId id="301" r:id="rId24"/>
    <p:sldId id="313" r:id="rId25"/>
    <p:sldId id="302" r:id="rId26"/>
    <p:sldId id="329" r:id="rId27"/>
    <p:sldId id="304" r:id="rId28"/>
    <p:sldId id="328" r:id="rId29"/>
    <p:sldId id="332" r:id="rId30"/>
    <p:sldId id="333" r:id="rId31"/>
    <p:sldId id="334" r:id="rId32"/>
    <p:sldId id="335" r:id="rId33"/>
    <p:sldId id="336" r:id="rId34"/>
    <p:sldId id="337" r:id="rId35"/>
    <p:sldId id="338" r:id="rId36"/>
    <p:sldId id="339" r:id="rId37"/>
    <p:sldId id="340" r:id="rId38"/>
    <p:sldId id="341" r:id="rId39"/>
    <p:sldId id="342" r:id="rId40"/>
    <p:sldId id="343" r:id="rId41"/>
    <p:sldId id="344" r:id="rId42"/>
    <p:sldId id="307" r:id="rId43"/>
    <p:sldId id="264" r:id="rId44"/>
  </p:sldIdLst>
  <p:sldSz cx="12192000" cy="6858000"/>
  <p:notesSz cx="6858000" cy="9144000"/>
  <p:custDataLst>
    <p:tags r:id="rId4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ehy, Ruth R" initials="DRR" lastIdx="73" clrIdx="0">
    <p:extLst>
      <p:ext uri="{19B8F6BF-5375-455C-9EA6-DF929625EA0E}">
        <p15:presenceInfo xmlns:p15="http://schemas.microsoft.com/office/powerpoint/2012/main" userId="Dennehy, Ruth R" providerId="None"/>
      </p:ext>
    </p:extLst>
  </p:cmAuthor>
  <p:cmAuthor id="2" name="KPMG" initials="K" lastIdx="7" clrIdx="1">
    <p:extLst>
      <p:ext uri="{19B8F6BF-5375-455C-9EA6-DF929625EA0E}">
        <p15:presenceInfo xmlns:p15="http://schemas.microsoft.com/office/powerpoint/2012/main" userId="KPM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4066AA"/>
    <a:srgbClr val="0091DA"/>
    <a:srgbClr val="005EB8"/>
    <a:srgbClr val="483698"/>
    <a:srgbClr val="00338D"/>
    <a:srgbClr val="FFFFFF"/>
    <a:srgbClr val="F68D2E"/>
    <a:srgbClr val="EAAA00"/>
    <a:srgbClr val="BFCC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3" autoAdjust="0"/>
    <p:restoredTop sz="95324" autoAdjust="0"/>
  </p:normalViewPr>
  <p:slideViewPr>
    <p:cSldViewPr snapToGrid="0" showGuides="1">
      <p:cViewPr>
        <p:scale>
          <a:sx n="75" d="100"/>
          <a:sy n="75" d="100"/>
        </p:scale>
        <p:origin x="234" y="366"/>
      </p:cViewPr>
      <p:guideLst/>
    </p:cSldViewPr>
  </p:slideViewPr>
  <p:outlineViewPr>
    <p:cViewPr>
      <p:scale>
        <a:sx n="33" d="100"/>
        <a:sy n="33" d="100"/>
      </p:scale>
      <p:origin x="0" y="-5484"/>
    </p:cViewPr>
  </p:outlineViewPr>
  <p:notesTextViewPr>
    <p:cViewPr>
      <p:scale>
        <a:sx n="1" d="1"/>
        <a:sy n="1" d="1"/>
      </p:scale>
      <p:origin x="0" y="0"/>
    </p:cViewPr>
  </p:notesTextViewPr>
  <p:sorterViewPr>
    <p:cViewPr>
      <p:scale>
        <a:sx n="100" d="100"/>
        <a:sy n="100" d="100"/>
      </p:scale>
      <p:origin x="0" y="-1740"/>
    </p:cViewPr>
  </p:sorterViewPr>
  <p:notesViewPr>
    <p:cSldViewPr snapToGrid="0">
      <p:cViewPr varScale="1">
        <p:scale>
          <a:sx n="86" d="100"/>
          <a:sy n="86" d="100"/>
        </p:scale>
        <p:origin x="292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679934315423597"/>
          <c:y val="0.12780414742420648"/>
          <c:w val="0.55020937595904318"/>
          <c:h val="0.7548403790235878"/>
        </c:manualLayout>
      </c:layout>
      <c:doughnutChart>
        <c:varyColors val="1"/>
        <c:ser>
          <c:idx val="0"/>
          <c:order val="0"/>
          <c:spPr>
            <a:effectLst/>
          </c:spPr>
          <c:dPt>
            <c:idx val="0"/>
            <c:bubble3D val="0"/>
            <c:spPr>
              <a:solidFill>
                <a:srgbClr val="00338D"/>
              </a:solidFill>
              <a:ln>
                <a:noFill/>
              </a:ln>
              <a:effectLst/>
            </c:spPr>
          </c:dPt>
          <c:dPt>
            <c:idx val="1"/>
            <c:bubble3D val="0"/>
            <c:spPr>
              <a:solidFill>
                <a:srgbClr val="0091DA"/>
              </a:solidFill>
              <a:ln>
                <a:noFill/>
              </a:ln>
              <a:effectLst/>
            </c:spPr>
          </c:dPt>
          <c:dPt>
            <c:idx val="2"/>
            <c:bubble3D val="0"/>
            <c:spPr>
              <a:solidFill>
                <a:srgbClr val="6D2077"/>
              </a:solidFill>
              <a:ln>
                <a:noFill/>
              </a:ln>
              <a:effectLst/>
            </c:spPr>
          </c:dPt>
          <c:dPt>
            <c:idx val="3"/>
            <c:bubble3D val="0"/>
            <c:spPr>
              <a:solidFill>
                <a:srgbClr val="005EB8"/>
              </a:solidFill>
              <a:ln>
                <a:noFill/>
              </a:ln>
              <a:effectLst/>
            </c:spPr>
          </c:dPt>
          <c:dPt>
            <c:idx val="4"/>
            <c:bubble3D val="0"/>
            <c:spPr>
              <a:solidFill>
                <a:srgbClr val="00A3A1"/>
              </a:solidFill>
              <a:ln>
                <a:noFill/>
              </a:ln>
              <a:effectLst/>
            </c:spPr>
          </c:dPt>
          <c:dPt>
            <c:idx val="5"/>
            <c:bubble3D val="0"/>
            <c:spPr>
              <a:solidFill>
                <a:srgbClr val="EAAA00"/>
              </a:solidFill>
              <a:ln>
                <a:noFill/>
              </a:ln>
              <a:effectLst/>
            </c:spPr>
          </c:dPt>
          <c:dPt>
            <c:idx val="6"/>
            <c:bubble3D val="0"/>
            <c:spPr>
              <a:solidFill>
                <a:srgbClr val="43B02A"/>
              </a:solidFill>
              <a:ln>
                <a:noFill/>
              </a:ln>
              <a:effectLst/>
            </c:spPr>
          </c:dPt>
          <c:dPt>
            <c:idx val="7"/>
            <c:bubble3D val="0"/>
            <c:spPr>
              <a:solidFill>
                <a:srgbClr val="C6007E"/>
              </a:solidFill>
              <a:ln>
                <a:noFill/>
              </a:ln>
              <a:effectLst/>
            </c:spPr>
          </c:dPt>
          <c:dLbls>
            <c:dLbl>
              <c:idx val="0"/>
              <c:layout>
                <c:manualLayout>
                  <c:x val="1.2833762857986586E-7"/>
                  <c:y val="3.5322888553164693E-3"/>
                </c:manualLayout>
              </c:layout>
              <c:tx>
                <c:rich>
                  <a:bodyPr rot="0" spcFirstLastPara="1" vertOverflow="ellipsis" vert="horz" wrap="square" lIns="38100" tIns="19050" rIns="38100" bIns="19050" anchor="ctr" anchorCtr="1">
                    <a:noAutofit/>
                  </a:bodyPr>
                  <a:lstStyle/>
                  <a:p>
                    <a:pPr>
                      <a:defRPr sz="800" b="1" i="0" u="none" strike="noStrike" kern="1200" baseline="0">
                        <a:solidFill>
                          <a:schemeClr val="bg1"/>
                        </a:solidFill>
                        <a:latin typeface="+mn-lt"/>
                        <a:ea typeface="+mn-ea"/>
                        <a:cs typeface="+mn-cs"/>
                      </a:defRPr>
                    </a:pPr>
                    <a:r>
                      <a:rPr lang="en-US" sz="800" dirty="0" smtClean="0"/>
                      <a:t>Strategy</a:t>
                    </a:r>
                    <a:r>
                      <a:rPr lang="en-US" sz="800" dirty="0"/>
                      <a:t>, </a:t>
                    </a:r>
                    <a:endParaRPr lang="en-US" sz="800" dirty="0" smtClean="0"/>
                  </a:p>
                  <a:p>
                    <a:pPr>
                      <a:defRPr sz="800" b="1" i="0" u="none" strike="noStrike" kern="1200" baseline="0">
                        <a:solidFill>
                          <a:schemeClr val="bg1"/>
                        </a:solidFill>
                        <a:latin typeface="+mn-lt"/>
                        <a:ea typeface="+mn-ea"/>
                        <a:cs typeface="+mn-cs"/>
                      </a:defRPr>
                    </a:pPr>
                    <a:r>
                      <a:rPr lang="en-US" sz="800" dirty="0" smtClean="0"/>
                      <a:t>governance</a:t>
                    </a:r>
                    <a:r>
                      <a:rPr lang="en-US" sz="800" dirty="0" smtClean="0">
                        <a:solidFill>
                          <a:schemeClr val="bg1"/>
                        </a:solidFill>
                      </a:rPr>
                      <a:t> and </a:t>
                    </a:r>
                    <a:r>
                      <a:rPr lang="en-US" sz="800" dirty="0" smtClean="0"/>
                      <a:t>management</a:t>
                    </a:r>
                    <a:endParaRPr lang="en-US" sz="800" dirty="0"/>
                  </a:p>
                </c:rich>
              </c:tx>
              <c:spPr>
                <a:noFill/>
                <a:ln>
                  <a:noFill/>
                </a:ln>
                <a:effectLst/>
              </c:spPr>
              <c:showLegendKey val="0"/>
              <c:showVal val="0"/>
              <c:showCatName val="1"/>
              <c:showSerName val="0"/>
              <c:showPercent val="0"/>
              <c:showBubbleSize val="0"/>
              <c:extLst>
                <c:ext xmlns:c15="http://schemas.microsoft.com/office/drawing/2012/chart" uri="{CE6537A1-D6FC-4f65-9D91-7224C49458BB}">
                  <c15:layout>
                    <c:manualLayout>
                      <c:w val="8.4460790095209834E-2"/>
                      <c:h val="0.13810705695716696"/>
                    </c:manualLayout>
                  </c15:layout>
                </c:ext>
              </c:extLst>
            </c:dLbl>
            <c:dLbl>
              <c:idx val="1"/>
              <c:layout/>
              <c:tx>
                <c:rich>
                  <a:bodyPr/>
                  <a:lstStyle/>
                  <a:p>
                    <a:r>
                      <a:rPr lang="en-US" dirty="0">
                        <a:solidFill>
                          <a:schemeClr val="bg1"/>
                        </a:solidFill>
                      </a:rPr>
                      <a:t>Security </a:t>
                    </a:r>
                    <a:endParaRPr lang="en-US" dirty="0" smtClean="0">
                      <a:solidFill>
                        <a:schemeClr val="bg1"/>
                      </a:solidFill>
                    </a:endParaRPr>
                  </a:p>
                  <a:p>
                    <a:r>
                      <a:rPr lang="en-US" dirty="0" smtClean="0">
                        <a:solidFill>
                          <a:schemeClr val="bg1"/>
                        </a:solidFill>
                      </a:rPr>
                      <a:t>architecture </a:t>
                    </a:r>
                    <a:r>
                      <a:rPr lang="en-US" sz="700" b="1" i="0" u="none" strike="noStrike" kern="1200" baseline="0" dirty="0" smtClean="0">
                        <a:solidFill>
                          <a:schemeClr val="bg1"/>
                        </a:solidFill>
                      </a:rPr>
                      <a:t>and</a:t>
                    </a:r>
                    <a:r>
                      <a:rPr lang="en-US" dirty="0" smtClean="0">
                        <a:solidFill>
                          <a:schemeClr val="bg1"/>
                        </a:solidFill>
                      </a:rPr>
                      <a:t> </a:t>
                    </a:r>
                  </a:p>
                  <a:p>
                    <a:r>
                      <a:rPr lang="en-US" dirty="0" smtClean="0">
                        <a:solidFill>
                          <a:schemeClr val="bg1"/>
                        </a:solidFill>
                      </a:rPr>
                      <a:t>services</a:t>
                    </a:r>
                    <a:endParaRPr lang="en-US" dirty="0">
                      <a:solidFill>
                        <a:schemeClr val="bg1"/>
                      </a:solidFill>
                    </a:endParaRPr>
                  </a:p>
                </c:rich>
              </c:tx>
              <c:showLegendKey val="0"/>
              <c:showVal val="0"/>
              <c:showCatName val="1"/>
              <c:showSerName val="0"/>
              <c:showPercent val="0"/>
              <c:showBubbleSize val="0"/>
              <c:extLst>
                <c:ext xmlns:c15="http://schemas.microsoft.com/office/drawing/2012/chart" uri="{CE6537A1-D6FC-4f65-9D91-7224C49458BB}">
                  <c15:layout/>
                </c:ext>
              </c:extLst>
            </c:dLbl>
            <c:dLbl>
              <c:idx val="2"/>
              <c:layout/>
              <c:tx>
                <c:rich>
                  <a:bodyPr/>
                  <a:lstStyle/>
                  <a:p>
                    <a:r>
                      <a:rPr lang="en-US" dirty="0" smtClean="0">
                        <a:solidFill>
                          <a:schemeClr val="bg1"/>
                        </a:solidFill>
                      </a:rPr>
                      <a:t>Threat</a:t>
                    </a:r>
                    <a:r>
                      <a:rPr lang="en-US" baseline="0" dirty="0" smtClean="0">
                        <a:solidFill>
                          <a:schemeClr val="bg1"/>
                        </a:solidFill>
                      </a:rPr>
                      <a:t> </a:t>
                    </a:r>
                    <a:r>
                      <a:rPr lang="en-US" sz="700" b="1" i="0" u="none" strike="noStrike" kern="1200" baseline="0" dirty="0" smtClean="0">
                        <a:solidFill>
                          <a:schemeClr val="bg1"/>
                        </a:solidFill>
                      </a:rPr>
                      <a:t>and</a:t>
                    </a:r>
                    <a:endParaRPr lang="en-US" baseline="0" dirty="0" smtClean="0">
                      <a:solidFill>
                        <a:schemeClr val="bg1"/>
                      </a:solidFill>
                    </a:endParaRPr>
                  </a:p>
                  <a:p>
                    <a:r>
                      <a:rPr lang="en-US" baseline="0" dirty="0" smtClean="0">
                        <a:solidFill>
                          <a:schemeClr val="bg1"/>
                        </a:solidFill>
                      </a:rPr>
                      <a:t>vulnerability </a:t>
                    </a:r>
                  </a:p>
                  <a:p>
                    <a:r>
                      <a:rPr lang="en-US" baseline="0" dirty="0" smtClean="0">
                        <a:solidFill>
                          <a:schemeClr val="bg1"/>
                        </a:solidFill>
                      </a:rPr>
                      <a:t>management</a:t>
                    </a:r>
                    <a:endParaRPr lang="en-US" dirty="0">
                      <a:solidFill>
                        <a:schemeClr val="bg1"/>
                      </a:solidFill>
                    </a:endParaRPr>
                  </a:p>
                </c:rich>
              </c:tx>
              <c:showLegendKey val="0"/>
              <c:showVal val="0"/>
              <c:showCatName val="1"/>
              <c:showSerName val="0"/>
              <c:showPercent val="0"/>
              <c:showBubbleSize val="0"/>
              <c:extLst>
                <c:ext xmlns:c15="http://schemas.microsoft.com/office/drawing/2012/chart" uri="{CE6537A1-D6FC-4f65-9D91-7224C49458BB}">
                  <c15:layout/>
                </c:ext>
              </c:extLst>
            </c:dLbl>
            <c:dLbl>
              <c:idx val="3"/>
              <c:layout>
                <c:manualLayout>
                  <c:x val="0"/>
                  <c:y val="3.5321497943009458E-3"/>
                </c:manualLayout>
              </c:layout>
              <c:tx>
                <c:rich>
                  <a:bodyPr/>
                  <a:lstStyle/>
                  <a:p>
                    <a:r>
                      <a:rPr lang="en-US" dirty="0">
                        <a:solidFill>
                          <a:schemeClr val="bg1"/>
                        </a:solidFill>
                      </a:rPr>
                      <a:t>Identity </a:t>
                    </a:r>
                    <a:r>
                      <a:rPr lang="en-US" sz="700" b="1" i="0" u="none" strike="noStrike" kern="1200" baseline="0" dirty="0" smtClean="0">
                        <a:solidFill>
                          <a:schemeClr val="bg1"/>
                        </a:solidFill>
                      </a:rPr>
                      <a:t>and</a:t>
                    </a:r>
                    <a:endParaRPr lang="en-US" dirty="0" smtClean="0">
                      <a:solidFill>
                        <a:schemeClr val="bg1"/>
                      </a:solidFill>
                    </a:endParaRPr>
                  </a:p>
                  <a:p>
                    <a:r>
                      <a:rPr lang="en-US" dirty="0" smtClean="0">
                        <a:solidFill>
                          <a:schemeClr val="bg1"/>
                        </a:solidFill>
                      </a:rPr>
                      <a:t> access </a:t>
                    </a:r>
                  </a:p>
                  <a:p>
                    <a:r>
                      <a:rPr lang="en-US" dirty="0" smtClean="0">
                        <a:solidFill>
                          <a:schemeClr val="bg1"/>
                        </a:solidFill>
                      </a:rPr>
                      <a:t>management</a:t>
                    </a:r>
                    <a:endParaRPr lang="en-US" dirty="0">
                      <a:solidFill>
                        <a:schemeClr val="bg1"/>
                      </a:solidFill>
                    </a:endParaRPr>
                  </a:p>
                </c:rich>
              </c:tx>
              <c:showLegendKey val="0"/>
              <c:showVal val="0"/>
              <c:showCatName val="1"/>
              <c:showSerName val="0"/>
              <c:showPercent val="0"/>
              <c:showBubbleSize val="0"/>
              <c:extLst>
                <c:ext xmlns:c15="http://schemas.microsoft.com/office/drawing/2012/chart" uri="{CE6537A1-D6FC-4f65-9D91-7224C49458BB}">
                  <c15:layout/>
                </c:ext>
              </c:extLst>
            </c:dLbl>
            <c:dLbl>
              <c:idx val="4"/>
              <c:layout/>
              <c:tx>
                <c:rich>
                  <a:bodyPr rot="0" spcFirstLastPara="1" vertOverflow="ellipsis" vert="horz" wrap="square" lIns="38100" tIns="19050" rIns="38100" bIns="19050" anchor="ctr" anchorCtr="1">
                    <a:noAutofit/>
                  </a:bodyPr>
                  <a:lstStyle/>
                  <a:p>
                    <a:pPr>
                      <a:defRPr sz="800" b="1" i="0" u="none" strike="noStrike" kern="1200" baseline="0">
                        <a:solidFill>
                          <a:schemeClr val="bg1"/>
                        </a:solidFill>
                        <a:latin typeface="+mn-lt"/>
                        <a:ea typeface="+mn-ea"/>
                        <a:cs typeface="+mn-cs"/>
                      </a:defRPr>
                    </a:pPr>
                    <a:r>
                      <a:rPr lang="en-US" sz="800" dirty="0" smtClean="0">
                        <a:solidFill>
                          <a:schemeClr val="bg1"/>
                        </a:solidFill>
                      </a:rPr>
                      <a:t>Information </a:t>
                    </a:r>
                    <a:r>
                      <a:rPr lang="en-US" sz="800" b="1" i="0" u="none" strike="noStrike" kern="1200" baseline="0" dirty="0" smtClean="0">
                        <a:solidFill>
                          <a:schemeClr val="bg1"/>
                        </a:solidFill>
                      </a:rPr>
                      <a:t>and</a:t>
                    </a:r>
                    <a:r>
                      <a:rPr lang="en-US" sz="800" dirty="0" smtClean="0">
                        <a:solidFill>
                          <a:schemeClr val="bg1"/>
                        </a:solidFill>
                      </a:rPr>
                      <a:t> </a:t>
                    </a:r>
                  </a:p>
                  <a:p>
                    <a:pPr>
                      <a:defRPr sz="800" b="1" i="0" u="none" strike="noStrike" kern="1200" baseline="0">
                        <a:solidFill>
                          <a:schemeClr val="bg1"/>
                        </a:solidFill>
                        <a:latin typeface="+mn-lt"/>
                        <a:ea typeface="+mn-ea"/>
                        <a:cs typeface="+mn-cs"/>
                      </a:defRPr>
                    </a:pPr>
                    <a:r>
                      <a:rPr lang="en-US" sz="800" dirty="0" smtClean="0">
                        <a:solidFill>
                          <a:schemeClr val="bg1"/>
                        </a:solidFill>
                      </a:rPr>
                      <a:t>privacy </a:t>
                    </a:r>
                  </a:p>
                  <a:p>
                    <a:pPr>
                      <a:defRPr sz="800" b="1" i="0" u="none" strike="noStrike" kern="1200" baseline="0">
                        <a:solidFill>
                          <a:schemeClr val="bg1"/>
                        </a:solidFill>
                        <a:latin typeface="+mn-lt"/>
                        <a:ea typeface="+mn-ea"/>
                        <a:cs typeface="+mn-cs"/>
                      </a:defRPr>
                    </a:pPr>
                    <a:r>
                      <a:rPr lang="en-US" sz="800" dirty="0" smtClean="0">
                        <a:solidFill>
                          <a:schemeClr val="bg1"/>
                        </a:solidFill>
                      </a:rPr>
                      <a:t>protection </a:t>
                    </a:r>
                    <a:endParaRPr lang="en-US" sz="800" dirty="0">
                      <a:solidFill>
                        <a:schemeClr val="bg1"/>
                      </a:solidFill>
                    </a:endParaRPr>
                  </a:p>
                </c:rich>
              </c:tx>
              <c:spPr>
                <a:noFill/>
                <a:ln>
                  <a:noFill/>
                </a:ln>
                <a:effectLst/>
              </c:spPr>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rect">
                      <a:avLst/>
                    </a:prstGeom>
                  </c15:spPr>
                  <c15:layout/>
                </c:ext>
              </c:extLst>
            </c:dLbl>
            <c:dLbl>
              <c:idx val="5"/>
              <c:layout>
                <c:manualLayout>
                  <c:x val="-1.6298878829642963E-3"/>
                  <c:y val="-3.5321497943010104E-3"/>
                </c:manualLayout>
              </c:layout>
              <c:tx>
                <c:rich>
                  <a:bodyPr/>
                  <a:lstStyle/>
                  <a:p>
                    <a:r>
                      <a:rPr lang="en-US" dirty="0">
                        <a:solidFill>
                          <a:schemeClr val="bg1"/>
                        </a:solidFill>
                      </a:rPr>
                      <a:t>Incident </a:t>
                    </a:r>
                    <a:r>
                      <a:rPr lang="en-US" sz="700" b="1" i="0" u="none" strike="noStrike" kern="1200" baseline="0" dirty="0" smtClean="0">
                        <a:solidFill>
                          <a:schemeClr val="bg1"/>
                        </a:solidFill>
                      </a:rPr>
                      <a:t>and</a:t>
                    </a:r>
                    <a:r>
                      <a:rPr lang="en-US" dirty="0" smtClean="0">
                        <a:solidFill>
                          <a:schemeClr val="bg1"/>
                        </a:solidFill>
                      </a:rPr>
                      <a:t> </a:t>
                    </a:r>
                  </a:p>
                  <a:p>
                    <a:r>
                      <a:rPr lang="en-US" dirty="0" smtClean="0">
                        <a:solidFill>
                          <a:schemeClr val="bg1"/>
                        </a:solidFill>
                      </a:rPr>
                      <a:t>crisis </a:t>
                    </a:r>
                  </a:p>
                  <a:p>
                    <a:r>
                      <a:rPr lang="en-US" dirty="0" smtClean="0">
                        <a:solidFill>
                          <a:schemeClr val="bg1"/>
                        </a:solidFill>
                      </a:rPr>
                      <a:t>management</a:t>
                    </a:r>
                    <a:endParaRPr lang="en-US" dirty="0">
                      <a:solidFill>
                        <a:schemeClr val="bg1"/>
                      </a:solidFill>
                    </a:endParaRPr>
                  </a:p>
                </c:rich>
              </c:tx>
              <c:showLegendKey val="0"/>
              <c:showVal val="0"/>
              <c:showCatName val="1"/>
              <c:showSerName val="0"/>
              <c:showPercent val="0"/>
              <c:showBubbleSize val="0"/>
              <c:extLst>
                <c:ext xmlns:c15="http://schemas.microsoft.com/office/drawing/2012/chart" uri="{CE6537A1-D6FC-4f65-9D91-7224C49458BB}">
                  <c15:layout/>
                </c:ext>
              </c:extLst>
            </c:dLbl>
            <c:dLbl>
              <c:idx val="6"/>
              <c:layout/>
              <c:tx>
                <c:rich>
                  <a:bodyPr/>
                  <a:lstStyle/>
                  <a:p>
                    <a:r>
                      <a:rPr lang="en-US" dirty="0"/>
                      <a:t>Risk </a:t>
                    </a:r>
                    <a:r>
                      <a:rPr lang="en-US" sz="700" b="1" i="0" u="none" strike="noStrike" kern="1200" baseline="0" dirty="0" smtClean="0">
                        <a:solidFill>
                          <a:schemeClr val="bg1"/>
                        </a:solidFill>
                      </a:rPr>
                      <a:t>and</a:t>
                    </a:r>
                    <a:r>
                      <a:rPr lang="en-US" dirty="0" smtClean="0">
                        <a:solidFill>
                          <a:schemeClr val="bg1"/>
                        </a:solidFill>
                      </a:rPr>
                      <a:t> </a:t>
                    </a:r>
                  </a:p>
                  <a:p>
                    <a:r>
                      <a:rPr lang="en-US" dirty="0" smtClean="0"/>
                      <a:t>compliance</a:t>
                    </a:r>
                    <a:br>
                      <a:rPr lang="en-US" dirty="0" smtClean="0"/>
                    </a:br>
                    <a:r>
                      <a:rPr lang="en-US" dirty="0" smtClean="0"/>
                      <a:t>management</a:t>
                    </a:r>
                    <a:endParaRPr lang="en-US" dirty="0"/>
                  </a:p>
                </c:rich>
              </c:tx>
              <c:showLegendKey val="0"/>
              <c:showVal val="0"/>
              <c:showCatName val="1"/>
              <c:showSerName val="0"/>
              <c:showPercent val="0"/>
              <c:showBubbleSize val="0"/>
              <c:extLst>
                <c:ext xmlns:c15="http://schemas.microsoft.com/office/drawing/2012/chart" uri="{CE6537A1-D6FC-4f65-9D91-7224C49458BB}">
                  <c15:layout/>
                </c:ext>
              </c:extLst>
            </c:dLbl>
            <c:dLbl>
              <c:idx val="7"/>
              <c:layout/>
              <c:tx>
                <c:rich>
                  <a:bodyPr/>
                  <a:lstStyle/>
                  <a:p>
                    <a:r>
                      <a:rPr lang="en-US" sz="700" dirty="0" smtClean="0"/>
                      <a:t>Delivery and</a:t>
                    </a:r>
                    <a:br>
                      <a:rPr lang="en-US" sz="700" dirty="0" smtClean="0"/>
                    </a:br>
                    <a:r>
                      <a:rPr lang="en-US" sz="700" dirty="0" smtClean="0"/>
                      <a:t>operations</a:t>
                    </a:r>
                    <a:endParaRPr lang="en-US" sz="700" dirty="0"/>
                  </a:p>
                </c:rich>
              </c:tx>
              <c:showLegendKey val="0"/>
              <c:showVal val="0"/>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bg1"/>
                    </a:solidFill>
                    <a:latin typeface="+mn-lt"/>
                    <a:ea typeface="+mn-ea"/>
                    <a:cs typeface="+mn-cs"/>
                  </a:defRPr>
                </a:pPr>
                <a:endParaRPr lang="en-US"/>
              </a:p>
            </c:txPr>
            <c:showLegendKey val="0"/>
            <c:showVal val="0"/>
            <c:showCatName val="1"/>
            <c:showSerName val="0"/>
            <c:showPercent val="0"/>
            <c:showBubbleSize val="0"/>
            <c:showLeaderLines val="0"/>
            <c:extLst>
              <c:ext xmlns:c15="http://schemas.microsoft.com/office/drawing/2012/chart" uri="{CE6537A1-D6FC-4f65-9D91-7224C49458BB}"/>
            </c:extLst>
          </c:dLbls>
          <c:val>
            <c:numRef>
              <c:f>Sheet1!$B$2:$B$9</c:f>
              <c:numCache>
                <c:formatCode>General</c:formatCode>
                <c:ptCount val="8"/>
                <c:pt idx="0">
                  <c:v>1.25</c:v>
                </c:pt>
                <c:pt idx="1">
                  <c:v>1.25</c:v>
                </c:pt>
                <c:pt idx="2">
                  <c:v>1.25</c:v>
                </c:pt>
                <c:pt idx="3">
                  <c:v>1.25</c:v>
                </c:pt>
                <c:pt idx="4">
                  <c:v>1.25</c:v>
                </c:pt>
                <c:pt idx="5">
                  <c:v>1.25</c:v>
                </c:pt>
                <c:pt idx="6">
                  <c:v>1.25</c:v>
                </c:pt>
                <c:pt idx="7">
                  <c:v>1.25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Sheet1!$A$2:$A$9</c15:sqref>
                        </c15:formulaRef>
                      </c:ext>
                    </c:extLst>
                    <c:strCache>
                      <c:ptCount val="8"/>
                      <c:pt idx="0">
                        <c:v>Strategy, Governance &amp; Management</c:v>
                      </c:pt>
                      <c:pt idx="1">
                        <c:v>Security Architecture &amp; Services</c:v>
                      </c:pt>
                      <c:pt idx="2">
                        <c:v>Threat, Intelligence &amp; Vulnerability Management</c:v>
                      </c:pt>
                      <c:pt idx="3">
                        <c:v>Identity &amp; Access Management</c:v>
                      </c:pt>
                      <c:pt idx="4">
                        <c:v>Information &amp; Privacy Protection </c:v>
                      </c:pt>
                      <c:pt idx="5">
                        <c:v>Incident &amp; Crisis Management</c:v>
                      </c:pt>
                      <c:pt idx="6">
                        <c:v>Risk &amp; Compliance Management</c:v>
                      </c:pt>
                      <c:pt idx="7">
                        <c:v>Emerging Trends &amp; Innovation</c:v>
                      </c:pt>
                    </c:strCache>
                  </c:strRef>
                </c15:cat>
              </c15:filteredCategoryTitle>
            </c:ext>
          </c:extLst>
        </c:ser>
        <c:dLbls>
          <c:showLegendKey val="0"/>
          <c:showVal val="0"/>
          <c:showCatName val="1"/>
          <c:showSerName val="0"/>
          <c:showPercent val="1"/>
          <c:showBubbleSize val="0"/>
          <c:showLeaderLines val="0"/>
        </c:dLbls>
        <c:firstSliceAng val="0"/>
        <c:holeSize val="38"/>
      </c:doughnutChart>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7" name="Slide Number Placeholder 6"/>
          <p:cNvSpPr>
            <a:spLocks noGrp="1"/>
          </p:cNvSpPr>
          <p:nvPr>
            <p:ph type="sldNum" sz="quarter" idx="5"/>
          </p:nvPr>
        </p:nvSpPr>
        <p:spPr>
          <a:xfrm>
            <a:off x="3884613" y="8743890"/>
            <a:ext cx="2971800" cy="384721"/>
          </a:xfrm>
          <a:prstGeom prst="rect">
            <a:avLst/>
          </a:prstGeom>
        </p:spPr>
        <p:txBody>
          <a:bodyPr vert="horz" lIns="0" tIns="0" rIns="228600" bIns="228600" rtlCol="0" anchor="ctr">
            <a:spAutoFit/>
          </a:bodyPr>
          <a:lstStyle>
            <a:lvl1pPr algn="r">
              <a:defRPr sz="1000">
                <a:solidFill>
                  <a:srgbClr val="00338D"/>
                </a:solidFill>
                <a:latin typeface="Arial" panose="020B0604020202020204" pitchFamily="34" charset="0"/>
              </a:defRPr>
            </a:lvl1pPr>
          </a:lstStyle>
          <a:p>
            <a:fld id="{86CB4B4D-7CA3-9044-876B-883B54F8677D}" type="slidenum">
              <a:rPr lang="en-US" smtClean="0">
                <a:latin typeface="Arial"/>
                <a:ea typeface="Arial"/>
                <a:cs typeface="Arial" panose="020B0604020202020204" pitchFamily="34" charset="0"/>
              </a:rPr>
              <a:pPr/>
              <a:t>‹#›</a:t>
            </a:fld>
            <a:endParaRPr lang="en-US" dirty="0"/>
          </a:p>
        </p:txBody>
      </p:sp>
      <p:sp>
        <p:nvSpPr>
          <p:cNvPr id="8" name="Notes Placeholder 7"/>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664364504"/>
      </p:ext>
    </p:extLst>
  </p:cSld>
  <p:clrMap bg1="lt1" tx1="dk1" bg2="lt2" tx2="dk2" accent1="accent1" accent2="accent2" accent3="accent3" accent4="accent4" accent5="accent5" accent6="accent6" hlink="hlink" folHlink="folHlink"/>
  <p:notesStyle>
    <a:lvl1pPr marL="0" marR="0" indent="0" algn="l" defTabSz="914400" rtl="0" eaLnBrk="1" fontAlgn="auto" latinLnBrk="0" hangingPunct="1">
      <a:lnSpc>
        <a:spcPct val="100000"/>
      </a:lnSpc>
      <a:spcBef>
        <a:spcPts val="0"/>
      </a:spcBef>
      <a:spcAft>
        <a:spcPts val="0"/>
      </a:spcAft>
      <a:buClrTx/>
      <a:buSzTx/>
      <a:buFontTx/>
      <a:buNone/>
      <a:tabLst/>
      <a:defRPr sz="1200" kern="1200">
        <a:solidFill>
          <a:schemeClr val="tx1"/>
        </a:solidFill>
        <a:latin typeface="Arial" panose="020B0604020202020204" pitchFamily="34" charset="0"/>
        <a:ea typeface="+mn-ea"/>
        <a:cs typeface="Arial" panose="020B0604020202020204" pitchFamily="34" charset="0"/>
      </a:defRPr>
    </a:lvl1pPr>
    <a:lvl2pPr marL="234950" marR="0" indent="-2349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sz="1200" kern="1200">
        <a:solidFill>
          <a:schemeClr val="tx1"/>
        </a:solidFill>
        <a:latin typeface="Arial" panose="020B0604020202020204" pitchFamily="34" charset="0"/>
        <a:ea typeface="+mn-ea"/>
        <a:cs typeface="Arial" panose="020B0604020202020204" pitchFamily="34" charset="0"/>
      </a:defRPr>
    </a:lvl2pPr>
    <a:lvl3pPr marL="457200" marR="0" indent="-2222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sz="1200" kern="1200">
        <a:solidFill>
          <a:schemeClr val="tx1"/>
        </a:solidFill>
        <a:latin typeface="Arial" panose="020B0604020202020204" pitchFamily="34" charset="0"/>
        <a:ea typeface="+mn-ea"/>
        <a:cs typeface="Arial" panose="020B0604020202020204" pitchFamily="34" charset="0"/>
      </a:defRPr>
    </a:lvl3pPr>
    <a:lvl4pPr marL="692150" marR="0" indent="-2349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sz="1200" kern="1200">
        <a:solidFill>
          <a:schemeClr val="tx1"/>
        </a:solidFill>
        <a:latin typeface="Arial" panose="020B0604020202020204" pitchFamily="34" charset="0"/>
        <a:ea typeface="+mn-ea"/>
        <a:cs typeface="Arial" panose="020B0604020202020204" pitchFamily="34" charset="0"/>
      </a:defRPr>
    </a:lvl4pPr>
    <a:lvl5pPr marL="914400" marR="0" indent="-2222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6CB4B4D-7CA3-9044-876B-883B54F8677D}" type="slidenum">
              <a:rPr lang="en-US" smtClean="0">
                <a:solidFill>
                  <a:srgbClr val="00338D"/>
                </a:solidFill>
                <a:latin typeface="Arial"/>
                <a:ea typeface="Arial"/>
                <a:cs typeface="Arial" panose="020B0604020202020204" pitchFamily="34" charset="0"/>
              </a:rPr>
              <a:pPr/>
              <a:t>16</a:t>
            </a:fld>
            <a:endParaRPr lang="en-GB" dirty="0"/>
          </a:p>
        </p:txBody>
      </p:sp>
    </p:spTree>
    <p:extLst>
      <p:ext uri="{BB962C8B-B14F-4D97-AF65-F5344CB8AC3E}">
        <p14:creationId xmlns:p14="http://schemas.microsoft.com/office/powerpoint/2010/main" val="3243234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2F122A-D870-4FC9-B659-FF8D3B20911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77527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noFill/>
        </p:spPr>
        <p:txBody>
          <a:bodyPr/>
          <a:lstStyle/>
          <a:p>
            <a:r>
              <a:rPr lang="en-US" altLang="en-US" dirty="0" smtClean="0">
                <a:latin typeface="Arial" panose="020B0604020202020204" pitchFamily="34" charset="0"/>
                <a:cs typeface="Arial" panose="020B0604020202020204" pitchFamily="34" charset="0"/>
              </a:rPr>
              <a:t>Low – 3 mo</a:t>
            </a:r>
          </a:p>
          <a:p>
            <a:r>
              <a:rPr lang="en-US" altLang="en-US" dirty="0" smtClean="0">
                <a:latin typeface="Arial" panose="020B0604020202020204" pitchFamily="34" charset="0"/>
                <a:cs typeface="Arial" panose="020B0604020202020204" pitchFamily="34" charset="0"/>
              </a:rPr>
              <a:t>Med – 6 year</a:t>
            </a:r>
          </a:p>
          <a:p>
            <a:r>
              <a:rPr lang="en-US" altLang="en-US" dirty="0" smtClean="0">
                <a:latin typeface="Arial" panose="020B0604020202020204" pitchFamily="34" charset="0"/>
                <a:cs typeface="Arial" panose="020B0604020202020204" pitchFamily="34" charset="0"/>
              </a:rPr>
              <a:t>Long –</a:t>
            </a:r>
            <a:r>
              <a:rPr lang="en-US" altLang="en-US" baseline="0" dirty="0" smtClean="0">
                <a:latin typeface="Arial" panose="020B0604020202020204" pitchFamily="34" charset="0"/>
                <a:cs typeface="Arial" panose="020B0604020202020204" pitchFamily="34" charset="0"/>
              </a:rPr>
              <a:t> 1 year</a:t>
            </a:r>
            <a:endParaRPr lang="en-US" altLang="en-US" dirty="0" smtClean="0">
              <a:latin typeface="Arial" panose="020B0604020202020204" pitchFamily="34" charset="0"/>
              <a:cs typeface="Arial" panose="020B0604020202020204" pitchFamily="34" charset="0"/>
            </a:endParaRPr>
          </a:p>
        </p:txBody>
      </p:sp>
      <p:sp>
        <p:nvSpPr>
          <p:cNvPr id="67588" name="Slide Number Placeholder 3"/>
          <p:cNvSpPr>
            <a:spLocks noGrp="1"/>
          </p:cNvSpPr>
          <p:nvPr>
            <p:ph type="sldNum" sz="quarter" idx="5"/>
          </p:nvPr>
        </p:nvSpPr>
        <p:spPr>
          <a:noFill/>
        </p:spPr>
        <p:txBody>
          <a:bodyPr/>
          <a:lstStyle>
            <a:lvl1pPr defTabSz="922338">
              <a:spcBef>
                <a:spcPct val="30000"/>
              </a:spcBef>
              <a:defRPr sz="1200">
                <a:solidFill>
                  <a:schemeClr val="tx1"/>
                </a:solidFill>
                <a:latin typeface="Arial" panose="020B0604020202020204" pitchFamily="34" charset="0"/>
                <a:cs typeface="Arial" panose="020B0604020202020204" pitchFamily="34" charset="0"/>
              </a:defRPr>
            </a:lvl1pPr>
            <a:lvl2pPr marL="738188" indent="-282575" defTabSz="922338">
              <a:spcBef>
                <a:spcPct val="30000"/>
              </a:spcBef>
              <a:defRPr sz="1200">
                <a:solidFill>
                  <a:schemeClr val="tx1"/>
                </a:solidFill>
                <a:latin typeface="Arial" panose="020B0604020202020204" pitchFamily="34" charset="0"/>
                <a:cs typeface="Arial" panose="020B0604020202020204" pitchFamily="34" charset="0"/>
              </a:defRPr>
            </a:lvl2pPr>
            <a:lvl3pPr marL="1135063" indent="-227013" defTabSz="922338">
              <a:spcBef>
                <a:spcPct val="30000"/>
              </a:spcBef>
              <a:defRPr sz="1200">
                <a:solidFill>
                  <a:schemeClr val="tx1"/>
                </a:solidFill>
                <a:latin typeface="Arial" panose="020B0604020202020204" pitchFamily="34" charset="0"/>
                <a:cs typeface="Arial" panose="020B0604020202020204" pitchFamily="34" charset="0"/>
              </a:defRPr>
            </a:lvl3pPr>
            <a:lvl4pPr marL="1589088" indent="-227013" defTabSz="922338">
              <a:spcBef>
                <a:spcPct val="30000"/>
              </a:spcBef>
              <a:defRPr sz="1200">
                <a:solidFill>
                  <a:schemeClr val="tx1"/>
                </a:solidFill>
                <a:latin typeface="Arial" panose="020B0604020202020204" pitchFamily="34" charset="0"/>
                <a:cs typeface="Arial" panose="020B0604020202020204" pitchFamily="34" charset="0"/>
              </a:defRPr>
            </a:lvl4pPr>
            <a:lvl5pPr marL="2043113" indent="-227013" defTabSz="922338">
              <a:spcBef>
                <a:spcPct val="30000"/>
              </a:spcBef>
              <a:defRPr sz="1200">
                <a:solidFill>
                  <a:schemeClr val="tx1"/>
                </a:solidFill>
                <a:latin typeface="Arial" panose="020B0604020202020204" pitchFamily="34" charset="0"/>
                <a:cs typeface="Arial" panose="020B0604020202020204" pitchFamily="34" charset="0"/>
              </a:defRPr>
            </a:lvl5pPr>
            <a:lvl6pPr marL="2500313" indent="-227013" defTabSz="92233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57513" indent="-227013" defTabSz="92233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14713" indent="-227013" defTabSz="92233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71913" indent="-227013" defTabSz="92233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13F92B3C-1BA5-4687-9D89-C777B34BE3DA}" type="slidenum">
              <a:rPr lang="en-US" altLang="en-US">
                <a:solidFill>
                  <a:prstClr val="black"/>
                </a:solidFill>
              </a:rPr>
              <a:pPr>
                <a:spcBef>
                  <a:spcPct val="0"/>
                </a:spcBef>
              </a:pPr>
              <a:t>29</a:t>
            </a:fld>
            <a:endParaRPr lang="en-US" altLang="en-US" dirty="0">
              <a:solidFill>
                <a:prstClr val="black"/>
              </a:solidFill>
            </a:endParaRPr>
          </a:p>
        </p:txBody>
      </p:sp>
    </p:spTree>
    <p:extLst>
      <p:ext uri="{BB962C8B-B14F-4D97-AF65-F5344CB8AC3E}">
        <p14:creationId xmlns:p14="http://schemas.microsoft.com/office/powerpoint/2010/main" val="1098777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6CB4B4D-7CA3-9044-876B-883B54F8677D}" type="slidenum">
              <a:rPr lang="en-US" smtClean="0">
                <a:latin typeface="Arial"/>
                <a:ea typeface="Arial"/>
                <a:cs typeface="Arial" panose="020B0604020202020204" pitchFamily="34" charset="0"/>
              </a:rPr>
              <a:pPr/>
              <a:t>31</a:t>
            </a:fld>
            <a:endParaRPr lang="en-GB" dirty="0"/>
          </a:p>
        </p:txBody>
      </p:sp>
    </p:spTree>
    <p:extLst>
      <p:ext uri="{BB962C8B-B14F-4D97-AF65-F5344CB8AC3E}">
        <p14:creationId xmlns:p14="http://schemas.microsoft.com/office/powerpoint/2010/main" val="6844048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6CB4B4D-7CA3-9044-876B-883B54F8677D}" type="slidenum">
              <a:rPr lang="en-US" smtClean="0">
                <a:latin typeface="Arial"/>
                <a:ea typeface="Arial"/>
                <a:cs typeface="Arial" panose="020B0604020202020204" pitchFamily="34" charset="0"/>
              </a:rPr>
              <a:pPr/>
              <a:t>32</a:t>
            </a:fld>
            <a:endParaRPr lang="en-GB" dirty="0"/>
          </a:p>
        </p:txBody>
      </p:sp>
    </p:spTree>
    <p:extLst>
      <p:ext uri="{BB962C8B-B14F-4D97-AF65-F5344CB8AC3E}">
        <p14:creationId xmlns:p14="http://schemas.microsoft.com/office/powerpoint/2010/main" val="11397694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6CB4B4D-7CA3-9044-876B-883B54F8677D}" type="slidenum">
              <a:rPr lang="en-US" smtClean="0">
                <a:latin typeface="Arial"/>
                <a:ea typeface="Arial"/>
                <a:cs typeface="Arial" panose="020B0604020202020204" pitchFamily="34" charset="0"/>
              </a:rPr>
              <a:pPr/>
              <a:t>33</a:t>
            </a:fld>
            <a:endParaRPr lang="en-GB" dirty="0"/>
          </a:p>
        </p:txBody>
      </p:sp>
    </p:spTree>
    <p:extLst>
      <p:ext uri="{BB962C8B-B14F-4D97-AF65-F5344CB8AC3E}">
        <p14:creationId xmlns:p14="http://schemas.microsoft.com/office/powerpoint/2010/main" val="4023236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6CB4B4D-7CA3-9044-876B-883B54F8677D}" type="slidenum">
              <a:rPr lang="en-US" smtClean="0">
                <a:latin typeface="Arial"/>
                <a:ea typeface="Arial"/>
                <a:cs typeface="Arial" panose="020B0604020202020204" pitchFamily="34" charset="0"/>
              </a:rPr>
              <a:pPr/>
              <a:t>34</a:t>
            </a:fld>
            <a:endParaRPr lang="en-GB" dirty="0"/>
          </a:p>
        </p:txBody>
      </p:sp>
    </p:spTree>
    <p:extLst>
      <p:ext uri="{BB962C8B-B14F-4D97-AF65-F5344CB8AC3E}">
        <p14:creationId xmlns:p14="http://schemas.microsoft.com/office/powerpoint/2010/main" val="22264903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Talk track</a:t>
            </a:r>
          </a:p>
          <a:p>
            <a:pPr marL="228600" indent="-228600">
              <a:buAutoNum type="arabicParenR"/>
            </a:pPr>
            <a:r>
              <a:rPr lang="en-US" dirty="0" smtClean="0"/>
              <a:t>KPMG’s overall cloud security framework</a:t>
            </a:r>
            <a:r>
              <a:rPr lang="en-US" baseline="0" dirty="0" smtClean="0"/>
              <a:t> includes a hybrid approach of a) business process and data-first b) determining and managing risks c) transforming and operating controls 4) across hybrid and multi-cloud environments. </a:t>
            </a:r>
          </a:p>
          <a:p>
            <a:pPr marL="228600" indent="-228600">
              <a:buAutoNum type="arabicParenR"/>
            </a:pPr>
            <a:r>
              <a:rPr lang="en-US" baseline="0" dirty="0" smtClean="0"/>
              <a:t>We help clients across all these areas</a:t>
            </a:r>
          </a:p>
          <a:p>
            <a:pPr marL="228600" indent="-228600">
              <a:buAutoNum type="arabicParenR"/>
            </a:pPr>
            <a:r>
              <a:rPr lang="en-US" baseline="0" dirty="0" smtClean="0"/>
              <a:t>IDaaS and IAM is a family of necessary controls to secure adoption and operation of cloud.</a:t>
            </a:r>
            <a:endParaRPr lang="en-US" dirty="0"/>
          </a:p>
        </p:txBody>
      </p:sp>
      <p:sp>
        <p:nvSpPr>
          <p:cNvPr id="4" name="Slide Number Placeholder 3"/>
          <p:cNvSpPr>
            <a:spLocks noGrp="1"/>
          </p:cNvSpPr>
          <p:nvPr>
            <p:ph type="sldNum" sz="quarter" idx="10"/>
          </p:nvPr>
        </p:nvSpPr>
        <p:spPr/>
        <p:txBody>
          <a:bodyPr/>
          <a:lstStyle/>
          <a:p>
            <a:fld id="{824045D1-D4CB-4A8D-A84C-D79133305354}" type="slidenum">
              <a:rPr lang="en-US" smtClean="0"/>
              <a:pPr/>
              <a:t>35</a:t>
            </a:fld>
            <a:endParaRPr lang="en-US" dirty="0"/>
          </a:p>
        </p:txBody>
      </p:sp>
    </p:spTree>
    <p:extLst>
      <p:ext uri="{BB962C8B-B14F-4D97-AF65-F5344CB8AC3E}">
        <p14:creationId xmlns:p14="http://schemas.microsoft.com/office/powerpoint/2010/main" val="23321892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A39B69-7FF9-4C0E-A739-1CEF89DA2098}" type="slidenum">
              <a:rPr lang="en-US" smtClean="0"/>
              <a:pPr/>
              <a:t>36</a:t>
            </a:fld>
            <a:endParaRPr lang="en-US" dirty="0"/>
          </a:p>
        </p:txBody>
      </p:sp>
    </p:spTree>
    <p:extLst>
      <p:ext uri="{BB962C8B-B14F-4D97-AF65-F5344CB8AC3E}">
        <p14:creationId xmlns:p14="http://schemas.microsoft.com/office/powerpoint/2010/main" val="2977268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Talk track</a:t>
            </a:r>
          </a:p>
          <a:p>
            <a:pPr marL="228600" indent="-228600">
              <a:buAutoNum type="arabicParenR"/>
            </a:pPr>
            <a:r>
              <a:rPr lang="en-US" baseline="0" dirty="0" smtClean="0"/>
              <a:t>Organizations should establish a cloud security program to establish standards and solutions, drive adoption thereof, and manage risks in the cloud. </a:t>
            </a:r>
          </a:p>
          <a:p>
            <a:pPr marL="228600" indent="-228600">
              <a:buAutoNum type="arabicParenR"/>
            </a:pPr>
            <a:r>
              <a:rPr lang="en-US" baseline="0" dirty="0" smtClean="0"/>
              <a:t>The program exists to address the needs of various stakeholders (left), and to produce and enable key business outcomes (Right)</a:t>
            </a:r>
          </a:p>
          <a:p>
            <a:pPr marL="228600" indent="-228600">
              <a:buAutoNum type="arabicParenR"/>
            </a:pPr>
            <a:r>
              <a:rPr lang="en-US" baseline="0" dirty="0" smtClean="0"/>
              <a:t>The middle are the key program components – with a) governance and operations on the top and b) the “Cloud Security Fabric” or tech-enabled controls in the middle</a:t>
            </a:r>
          </a:p>
          <a:p>
            <a:pPr marL="228600" indent="-228600">
              <a:buAutoNum type="arabicParenR"/>
            </a:pPr>
            <a:r>
              <a:rPr lang="en-US" baseline="0" dirty="0" smtClean="0"/>
              <a:t>Identity and access are a critical part of the program and Cloud Security Fabric for our clients. </a:t>
            </a:r>
          </a:p>
          <a:p>
            <a:pPr marL="228600" indent="-228600">
              <a:buAutoNum type="arabicParenR"/>
            </a:pPr>
            <a:r>
              <a:rPr lang="en-US" baseline="0" dirty="0" smtClean="0"/>
              <a:t>Organizations require cloud-native and cloud-enabling Identity capabilities.</a:t>
            </a:r>
            <a:endParaRPr lang="en-US" dirty="0"/>
          </a:p>
        </p:txBody>
      </p:sp>
      <p:sp>
        <p:nvSpPr>
          <p:cNvPr id="4" name="Slide Number Placeholder 3"/>
          <p:cNvSpPr>
            <a:spLocks noGrp="1"/>
          </p:cNvSpPr>
          <p:nvPr>
            <p:ph type="sldNum" sz="quarter" idx="10"/>
          </p:nvPr>
        </p:nvSpPr>
        <p:spPr/>
        <p:txBody>
          <a:bodyPr/>
          <a:lstStyle/>
          <a:p>
            <a:fld id="{634CF24F-4D63-4E96-A08C-AFBCA979EA0A}" type="slidenum">
              <a:rPr lang="en-US" smtClean="0"/>
              <a:pPr/>
              <a:t>37</a:t>
            </a:fld>
            <a:endParaRPr lang="en-US" dirty="0"/>
          </a:p>
        </p:txBody>
      </p:sp>
    </p:spTree>
    <p:extLst>
      <p:ext uri="{BB962C8B-B14F-4D97-AF65-F5344CB8AC3E}">
        <p14:creationId xmlns:p14="http://schemas.microsoft.com/office/powerpoint/2010/main" val="42366921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6CB4B4D-7CA3-9044-876B-883B54F8677D}" type="slidenum">
              <a:rPr lang="en-US" smtClean="0">
                <a:solidFill>
                  <a:srgbClr val="00338D"/>
                </a:solidFill>
                <a:latin typeface="Arial"/>
                <a:ea typeface="Arial"/>
                <a:cs typeface="Arial" panose="020B0604020202020204" pitchFamily="34" charset="0"/>
              </a:rPr>
              <a:pPr/>
              <a:t>41</a:t>
            </a:fld>
            <a:endParaRPr lang="en-US" dirty="0"/>
          </a:p>
        </p:txBody>
      </p:sp>
    </p:spTree>
    <p:extLst>
      <p:ext uri="{BB962C8B-B14F-4D97-AF65-F5344CB8AC3E}">
        <p14:creationId xmlns:p14="http://schemas.microsoft.com/office/powerpoint/2010/main" val="1776642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6CB4B4D-7CA3-9044-876B-883B54F8677D}" type="slidenum">
              <a:rPr lang="en-US" smtClean="0">
                <a:solidFill>
                  <a:srgbClr val="00338D"/>
                </a:solidFill>
                <a:latin typeface="Arial"/>
                <a:ea typeface="Arial"/>
                <a:cs typeface="Arial" panose="020B0604020202020204" pitchFamily="34" charset="0"/>
              </a:rPr>
              <a:pPr/>
              <a:t>17</a:t>
            </a:fld>
            <a:endParaRPr lang="en-GB" dirty="0"/>
          </a:p>
        </p:txBody>
      </p:sp>
    </p:spTree>
    <p:extLst>
      <p:ext uri="{BB962C8B-B14F-4D97-AF65-F5344CB8AC3E}">
        <p14:creationId xmlns:p14="http://schemas.microsoft.com/office/powerpoint/2010/main" val="8521444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6CB4B4D-7CA3-9044-876B-883B54F8677D}" type="slidenum">
              <a:rPr lang="en-US" smtClean="0">
                <a:solidFill>
                  <a:srgbClr val="00338D"/>
                </a:solidFill>
                <a:latin typeface="Arial"/>
                <a:ea typeface="Arial"/>
                <a:cs typeface="Arial" panose="020B0604020202020204" pitchFamily="34" charset="0"/>
              </a:rPr>
              <a:pPr/>
              <a:t>42</a:t>
            </a:fld>
            <a:endParaRPr lang="en-US" dirty="0"/>
          </a:p>
        </p:txBody>
      </p:sp>
    </p:spTree>
    <p:extLst>
      <p:ext uri="{BB962C8B-B14F-4D97-AF65-F5344CB8AC3E}">
        <p14:creationId xmlns:p14="http://schemas.microsoft.com/office/powerpoint/2010/main" val="97838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6CB4B4D-7CA3-9044-876B-883B54F8677D}" type="slidenum">
              <a:rPr lang="en-US" smtClean="0">
                <a:solidFill>
                  <a:srgbClr val="00338D"/>
                </a:solidFill>
                <a:latin typeface="Arial"/>
                <a:ea typeface="Arial"/>
                <a:cs typeface="Arial" panose="020B0604020202020204" pitchFamily="34" charset="0"/>
              </a:rPr>
              <a:pPr/>
              <a:t>18</a:t>
            </a:fld>
            <a:endParaRPr lang="en-GB" dirty="0"/>
          </a:p>
        </p:txBody>
      </p:sp>
    </p:spTree>
    <p:extLst>
      <p:ext uri="{BB962C8B-B14F-4D97-AF65-F5344CB8AC3E}">
        <p14:creationId xmlns:p14="http://schemas.microsoft.com/office/powerpoint/2010/main" val="2303130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4CF24F-4D63-4E96-A08C-AFBCA979EA0A}"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766414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4CF24F-4D63-4E96-A08C-AFBCA979EA0A}"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91790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we combine auditing with compliance</a:t>
            </a:r>
            <a:r>
              <a:rPr lang="en-US" baseline="0" dirty="0"/>
              <a:t> vs with logging OR combine logging and auditing sub-capability? </a:t>
            </a:r>
          </a:p>
          <a:p>
            <a:r>
              <a:rPr lang="en-US" baseline="0" dirty="0"/>
              <a:t>Not sure how Security Advisor is a cloud capability. </a:t>
            </a:r>
          </a:p>
          <a:p>
            <a:endParaRPr lang="en-US" dirty="0"/>
          </a:p>
        </p:txBody>
      </p:sp>
      <p:sp>
        <p:nvSpPr>
          <p:cNvPr id="4" name="Slide Number Placeholder 3"/>
          <p:cNvSpPr>
            <a:spLocks noGrp="1"/>
          </p:cNvSpPr>
          <p:nvPr>
            <p:ph type="sldNum" sz="quarter" idx="10"/>
          </p:nvPr>
        </p:nvSpPr>
        <p:spPr/>
        <p:txBody>
          <a:bodyPr/>
          <a:lstStyle/>
          <a:p>
            <a:fld id="{634CF24F-4D63-4E96-A08C-AFBCA979EA0A}"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1515290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we combine auditing with compliance</a:t>
            </a:r>
            <a:r>
              <a:rPr lang="en-US" baseline="0" dirty="0"/>
              <a:t> vs with logging OR combine logging and auditing sub-capability? </a:t>
            </a:r>
          </a:p>
          <a:p>
            <a:r>
              <a:rPr lang="en-US" baseline="0" dirty="0"/>
              <a:t>Not sure how Security Advisor is a cloud capability. </a:t>
            </a:r>
          </a:p>
          <a:p>
            <a:endParaRPr lang="en-US" dirty="0"/>
          </a:p>
        </p:txBody>
      </p:sp>
      <p:sp>
        <p:nvSpPr>
          <p:cNvPr id="4" name="Slide Number Placeholder 3"/>
          <p:cNvSpPr>
            <a:spLocks noGrp="1"/>
          </p:cNvSpPr>
          <p:nvPr>
            <p:ph type="sldNum" sz="quarter" idx="10"/>
          </p:nvPr>
        </p:nvSpPr>
        <p:spPr/>
        <p:txBody>
          <a:bodyPr/>
          <a:lstStyle/>
          <a:p>
            <a:fld id="{634CF24F-4D63-4E96-A08C-AFBCA979EA0A}"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3588583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CB4B4D-7CA3-9044-876B-883B54F8677D}" type="slidenum">
              <a:rPr lang="en-US" smtClean="0">
                <a:latin typeface="Arial"/>
                <a:ea typeface="Arial"/>
                <a:cs typeface="Arial" panose="020B0604020202020204" pitchFamily="34" charset="0"/>
              </a:rPr>
              <a:pPr/>
              <a:t>25</a:t>
            </a:fld>
            <a:endParaRPr lang="en-US" dirty="0"/>
          </a:p>
        </p:txBody>
      </p:sp>
    </p:spTree>
    <p:extLst>
      <p:ext uri="{BB962C8B-B14F-4D97-AF65-F5344CB8AC3E}">
        <p14:creationId xmlns:p14="http://schemas.microsoft.com/office/powerpoint/2010/main" val="102049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6CB4B4D-7CA3-9044-876B-883B54F8677D}" type="slidenum">
              <a:rPr lang="en-US" smtClean="0">
                <a:solidFill>
                  <a:srgbClr val="00338D"/>
                </a:solidFill>
                <a:latin typeface="Arial"/>
                <a:ea typeface="Arial"/>
                <a:cs typeface="Arial" panose="020B0604020202020204" pitchFamily="34" charset="0"/>
              </a:rPr>
              <a:pPr/>
              <a:t>27</a:t>
            </a:fld>
            <a:endParaRPr lang="en-GB" dirty="0"/>
          </a:p>
        </p:txBody>
      </p:sp>
    </p:spTree>
    <p:extLst>
      <p:ext uri="{BB962C8B-B14F-4D97-AF65-F5344CB8AC3E}">
        <p14:creationId xmlns:p14="http://schemas.microsoft.com/office/powerpoint/2010/main" val="25013853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 y="0"/>
            <a:ext cx="12188952" cy="6858000"/>
          </a:xfrm>
          <a:prstGeom prst="rect">
            <a:avLst/>
          </a:prstGeom>
        </p:spPr>
      </p:pic>
      <p:sp>
        <p:nvSpPr>
          <p:cNvPr id="10" name="Freeform 19"/>
          <p:cNvSpPr>
            <a:spLocks noEditPoints="1"/>
          </p:cNvSpPr>
          <p:nvPr userDrawn="1"/>
        </p:nvSpPr>
        <p:spPr bwMode="auto">
          <a:xfrm>
            <a:off x="998460" y="524433"/>
            <a:ext cx="1080816"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8" name="Title 1"/>
          <p:cNvSpPr>
            <a:spLocks noGrp="1"/>
          </p:cNvSpPr>
          <p:nvPr>
            <p:ph type="ctrTitle" hasCustomPrompt="1"/>
          </p:nvPr>
        </p:nvSpPr>
        <p:spPr>
          <a:xfrm>
            <a:off x="998460" y="1343857"/>
            <a:ext cx="6581117" cy="3510000"/>
          </a:xfrm>
        </p:spPr>
        <p:txBody>
          <a:bodyPr anchor="t" anchorCtr="0"/>
          <a:lstStyle>
            <a:lvl1pPr algn="l">
              <a:lnSpc>
                <a:spcPct val="85000"/>
              </a:lnSpc>
              <a:defRPr sz="7200" baseline="0">
                <a:solidFill>
                  <a:schemeClr val="bg1"/>
                </a:solidFill>
                <a:latin typeface="+mn-lt"/>
              </a:defRPr>
            </a:lvl1pPr>
          </a:lstStyle>
          <a:p>
            <a:r>
              <a:rPr lang="en-US" noProof="0" dirty="0" smtClean="0"/>
              <a:t>Title slide 1</a:t>
            </a:r>
            <a:br>
              <a:rPr lang="en-US" noProof="0" dirty="0" smtClean="0"/>
            </a:br>
            <a:r>
              <a:rPr lang="en-US" noProof="0" dirty="0" smtClean="0"/>
              <a:t>dark right </a:t>
            </a:r>
            <a:br>
              <a:rPr lang="en-US" noProof="0" dirty="0" smtClean="0"/>
            </a:br>
            <a:r>
              <a:rPr lang="en-US" noProof="0" dirty="0" smtClean="0"/>
              <a:t>vertical image</a:t>
            </a:r>
            <a:endParaRPr lang="en-US" noProof="0" dirty="0"/>
          </a:p>
        </p:txBody>
      </p:sp>
      <p:sp>
        <p:nvSpPr>
          <p:cNvPr id="6" name="Text Placeholder 3"/>
          <p:cNvSpPr>
            <a:spLocks noGrp="1"/>
          </p:cNvSpPr>
          <p:nvPr>
            <p:ph type="body" sz="quarter" idx="11" hasCustomPrompt="1"/>
          </p:nvPr>
        </p:nvSpPr>
        <p:spPr>
          <a:xfrm>
            <a:off x="998460" y="5299457"/>
            <a:ext cx="6541518" cy="216000"/>
          </a:xfrm>
        </p:spPr>
        <p:txBody>
          <a:bodyPr/>
          <a:lstStyle>
            <a:lvl1pPr marL="0" marR="0" indent="0" algn="l" defTabSz="914400" rtl="0" eaLnBrk="1" fontAlgn="auto" latinLnBrk="0" hangingPunct="1">
              <a:lnSpc>
                <a:spcPct val="100000"/>
              </a:lnSpc>
              <a:spcBef>
                <a:spcPts val="0"/>
              </a:spcBef>
              <a:spcAft>
                <a:spcPts val="600"/>
              </a:spcAft>
              <a:buClrTx/>
              <a:buSzTx/>
              <a:buFontTx/>
              <a:buNone/>
              <a:tabLst/>
              <a:defRPr sz="14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dirty="0" smtClean="0"/>
              <a:t>Subtitle here</a:t>
            </a:r>
          </a:p>
        </p:txBody>
      </p:sp>
      <p:sp>
        <p:nvSpPr>
          <p:cNvPr id="7" name="Text Placeholder 4"/>
          <p:cNvSpPr>
            <a:spLocks noGrp="1"/>
          </p:cNvSpPr>
          <p:nvPr>
            <p:ph type="body" sz="quarter" idx="12" hasCustomPrompt="1"/>
          </p:nvPr>
        </p:nvSpPr>
        <p:spPr>
          <a:xfrm>
            <a:off x="998460" y="5732107"/>
            <a:ext cx="1889125" cy="487363"/>
          </a:xfrm>
        </p:spPr>
        <p:txBody>
          <a:bodyPr/>
          <a:lstStyle>
            <a:lvl1pPr>
              <a:defRPr sz="1400" b="0">
                <a:solidFill>
                  <a:schemeClr val="bg1"/>
                </a:solidFill>
              </a:defRPr>
            </a:lvl1pPr>
          </a:lstStyle>
          <a:p>
            <a:pPr lvl="0"/>
            <a:r>
              <a:rPr lang="en-US" dirty="0" smtClean="0"/>
              <a:t>Date here</a:t>
            </a:r>
            <a:endParaRPr lang="en-US" dirty="0"/>
          </a:p>
        </p:txBody>
      </p:sp>
    </p:spTree>
    <p:extLst>
      <p:ext uri="{BB962C8B-B14F-4D97-AF65-F5344CB8AC3E}">
        <p14:creationId xmlns:p14="http://schemas.microsoft.com/office/powerpoint/2010/main" val="625442387"/>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E COLUMN TEXT with Supertitl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8400" y="1330126"/>
            <a:ext cx="10195200" cy="45468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Title 2"/>
          <p:cNvSpPr>
            <a:spLocks noGrp="1"/>
          </p:cNvSpPr>
          <p:nvPr>
            <p:ph type="title"/>
          </p:nvPr>
        </p:nvSpPr>
        <p:spPr/>
        <p:txBody>
          <a:bodyPr/>
          <a:lstStyle/>
          <a:p>
            <a:r>
              <a:rPr lang="en-US" noProof="0" smtClean="0"/>
              <a:t>Click to edit Master title style</a:t>
            </a:r>
            <a:endParaRPr lang="en-US" noProof="0" dirty="0"/>
          </a:p>
        </p:txBody>
      </p:sp>
      <p:sp>
        <p:nvSpPr>
          <p:cNvPr id="4" name="Text Placeholder 4"/>
          <p:cNvSpPr>
            <a:spLocks noGrp="1"/>
          </p:cNvSpPr>
          <p:nvPr>
            <p:ph type="body" sz="quarter" idx="12" hasCustomPrompt="1"/>
          </p:nvPr>
        </p:nvSpPr>
        <p:spPr>
          <a:xfrm>
            <a:off x="998400" y="227993"/>
            <a:ext cx="10195200" cy="173736"/>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54352984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smtClean="0"/>
              <a:t>Click to edit Master title style</a:t>
            </a:r>
            <a:endParaRPr lang="en-US" noProof="0" dirty="0"/>
          </a:p>
        </p:txBody>
      </p:sp>
      <p:sp>
        <p:nvSpPr>
          <p:cNvPr id="9" name="Text Placeholder 8"/>
          <p:cNvSpPr>
            <a:spLocks noGrp="1"/>
          </p:cNvSpPr>
          <p:nvPr>
            <p:ph type="body" sz="quarter" idx="10"/>
          </p:nvPr>
        </p:nvSpPr>
        <p:spPr>
          <a:xfrm>
            <a:off x="1003200" y="1330126"/>
            <a:ext cx="4968000" cy="45468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Text Placeholder 8"/>
          <p:cNvSpPr>
            <a:spLocks noGrp="1"/>
          </p:cNvSpPr>
          <p:nvPr>
            <p:ph type="body" sz="quarter" idx="11"/>
          </p:nvPr>
        </p:nvSpPr>
        <p:spPr>
          <a:xfrm>
            <a:off x="6220800" y="1330126"/>
            <a:ext cx="4968000" cy="45468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Tree>
    <p:extLst>
      <p:ext uri="{BB962C8B-B14F-4D97-AF65-F5344CB8AC3E}">
        <p14:creationId xmlns:p14="http://schemas.microsoft.com/office/powerpoint/2010/main" val="76099674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smtClean="0"/>
              <a:t>Click to edit Master title style</a:t>
            </a:r>
            <a:endParaRPr lang="en-US" noProof="0" dirty="0"/>
          </a:p>
        </p:txBody>
      </p:sp>
      <p:sp>
        <p:nvSpPr>
          <p:cNvPr id="9" name="Text Placeholder 8"/>
          <p:cNvSpPr>
            <a:spLocks noGrp="1"/>
          </p:cNvSpPr>
          <p:nvPr>
            <p:ph type="body" sz="quarter" idx="10"/>
          </p:nvPr>
        </p:nvSpPr>
        <p:spPr>
          <a:xfrm>
            <a:off x="1003200" y="1330126"/>
            <a:ext cx="4968000" cy="45468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Chart Placeholder 4"/>
          <p:cNvSpPr>
            <a:spLocks noGrp="1"/>
          </p:cNvSpPr>
          <p:nvPr>
            <p:ph type="chart" sz="quarter" idx="13"/>
          </p:nvPr>
        </p:nvSpPr>
        <p:spPr>
          <a:xfrm>
            <a:off x="6220800" y="1330126"/>
            <a:ext cx="4968000" cy="4546800"/>
          </a:xfrm>
        </p:spPr>
        <p:txBody>
          <a:bodyPr anchor="ctr"/>
          <a:lstStyle>
            <a:lvl1pPr algn="ctr">
              <a:defRPr/>
            </a:lvl1pPr>
          </a:lstStyle>
          <a:p>
            <a:r>
              <a:rPr lang="en-US" noProof="0" dirty="0" smtClean="0"/>
              <a:t>Click icon to add chart</a:t>
            </a:r>
          </a:p>
        </p:txBody>
      </p:sp>
    </p:spTree>
    <p:extLst>
      <p:ext uri="{BB962C8B-B14F-4D97-AF65-F5344CB8AC3E}">
        <p14:creationId xmlns:p14="http://schemas.microsoft.com/office/powerpoint/2010/main" val="146885393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 CHART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smtClean="0"/>
              <a:t>Click to edit Master title style</a:t>
            </a:r>
            <a:endParaRPr lang="en-US" noProof="0" dirty="0"/>
          </a:p>
        </p:txBody>
      </p:sp>
      <p:sp>
        <p:nvSpPr>
          <p:cNvPr id="5" name="Chart Placeholder 4"/>
          <p:cNvSpPr>
            <a:spLocks noGrp="1"/>
          </p:cNvSpPr>
          <p:nvPr>
            <p:ph type="chart" sz="quarter" idx="11"/>
          </p:nvPr>
        </p:nvSpPr>
        <p:spPr>
          <a:xfrm>
            <a:off x="6220800" y="1330126"/>
            <a:ext cx="4968000" cy="4546800"/>
          </a:xfrm>
        </p:spPr>
        <p:txBody>
          <a:bodyPr anchor="ctr"/>
          <a:lstStyle>
            <a:lvl1pPr algn="ctr">
              <a:defRPr/>
            </a:lvl1pPr>
          </a:lstStyle>
          <a:p>
            <a:r>
              <a:rPr lang="en-US" noProof="0" dirty="0" smtClean="0"/>
              <a:t>Click icon to add chart</a:t>
            </a:r>
          </a:p>
        </p:txBody>
      </p:sp>
      <p:sp>
        <p:nvSpPr>
          <p:cNvPr id="6" name="Chart Placeholder 4"/>
          <p:cNvSpPr>
            <a:spLocks noGrp="1"/>
          </p:cNvSpPr>
          <p:nvPr>
            <p:ph type="chart" sz="quarter" idx="12"/>
          </p:nvPr>
        </p:nvSpPr>
        <p:spPr>
          <a:xfrm>
            <a:off x="1003200" y="1330126"/>
            <a:ext cx="4968000" cy="4546800"/>
          </a:xfrm>
        </p:spPr>
        <p:txBody>
          <a:bodyPr anchor="ctr"/>
          <a:lstStyle>
            <a:lvl1pPr algn="ctr">
              <a:defRPr/>
            </a:lvl1pPr>
          </a:lstStyle>
          <a:p>
            <a:r>
              <a:rPr lang="en-US" noProof="0" dirty="0" smtClean="0"/>
              <a:t>Click icon to add chart</a:t>
            </a:r>
          </a:p>
        </p:txBody>
      </p:sp>
    </p:spTree>
    <p:extLst>
      <p:ext uri="{BB962C8B-B14F-4D97-AF65-F5344CB8AC3E}">
        <p14:creationId xmlns:p14="http://schemas.microsoft.com/office/powerpoint/2010/main" val="229082724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smtClean="0"/>
              <a:t>Click to edit Master title style</a:t>
            </a:r>
            <a:endParaRPr lang="en-US" noProof="0" dirty="0"/>
          </a:p>
        </p:txBody>
      </p:sp>
      <p:sp>
        <p:nvSpPr>
          <p:cNvPr id="9" name="Text Placeholder 8"/>
          <p:cNvSpPr>
            <a:spLocks noGrp="1"/>
          </p:cNvSpPr>
          <p:nvPr>
            <p:ph type="body" sz="quarter" idx="10"/>
          </p:nvPr>
        </p:nvSpPr>
        <p:spPr>
          <a:xfrm>
            <a:off x="1003200" y="3742126"/>
            <a:ext cx="10195200" cy="21348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Chart Placeholder 4"/>
          <p:cNvSpPr>
            <a:spLocks noGrp="1"/>
          </p:cNvSpPr>
          <p:nvPr>
            <p:ph type="chart" sz="quarter" idx="11"/>
          </p:nvPr>
        </p:nvSpPr>
        <p:spPr>
          <a:xfrm>
            <a:off x="1003200" y="1331360"/>
            <a:ext cx="10195200" cy="2135740"/>
          </a:xfrm>
        </p:spPr>
        <p:txBody>
          <a:bodyPr anchor="ctr"/>
          <a:lstStyle>
            <a:lvl1pPr algn="ctr">
              <a:defRPr/>
            </a:lvl1pPr>
          </a:lstStyle>
          <a:p>
            <a:r>
              <a:rPr lang="en-US" noProof="0" dirty="0" smtClean="0"/>
              <a:t>Click icon to add chart</a:t>
            </a:r>
          </a:p>
        </p:txBody>
      </p:sp>
    </p:spTree>
    <p:extLst>
      <p:ext uri="{BB962C8B-B14F-4D97-AF65-F5344CB8AC3E}">
        <p14:creationId xmlns:p14="http://schemas.microsoft.com/office/powerpoint/2010/main" val="778661533"/>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COLUMN CHART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smtClean="0"/>
              <a:t>Click to edit Master title style</a:t>
            </a:r>
            <a:endParaRPr lang="en-US" noProof="0" dirty="0"/>
          </a:p>
        </p:txBody>
      </p:sp>
      <p:sp>
        <p:nvSpPr>
          <p:cNvPr id="5" name="Chart Placeholder 4"/>
          <p:cNvSpPr>
            <a:spLocks noGrp="1"/>
          </p:cNvSpPr>
          <p:nvPr>
            <p:ph type="chart" sz="quarter" idx="11"/>
          </p:nvPr>
        </p:nvSpPr>
        <p:spPr>
          <a:xfrm>
            <a:off x="4550400" y="1331360"/>
            <a:ext cx="3139200" cy="2134800"/>
          </a:xfrm>
        </p:spPr>
        <p:txBody>
          <a:bodyPr anchor="ctr"/>
          <a:lstStyle>
            <a:lvl1pPr algn="ctr">
              <a:defRPr/>
            </a:lvl1pPr>
          </a:lstStyle>
          <a:p>
            <a:r>
              <a:rPr lang="en-US" noProof="0" dirty="0" smtClean="0"/>
              <a:t>Click icon to add chart</a:t>
            </a:r>
          </a:p>
        </p:txBody>
      </p:sp>
      <p:sp>
        <p:nvSpPr>
          <p:cNvPr id="6" name="Chart Placeholder 4"/>
          <p:cNvSpPr>
            <a:spLocks noGrp="1"/>
          </p:cNvSpPr>
          <p:nvPr>
            <p:ph type="chart" sz="quarter" idx="12"/>
          </p:nvPr>
        </p:nvSpPr>
        <p:spPr>
          <a:xfrm>
            <a:off x="1003200" y="1331360"/>
            <a:ext cx="3187200" cy="2134800"/>
          </a:xfrm>
        </p:spPr>
        <p:txBody>
          <a:bodyPr anchor="ctr"/>
          <a:lstStyle>
            <a:lvl1pPr algn="ctr">
              <a:defRPr/>
            </a:lvl1pPr>
          </a:lstStyle>
          <a:p>
            <a:r>
              <a:rPr lang="en-US" noProof="0" dirty="0" smtClean="0"/>
              <a:t>Click icon to add chart</a:t>
            </a:r>
          </a:p>
        </p:txBody>
      </p:sp>
      <p:sp>
        <p:nvSpPr>
          <p:cNvPr id="7" name="Text Placeholder 8"/>
          <p:cNvSpPr>
            <a:spLocks noGrp="1"/>
          </p:cNvSpPr>
          <p:nvPr>
            <p:ph type="body" sz="quarter" idx="10"/>
          </p:nvPr>
        </p:nvSpPr>
        <p:spPr>
          <a:xfrm>
            <a:off x="1003200" y="3742126"/>
            <a:ext cx="3187200" cy="21348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8" name="Chart Placeholder 4"/>
          <p:cNvSpPr>
            <a:spLocks noGrp="1"/>
          </p:cNvSpPr>
          <p:nvPr>
            <p:ph type="chart" sz="quarter" idx="13"/>
          </p:nvPr>
        </p:nvSpPr>
        <p:spPr>
          <a:xfrm>
            <a:off x="8049600" y="1331360"/>
            <a:ext cx="3139200" cy="2134800"/>
          </a:xfrm>
        </p:spPr>
        <p:txBody>
          <a:bodyPr anchor="ctr"/>
          <a:lstStyle>
            <a:lvl1pPr algn="ctr">
              <a:defRPr/>
            </a:lvl1pPr>
          </a:lstStyle>
          <a:p>
            <a:r>
              <a:rPr lang="en-US" noProof="0" dirty="0" smtClean="0"/>
              <a:t>Click icon to add chart</a:t>
            </a:r>
          </a:p>
        </p:txBody>
      </p:sp>
      <p:sp>
        <p:nvSpPr>
          <p:cNvPr id="9" name="Text Placeholder 8"/>
          <p:cNvSpPr>
            <a:spLocks noGrp="1"/>
          </p:cNvSpPr>
          <p:nvPr>
            <p:ph type="body" sz="quarter" idx="14"/>
          </p:nvPr>
        </p:nvSpPr>
        <p:spPr>
          <a:xfrm>
            <a:off x="4502400" y="3742126"/>
            <a:ext cx="3187200" cy="21348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0" name="Text Placeholder 8"/>
          <p:cNvSpPr>
            <a:spLocks noGrp="1"/>
          </p:cNvSpPr>
          <p:nvPr>
            <p:ph type="body" sz="quarter" idx="15"/>
          </p:nvPr>
        </p:nvSpPr>
        <p:spPr>
          <a:xfrm>
            <a:off x="8001600" y="3742126"/>
            <a:ext cx="3187200" cy="21348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Tree>
    <p:extLst>
      <p:ext uri="{BB962C8B-B14F-4D97-AF65-F5344CB8AC3E}">
        <p14:creationId xmlns:p14="http://schemas.microsoft.com/office/powerpoint/2010/main" val="344133697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OCESS FIVE COLUMN">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smtClean="0"/>
              <a:t>Click to edit Master title style</a:t>
            </a:r>
            <a:endParaRPr lang="en-US" noProof="0" dirty="0"/>
          </a:p>
        </p:txBody>
      </p:sp>
      <p:sp>
        <p:nvSpPr>
          <p:cNvPr id="9" name="Text Placeholder 8"/>
          <p:cNvSpPr>
            <a:spLocks noGrp="1"/>
          </p:cNvSpPr>
          <p:nvPr>
            <p:ph type="body" sz="quarter" idx="10"/>
          </p:nvPr>
        </p:nvSpPr>
        <p:spPr>
          <a:xfrm>
            <a:off x="1003200" y="2172526"/>
            <a:ext cx="1876800" cy="3704400"/>
          </a:xfrm>
        </p:spPr>
        <p:txBody>
          <a:bodyPr/>
          <a:lstStyle>
            <a:lvl1pPr algn="l">
              <a:defRPr sz="1400"/>
            </a:lvl1pPr>
            <a:lvl2pPr algn="l">
              <a:defRPr sz="1400"/>
            </a:lvl2pPr>
            <a:lvl3pPr algn="l">
              <a:defRPr sz="1400"/>
            </a:lvl3pPr>
            <a:lvl4pPr algn="l">
              <a:defRPr sz="1400"/>
            </a:lvl4pPr>
            <a:lvl5pPr algn="l">
              <a:defRPr sz="14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Text Placeholder 8"/>
          <p:cNvSpPr>
            <a:spLocks noGrp="1"/>
          </p:cNvSpPr>
          <p:nvPr>
            <p:ph type="body" sz="quarter" idx="11"/>
          </p:nvPr>
        </p:nvSpPr>
        <p:spPr>
          <a:xfrm>
            <a:off x="3080400" y="2172526"/>
            <a:ext cx="1876800" cy="3704400"/>
          </a:xfrm>
        </p:spPr>
        <p:txBody>
          <a:bodyPr/>
          <a:lstStyle>
            <a:lvl1pPr algn="l">
              <a:defRPr sz="1400"/>
            </a:lvl1pPr>
            <a:lvl2pPr algn="l">
              <a:defRPr sz="1400"/>
            </a:lvl2pPr>
            <a:lvl3pPr algn="l">
              <a:defRPr sz="1400"/>
            </a:lvl3pPr>
            <a:lvl4pPr algn="l">
              <a:defRPr sz="1400"/>
            </a:lvl4pPr>
            <a:lvl5pPr algn="l">
              <a:defRPr sz="14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Text Placeholder 8"/>
          <p:cNvSpPr>
            <a:spLocks noGrp="1"/>
          </p:cNvSpPr>
          <p:nvPr>
            <p:ph type="body" sz="quarter" idx="12"/>
          </p:nvPr>
        </p:nvSpPr>
        <p:spPr>
          <a:xfrm>
            <a:off x="5157600" y="2172526"/>
            <a:ext cx="1876800" cy="3704400"/>
          </a:xfrm>
        </p:spPr>
        <p:txBody>
          <a:bodyPr/>
          <a:lstStyle>
            <a:lvl1pPr algn="l">
              <a:defRPr sz="1400"/>
            </a:lvl1pPr>
            <a:lvl2pPr algn="l">
              <a:defRPr sz="1400"/>
            </a:lvl2pPr>
            <a:lvl3pPr algn="l">
              <a:defRPr sz="1400"/>
            </a:lvl3pPr>
            <a:lvl4pPr algn="l">
              <a:defRPr sz="1400"/>
            </a:lvl4pPr>
            <a:lvl5pPr algn="l">
              <a:defRPr sz="14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6" name="Text Placeholder 8"/>
          <p:cNvSpPr>
            <a:spLocks noGrp="1"/>
          </p:cNvSpPr>
          <p:nvPr>
            <p:ph type="body" sz="quarter" idx="13"/>
          </p:nvPr>
        </p:nvSpPr>
        <p:spPr>
          <a:xfrm>
            <a:off x="7234800" y="2172526"/>
            <a:ext cx="1876800" cy="3704400"/>
          </a:xfrm>
        </p:spPr>
        <p:txBody>
          <a:bodyPr/>
          <a:lstStyle>
            <a:lvl1pPr algn="l">
              <a:defRPr sz="1400"/>
            </a:lvl1pPr>
            <a:lvl2pPr algn="l">
              <a:defRPr sz="1400"/>
            </a:lvl2pPr>
            <a:lvl3pPr algn="l">
              <a:defRPr sz="1400"/>
            </a:lvl3pPr>
            <a:lvl4pPr algn="l">
              <a:defRPr sz="1400"/>
            </a:lvl4pPr>
            <a:lvl5pPr algn="l">
              <a:defRPr sz="14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3" name="Text Placeholder 12"/>
          <p:cNvSpPr>
            <a:spLocks noGrp="1"/>
          </p:cNvSpPr>
          <p:nvPr>
            <p:ph type="body" sz="quarter" idx="14" hasCustomPrompt="1"/>
          </p:nvPr>
        </p:nvSpPr>
        <p:spPr>
          <a:xfrm>
            <a:off x="1003200" y="1322388"/>
            <a:ext cx="1876800" cy="604800"/>
          </a:xfrm>
          <a:prstGeom prst="homePlate">
            <a:avLst>
              <a:gd name="adj" fmla="val 31970"/>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smtClean="0"/>
              <a:t>Click to add text</a:t>
            </a:r>
            <a:endParaRPr lang="en-US" noProof="0" dirty="0"/>
          </a:p>
        </p:txBody>
      </p:sp>
      <p:sp>
        <p:nvSpPr>
          <p:cNvPr id="15" name="Text Placeholder 12"/>
          <p:cNvSpPr>
            <a:spLocks noGrp="1"/>
          </p:cNvSpPr>
          <p:nvPr>
            <p:ph type="body" sz="quarter" idx="15" hasCustomPrompt="1"/>
          </p:nvPr>
        </p:nvSpPr>
        <p:spPr>
          <a:xfrm>
            <a:off x="3080400" y="1322388"/>
            <a:ext cx="18768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smtClean="0"/>
              <a:t>Click to add text</a:t>
            </a:r>
            <a:endParaRPr lang="en-US" noProof="0" dirty="0"/>
          </a:p>
        </p:txBody>
      </p:sp>
      <p:sp>
        <p:nvSpPr>
          <p:cNvPr id="16" name="Text Placeholder 12"/>
          <p:cNvSpPr>
            <a:spLocks noGrp="1"/>
          </p:cNvSpPr>
          <p:nvPr>
            <p:ph type="body" sz="quarter" idx="16" hasCustomPrompt="1"/>
          </p:nvPr>
        </p:nvSpPr>
        <p:spPr>
          <a:xfrm>
            <a:off x="5157600" y="1322388"/>
            <a:ext cx="18768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smtClean="0"/>
              <a:t>Click to add text</a:t>
            </a:r>
            <a:endParaRPr lang="en-US" noProof="0" dirty="0"/>
          </a:p>
        </p:txBody>
      </p:sp>
      <p:sp>
        <p:nvSpPr>
          <p:cNvPr id="17" name="Text Placeholder 12"/>
          <p:cNvSpPr>
            <a:spLocks noGrp="1"/>
          </p:cNvSpPr>
          <p:nvPr>
            <p:ph type="body" sz="quarter" idx="17" hasCustomPrompt="1"/>
          </p:nvPr>
        </p:nvSpPr>
        <p:spPr>
          <a:xfrm>
            <a:off x="7234800" y="1322388"/>
            <a:ext cx="18768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smtClean="0"/>
              <a:t>Click to add text</a:t>
            </a:r>
            <a:endParaRPr lang="en-US" noProof="0" dirty="0"/>
          </a:p>
        </p:txBody>
      </p:sp>
      <p:sp>
        <p:nvSpPr>
          <p:cNvPr id="11" name="Text Placeholder 12"/>
          <p:cNvSpPr>
            <a:spLocks noGrp="1"/>
          </p:cNvSpPr>
          <p:nvPr>
            <p:ph type="body" sz="quarter" idx="18" hasCustomPrompt="1"/>
          </p:nvPr>
        </p:nvSpPr>
        <p:spPr>
          <a:xfrm>
            <a:off x="9312000" y="1322388"/>
            <a:ext cx="18768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smtClean="0"/>
              <a:t>Click to add text</a:t>
            </a:r>
            <a:endParaRPr lang="en-US" noProof="0" dirty="0"/>
          </a:p>
        </p:txBody>
      </p:sp>
      <p:sp>
        <p:nvSpPr>
          <p:cNvPr id="12" name="Text Placeholder 8"/>
          <p:cNvSpPr>
            <a:spLocks noGrp="1"/>
          </p:cNvSpPr>
          <p:nvPr>
            <p:ph type="body" sz="quarter" idx="19"/>
          </p:nvPr>
        </p:nvSpPr>
        <p:spPr>
          <a:xfrm>
            <a:off x="9312000" y="2172526"/>
            <a:ext cx="1876800" cy="3704400"/>
          </a:xfrm>
        </p:spPr>
        <p:txBody>
          <a:bodyPr/>
          <a:lstStyle>
            <a:lvl1pPr algn="l">
              <a:defRPr sz="1400"/>
            </a:lvl1pPr>
            <a:lvl2pPr algn="l">
              <a:defRPr sz="1400"/>
            </a:lvl2pPr>
            <a:lvl3pPr algn="l">
              <a:defRPr sz="1400"/>
            </a:lvl3pPr>
            <a:lvl4pPr algn="l">
              <a:defRPr sz="1400"/>
            </a:lvl4pPr>
            <a:lvl5pPr algn="l">
              <a:defRPr sz="14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Tree>
    <p:extLst>
      <p:ext uri="{BB962C8B-B14F-4D97-AF65-F5344CB8AC3E}">
        <p14:creationId xmlns:p14="http://schemas.microsoft.com/office/powerpoint/2010/main" val="287759812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OCESS FOUR COLUMN">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smtClean="0"/>
              <a:t>Click to edit Master title style</a:t>
            </a:r>
            <a:endParaRPr lang="en-US" noProof="0" dirty="0"/>
          </a:p>
        </p:txBody>
      </p:sp>
      <p:sp>
        <p:nvSpPr>
          <p:cNvPr id="9" name="Text Placeholder 8"/>
          <p:cNvSpPr>
            <a:spLocks noGrp="1"/>
          </p:cNvSpPr>
          <p:nvPr>
            <p:ph type="body" sz="quarter" idx="10"/>
          </p:nvPr>
        </p:nvSpPr>
        <p:spPr>
          <a:xfrm>
            <a:off x="1003200" y="2172526"/>
            <a:ext cx="2347200" cy="3704400"/>
          </a:xfrm>
        </p:spPr>
        <p:txBody>
          <a:bodyPr/>
          <a:lstStyle>
            <a:lvl1pPr>
              <a:defRPr sz="1400"/>
            </a:lvl1pPr>
            <a:lvl2pPr>
              <a:defRPr sz="1400"/>
            </a:lvl2pPr>
            <a:lvl3pPr>
              <a:defRPr sz="1400"/>
            </a:lvl3pPr>
            <a:lvl4pPr>
              <a:defRPr sz="1400"/>
            </a:lvl4pPr>
            <a:lvl5pPr>
              <a:defRPr sz="14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Text Placeholder 8"/>
          <p:cNvSpPr>
            <a:spLocks noGrp="1"/>
          </p:cNvSpPr>
          <p:nvPr>
            <p:ph type="body" sz="quarter" idx="11"/>
          </p:nvPr>
        </p:nvSpPr>
        <p:spPr>
          <a:xfrm>
            <a:off x="3616000" y="2172526"/>
            <a:ext cx="2347200" cy="3704400"/>
          </a:xfrm>
        </p:spPr>
        <p:txBody>
          <a:bodyPr/>
          <a:lstStyle>
            <a:lvl1pPr>
              <a:defRPr sz="1400"/>
            </a:lvl1pPr>
            <a:lvl2pPr>
              <a:defRPr sz="1400"/>
            </a:lvl2pPr>
            <a:lvl3pPr>
              <a:defRPr sz="1400"/>
            </a:lvl3pPr>
            <a:lvl4pPr>
              <a:defRPr sz="1400"/>
            </a:lvl4pPr>
            <a:lvl5pPr>
              <a:defRPr sz="14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Text Placeholder 8"/>
          <p:cNvSpPr>
            <a:spLocks noGrp="1"/>
          </p:cNvSpPr>
          <p:nvPr>
            <p:ph type="body" sz="quarter" idx="12"/>
          </p:nvPr>
        </p:nvSpPr>
        <p:spPr>
          <a:xfrm>
            <a:off x="6228800" y="2172526"/>
            <a:ext cx="2347200" cy="3704400"/>
          </a:xfrm>
        </p:spPr>
        <p:txBody>
          <a:bodyPr/>
          <a:lstStyle>
            <a:lvl1pPr>
              <a:defRPr sz="1400"/>
            </a:lvl1pPr>
            <a:lvl2pPr>
              <a:defRPr sz="1400"/>
            </a:lvl2pPr>
            <a:lvl3pPr>
              <a:defRPr sz="1400"/>
            </a:lvl3pPr>
            <a:lvl4pPr>
              <a:defRPr sz="1400"/>
            </a:lvl4pPr>
            <a:lvl5pPr>
              <a:defRPr sz="14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6" name="Text Placeholder 8"/>
          <p:cNvSpPr>
            <a:spLocks noGrp="1"/>
          </p:cNvSpPr>
          <p:nvPr>
            <p:ph type="body" sz="quarter" idx="13"/>
          </p:nvPr>
        </p:nvSpPr>
        <p:spPr>
          <a:xfrm>
            <a:off x="8841600" y="2172526"/>
            <a:ext cx="2347200" cy="3704400"/>
          </a:xfrm>
        </p:spPr>
        <p:txBody>
          <a:bodyPr/>
          <a:lstStyle>
            <a:lvl1pPr>
              <a:defRPr sz="1400"/>
            </a:lvl1pPr>
            <a:lvl2pPr>
              <a:defRPr sz="1400"/>
            </a:lvl2pPr>
            <a:lvl3pPr>
              <a:defRPr sz="1400"/>
            </a:lvl3pPr>
            <a:lvl4pPr>
              <a:defRPr sz="1400"/>
            </a:lvl4pPr>
            <a:lvl5pPr>
              <a:defRPr sz="14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3" name="Text Placeholder 12"/>
          <p:cNvSpPr>
            <a:spLocks noGrp="1"/>
          </p:cNvSpPr>
          <p:nvPr>
            <p:ph type="body" sz="quarter" idx="14" hasCustomPrompt="1"/>
          </p:nvPr>
        </p:nvSpPr>
        <p:spPr>
          <a:xfrm>
            <a:off x="994833" y="1322388"/>
            <a:ext cx="2347200" cy="604800"/>
          </a:xfrm>
          <a:prstGeom prst="homePlate">
            <a:avLst>
              <a:gd name="adj" fmla="val 31970"/>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smtClean="0"/>
              <a:t>Click to add text</a:t>
            </a:r>
            <a:endParaRPr lang="en-US" noProof="0" dirty="0"/>
          </a:p>
        </p:txBody>
      </p:sp>
      <p:sp>
        <p:nvSpPr>
          <p:cNvPr id="15" name="Text Placeholder 12"/>
          <p:cNvSpPr>
            <a:spLocks noGrp="1"/>
          </p:cNvSpPr>
          <p:nvPr>
            <p:ph type="body" sz="quarter" idx="15" hasCustomPrompt="1"/>
          </p:nvPr>
        </p:nvSpPr>
        <p:spPr>
          <a:xfrm>
            <a:off x="3610422" y="1322388"/>
            <a:ext cx="23472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smtClean="0"/>
              <a:t>Click to add text</a:t>
            </a:r>
            <a:endParaRPr lang="en-US" noProof="0" dirty="0"/>
          </a:p>
        </p:txBody>
      </p:sp>
      <p:sp>
        <p:nvSpPr>
          <p:cNvPr id="16" name="Text Placeholder 12"/>
          <p:cNvSpPr>
            <a:spLocks noGrp="1"/>
          </p:cNvSpPr>
          <p:nvPr>
            <p:ph type="body" sz="quarter" idx="16" hasCustomPrompt="1"/>
          </p:nvPr>
        </p:nvSpPr>
        <p:spPr>
          <a:xfrm>
            <a:off x="6226011" y="1322388"/>
            <a:ext cx="23472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smtClean="0"/>
              <a:t>Click to add text</a:t>
            </a:r>
            <a:endParaRPr lang="en-US" noProof="0" dirty="0"/>
          </a:p>
        </p:txBody>
      </p:sp>
      <p:sp>
        <p:nvSpPr>
          <p:cNvPr id="17" name="Text Placeholder 12"/>
          <p:cNvSpPr>
            <a:spLocks noGrp="1"/>
          </p:cNvSpPr>
          <p:nvPr>
            <p:ph type="body" sz="quarter" idx="17" hasCustomPrompt="1"/>
          </p:nvPr>
        </p:nvSpPr>
        <p:spPr>
          <a:xfrm>
            <a:off x="8841600" y="1322388"/>
            <a:ext cx="23472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smtClean="0"/>
              <a:t>Click to add text</a:t>
            </a:r>
            <a:endParaRPr lang="en-US" noProof="0" dirty="0"/>
          </a:p>
        </p:txBody>
      </p:sp>
    </p:spTree>
    <p:extLst>
      <p:ext uri="{BB962C8B-B14F-4D97-AF65-F5344CB8AC3E}">
        <p14:creationId xmlns:p14="http://schemas.microsoft.com/office/powerpoint/2010/main" val="268386594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AD WITH CENTER">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smtClean="0"/>
              <a:t>Click to edit Master title style</a:t>
            </a:r>
            <a:endParaRPr lang="en-US" noProof="0" dirty="0"/>
          </a:p>
        </p:txBody>
      </p:sp>
      <p:sp>
        <p:nvSpPr>
          <p:cNvPr id="16" name="Text Placeholder 10"/>
          <p:cNvSpPr>
            <a:spLocks noGrp="1" noChangeAspect="1"/>
          </p:cNvSpPr>
          <p:nvPr>
            <p:ph type="body" sz="quarter" idx="21"/>
          </p:nvPr>
        </p:nvSpPr>
        <p:spPr bwMode="gray">
          <a:xfrm>
            <a:off x="5306559" y="2757950"/>
            <a:ext cx="1660995" cy="1659600"/>
          </a:xfrm>
          <a:prstGeom prst="ellipse">
            <a:avLst/>
          </a:prstGeom>
          <a:solidFill>
            <a:schemeClr val="accent1"/>
          </a:solidFill>
          <a:ln>
            <a:noFill/>
          </a:ln>
        </p:spPr>
        <p:txBody>
          <a:bodyPr lIns="54000" tIns="54000" rIns="54000" bIns="54000" anchor="ctr" anchorCtr="1">
            <a:noAutofit/>
          </a:bodyPr>
          <a:lstStyle>
            <a:lvl1pPr algn="ctr">
              <a:defRPr sz="1400">
                <a:solidFill>
                  <a:schemeClr val="bg1"/>
                </a:solidFill>
                <a:latin typeface="+mn-lt"/>
                <a:cs typeface="Arial" panose="020B0604020202020204" pitchFamily="34" charset="0"/>
              </a:defRPr>
            </a:lvl1pPr>
          </a:lstStyle>
          <a:p>
            <a:pPr lvl="0"/>
            <a:r>
              <a:rPr lang="en-US" noProof="0" smtClean="0"/>
              <a:t>Click to edit Master text styles</a:t>
            </a:r>
          </a:p>
        </p:txBody>
      </p:sp>
      <p:sp>
        <p:nvSpPr>
          <p:cNvPr id="17" name="Text Placeholder 20"/>
          <p:cNvSpPr>
            <a:spLocks noGrp="1"/>
          </p:cNvSpPr>
          <p:nvPr>
            <p:ph type="body" sz="quarter" idx="26"/>
          </p:nvPr>
        </p:nvSpPr>
        <p:spPr bwMode="gray">
          <a:xfrm>
            <a:off x="1003347" y="1322388"/>
            <a:ext cx="3847695" cy="388800"/>
          </a:xfrm>
          <a:prstGeom prst="rect">
            <a:avLst/>
          </a:prstGeom>
          <a:solidFill>
            <a:schemeClr val="tx2"/>
          </a:solidFill>
          <a:ln w="12700">
            <a:solidFill>
              <a:srgbClr val="00338D"/>
            </a:solidFill>
          </a:ln>
        </p:spPr>
        <p:txBody>
          <a:bodyPr vert="horz" lIns="54000" tIns="54000" rIns="54000" bIns="54000" rtlCol="0" anchor="ctr" anchorCtr="0">
            <a:noAutofit/>
          </a:bodyPr>
          <a:lstStyle>
            <a:lvl1pPr>
              <a:defRPr lang="en-US" sz="1400" b="1" kern="1200" noProof="0" dirty="0" smtClean="0">
                <a:solidFill>
                  <a:schemeClr val="bg1"/>
                </a:solidFill>
                <a:latin typeface="+mn-lt"/>
                <a:ea typeface="+mn-ea"/>
                <a:cs typeface="Arial" panose="020B0604020202020204"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noProof="0" smtClean="0"/>
              <a:t>Click to edit Master text styles</a:t>
            </a:r>
          </a:p>
        </p:txBody>
      </p:sp>
      <p:sp>
        <p:nvSpPr>
          <p:cNvPr id="26" name="Text Placeholder 20"/>
          <p:cNvSpPr>
            <a:spLocks noGrp="1"/>
          </p:cNvSpPr>
          <p:nvPr>
            <p:ph type="body" sz="quarter" idx="48"/>
          </p:nvPr>
        </p:nvSpPr>
        <p:spPr bwMode="gray">
          <a:xfrm>
            <a:off x="1003347" y="4015250"/>
            <a:ext cx="3847695" cy="388800"/>
          </a:xfrm>
          <a:prstGeom prst="rect">
            <a:avLst/>
          </a:prstGeom>
          <a:solidFill>
            <a:schemeClr val="tx2"/>
          </a:solidFill>
          <a:ln w="12700">
            <a:solidFill>
              <a:srgbClr val="00338D"/>
            </a:solidFill>
          </a:ln>
        </p:spPr>
        <p:txBody>
          <a:bodyPr vert="horz" lIns="54000" tIns="54000" rIns="54000" bIns="54000" rtlCol="0" anchor="ctr" anchorCtr="0">
            <a:noAutofit/>
          </a:bodyPr>
          <a:lstStyle>
            <a:lvl1pPr>
              <a:defRPr lang="en-US" sz="1200" b="1" kern="1200" noProof="0" dirty="0" smtClean="0">
                <a:solidFill>
                  <a:schemeClr val="bg1"/>
                </a:solidFill>
                <a:latin typeface="+mn-lt"/>
                <a:ea typeface="+mn-ea"/>
                <a:cs typeface="Arial" panose="020B0604020202020204"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noProof="0" smtClean="0"/>
              <a:t>Click to edit Master text styles</a:t>
            </a:r>
          </a:p>
        </p:txBody>
      </p:sp>
      <p:sp>
        <p:nvSpPr>
          <p:cNvPr id="27" name="Text Placeholder 20"/>
          <p:cNvSpPr>
            <a:spLocks noGrp="1"/>
          </p:cNvSpPr>
          <p:nvPr>
            <p:ph type="body" sz="quarter" idx="50"/>
          </p:nvPr>
        </p:nvSpPr>
        <p:spPr bwMode="gray">
          <a:xfrm>
            <a:off x="7344001" y="1322388"/>
            <a:ext cx="3847695" cy="388800"/>
          </a:xfrm>
          <a:prstGeom prst="rect">
            <a:avLst/>
          </a:prstGeom>
          <a:solidFill>
            <a:schemeClr val="tx2"/>
          </a:solidFill>
          <a:ln w="12700">
            <a:solidFill>
              <a:srgbClr val="00338D"/>
            </a:solidFill>
          </a:ln>
        </p:spPr>
        <p:txBody>
          <a:bodyPr vert="horz" lIns="54000" tIns="54000" rIns="54000" bIns="54000" rtlCol="0" anchor="ctr" anchorCtr="0">
            <a:noAutofit/>
          </a:bodyPr>
          <a:lstStyle>
            <a:lvl1pPr>
              <a:defRPr lang="en-US" sz="1400" b="1" kern="1200" noProof="0" dirty="0" smtClean="0">
                <a:solidFill>
                  <a:schemeClr val="bg1"/>
                </a:solidFill>
                <a:latin typeface="+mn-lt"/>
                <a:ea typeface="+mn-ea"/>
                <a:cs typeface="Arial" panose="020B0604020202020204"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noProof="0" smtClean="0"/>
              <a:t>Click to edit Master text styles</a:t>
            </a:r>
          </a:p>
        </p:txBody>
      </p:sp>
      <p:sp>
        <p:nvSpPr>
          <p:cNvPr id="28" name="Text Placeholder 20"/>
          <p:cNvSpPr>
            <a:spLocks noGrp="1"/>
          </p:cNvSpPr>
          <p:nvPr>
            <p:ph type="body" sz="quarter" idx="52"/>
          </p:nvPr>
        </p:nvSpPr>
        <p:spPr bwMode="gray">
          <a:xfrm>
            <a:off x="7344001" y="4015250"/>
            <a:ext cx="3847695" cy="388800"/>
          </a:xfrm>
          <a:prstGeom prst="rect">
            <a:avLst/>
          </a:prstGeom>
          <a:solidFill>
            <a:srgbClr val="00338D"/>
          </a:solidFill>
          <a:ln w="12700">
            <a:solidFill>
              <a:srgbClr val="00338D"/>
            </a:solidFill>
          </a:ln>
        </p:spPr>
        <p:txBody>
          <a:bodyPr vert="horz" lIns="54000" tIns="54000" rIns="54000" bIns="54000" rtlCol="0" anchor="ctr" anchorCtr="0">
            <a:noAutofit/>
          </a:bodyPr>
          <a:lstStyle>
            <a:lvl1pPr>
              <a:defRPr lang="en-US" sz="1400" b="1" kern="1200" noProof="0" dirty="0" smtClean="0">
                <a:solidFill>
                  <a:schemeClr val="bg1"/>
                </a:solidFill>
                <a:latin typeface="+mn-lt"/>
                <a:ea typeface="+mn-ea"/>
                <a:cs typeface="Arial" panose="020B0604020202020204"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noProof="0" smtClean="0"/>
              <a:t>Click to edit Master text styles</a:t>
            </a:r>
          </a:p>
        </p:txBody>
      </p:sp>
      <p:sp>
        <p:nvSpPr>
          <p:cNvPr id="29" name="AutoShape 20"/>
          <p:cNvSpPr>
            <a:spLocks noChangeArrowheads="1"/>
          </p:cNvSpPr>
          <p:nvPr userDrawn="1"/>
        </p:nvSpPr>
        <p:spPr bwMode="gray">
          <a:xfrm rot="2700000">
            <a:off x="5088625" y="2468534"/>
            <a:ext cx="382279" cy="502740"/>
          </a:xfrm>
          <a:prstGeom prst="rightArrow">
            <a:avLst>
              <a:gd name="adj1" fmla="val 63333"/>
              <a:gd name="adj2" fmla="val 49582"/>
            </a:avLst>
          </a:prstGeom>
          <a:solidFill>
            <a:schemeClr val="tx2"/>
          </a:solidFill>
          <a:ln w="6350" algn="ctr">
            <a:noFill/>
            <a:miter lim="800000"/>
            <a:headEnd/>
            <a:tailEnd/>
          </a:ln>
          <a:effectLst/>
        </p:spPr>
        <p:txBody>
          <a:bodyPr rot="10800000" wrap="none" anchor="ctr">
            <a:noAutofit/>
          </a:bodyPr>
          <a:lstStyle/>
          <a:p>
            <a:endParaRPr lang="en-US" sz="1200" noProof="0" dirty="0">
              <a:solidFill>
                <a:srgbClr val="483698"/>
              </a:solidFill>
              <a:latin typeface="+mn-lt"/>
            </a:endParaRPr>
          </a:p>
        </p:txBody>
      </p:sp>
      <p:sp>
        <p:nvSpPr>
          <p:cNvPr id="31" name="Text Placeholder 3"/>
          <p:cNvSpPr>
            <a:spLocks noGrp="1"/>
          </p:cNvSpPr>
          <p:nvPr>
            <p:ph type="body" sz="quarter" idx="53"/>
          </p:nvPr>
        </p:nvSpPr>
        <p:spPr>
          <a:xfrm>
            <a:off x="1003347" y="1718873"/>
            <a:ext cx="3849600" cy="1472876"/>
          </a:xfrm>
          <a:ln w="12700">
            <a:solidFill>
              <a:schemeClr val="tx2"/>
            </a:solidFill>
          </a:ln>
        </p:spPr>
        <p:txBody>
          <a:bodyPr lIns="54000" tIns="54000" rIns="54000" bIns="54000">
            <a:noAutofit/>
          </a:bodyPr>
          <a:lstStyle>
            <a:lvl1pPr>
              <a:defRPr sz="1400">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2" name="Text Placeholder 3"/>
          <p:cNvSpPr>
            <a:spLocks noGrp="1"/>
          </p:cNvSpPr>
          <p:nvPr>
            <p:ph type="body" sz="quarter" idx="54"/>
          </p:nvPr>
        </p:nvSpPr>
        <p:spPr>
          <a:xfrm>
            <a:off x="1003347" y="4404050"/>
            <a:ext cx="3849600" cy="1472876"/>
          </a:xfrm>
          <a:ln w="12700">
            <a:solidFill>
              <a:schemeClr val="tx2"/>
            </a:solidFill>
          </a:ln>
        </p:spPr>
        <p:txBody>
          <a:bodyPr lIns="54000" tIns="54000" rIns="54000" bIns="54000">
            <a:noAutofit/>
          </a:bodyPr>
          <a:lstStyle>
            <a:lvl1pPr>
              <a:defRPr sz="1400">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3" name="Text Placeholder 3"/>
          <p:cNvSpPr>
            <a:spLocks noGrp="1"/>
          </p:cNvSpPr>
          <p:nvPr>
            <p:ph type="body" sz="quarter" idx="55"/>
          </p:nvPr>
        </p:nvSpPr>
        <p:spPr>
          <a:xfrm>
            <a:off x="7342095" y="1718873"/>
            <a:ext cx="3849600" cy="1472876"/>
          </a:xfrm>
          <a:ln w="12700">
            <a:solidFill>
              <a:schemeClr val="tx2"/>
            </a:solidFill>
          </a:ln>
        </p:spPr>
        <p:txBody>
          <a:bodyPr lIns="54000" tIns="54000" rIns="54000" bIns="54000">
            <a:noAutofit/>
          </a:bodyPr>
          <a:lstStyle>
            <a:lvl1pPr>
              <a:defRPr sz="1400">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4" name="Text Placeholder 3"/>
          <p:cNvSpPr>
            <a:spLocks noGrp="1"/>
          </p:cNvSpPr>
          <p:nvPr>
            <p:ph type="body" sz="quarter" idx="56"/>
          </p:nvPr>
        </p:nvSpPr>
        <p:spPr>
          <a:xfrm>
            <a:off x="7342095" y="4404050"/>
            <a:ext cx="3849600" cy="1472876"/>
          </a:xfrm>
          <a:ln w="12700">
            <a:solidFill>
              <a:schemeClr val="tx2"/>
            </a:solidFill>
          </a:ln>
        </p:spPr>
        <p:txBody>
          <a:bodyPr lIns="54000" tIns="54000" rIns="54000" bIns="54000">
            <a:noAutofit/>
          </a:bodyPr>
          <a:lstStyle>
            <a:lvl1pPr>
              <a:defRPr sz="1400">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0" name="AutoShape 20"/>
          <p:cNvSpPr>
            <a:spLocks noChangeArrowheads="1"/>
          </p:cNvSpPr>
          <p:nvPr userDrawn="1"/>
        </p:nvSpPr>
        <p:spPr bwMode="gray">
          <a:xfrm rot="18900000" flipH="1">
            <a:off x="6742978" y="2468534"/>
            <a:ext cx="382279" cy="502740"/>
          </a:xfrm>
          <a:prstGeom prst="rightArrow">
            <a:avLst>
              <a:gd name="adj1" fmla="val 63333"/>
              <a:gd name="adj2" fmla="val 49582"/>
            </a:avLst>
          </a:prstGeom>
          <a:solidFill>
            <a:schemeClr val="tx2"/>
          </a:solidFill>
          <a:ln w="6350" algn="ctr">
            <a:noFill/>
            <a:miter lim="800000"/>
            <a:headEnd/>
            <a:tailEnd/>
          </a:ln>
          <a:effectLst/>
        </p:spPr>
        <p:txBody>
          <a:bodyPr rot="10800000" wrap="none" anchor="ctr">
            <a:noAutofit/>
          </a:bodyPr>
          <a:lstStyle/>
          <a:p>
            <a:endParaRPr lang="en-US" sz="1200" noProof="0" dirty="0">
              <a:solidFill>
                <a:srgbClr val="483698"/>
              </a:solidFill>
              <a:latin typeface="+mn-lt"/>
            </a:endParaRPr>
          </a:p>
        </p:txBody>
      </p:sp>
      <p:sp>
        <p:nvSpPr>
          <p:cNvPr id="21" name="AutoShape 20"/>
          <p:cNvSpPr>
            <a:spLocks noChangeArrowheads="1"/>
          </p:cNvSpPr>
          <p:nvPr userDrawn="1"/>
        </p:nvSpPr>
        <p:spPr bwMode="gray">
          <a:xfrm rot="18900000" flipV="1">
            <a:off x="5088624" y="4310034"/>
            <a:ext cx="382279" cy="502740"/>
          </a:xfrm>
          <a:prstGeom prst="rightArrow">
            <a:avLst>
              <a:gd name="adj1" fmla="val 63333"/>
              <a:gd name="adj2" fmla="val 49582"/>
            </a:avLst>
          </a:prstGeom>
          <a:solidFill>
            <a:schemeClr val="tx2"/>
          </a:solidFill>
          <a:ln w="6350" algn="ctr">
            <a:noFill/>
            <a:miter lim="800000"/>
            <a:headEnd/>
            <a:tailEnd/>
          </a:ln>
          <a:effectLst/>
        </p:spPr>
        <p:txBody>
          <a:bodyPr rot="10800000" wrap="none" anchor="ctr">
            <a:noAutofit/>
          </a:bodyPr>
          <a:lstStyle/>
          <a:p>
            <a:endParaRPr lang="en-US" sz="1200" noProof="0" dirty="0">
              <a:solidFill>
                <a:srgbClr val="483698"/>
              </a:solidFill>
              <a:latin typeface="+mn-lt"/>
            </a:endParaRPr>
          </a:p>
        </p:txBody>
      </p:sp>
      <p:sp>
        <p:nvSpPr>
          <p:cNvPr id="22" name="AutoShape 20"/>
          <p:cNvSpPr>
            <a:spLocks noChangeArrowheads="1"/>
          </p:cNvSpPr>
          <p:nvPr userDrawn="1"/>
        </p:nvSpPr>
        <p:spPr bwMode="gray">
          <a:xfrm rot="2700000" flipH="1" flipV="1">
            <a:off x="6742977" y="4310034"/>
            <a:ext cx="382279" cy="502740"/>
          </a:xfrm>
          <a:prstGeom prst="rightArrow">
            <a:avLst>
              <a:gd name="adj1" fmla="val 63333"/>
              <a:gd name="adj2" fmla="val 49582"/>
            </a:avLst>
          </a:prstGeom>
          <a:solidFill>
            <a:schemeClr val="tx2"/>
          </a:solidFill>
          <a:ln w="6350" algn="ctr">
            <a:noFill/>
            <a:miter lim="800000"/>
            <a:headEnd/>
            <a:tailEnd/>
          </a:ln>
          <a:effectLst/>
        </p:spPr>
        <p:txBody>
          <a:bodyPr rot="10800000" wrap="none" anchor="ctr">
            <a:noAutofit/>
          </a:bodyPr>
          <a:lstStyle/>
          <a:p>
            <a:endParaRPr lang="en-US" sz="1200" noProof="0" dirty="0">
              <a:solidFill>
                <a:srgbClr val="483698"/>
              </a:solidFill>
              <a:latin typeface="+mn-lt"/>
            </a:endParaRPr>
          </a:p>
        </p:txBody>
      </p:sp>
    </p:spTree>
    <p:extLst>
      <p:ext uri="{BB962C8B-B14F-4D97-AF65-F5344CB8AC3E}">
        <p14:creationId xmlns:p14="http://schemas.microsoft.com/office/powerpoint/2010/main" val="169571562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COLUMN BLUE">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smtClean="0"/>
              <a:t>Click to edit Master title style</a:t>
            </a:r>
            <a:endParaRPr lang="en-US" noProof="0" dirty="0"/>
          </a:p>
        </p:txBody>
      </p:sp>
      <p:sp>
        <p:nvSpPr>
          <p:cNvPr id="19" name="Text Placeholder 8"/>
          <p:cNvSpPr>
            <a:spLocks noGrp="1"/>
          </p:cNvSpPr>
          <p:nvPr>
            <p:ph type="body" sz="quarter" idx="19"/>
          </p:nvPr>
        </p:nvSpPr>
        <p:spPr>
          <a:xfrm>
            <a:off x="1003200" y="1708149"/>
            <a:ext cx="4968000" cy="4168775"/>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0" name="Text Placeholder 8"/>
          <p:cNvSpPr>
            <a:spLocks noGrp="1"/>
          </p:cNvSpPr>
          <p:nvPr>
            <p:ph type="body" sz="quarter" idx="20"/>
          </p:nvPr>
        </p:nvSpPr>
        <p:spPr>
          <a:xfrm>
            <a:off x="1003200" y="1322388"/>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noProof="0" smtClean="0"/>
              <a:t>Click to edit Master text styles</a:t>
            </a:r>
          </a:p>
        </p:txBody>
      </p:sp>
      <p:sp>
        <p:nvSpPr>
          <p:cNvPr id="16" name="Text Placeholder 8"/>
          <p:cNvSpPr>
            <a:spLocks noGrp="1"/>
          </p:cNvSpPr>
          <p:nvPr>
            <p:ph type="body" sz="quarter" idx="21"/>
          </p:nvPr>
        </p:nvSpPr>
        <p:spPr>
          <a:xfrm>
            <a:off x="6220800" y="1708149"/>
            <a:ext cx="4968000" cy="4168775"/>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7" name="Text Placeholder 8"/>
          <p:cNvSpPr>
            <a:spLocks noGrp="1"/>
          </p:cNvSpPr>
          <p:nvPr>
            <p:ph type="body" sz="quarter" idx="22"/>
          </p:nvPr>
        </p:nvSpPr>
        <p:spPr>
          <a:xfrm>
            <a:off x="6220800" y="1322388"/>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noProof="0" smtClean="0"/>
              <a:t>Click to edit Master text styles</a:t>
            </a:r>
          </a:p>
        </p:txBody>
      </p:sp>
    </p:spTree>
    <p:extLst>
      <p:ext uri="{BB962C8B-B14F-4D97-AF65-F5344CB8AC3E}">
        <p14:creationId xmlns:p14="http://schemas.microsoft.com/office/powerpoint/2010/main" val="38553535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4">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 y="0"/>
            <a:ext cx="12188952" cy="6858000"/>
          </a:xfrm>
          <a:prstGeom prst="rect">
            <a:avLst/>
          </a:prstGeom>
        </p:spPr>
      </p:pic>
      <p:sp>
        <p:nvSpPr>
          <p:cNvPr id="10" name="Freeform 19"/>
          <p:cNvSpPr>
            <a:spLocks noEditPoints="1"/>
          </p:cNvSpPr>
          <p:nvPr userDrawn="1"/>
        </p:nvSpPr>
        <p:spPr bwMode="auto">
          <a:xfrm>
            <a:off x="2424363" y="524433"/>
            <a:ext cx="1080816"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8" name="Title 1"/>
          <p:cNvSpPr>
            <a:spLocks noGrp="1"/>
          </p:cNvSpPr>
          <p:nvPr>
            <p:ph type="ctrTitle" hasCustomPrompt="1"/>
          </p:nvPr>
        </p:nvSpPr>
        <p:spPr>
          <a:xfrm>
            <a:off x="2424363" y="1343857"/>
            <a:ext cx="6581117" cy="2000922"/>
          </a:xfrm>
        </p:spPr>
        <p:txBody>
          <a:bodyPr anchor="t" anchorCtr="0"/>
          <a:lstStyle>
            <a:lvl1pPr algn="l">
              <a:lnSpc>
                <a:spcPct val="85000"/>
              </a:lnSpc>
              <a:defRPr sz="7200" baseline="0">
                <a:solidFill>
                  <a:schemeClr val="tx2"/>
                </a:solidFill>
                <a:latin typeface="+mn-lt"/>
              </a:defRPr>
            </a:lvl1pPr>
          </a:lstStyle>
          <a:p>
            <a:r>
              <a:rPr lang="en-US" noProof="0" dirty="0" smtClean="0"/>
              <a:t>Title slide 4 light right vertical image</a:t>
            </a:r>
            <a:endParaRPr lang="en-US" noProof="0" dirty="0"/>
          </a:p>
        </p:txBody>
      </p:sp>
      <p:sp>
        <p:nvSpPr>
          <p:cNvPr id="9"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14" name="Text Placeholder 3"/>
          <p:cNvSpPr>
            <a:spLocks noGrp="1"/>
          </p:cNvSpPr>
          <p:nvPr>
            <p:ph type="body" sz="quarter" idx="13" hasCustomPrompt="1"/>
          </p:nvPr>
        </p:nvSpPr>
        <p:spPr>
          <a:xfrm>
            <a:off x="2424363" y="5299457"/>
            <a:ext cx="6541518" cy="216000"/>
          </a:xfrm>
        </p:spPr>
        <p:txBody>
          <a:bodyPr/>
          <a:lstStyle>
            <a:lvl1pPr marL="0" marR="0" indent="0" algn="l" defTabSz="914400" rtl="0" eaLnBrk="1" fontAlgn="auto" latinLnBrk="0" hangingPunct="1">
              <a:lnSpc>
                <a:spcPct val="100000"/>
              </a:lnSpc>
              <a:spcBef>
                <a:spcPts val="0"/>
              </a:spcBef>
              <a:spcAft>
                <a:spcPts val="600"/>
              </a:spcAft>
              <a:buClrTx/>
              <a:buSzTx/>
              <a:buFontTx/>
              <a:buNone/>
              <a:tabLst/>
              <a:defRPr sz="140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dirty="0" smtClean="0"/>
              <a:t>Subtitle here</a:t>
            </a:r>
          </a:p>
        </p:txBody>
      </p:sp>
      <p:sp>
        <p:nvSpPr>
          <p:cNvPr id="15" name="Text Placeholder 4"/>
          <p:cNvSpPr>
            <a:spLocks noGrp="1"/>
          </p:cNvSpPr>
          <p:nvPr>
            <p:ph type="body" sz="quarter" idx="14" hasCustomPrompt="1"/>
          </p:nvPr>
        </p:nvSpPr>
        <p:spPr>
          <a:xfrm>
            <a:off x="2424363" y="5732107"/>
            <a:ext cx="1889125" cy="487363"/>
          </a:xfrm>
        </p:spPr>
        <p:txBody>
          <a:bodyPr/>
          <a:lstStyle>
            <a:lvl1pPr>
              <a:defRPr sz="1400" b="0">
                <a:solidFill>
                  <a:schemeClr val="tx2"/>
                </a:solidFill>
              </a:defRPr>
            </a:lvl1pPr>
          </a:lstStyle>
          <a:p>
            <a:pPr lvl="0"/>
            <a:r>
              <a:rPr lang="en-US" dirty="0" smtClean="0"/>
              <a:t>Date here</a:t>
            </a:r>
            <a:endParaRPr lang="en-US" dirty="0"/>
          </a:p>
        </p:txBody>
      </p:sp>
    </p:spTree>
    <p:extLst>
      <p:ext uri="{BB962C8B-B14F-4D97-AF65-F5344CB8AC3E}">
        <p14:creationId xmlns:p14="http://schemas.microsoft.com/office/powerpoint/2010/main" val="92149466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AD">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smtClean="0"/>
              <a:t>Click to edit Master title style</a:t>
            </a:r>
            <a:endParaRPr lang="en-US" noProof="0" dirty="0"/>
          </a:p>
        </p:txBody>
      </p:sp>
      <p:sp>
        <p:nvSpPr>
          <p:cNvPr id="13" name="Text Placeholder 8"/>
          <p:cNvSpPr>
            <a:spLocks noGrp="1"/>
          </p:cNvSpPr>
          <p:nvPr>
            <p:ph type="body" sz="quarter" idx="19"/>
          </p:nvPr>
        </p:nvSpPr>
        <p:spPr>
          <a:xfrm>
            <a:off x="1003200" y="1708150"/>
            <a:ext cx="4968000" cy="1758950"/>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4" name="Text Placeholder 8"/>
          <p:cNvSpPr>
            <a:spLocks noGrp="1"/>
          </p:cNvSpPr>
          <p:nvPr>
            <p:ph type="body" sz="quarter" idx="20"/>
          </p:nvPr>
        </p:nvSpPr>
        <p:spPr>
          <a:xfrm>
            <a:off x="1003200" y="1322388"/>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noProof="0" smtClean="0"/>
              <a:t>Click to edit Master text styles</a:t>
            </a:r>
          </a:p>
        </p:txBody>
      </p:sp>
      <p:sp>
        <p:nvSpPr>
          <p:cNvPr id="15" name="Text Placeholder 8"/>
          <p:cNvSpPr>
            <a:spLocks noGrp="1"/>
          </p:cNvSpPr>
          <p:nvPr>
            <p:ph type="body" sz="quarter" idx="21"/>
          </p:nvPr>
        </p:nvSpPr>
        <p:spPr>
          <a:xfrm>
            <a:off x="6220800" y="1708150"/>
            <a:ext cx="4968000" cy="1758950"/>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8" name="Text Placeholder 8"/>
          <p:cNvSpPr>
            <a:spLocks noGrp="1"/>
          </p:cNvSpPr>
          <p:nvPr>
            <p:ph type="body" sz="quarter" idx="22"/>
          </p:nvPr>
        </p:nvSpPr>
        <p:spPr>
          <a:xfrm>
            <a:off x="6220800" y="1322388"/>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noProof="0" smtClean="0"/>
              <a:t>Click to edit Master text styles</a:t>
            </a:r>
          </a:p>
        </p:txBody>
      </p:sp>
      <p:sp>
        <p:nvSpPr>
          <p:cNvPr id="21" name="Text Placeholder 8"/>
          <p:cNvSpPr>
            <a:spLocks noGrp="1"/>
          </p:cNvSpPr>
          <p:nvPr>
            <p:ph type="body" sz="quarter" idx="23"/>
          </p:nvPr>
        </p:nvSpPr>
        <p:spPr>
          <a:xfrm>
            <a:off x="1003200" y="4117976"/>
            <a:ext cx="4968000" cy="1758950"/>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2" name="Text Placeholder 8"/>
          <p:cNvSpPr>
            <a:spLocks noGrp="1"/>
          </p:cNvSpPr>
          <p:nvPr>
            <p:ph type="body" sz="quarter" idx="24"/>
          </p:nvPr>
        </p:nvSpPr>
        <p:spPr>
          <a:xfrm>
            <a:off x="1003200" y="3741920"/>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noProof="0" smtClean="0"/>
              <a:t>Click to edit Master text styles</a:t>
            </a:r>
          </a:p>
        </p:txBody>
      </p:sp>
      <p:sp>
        <p:nvSpPr>
          <p:cNvPr id="23" name="Text Placeholder 8"/>
          <p:cNvSpPr>
            <a:spLocks noGrp="1"/>
          </p:cNvSpPr>
          <p:nvPr>
            <p:ph type="body" sz="quarter" idx="25"/>
          </p:nvPr>
        </p:nvSpPr>
        <p:spPr>
          <a:xfrm>
            <a:off x="6220800" y="4117976"/>
            <a:ext cx="4968000" cy="1758950"/>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4" name="Text Placeholder 8"/>
          <p:cNvSpPr>
            <a:spLocks noGrp="1"/>
          </p:cNvSpPr>
          <p:nvPr>
            <p:ph type="body" sz="quarter" idx="26"/>
          </p:nvPr>
        </p:nvSpPr>
        <p:spPr>
          <a:xfrm>
            <a:off x="6220800" y="3741920"/>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noProof="0" smtClean="0"/>
              <a:t>Click to edit Master text styles</a:t>
            </a:r>
          </a:p>
        </p:txBody>
      </p:sp>
    </p:spTree>
    <p:extLst>
      <p:ext uri="{BB962C8B-B14F-4D97-AF65-F5344CB8AC3E}">
        <p14:creationId xmlns:p14="http://schemas.microsoft.com/office/powerpoint/2010/main" val="95569569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1"/>
        </a:solidFill>
        <a:effectLst/>
      </p:bgPr>
    </p:bg>
    <p:spTree>
      <p:nvGrpSpPr>
        <p:cNvPr id="1" name=""/>
        <p:cNvGrpSpPr/>
        <p:nvPr/>
      </p:nvGrpSpPr>
      <p:grpSpPr>
        <a:xfrm>
          <a:off x="0" y="0"/>
          <a:ext cx="0" cy="0"/>
          <a:chOff x="0" y="0"/>
          <a:chExt cx="0" cy="0"/>
        </a:xfrm>
      </p:grpSpPr>
      <p:sp>
        <p:nvSpPr>
          <p:cNvPr id="10"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8" name="Title 1"/>
          <p:cNvSpPr>
            <a:spLocks noGrp="1"/>
          </p:cNvSpPr>
          <p:nvPr>
            <p:ph type="ctrTitle"/>
          </p:nvPr>
        </p:nvSpPr>
        <p:spPr>
          <a:xfrm>
            <a:off x="2424363" y="1360483"/>
            <a:ext cx="7836168" cy="3510000"/>
          </a:xfrm>
        </p:spPr>
        <p:txBody>
          <a:bodyPr anchor="t" anchorCtr="0"/>
          <a:lstStyle>
            <a:lvl1pPr algn="l">
              <a:lnSpc>
                <a:spcPct val="85000"/>
              </a:lnSpc>
              <a:defRPr sz="6000" baseline="0">
                <a:solidFill>
                  <a:schemeClr val="bg1"/>
                </a:solidFill>
                <a:latin typeface="+mn-lt"/>
              </a:defRPr>
            </a:lvl1pPr>
          </a:lstStyle>
          <a:p>
            <a:r>
              <a:rPr lang="en-US" noProof="0" dirty="0" smtClean="0"/>
              <a:t>Click to edit Master title style</a:t>
            </a:r>
            <a:endParaRPr lang="en-US" noProof="0" dirty="0"/>
          </a:p>
        </p:txBody>
      </p:sp>
      <p:sp>
        <p:nvSpPr>
          <p:cNvPr id="11" name="Freeform 19"/>
          <p:cNvSpPr>
            <a:spLocks noChangeAspect="1" noEditPoints="1"/>
          </p:cNvSpPr>
          <p:nvPr userDrawn="1"/>
        </p:nvSpPr>
        <p:spPr bwMode="auto">
          <a:xfrm>
            <a:off x="2424363" y="524433"/>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12" name="Text Placeholder 3"/>
          <p:cNvSpPr>
            <a:spLocks noGrp="1"/>
          </p:cNvSpPr>
          <p:nvPr>
            <p:ph type="body" sz="quarter" idx="11" hasCustomPrompt="1"/>
          </p:nvPr>
        </p:nvSpPr>
        <p:spPr>
          <a:xfrm>
            <a:off x="2424363" y="5316082"/>
            <a:ext cx="7836168" cy="218443"/>
          </a:xfrm>
        </p:spPr>
        <p:txBody>
          <a:bodyPr/>
          <a:lstStyle>
            <a:lvl1pPr marL="0" marR="0" indent="0" algn="l" defTabSz="914400" rtl="0" eaLnBrk="1" fontAlgn="auto" latinLnBrk="0" hangingPunct="1">
              <a:lnSpc>
                <a:spcPct val="100000"/>
              </a:lnSpc>
              <a:spcBef>
                <a:spcPts val="0"/>
              </a:spcBef>
              <a:spcAft>
                <a:spcPts val="600"/>
              </a:spcAft>
              <a:buClrTx/>
              <a:buSzTx/>
              <a:buFontTx/>
              <a:buNone/>
              <a:tabLst/>
              <a:defRPr sz="14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dirty="0" smtClean="0"/>
              <a:t>Subtitle here</a:t>
            </a:r>
          </a:p>
        </p:txBody>
      </p:sp>
    </p:spTree>
    <p:extLst>
      <p:ext uri="{BB962C8B-B14F-4D97-AF65-F5344CB8AC3E}">
        <p14:creationId xmlns:p14="http://schemas.microsoft.com/office/powerpoint/2010/main" val="238696112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solidFill>
          <a:schemeClr val="tx2"/>
        </a:solidFill>
        <a:effectLst/>
      </p:bgPr>
    </p:bg>
    <p:spTree>
      <p:nvGrpSpPr>
        <p:cNvPr id="1" name=""/>
        <p:cNvGrpSpPr/>
        <p:nvPr/>
      </p:nvGrpSpPr>
      <p:grpSpPr>
        <a:xfrm>
          <a:off x="0" y="0"/>
          <a:ext cx="0" cy="0"/>
          <a:chOff x="0" y="0"/>
          <a:chExt cx="0" cy="0"/>
        </a:xfrm>
      </p:grpSpPr>
      <p:sp>
        <p:nvSpPr>
          <p:cNvPr id="10"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chemeClr val="accent1"/>
          </a:solidFill>
        </p:spPr>
        <p:txBody>
          <a:bodyPr wrap="square" lIns="0" tIns="0" rIns="0" bIns="0" rtlCol="0">
            <a:noAutofit/>
          </a:bodyPr>
          <a:lstStyle/>
          <a:p>
            <a:endParaRPr sz="1800" dirty="0">
              <a:latin typeface="Arial" panose="020B0604020202020204" pitchFamily="34" charset="0"/>
            </a:endParaRPr>
          </a:p>
        </p:txBody>
      </p:sp>
      <p:sp>
        <p:nvSpPr>
          <p:cNvPr id="8" name="Title 1"/>
          <p:cNvSpPr>
            <a:spLocks noGrp="1"/>
          </p:cNvSpPr>
          <p:nvPr>
            <p:ph type="ctrTitle"/>
          </p:nvPr>
        </p:nvSpPr>
        <p:spPr>
          <a:xfrm>
            <a:off x="2424363" y="1360483"/>
            <a:ext cx="7836168" cy="3510000"/>
          </a:xfrm>
        </p:spPr>
        <p:txBody>
          <a:bodyPr anchor="t" anchorCtr="0"/>
          <a:lstStyle>
            <a:lvl1pPr algn="l">
              <a:lnSpc>
                <a:spcPct val="85000"/>
              </a:lnSpc>
              <a:defRPr sz="7200" baseline="0">
                <a:solidFill>
                  <a:schemeClr val="bg1"/>
                </a:solidFill>
                <a:latin typeface="+mn-lt"/>
              </a:defRPr>
            </a:lvl1pPr>
          </a:lstStyle>
          <a:p>
            <a:r>
              <a:rPr lang="en-US" noProof="0" smtClean="0"/>
              <a:t>Click to edit Master title style</a:t>
            </a:r>
            <a:endParaRPr lang="en-US" noProof="0" dirty="0"/>
          </a:p>
        </p:txBody>
      </p:sp>
      <p:sp>
        <p:nvSpPr>
          <p:cNvPr id="11" name="Freeform 19"/>
          <p:cNvSpPr>
            <a:spLocks noChangeAspect="1" noEditPoints="1"/>
          </p:cNvSpPr>
          <p:nvPr userDrawn="1"/>
        </p:nvSpPr>
        <p:spPr bwMode="auto">
          <a:xfrm>
            <a:off x="2424363" y="524433"/>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12" name="Text Placeholder 3"/>
          <p:cNvSpPr>
            <a:spLocks noGrp="1"/>
          </p:cNvSpPr>
          <p:nvPr>
            <p:ph type="body" sz="quarter" idx="11" hasCustomPrompt="1"/>
          </p:nvPr>
        </p:nvSpPr>
        <p:spPr>
          <a:xfrm>
            <a:off x="2424363" y="5316082"/>
            <a:ext cx="7836168" cy="218443"/>
          </a:xfrm>
        </p:spPr>
        <p:txBody>
          <a:bodyPr/>
          <a:lstStyle>
            <a:lvl1pPr marL="0" marR="0" indent="0" algn="l" defTabSz="914400" rtl="0" eaLnBrk="1" fontAlgn="auto" latinLnBrk="0" hangingPunct="1">
              <a:lnSpc>
                <a:spcPct val="100000"/>
              </a:lnSpc>
              <a:spcBef>
                <a:spcPts val="0"/>
              </a:spcBef>
              <a:spcAft>
                <a:spcPts val="600"/>
              </a:spcAft>
              <a:buClrTx/>
              <a:buSzTx/>
              <a:buFontTx/>
              <a:buNone/>
              <a:tabLst/>
              <a:defRPr sz="14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dirty="0" smtClean="0"/>
              <a:t>Subtitle here</a:t>
            </a:r>
          </a:p>
        </p:txBody>
      </p:sp>
    </p:spTree>
    <p:extLst>
      <p:ext uri="{BB962C8B-B14F-4D97-AF65-F5344CB8AC3E}">
        <p14:creationId xmlns:p14="http://schemas.microsoft.com/office/powerpoint/2010/main" val="18981440"/>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10"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23" name="Text Placeholder 2"/>
          <p:cNvSpPr>
            <a:spLocks noGrp="1"/>
          </p:cNvSpPr>
          <p:nvPr>
            <p:ph type="body" sz="quarter" idx="14"/>
          </p:nvPr>
        </p:nvSpPr>
        <p:spPr>
          <a:xfrm>
            <a:off x="2424363" y="3480007"/>
            <a:ext cx="2411738" cy="119064"/>
          </a:xfrm>
        </p:spPr>
        <p:txBody>
          <a:bodyPr/>
          <a:lstStyle>
            <a:lvl1pPr>
              <a:buFontTx/>
              <a:buNone/>
              <a:defRPr sz="12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noProof="0" smtClean="0"/>
              <a:t>Click to edit Master text styles</a:t>
            </a:r>
          </a:p>
        </p:txBody>
      </p:sp>
      <p:grpSp>
        <p:nvGrpSpPr>
          <p:cNvPr id="17" name="Group 16"/>
          <p:cNvGrpSpPr/>
          <p:nvPr userDrawn="1"/>
        </p:nvGrpSpPr>
        <p:grpSpPr>
          <a:xfrm>
            <a:off x="2424363" y="2974450"/>
            <a:ext cx="2094546" cy="384049"/>
            <a:chOff x="1584001" y="2682350"/>
            <a:chExt cx="2094546" cy="384049"/>
          </a:xfrm>
        </p:grpSpPr>
        <p:pic>
          <p:nvPicPr>
            <p:cNvPr id="18" name="Picture 17"/>
            <p:cNvPicPr>
              <a:picLocks noChangeAspect="1"/>
            </p:cNvPicPr>
            <p:nvPr userDrawn="1"/>
          </p:nvPicPr>
          <p:blipFill rotWithShape="1">
            <a:blip r:embed="rId2" cstate="screen">
              <a:extLst>
                <a:ext uri="{28A0092B-C50C-407E-A947-70E740481C1C}">
                  <a14:useLocalDpi xmlns:a14="http://schemas.microsoft.com/office/drawing/2010/main"/>
                </a:ext>
              </a:extLst>
            </a:blip>
            <a:srcRect r="24335"/>
            <a:stretch/>
          </p:blipFill>
          <p:spPr>
            <a:xfrm>
              <a:off x="1584001" y="2682350"/>
              <a:ext cx="1273500" cy="384049"/>
            </a:xfrm>
            <a:prstGeom prst="rect">
              <a:avLst/>
            </a:prstGeom>
          </p:spPr>
        </p:pic>
        <p:pic>
          <p:nvPicPr>
            <p:cNvPr id="19" name="Picture 1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276023" y="2682350"/>
              <a:ext cx="402524" cy="384049"/>
            </a:xfrm>
            <a:prstGeom prst="rect">
              <a:avLst/>
            </a:prstGeom>
          </p:spPr>
        </p:pic>
        <p:grpSp>
          <p:nvGrpSpPr>
            <p:cNvPr id="20" name="Group 19"/>
            <p:cNvGrpSpPr/>
            <p:nvPr userDrawn="1"/>
          </p:nvGrpSpPr>
          <p:grpSpPr>
            <a:xfrm>
              <a:off x="2867305" y="2682351"/>
              <a:ext cx="383774" cy="383774"/>
              <a:chOff x="3296507" y="2682351"/>
              <a:chExt cx="383774" cy="383774"/>
            </a:xfrm>
          </p:grpSpPr>
          <p:sp>
            <p:nvSpPr>
              <p:cNvPr id="21" name="Freeform 5"/>
              <p:cNvSpPr>
                <a:spLocks noEditPoints="1"/>
              </p:cNvSpPr>
              <p:nvPr userDrawn="1"/>
            </p:nvSpPr>
            <p:spPr bwMode="auto">
              <a:xfrm>
                <a:off x="3296507" y="2682351"/>
                <a:ext cx="383774" cy="383774"/>
              </a:xfrm>
              <a:custGeom>
                <a:avLst/>
                <a:gdLst>
                  <a:gd name="T0" fmla="*/ 1008 w 2016"/>
                  <a:gd name="T1" fmla="*/ 182 h 2016"/>
                  <a:gd name="T2" fmla="*/ 1415 w 2016"/>
                  <a:gd name="T3" fmla="*/ 188 h 2016"/>
                  <a:gd name="T4" fmla="*/ 1602 w 2016"/>
                  <a:gd name="T5" fmla="*/ 222 h 2016"/>
                  <a:gd name="T6" fmla="*/ 1718 w 2016"/>
                  <a:gd name="T7" fmla="*/ 298 h 2016"/>
                  <a:gd name="T8" fmla="*/ 1794 w 2016"/>
                  <a:gd name="T9" fmla="*/ 414 h 2016"/>
                  <a:gd name="T10" fmla="*/ 1828 w 2016"/>
                  <a:gd name="T11" fmla="*/ 601 h 2016"/>
                  <a:gd name="T12" fmla="*/ 1834 w 2016"/>
                  <a:gd name="T13" fmla="*/ 1008 h 2016"/>
                  <a:gd name="T14" fmla="*/ 1828 w 2016"/>
                  <a:gd name="T15" fmla="*/ 1415 h 2016"/>
                  <a:gd name="T16" fmla="*/ 1794 w 2016"/>
                  <a:gd name="T17" fmla="*/ 1602 h 2016"/>
                  <a:gd name="T18" fmla="*/ 1718 w 2016"/>
                  <a:gd name="T19" fmla="*/ 1718 h 2016"/>
                  <a:gd name="T20" fmla="*/ 1602 w 2016"/>
                  <a:gd name="T21" fmla="*/ 1794 h 2016"/>
                  <a:gd name="T22" fmla="*/ 1415 w 2016"/>
                  <a:gd name="T23" fmla="*/ 1828 h 2016"/>
                  <a:gd name="T24" fmla="*/ 1008 w 2016"/>
                  <a:gd name="T25" fmla="*/ 1834 h 2016"/>
                  <a:gd name="T26" fmla="*/ 601 w 2016"/>
                  <a:gd name="T27" fmla="*/ 1828 h 2016"/>
                  <a:gd name="T28" fmla="*/ 414 w 2016"/>
                  <a:gd name="T29" fmla="*/ 1794 h 2016"/>
                  <a:gd name="T30" fmla="*/ 298 w 2016"/>
                  <a:gd name="T31" fmla="*/ 1718 h 2016"/>
                  <a:gd name="T32" fmla="*/ 222 w 2016"/>
                  <a:gd name="T33" fmla="*/ 1602 h 2016"/>
                  <a:gd name="T34" fmla="*/ 188 w 2016"/>
                  <a:gd name="T35" fmla="*/ 1415 h 2016"/>
                  <a:gd name="T36" fmla="*/ 182 w 2016"/>
                  <a:gd name="T37" fmla="*/ 1008 h 2016"/>
                  <a:gd name="T38" fmla="*/ 188 w 2016"/>
                  <a:gd name="T39" fmla="*/ 601 h 2016"/>
                  <a:gd name="T40" fmla="*/ 222 w 2016"/>
                  <a:gd name="T41" fmla="*/ 414 h 2016"/>
                  <a:gd name="T42" fmla="*/ 298 w 2016"/>
                  <a:gd name="T43" fmla="*/ 298 h 2016"/>
                  <a:gd name="T44" fmla="*/ 414 w 2016"/>
                  <a:gd name="T45" fmla="*/ 222 h 2016"/>
                  <a:gd name="T46" fmla="*/ 601 w 2016"/>
                  <a:gd name="T47" fmla="*/ 188 h 2016"/>
                  <a:gd name="T48" fmla="*/ 1008 w 2016"/>
                  <a:gd name="T49" fmla="*/ 182 h 2016"/>
                  <a:gd name="T50" fmla="*/ 1008 w 2016"/>
                  <a:gd name="T51" fmla="*/ 0 h 2016"/>
                  <a:gd name="T52" fmla="*/ 593 w 2016"/>
                  <a:gd name="T53" fmla="*/ 6 h 2016"/>
                  <a:gd name="T54" fmla="*/ 348 w 2016"/>
                  <a:gd name="T55" fmla="*/ 53 h 2016"/>
                  <a:gd name="T56" fmla="*/ 169 w 2016"/>
                  <a:gd name="T57" fmla="*/ 169 h 2016"/>
                  <a:gd name="T58" fmla="*/ 53 w 2016"/>
                  <a:gd name="T59" fmla="*/ 348 h 2016"/>
                  <a:gd name="T60" fmla="*/ 6 w 2016"/>
                  <a:gd name="T61" fmla="*/ 593 h 2016"/>
                  <a:gd name="T62" fmla="*/ 0 w 2016"/>
                  <a:gd name="T63" fmla="*/ 1008 h 2016"/>
                  <a:gd name="T64" fmla="*/ 6 w 2016"/>
                  <a:gd name="T65" fmla="*/ 1423 h 2016"/>
                  <a:gd name="T66" fmla="*/ 53 w 2016"/>
                  <a:gd name="T67" fmla="*/ 1668 h 2016"/>
                  <a:gd name="T68" fmla="*/ 169 w 2016"/>
                  <a:gd name="T69" fmla="*/ 1847 h 2016"/>
                  <a:gd name="T70" fmla="*/ 348 w 2016"/>
                  <a:gd name="T71" fmla="*/ 1963 h 2016"/>
                  <a:gd name="T72" fmla="*/ 593 w 2016"/>
                  <a:gd name="T73" fmla="*/ 2010 h 2016"/>
                  <a:gd name="T74" fmla="*/ 1008 w 2016"/>
                  <a:gd name="T75" fmla="*/ 2016 h 2016"/>
                  <a:gd name="T76" fmla="*/ 1423 w 2016"/>
                  <a:gd name="T77" fmla="*/ 2010 h 2016"/>
                  <a:gd name="T78" fmla="*/ 1668 w 2016"/>
                  <a:gd name="T79" fmla="*/ 1963 h 2016"/>
                  <a:gd name="T80" fmla="*/ 1847 w 2016"/>
                  <a:gd name="T81" fmla="*/ 1847 h 2016"/>
                  <a:gd name="T82" fmla="*/ 1963 w 2016"/>
                  <a:gd name="T83" fmla="*/ 1668 h 2016"/>
                  <a:gd name="T84" fmla="*/ 2010 w 2016"/>
                  <a:gd name="T85" fmla="*/ 1423 h 2016"/>
                  <a:gd name="T86" fmla="*/ 2016 w 2016"/>
                  <a:gd name="T87" fmla="*/ 1008 h 2016"/>
                  <a:gd name="T88" fmla="*/ 2010 w 2016"/>
                  <a:gd name="T89" fmla="*/ 593 h 2016"/>
                  <a:gd name="T90" fmla="*/ 1963 w 2016"/>
                  <a:gd name="T91" fmla="*/ 348 h 2016"/>
                  <a:gd name="T92" fmla="*/ 1847 w 2016"/>
                  <a:gd name="T93" fmla="*/ 169 h 2016"/>
                  <a:gd name="T94" fmla="*/ 1668 w 2016"/>
                  <a:gd name="T95" fmla="*/ 53 h 2016"/>
                  <a:gd name="T96" fmla="*/ 1423 w 2016"/>
                  <a:gd name="T97" fmla="*/ 6 h 2016"/>
                  <a:gd name="T98" fmla="*/ 1008 w 2016"/>
                  <a:gd name="T99" fmla="*/ 0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16" h="2016">
                    <a:moveTo>
                      <a:pt x="1008" y="182"/>
                    </a:moveTo>
                    <a:cubicBezTo>
                      <a:pt x="1277" y="182"/>
                      <a:pt x="1309" y="183"/>
                      <a:pt x="1415" y="188"/>
                    </a:cubicBezTo>
                    <a:cubicBezTo>
                      <a:pt x="1513" y="192"/>
                      <a:pt x="1567" y="209"/>
                      <a:pt x="1602" y="222"/>
                    </a:cubicBezTo>
                    <a:cubicBezTo>
                      <a:pt x="1649" y="241"/>
                      <a:pt x="1683" y="263"/>
                      <a:pt x="1718" y="298"/>
                    </a:cubicBezTo>
                    <a:cubicBezTo>
                      <a:pt x="1753" y="333"/>
                      <a:pt x="1775" y="367"/>
                      <a:pt x="1794" y="414"/>
                    </a:cubicBezTo>
                    <a:cubicBezTo>
                      <a:pt x="1807" y="449"/>
                      <a:pt x="1824" y="503"/>
                      <a:pt x="1828" y="601"/>
                    </a:cubicBezTo>
                    <a:cubicBezTo>
                      <a:pt x="1833" y="707"/>
                      <a:pt x="1834" y="739"/>
                      <a:pt x="1834" y="1008"/>
                    </a:cubicBezTo>
                    <a:cubicBezTo>
                      <a:pt x="1834" y="1277"/>
                      <a:pt x="1833" y="1309"/>
                      <a:pt x="1828" y="1415"/>
                    </a:cubicBezTo>
                    <a:cubicBezTo>
                      <a:pt x="1824" y="1513"/>
                      <a:pt x="1807" y="1567"/>
                      <a:pt x="1794" y="1602"/>
                    </a:cubicBezTo>
                    <a:cubicBezTo>
                      <a:pt x="1775" y="1649"/>
                      <a:pt x="1753" y="1683"/>
                      <a:pt x="1718" y="1718"/>
                    </a:cubicBezTo>
                    <a:cubicBezTo>
                      <a:pt x="1683" y="1753"/>
                      <a:pt x="1649" y="1775"/>
                      <a:pt x="1602" y="1794"/>
                    </a:cubicBezTo>
                    <a:cubicBezTo>
                      <a:pt x="1567" y="1807"/>
                      <a:pt x="1513" y="1824"/>
                      <a:pt x="1415" y="1828"/>
                    </a:cubicBezTo>
                    <a:cubicBezTo>
                      <a:pt x="1309" y="1833"/>
                      <a:pt x="1277" y="1834"/>
                      <a:pt x="1008" y="1834"/>
                    </a:cubicBezTo>
                    <a:cubicBezTo>
                      <a:pt x="739" y="1834"/>
                      <a:pt x="707" y="1833"/>
                      <a:pt x="601" y="1828"/>
                    </a:cubicBezTo>
                    <a:cubicBezTo>
                      <a:pt x="503" y="1824"/>
                      <a:pt x="449" y="1807"/>
                      <a:pt x="414" y="1794"/>
                    </a:cubicBezTo>
                    <a:cubicBezTo>
                      <a:pt x="367" y="1775"/>
                      <a:pt x="333" y="1753"/>
                      <a:pt x="298" y="1718"/>
                    </a:cubicBezTo>
                    <a:cubicBezTo>
                      <a:pt x="263" y="1683"/>
                      <a:pt x="241" y="1649"/>
                      <a:pt x="222" y="1602"/>
                    </a:cubicBezTo>
                    <a:cubicBezTo>
                      <a:pt x="209" y="1567"/>
                      <a:pt x="192" y="1513"/>
                      <a:pt x="188" y="1415"/>
                    </a:cubicBezTo>
                    <a:cubicBezTo>
                      <a:pt x="183" y="1309"/>
                      <a:pt x="182" y="1277"/>
                      <a:pt x="182" y="1008"/>
                    </a:cubicBezTo>
                    <a:cubicBezTo>
                      <a:pt x="182" y="739"/>
                      <a:pt x="183" y="707"/>
                      <a:pt x="188" y="601"/>
                    </a:cubicBezTo>
                    <a:cubicBezTo>
                      <a:pt x="192" y="503"/>
                      <a:pt x="209" y="449"/>
                      <a:pt x="222" y="414"/>
                    </a:cubicBezTo>
                    <a:cubicBezTo>
                      <a:pt x="241" y="367"/>
                      <a:pt x="263" y="333"/>
                      <a:pt x="298" y="298"/>
                    </a:cubicBezTo>
                    <a:cubicBezTo>
                      <a:pt x="333" y="263"/>
                      <a:pt x="367" y="241"/>
                      <a:pt x="414" y="222"/>
                    </a:cubicBezTo>
                    <a:cubicBezTo>
                      <a:pt x="449" y="209"/>
                      <a:pt x="503" y="192"/>
                      <a:pt x="601" y="188"/>
                    </a:cubicBezTo>
                    <a:cubicBezTo>
                      <a:pt x="707" y="183"/>
                      <a:pt x="739" y="182"/>
                      <a:pt x="1008" y="182"/>
                    </a:cubicBezTo>
                    <a:moveTo>
                      <a:pt x="1008" y="0"/>
                    </a:moveTo>
                    <a:cubicBezTo>
                      <a:pt x="734" y="0"/>
                      <a:pt x="700" y="1"/>
                      <a:pt x="593" y="6"/>
                    </a:cubicBezTo>
                    <a:cubicBezTo>
                      <a:pt x="485" y="11"/>
                      <a:pt x="412" y="28"/>
                      <a:pt x="348" y="53"/>
                    </a:cubicBezTo>
                    <a:cubicBezTo>
                      <a:pt x="282" y="79"/>
                      <a:pt x="225" y="113"/>
                      <a:pt x="169" y="169"/>
                    </a:cubicBezTo>
                    <a:cubicBezTo>
                      <a:pt x="113" y="225"/>
                      <a:pt x="79" y="282"/>
                      <a:pt x="53" y="348"/>
                    </a:cubicBezTo>
                    <a:cubicBezTo>
                      <a:pt x="28" y="412"/>
                      <a:pt x="11" y="485"/>
                      <a:pt x="6" y="593"/>
                    </a:cubicBezTo>
                    <a:cubicBezTo>
                      <a:pt x="1" y="700"/>
                      <a:pt x="0" y="734"/>
                      <a:pt x="0" y="1008"/>
                    </a:cubicBezTo>
                    <a:cubicBezTo>
                      <a:pt x="0" y="1282"/>
                      <a:pt x="1" y="1316"/>
                      <a:pt x="6" y="1423"/>
                    </a:cubicBezTo>
                    <a:cubicBezTo>
                      <a:pt x="11" y="1531"/>
                      <a:pt x="28" y="1604"/>
                      <a:pt x="53" y="1668"/>
                    </a:cubicBezTo>
                    <a:cubicBezTo>
                      <a:pt x="79" y="1734"/>
                      <a:pt x="113" y="1791"/>
                      <a:pt x="169" y="1847"/>
                    </a:cubicBezTo>
                    <a:cubicBezTo>
                      <a:pt x="225" y="1903"/>
                      <a:pt x="282" y="1937"/>
                      <a:pt x="348" y="1963"/>
                    </a:cubicBezTo>
                    <a:cubicBezTo>
                      <a:pt x="412" y="1988"/>
                      <a:pt x="485" y="2005"/>
                      <a:pt x="593" y="2010"/>
                    </a:cubicBezTo>
                    <a:cubicBezTo>
                      <a:pt x="700" y="2015"/>
                      <a:pt x="734" y="2016"/>
                      <a:pt x="1008" y="2016"/>
                    </a:cubicBezTo>
                    <a:cubicBezTo>
                      <a:pt x="1282" y="2016"/>
                      <a:pt x="1316" y="2015"/>
                      <a:pt x="1423" y="2010"/>
                    </a:cubicBezTo>
                    <a:cubicBezTo>
                      <a:pt x="1531" y="2005"/>
                      <a:pt x="1604" y="1988"/>
                      <a:pt x="1668" y="1963"/>
                    </a:cubicBezTo>
                    <a:cubicBezTo>
                      <a:pt x="1734" y="1937"/>
                      <a:pt x="1791" y="1903"/>
                      <a:pt x="1847" y="1847"/>
                    </a:cubicBezTo>
                    <a:cubicBezTo>
                      <a:pt x="1903" y="1791"/>
                      <a:pt x="1937" y="1734"/>
                      <a:pt x="1963" y="1668"/>
                    </a:cubicBezTo>
                    <a:cubicBezTo>
                      <a:pt x="1988" y="1604"/>
                      <a:pt x="2005" y="1531"/>
                      <a:pt x="2010" y="1423"/>
                    </a:cubicBezTo>
                    <a:cubicBezTo>
                      <a:pt x="2015" y="1316"/>
                      <a:pt x="2016" y="1282"/>
                      <a:pt x="2016" y="1008"/>
                    </a:cubicBezTo>
                    <a:cubicBezTo>
                      <a:pt x="2016" y="734"/>
                      <a:pt x="2015" y="700"/>
                      <a:pt x="2010" y="593"/>
                    </a:cubicBezTo>
                    <a:cubicBezTo>
                      <a:pt x="2005" y="485"/>
                      <a:pt x="1988" y="412"/>
                      <a:pt x="1963" y="348"/>
                    </a:cubicBezTo>
                    <a:cubicBezTo>
                      <a:pt x="1937" y="282"/>
                      <a:pt x="1903" y="225"/>
                      <a:pt x="1847" y="169"/>
                    </a:cubicBezTo>
                    <a:cubicBezTo>
                      <a:pt x="1791" y="113"/>
                      <a:pt x="1734" y="79"/>
                      <a:pt x="1668" y="53"/>
                    </a:cubicBezTo>
                    <a:cubicBezTo>
                      <a:pt x="1604" y="28"/>
                      <a:pt x="1531" y="11"/>
                      <a:pt x="1423" y="6"/>
                    </a:cubicBezTo>
                    <a:cubicBezTo>
                      <a:pt x="1316" y="1"/>
                      <a:pt x="1282" y="0"/>
                      <a:pt x="1008" y="0"/>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6"/>
              <p:cNvSpPr>
                <a:spLocks noEditPoints="1"/>
              </p:cNvSpPr>
              <p:nvPr userDrawn="1"/>
            </p:nvSpPr>
            <p:spPr bwMode="auto">
              <a:xfrm>
                <a:off x="3389916" y="2775760"/>
                <a:ext cx="196875" cy="196875"/>
              </a:xfrm>
              <a:custGeom>
                <a:avLst/>
                <a:gdLst>
                  <a:gd name="T0" fmla="*/ 517 w 1034"/>
                  <a:gd name="T1" fmla="*/ 0 h 1034"/>
                  <a:gd name="T2" fmla="*/ 0 w 1034"/>
                  <a:gd name="T3" fmla="*/ 517 h 1034"/>
                  <a:gd name="T4" fmla="*/ 517 w 1034"/>
                  <a:gd name="T5" fmla="*/ 1034 h 1034"/>
                  <a:gd name="T6" fmla="*/ 1034 w 1034"/>
                  <a:gd name="T7" fmla="*/ 517 h 1034"/>
                  <a:gd name="T8" fmla="*/ 517 w 1034"/>
                  <a:gd name="T9" fmla="*/ 0 h 1034"/>
                  <a:gd name="T10" fmla="*/ 517 w 1034"/>
                  <a:gd name="T11" fmla="*/ 853 h 1034"/>
                  <a:gd name="T12" fmla="*/ 181 w 1034"/>
                  <a:gd name="T13" fmla="*/ 517 h 1034"/>
                  <a:gd name="T14" fmla="*/ 517 w 1034"/>
                  <a:gd name="T15" fmla="*/ 181 h 1034"/>
                  <a:gd name="T16" fmla="*/ 853 w 1034"/>
                  <a:gd name="T17" fmla="*/ 517 h 1034"/>
                  <a:gd name="T18" fmla="*/ 517 w 1034"/>
                  <a:gd name="T19" fmla="*/ 85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4" h="1034">
                    <a:moveTo>
                      <a:pt x="517" y="0"/>
                    </a:moveTo>
                    <a:cubicBezTo>
                      <a:pt x="231" y="0"/>
                      <a:pt x="0" y="231"/>
                      <a:pt x="0" y="517"/>
                    </a:cubicBezTo>
                    <a:cubicBezTo>
                      <a:pt x="0" y="803"/>
                      <a:pt x="231" y="1034"/>
                      <a:pt x="517" y="1034"/>
                    </a:cubicBezTo>
                    <a:cubicBezTo>
                      <a:pt x="803" y="1034"/>
                      <a:pt x="1034" y="803"/>
                      <a:pt x="1034" y="517"/>
                    </a:cubicBezTo>
                    <a:cubicBezTo>
                      <a:pt x="1034" y="231"/>
                      <a:pt x="803" y="0"/>
                      <a:pt x="517" y="0"/>
                    </a:cubicBezTo>
                    <a:close/>
                    <a:moveTo>
                      <a:pt x="517" y="853"/>
                    </a:moveTo>
                    <a:cubicBezTo>
                      <a:pt x="331" y="853"/>
                      <a:pt x="181" y="703"/>
                      <a:pt x="181" y="517"/>
                    </a:cubicBezTo>
                    <a:cubicBezTo>
                      <a:pt x="181" y="331"/>
                      <a:pt x="331" y="181"/>
                      <a:pt x="517" y="181"/>
                    </a:cubicBezTo>
                    <a:cubicBezTo>
                      <a:pt x="703" y="181"/>
                      <a:pt x="853" y="331"/>
                      <a:pt x="853" y="517"/>
                    </a:cubicBezTo>
                    <a:cubicBezTo>
                      <a:pt x="853" y="703"/>
                      <a:pt x="703" y="853"/>
                      <a:pt x="517" y="853"/>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Oval 7"/>
              <p:cNvSpPr>
                <a:spLocks noChangeArrowheads="1"/>
              </p:cNvSpPr>
              <p:nvPr userDrawn="1"/>
            </p:nvSpPr>
            <p:spPr bwMode="auto">
              <a:xfrm>
                <a:off x="3567723" y="2748727"/>
                <a:ext cx="46101" cy="46101"/>
              </a:xfrm>
              <a:prstGeom prst="ellipse">
                <a:avLst/>
              </a:pr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13" name="Text Placeholder 2"/>
          <p:cNvSpPr>
            <a:spLocks noGrp="1"/>
          </p:cNvSpPr>
          <p:nvPr>
            <p:ph type="body" sz="quarter" idx="13"/>
          </p:nvPr>
        </p:nvSpPr>
        <p:spPr>
          <a:xfrm>
            <a:off x="2424363" y="3831758"/>
            <a:ext cx="7851751" cy="645650"/>
          </a:xfrm>
        </p:spPr>
        <p:txBody>
          <a:bodyPr/>
          <a:lstStyle>
            <a:lvl1pPr>
              <a:buFontTx/>
              <a:buNone/>
              <a:defRPr sz="1100" b="0">
                <a:solidFill>
                  <a:schemeClr val="bg1">
                    <a:lumMod val="65000"/>
                  </a:schemeClr>
                </a:solidFill>
              </a:defRPr>
            </a:lvl1pPr>
            <a:lvl2pPr>
              <a:buFontTx/>
              <a:buNone/>
              <a:defRPr sz="11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noProof="0" smtClean="0"/>
              <a:t>Click to edit Master text styles</a:t>
            </a:r>
          </a:p>
          <a:p>
            <a:pPr lvl="1"/>
            <a:r>
              <a:rPr lang="en-US" noProof="0" smtClean="0"/>
              <a:t>Second level</a:t>
            </a:r>
          </a:p>
        </p:txBody>
      </p:sp>
      <p:sp>
        <p:nvSpPr>
          <p:cNvPr id="14" name="Text Placeholder 2"/>
          <p:cNvSpPr>
            <a:spLocks noGrp="1"/>
          </p:cNvSpPr>
          <p:nvPr>
            <p:ph type="body" sz="quarter" idx="15"/>
          </p:nvPr>
        </p:nvSpPr>
        <p:spPr>
          <a:xfrm>
            <a:off x="2424363" y="4564855"/>
            <a:ext cx="7851751" cy="480111"/>
          </a:xfrm>
        </p:spPr>
        <p:txBody>
          <a:bodyPr/>
          <a:lstStyle>
            <a:lvl1pPr>
              <a:buFontTx/>
              <a:buNone/>
              <a:defRPr sz="1100" b="0">
                <a:solidFill>
                  <a:schemeClr val="bg1">
                    <a:lumMod val="65000"/>
                  </a:schemeClr>
                </a:solidFill>
              </a:defRPr>
            </a:lvl1pPr>
            <a:lvl2pPr>
              <a:buFontTx/>
              <a:buNone/>
              <a:defRPr sz="11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noProof="0" smtClean="0"/>
              <a:t>Click to edit Master text styles</a:t>
            </a:r>
          </a:p>
          <a:p>
            <a:pPr lvl="1"/>
            <a:r>
              <a:rPr lang="en-US" noProof="0" smtClean="0"/>
              <a:t>Second level</a:t>
            </a:r>
          </a:p>
        </p:txBody>
      </p:sp>
      <p:sp>
        <p:nvSpPr>
          <p:cNvPr id="22" name="Text Placeholder 2"/>
          <p:cNvSpPr>
            <a:spLocks noGrp="1"/>
          </p:cNvSpPr>
          <p:nvPr>
            <p:ph type="body" sz="quarter" idx="16"/>
          </p:nvPr>
        </p:nvSpPr>
        <p:spPr>
          <a:xfrm>
            <a:off x="2424363" y="5132413"/>
            <a:ext cx="7851751" cy="480111"/>
          </a:xfrm>
        </p:spPr>
        <p:txBody>
          <a:bodyPr/>
          <a:lstStyle>
            <a:lvl1pPr>
              <a:buFontTx/>
              <a:buNone/>
              <a:defRPr sz="1100" b="0">
                <a:solidFill>
                  <a:schemeClr val="bg1">
                    <a:lumMod val="65000"/>
                  </a:schemeClr>
                </a:solidFill>
              </a:defRPr>
            </a:lvl1pPr>
            <a:lvl2pPr>
              <a:buFontTx/>
              <a:buNone/>
              <a:defRPr sz="11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noProof="0" smtClean="0"/>
              <a:t>Click to edit Master text styles</a:t>
            </a:r>
          </a:p>
          <a:p>
            <a:pPr lvl="1"/>
            <a:r>
              <a:rPr lang="en-US" noProof="0" smtClean="0"/>
              <a:t>Second level</a:t>
            </a:r>
          </a:p>
        </p:txBody>
      </p:sp>
      <p:sp>
        <p:nvSpPr>
          <p:cNvPr id="24" name="Freeform 19"/>
          <p:cNvSpPr>
            <a:spLocks noEditPoints="1"/>
          </p:cNvSpPr>
          <p:nvPr userDrawn="1"/>
        </p:nvSpPr>
        <p:spPr bwMode="auto">
          <a:xfrm>
            <a:off x="2424363" y="524433"/>
            <a:ext cx="1080816"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noProof="0" dirty="0"/>
          </a:p>
        </p:txBody>
      </p:sp>
    </p:spTree>
    <p:extLst>
      <p:ext uri="{BB962C8B-B14F-4D97-AF65-F5344CB8AC3E}">
        <p14:creationId xmlns:p14="http://schemas.microsoft.com/office/powerpoint/2010/main" val="3267273653"/>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552DE11B-98F5-4D9F-91FC-D0EDFCD52486}" type="datetimeFigureOut">
              <a:rPr lang="en-US" smtClean="0">
                <a:solidFill>
                  <a:srgbClr val="000000"/>
                </a:solidFill>
              </a:rPr>
              <a:pPr/>
              <a:t>4/7/2020</a:t>
            </a:fld>
            <a:endParaRPr lang="en-US" dirty="0">
              <a:solidFill>
                <a:srgbClr val="000000"/>
              </a:solidFill>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dirty="0">
              <a:solidFill>
                <a:srgbClr val="000000"/>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A75B8DB3-28FC-4D7B-91B3-2DDC4101EA29}"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28024270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03200" y="677326"/>
            <a:ext cx="10185600" cy="518400"/>
          </a:xfrm>
        </p:spPr>
        <p:txBody>
          <a:bodyPr/>
          <a:lstStyle/>
          <a:p>
            <a:r>
              <a:rPr lang="en-US" noProof="0" smtClean="0"/>
              <a:t>Click to edit Master title style</a:t>
            </a:r>
            <a:endParaRPr lang="en-US" noProof="0" dirty="0"/>
          </a:p>
        </p:txBody>
      </p:sp>
      <p:sp>
        <p:nvSpPr>
          <p:cNvPr id="3" name="Text Placeholder 4"/>
          <p:cNvSpPr>
            <a:spLocks noGrp="1"/>
          </p:cNvSpPr>
          <p:nvPr>
            <p:ph type="body" sz="quarter" idx="11" hasCustomPrompt="1"/>
          </p:nvPr>
        </p:nvSpPr>
        <p:spPr>
          <a:xfrm>
            <a:off x="1003200" y="354993"/>
            <a:ext cx="10185600" cy="169200"/>
          </a:xfrm>
        </p:spPr>
        <p:txBody>
          <a:bodyPr anchor="b"/>
          <a:lstStyle>
            <a:lvl1pPr>
              <a:spcAft>
                <a:spcPts val="0"/>
              </a:spcAft>
              <a:defRPr sz="1200"/>
            </a:lvl1pPr>
          </a:lstStyle>
          <a:p>
            <a:pPr lvl="0"/>
            <a:r>
              <a:rPr lang="en-US" noProof="0" dirty="0" smtClean="0"/>
              <a:t>Super title here</a:t>
            </a:r>
          </a:p>
        </p:txBody>
      </p:sp>
    </p:spTree>
    <p:extLst>
      <p:ext uri="{BB962C8B-B14F-4D97-AF65-F5344CB8AC3E}">
        <p14:creationId xmlns:p14="http://schemas.microsoft.com/office/powerpoint/2010/main" val="4134033663"/>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9_ONE COLUMN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smtClean="0"/>
              <a:t>Click to edit Master title style</a:t>
            </a:r>
            <a:endParaRPr lang="en-US" noProof="0" dirty="0"/>
          </a:p>
        </p:txBody>
      </p:sp>
      <p:sp>
        <p:nvSpPr>
          <p:cNvPr id="9" name="Text Placeholder 8"/>
          <p:cNvSpPr>
            <a:spLocks noGrp="1"/>
          </p:cNvSpPr>
          <p:nvPr>
            <p:ph type="body" sz="quarter" idx="10"/>
          </p:nvPr>
        </p:nvSpPr>
        <p:spPr>
          <a:xfrm>
            <a:off x="1003200" y="1426660"/>
            <a:ext cx="10185600" cy="4594225"/>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Text Placeholder 4"/>
          <p:cNvSpPr>
            <a:spLocks noGrp="1"/>
          </p:cNvSpPr>
          <p:nvPr>
            <p:ph type="body" sz="quarter" idx="11" hasCustomPrompt="1"/>
          </p:nvPr>
        </p:nvSpPr>
        <p:spPr>
          <a:xfrm>
            <a:off x="1003200" y="354993"/>
            <a:ext cx="10185600" cy="169200"/>
          </a:xfrm>
        </p:spPr>
        <p:txBody>
          <a:bodyPr anchor="b"/>
          <a:lstStyle>
            <a:lvl1pPr>
              <a:spcAft>
                <a:spcPts val="0"/>
              </a:spcAft>
              <a:defRPr sz="1200"/>
            </a:lvl1pPr>
          </a:lstStyle>
          <a:p>
            <a:pPr lvl="0"/>
            <a:r>
              <a:rPr lang="en-US" noProof="0" dirty="0" smtClean="0"/>
              <a:t>Super title here</a:t>
            </a:r>
          </a:p>
        </p:txBody>
      </p:sp>
    </p:spTree>
    <p:extLst>
      <p:ext uri="{BB962C8B-B14F-4D97-AF65-F5344CB8AC3E}">
        <p14:creationId xmlns:p14="http://schemas.microsoft.com/office/powerpoint/2010/main" val="3604557956"/>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TITLE SLIDE 1 - Right light vertical image">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l="13390" t="20694"/>
          <a:stretch/>
        </p:blipFill>
        <p:spPr>
          <a:xfrm>
            <a:off x="536549" y="0"/>
            <a:ext cx="11655451" cy="6858000"/>
          </a:xfrm>
          <a:prstGeom prst="rect">
            <a:avLst/>
          </a:prstGeom>
        </p:spPr>
      </p:pic>
      <p:sp>
        <p:nvSpPr>
          <p:cNvPr id="8" name="Title 1"/>
          <p:cNvSpPr>
            <a:spLocks noGrp="1"/>
          </p:cNvSpPr>
          <p:nvPr>
            <p:ph type="ctrTitle" hasCustomPrompt="1"/>
          </p:nvPr>
        </p:nvSpPr>
        <p:spPr>
          <a:xfrm>
            <a:off x="1826597" y="1861442"/>
            <a:ext cx="6581117" cy="2000922"/>
          </a:xfrm>
        </p:spPr>
        <p:txBody>
          <a:bodyPr anchor="t" anchorCtr="0"/>
          <a:lstStyle>
            <a:lvl1pPr algn="l">
              <a:lnSpc>
                <a:spcPct val="85000"/>
              </a:lnSpc>
              <a:defRPr sz="6000" baseline="0">
                <a:solidFill>
                  <a:schemeClr val="tx2"/>
                </a:solidFill>
                <a:latin typeface="+mn-lt"/>
              </a:defRPr>
            </a:lvl1pPr>
          </a:lstStyle>
          <a:p>
            <a:r>
              <a:rPr lang="en-US" noProof="0" dirty="0" smtClean="0"/>
              <a:t>Title slide 1- light right vertical image</a:t>
            </a:r>
            <a:endParaRPr lang="en-US" noProof="0" dirty="0"/>
          </a:p>
        </p:txBody>
      </p:sp>
      <p:sp>
        <p:nvSpPr>
          <p:cNvPr id="6" name="Text Placeholder 3"/>
          <p:cNvSpPr>
            <a:spLocks noGrp="1"/>
          </p:cNvSpPr>
          <p:nvPr>
            <p:ph type="body" sz="quarter" idx="11" hasCustomPrompt="1"/>
          </p:nvPr>
        </p:nvSpPr>
        <p:spPr>
          <a:xfrm>
            <a:off x="1826597" y="4168714"/>
            <a:ext cx="6541518" cy="216000"/>
          </a:xfrm>
        </p:spPr>
        <p:txBody>
          <a:bodyPr/>
          <a:lstStyle>
            <a:lvl1pPr marL="0" marR="0" indent="0" algn="l" defTabSz="914400" rtl="0" eaLnBrk="1" fontAlgn="auto" latinLnBrk="0" hangingPunct="1">
              <a:lnSpc>
                <a:spcPct val="100000"/>
              </a:lnSpc>
              <a:spcBef>
                <a:spcPts val="0"/>
              </a:spcBef>
              <a:spcAft>
                <a:spcPts val="600"/>
              </a:spcAft>
              <a:buClrTx/>
              <a:buSzTx/>
              <a:buFontTx/>
              <a:buNone/>
              <a:tabLst/>
              <a:defRPr sz="110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dirty="0" smtClean="0"/>
              <a:t>Subtitle here</a:t>
            </a:r>
          </a:p>
        </p:txBody>
      </p:sp>
      <p:sp>
        <p:nvSpPr>
          <p:cNvPr id="7" name="Text Placeholder 4"/>
          <p:cNvSpPr>
            <a:spLocks noGrp="1"/>
          </p:cNvSpPr>
          <p:nvPr>
            <p:ph type="body" sz="quarter" idx="12" hasCustomPrompt="1"/>
          </p:nvPr>
        </p:nvSpPr>
        <p:spPr>
          <a:xfrm>
            <a:off x="1826597" y="4601364"/>
            <a:ext cx="1889125" cy="487363"/>
          </a:xfrm>
        </p:spPr>
        <p:txBody>
          <a:bodyPr/>
          <a:lstStyle>
            <a:lvl1pPr>
              <a:defRPr sz="1100" b="0">
                <a:solidFill>
                  <a:srgbClr val="00338D"/>
                </a:solidFill>
              </a:defRPr>
            </a:lvl1pPr>
          </a:lstStyle>
          <a:p>
            <a:pPr lvl="0"/>
            <a:r>
              <a:rPr lang="en-US" dirty="0" smtClean="0"/>
              <a:t>Date here</a:t>
            </a:r>
            <a:endParaRPr lang="en-US" dirty="0"/>
          </a:p>
        </p:txBody>
      </p:sp>
      <p:sp>
        <p:nvSpPr>
          <p:cNvPr id="12" name="Freeform 19"/>
          <p:cNvSpPr>
            <a:spLocks noEditPoints="1"/>
          </p:cNvSpPr>
          <p:nvPr userDrawn="1"/>
        </p:nvSpPr>
        <p:spPr bwMode="auto">
          <a:xfrm>
            <a:off x="2424363" y="524433"/>
            <a:ext cx="1080816"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13"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chemeClr val="tx2"/>
          </a:solidFill>
        </p:spPr>
        <p:txBody>
          <a:bodyPr wrap="square" lIns="0" tIns="0" rIns="0" bIns="0" rtlCol="0">
            <a:noAutofit/>
          </a:bodyPr>
          <a:lstStyle/>
          <a:p>
            <a:endParaRPr sz="1800" dirty="0">
              <a:latin typeface="Arial" panose="020B0604020202020204" pitchFamily="34" charset="0"/>
            </a:endParaRPr>
          </a:p>
        </p:txBody>
      </p:sp>
    </p:spTree>
    <p:extLst>
      <p:ext uri="{BB962C8B-B14F-4D97-AF65-F5344CB8AC3E}">
        <p14:creationId xmlns:p14="http://schemas.microsoft.com/office/powerpoint/2010/main" val="164453098"/>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SLIDE 2 - Right light vertical imag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r="5967" b="5912"/>
          <a:stretch/>
        </p:blipFill>
        <p:spPr>
          <a:xfrm>
            <a:off x="0" y="0"/>
            <a:ext cx="12184870" cy="6858000"/>
          </a:xfrm>
          <a:prstGeom prst="rect">
            <a:avLst/>
          </a:prstGeom>
        </p:spPr>
      </p:pic>
      <p:sp>
        <p:nvSpPr>
          <p:cNvPr id="10" name="Freeform 19"/>
          <p:cNvSpPr>
            <a:spLocks noEditPoints="1"/>
          </p:cNvSpPr>
          <p:nvPr userDrawn="1"/>
        </p:nvSpPr>
        <p:spPr bwMode="auto">
          <a:xfrm>
            <a:off x="998460" y="524433"/>
            <a:ext cx="1080816"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8" name="Title 1"/>
          <p:cNvSpPr>
            <a:spLocks noGrp="1"/>
          </p:cNvSpPr>
          <p:nvPr>
            <p:ph type="ctrTitle" hasCustomPrompt="1"/>
          </p:nvPr>
        </p:nvSpPr>
        <p:spPr>
          <a:xfrm>
            <a:off x="998460" y="1343857"/>
            <a:ext cx="6581117" cy="2000922"/>
          </a:xfrm>
        </p:spPr>
        <p:txBody>
          <a:bodyPr anchor="t" anchorCtr="0"/>
          <a:lstStyle>
            <a:lvl1pPr algn="l">
              <a:lnSpc>
                <a:spcPct val="85000"/>
              </a:lnSpc>
              <a:defRPr sz="6000" baseline="0">
                <a:solidFill>
                  <a:schemeClr val="bg1"/>
                </a:solidFill>
                <a:latin typeface="+mn-lt"/>
              </a:defRPr>
            </a:lvl1pPr>
          </a:lstStyle>
          <a:p>
            <a:r>
              <a:rPr lang="en-US" noProof="0" dirty="0" smtClean="0"/>
              <a:t>Title slide 2- light right vertical image</a:t>
            </a:r>
            <a:endParaRPr lang="en-US" noProof="0" dirty="0"/>
          </a:p>
        </p:txBody>
      </p:sp>
      <p:sp>
        <p:nvSpPr>
          <p:cNvPr id="6" name="Text Placeholder 3"/>
          <p:cNvSpPr>
            <a:spLocks noGrp="1"/>
          </p:cNvSpPr>
          <p:nvPr>
            <p:ph type="body" sz="quarter" idx="11" hasCustomPrompt="1"/>
          </p:nvPr>
        </p:nvSpPr>
        <p:spPr>
          <a:xfrm>
            <a:off x="998460" y="3651129"/>
            <a:ext cx="6541518" cy="216000"/>
          </a:xfrm>
        </p:spPr>
        <p:txBody>
          <a:bodyPr/>
          <a:lstStyle>
            <a:lvl1pPr marL="0" marR="0" indent="0" algn="l" defTabSz="914400" rtl="0" eaLnBrk="1" fontAlgn="auto" latinLnBrk="0" hangingPunct="1">
              <a:lnSpc>
                <a:spcPct val="100000"/>
              </a:lnSpc>
              <a:spcBef>
                <a:spcPts val="0"/>
              </a:spcBef>
              <a:spcAft>
                <a:spcPts val="600"/>
              </a:spcAft>
              <a:buClrTx/>
              <a:buSzTx/>
              <a:buFontTx/>
              <a:buNone/>
              <a:tabLst/>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dirty="0" smtClean="0"/>
              <a:t>Subtitle here</a:t>
            </a:r>
          </a:p>
        </p:txBody>
      </p:sp>
      <p:sp>
        <p:nvSpPr>
          <p:cNvPr id="7" name="Text Placeholder 4"/>
          <p:cNvSpPr>
            <a:spLocks noGrp="1"/>
          </p:cNvSpPr>
          <p:nvPr>
            <p:ph type="body" sz="quarter" idx="12" hasCustomPrompt="1"/>
          </p:nvPr>
        </p:nvSpPr>
        <p:spPr>
          <a:xfrm>
            <a:off x="998460" y="4083779"/>
            <a:ext cx="1889125" cy="487363"/>
          </a:xfrm>
        </p:spPr>
        <p:txBody>
          <a:bodyPr/>
          <a:lstStyle>
            <a:lvl1pPr>
              <a:defRPr sz="1100" b="0">
                <a:solidFill>
                  <a:schemeClr val="bg1"/>
                </a:solidFill>
              </a:defRPr>
            </a:lvl1pPr>
          </a:lstStyle>
          <a:p>
            <a:pPr lvl="0"/>
            <a:r>
              <a:rPr lang="en-US" dirty="0" smtClean="0"/>
              <a:t>Date here</a:t>
            </a:r>
            <a:endParaRPr lang="en-US" dirty="0"/>
          </a:p>
        </p:txBody>
      </p:sp>
    </p:spTree>
    <p:extLst>
      <p:ext uri="{BB962C8B-B14F-4D97-AF65-F5344CB8AC3E}">
        <p14:creationId xmlns:p14="http://schemas.microsoft.com/office/powerpoint/2010/main" val="936692484"/>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SLIDE 3 - Right light vertical image">
    <p:spTree>
      <p:nvGrpSpPr>
        <p:cNvPr id="1" name=""/>
        <p:cNvGrpSpPr/>
        <p:nvPr/>
      </p:nvGrpSpPr>
      <p:grpSpPr>
        <a:xfrm>
          <a:off x="0" y="0"/>
          <a:ext cx="0" cy="0"/>
          <a:chOff x="0" y="0"/>
          <a:chExt cx="0" cy="0"/>
        </a:xfrm>
      </p:grpSpPr>
      <p:grpSp>
        <p:nvGrpSpPr>
          <p:cNvPr id="2" name="Group 1"/>
          <p:cNvGrpSpPr/>
          <p:nvPr userDrawn="1"/>
        </p:nvGrpSpPr>
        <p:grpSpPr>
          <a:xfrm>
            <a:off x="0" y="0"/>
            <a:ext cx="12192000" cy="6858000"/>
            <a:chOff x="0" y="0"/>
            <a:chExt cx="12192000" cy="685800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10666" r="3691"/>
            <a:stretch/>
          </p:blipFill>
          <p:spPr>
            <a:xfrm>
              <a:off x="3047999" y="0"/>
              <a:ext cx="9144001" cy="6858000"/>
            </a:xfrm>
            <a:prstGeom prst="rect">
              <a:avLst/>
            </a:prstGeom>
          </p:spPr>
        </p:pic>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729" r="63641"/>
            <a:stretch/>
          </p:blipFill>
          <p:spPr>
            <a:xfrm>
              <a:off x="0" y="0"/>
              <a:ext cx="3804249" cy="6858000"/>
            </a:xfrm>
            <a:prstGeom prst="rect">
              <a:avLst/>
            </a:prstGeom>
          </p:spPr>
        </p:pic>
      </p:grpSp>
      <p:sp>
        <p:nvSpPr>
          <p:cNvPr id="10" name="Freeform 19"/>
          <p:cNvSpPr>
            <a:spLocks noEditPoints="1"/>
          </p:cNvSpPr>
          <p:nvPr userDrawn="1"/>
        </p:nvSpPr>
        <p:spPr bwMode="auto">
          <a:xfrm>
            <a:off x="912198" y="524433"/>
            <a:ext cx="1080816"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8" name="Title 1"/>
          <p:cNvSpPr>
            <a:spLocks noGrp="1"/>
          </p:cNvSpPr>
          <p:nvPr>
            <p:ph type="ctrTitle" hasCustomPrompt="1"/>
          </p:nvPr>
        </p:nvSpPr>
        <p:spPr>
          <a:xfrm>
            <a:off x="912198" y="1343857"/>
            <a:ext cx="6581117" cy="3510000"/>
          </a:xfrm>
        </p:spPr>
        <p:txBody>
          <a:bodyPr anchor="t" anchorCtr="0"/>
          <a:lstStyle>
            <a:lvl1pPr algn="l">
              <a:lnSpc>
                <a:spcPct val="85000"/>
              </a:lnSpc>
              <a:defRPr sz="6000" baseline="0">
                <a:solidFill>
                  <a:schemeClr val="bg1"/>
                </a:solidFill>
                <a:latin typeface="+mn-lt"/>
              </a:defRPr>
            </a:lvl1pPr>
          </a:lstStyle>
          <a:p>
            <a:r>
              <a:rPr lang="en-US" noProof="0" dirty="0" smtClean="0"/>
              <a:t>Title slide 3</a:t>
            </a:r>
            <a:br>
              <a:rPr lang="en-US" noProof="0" dirty="0" smtClean="0"/>
            </a:br>
            <a:r>
              <a:rPr lang="en-US" noProof="0" dirty="0" smtClean="0"/>
              <a:t>dark right </a:t>
            </a:r>
            <a:br>
              <a:rPr lang="en-US" noProof="0" dirty="0" smtClean="0"/>
            </a:br>
            <a:r>
              <a:rPr lang="en-US" noProof="0" dirty="0" smtClean="0"/>
              <a:t>vertical image</a:t>
            </a:r>
            <a:endParaRPr lang="en-US" noProof="0" dirty="0"/>
          </a:p>
        </p:txBody>
      </p:sp>
      <p:sp>
        <p:nvSpPr>
          <p:cNvPr id="6" name="Text Placeholder 3"/>
          <p:cNvSpPr>
            <a:spLocks noGrp="1"/>
          </p:cNvSpPr>
          <p:nvPr>
            <p:ph type="body" sz="quarter" idx="11" hasCustomPrompt="1"/>
          </p:nvPr>
        </p:nvSpPr>
        <p:spPr>
          <a:xfrm>
            <a:off x="912198" y="5299457"/>
            <a:ext cx="6541518" cy="216000"/>
          </a:xfrm>
        </p:spPr>
        <p:txBody>
          <a:bodyPr/>
          <a:lstStyle>
            <a:lvl1pPr marL="0" marR="0" indent="0" algn="l" defTabSz="914400" rtl="0" eaLnBrk="1" fontAlgn="auto" latinLnBrk="0" hangingPunct="1">
              <a:lnSpc>
                <a:spcPct val="100000"/>
              </a:lnSpc>
              <a:spcBef>
                <a:spcPts val="0"/>
              </a:spcBef>
              <a:spcAft>
                <a:spcPts val="600"/>
              </a:spcAft>
              <a:buClrTx/>
              <a:buSzTx/>
              <a:buFontTx/>
              <a:buNone/>
              <a:tabLst/>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dirty="0" smtClean="0"/>
              <a:t>Subtitle here</a:t>
            </a:r>
          </a:p>
        </p:txBody>
      </p:sp>
      <p:sp>
        <p:nvSpPr>
          <p:cNvPr id="7" name="Text Placeholder 4"/>
          <p:cNvSpPr>
            <a:spLocks noGrp="1"/>
          </p:cNvSpPr>
          <p:nvPr>
            <p:ph type="body" sz="quarter" idx="12" hasCustomPrompt="1"/>
          </p:nvPr>
        </p:nvSpPr>
        <p:spPr>
          <a:xfrm>
            <a:off x="912198" y="5732107"/>
            <a:ext cx="1889125" cy="487363"/>
          </a:xfrm>
        </p:spPr>
        <p:txBody>
          <a:bodyPr/>
          <a:lstStyle>
            <a:lvl1pPr>
              <a:defRPr sz="1100" b="0">
                <a:solidFill>
                  <a:schemeClr val="bg1"/>
                </a:solidFill>
              </a:defRPr>
            </a:lvl1pPr>
          </a:lstStyle>
          <a:p>
            <a:pPr lvl="0"/>
            <a:r>
              <a:rPr lang="en-US" dirty="0" smtClean="0"/>
              <a:t>Date here</a:t>
            </a:r>
            <a:endParaRPr lang="en-US" dirty="0"/>
          </a:p>
        </p:txBody>
      </p:sp>
    </p:spTree>
    <p:extLst>
      <p:ext uri="{BB962C8B-B14F-4D97-AF65-F5344CB8AC3E}">
        <p14:creationId xmlns:p14="http://schemas.microsoft.com/office/powerpoint/2010/main" val="79652470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4">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t="16262" r="15808" b="9413"/>
          <a:stretch/>
        </p:blipFill>
        <p:spPr>
          <a:xfrm>
            <a:off x="1196789" y="-4190"/>
            <a:ext cx="10995212" cy="6862190"/>
          </a:xfrm>
          <a:prstGeom prst="rect">
            <a:avLst/>
          </a:prstGeom>
        </p:spPr>
      </p:pic>
      <p:sp>
        <p:nvSpPr>
          <p:cNvPr id="10" name="Freeform 19"/>
          <p:cNvSpPr>
            <a:spLocks noEditPoints="1"/>
          </p:cNvSpPr>
          <p:nvPr userDrawn="1"/>
        </p:nvSpPr>
        <p:spPr bwMode="auto">
          <a:xfrm>
            <a:off x="2424363" y="524433"/>
            <a:ext cx="1080816"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8" name="Title 1"/>
          <p:cNvSpPr>
            <a:spLocks noGrp="1"/>
          </p:cNvSpPr>
          <p:nvPr>
            <p:ph type="ctrTitle" hasCustomPrompt="1"/>
          </p:nvPr>
        </p:nvSpPr>
        <p:spPr>
          <a:xfrm>
            <a:off x="2424363" y="1343857"/>
            <a:ext cx="6581117" cy="2000922"/>
          </a:xfrm>
        </p:spPr>
        <p:txBody>
          <a:bodyPr anchor="t" anchorCtr="0"/>
          <a:lstStyle>
            <a:lvl1pPr algn="l">
              <a:lnSpc>
                <a:spcPct val="85000"/>
              </a:lnSpc>
              <a:defRPr sz="7200" baseline="0">
                <a:solidFill>
                  <a:schemeClr val="bg1"/>
                </a:solidFill>
                <a:latin typeface="+mn-lt"/>
              </a:defRPr>
            </a:lvl1pPr>
          </a:lstStyle>
          <a:p>
            <a:r>
              <a:rPr lang="en-US" noProof="0" dirty="0" smtClean="0"/>
              <a:t>Title slide 4 light right vertical image</a:t>
            </a:r>
            <a:endParaRPr lang="en-US" noProof="0" dirty="0"/>
          </a:p>
        </p:txBody>
      </p:sp>
      <p:sp>
        <p:nvSpPr>
          <p:cNvPr id="9"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chemeClr val="tx2"/>
          </a:solidFill>
        </p:spPr>
        <p:txBody>
          <a:bodyPr wrap="square" lIns="0" tIns="0" rIns="0" bIns="0" rtlCol="0">
            <a:noAutofit/>
          </a:bodyPr>
          <a:lstStyle/>
          <a:p>
            <a:endParaRPr sz="1800" dirty="0">
              <a:latin typeface="Arial" panose="020B0604020202020204" pitchFamily="34" charset="0"/>
            </a:endParaRPr>
          </a:p>
        </p:txBody>
      </p:sp>
      <p:sp>
        <p:nvSpPr>
          <p:cNvPr id="14" name="Text Placeholder 3"/>
          <p:cNvSpPr>
            <a:spLocks noGrp="1"/>
          </p:cNvSpPr>
          <p:nvPr>
            <p:ph type="body" sz="quarter" idx="13" hasCustomPrompt="1"/>
          </p:nvPr>
        </p:nvSpPr>
        <p:spPr>
          <a:xfrm>
            <a:off x="2424363" y="5299457"/>
            <a:ext cx="6541518" cy="216000"/>
          </a:xfrm>
        </p:spPr>
        <p:txBody>
          <a:bodyPr/>
          <a:lstStyle>
            <a:lvl1pPr marL="0" marR="0" indent="0" algn="l" defTabSz="914400" rtl="0" eaLnBrk="1" fontAlgn="auto" latinLnBrk="0" hangingPunct="1">
              <a:lnSpc>
                <a:spcPct val="100000"/>
              </a:lnSpc>
              <a:spcBef>
                <a:spcPts val="0"/>
              </a:spcBef>
              <a:spcAft>
                <a:spcPts val="600"/>
              </a:spcAft>
              <a:buClrTx/>
              <a:buSzTx/>
              <a:buFontTx/>
              <a:buNone/>
              <a:tabLst/>
              <a:defRPr sz="1400" baseline="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dirty="0" smtClean="0"/>
              <a:t>Subtitle here</a:t>
            </a:r>
          </a:p>
        </p:txBody>
      </p:sp>
      <p:sp>
        <p:nvSpPr>
          <p:cNvPr id="15" name="Text Placeholder 4"/>
          <p:cNvSpPr>
            <a:spLocks noGrp="1"/>
          </p:cNvSpPr>
          <p:nvPr>
            <p:ph type="body" sz="quarter" idx="14" hasCustomPrompt="1"/>
          </p:nvPr>
        </p:nvSpPr>
        <p:spPr>
          <a:xfrm>
            <a:off x="2424363" y="5732107"/>
            <a:ext cx="1889125" cy="487363"/>
          </a:xfrm>
        </p:spPr>
        <p:txBody>
          <a:bodyPr/>
          <a:lstStyle>
            <a:lvl1pPr>
              <a:defRPr sz="1400" b="0" baseline="0">
                <a:solidFill>
                  <a:schemeClr val="bg1"/>
                </a:solidFill>
              </a:defRPr>
            </a:lvl1pPr>
          </a:lstStyle>
          <a:p>
            <a:pPr lvl="0"/>
            <a:r>
              <a:rPr lang="en-US" dirty="0" smtClean="0"/>
              <a:t>Date here</a:t>
            </a:r>
            <a:endParaRPr lang="en-US" dirty="0"/>
          </a:p>
        </p:txBody>
      </p:sp>
    </p:spTree>
    <p:extLst>
      <p:ext uri="{BB962C8B-B14F-4D97-AF65-F5344CB8AC3E}">
        <p14:creationId xmlns:p14="http://schemas.microsoft.com/office/powerpoint/2010/main" val="3438390037"/>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SLIDE 4 - No imag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8" name="Title 1"/>
          <p:cNvSpPr>
            <a:spLocks noGrp="1"/>
          </p:cNvSpPr>
          <p:nvPr>
            <p:ph type="ctrTitle" hasCustomPrompt="1"/>
          </p:nvPr>
        </p:nvSpPr>
        <p:spPr>
          <a:xfrm>
            <a:off x="949246" y="1360483"/>
            <a:ext cx="8489950" cy="3510000"/>
          </a:xfrm>
        </p:spPr>
        <p:txBody>
          <a:bodyPr anchor="t" anchorCtr="0"/>
          <a:lstStyle>
            <a:lvl1pPr algn="l">
              <a:lnSpc>
                <a:spcPct val="85000"/>
              </a:lnSpc>
              <a:defRPr sz="5400" baseline="0">
                <a:solidFill>
                  <a:schemeClr val="bg1"/>
                </a:solidFill>
                <a:latin typeface="+mn-lt"/>
              </a:defRPr>
            </a:lvl1pPr>
          </a:lstStyle>
          <a:p>
            <a:r>
              <a:rPr lang="en-US" noProof="0" dirty="0" smtClean="0"/>
              <a:t>Title Slide 4 – </a:t>
            </a:r>
            <a:br>
              <a:rPr lang="en-US" noProof="0" dirty="0" smtClean="0"/>
            </a:br>
            <a:r>
              <a:rPr lang="en-US" noProof="0" dirty="0" smtClean="0"/>
              <a:t>no image</a:t>
            </a:r>
            <a:endParaRPr lang="en-US" noProof="0" dirty="0"/>
          </a:p>
        </p:txBody>
      </p:sp>
      <p:sp>
        <p:nvSpPr>
          <p:cNvPr id="10" name="Freeform 19"/>
          <p:cNvSpPr>
            <a:spLocks noChangeAspect="1" noEditPoints="1"/>
          </p:cNvSpPr>
          <p:nvPr userDrawn="1"/>
        </p:nvSpPr>
        <p:spPr bwMode="auto">
          <a:xfrm>
            <a:off x="949246" y="524433"/>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 name="Text Placeholder 3"/>
          <p:cNvSpPr>
            <a:spLocks noGrp="1"/>
          </p:cNvSpPr>
          <p:nvPr>
            <p:ph type="body" sz="quarter" idx="11" hasCustomPrompt="1"/>
          </p:nvPr>
        </p:nvSpPr>
        <p:spPr>
          <a:xfrm>
            <a:off x="949246" y="5316083"/>
            <a:ext cx="8450350" cy="216000"/>
          </a:xfrm>
        </p:spPr>
        <p:txBody>
          <a:bodyPr/>
          <a:lstStyle>
            <a:lvl1pPr marL="0" marR="0" indent="0" algn="l" defTabSz="914400" rtl="0" eaLnBrk="1" fontAlgn="auto" latinLnBrk="0" hangingPunct="1">
              <a:lnSpc>
                <a:spcPct val="100000"/>
              </a:lnSpc>
              <a:spcBef>
                <a:spcPts val="0"/>
              </a:spcBef>
              <a:spcAft>
                <a:spcPts val="600"/>
              </a:spcAft>
              <a:buClrTx/>
              <a:buSzTx/>
              <a:buFontTx/>
              <a:buNone/>
              <a:tabLst/>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dirty="0" smtClean="0"/>
              <a:t>Subtitle here</a:t>
            </a:r>
          </a:p>
        </p:txBody>
      </p:sp>
      <p:sp>
        <p:nvSpPr>
          <p:cNvPr id="9" name="Text Placeholder 4"/>
          <p:cNvSpPr>
            <a:spLocks noGrp="1"/>
          </p:cNvSpPr>
          <p:nvPr>
            <p:ph type="body" sz="quarter" idx="12" hasCustomPrompt="1"/>
          </p:nvPr>
        </p:nvSpPr>
        <p:spPr>
          <a:xfrm>
            <a:off x="949246" y="5748733"/>
            <a:ext cx="1889125" cy="487363"/>
          </a:xfrm>
        </p:spPr>
        <p:txBody>
          <a:bodyPr/>
          <a:lstStyle>
            <a:lvl1pPr>
              <a:defRPr sz="1100" b="0">
                <a:solidFill>
                  <a:schemeClr val="bg1"/>
                </a:solidFill>
              </a:defRPr>
            </a:lvl1pPr>
          </a:lstStyle>
          <a:p>
            <a:pPr lvl="0"/>
            <a:r>
              <a:rPr lang="en-US" dirty="0" smtClean="0"/>
              <a:t>Date here</a:t>
            </a:r>
            <a:endParaRPr lang="en-US" dirty="0"/>
          </a:p>
        </p:txBody>
      </p:sp>
    </p:spTree>
    <p:extLst>
      <p:ext uri="{BB962C8B-B14F-4D97-AF65-F5344CB8AC3E}">
        <p14:creationId xmlns:p14="http://schemas.microsoft.com/office/powerpoint/2010/main" val="3783644296"/>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0" smtClean="0"/>
              <a:t>Click to edit Master title style</a:t>
            </a:r>
            <a:endParaRPr lang="en-US" noProof="0" dirty="0"/>
          </a:p>
        </p:txBody>
      </p:sp>
    </p:spTree>
    <p:extLst>
      <p:ext uri="{BB962C8B-B14F-4D97-AF65-F5344CB8AC3E}">
        <p14:creationId xmlns:p14="http://schemas.microsoft.com/office/powerpoint/2010/main" val="2077094195"/>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with Supertitl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0" smtClean="0"/>
              <a:t>Click to edit Master title style</a:t>
            </a:r>
            <a:endParaRPr lang="en-US" noProof="0" dirty="0"/>
          </a:p>
        </p:txBody>
      </p:sp>
      <p:sp>
        <p:nvSpPr>
          <p:cNvPr id="4" name="Text Placeholder 4"/>
          <p:cNvSpPr>
            <a:spLocks noGrp="1"/>
          </p:cNvSpPr>
          <p:nvPr>
            <p:ph type="body" sz="quarter" idx="12" hasCustomPrompt="1"/>
          </p:nvPr>
        </p:nvSpPr>
        <p:spPr>
          <a:xfrm>
            <a:off x="998400" y="227993"/>
            <a:ext cx="10195200" cy="173736"/>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3139068"/>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8400" y="1330126"/>
            <a:ext cx="10195200" cy="45468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Title 2"/>
          <p:cNvSpPr>
            <a:spLocks noGrp="1"/>
          </p:cNvSpPr>
          <p:nvPr>
            <p:ph type="title"/>
          </p:nvPr>
        </p:nvSpPr>
        <p:spPr/>
        <p:txBody>
          <a:bodyPr/>
          <a:lstStyle/>
          <a:p>
            <a:r>
              <a:rPr lang="en-US" noProof="0" smtClean="0"/>
              <a:t>Click to edit Master title style</a:t>
            </a:r>
            <a:endParaRPr lang="en-US" noProof="0" dirty="0"/>
          </a:p>
        </p:txBody>
      </p:sp>
    </p:spTree>
    <p:extLst>
      <p:ext uri="{BB962C8B-B14F-4D97-AF65-F5344CB8AC3E}">
        <p14:creationId xmlns:p14="http://schemas.microsoft.com/office/powerpoint/2010/main" val="988658572"/>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NE COLUMN TEXT with Supertitl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8400" y="1330126"/>
            <a:ext cx="10195200" cy="45468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Title 2"/>
          <p:cNvSpPr>
            <a:spLocks noGrp="1"/>
          </p:cNvSpPr>
          <p:nvPr>
            <p:ph type="title"/>
          </p:nvPr>
        </p:nvSpPr>
        <p:spPr/>
        <p:txBody>
          <a:bodyPr/>
          <a:lstStyle/>
          <a:p>
            <a:r>
              <a:rPr lang="en-US" noProof="0" smtClean="0"/>
              <a:t>Click to edit Master title style</a:t>
            </a:r>
            <a:endParaRPr lang="en-US" noProof="0" dirty="0"/>
          </a:p>
        </p:txBody>
      </p:sp>
      <p:sp>
        <p:nvSpPr>
          <p:cNvPr id="4" name="Text Placeholder 4"/>
          <p:cNvSpPr>
            <a:spLocks noGrp="1"/>
          </p:cNvSpPr>
          <p:nvPr>
            <p:ph type="body" sz="quarter" idx="12" hasCustomPrompt="1"/>
          </p:nvPr>
        </p:nvSpPr>
        <p:spPr>
          <a:xfrm>
            <a:off x="998400" y="227993"/>
            <a:ext cx="10195200" cy="173736"/>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465091450"/>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smtClean="0"/>
              <a:t>Click to edit Master title style</a:t>
            </a:r>
            <a:endParaRPr lang="en-US" noProof="0" dirty="0"/>
          </a:p>
        </p:txBody>
      </p:sp>
      <p:sp>
        <p:nvSpPr>
          <p:cNvPr id="9" name="Text Placeholder 8"/>
          <p:cNvSpPr>
            <a:spLocks noGrp="1"/>
          </p:cNvSpPr>
          <p:nvPr>
            <p:ph type="body" sz="quarter" idx="10"/>
          </p:nvPr>
        </p:nvSpPr>
        <p:spPr>
          <a:xfrm>
            <a:off x="1003200" y="1330126"/>
            <a:ext cx="4968000" cy="45468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Text Placeholder 8"/>
          <p:cNvSpPr>
            <a:spLocks noGrp="1"/>
          </p:cNvSpPr>
          <p:nvPr>
            <p:ph type="body" sz="quarter" idx="11"/>
          </p:nvPr>
        </p:nvSpPr>
        <p:spPr>
          <a:xfrm>
            <a:off x="6220800" y="1330126"/>
            <a:ext cx="4968000" cy="45468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Tree>
    <p:extLst>
      <p:ext uri="{BB962C8B-B14F-4D97-AF65-F5344CB8AC3E}">
        <p14:creationId xmlns:p14="http://schemas.microsoft.com/office/powerpoint/2010/main" val="3071440273"/>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smtClean="0"/>
              <a:t>Click to edit Master title style</a:t>
            </a:r>
            <a:endParaRPr lang="en-US" noProof="0" dirty="0"/>
          </a:p>
        </p:txBody>
      </p:sp>
      <p:sp>
        <p:nvSpPr>
          <p:cNvPr id="9" name="Text Placeholder 8"/>
          <p:cNvSpPr>
            <a:spLocks noGrp="1"/>
          </p:cNvSpPr>
          <p:nvPr>
            <p:ph type="body" sz="quarter" idx="10"/>
          </p:nvPr>
        </p:nvSpPr>
        <p:spPr>
          <a:xfrm>
            <a:off x="1003200" y="1330126"/>
            <a:ext cx="4968000" cy="45468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Chart Placeholder 4"/>
          <p:cNvSpPr>
            <a:spLocks noGrp="1"/>
          </p:cNvSpPr>
          <p:nvPr>
            <p:ph type="chart" sz="quarter" idx="13"/>
          </p:nvPr>
        </p:nvSpPr>
        <p:spPr>
          <a:xfrm>
            <a:off x="6220800" y="1330126"/>
            <a:ext cx="4968000" cy="4546800"/>
          </a:xfrm>
        </p:spPr>
        <p:txBody>
          <a:bodyPr anchor="ctr"/>
          <a:lstStyle>
            <a:lvl1pPr algn="ctr">
              <a:defRPr/>
            </a:lvl1pPr>
          </a:lstStyle>
          <a:p>
            <a:r>
              <a:rPr lang="en-US" noProof="0" dirty="0" smtClean="0"/>
              <a:t>Click icon to add chart</a:t>
            </a:r>
          </a:p>
        </p:txBody>
      </p:sp>
    </p:spTree>
    <p:extLst>
      <p:ext uri="{BB962C8B-B14F-4D97-AF65-F5344CB8AC3E}">
        <p14:creationId xmlns:p14="http://schemas.microsoft.com/office/powerpoint/2010/main" val="696906358"/>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 COLUMN CHART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smtClean="0"/>
              <a:t>Click to edit Master title style</a:t>
            </a:r>
            <a:endParaRPr lang="en-US" noProof="0" dirty="0"/>
          </a:p>
        </p:txBody>
      </p:sp>
      <p:sp>
        <p:nvSpPr>
          <p:cNvPr id="5" name="Chart Placeholder 4"/>
          <p:cNvSpPr>
            <a:spLocks noGrp="1"/>
          </p:cNvSpPr>
          <p:nvPr>
            <p:ph type="chart" sz="quarter" idx="11"/>
          </p:nvPr>
        </p:nvSpPr>
        <p:spPr>
          <a:xfrm>
            <a:off x="6220800" y="1330126"/>
            <a:ext cx="4968000" cy="4546800"/>
          </a:xfrm>
        </p:spPr>
        <p:txBody>
          <a:bodyPr anchor="ctr"/>
          <a:lstStyle>
            <a:lvl1pPr algn="ctr">
              <a:defRPr/>
            </a:lvl1pPr>
          </a:lstStyle>
          <a:p>
            <a:r>
              <a:rPr lang="en-US" noProof="0" dirty="0" smtClean="0"/>
              <a:t>Click icon to add chart</a:t>
            </a:r>
          </a:p>
        </p:txBody>
      </p:sp>
      <p:sp>
        <p:nvSpPr>
          <p:cNvPr id="6" name="Chart Placeholder 4"/>
          <p:cNvSpPr>
            <a:spLocks noGrp="1"/>
          </p:cNvSpPr>
          <p:nvPr>
            <p:ph type="chart" sz="quarter" idx="12"/>
          </p:nvPr>
        </p:nvSpPr>
        <p:spPr>
          <a:xfrm>
            <a:off x="1003200" y="1330126"/>
            <a:ext cx="4968000" cy="4546800"/>
          </a:xfrm>
        </p:spPr>
        <p:txBody>
          <a:bodyPr anchor="ctr"/>
          <a:lstStyle>
            <a:lvl1pPr algn="ctr">
              <a:defRPr/>
            </a:lvl1pPr>
          </a:lstStyle>
          <a:p>
            <a:r>
              <a:rPr lang="en-US" noProof="0" dirty="0" smtClean="0"/>
              <a:t>Click icon to add chart</a:t>
            </a:r>
          </a:p>
        </p:txBody>
      </p:sp>
    </p:spTree>
    <p:extLst>
      <p:ext uri="{BB962C8B-B14F-4D97-AF65-F5344CB8AC3E}">
        <p14:creationId xmlns:p14="http://schemas.microsoft.com/office/powerpoint/2010/main" val="3937520734"/>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smtClean="0"/>
              <a:t>Click to edit Master title style</a:t>
            </a:r>
            <a:endParaRPr lang="en-US" noProof="0" dirty="0"/>
          </a:p>
        </p:txBody>
      </p:sp>
      <p:sp>
        <p:nvSpPr>
          <p:cNvPr id="9" name="Text Placeholder 8"/>
          <p:cNvSpPr>
            <a:spLocks noGrp="1"/>
          </p:cNvSpPr>
          <p:nvPr>
            <p:ph type="body" sz="quarter" idx="10"/>
          </p:nvPr>
        </p:nvSpPr>
        <p:spPr>
          <a:xfrm>
            <a:off x="1003200" y="3742126"/>
            <a:ext cx="10195200" cy="21348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Chart Placeholder 4"/>
          <p:cNvSpPr>
            <a:spLocks noGrp="1"/>
          </p:cNvSpPr>
          <p:nvPr>
            <p:ph type="chart" sz="quarter" idx="11"/>
          </p:nvPr>
        </p:nvSpPr>
        <p:spPr>
          <a:xfrm>
            <a:off x="1003200" y="1331360"/>
            <a:ext cx="10195200" cy="2135740"/>
          </a:xfrm>
        </p:spPr>
        <p:txBody>
          <a:bodyPr anchor="ctr"/>
          <a:lstStyle>
            <a:lvl1pPr algn="ctr">
              <a:defRPr/>
            </a:lvl1pPr>
          </a:lstStyle>
          <a:p>
            <a:r>
              <a:rPr lang="en-US" noProof="0" dirty="0" smtClean="0"/>
              <a:t>Click icon to add chart</a:t>
            </a:r>
          </a:p>
        </p:txBody>
      </p:sp>
    </p:spTree>
    <p:extLst>
      <p:ext uri="{BB962C8B-B14F-4D97-AF65-F5344CB8AC3E}">
        <p14:creationId xmlns:p14="http://schemas.microsoft.com/office/powerpoint/2010/main" val="4046095762"/>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 COLUMN CHART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smtClean="0"/>
              <a:t>Click to edit Master title style</a:t>
            </a:r>
            <a:endParaRPr lang="en-US" noProof="0" dirty="0"/>
          </a:p>
        </p:txBody>
      </p:sp>
      <p:sp>
        <p:nvSpPr>
          <p:cNvPr id="5" name="Chart Placeholder 4"/>
          <p:cNvSpPr>
            <a:spLocks noGrp="1"/>
          </p:cNvSpPr>
          <p:nvPr>
            <p:ph type="chart" sz="quarter" idx="11"/>
          </p:nvPr>
        </p:nvSpPr>
        <p:spPr>
          <a:xfrm>
            <a:off x="4550400" y="1331360"/>
            <a:ext cx="3139200" cy="2134800"/>
          </a:xfrm>
        </p:spPr>
        <p:txBody>
          <a:bodyPr anchor="ctr"/>
          <a:lstStyle>
            <a:lvl1pPr algn="ctr">
              <a:defRPr/>
            </a:lvl1pPr>
          </a:lstStyle>
          <a:p>
            <a:r>
              <a:rPr lang="en-US" noProof="0" dirty="0" smtClean="0"/>
              <a:t>Click icon to add chart</a:t>
            </a:r>
          </a:p>
        </p:txBody>
      </p:sp>
      <p:sp>
        <p:nvSpPr>
          <p:cNvPr id="6" name="Chart Placeholder 4"/>
          <p:cNvSpPr>
            <a:spLocks noGrp="1"/>
          </p:cNvSpPr>
          <p:nvPr>
            <p:ph type="chart" sz="quarter" idx="12"/>
          </p:nvPr>
        </p:nvSpPr>
        <p:spPr>
          <a:xfrm>
            <a:off x="1003200" y="1331360"/>
            <a:ext cx="3187200" cy="2134800"/>
          </a:xfrm>
        </p:spPr>
        <p:txBody>
          <a:bodyPr anchor="ctr"/>
          <a:lstStyle>
            <a:lvl1pPr algn="ctr">
              <a:defRPr/>
            </a:lvl1pPr>
          </a:lstStyle>
          <a:p>
            <a:r>
              <a:rPr lang="en-US" noProof="0" dirty="0" smtClean="0"/>
              <a:t>Click icon to add chart</a:t>
            </a:r>
          </a:p>
        </p:txBody>
      </p:sp>
      <p:sp>
        <p:nvSpPr>
          <p:cNvPr id="7" name="Text Placeholder 8"/>
          <p:cNvSpPr>
            <a:spLocks noGrp="1"/>
          </p:cNvSpPr>
          <p:nvPr>
            <p:ph type="body" sz="quarter" idx="10"/>
          </p:nvPr>
        </p:nvSpPr>
        <p:spPr>
          <a:xfrm>
            <a:off x="1003200" y="3742126"/>
            <a:ext cx="3187200" cy="21348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8" name="Chart Placeholder 4"/>
          <p:cNvSpPr>
            <a:spLocks noGrp="1"/>
          </p:cNvSpPr>
          <p:nvPr>
            <p:ph type="chart" sz="quarter" idx="13"/>
          </p:nvPr>
        </p:nvSpPr>
        <p:spPr>
          <a:xfrm>
            <a:off x="8049600" y="1331360"/>
            <a:ext cx="3139200" cy="2134800"/>
          </a:xfrm>
        </p:spPr>
        <p:txBody>
          <a:bodyPr anchor="ctr"/>
          <a:lstStyle>
            <a:lvl1pPr algn="ctr">
              <a:defRPr/>
            </a:lvl1pPr>
          </a:lstStyle>
          <a:p>
            <a:r>
              <a:rPr lang="en-US" noProof="0" dirty="0" smtClean="0"/>
              <a:t>Click icon to add chart</a:t>
            </a:r>
          </a:p>
        </p:txBody>
      </p:sp>
      <p:sp>
        <p:nvSpPr>
          <p:cNvPr id="9" name="Text Placeholder 8"/>
          <p:cNvSpPr>
            <a:spLocks noGrp="1"/>
          </p:cNvSpPr>
          <p:nvPr>
            <p:ph type="body" sz="quarter" idx="14"/>
          </p:nvPr>
        </p:nvSpPr>
        <p:spPr>
          <a:xfrm>
            <a:off x="4502400" y="3742126"/>
            <a:ext cx="3187200" cy="21348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0" name="Text Placeholder 8"/>
          <p:cNvSpPr>
            <a:spLocks noGrp="1"/>
          </p:cNvSpPr>
          <p:nvPr>
            <p:ph type="body" sz="quarter" idx="15"/>
          </p:nvPr>
        </p:nvSpPr>
        <p:spPr>
          <a:xfrm>
            <a:off x="8001600" y="3742126"/>
            <a:ext cx="3187200" cy="21348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Tree>
    <p:extLst>
      <p:ext uri="{BB962C8B-B14F-4D97-AF65-F5344CB8AC3E}">
        <p14:creationId xmlns:p14="http://schemas.microsoft.com/office/powerpoint/2010/main" val="250163032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7">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 y="0"/>
            <a:ext cx="12188952" cy="6858000"/>
          </a:xfrm>
          <a:prstGeom prst="rect">
            <a:avLst/>
          </a:prstGeom>
        </p:spPr>
      </p:pic>
      <p:sp>
        <p:nvSpPr>
          <p:cNvPr id="7"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chemeClr val="accent2"/>
          </a:solidFill>
        </p:spPr>
        <p:txBody>
          <a:bodyPr wrap="square" lIns="0" tIns="0" rIns="0" bIns="0" rtlCol="0">
            <a:noAutofit/>
          </a:bodyPr>
          <a:lstStyle/>
          <a:p>
            <a:endParaRPr sz="1800" dirty="0">
              <a:latin typeface="Arial" panose="020B0604020202020204" pitchFamily="34" charset="0"/>
            </a:endParaRPr>
          </a:p>
        </p:txBody>
      </p:sp>
      <p:sp>
        <p:nvSpPr>
          <p:cNvPr id="8" name="Title 1"/>
          <p:cNvSpPr>
            <a:spLocks noGrp="1"/>
          </p:cNvSpPr>
          <p:nvPr>
            <p:ph type="ctrTitle" hasCustomPrompt="1"/>
          </p:nvPr>
        </p:nvSpPr>
        <p:spPr>
          <a:xfrm>
            <a:off x="2424363" y="1360483"/>
            <a:ext cx="7836168" cy="3510000"/>
          </a:xfrm>
        </p:spPr>
        <p:txBody>
          <a:bodyPr anchor="t" anchorCtr="0"/>
          <a:lstStyle>
            <a:lvl1pPr algn="l">
              <a:lnSpc>
                <a:spcPct val="85000"/>
              </a:lnSpc>
              <a:defRPr sz="7200" baseline="0">
                <a:solidFill>
                  <a:schemeClr val="bg1"/>
                </a:solidFill>
                <a:latin typeface="+mn-lt"/>
              </a:defRPr>
            </a:lvl1pPr>
          </a:lstStyle>
          <a:p>
            <a:r>
              <a:rPr lang="en-US" noProof="0" dirty="0" smtClean="0"/>
              <a:t>Title slide 7 – </a:t>
            </a:r>
            <a:br>
              <a:rPr lang="en-US" noProof="0" dirty="0" smtClean="0"/>
            </a:br>
            <a:r>
              <a:rPr lang="en-US" noProof="0" dirty="0" smtClean="0"/>
              <a:t>dark singular image</a:t>
            </a:r>
            <a:endParaRPr lang="en-US" noProof="0" dirty="0"/>
          </a:p>
        </p:txBody>
      </p:sp>
      <p:sp>
        <p:nvSpPr>
          <p:cNvPr id="10" name="Freeform 19"/>
          <p:cNvSpPr>
            <a:spLocks noChangeAspect="1" noEditPoints="1"/>
          </p:cNvSpPr>
          <p:nvPr userDrawn="1"/>
        </p:nvSpPr>
        <p:spPr bwMode="auto">
          <a:xfrm>
            <a:off x="2424363" y="524433"/>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6" name="Text Placeholder 3"/>
          <p:cNvSpPr>
            <a:spLocks noGrp="1"/>
          </p:cNvSpPr>
          <p:nvPr>
            <p:ph type="body" sz="quarter" idx="11" hasCustomPrompt="1"/>
          </p:nvPr>
        </p:nvSpPr>
        <p:spPr>
          <a:xfrm>
            <a:off x="2424363" y="5316082"/>
            <a:ext cx="7836168" cy="218443"/>
          </a:xfrm>
        </p:spPr>
        <p:txBody>
          <a:bodyPr/>
          <a:lstStyle>
            <a:lvl1pPr marL="0" marR="0" indent="0" algn="l" defTabSz="914400" rtl="0" eaLnBrk="1" fontAlgn="auto" latinLnBrk="0" hangingPunct="1">
              <a:lnSpc>
                <a:spcPct val="100000"/>
              </a:lnSpc>
              <a:spcBef>
                <a:spcPts val="0"/>
              </a:spcBef>
              <a:spcAft>
                <a:spcPts val="600"/>
              </a:spcAft>
              <a:buClrTx/>
              <a:buSzTx/>
              <a:buFontTx/>
              <a:buNone/>
              <a:tabLst/>
              <a:defRPr sz="14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dirty="0" smtClean="0"/>
              <a:t>Subtitle here</a:t>
            </a:r>
          </a:p>
        </p:txBody>
      </p:sp>
      <p:sp>
        <p:nvSpPr>
          <p:cNvPr id="9" name="Text Placeholder 4"/>
          <p:cNvSpPr>
            <a:spLocks noGrp="1"/>
          </p:cNvSpPr>
          <p:nvPr>
            <p:ph type="body" sz="quarter" idx="12" hasCustomPrompt="1"/>
          </p:nvPr>
        </p:nvSpPr>
        <p:spPr>
          <a:xfrm>
            <a:off x="2424363" y="5748733"/>
            <a:ext cx="1889125" cy="487363"/>
          </a:xfrm>
        </p:spPr>
        <p:txBody>
          <a:bodyPr/>
          <a:lstStyle>
            <a:lvl1pPr>
              <a:defRPr sz="1400" b="0">
                <a:solidFill>
                  <a:schemeClr val="bg1"/>
                </a:solidFill>
              </a:defRPr>
            </a:lvl1pPr>
          </a:lstStyle>
          <a:p>
            <a:pPr lvl="0"/>
            <a:r>
              <a:rPr lang="en-US" dirty="0" smtClean="0"/>
              <a:t>Date here</a:t>
            </a:r>
            <a:endParaRPr lang="en-US" dirty="0"/>
          </a:p>
        </p:txBody>
      </p:sp>
    </p:spTree>
    <p:extLst>
      <p:ext uri="{BB962C8B-B14F-4D97-AF65-F5344CB8AC3E}">
        <p14:creationId xmlns:p14="http://schemas.microsoft.com/office/powerpoint/2010/main" val="3105085367"/>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ROCESS FIVE COLUMN">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smtClean="0"/>
              <a:t>Click to edit Master title style</a:t>
            </a:r>
            <a:endParaRPr lang="en-US" noProof="0" dirty="0"/>
          </a:p>
        </p:txBody>
      </p:sp>
      <p:sp>
        <p:nvSpPr>
          <p:cNvPr id="9" name="Text Placeholder 8"/>
          <p:cNvSpPr>
            <a:spLocks noGrp="1"/>
          </p:cNvSpPr>
          <p:nvPr>
            <p:ph type="body" sz="quarter" idx="10"/>
          </p:nvPr>
        </p:nvSpPr>
        <p:spPr>
          <a:xfrm>
            <a:off x="1003200" y="2172526"/>
            <a:ext cx="1876800" cy="3704400"/>
          </a:xfrm>
        </p:spPr>
        <p:txBody>
          <a:bodyPr/>
          <a:lstStyle>
            <a:lvl1pPr algn="l">
              <a:defRPr sz="1400"/>
            </a:lvl1pPr>
            <a:lvl2pPr algn="l">
              <a:defRPr sz="1400"/>
            </a:lvl2pPr>
            <a:lvl3pPr algn="l">
              <a:defRPr sz="1400"/>
            </a:lvl3pPr>
            <a:lvl4pPr algn="l">
              <a:defRPr sz="1400"/>
            </a:lvl4pPr>
            <a:lvl5pPr algn="l">
              <a:defRPr sz="14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Text Placeholder 8"/>
          <p:cNvSpPr>
            <a:spLocks noGrp="1"/>
          </p:cNvSpPr>
          <p:nvPr>
            <p:ph type="body" sz="quarter" idx="11"/>
          </p:nvPr>
        </p:nvSpPr>
        <p:spPr>
          <a:xfrm>
            <a:off x="3080400" y="2172526"/>
            <a:ext cx="1876800" cy="3704400"/>
          </a:xfrm>
        </p:spPr>
        <p:txBody>
          <a:bodyPr/>
          <a:lstStyle>
            <a:lvl1pPr algn="l">
              <a:defRPr sz="1400"/>
            </a:lvl1pPr>
            <a:lvl2pPr algn="l">
              <a:defRPr sz="1400"/>
            </a:lvl2pPr>
            <a:lvl3pPr algn="l">
              <a:defRPr sz="1400"/>
            </a:lvl3pPr>
            <a:lvl4pPr algn="l">
              <a:defRPr sz="1400"/>
            </a:lvl4pPr>
            <a:lvl5pPr algn="l">
              <a:defRPr sz="14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Text Placeholder 8"/>
          <p:cNvSpPr>
            <a:spLocks noGrp="1"/>
          </p:cNvSpPr>
          <p:nvPr>
            <p:ph type="body" sz="quarter" idx="12"/>
          </p:nvPr>
        </p:nvSpPr>
        <p:spPr>
          <a:xfrm>
            <a:off x="5157600" y="2172526"/>
            <a:ext cx="1876800" cy="3704400"/>
          </a:xfrm>
        </p:spPr>
        <p:txBody>
          <a:bodyPr/>
          <a:lstStyle>
            <a:lvl1pPr algn="l">
              <a:defRPr sz="1400"/>
            </a:lvl1pPr>
            <a:lvl2pPr algn="l">
              <a:defRPr sz="1400"/>
            </a:lvl2pPr>
            <a:lvl3pPr algn="l">
              <a:defRPr sz="1400"/>
            </a:lvl3pPr>
            <a:lvl4pPr algn="l">
              <a:defRPr sz="1400"/>
            </a:lvl4pPr>
            <a:lvl5pPr algn="l">
              <a:defRPr sz="14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6" name="Text Placeholder 8"/>
          <p:cNvSpPr>
            <a:spLocks noGrp="1"/>
          </p:cNvSpPr>
          <p:nvPr>
            <p:ph type="body" sz="quarter" idx="13"/>
          </p:nvPr>
        </p:nvSpPr>
        <p:spPr>
          <a:xfrm>
            <a:off x="7234800" y="2172526"/>
            <a:ext cx="1876800" cy="3704400"/>
          </a:xfrm>
        </p:spPr>
        <p:txBody>
          <a:bodyPr/>
          <a:lstStyle>
            <a:lvl1pPr algn="l">
              <a:defRPr sz="1400"/>
            </a:lvl1pPr>
            <a:lvl2pPr algn="l">
              <a:defRPr sz="1400"/>
            </a:lvl2pPr>
            <a:lvl3pPr algn="l">
              <a:defRPr sz="1400"/>
            </a:lvl3pPr>
            <a:lvl4pPr algn="l">
              <a:defRPr sz="1400"/>
            </a:lvl4pPr>
            <a:lvl5pPr algn="l">
              <a:defRPr sz="14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3" name="Text Placeholder 12"/>
          <p:cNvSpPr>
            <a:spLocks noGrp="1"/>
          </p:cNvSpPr>
          <p:nvPr>
            <p:ph type="body" sz="quarter" idx="14" hasCustomPrompt="1"/>
          </p:nvPr>
        </p:nvSpPr>
        <p:spPr>
          <a:xfrm>
            <a:off x="1003200" y="1322388"/>
            <a:ext cx="1876800" cy="604800"/>
          </a:xfrm>
          <a:prstGeom prst="homePlate">
            <a:avLst>
              <a:gd name="adj" fmla="val 31970"/>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smtClean="0"/>
              <a:t>Click to add text</a:t>
            </a:r>
            <a:endParaRPr lang="en-US" noProof="0" dirty="0"/>
          </a:p>
        </p:txBody>
      </p:sp>
      <p:sp>
        <p:nvSpPr>
          <p:cNvPr id="15" name="Text Placeholder 12"/>
          <p:cNvSpPr>
            <a:spLocks noGrp="1"/>
          </p:cNvSpPr>
          <p:nvPr>
            <p:ph type="body" sz="quarter" idx="15" hasCustomPrompt="1"/>
          </p:nvPr>
        </p:nvSpPr>
        <p:spPr>
          <a:xfrm>
            <a:off x="3080400" y="1322388"/>
            <a:ext cx="18768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smtClean="0"/>
              <a:t>Click to add text</a:t>
            </a:r>
            <a:endParaRPr lang="en-US" noProof="0" dirty="0"/>
          </a:p>
        </p:txBody>
      </p:sp>
      <p:sp>
        <p:nvSpPr>
          <p:cNvPr id="16" name="Text Placeholder 12"/>
          <p:cNvSpPr>
            <a:spLocks noGrp="1"/>
          </p:cNvSpPr>
          <p:nvPr>
            <p:ph type="body" sz="quarter" idx="16" hasCustomPrompt="1"/>
          </p:nvPr>
        </p:nvSpPr>
        <p:spPr>
          <a:xfrm>
            <a:off x="5157600" y="1322388"/>
            <a:ext cx="18768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smtClean="0"/>
              <a:t>Click to add text</a:t>
            </a:r>
            <a:endParaRPr lang="en-US" noProof="0" dirty="0"/>
          </a:p>
        </p:txBody>
      </p:sp>
      <p:sp>
        <p:nvSpPr>
          <p:cNvPr id="17" name="Text Placeholder 12"/>
          <p:cNvSpPr>
            <a:spLocks noGrp="1"/>
          </p:cNvSpPr>
          <p:nvPr>
            <p:ph type="body" sz="quarter" idx="17" hasCustomPrompt="1"/>
          </p:nvPr>
        </p:nvSpPr>
        <p:spPr>
          <a:xfrm>
            <a:off x="7234800" y="1322388"/>
            <a:ext cx="18768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smtClean="0"/>
              <a:t>Click to add text</a:t>
            </a:r>
            <a:endParaRPr lang="en-US" noProof="0" dirty="0"/>
          </a:p>
        </p:txBody>
      </p:sp>
      <p:sp>
        <p:nvSpPr>
          <p:cNvPr id="11" name="Text Placeholder 12"/>
          <p:cNvSpPr>
            <a:spLocks noGrp="1"/>
          </p:cNvSpPr>
          <p:nvPr>
            <p:ph type="body" sz="quarter" idx="18" hasCustomPrompt="1"/>
          </p:nvPr>
        </p:nvSpPr>
        <p:spPr>
          <a:xfrm>
            <a:off x="9312000" y="1322388"/>
            <a:ext cx="18768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smtClean="0"/>
              <a:t>Click to add text</a:t>
            </a:r>
            <a:endParaRPr lang="en-US" noProof="0" dirty="0"/>
          </a:p>
        </p:txBody>
      </p:sp>
      <p:sp>
        <p:nvSpPr>
          <p:cNvPr id="12" name="Text Placeholder 8"/>
          <p:cNvSpPr>
            <a:spLocks noGrp="1"/>
          </p:cNvSpPr>
          <p:nvPr>
            <p:ph type="body" sz="quarter" idx="19"/>
          </p:nvPr>
        </p:nvSpPr>
        <p:spPr>
          <a:xfrm>
            <a:off x="9312000" y="2172526"/>
            <a:ext cx="1876800" cy="3704400"/>
          </a:xfrm>
        </p:spPr>
        <p:txBody>
          <a:bodyPr/>
          <a:lstStyle>
            <a:lvl1pPr algn="l">
              <a:defRPr sz="1400"/>
            </a:lvl1pPr>
            <a:lvl2pPr algn="l">
              <a:defRPr sz="1400"/>
            </a:lvl2pPr>
            <a:lvl3pPr algn="l">
              <a:defRPr sz="1400"/>
            </a:lvl3pPr>
            <a:lvl4pPr algn="l">
              <a:defRPr sz="1400"/>
            </a:lvl4pPr>
            <a:lvl5pPr algn="l">
              <a:defRPr sz="14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Tree>
    <p:extLst>
      <p:ext uri="{BB962C8B-B14F-4D97-AF65-F5344CB8AC3E}">
        <p14:creationId xmlns:p14="http://schemas.microsoft.com/office/powerpoint/2010/main" val="1714429676"/>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ROCESS FOUR COLUMN">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smtClean="0"/>
              <a:t>Click to edit Master title style</a:t>
            </a:r>
            <a:endParaRPr lang="en-US" noProof="0" dirty="0"/>
          </a:p>
        </p:txBody>
      </p:sp>
      <p:sp>
        <p:nvSpPr>
          <p:cNvPr id="9" name="Text Placeholder 8"/>
          <p:cNvSpPr>
            <a:spLocks noGrp="1"/>
          </p:cNvSpPr>
          <p:nvPr>
            <p:ph type="body" sz="quarter" idx="10"/>
          </p:nvPr>
        </p:nvSpPr>
        <p:spPr>
          <a:xfrm>
            <a:off x="1003200" y="2172526"/>
            <a:ext cx="2347200" cy="3704400"/>
          </a:xfrm>
        </p:spPr>
        <p:txBody>
          <a:bodyPr/>
          <a:lstStyle>
            <a:lvl1pPr>
              <a:defRPr sz="1400"/>
            </a:lvl1pPr>
            <a:lvl2pPr>
              <a:defRPr sz="1400"/>
            </a:lvl2pPr>
            <a:lvl3pPr>
              <a:defRPr sz="1400"/>
            </a:lvl3pPr>
            <a:lvl4pPr>
              <a:defRPr sz="1400"/>
            </a:lvl4pPr>
            <a:lvl5pPr>
              <a:defRPr sz="14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Text Placeholder 8"/>
          <p:cNvSpPr>
            <a:spLocks noGrp="1"/>
          </p:cNvSpPr>
          <p:nvPr>
            <p:ph type="body" sz="quarter" idx="11"/>
          </p:nvPr>
        </p:nvSpPr>
        <p:spPr>
          <a:xfrm>
            <a:off x="3616000" y="2172526"/>
            <a:ext cx="2347200" cy="3704400"/>
          </a:xfrm>
        </p:spPr>
        <p:txBody>
          <a:bodyPr/>
          <a:lstStyle>
            <a:lvl1pPr>
              <a:defRPr sz="1400"/>
            </a:lvl1pPr>
            <a:lvl2pPr>
              <a:defRPr sz="1400"/>
            </a:lvl2pPr>
            <a:lvl3pPr>
              <a:defRPr sz="1400"/>
            </a:lvl3pPr>
            <a:lvl4pPr>
              <a:defRPr sz="1400"/>
            </a:lvl4pPr>
            <a:lvl5pPr>
              <a:defRPr sz="14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Text Placeholder 8"/>
          <p:cNvSpPr>
            <a:spLocks noGrp="1"/>
          </p:cNvSpPr>
          <p:nvPr>
            <p:ph type="body" sz="quarter" idx="12"/>
          </p:nvPr>
        </p:nvSpPr>
        <p:spPr>
          <a:xfrm>
            <a:off x="6228800" y="2172526"/>
            <a:ext cx="2347200" cy="3704400"/>
          </a:xfrm>
        </p:spPr>
        <p:txBody>
          <a:bodyPr/>
          <a:lstStyle>
            <a:lvl1pPr>
              <a:defRPr sz="1400"/>
            </a:lvl1pPr>
            <a:lvl2pPr>
              <a:defRPr sz="1400"/>
            </a:lvl2pPr>
            <a:lvl3pPr>
              <a:defRPr sz="1400"/>
            </a:lvl3pPr>
            <a:lvl4pPr>
              <a:defRPr sz="1400"/>
            </a:lvl4pPr>
            <a:lvl5pPr>
              <a:defRPr sz="14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6" name="Text Placeholder 8"/>
          <p:cNvSpPr>
            <a:spLocks noGrp="1"/>
          </p:cNvSpPr>
          <p:nvPr>
            <p:ph type="body" sz="quarter" idx="13"/>
          </p:nvPr>
        </p:nvSpPr>
        <p:spPr>
          <a:xfrm>
            <a:off x="8841600" y="2172526"/>
            <a:ext cx="2347200" cy="3704400"/>
          </a:xfrm>
        </p:spPr>
        <p:txBody>
          <a:bodyPr/>
          <a:lstStyle>
            <a:lvl1pPr>
              <a:defRPr sz="1400"/>
            </a:lvl1pPr>
            <a:lvl2pPr>
              <a:defRPr sz="1400"/>
            </a:lvl2pPr>
            <a:lvl3pPr>
              <a:defRPr sz="1400"/>
            </a:lvl3pPr>
            <a:lvl4pPr>
              <a:defRPr sz="1400"/>
            </a:lvl4pPr>
            <a:lvl5pPr>
              <a:defRPr sz="14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3" name="Text Placeholder 12"/>
          <p:cNvSpPr>
            <a:spLocks noGrp="1"/>
          </p:cNvSpPr>
          <p:nvPr>
            <p:ph type="body" sz="quarter" idx="14" hasCustomPrompt="1"/>
          </p:nvPr>
        </p:nvSpPr>
        <p:spPr>
          <a:xfrm>
            <a:off x="994833" y="1322388"/>
            <a:ext cx="2347200" cy="604800"/>
          </a:xfrm>
          <a:prstGeom prst="homePlate">
            <a:avLst>
              <a:gd name="adj" fmla="val 31970"/>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smtClean="0"/>
              <a:t>Click to add text</a:t>
            </a:r>
            <a:endParaRPr lang="en-US" noProof="0" dirty="0"/>
          </a:p>
        </p:txBody>
      </p:sp>
      <p:sp>
        <p:nvSpPr>
          <p:cNvPr id="15" name="Text Placeholder 12"/>
          <p:cNvSpPr>
            <a:spLocks noGrp="1"/>
          </p:cNvSpPr>
          <p:nvPr>
            <p:ph type="body" sz="quarter" idx="15" hasCustomPrompt="1"/>
          </p:nvPr>
        </p:nvSpPr>
        <p:spPr>
          <a:xfrm>
            <a:off x="3610422" y="1322388"/>
            <a:ext cx="23472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smtClean="0"/>
              <a:t>Click to add text</a:t>
            </a:r>
            <a:endParaRPr lang="en-US" noProof="0" dirty="0"/>
          </a:p>
        </p:txBody>
      </p:sp>
      <p:sp>
        <p:nvSpPr>
          <p:cNvPr id="16" name="Text Placeholder 12"/>
          <p:cNvSpPr>
            <a:spLocks noGrp="1"/>
          </p:cNvSpPr>
          <p:nvPr>
            <p:ph type="body" sz="quarter" idx="16" hasCustomPrompt="1"/>
          </p:nvPr>
        </p:nvSpPr>
        <p:spPr>
          <a:xfrm>
            <a:off x="6226011" y="1322388"/>
            <a:ext cx="23472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smtClean="0"/>
              <a:t>Click to add text</a:t>
            </a:r>
            <a:endParaRPr lang="en-US" noProof="0" dirty="0"/>
          </a:p>
        </p:txBody>
      </p:sp>
      <p:sp>
        <p:nvSpPr>
          <p:cNvPr id="17" name="Text Placeholder 12"/>
          <p:cNvSpPr>
            <a:spLocks noGrp="1"/>
          </p:cNvSpPr>
          <p:nvPr>
            <p:ph type="body" sz="quarter" idx="17" hasCustomPrompt="1"/>
          </p:nvPr>
        </p:nvSpPr>
        <p:spPr>
          <a:xfrm>
            <a:off x="8841600" y="1322388"/>
            <a:ext cx="23472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smtClean="0"/>
              <a:t>Click to add text</a:t>
            </a:r>
            <a:endParaRPr lang="en-US" noProof="0" dirty="0"/>
          </a:p>
        </p:txBody>
      </p:sp>
    </p:spTree>
    <p:extLst>
      <p:ext uri="{BB962C8B-B14F-4D97-AF65-F5344CB8AC3E}">
        <p14:creationId xmlns:p14="http://schemas.microsoft.com/office/powerpoint/2010/main" val="238077428"/>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AD WITH CENTER">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smtClean="0"/>
              <a:t>Click to edit Master title style</a:t>
            </a:r>
            <a:endParaRPr lang="en-US" noProof="0" dirty="0"/>
          </a:p>
        </p:txBody>
      </p:sp>
      <p:sp>
        <p:nvSpPr>
          <p:cNvPr id="16" name="Text Placeholder 10"/>
          <p:cNvSpPr>
            <a:spLocks noGrp="1" noChangeAspect="1"/>
          </p:cNvSpPr>
          <p:nvPr>
            <p:ph type="body" sz="quarter" idx="21"/>
          </p:nvPr>
        </p:nvSpPr>
        <p:spPr bwMode="gray">
          <a:xfrm>
            <a:off x="5306559" y="2757950"/>
            <a:ext cx="1660995" cy="1659600"/>
          </a:xfrm>
          <a:prstGeom prst="ellipse">
            <a:avLst/>
          </a:prstGeom>
          <a:solidFill>
            <a:schemeClr val="accent1"/>
          </a:solidFill>
          <a:ln>
            <a:noFill/>
          </a:ln>
        </p:spPr>
        <p:txBody>
          <a:bodyPr lIns="54000" tIns="54000" rIns="54000" bIns="54000" anchor="ctr" anchorCtr="1">
            <a:noAutofit/>
          </a:bodyPr>
          <a:lstStyle>
            <a:lvl1pPr algn="ctr">
              <a:defRPr sz="1400">
                <a:solidFill>
                  <a:schemeClr val="bg1"/>
                </a:solidFill>
                <a:latin typeface="+mn-lt"/>
                <a:cs typeface="Arial" panose="020B0604020202020204" pitchFamily="34" charset="0"/>
              </a:defRPr>
            </a:lvl1pPr>
          </a:lstStyle>
          <a:p>
            <a:pPr lvl="0"/>
            <a:r>
              <a:rPr lang="en-US" noProof="0" smtClean="0"/>
              <a:t>Click to edit Master text styles</a:t>
            </a:r>
          </a:p>
        </p:txBody>
      </p:sp>
      <p:sp>
        <p:nvSpPr>
          <p:cNvPr id="17" name="Text Placeholder 20"/>
          <p:cNvSpPr>
            <a:spLocks noGrp="1"/>
          </p:cNvSpPr>
          <p:nvPr>
            <p:ph type="body" sz="quarter" idx="26"/>
          </p:nvPr>
        </p:nvSpPr>
        <p:spPr bwMode="gray">
          <a:xfrm>
            <a:off x="1003347" y="1322388"/>
            <a:ext cx="3847695" cy="388800"/>
          </a:xfrm>
          <a:prstGeom prst="rect">
            <a:avLst/>
          </a:prstGeom>
          <a:solidFill>
            <a:schemeClr val="tx2"/>
          </a:solidFill>
          <a:ln w="12700">
            <a:solidFill>
              <a:srgbClr val="00338D"/>
            </a:solidFill>
          </a:ln>
        </p:spPr>
        <p:txBody>
          <a:bodyPr vert="horz" lIns="54000" tIns="54000" rIns="54000" bIns="54000" rtlCol="0" anchor="ctr" anchorCtr="0">
            <a:noAutofit/>
          </a:bodyPr>
          <a:lstStyle>
            <a:lvl1pPr>
              <a:defRPr lang="en-US" sz="1400" b="1" kern="1200" noProof="0" dirty="0" smtClean="0">
                <a:solidFill>
                  <a:schemeClr val="bg1"/>
                </a:solidFill>
                <a:latin typeface="+mn-lt"/>
                <a:ea typeface="+mn-ea"/>
                <a:cs typeface="Arial" panose="020B0604020202020204"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noProof="0" smtClean="0"/>
              <a:t>Click to edit Master text styles</a:t>
            </a:r>
          </a:p>
        </p:txBody>
      </p:sp>
      <p:sp>
        <p:nvSpPr>
          <p:cNvPr id="26" name="Text Placeholder 20"/>
          <p:cNvSpPr>
            <a:spLocks noGrp="1"/>
          </p:cNvSpPr>
          <p:nvPr>
            <p:ph type="body" sz="quarter" idx="48"/>
          </p:nvPr>
        </p:nvSpPr>
        <p:spPr bwMode="gray">
          <a:xfrm>
            <a:off x="1003347" y="4015250"/>
            <a:ext cx="3847695" cy="388800"/>
          </a:xfrm>
          <a:prstGeom prst="rect">
            <a:avLst/>
          </a:prstGeom>
          <a:solidFill>
            <a:schemeClr val="tx2"/>
          </a:solidFill>
          <a:ln w="12700">
            <a:solidFill>
              <a:srgbClr val="00338D"/>
            </a:solidFill>
          </a:ln>
        </p:spPr>
        <p:txBody>
          <a:bodyPr vert="horz" lIns="54000" tIns="54000" rIns="54000" bIns="54000" rtlCol="0" anchor="ctr" anchorCtr="0">
            <a:noAutofit/>
          </a:bodyPr>
          <a:lstStyle>
            <a:lvl1pPr>
              <a:defRPr lang="en-US" sz="1200" b="1" kern="1200" noProof="0" dirty="0" smtClean="0">
                <a:solidFill>
                  <a:schemeClr val="bg1"/>
                </a:solidFill>
                <a:latin typeface="+mn-lt"/>
                <a:ea typeface="+mn-ea"/>
                <a:cs typeface="Arial" panose="020B0604020202020204"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noProof="0" smtClean="0"/>
              <a:t>Click to edit Master text styles</a:t>
            </a:r>
          </a:p>
        </p:txBody>
      </p:sp>
      <p:sp>
        <p:nvSpPr>
          <p:cNvPr id="27" name="Text Placeholder 20"/>
          <p:cNvSpPr>
            <a:spLocks noGrp="1"/>
          </p:cNvSpPr>
          <p:nvPr>
            <p:ph type="body" sz="quarter" idx="50"/>
          </p:nvPr>
        </p:nvSpPr>
        <p:spPr bwMode="gray">
          <a:xfrm>
            <a:off x="7344001" y="1322388"/>
            <a:ext cx="3847695" cy="388800"/>
          </a:xfrm>
          <a:prstGeom prst="rect">
            <a:avLst/>
          </a:prstGeom>
          <a:solidFill>
            <a:schemeClr val="tx2"/>
          </a:solidFill>
          <a:ln w="12700">
            <a:solidFill>
              <a:srgbClr val="00338D"/>
            </a:solidFill>
          </a:ln>
        </p:spPr>
        <p:txBody>
          <a:bodyPr vert="horz" lIns="54000" tIns="54000" rIns="54000" bIns="54000" rtlCol="0" anchor="ctr" anchorCtr="0">
            <a:noAutofit/>
          </a:bodyPr>
          <a:lstStyle>
            <a:lvl1pPr>
              <a:defRPr lang="en-US" sz="1400" b="1" kern="1200" noProof="0" dirty="0" smtClean="0">
                <a:solidFill>
                  <a:schemeClr val="bg1"/>
                </a:solidFill>
                <a:latin typeface="+mn-lt"/>
                <a:ea typeface="+mn-ea"/>
                <a:cs typeface="Arial" panose="020B0604020202020204"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noProof="0" smtClean="0"/>
              <a:t>Click to edit Master text styles</a:t>
            </a:r>
          </a:p>
        </p:txBody>
      </p:sp>
      <p:sp>
        <p:nvSpPr>
          <p:cNvPr id="28" name="Text Placeholder 20"/>
          <p:cNvSpPr>
            <a:spLocks noGrp="1"/>
          </p:cNvSpPr>
          <p:nvPr>
            <p:ph type="body" sz="quarter" idx="52"/>
          </p:nvPr>
        </p:nvSpPr>
        <p:spPr bwMode="gray">
          <a:xfrm>
            <a:off x="7344001" y="4015250"/>
            <a:ext cx="3847695" cy="388800"/>
          </a:xfrm>
          <a:prstGeom prst="rect">
            <a:avLst/>
          </a:prstGeom>
          <a:solidFill>
            <a:srgbClr val="00338D"/>
          </a:solidFill>
          <a:ln w="12700">
            <a:solidFill>
              <a:srgbClr val="00338D"/>
            </a:solidFill>
          </a:ln>
        </p:spPr>
        <p:txBody>
          <a:bodyPr vert="horz" lIns="54000" tIns="54000" rIns="54000" bIns="54000" rtlCol="0" anchor="ctr" anchorCtr="0">
            <a:noAutofit/>
          </a:bodyPr>
          <a:lstStyle>
            <a:lvl1pPr>
              <a:defRPr lang="en-US" sz="1400" b="1" kern="1200" noProof="0" dirty="0" smtClean="0">
                <a:solidFill>
                  <a:schemeClr val="bg1"/>
                </a:solidFill>
                <a:latin typeface="+mn-lt"/>
                <a:ea typeface="+mn-ea"/>
                <a:cs typeface="Arial" panose="020B0604020202020204"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noProof="0" smtClean="0"/>
              <a:t>Click to edit Master text styles</a:t>
            </a:r>
          </a:p>
        </p:txBody>
      </p:sp>
      <p:sp>
        <p:nvSpPr>
          <p:cNvPr id="29" name="AutoShape 20"/>
          <p:cNvSpPr>
            <a:spLocks noChangeArrowheads="1"/>
          </p:cNvSpPr>
          <p:nvPr userDrawn="1"/>
        </p:nvSpPr>
        <p:spPr bwMode="gray">
          <a:xfrm rot="2700000">
            <a:off x="5088625" y="2468534"/>
            <a:ext cx="382279" cy="502740"/>
          </a:xfrm>
          <a:prstGeom prst="rightArrow">
            <a:avLst>
              <a:gd name="adj1" fmla="val 63333"/>
              <a:gd name="adj2" fmla="val 49582"/>
            </a:avLst>
          </a:prstGeom>
          <a:solidFill>
            <a:schemeClr val="tx2"/>
          </a:solidFill>
          <a:ln w="6350" algn="ctr">
            <a:noFill/>
            <a:miter lim="800000"/>
            <a:headEnd/>
            <a:tailEnd/>
          </a:ln>
          <a:effectLst/>
        </p:spPr>
        <p:txBody>
          <a:bodyPr rot="10800000" wrap="none" anchor="ctr">
            <a:noAutofit/>
          </a:bodyPr>
          <a:lstStyle/>
          <a:p>
            <a:endParaRPr lang="en-US" sz="1200" dirty="0">
              <a:solidFill>
                <a:srgbClr val="483698"/>
              </a:solidFill>
            </a:endParaRPr>
          </a:p>
        </p:txBody>
      </p:sp>
      <p:sp>
        <p:nvSpPr>
          <p:cNvPr id="31" name="Text Placeholder 3"/>
          <p:cNvSpPr>
            <a:spLocks noGrp="1"/>
          </p:cNvSpPr>
          <p:nvPr>
            <p:ph type="body" sz="quarter" idx="53"/>
          </p:nvPr>
        </p:nvSpPr>
        <p:spPr>
          <a:xfrm>
            <a:off x="1003347" y="1718873"/>
            <a:ext cx="3849600" cy="1472876"/>
          </a:xfrm>
          <a:ln w="12700">
            <a:solidFill>
              <a:schemeClr val="tx2"/>
            </a:solidFill>
          </a:ln>
        </p:spPr>
        <p:txBody>
          <a:bodyPr lIns="54000" tIns="54000" rIns="54000" bIns="54000">
            <a:noAutofit/>
          </a:bodyPr>
          <a:lstStyle>
            <a:lvl1pPr>
              <a:defRPr sz="1400">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2" name="Text Placeholder 3"/>
          <p:cNvSpPr>
            <a:spLocks noGrp="1"/>
          </p:cNvSpPr>
          <p:nvPr>
            <p:ph type="body" sz="quarter" idx="54"/>
          </p:nvPr>
        </p:nvSpPr>
        <p:spPr>
          <a:xfrm>
            <a:off x="1003347" y="4404050"/>
            <a:ext cx="3849600" cy="1472876"/>
          </a:xfrm>
          <a:ln w="12700">
            <a:solidFill>
              <a:schemeClr val="tx2"/>
            </a:solidFill>
          </a:ln>
        </p:spPr>
        <p:txBody>
          <a:bodyPr lIns="54000" tIns="54000" rIns="54000" bIns="54000">
            <a:noAutofit/>
          </a:bodyPr>
          <a:lstStyle>
            <a:lvl1pPr>
              <a:defRPr sz="1400">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3" name="Text Placeholder 3"/>
          <p:cNvSpPr>
            <a:spLocks noGrp="1"/>
          </p:cNvSpPr>
          <p:nvPr>
            <p:ph type="body" sz="quarter" idx="55"/>
          </p:nvPr>
        </p:nvSpPr>
        <p:spPr>
          <a:xfrm>
            <a:off x="7342095" y="1718873"/>
            <a:ext cx="3849600" cy="1472876"/>
          </a:xfrm>
          <a:ln w="12700">
            <a:solidFill>
              <a:schemeClr val="tx2"/>
            </a:solidFill>
          </a:ln>
        </p:spPr>
        <p:txBody>
          <a:bodyPr lIns="54000" tIns="54000" rIns="54000" bIns="54000">
            <a:noAutofit/>
          </a:bodyPr>
          <a:lstStyle>
            <a:lvl1pPr>
              <a:defRPr sz="1400">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4" name="Text Placeholder 3"/>
          <p:cNvSpPr>
            <a:spLocks noGrp="1"/>
          </p:cNvSpPr>
          <p:nvPr>
            <p:ph type="body" sz="quarter" idx="56"/>
          </p:nvPr>
        </p:nvSpPr>
        <p:spPr>
          <a:xfrm>
            <a:off x="7342095" y="4404050"/>
            <a:ext cx="3849600" cy="1472876"/>
          </a:xfrm>
          <a:ln w="12700">
            <a:solidFill>
              <a:schemeClr val="tx2"/>
            </a:solidFill>
          </a:ln>
        </p:spPr>
        <p:txBody>
          <a:bodyPr lIns="54000" tIns="54000" rIns="54000" bIns="54000">
            <a:noAutofit/>
          </a:bodyPr>
          <a:lstStyle>
            <a:lvl1pPr>
              <a:defRPr sz="1400">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0" name="AutoShape 20"/>
          <p:cNvSpPr>
            <a:spLocks noChangeArrowheads="1"/>
          </p:cNvSpPr>
          <p:nvPr userDrawn="1"/>
        </p:nvSpPr>
        <p:spPr bwMode="gray">
          <a:xfrm rot="18900000" flipH="1">
            <a:off x="6742978" y="2468534"/>
            <a:ext cx="382279" cy="502740"/>
          </a:xfrm>
          <a:prstGeom prst="rightArrow">
            <a:avLst>
              <a:gd name="adj1" fmla="val 63333"/>
              <a:gd name="adj2" fmla="val 49582"/>
            </a:avLst>
          </a:prstGeom>
          <a:solidFill>
            <a:schemeClr val="tx2"/>
          </a:solidFill>
          <a:ln w="6350" algn="ctr">
            <a:noFill/>
            <a:miter lim="800000"/>
            <a:headEnd/>
            <a:tailEnd/>
          </a:ln>
          <a:effectLst/>
        </p:spPr>
        <p:txBody>
          <a:bodyPr rot="10800000" wrap="none" anchor="ctr">
            <a:noAutofit/>
          </a:bodyPr>
          <a:lstStyle/>
          <a:p>
            <a:endParaRPr lang="en-US" sz="1200" dirty="0">
              <a:solidFill>
                <a:srgbClr val="483698"/>
              </a:solidFill>
            </a:endParaRPr>
          </a:p>
        </p:txBody>
      </p:sp>
      <p:sp>
        <p:nvSpPr>
          <p:cNvPr id="21" name="AutoShape 20"/>
          <p:cNvSpPr>
            <a:spLocks noChangeArrowheads="1"/>
          </p:cNvSpPr>
          <p:nvPr userDrawn="1"/>
        </p:nvSpPr>
        <p:spPr bwMode="gray">
          <a:xfrm rot="18900000" flipV="1">
            <a:off x="5088624" y="4310034"/>
            <a:ext cx="382279" cy="502740"/>
          </a:xfrm>
          <a:prstGeom prst="rightArrow">
            <a:avLst>
              <a:gd name="adj1" fmla="val 63333"/>
              <a:gd name="adj2" fmla="val 49582"/>
            </a:avLst>
          </a:prstGeom>
          <a:solidFill>
            <a:schemeClr val="tx2"/>
          </a:solidFill>
          <a:ln w="6350" algn="ctr">
            <a:noFill/>
            <a:miter lim="800000"/>
            <a:headEnd/>
            <a:tailEnd/>
          </a:ln>
          <a:effectLst/>
        </p:spPr>
        <p:txBody>
          <a:bodyPr rot="10800000" wrap="none" anchor="ctr">
            <a:noAutofit/>
          </a:bodyPr>
          <a:lstStyle/>
          <a:p>
            <a:endParaRPr lang="en-US" sz="1200" dirty="0">
              <a:solidFill>
                <a:srgbClr val="483698"/>
              </a:solidFill>
            </a:endParaRPr>
          </a:p>
        </p:txBody>
      </p:sp>
      <p:sp>
        <p:nvSpPr>
          <p:cNvPr id="22" name="AutoShape 20"/>
          <p:cNvSpPr>
            <a:spLocks noChangeArrowheads="1"/>
          </p:cNvSpPr>
          <p:nvPr userDrawn="1"/>
        </p:nvSpPr>
        <p:spPr bwMode="gray">
          <a:xfrm rot="2700000" flipH="1" flipV="1">
            <a:off x="6742977" y="4310034"/>
            <a:ext cx="382279" cy="502740"/>
          </a:xfrm>
          <a:prstGeom prst="rightArrow">
            <a:avLst>
              <a:gd name="adj1" fmla="val 63333"/>
              <a:gd name="adj2" fmla="val 49582"/>
            </a:avLst>
          </a:prstGeom>
          <a:solidFill>
            <a:schemeClr val="tx2"/>
          </a:solidFill>
          <a:ln w="6350" algn="ctr">
            <a:noFill/>
            <a:miter lim="800000"/>
            <a:headEnd/>
            <a:tailEnd/>
          </a:ln>
          <a:effectLst/>
        </p:spPr>
        <p:txBody>
          <a:bodyPr rot="10800000" wrap="none" anchor="ctr">
            <a:noAutofit/>
          </a:bodyPr>
          <a:lstStyle/>
          <a:p>
            <a:endParaRPr lang="en-US" sz="1200" dirty="0">
              <a:solidFill>
                <a:srgbClr val="483698"/>
              </a:solidFill>
            </a:endParaRPr>
          </a:p>
        </p:txBody>
      </p:sp>
    </p:spTree>
    <p:extLst>
      <p:ext uri="{BB962C8B-B14F-4D97-AF65-F5344CB8AC3E}">
        <p14:creationId xmlns:p14="http://schemas.microsoft.com/office/powerpoint/2010/main" val="3692594184"/>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 COLUMN BLUE">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smtClean="0"/>
              <a:t>Click to edit Master title style</a:t>
            </a:r>
            <a:endParaRPr lang="en-US" noProof="0" dirty="0"/>
          </a:p>
        </p:txBody>
      </p:sp>
      <p:sp>
        <p:nvSpPr>
          <p:cNvPr id="19" name="Text Placeholder 8"/>
          <p:cNvSpPr>
            <a:spLocks noGrp="1"/>
          </p:cNvSpPr>
          <p:nvPr>
            <p:ph type="body" sz="quarter" idx="19"/>
          </p:nvPr>
        </p:nvSpPr>
        <p:spPr>
          <a:xfrm>
            <a:off x="1003200" y="1708149"/>
            <a:ext cx="4968000" cy="4168775"/>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0" name="Text Placeholder 8"/>
          <p:cNvSpPr>
            <a:spLocks noGrp="1"/>
          </p:cNvSpPr>
          <p:nvPr>
            <p:ph type="body" sz="quarter" idx="20"/>
          </p:nvPr>
        </p:nvSpPr>
        <p:spPr>
          <a:xfrm>
            <a:off x="1003200" y="1322388"/>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noProof="0" smtClean="0"/>
              <a:t>Click to edit Master text styles</a:t>
            </a:r>
          </a:p>
        </p:txBody>
      </p:sp>
      <p:sp>
        <p:nvSpPr>
          <p:cNvPr id="16" name="Text Placeholder 8"/>
          <p:cNvSpPr>
            <a:spLocks noGrp="1"/>
          </p:cNvSpPr>
          <p:nvPr>
            <p:ph type="body" sz="quarter" idx="21"/>
          </p:nvPr>
        </p:nvSpPr>
        <p:spPr>
          <a:xfrm>
            <a:off x="6220800" y="1708149"/>
            <a:ext cx="4968000" cy="4168775"/>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7" name="Text Placeholder 8"/>
          <p:cNvSpPr>
            <a:spLocks noGrp="1"/>
          </p:cNvSpPr>
          <p:nvPr>
            <p:ph type="body" sz="quarter" idx="22"/>
          </p:nvPr>
        </p:nvSpPr>
        <p:spPr>
          <a:xfrm>
            <a:off x="6220800" y="1322388"/>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noProof="0" smtClean="0"/>
              <a:t>Click to edit Master text styles</a:t>
            </a:r>
          </a:p>
        </p:txBody>
      </p:sp>
    </p:spTree>
    <p:extLst>
      <p:ext uri="{BB962C8B-B14F-4D97-AF65-F5344CB8AC3E}">
        <p14:creationId xmlns:p14="http://schemas.microsoft.com/office/powerpoint/2010/main" val="2383785810"/>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AD">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smtClean="0"/>
              <a:t>Click to edit Master title style</a:t>
            </a:r>
            <a:endParaRPr lang="en-US" noProof="0" dirty="0"/>
          </a:p>
        </p:txBody>
      </p:sp>
      <p:sp>
        <p:nvSpPr>
          <p:cNvPr id="13" name="Text Placeholder 8"/>
          <p:cNvSpPr>
            <a:spLocks noGrp="1"/>
          </p:cNvSpPr>
          <p:nvPr>
            <p:ph type="body" sz="quarter" idx="19"/>
          </p:nvPr>
        </p:nvSpPr>
        <p:spPr>
          <a:xfrm>
            <a:off x="1003200" y="1708150"/>
            <a:ext cx="4968000" cy="1758950"/>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4" name="Text Placeholder 8"/>
          <p:cNvSpPr>
            <a:spLocks noGrp="1"/>
          </p:cNvSpPr>
          <p:nvPr>
            <p:ph type="body" sz="quarter" idx="20"/>
          </p:nvPr>
        </p:nvSpPr>
        <p:spPr>
          <a:xfrm>
            <a:off x="1003200" y="1322388"/>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noProof="0" smtClean="0"/>
              <a:t>Click to edit Master text styles</a:t>
            </a:r>
          </a:p>
        </p:txBody>
      </p:sp>
      <p:sp>
        <p:nvSpPr>
          <p:cNvPr id="15" name="Text Placeholder 8"/>
          <p:cNvSpPr>
            <a:spLocks noGrp="1"/>
          </p:cNvSpPr>
          <p:nvPr>
            <p:ph type="body" sz="quarter" idx="21"/>
          </p:nvPr>
        </p:nvSpPr>
        <p:spPr>
          <a:xfrm>
            <a:off x="6220800" y="1708150"/>
            <a:ext cx="4968000" cy="1758950"/>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8" name="Text Placeholder 8"/>
          <p:cNvSpPr>
            <a:spLocks noGrp="1"/>
          </p:cNvSpPr>
          <p:nvPr>
            <p:ph type="body" sz="quarter" idx="22"/>
          </p:nvPr>
        </p:nvSpPr>
        <p:spPr>
          <a:xfrm>
            <a:off x="6220800" y="1322388"/>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noProof="0" smtClean="0"/>
              <a:t>Click to edit Master text styles</a:t>
            </a:r>
          </a:p>
        </p:txBody>
      </p:sp>
      <p:sp>
        <p:nvSpPr>
          <p:cNvPr id="21" name="Text Placeholder 8"/>
          <p:cNvSpPr>
            <a:spLocks noGrp="1"/>
          </p:cNvSpPr>
          <p:nvPr>
            <p:ph type="body" sz="quarter" idx="23"/>
          </p:nvPr>
        </p:nvSpPr>
        <p:spPr>
          <a:xfrm>
            <a:off x="1003200" y="4117976"/>
            <a:ext cx="4968000" cy="1758950"/>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2" name="Text Placeholder 8"/>
          <p:cNvSpPr>
            <a:spLocks noGrp="1"/>
          </p:cNvSpPr>
          <p:nvPr>
            <p:ph type="body" sz="quarter" idx="24"/>
          </p:nvPr>
        </p:nvSpPr>
        <p:spPr>
          <a:xfrm>
            <a:off x="1003200" y="3741920"/>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noProof="0" smtClean="0"/>
              <a:t>Click to edit Master text styles</a:t>
            </a:r>
          </a:p>
        </p:txBody>
      </p:sp>
      <p:sp>
        <p:nvSpPr>
          <p:cNvPr id="23" name="Text Placeholder 8"/>
          <p:cNvSpPr>
            <a:spLocks noGrp="1"/>
          </p:cNvSpPr>
          <p:nvPr>
            <p:ph type="body" sz="quarter" idx="25"/>
          </p:nvPr>
        </p:nvSpPr>
        <p:spPr>
          <a:xfrm>
            <a:off x="6220800" y="4117976"/>
            <a:ext cx="4968000" cy="1758950"/>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4" name="Text Placeholder 8"/>
          <p:cNvSpPr>
            <a:spLocks noGrp="1"/>
          </p:cNvSpPr>
          <p:nvPr>
            <p:ph type="body" sz="quarter" idx="26"/>
          </p:nvPr>
        </p:nvSpPr>
        <p:spPr>
          <a:xfrm>
            <a:off x="6220800" y="3741920"/>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noProof="0" smtClean="0"/>
              <a:t>Click to edit Master text styles</a:t>
            </a:r>
          </a:p>
        </p:txBody>
      </p:sp>
    </p:spTree>
    <p:extLst>
      <p:ext uri="{BB962C8B-B14F-4D97-AF65-F5344CB8AC3E}">
        <p14:creationId xmlns:p14="http://schemas.microsoft.com/office/powerpoint/2010/main" val="2346882693"/>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1"/>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2729163" y="1368796"/>
            <a:ext cx="8489950" cy="3510000"/>
          </a:xfrm>
        </p:spPr>
        <p:txBody>
          <a:bodyPr anchor="t" anchorCtr="0"/>
          <a:lstStyle>
            <a:lvl1pPr algn="l">
              <a:lnSpc>
                <a:spcPct val="85000"/>
              </a:lnSpc>
              <a:defRPr sz="6000" baseline="0">
                <a:solidFill>
                  <a:schemeClr val="bg1"/>
                </a:solidFill>
                <a:latin typeface="+mn-lt"/>
              </a:defRPr>
            </a:lvl1pPr>
          </a:lstStyle>
          <a:p>
            <a:r>
              <a:rPr lang="en-US" noProof="0" smtClean="0"/>
              <a:t>Click to edit Master title style</a:t>
            </a:r>
            <a:endParaRPr lang="en-US" noProof="0" dirty="0"/>
          </a:p>
        </p:txBody>
      </p:sp>
      <p:sp>
        <p:nvSpPr>
          <p:cNvPr id="9" name="Freeform 19"/>
          <p:cNvSpPr>
            <a:spLocks noChangeAspect="1" noEditPoints="1"/>
          </p:cNvSpPr>
          <p:nvPr userDrawn="1"/>
        </p:nvSpPr>
        <p:spPr bwMode="auto">
          <a:xfrm>
            <a:off x="2729163" y="524433"/>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dirty="0">
              <a:solidFill>
                <a:srgbClr val="000000"/>
              </a:solidFill>
            </a:endParaRPr>
          </a:p>
        </p:txBody>
      </p:sp>
      <p:sp>
        <p:nvSpPr>
          <p:cNvPr id="6" name="Text Placeholder 3"/>
          <p:cNvSpPr>
            <a:spLocks noGrp="1"/>
          </p:cNvSpPr>
          <p:nvPr>
            <p:ph type="body" sz="quarter" idx="11"/>
          </p:nvPr>
        </p:nvSpPr>
        <p:spPr>
          <a:xfrm>
            <a:off x="2729163" y="5324396"/>
            <a:ext cx="845035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noProof="0" smtClean="0"/>
              <a:t>Click to edit Master text styles</a:t>
            </a:r>
          </a:p>
        </p:txBody>
      </p:sp>
    </p:spTree>
    <p:extLst>
      <p:ext uri="{BB962C8B-B14F-4D97-AF65-F5344CB8AC3E}">
        <p14:creationId xmlns:p14="http://schemas.microsoft.com/office/powerpoint/2010/main" val="1994417307"/>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solidFill>
          <a:schemeClr val="tx2"/>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2729163" y="1377109"/>
            <a:ext cx="8489950" cy="3510000"/>
          </a:xfrm>
        </p:spPr>
        <p:txBody>
          <a:bodyPr anchor="t" anchorCtr="0"/>
          <a:lstStyle>
            <a:lvl1pPr algn="l">
              <a:lnSpc>
                <a:spcPct val="85000"/>
              </a:lnSpc>
              <a:defRPr sz="6000" baseline="0">
                <a:solidFill>
                  <a:schemeClr val="bg1"/>
                </a:solidFill>
                <a:latin typeface="+mn-lt"/>
              </a:defRPr>
            </a:lvl1pPr>
          </a:lstStyle>
          <a:p>
            <a:r>
              <a:rPr lang="en-US" noProof="0" smtClean="0"/>
              <a:t>Click to edit Master title style</a:t>
            </a:r>
            <a:endParaRPr lang="en-US" noProof="0" dirty="0"/>
          </a:p>
        </p:txBody>
      </p:sp>
      <p:sp>
        <p:nvSpPr>
          <p:cNvPr id="9" name="Freeform 19"/>
          <p:cNvSpPr>
            <a:spLocks noChangeAspect="1" noEditPoints="1"/>
          </p:cNvSpPr>
          <p:nvPr userDrawn="1"/>
        </p:nvSpPr>
        <p:spPr bwMode="auto">
          <a:xfrm>
            <a:off x="2729163" y="524433"/>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chemeClr val="accent1"/>
          </a:solidFill>
        </p:spPr>
        <p:txBody>
          <a:bodyPr wrap="square" lIns="0" tIns="0" rIns="0" bIns="0" rtlCol="0">
            <a:noAutofit/>
          </a:bodyPr>
          <a:lstStyle/>
          <a:p>
            <a:endParaRPr dirty="0">
              <a:solidFill>
                <a:srgbClr val="000000"/>
              </a:solidFill>
            </a:endParaRPr>
          </a:p>
        </p:txBody>
      </p:sp>
      <p:sp>
        <p:nvSpPr>
          <p:cNvPr id="6" name="Text Placeholder 3"/>
          <p:cNvSpPr>
            <a:spLocks noGrp="1"/>
          </p:cNvSpPr>
          <p:nvPr>
            <p:ph type="body" sz="quarter" idx="11"/>
          </p:nvPr>
        </p:nvSpPr>
        <p:spPr>
          <a:xfrm>
            <a:off x="2729163" y="5332709"/>
            <a:ext cx="845035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noProof="0" smtClean="0"/>
              <a:t>Click to edit Master text styles</a:t>
            </a:r>
          </a:p>
        </p:txBody>
      </p:sp>
    </p:spTree>
    <p:extLst>
      <p:ext uri="{BB962C8B-B14F-4D97-AF65-F5344CB8AC3E}">
        <p14:creationId xmlns:p14="http://schemas.microsoft.com/office/powerpoint/2010/main" val="3383305740"/>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10"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dirty="0">
              <a:solidFill>
                <a:srgbClr val="000000"/>
              </a:solidFill>
            </a:endParaRPr>
          </a:p>
        </p:txBody>
      </p:sp>
      <p:sp>
        <p:nvSpPr>
          <p:cNvPr id="16" name="Freeform 19"/>
          <p:cNvSpPr>
            <a:spLocks noChangeAspect="1" noEditPoints="1"/>
          </p:cNvSpPr>
          <p:nvPr userDrawn="1"/>
        </p:nvSpPr>
        <p:spPr bwMode="auto">
          <a:xfrm>
            <a:off x="2729163" y="524433"/>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3" name="Text Placeholder 2"/>
          <p:cNvSpPr>
            <a:spLocks noGrp="1"/>
          </p:cNvSpPr>
          <p:nvPr>
            <p:ph type="body" sz="quarter" idx="11"/>
          </p:nvPr>
        </p:nvSpPr>
        <p:spPr>
          <a:xfrm>
            <a:off x="2729163" y="4642764"/>
            <a:ext cx="7851751" cy="398273"/>
          </a:xfrm>
        </p:spPr>
        <p:txBody>
          <a:bodyPr/>
          <a:lstStyle>
            <a:lvl1pPr>
              <a:buFontTx/>
              <a:buNone/>
              <a:defRPr sz="1100" b="0">
                <a:solidFill>
                  <a:schemeClr val="bg1">
                    <a:lumMod val="65000"/>
                  </a:schemeClr>
                </a:solidFill>
              </a:defRPr>
            </a:lvl1pPr>
            <a:lvl2pPr>
              <a:buFontTx/>
              <a:buNone/>
              <a:defRPr sz="11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noProof="0" smtClean="0"/>
              <a:t>Click to edit Master text styles</a:t>
            </a:r>
          </a:p>
          <a:p>
            <a:pPr lvl="1"/>
            <a:r>
              <a:rPr lang="en-US" noProof="0" smtClean="0"/>
              <a:t>Second level</a:t>
            </a:r>
          </a:p>
        </p:txBody>
      </p:sp>
      <p:sp>
        <p:nvSpPr>
          <p:cNvPr id="14" name="Text Placeholder 2"/>
          <p:cNvSpPr>
            <a:spLocks noGrp="1"/>
          </p:cNvSpPr>
          <p:nvPr>
            <p:ph type="body" sz="quarter" idx="12"/>
          </p:nvPr>
        </p:nvSpPr>
        <p:spPr>
          <a:xfrm>
            <a:off x="2729163" y="5107252"/>
            <a:ext cx="7851751" cy="169277"/>
          </a:xfrm>
        </p:spPr>
        <p:txBody>
          <a:bodyPr>
            <a:noAutofit/>
          </a:bodyPr>
          <a:lstStyle>
            <a:lvl1pPr>
              <a:buFontTx/>
              <a:buNone/>
              <a:defRPr sz="11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noProof="0" smtClean="0"/>
              <a:t>Click to edit Master text styles</a:t>
            </a:r>
          </a:p>
        </p:txBody>
      </p:sp>
      <p:sp>
        <p:nvSpPr>
          <p:cNvPr id="15" name="Text Placeholder 2"/>
          <p:cNvSpPr>
            <a:spLocks noGrp="1"/>
          </p:cNvSpPr>
          <p:nvPr>
            <p:ph type="body" sz="quarter" idx="13"/>
          </p:nvPr>
        </p:nvSpPr>
        <p:spPr>
          <a:xfrm>
            <a:off x="2729163" y="3831757"/>
            <a:ext cx="7851751" cy="645053"/>
          </a:xfrm>
        </p:spPr>
        <p:txBody>
          <a:bodyPr/>
          <a:lstStyle>
            <a:lvl1pPr>
              <a:buFontTx/>
              <a:buNone/>
              <a:defRPr sz="1100" b="0">
                <a:solidFill>
                  <a:schemeClr val="bg1">
                    <a:lumMod val="65000"/>
                  </a:schemeClr>
                </a:solidFill>
              </a:defRPr>
            </a:lvl1pPr>
            <a:lvl2pPr>
              <a:buFontTx/>
              <a:buNone/>
              <a:defRPr sz="11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noProof="0" smtClean="0"/>
              <a:t>Click to edit Master text styles</a:t>
            </a:r>
          </a:p>
          <a:p>
            <a:pPr lvl="1"/>
            <a:r>
              <a:rPr lang="en-US" noProof="0" smtClean="0"/>
              <a:t>Second level</a:t>
            </a:r>
          </a:p>
        </p:txBody>
      </p:sp>
      <p:sp>
        <p:nvSpPr>
          <p:cNvPr id="23" name="Text Placeholder 2"/>
          <p:cNvSpPr>
            <a:spLocks noGrp="1"/>
          </p:cNvSpPr>
          <p:nvPr>
            <p:ph type="body" sz="quarter" idx="14"/>
          </p:nvPr>
        </p:nvSpPr>
        <p:spPr>
          <a:xfrm>
            <a:off x="2729163" y="3480007"/>
            <a:ext cx="2411738" cy="119064"/>
          </a:xfrm>
        </p:spPr>
        <p:txBody>
          <a:bodyPr/>
          <a:lstStyle>
            <a:lvl1pPr>
              <a:buFontTx/>
              <a:buNone/>
              <a:defRPr sz="12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noProof="0" smtClean="0"/>
              <a:t>Click to edit Master text styles</a:t>
            </a:r>
          </a:p>
        </p:txBody>
      </p:sp>
      <p:grpSp>
        <p:nvGrpSpPr>
          <p:cNvPr id="22" name="Group 21"/>
          <p:cNvGrpSpPr/>
          <p:nvPr userDrawn="1"/>
        </p:nvGrpSpPr>
        <p:grpSpPr>
          <a:xfrm>
            <a:off x="2729163" y="2974450"/>
            <a:ext cx="2523749" cy="384049"/>
            <a:chOff x="1584000" y="2682350"/>
            <a:chExt cx="2523749" cy="384049"/>
          </a:xfrm>
        </p:grpSpPr>
        <p:grpSp>
          <p:nvGrpSpPr>
            <p:cNvPr id="24" name="Group 23"/>
            <p:cNvGrpSpPr/>
            <p:nvPr userDrawn="1"/>
          </p:nvGrpSpPr>
          <p:grpSpPr>
            <a:xfrm>
              <a:off x="1584000" y="2682350"/>
              <a:ext cx="2523749" cy="384049"/>
              <a:chOff x="1584000" y="2682350"/>
              <a:chExt cx="2523749" cy="384049"/>
            </a:xfrm>
          </p:grpSpPr>
          <p:pic>
            <p:nvPicPr>
              <p:cNvPr id="30" name="Picture 2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584000" y="2682350"/>
                <a:ext cx="1683075" cy="384049"/>
              </a:xfrm>
              <a:prstGeom prst="rect">
                <a:avLst/>
              </a:prstGeom>
            </p:spPr>
          </p:pic>
          <p:pic>
            <p:nvPicPr>
              <p:cNvPr id="31" name="Picture 3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3705225" y="2682350"/>
                <a:ext cx="402524" cy="384049"/>
              </a:xfrm>
              <a:prstGeom prst="rect">
                <a:avLst/>
              </a:prstGeom>
            </p:spPr>
          </p:pic>
        </p:grpSp>
        <p:grpSp>
          <p:nvGrpSpPr>
            <p:cNvPr id="25" name="Group 4"/>
            <p:cNvGrpSpPr>
              <a:grpSpLocks noChangeAspect="1"/>
            </p:cNvGrpSpPr>
            <p:nvPr userDrawn="1"/>
          </p:nvGrpSpPr>
          <p:grpSpPr bwMode="auto">
            <a:xfrm>
              <a:off x="3296507" y="2682351"/>
              <a:ext cx="383774" cy="383774"/>
              <a:chOff x="493" y="-227"/>
              <a:chExt cx="4770" cy="4770"/>
            </a:xfrm>
            <a:solidFill>
              <a:srgbClr val="00338D"/>
            </a:solidFill>
          </p:grpSpPr>
          <p:sp>
            <p:nvSpPr>
              <p:cNvPr id="27" name="Freeform 5"/>
              <p:cNvSpPr>
                <a:spLocks noEditPoints="1"/>
              </p:cNvSpPr>
              <p:nvPr userDrawn="1"/>
            </p:nvSpPr>
            <p:spPr bwMode="auto">
              <a:xfrm>
                <a:off x="493" y="-227"/>
                <a:ext cx="4770" cy="4770"/>
              </a:xfrm>
              <a:custGeom>
                <a:avLst/>
                <a:gdLst>
                  <a:gd name="T0" fmla="*/ 1008 w 2016"/>
                  <a:gd name="T1" fmla="*/ 182 h 2016"/>
                  <a:gd name="T2" fmla="*/ 1415 w 2016"/>
                  <a:gd name="T3" fmla="*/ 188 h 2016"/>
                  <a:gd name="T4" fmla="*/ 1602 w 2016"/>
                  <a:gd name="T5" fmla="*/ 222 h 2016"/>
                  <a:gd name="T6" fmla="*/ 1718 w 2016"/>
                  <a:gd name="T7" fmla="*/ 298 h 2016"/>
                  <a:gd name="T8" fmla="*/ 1794 w 2016"/>
                  <a:gd name="T9" fmla="*/ 414 h 2016"/>
                  <a:gd name="T10" fmla="*/ 1828 w 2016"/>
                  <a:gd name="T11" fmla="*/ 601 h 2016"/>
                  <a:gd name="T12" fmla="*/ 1834 w 2016"/>
                  <a:gd name="T13" fmla="*/ 1008 h 2016"/>
                  <a:gd name="T14" fmla="*/ 1828 w 2016"/>
                  <a:gd name="T15" fmla="*/ 1415 h 2016"/>
                  <a:gd name="T16" fmla="*/ 1794 w 2016"/>
                  <a:gd name="T17" fmla="*/ 1602 h 2016"/>
                  <a:gd name="T18" fmla="*/ 1718 w 2016"/>
                  <a:gd name="T19" fmla="*/ 1718 h 2016"/>
                  <a:gd name="T20" fmla="*/ 1602 w 2016"/>
                  <a:gd name="T21" fmla="*/ 1794 h 2016"/>
                  <a:gd name="T22" fmla="*/ 1415 w 2016"/>
                  <a:gd name="T23" fmla="*/ 1828 h 2016"/>
                  <a:gd name="T24" fmla="*/ 1008 w 2016"/>
                  <a:gd name="T25" fmla="*/ 1834 h 2016"/>
                  <a:gd name="T26" fmla="*/ 601 w 2016"/>
                  <a:gd name="T27" fmla="*/ 1828 h 2016"/>
                  <a:gd name="T28" fmla="*/ 414 w 2016"/>
                  <a:gd name="T29" fmla="*/ 1794 h 2016"/>
                  <a:gd name="T30" fmla="*/ 298 w 2016"/>
                  <a:gd name="T31" fmla="*/ 1718 h 2016"/>
                  <a:gd name="T32" fmla="*/ 222 w 2016"/>
                  <a:gd name="T33" fmla="*/ 1602 h 2016"/>
                  <a:gd name="T34" fmla="*/ 188 w 2016"/>
                  <a:gd name="T35" fmla="*/ 1415 h 2016"/>
                  <a:gd name="T36" fmla="*/ 182 w 2016"/>
                  <a:gd name="T37" fmla="*/ 1008 h 2016"/>
                  <a:gd name="T38" fmla="*/ 188 w 2016"/>
                  <a:gd name="T39" fmla="*/ 601 h 2016"/>
                  <a:gd name="T40" fmla="*/ 222 w 2016"/>
                  <a:gd name="T41" fmla="*/ 414 h 2016"/>
                  <a:gd name="T42" fmla="*/ 298 w 2016"/>
                  <a:gd name="T43" fmla="*/ 298 h 2016"/>
                  <a:gd name="T44" fmla="*/ 414 w 2016"/>
                  <a:gd name="T45" fmla="*/ 222 h 2016"/>
                  <a:gd name="T46" fmla="*/ 601 w 2016"/>
                  <a:gd name="T47" fmla="*/ 188 h 2016"/>
                  <a:gd name="T48" fmla="*/ 1008 w 2016"/>
                  <a:gd name="T49" fmla="*/ 182 h 2016"/>
                  <a:gd name="T50" fmla="*/ 1008 w 2016"/>
                  <a:gd name="T51" fmla="*/ 0 h 2016"/>
                  <a:gd name="T52" fmla="*/ 593 w 2016"/>
                  <a:gd name="T53" fmla="*/ 6 h 2016"/>
                  <a:gd name="T54" fmla="*/ 348 w 2016"/>
                  <a:gd name="T55" fmla="*/ 53 h 2016"/>
                  <a:gd name="T56" fmla="*/ 169 w 2016"/>
                  <a:gd name="T57" fmla="*/ 169 h 2016"/>
                  <a:gd name="T58" fmla="*/ 53 w 2016"/>
                  <a:gd name="T59" fmla="*/ 348 h 2016"/>
                  <a:gd name="T60" fmla="*/ 6 w 2016"/>
                  <a:gd name="T61" fmla="*/ 593 h 2016"/>
                  <a:gd name="T62" fmla="*/ 0 w 2016"/>
                  <a:gd name="T63" fmla="*/ 1008 h 2016"/>
                  <a:gd name="T64" fmla="*/ 6 w 2016"/>
                  <a:gd name="T65" fmla="*/ 1423 h 2016"/>
                  <a:gd name="T66" fmla="*/ 53 w 2016"/>
                  <a:gd name="T67" fmla="*/ 1668 h 2016"/>
                  <a:gd name="T68" fmla="*/ 169 w 2016"/>
                  <a:gd name="T69" fmla="*/ 1847 h 2016"/>
                  <a:gd name="T70" fmla="*/ 348 w 2016"/>
                  <a:gd name="T71" fmla="*/ 1963 h 2016"/>
                  <a:gd name="T72" fmla="*/ 593 w 2016"/>
                  <a:gd name="T73" fmla="*/ 2010 h 2016"/>
                  <a:gd name="T74" fmla="*/ 1008 w 2016"/>
                  <a:gd name="T75" fmla="*/ 2016 h 2016"/>
                  <a:gd name="T76" fmla="*/ 1423 w 2016"/>
                  <a:gd name="T77" fmla="*/ 2010 h 2016"/>
                  <a:gd name="T78" fmla="*/ 1668 w 2016"/>
                  <a:gd name="T79" fmla="*/ 1963 h 2016"/>
                  <a:gd name="T80" fmla="*/ 1847 w 2016"/>
                  <a:gd name="T81" fmla="*/ 1847 h 2016"/>
                  <a:gd name="T82" fmla="*/ 1963 w 2016"/>
                  <a:gd name="T83" fmla="*/ 1668 h 2016"/>
                  <a:gd name="T84" fmla="*/ 2010 w 2016"/>
                  <a:gd name="T85" fmla="*/ 1423 h 2016"/>
                  <a:gd name="T86" fmla="*/ 2016 w 2016"/>
                  <a:gd name="T87" fmla="*/ 1008 h 2016"/>
                  <a:gd name="T88" fmla="*/ 2010 w 2016"/>
                  <a:gd name="T89" fmla="*/ 593 h 2016"/>
                  <a:gd name="T90" fmla="*/ 1963 w 2016"/>
                  <a:gd name="T91" fmla="*/ 348 h 2016"/>
                  <a:gd name="T92" fmla="*/ 1847 w 2016"/>
                  <a:gd name="T93" fmla="*/ 169 h 2016"/>
                  <a:gd name="T94" fmla="*/ 1668 w 2016"/>
                  <a:gd name="T95" fmla="*/ 53 h 2016"/>
                  <a:gd name="T96" fmla="*/ 1423 w 2016"/>
                  <a:gd name="T97" fmla="*/ 6 h 2016"/>
                  <a:gd name="T98" fmla="*/ 1008 w 2016"/>
                  <a:gd name="T99" fmla="*/ 0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16" h="2016">
                    <a:moveTo>
                      <a:pt x="1008" y="182"/>
                    </a:moveTo>
                    <a:cubicBezTo>
                      <a:pt x="1277" y="182"/>
                      <a:pt x="1309" y="183"/>
                      <a:pt x="1415" y="188"/>
                    </a:cubicBezTo>
                    <a:cubicBezTo>
                      <a:pt x="1513" y="192"/>
                      <a:pt x="1567" y="209"/>
                      <a:pt x="1602" y="222"/>
                    </a:cubicBezTo>
                    <a:cubicBezTo>
                      <a:pt x="1649" y="241"/>
                      <a:pt x="1683" y="263"/>
                      <a:pt x="1718" y="298"/>
                    </a:cubicBezTo>
                    <a:cubicBezTo>
                      <a:pt x="1753" y="333"/>
                      <a:pt x="1775" y="367"/>
                      <a:pt x="1794" y="414"/>
                    </a:cubicBezTo>
                    <a:cubicBezTo>
                      <a:pt x="1807" y="449"/>
                      <a:pt x="1824" y="503"/>
                      <a:pt x="1828" y="601"/>
                    </a:cubicBezTo>
                    <a:cubicBezTo>
                      <a:pt x="1833" y="707"/>
                      <a:pt x="1834" y="739"/>
                      <a:pt x="1834" y="1008"/>
                    </a:cubicBezTo>
                    <a:cubicBezTo>
                      <a:pt x="1834" y="1277"/>
                      <a:pt x="1833" y="1309"/>
                      <a:pt x="1828" y="1415"/>
                    </a:cubicBezTo>
                    <a:cubicBezTo>
                      <a:pt x="1824" y="1513"/>
                      <a:pt x="1807" y="1567"/>
                      <a:pt x="1794" y="1602"/>
                    </a:cubicBezTo>
                    <a:cubicBezTo>
                      <a:pt x="1775" y="1649"/>
                      <a:pt x="1753" y="1683"/>
                      <a:pt x="1718" y="1718"/>
                    </a:cubicBezTo>
                    <a:cubicBezTo>
                      <a:pt x="1683" y="1753"/>
                      <a:pt x="1649" y="1775"/>
                      <a:pt x="1602" y="1794"/>
                    </a:cubicBezTo>
                    <a:cubicBezTo>
                      <a:pt x="1567" y="1807"/>
                      <a:pt x="1513" y="1824"/>
                      <a:pt x="1415" y="1828"/>
                    </a:cubicBezTo>
                    <a:cubicBezTo>
                      <a:pt x="1309" y="1833"/>
                      <a:pt x="1277" y="1834"/>
                      <a:pt x="1008" y="1834"/>
                    </a:cubicBezTo>
                    <a:cubicBezTo>
                      <a:pt x="739" y="1834"/>
                      <a:pt x="707" y="1833"/>
                      <a:pt x="601" y="1828"/>
                    </a:cubicBezTo>
                    <a:cubicBezTo>
                      <a:pt x="503" y="1824"/>
                      <a:pt x="449" y="1807"/>
                      <a:pt x="414" y="1794"/>
                    </a:cubicBezTo>
                    <a:cubicBezTo>
                      <a:pt x="367" y="1775"/>
                      <a:pt x="333" y="1753"/>
                      <a:pt x="298" y="1718"/>
                    </a:cubicBezTo>
                    <a:cubicBezTo>
                      <a:pt x="263" y="1683"/>
                      <a:pt x="241" y="1649"/>
                      <a:pt x="222" y="1602"/>
                    </a:cubicBezTo>
                    <a:cubicBezTo>
                      <a:pt x="209" y="1567"/>
                      <a:pt x="192" y="1513"/>
                      <a:pt x="188" y="1415"/>
                    </a:cubicBezTo>
                    <a:cubicBezTo>
                      <a:pt x="183" y="1309"/>
                      <a:pt x="182" y="1277"/>
                      <a:pt x="182" y="1008"/>
                    </a:cubicBezTo>
                    <a:cubicBezTo>
                      <a:pt x="182" y="739"/>
                      <a:pt x="183" y="707"/>
                      <a:pt x="188" y="601"/>
                    </a:cubicBezTo>
                    <a:cubicBezTo>
                      <a:pt x="192" y="503"/>
                      <a:pt x="209" y="449"/>
                      <a:pt x="222" y="414"/>
                    </a:cubicBezTo>
                    <a:cubicBezTo>
                      <a:pt x="241" y="367"/>
                      <a:pt x="263" y="333"/>
                      <a:pt x="298" y="298"/>
                    </a:cubicBezTo>
                    <a:cubicBezTo>
                      <a:pt x="333" y="263"/>
                      <a:pt x="367" y="241"/>
                      <a:pt x="414" y="222"/>
                    </a:cubicBezTo>
                    <a:cubicBezTo>
                      <a:pt x="449" y="209"/>
                      <a:pt x="503" y="192"/>
                      <a:pt x="601" y="188"/>
                    </a:cubicBezTo>
                    <a:cubicBezTo>
                      <a:pt x="707" y="183"/>
                      <a:pt x="739" y="182"/>
                      <a:pt x="1008" y="182"/>
                    </a:cubicBezTo>
                    <a:moveTo>
                      <a:pt x="1008" y="0"/>
                    </a:moveTo>
                    <a:cubicBezTo>
                      <a:pt x="734" y="0"/>
                      <a:pt x="700" y="1"/>
                      <a:pt x="593" y="6"/>
                    </a:cubicBezTo>
                    <a:cubicBezTo>
                      <a:pt x="485" y="11"/>
                      <a:pt x="412" y="28"/>
                      <a:pt x="348" y="53"/>
                    </a:cubicBezTo>
                    <a:cubicBezTo>
                      <a:pt x="282" y="79"/>
                      <a:pt x="225" y="113"/>
                      <a:pt x="169" y="169"/>
                    </a:cubicBezTo>
                    <a:cubicBezTo>
                      <a:pt x="113" y="225"/>
                      <a:pt x="79" y="282"/>
                      <a:pt x="53" y="348"/>
                    </a:cubicBezTo>
                    <a:cubicBezTo>
                      <a:pt x="28" y="412"/>
                      <a:pt x="11" y="485"/>
                      <a:pt x="6" y="593"/>
                    </a:cubicBezTo>
                    <a:cubicBezTo>
                      <a:pt x="1" y="700"/>
                      <a:pt x="0" y="734"/>
                      <a:pt x="0" y="1008"/>
                    </a:cubicBezTo>
                    <a:cubicBezTo>
                      <a:pt x="0" y="1282"/>
                      <a:pt x="1" y="1316"/>
                      <a:pt x="6" y="1423"/>
                    </a:cubicBezTo>
                    <a:cubicBezTo>
                      <a:pt x="11" y="1531"/>
                      <a:pt x="28" y="1604"/>
                      <a:pt x="53" y="1668"/>
                    </a:cubicBezTo>
                    <a:cubicBezTo>
                      <a:pt x="79" y="1734"/>
                      <a:pt x="113" y="1791"/>
                      <a:pt x="169" y="1847"/>
                    </a:cubicBezTo>
                    <a:cubicBezTo>
                      <a:pt x="225" y="1903"/>
                      <a:pt x="282" y="1937"/>
                      <a:pt x="348" y="1963"/>
                    </a:cubicBezTo>
                    <a:cubicBezTo>
                      <a:pt x="412" y="1988"/>
                      <a:pt x="485" y="2005"/>
                      <a:pt x="593" y="2010"/>
                    </a:cubicBezTo>
                    <a:cubicBezTo>
                      <a:pt x="700" y="2015"/>
                      <a:pt x="734" y="2016"/>
                      <a:pt x="1008" y="2016"/>
                    </a:cubicBezTo>
                    <a:cubicBezTo>
                      <a:pt x="1282" y="2016"/>
                      <a:pt x="1316" y="2015"/>
                      <a:pt x="1423" y="2010"/>
                    </a:cubicBezTo>
                    <a:cubicBezTo>
                      <a:pt x="1531" y="2005"/>
                      <a:pt x="1604" y="1988"/>
                      <a:pt x="1668" y="1963"/>
                    </a:cubicBezTo>
                    <a:cubicBezTo>
                      <a:pt x="1734" y="1937"/>
                      <a:pt x="1791" y="1903"/>
                      <a:pt x="1847" y="1847"/>
                    </a:cubicBezTo>
                    <a:cubicBezTo>
                      <a:pt x="1903" y="1791"/>
                      <a:pt x="1937" y="1734"/>
                      <a:pt x="1963" y="1668"/>
                    </a:cubicBezTo>
                    <a:cubicBezTo>
                      <a:pt x="1988" y="1604"/>
                      <a:pt x="2005" y="1531"/>
                      <a:pt x="2010" y="1423"/>
                    </a:cubicBezTo>
                    <a:cubicBezTo>
                      <a:pt x="2015" y="1316"/>
                      <a:pt x="2016" y="1282"/>
                      <a:pt x="2016" y="1008"/>
                    </a:cubicBezTo>
                    <a:cubicBezTo>
                      <a:pt x="2016" y="734"/>
                      <a:pt x="2015" y="700"/>
                      <a:pt x="2010" y="593"/>
                    </a:cubicBezTo>
                    <a:cubicBezTo>
                      <a:pt x="2005" y="485"/>
                      <a:pt x="1988" y="412"/>
                      <a:pt x="1963" y="348"/>
                    </a:cubicBezTo>
                    <a:cubicBezTo>
                      <a:pt x="1937" y="282"/>
                      <a:pt x="1903" y="225"/>
                      <a:pt x="1847" y="169"/>
                    </a:cubicBezTo>
                    <a:cubicBezTo>
                      <a:pt x="1791" y="113"/>
                      <a:pt x="1734" y="79"/>
                      <a:pt x="1668" y="53"/>
                    </a:cubicBezTo>
                    <a:cubicBezTo>
                      <a:pt x="1604" y="28"/>
                      <a:pt x="1531" y="11"/>
                      <a:pt x="1423" y="6"/>
                    </a:cubicBezTo>
                    <a:cubicBezTo>
                      <a:pt x="1316" y="1"/>
                      <a:pt x="1282" y="0"/>
                      <a:pt x="100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8" name="Freeform 6"/>
              <p:cNvSpPr>
                <a:spLocks noEditPoints="1"/>
              </p:cNvSpPr>
              <p:nvPr userDrawn="1"/>
            </p:nvSpPr>
            <p:spPr bwMode="auto">
              <a:xfrm>
                <a:off x="1654" y="934"/>
                <a:ext cx="2447" cy="2447"/>
              </a:xfrm>
              <a:custGeom>
                <a:avLst/>
                <a:gdLst>
                  <a:gd name="T0" fmla="*/ 517 w 1034"/>
                  <a:gd name="T1" fmla="*/ 0 h 1034"/>
                  <a:gd name="T2" fmla="*/ 0 w 1034"/>
                  <a:gd name="T3" fmla="*/ 517 h 1034"/>
                  <a:gd name="T4" fmla="*/ 517 w 1034"/>
                  <a:gd name="T5" fmla="*/ 1034 h 1034"/>
                  <a:gd name="T6" fmla="*/ 1034 w 1034"/>
                  <a:gd name="T7" fmla="*/ 517 h 1034"/>
                  <a:gd name="T8" fmla="*/ 517 w 1034"/>
                  <a:gd name="T9" fmla="*/ 0 h 1034"/>
                  <a:gd name="T10" fmla="*/ 517 w 1034"/>
                  <a:gd name="T11" fmla="*/ 853 h 1034"/>
                  <a:gd name="T12" fmla="*/ 181 w 1034"/>
                  <a:gd name="T13" fmla="*/ 517 h 1034"/>
                  <a:gd name="T14" fmla="*/ 517 w 1034"/>
                  <a:gd name="T15" fmla="*/ 181 h 1034"/>
                  <a:gd name="T16" fmla="*/ 853 w 1034"/>
                  <a:gd name="T17" fmla="*/ 517 h 1034"/>
                  <a:gd name="T18" fmla="*/ 517 w 1034"/>
                  <a:gd name="T19" fmla="*/ 85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4" h="1034">
                    <a:moveTo>
                      <a:pt x="517" y="0"/>
                    </a:moveTo>
                    <a:cubicBezTo>
                      <a:pt x="231" y="0"/>
                      <a:pt x="0" y="231"/>
                      <a:pt x="0" y="517"/>
                    </a:cubicBezTo>
                    <a:cubicBezTo>
                      <a:pt x="0" y="803"/>
                      <a:pt x="231" y="1034"/>
                      <a:pt x="517" y="1034"/>
                    </a:cubicBezTo>
                    <a:cubicBezTo>
                      <a:pt x="803" y="1034"/>
                      <a:pt x="1034" y="803"/>
                      <a:pt x="1034" y="517"/>
                    </a:cubicBezTo>
                    <a:cubicBezTo>
                      <a:pt x="1034" y="231"/>
                      <a:pt x="803" y="0"/>
                      <a:pt x="517" y="0"/>
                    </a:cubicBezTo>
                    <a:close/>
                    <a:moveTo>
                      <a:pt x="517" y="853"/>
                    </a:moveTo>
                    <a:cubicBezTo>
                      <a:pt x="331" y="853"/>
                      <a:pt x="181" y="703"/>
                      <a:pt x="181" y="517"/>
                    </a:cubicBezTo>
                    <a:cubicBezTo>
                      <a:pt x="181" y="331"/>
                      <a:pt x="331" y="181"/>
                      <a:pt x="517" y="181"/>
                    </a:cubicBezTo>
                    <a:cubicBezTo>
                      <a:pt x="703" y="181"/>
                      <a:pt x="853" y="331"/>
                      <a:pt x="853" y="517"/>
                    </a:cubicBezTo>
                    <a:cubicBezTo>
                      <a:pt x="853" y="703"/>
                      <a:pt x="703" y="853"/>
                      <a:pt x="517" y="8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9" name="Oval 7"/>
              <p:cNvSpPr>
                <a:spLocks noChangeArrowheads="1"/>
              </p:cNvSpPr>
              <p:nvPr userDrawn="1"/>
            </p:nvSpPr>
            <p:spPr bwMode="auto">
              <a:xfrm>
                <a:off x="3864" y="598"/>
                <a:ext cx="573" cy="57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grpSp>
    </p:spTree>
    <p:extLst>
      <p:ext uri="{BB962C8B-B14F-4D97-AF65-F5344CB8AC3E}">
        <p14:creationId xmlns:p14="http://schemas.microsoft.com/office/powerpoint/2010/main" val="345677627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10">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5921"/>
            <a:ext cx="12191998" cy="6863922"/>
          </a:xfrm>
          <a:prstGeom prst="rect">
            <a:avLst/>
          </a:prstGeom>
        </p:spPr>
      </p:pic>
      <p:sp>
        <p:nvSpPr>
          <p:cNvPr id="4" name="Rectangle 3"/>
          <p:cNvSpPr/>
          <p:nvPr userDrawn="1"/>
        </p:nvSpPr>
        <p:spPr>
          <a:xfrm>
            <a:off x="0" y="0"/>
            <a:ext cx="7153835" cy="6858000"/>
          </a:xfrm>
          <a:prstGeom prst="rect">
            <a:avLst/>
          </a:prstGeom>
          <a:gradFill>
            <a:gsLst>
              <a:gs pos="25000">
                <a:schemeClr val="tx2">
                  <a:alpha val="63000"/>
                </a:schemeClr>
              </a:gs>
              <a:gs pos="100000">
                <a:schemeClr val="tx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smtClean="0">
              <a:solidFill>
                <a:schemeClr val="bg1"/>
              </a:solidFill>
            </a:endParaRPr>
          </a:p>
        </p:txBody>
      </p:sp>
      <p:sp>
        <p:nvSpPr>
          <p:cNvPr id="10" name="Freeform 19"/>
          <p:cNvSpPr>
            <a:spLocks noEditPoints="1"/>
          </p:cNvSpPr>
          <p:nvPr userDrawn="1"/>
        </p:nvSpPr>
        <p:spPr bwMode="auto">
          <a:xfrm>
            <a:off x="965442" y="524433"/>
            <a:ext cx="1080816"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8" name="Title 1"/>
          <p:cNvSpPr>
            <a:spLocks noGrp="1"/>
          </p:cNvSpPr>
          <p:nvPr>
            <p:ph type="ctrTitle" hasCustomPrompt="1"/>
          </p:nvPr>
        </p:nvSpPr>
        <p:spPr>
          <a:xfrm>
            <a:off x="965442" y="1343857"/>
            <a:ext cx="6581117" cy="3510000"/>
          </a:xfrm>
        </p:spPr>
        <p:txBody>
          <a:bodyPr anchor="t" anchorCtr="0"/>
          <a:lstStyle>
            <a:lvl1pPr algn="l">
              <a:lnSpc>
                <a:spcPct val="85000"/>
              </a:lnSpc>
              <a:defRPr sz="7200" baseline="0">
                <a:solidFill>
                  <a:schemeClr val="bg1"/>
                </a:solidFill>
                <a:latin typeface="+mn-lt"/>
              </a:defRPr>
            </a:lvl1pPr>
          </a:lstStyle>
          <a:p>
            <a:r>
              <a:rPr lang="en-US" noProof="0" dirty="0" smtClean="0"/>
              <a:t>Title slide 10</a:t>
            </a:r>
            <a:br>
              <a:rPr lang="en-US" noProof="0" dirty="0" smtClean="0"/>
            </a:br>
            <a:r>
              <a:rPr lang="en-US" noProof="0" dirty="0" smtClean="0"/>
              <a:t>dark left</a:t>
            </a:r>
            <a:br>
              <a:rPr lang="en-US" noProof="0" dirty="0" smtClean="0"/>
            </a:br>
            <a:r>
              <a:rPr lang="en-US" noProof="0" dirty="0" smtClean="0"/>
              <a:t>vertical image</a:t>
            </a:r>
            <a:endParaRPr lang="en-US" noProof="0" dirty="0"/>
          </a:p>
        </p:txBody>
      </p:sp>
      <p:sp>
        <p:nvSpPr>
          <p:cNvPr id="6" name="Text Placeholder 3"/>
          <p:cNvSpPr>
            <a:spLocks noGrp="1"/>
          </p:cNvSpPr>
          <p:nvPr>
            <p:ph type="body" sz="quarter" idx="11" hasCustomPrompt="1"/>
          </p:nvPr>
        </p:nvSpPr>
        <p:spPr>
          <a:xfrm>
            <a:off x="965442" y="5299457"/>
            <a:ext cx="6541518" cy="216000"/>
          </a:xfrm>
        </p:spPr>
        <p:txBody>
          <a:bodyPr/>
          <a:lstStyle>
            <a:lvl1pPr marL="0" marR="0" indent="0" algn="l" defTabSz="914400" rtl="0" eaLnBrk="1" fontAlgn="auto" latinLnBrk="0" hangingPunct="1">
              <a:lnSpc>
                <a:spcPct val="100000"/>
              </a:lnSpc>
              <a:spcBef>
                <a:spcPts val="0"/>
              </a:spcBef>
              <a:spcAft>
                <a:spcPts val="600"/>
              </a:spcAft>
              <a:buClrTx/>
              <a:buSzTx/>
              <a:buFontTx/>
              <a:buNone/>
              <a:tabLst/>
              <a:defRPr sz="14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dirty="0" smtClean="0"/>
              <a:t>Subtitle here</a:t>
            </a:r>
          </a:p>
        </p:txBody>
      </p:sp>
      <p:sp>
        <p:nvSpPr>
          <p:cNvPr id="7" name="Text Placeholder 4"/>
          <p:cNvSpPr>
            <a:spLocks noGrp="1"/>
          </p:cNvSpPr>
          <p:nvPr>
            <p:ph type="body" sz="quarter" idx="12" hasCustomPrompt="1"/>
          </p:nvPr>
        </p:nvSpPr>
        <p:spPr>
          <a:xfrm>
            <a:off x="965442" y="5732107"/>
            <a:ext cx="1889125" cy="487363"/>
          </a:xfrm>
        </p:spPr>
        <p:txBody>
          <a:bodyPr/>
          <a:lstStyle>
            <a:lvl1pPr>
              <a:defRPr sz="1400" b="0">
                <a:solidFill>
                  <a:schemeClr val="bg1"/>
                </a:solidFill>
              </a:defRPr>
            </a:lvl1pPr>
          </a:lstStyle>
          <a:p>
            <a:pPr lvl="0"/>
            <a:r>
              <a:rPr lang="en-US" dirty="0" smtClean="0"/>
              <a:t>Date here</a:t>
            </a:r>
            <a:endParaRPr lang="en-US" dirty="0"/>
          </a:p>
        </p:txBody>
      </p:sp>
    </p:spTree>
    <p:extLst>
      <p:ext uri="{BB962C8B-B14F-4D97-AF65-F5344CB8AC3E}">
        <p14:creationId xmlns:p14="http://schemas.microsoft.com/office/powerpoint/2010/main" val="1345775768"/>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No image">
    <p:bg>
      <p:bgPr>
        <a:solidFill>
          <a:schemeClr val="accent1"/>
        </a:solidFill>
        <a:effectLst/>
      </p:bgPr>
    </p:bg>
    <p:spTree>
      <p:nvGrpSpPr>
        <p:cNvPr id="1" name=""/>
        <p:cNvGrpSpPr/>
        <p:nvPr/>
      </p:nvGrpSpPr>
      <p:grpSpPr>
        <a:xfrm>
          <a:off x="0" y="0"/>
          <a:ext cx="0" cy="0"/>
          <a:chOff x="0" y="0"/>
          <a:chExt cx="0" cy="0"/>
        </a:xfrm>
      </p:grpSpPr>
      <p:sp>
        <p:nvSpPr>
          <p:cNvPr id="7"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16" name="Title 1"/>
          <p:cNvSpPr>
            <a:spLocks noGrp="1"/>
          </p:cNvSpPr>
          <p:nvPr>
            <p:ph type="ctrTitle" hasCustomPrompt="1"/>
          </p:nvPr>
        </p:nvSpPr>
        <p:spPr>
          <a:xfrm>
            <a:off x="2424363" y="1360483"/>
            <a:ext cx="7836168" cy="3510000"/>
          </a:xfrm>
        </p:spPr>
        <p:txBody>
          <a:bodyPr anchor="t" anchorCtr="0"/>
          <a:lstStyle>
            <a:lvl1pPr algn="l">
              <a:lnSpc>
                <a:spcPct val="85000"/>
              </a:lnSpc>
              <a:defRPr sz="6000" baseline="0">
                <a:solidFill>
                  <a:schemeClr val="bg1"/>
                </a:solidFill>
                <a:latin typeface="+mn-lt"/>
              </a:defRPr>
            </a:lvl1pPr>
          </a:lstStyle>
          <a:p>
            <a:r>
              <a:rPr lang="en-US" noProof="0" dirty="0" smtClean="0"/>
              <a:t>Title slide – </a:t>
            </a:r>
            <a:br>
              <a:rPr lang="en-US" noProof="0" dirty="0" smtClean="0"/>
            </a:br>
            <a:r>
              <a:rPr lang="en-US" noProof="0" dirty="0" smtClean="0"/>
              <a:t>no image</a:t>
            </a:r>
            <a:endParaRPr lang="en-US" noProof="0" dirty="0"/>
          </a:p>
        </p:txBody>
      </p:sp>
      <p:sp>
        <p:nvSpPr>
          <p:cNvPr id="17" name="Freeform 19"/>
          <p:cNvSpPr>
            <a:spLocks noChangeAspect="1" noEditPoints="1"/>
          </p:cNvSpPr>
          <p:nvPr userDrawn="1"/>
        </p:nvSpPr>
        <p:spPr bwMode="auto">
          <a:xfrm>
            <a:off x="2424363" y="524433"/>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18" name="Text Placeholder 3"/>
          <p:cNvSpPr>
            <a:spLocks noGrp="1"/>
          </p:cNvSpPr>
          <p:nvPr>
            <p:ph type="body" sz="quarter" idx="11" hasCustomPrompt="1"/>
          </p:nvPr>
        </p:nvSpPr>
        <p:spPr>
          <a:xfrm>
            <a:off x="2424363" y="5316082"/>
            <a:ext cx="7836168" cy="218443"/>
          </a:xfrm>
        </p:spPr>
        <p:txBody>
          <a:bodyPr/>
          <a:lstStyle>
            <a:lvl1pPr marL="0" marR="0" indent="0" algn="l" defTabSz="914400" rtl="0" eaLnBrk="1" fontAlgn="auto" latinLnBrk="0" hangingPunct="1">
              <a:lnSpc>
                <a:spcPct val="100000"/>
              </a:lnSpc>
              <a:spcBef>
                <a:spcPts val="0"/>
              </a:spcBef>
              <a:spcAft>
                <a:spcPts val="600"/>
              </a:spcAft>
              <a:buClrTx/>
              <a:buSzTx/>
              <a:buFontTx/>
              <a:buNone/>
              <a:tabLst/>
              <a:defRPr sz="14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dirty="0" smtClean="0"/>
              <a:t>Subtitle here</a:t>
            </a:r>
          </a:p>
        </p:txBody>
      </p:sp>
      <p:sp>
        <p:nvSpPr>
          <p:cNvPr id="19" name="Text Placeholder 4"/>
          <p:cNvSpPr>
            <a:spLocks noGrp="1"/>
          </p:cNvSpPr>
          <p:nvPr>
            <p:ph type="body" sz="quarter" idx="12" hasCustomPrompt="1"/>
          </p:nvPr>
        </p:nvSpPr>
        <p:spPr>
          <a:xfrm>
            <a:off x="2424363" y="5748733"/>
            <a:ext cx="1889125" cy="487363"/>
          </a:xfrm>
        </p:spPr>
        <p:txBody>
          <a:bodyPr/>
          <a:lstStyle>
            <a:lvl1pPr>
              <a:defRPr sz="1400" b="0">
                <a:solidFill>
                  <a:schemeClr val="bg1"/>
                </a:solidFill>
              </a:defRPr>
            </a:lvl1pPr>
          </a:lstStyle>
          <a:p>
            <a:pPr lvl="0"/>
            <a:r>
              <a:rPr lang="en-US" dirty="0" smtClean="0"/>
              <a:t>Date here</a:t>
            </a:r>
            <a:endParaRPr lang="en-US" dirty="0"/>
          </a:p>
        </p:txBody>
      </p:sp>
    </p:spTree>
    <p:extLst>
      <p:ext uri="{BB962C8B-B14F-4D97-AF65-F5344CB8AC3E}">
        <p14:creationId xmlns:p14="http://schemas.microsoft.com/office/powerpoint/2010/main" val="125782172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0" smtClean="0"/>
              <a:t>Click to edit Master title style</a:t>
            </a:r>
            <a:endParaRPr lang="en-US" noProof="0" dirty="0"/>
          </a:p>
        </p:txBody>
      </p:sp>
    </p:spTree>
    <p:extLst>
      <p:ext uri="{BB962C8B-B14F-4D97-AF65-F5344CB8AC3E}">
        <p14:creationId xmlns:p14="http://schemas.microsoft.com/office/powerpoint/2010/main" val="108670719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Supertitl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0" smtClean="0"/>
              <a:t>Click to edit Master title style</a:t>
            </a:r>
            <a:endParaRPr lang="en-US" noProof="0" dirty="0"/>
          </a:p>
        </p:txBody>
      </p:sp>
      <p:sp>
        <p:nvSpPr>
          <p:cNvPr id="4" name="Text Placeholder 4"/>
          <p:cNvSpPr>
            <a:spLocks noGrp="1"/>
          </p:cNvSpPr>
          <p:nvPr>
            <p:ph type="body" sz="quarter" idx="12" hasCustomPrompt="1"/>
          </p:nvPr>
        </p:nvSpPr>
        <p:spPr>
          <a:xfrm>
            <a:off x="998400" y="227993"/>
            <a:ext cx="10195200" cy="173736"/>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46589281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8400" y="1330126"/>
            <a:ext cx="10195200" cy="45468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Title 2"/>
          <p:cNvSpPr>
            <a:spLocks noGrp="1"/>
          </p:cNvSpPr>
          <p:nvPr>
            <p:ph type="title"/>
          </p:nvPr>
        </p:nvSpPr>
        <p:spPr/>
        <p:txBody>
          <a:bodyPr/>
          <a:lstStyle/>
          <a:p>
            <a:r>
              <a:rPr lang="en-US" noProof="0" smtClean="0"/>
              <a:t>Click to edit Master title style</a:t>
            </a:r>
            <a:endParaRPr lang="en-US" noProof="0" dirty="0"/>
          </a:p>
        </p:txBody>
      </p:sp>
    </p:spTree>
    <p:extLst>
      <p:ext uri="{BB962C8B-B14F-4D97-AF65-F5344CB8AC3E}">
        <p14:creationId xmlns:p14="http://schemas.microsoft.com/office/powerpoint/2010/main" val="260435851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98400" y="431800"/>
            <a:ext cx="10195200" cy="533400"/>
          </a:xfrm>
          <a:prstGeom prst="rect">
            <a:avLst/>
          </a:prstGeom>
        </p:spPr>
        <p:txBody>
          <a:bodyPr vert="horz" lIns="0" tIns="0" rIns="0" bIns="0" rtlCol="0" anchor="t" anchorCtr="0">
            <a:noAutofit/>
          </a:bodyPr>
          <a:lstStyle/>
          <a:p>
            <a:r>
              <a:rPr lang="en-US" noProof="0" smtClean="0"/>
              <a:t>Click to edit Master title style</a:t>
            </a:r>
            <a:endParaRPr lang="en-US" noProof="0" dirty="0"/>
          </a:p>
        </p:txBody>
      </p:sp>
      <p:sp>
        <p:nvSpPr>
          <p:cNvPr id="3" name="Text Placeholder 2"/>
          <p:cNvSpPr>
            <a:spLocks noGrp="1"/>
          </p:cNvSpPr>
          <p:nvPr>
            <p:ph type="body" idx="1"/>
          </p:nvPr>
        </p:nvSpPr>
        <p:spPr>
          <a:xfrm>
            <a:off x="998400" y="1331360"/>
            <a:ext cx="10194470" cy="4545566"/>
          </a:xfrm>
          <a:prstGeom prst="rect">
            <a:avLst/>
          </a:prstGeom>
        </p:spPr>
        <p:txBody>
          <a:bodyPr vert="horz" lIns="0" tIns="0" rIns="0" bIns="0" rtlCol="0" anchor="t" anchorCtr="0">
            <a:no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smtClean="0"/>
          </a:p>
        </p:txBody>
      </p:sp>
      <p:sp>
        <p:nvSpPr>
          <p:cNvPr id="29" name="Shape 8"/>
          <p:cNvSpPr txBox="1">
            <a:spLocks/>
          </p:cNvSpPr>
          <p:nvPr userDrawn="1"/>
        </p:nvSpPr>
        <p:spPr>
          <a:xfrm>
            <a:off x="10739438" y="6266997"/>
            <a:ext cx="449655"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noProof="0" smtClean="0">
                <a:solidFill>
                  <a:schemeClr val="tx2"/>
                </a:solidFill>
                <a:latin typeface="+mn-lt"/>
                <a:ea typeface="Arial"/>
                <a:cs typeface="Arial" panose="020B0604020202020204" pitchFamily="34" charset="0"/>
              </a:rPr>
              <a:pPr algn="r"/>
              <a:t>‹#›</a:t>
            </a:fld>
            <a:endParaRPr lang="en-US" sz="1000" noProof="0" dirty="0">
              <a:solidFill>
                <a:schemeClr val="tx2"/>
              </a:solidFill>
              <a:latin typeface="+mn-lt"/>
              <a:ea typeface="Arial"/>
              <a:cs typeface="Arial" panose="020B0604020202020204" pitchFamily="34" charset="0"/>
            </a:endParaRPr>
          </a:p>
        </p:txBody>
      </p:sp>
      <p:sp>
        <p:nvSpPr>
          <p:cNvPr id="30" name="TextBox 29"/>
          <p:cNvSpPr txBox="1"/>
          <p:nvPr userDrawn="1"/>
        </p:nvSpPr>
        <p:spPr>
          <a:xfrm>
            <a:off x="2234935" y="6266997"/>
            <a:ext cx="5843663" cy="370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smtClean="0">
                <a:solidFill>
                  <a:schemeClr val="bg1">
                    <a:lumMod val="65000"/>
                  </a:schemeClr>
                </a:solidFill>
                <a:latin typeface="+mn-lt"/>
                <a:ea typeface="+mn-ea"/>
                <a:cs typeface="+mn-cs"/>
              </a:rPr>
              <a:t>© 2020 KPMG LLP, a Delaware limited liability partnership and the U.S. member firm of the KPMG network of independent member firms affiliated with KPMG International Cooperative (“KPMG International”), a Swiss entity. All rights reserved. NDP083680-1A</a:t>
            </a:r>
            <a:endParaRPr lang="en-GB" sz="600" kern="1200" noProof="0" dirty="0">
              <a:solidFill>
                <a:schemeClr val="bg1">
                  <a:lumMod val="65000"/>
                </a:schemeClr>
              </a:solidFill>
              <a:latin typeface="+mn-lt"/>
              <a:ea typeface="+mn-ea"/>
              <a:cs typeface="+mn-cs"/>
            </a:endParaRPr>
          </a:p>
        </p:txBody>
      </p:sp>
      <p:sp>
        <p:nvSpPr>
          <p:cNvPr id="26" name="Freeform 19"/>
          <p:cNvSpPr>
            <a:spLocks noEditPoints="1"/>
          </p:cNvSpPr>
          <p:nvPr userDrawn="1"/>
        </p:nvSpPr>
        <p:spPr bwMode="auto">
          <a:xfrm>
            <a:off x="998400"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noProof="0" dirty="0"/>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20" r:id="rId3"/>
    <p:sldLayoutId id="2147483718" r:id="rId4"/>
    <p:sldLayoutId id="2147483719" r:id="rId5"/>
    <p:sldLayoutId id="2147483715" r:id="rId6"/>
    <p:sldLayoutId id="2147483666" r:id="rId7"/>
    <p:sldLayoutId id="2147483712" r:id="rId8"/>
    <p:sldLayoutId id="2147483664" r:id="rId9"/>
    <p:sldLayoutId id="2147483713" r:id="rId10"/>
    <p:sldLayoutId id="2147483689" r:id="rId11"/>
    <p:sldLayoutId id="2147483690" r:id="rId12"/>
    <p:sldLayoutId id="2147483691" r:id="rId13"/>
    <p:sldLayoutId id="2147483692" r:id="rId14"/>
    <p:sldLayoutId id="2147483693" r:id="rId15"/>
    <p:sldLayoutId id="2147483701" r:id="rId16"/>
    <p:sldLayoutId id="2147483697" r:id="rId17"/>
    <p:sldLayoutId id="2147483698" r:id="rId18"/>
    <p:sldLayoutId id="2147483699" r:id="rId19"/>
    <p:sldLayoutId id="2147483700" r:id="rId20"/>
    <p:sldLayoutId id="2147483682" r:id="rId21"/>
    <p:sldLayoutId id="2147483684" r:id="rId22"/>
    <p:sldLayoutId id="2147483667" r:id="rId23"/>
    <p:sldLayoutId id="2147483721" r:id="rId24"/>
    <p:sldLayoutId id="2147483723" r:id="rId25"/>
    <p:sldLayoutId id="2147483724" r:id="rId26"/>
  </p:sldLayoutIdLst>
  <p:timing>
    <p:tnLst>
      <p:par>
        <p:cTn id="1" dur="indefinite" restart="never" nodeType="tmRoot"/>
      </p:par>
    </p:tnLst>
  </p:timing>
  <p:txStyles>
    <p:titleStyle>
      <a:lvl1pPr algn="l" defTabSz="914400" rtl="0" eaLnBrk="1" latinLnBrk="0" hangingPunct="1">
        <a:lnSpc>
          <a:spcPct val="90000"/>
        </a:lnSpc>
        <a:spcBef>
          <a:spcPct val="0"/>
        </a:spcBef>
        <a:buNone/>
        <a:defRPr sz="3200" kern="1200">
          <a:solidFill>
            <a:schemeClr val="tx2"/>
          </a:solidFill>
          <a:latin typeface="+mn-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702" userDrawn="1">
          <p15:clr>
            <a:srgbClr val="F26B43"/>
          </p15:clr>
        </p15:guide>
        <p15:guide id="2" pos="627" userDrawn="1">
          <p15:clr>
            <a:srgbClr val="F26B43"/>
          </p15:clr>
        </p15:guide>
        <p15:guide id="3" pos="7055" userDrawn="1">
          <p15:clr>
            <a:srgbClr val="F26B43"/>
          </p15:clr>
        </p15:guide>
        <p15:guide id="4" orient="horz" pos="833" userDrawn="1">
          <p15:clr>
            <a:srgbClr val="F26B43"/>
          </p15:clr>
        </p15:guide>
        <p15:guide id="5" orient="horz" pos="608" userDrawn="1">
          <p15:clr>
            <a:srgbClr val="F26B43"/>
          </p15:clr>
        </p15:guide>
        <p15:guide id="6" orient="horz" pos="27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98400" y="431800"/>
            <a:ext cx="10195200" cy="533400"/>
          </a:xfrm>
          <a:prstGeom prst="rect">
            <a:avLst/>
          </a:prstGeom>
        </p:spPr>
        <p:txBody>
          <a:bodyPr vert="horz" lIns="0" tIns="0" rIns="0" bIns="0" rtlCol="0" anchor="t" anchorCtr="0">
            <a:noAutofit/>
          </a:bodyPr>
          <a:lstStyle/>
          <a:p>
            <a:r>
              <a:rPr lang="en-US" noProof="0" smtClean="0"/>
              <a:t>Click to edit Master title style</a:t>
            </a:r>
            <a:endParaRPr lang="en-US" noProof="0" dirty="0"/>
          </a:p>
        </p:txBody>
      </p:sp>
      <p:sp>
        <p:nvSpPr>
          <p:cNvPr id="3" name="Text Placeholder 2"/>
          <p:cNvSpPr>
            <a:spLocks noGrp="1"/>
          </p:cNvSpPr>
          <p:nvPr>
            <p:ph type="body" idx="1"/>
          </p:nvPr>
        </p:nvSpPr>
        <p:spPr>
          <a:xfrm>
            <a:off x="998400" y="1331360"/>
            <a:ext cx="10194470" cy="4545566"/>
          </a:xfrm>
          <a:prstGeom prst="rect">
            <a:avLst/>
          </a:prstGeom>
        </p:spPr>
        <p:txBody>
          <a:bodyPr vert="horz" lIns="0" tIns="0" rIns="0" bIns="0" rtlCol="0" anchor="t" anchorCtr="0">
            <a:no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smtClean="0"/>
          </a:p>
        </p:txBody>
      </p:sp>
      <p:sp>
        <p:nvSpPr>
          <p:cNvPr id="29" name="Shape 8"/>
          <p:cNvSpPr txBox="1">
            <a:spLocks/>
          </p:cNvSpPr>
          <p:nvPr userDrawn="1"/>
        </p:nvSpPr>
        <p:spPr>
          <a:xfrm>
            <a:off x="10739438" y="6266997"/>
            <a:ext cx="449655"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mtClean="0">
                <a:solidFill>
                  <a:srgbClr val="00338D"/>
                </a:solidFill>
                <a:cs typeface="Arial" panose="020B0604020202020204" pitchFamily="34" charset="0"/>
              </a:rPr>
              <a:pPr algn="r"/>
              <a:t>‹#›</a:t>
            </a:fld>
            <a:endParaRPr lang="en-US" dirty="0">
              <a:solidFill>
                <a:srgbClr val="00338D"/>
              </a:solidFill>
              <a:cs typeface="Arial" panose="020B0604020202020204" pitchFamily="34" charset="0"/>
            </a:endParaRPr>
          </a:p>
        </p:txBody>
      </p:sp>
      <p:sp>
        <p:nvSpPr>
          <p:cNvPr id="30" name="TextBox 29"/>
          <p:cNvSpPr txBox="1"/>
          <p:nvPr userDrawn="1"/>
        </p:nvSpPr>
        <p:spPr>
          <a:xfrm>
            <a:off x="2234935" y="6266997"/>
            <a:ext cx="5843663" cy="370800"/>
          </a:xfrm>
          <a:prstGeom prst="rect">
            <a:avLst/>
          </a:prstGeom>
          <a:noFill/>
        </p:spPr>
        <p:txBody>
          <a:bodyPr wrap="square" lIns="0" tIns="0" rIns="0" bIns="0" rtlCol="0">
            <a:noAutofit/>
          </a:bodyPr>
          <a:lstStyle/>
          <a:p>
            <a:pPr>
              <a:defRPr/>
            </a:pPr>
            <a:r>
              <a:rPr lang="en-US" sz="600" dirty="0" smtClean="0">
                <a:solidFill>
                  <a:prstClr val="white">
                    <a:lumMod val="65000"/>
                  </a:prstClr>
                </a:solidFill>
              </a:rPr>
              <a:t>© 2018 KPMG LLP, a Delaware limited liability partnership and the U.S. member firm of the KPMG network of independent member firms affiliated with KPMG International Cooperative (“KPMG International”), a Swiss entity. All rights reserved. NDPPS 746348</a:t>
            </a:r>
            <a:endParaRPr lang="en-GB" sz="600" dirty="0">
              <a:solidFill>
                <a:prstClr val="white">
                  <a:lumMod val="65000"/>
                </a:prstClr>
              </a:solidFill>
            </a:endParaRPr>
          </a:p>
        </p:txBody>
      </p:sp>
      <p:sp>
        <p:nvSpPr>
          <p:cNvPr id="26" name="Freeform 19"/>
          <p:cNvSpPr>
            <a:spLocks noEditPoints="1"/>
          </p:cNvSpPr>
          <p:nvPr userDrawn="1"/>
        </p:nvSpPr>
        <p:spPr bwMode="auto">
          <a:xfrm>
            <a:off x="998400"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Tree>
    <p:extLst>
      <p:ext uri="{BB962C8B-B14F-4D97-AF65-F5344CB8AC3E}">
        <p14:creationId xmlns:p14="http://schemas.microsoft.com/office/powerpoint/2010/main" val="1978037909"/>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Lst>
  <p:timing>
    <p:tnLst>
      <p:par>
        <p:cTn id="1" dur="indefinite" restart="never" nodeType="tmRoot"/>
      </p:par>
    </p:tnLst>
  </p:timing>
  <p:txStyles>
    <p:titleStyle>
      <a:lvl1pPr algn="l" defTabSz="914400" rtl="0" eaLnBrk="1" latinLnBrk="0" hangingPunct="1">
        <a:lnSpc>
          <a:spcPct val="90000"/>
        </a:lnSpc>
        <a:spcBef>
          <a:spcPct val="0"/>
        </a:spcBef>
        <a:buNone/>
        <a:defRPr sz="3200" kern="1200">
          <a:solidFill>
            <a:schemeClr val="tx2"/>
          </a:solidFill>
          <a:latin typeface="+mn-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702">
          <p15:clr>
            <a:srgbClr val="F26B43"/>
          </p15:clr>
        </p15:guide>
        <p15:guide id="2" pos="627">
          <p15:clr>
            <a:srgbClr val="F26B43"/>
          </p15:clr>
        </p15:guide>
        <p15:guide id="3" pos="7055">
          <p15:clr>
            <a:srgbClr val="F26B43"/>
          </p15:clr>
        </p15:guide>
        <p15:guide id="4" orient="horz" pos="833">
          <p15:clr>
            <a:srgbClr val="F26B43"/>
          </p15:clr>
        </p15:guide>
        <p15:guide id="5" orient="horz" pos="608">
          <p15:clr>
            <a:srgbClr val="F26B43"/>
          </p15:clr>
        </p15:guide>
        <p15:guide id="6" orient="horz" pos="27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3" Type="http://schemas.openxmlformats.org/officeDocument/2006/relationships/image" Target="../media/image28.png"/><Relationship Id="rId18" Type="http://schemas.openxmlformats.org/officeDocument/2006/relationships/image" Target="../media/image33.PNG"/><Relationship Id="rId26" Type="http://schemas.openxmlformats.org/officeDocument/2006/relationships/image" Target="../media/image41.PNG"/><Relationship Id="rId39" Type="http://schemas.openxmlformats.org/officeDocument/2006/relationships/image" Target="../media/image54.PNG"/><Relationship Id="rId21" Type="http://schemas.openxmlformats.org/officeDocument/2006/relationships/image" Target="../media/image36.PNG"/><Relationship Id="rId34" Type="http://schemas.openxmlformats.org/officeDocument/2006/relationships/image" Target="../media/image49.PNG"/><Relationship Id="rId42" Type="http://schemas.openxmlformats.org/officeDocument/2006/relationships/image" Target="../media/image57.png"/><Relationship Id="rId47" Type="http://schemas.openxmlformats.org/officeDocument/2006/relationships/image" Target="../media/image62.PNG"/><Relationship Id="rId50" Type="http://schemas.openxmlformats.org/officeDocument/2006/relationships/image" Target="../media/image65.PNG"/><Relationship Id="rId55" Type="http://schemas.openxmlformats.org/officeDocument/2006/relationships/image" Target="../media/image70.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5" Type="http://schemas.openxmlformats.org/officeDocument/2006/relationships/image" Target="../media/image40.PNG"/><Relationship Id="rId33" Type="http://schemas.openxmlformats.org/officeDocument/2006/relationships/image" Target="../media/image48.png"/><Relationship Id="rId38" Type="http://schemas.openxmlformats.org/officeDocument/2006/relationships/image" Target="../media/image53.png"/><Relationship Id="rId46" Type="http://schemas.openxmlformats.org/officeDocument/2006/relationships/image" Target="../media/image61.PNG"/><Relationship Id="rId59" Type="http://schemas.openxmlformats.org/officeDocument/2006/relationships/image" Target="../media/image74.PNG"/><Relationship Id="rId2" Type="http://schemas.openxmlformats.org/officeDocument/2006/relationships/image" Target="../media/image17.PNG"/><Relationship Id="rId16" Type="http://schemas.openxmlformats.org/officeDocument/2006/relationships/image" Target="../media/image31.PNG"/><Relationship Id="rId20" Type="http://schemas.openxmlformats.org/officeDocument/2006/relationships/image" Target="../media/image35.png"/><Relationship Id="rId29" Type="http://schemas.openxmlformats.org/officeDocument/2006/relationships/image" Target="../media/image44.png"/><Relationship Id="rId41" Type="http://schemas.openxmlformats.org/officeDocument/2006/relationships/image" Target="../media/image56.PNG"/><Relationship Id="rId54" Type="http://schemas.openxmlformats.org/officeDocument/2006/relationships/image" Target="../media/image69.PNG"/><Relationship Id="rId1" Type="http://schemas.openxmlformats.org/officeDocument/2006/relationships/slideLayout" Target="../slideLayouts/slideLayout8.xml"/><Relationship Id="rId6" Type="http://schemas.openxmlformats.org/officeDocument/2006/relationships/image" Target="../media/image21.PNG"/><Relationship Id="rId11" Type="http://schemas.openxmlformats.org/officeDocument/2006/relationships/image" Target="../media/image26.png"/><Relationship Id="rId24" Type="http://schemas.openxmlformats.org/officeDocument/2006/relationships/image" Target="../media/image39.png"/><Relationship Id="rId32" Type="http://schemas.openxmlformats.org/officeDocument/2006/relationships/image" Target="../media/image47.png"/><Relationship Id="rId37" Type="http://schemas.openxmlformats.org/officeDocument/2006/relationships/image" Target="../media/image52.png"/><Relationship Id="rId40" Type="http://schemas.openxmlformats.org/officeDocument/2006/relationships/image" Target="../media/image55.PNG"/><Relationship Id="rId45" Type="http://schemas.openxmlformats.org/officeDocument/2006/relationships/image" Target="../media/image60.PNG"/><Relationship Id="rId53" Type="http://schemas.openxmlformats.org/officeDocument/2006/relationships/image" Target="../media/image68.png"/><Relationship Id="rId58" Type="http://schemas.openxmlformats.org/officeDocument/2006/relationships/image" Target="../media/image73.png"/><Relationship Id="rId5" Type="http://schemas.openxmlformats.org/officeDocument/2006/relationships/image" Target="../media/image20.PNG"/><Relationship Id="rId15" Type="http://schemas.openxmlformats.org/officeDocument/2006/relationships/image" Target="../media/image30.png"/><Relationship Id="rId23" Type="http://schemas.openxmlformats.org/officeDocument/2006/relationships/image" Target="../media/image38.PNG"/><Relationship Id="rId28" Type="http://schemas.openxmlformats.org/officeDocument/2006/relationships/image" Target="../media/image43.png"/><Relationship Id="rId36" Type="http://schemas.openxmlformats.org/officeDocument/2006/relationships/image" Target="../media/image51.png"/><Relationship Id="rId49" Type="http://schemas.openxmlformats.org/officeDocument/2006/relationships/image" Target="../media/image64.PNG"/><Relationship Id="rId57" Type="http://schemas.openxmlformats.org/officeDocument/2006/relationships/image" Target="../media/image72.PNG"/><Relationship Id="rId10" Type="http://schemas.openxmlformats.org/officeDocument/2006/relationships/image" Target="../media/image25.png"/><Relationship Id="rId19" Type="http://schemas.openxmlformats.org/officeDocument/2006/relationships/image" Target="../media/image34.PNG"/><Relationship Id="rId31" Type="http://schemas.openxmlformats.org/officeDocument/2006/relationships/image" Target="../media/image46.png"/><Relationship Id="rId44" Type="http://schemas.openxmlformats.org/officeDocument/2006/relationships/image" Target="../media/image59.png"/><Relationship Id="rId52" Type="http://schemas.openxmlformats.org/officeDocument/2006/relationships/image" Target="../media/image67.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 Id="rId22" Type="http://schemas.openxmlformats.org/officeDocument/2006/relationships/image" Target="../media/image37.PNG"/><Relationship Id="rId27" Type="http://schemas.openxmlformats.org/officeDocument/2006/relationships/image" Target="../media/image42.png"/><Relationship Id="rId30" Type="http://schemas.openxmlformats.org/officeDocument/2006/relationships/image" Target="../media/image45.png"/><Relationship Id="rId35" Type="http://schemas.openxmlformats.org/officeDocument/2006/relationships/image" Target="../media/image50.png"/><Relationship Id="rId43" Type="http://schemas.openxmlformats.org/officeDocument/2006/relationships/image" Target="../media/image58.PNG"/><Relationship Id="rId48" Type="http://schemas.openxmlformats.org/officeDocument/2006/relationships/image" Target="../media/image63.PNG"/><Relationship Id="rId56" Type="http://schemas.openxmlformats.org/officeDocument/2006/relationships/image" Target="../media/image71.png"/><Relationship Id="rId8" Type="http://schemas.openxmlformats.org/officeDocument/2006/relationships/image" Target="../media/image23.PNG"/><Relationship Id="rId51" Type="http://schemas.openxmlformats.org/officeDocument/2006/relationships/image" Target="../media/image66.PNG"/><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3" Type="http://schemas.openxmlformats.org/officeDocument/2006/relationships/image" Target="../media/image61.PNG"/><Relationship Id="rId18" Type="http://schemas.openxmlformats.org/officeDocument/2006/relationships/image" Target="../media/image27.png"/><Relationship Id="rId26" Type="http://schemas.openxmlformats.org/officeDocument/2006/relationships/image" Target="../media/image78.png"/><Relationship Id="rId39" Type="http://schemas.openxmlformats.org/officeDocument/2006/relationships/image" Target="../media/image36.PNG"/><Relationship Id="rId21" Type="http://schemas.openxmlformats.org/officeDocument/2006/relationships/image" Target="../media/image50.png"/><Relationship Id="rId34" Type="http://schemas.openxmlformats.org/officeDocument/2006/relationships/image" Target="../media/image84.png"/><Relationship Id="rId42" Type="http://schemas.openxmlformats.org/officeDocument/2006/relationships/image" Target="../media/image40.PNG"/><Relationship Id="rId47" Type="http://schemas.openxmlformats.org/officeDocument/2006/relationships/image" Target="../media/image30.png"/><Relationship Id="rId50" Type="http://schemas.openxmlformats.org/officeDocument/2006/relationships/image" Target="../media/image92.PNG"/><Relationship Id="rId55" Type="http://schemas.openxmlformats.org/officeDocument/2006/relationships/image" Target="../media/image94.png"/><Relationship Id="rId63" Type="http://schemas.openxmlformats.org/officeDocument/2006/relationships/image" Target="../media/image70.PNG"/><Relationship Id="rId68" Type="http://schemas.openxmlformats.org/officeDocument/2006/relationships/image" Target="../media/image73.png"/><Relationship Id="rId76" Type="http://schemas.openxmlformats.org/officeDocument/2006/relationships/image" Target="../media/image68.png"/><Relationship Id="rId84" Type="http://schemas.openxmlformats.org/officeDocument/2006/relationships/image" Target="../media/image63.PNG"/><Relationship Id="rId89" Type="http://schemas.openxmlformats.org/officeDocument/2006/relationships/image" Target="../media/image113.png"/><Relationship Id="rId7" Type="http://schemas.openxmlformats.org/officeDocument/2006/relationships/image" Target="../media/image22.png"/><Relationship Id="rId71" Type="http://schemas.openxmlformats.org/officeDocument/2006/relationships/image" Target="../media/image71.png"/><Relationship Id="rId92" Type="http://schemas.openxmlformats.org/officeDocument/2006/relationships/image" Target="../media/image116.png"/><Relationship Id="rId2" Type="http://schemas.openxmlformats.org/officeDocument/2006/relationships/image" Target="../media/image17.PNG"/><Relationship Id="rId16" Type="http://schemas.openxmlformats.org/officeDocument/2006/relationships/image" Target="../media/image25.png"/><Relationship Id="rId29" Type="http://schemas.openxmlformats.org/officeDocument/2006/relationships/image" Target="../media/image32.PNG"/><Relationship Id="rId11" Type="http://schemas.openxmlformats.org/officeDocument/2006/relationships/image" Target="../media/image75.png"/><Relationship Id="rId24" Type="http://schemas.openxmlformats.org/officeDocument/2006/relationships/image" Target="../media/image76.png"/><Relationship Id="rId32" Type="http://schemas.openxmlformats.org/officeDocument/2006/relationships/image" Target="../media/image82.PNG"/><Relationship Id="rId37" Type="http://schemas.openxmlformats.org/officeDocument/2006/relationships/image" Target="../media/image85.PNG"/><Relationship Id="rId40" Type="http://schemas.openxmlformats.org/officeDocument/2006/relationships/image" Target="../media/image86.PNG"/><Relationship Id="rId45" Type="http://schemas.openxmlformats.org/officeDocument/2006/relationships/image" Target="../media/image89.png"/><Relationship Id="rId53" Type="http://schemas.openxmlformats.org/officeDocument/2006/relationships/image" Target="../media/image58.PNG"/><Relationship Id="rId58" Type="http://schemas.openxmlformats.org/officeDocument/2006/relationships/image" Target="../media/image55.PNG"/><Relationship Id="rId66" Type="http://schemas.openxmlformats.org/officeDocument/2006/relationships/image" Target="../media/image72.PNG"/><Relationship Id="rId74" Type="http://schemas.openxmlformats.org/officeDocument/2006/relationships/image" Target="../media/image104.PNG"/><Relationship Id="rId79" Type="http://schemas.openxmlformats.org/officeDocument/2006/relationships/image" Target="../media/image64.PNG"/><Relationship Id="rId87" Type="http://schemas.openxmlformats.org/officeDocument/2006/relationships/image" Target="../media/image111.png"/><Relationship Id="rId5" Type="http://schemas.openxmlformats.org/officeDocument/2006/relationships/image" Target="../media/image20.PNG"/><Relationship Id="rId61" Type="http://schemas.openxmlformats.org/officeDocument/2006/relationships/image" Target="../media/image98.png"/><Relationship Id="rId82" Type="http://schemas.openxmlformats.org/officeDocument/2006/relationships/image" Target="../media/image109.png"/><Relationship Id="rId90" Type="http://schemas.openxmlformats.org/officeDocument/2006/relationships/image" Target="../media/image114.png"/><Relationship Id="rId19" Type="http://schemas.openxmlformats.org/officeDocument/2006/relationships/image" Target="../media/image43.png"/><Relationship Id="rId14" Type="http://schemas.openxmlformats.org/officeDocument/2006/relationships/image" Target="../media/image62.PNG"/><Relationship Id="rId22" Type="http://schemas.openxmlformats.org/officeDocument/2006/relationships/image" Target="../media/image51.png"/><Relationship Id="rId27" Type="http://schemas.openxmlformats.org/officeDocument/2006/relationships/image" Target="../media/image79.PNG"/><Relationship Id="rId30" Type="http://schemas.openxmlformats.org/officeDocument/2006/relationships/image" Target="../media/image33.PNG"/><Relationship Id="rId35" Type="http://schemas.openxmlformats.org/officeDocument/2006/relationships/image" Target="../media/image41.PNG"/><Relationship Id="rId43" Type="http://schemas.openxmlformats.org/officeDocument/2006/relationships/image" Target="../media/image87.PNG"/><Relationship Id="rId48" Type="http://schemas.openxmlformats.org/officeDocument/2006/relationships/image" Target="../media/image31.PNG"/><Relationship Id="rId56" Type="http://schemas.openxmlformats.org/officeDocument/2006/relationships/image" Target="../media/image95.PNG"/><Relationship Id="rId64" Type="http://schemas.openxmlformats.org/officeDocument/2006/relationships/image" Target="../media/image99.PNG"/><Relationship Id="rId69" Type="http://schemas.openxmlformats.org/officeDocument/2006/relationships/image" Target="../media/image74.PNG"/><Relationship Id="rId77" Type="http://schemas.openxmlformats.org/officeDocument/2006/relationships/image" Target="../media/image106.png"/><Relationship Id="rId8" Type="http://schemas.openxmlformats.org/officeDocument/2006/relationships/image" Target="../media/image23.PNG"/><Relationship Id="rId51" Type="http://schemas.openxmlformats.org/officeDocument/2006/relationships/image" Target="../media/image93.png"/><Relationship Id="rId72" Type="http://schemas.openxmlformats.org/officeDocument/2006/relationships/image" Target="../media/image103.PNG"/><Relationship Id="rId80" Type="http://schemas.openxmlformats.org/officeDocument/2006/relationships/image" Target="../media/image67.PNG"/><Relationship Id="rId85" Type="http://schemas.openxmlformats.org/officeDocument/2006/relationships/image" Target="../media/image110.png"/><Relationship Id="rId93" Type="http://schemas.openxmlformats.org/officeDocument/2006/relationships/image" Target="../media/image117.png"/><Relationship Id="rId3" Type="http://schemas.openxmlformats.org/officeDocument/2006/relationships/image" Target="../media/image18.PNG"/><Relationship Id="rId12" Type="http://schemas.openxmlformats.org/officeDocument/2006/relationships/image" Target="../media/image60.PNG"/><Relationship Id="rId17" Type="http://schemas.openxmlformats.org/officeDocument/2006/relationships/image" Target="../media/image26.png"/><Relationship Id="rId25" Type="http://schemas.openxmlformats.org/officeDocument/2006/relationships/image" Target="../media/image77.png"/><Relationship Id="rId33" Type="http://schemas.openxmlformats.org/officeDocument/2006/relationships/image" Target="../media/image83.png"/><Relationship Id="rId38" Type="http://schemas.openxmlformats.org/officeDocument/2006/relationships/image" Target="../media/image35.png"/><Relationship Id="rId46" Type="http://schemas.openxmlformats.org/officeDocument/2006/relationships/image" Target="../media/image90.png"/><Relationship Id="rId59" Type="http://schemas.openxmlformats.org/officeDocument/2006/relationships/image" Target="../media/image56.PNG"/><Relationship Id="rId67" Type="http://schemas.openxmlformats.org/officeDocument/2006/relationships/image" Target="../media/image101.PNG"/><Relationship Id="rId20" Type="http://schemas.openxmlformats.org/officeDocument/2006/relationships/image" Target="../media/image29.png"/><Relationship Id="rId41" Type="http://schemas.openxmlformats.org/officeDocument/2006/relationships/image" Target="../media/image39.png"/><Relationship Id="rId54" Type="http://schemas.openxmlformats.org/officeDocument/2006/relationships/image" Target="../media/image59.png"/><Relationship Id="rId62" Type="http://schemas.openxmlformats.org/officeDocument/2006/relationships/image" Target="../media/image69.PNG"/><Relationship Id="rId70" Type="http://schemas.openxmlformats.org/officeDocument/2006/relationships/image" Target="../media/image102.PNG"/><Relationship Id="rId75" Type="http://schemas.openxmlformats.org/officeDocument/2006/relationships/image" Target="../media/image105.PNG"/><Relationship Id="rId83" Type="http://schemas.openxmlformats.org/officeDocument/2006/relationships/image" Target="../media/image65.PNG"/><Relationship Id="rId88" Type="http://schemas.openxmlformats.org/officeDocument/2006/relationships/image" Target="../media/image112.png"/><Relationship Id="rId91" Type="http://schemas.openxmlformats.org/officeDocument/2006/relationships/image" Target="../media/image115.png"/><Relationship Id="rId1" Type="http://schemas.openxmlformats.org/officeDocument/2006/relationships/slideLayout" Target="../slideLayouts/slideLayout8.xml"/><Relationship Id="rId6" Type="http://schemas.openxmlformats.org/officeDocument/2006/relationships/image" Target="../media/image21.PNG"/><Relationship Id="rId15" Type="http://schemas.openxmlformats.org/officeDocument/2006/relationships/image" Target="../media/image24.png"/><Relationship Id="rId23" Type="http://schemas.openxmlformats.org/officeDocument/2006/relationships/image" Target="../media/image52.png"/><Relationship Id="rId28" Type="http://schemas.openxmlformats.org/officeDocument/2006/relationships/image" Target="../media/image80.PNG"/><Relationship Id="rId36" Type="http://schemas.openxmlformats.org/officeDocument/2006/relationships/image" Target="../media/image42.png"/><Relationship Id="rId49" Type="http://schemas.openxmlformats.org/officeDocument/2006/relationships/image" Target="../media/image91.PNG"/><Relationship Id="rId57" Type="http://schemas.openxmlformats.org/officeDocument/2006/relationships/image" Target="../media/image96.png"/><Relationship Id="rId10" Type="http://schemas.openxmlformats.org/officeDocument/2006/relationships/image" Target="../media/image49.PNG"/><Relationship Id="rId31" Type="http://schemas.openxmlformats.org/officeDocument/2006/relationships/image" Target="../media/image81.PNG"/><Relationship Id="rId44" Type="http://schemas.openxmlformats.org/officeDocument/2006/relationships/image" Target="../media/image88.PNG"/><Relationship Id="rId52" Type="http://schemas.openxmlformats.org/officeDocument/2006/relationships/image" Target="../media/image57.png"/><Relationship Id="rId60" Type="http://schemas.openxmlformats.org/officeDocument/2006/relationships/image" Target="../media/image97.PNG"/><Relationship Id="rId65" Type="http://schemas.openxmlformats.org/officeDocument/2006/relationships/image" Target="../media/image100.PNG"/><Relationship Id="rId73" Type="http://schemas.openxmlformats.org/officeDocument/2006/relationships/image" Target="../media/image54.PNG"/><Relationship Id="rId78" Type="http://schemas.openxmlformats.org/officeDocument/2006/relationships/image" Target="../media/image107.PNG"/><Relationship Id="rId81" Type="http://schemas.openxmlformats.org/officeDocument/2006/relationships/image" Target="../media/image108.png"/><Relationship Id="rId86" Type="http://schemas.openxmlformats.org/officeDocument/2006/relationships/image" Target="../media/image66.PNG"/><Relationship Id="rId94" Type="http://schemas.openxmlformats.org/officeDocument/2006/relationships/image" Target="../media/image28.png"/><Relationship Id="rId4" Type="http://schemas.openxmlformats.org/officeDocument/2006/relationships/image" Target="../media/image19.PNG"/><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hyperlink" Target="https://assets.kpmg/content/dam/kpmg/nl/pdf/2017/advisory/cloud-security-and-compliance.pdf"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hyperlink" Target="https://assets.kpmg/content/dam/kpmg/nl/pdf/2017/advisory/cloud-security-and-compliance.pdf"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9.xml"/><Relationship Id="rId1" Type="http://schemas.openxmlformats.org/officeDocument/2006/relationships/tags" Target="../tags/tag2.xml"/><Relationship Id="rId4" Type="http://schemas.openxmlformats.org/officeDocument/2006/relationships/chart" Target="../charts/char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3" Type="http://schemas.openxmlformats.org/officeDocument/2006/relationships/hyperlink" Target="https://handbook.us.kworld.kpmg.com/Home/tsm/6397" TargetMode="External"/><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Azure</a:t>
            </a:r>
            <a:br>
              <a:rPr lang="en-US" dirty="0"/>
            </a:br>
            <a:r>
              <a:rPr lang="en-US" dirty="0"/>
              <a:t>Talkbook</a:t>
            </a:r>
          </a:p>
        </p:txBody>
      </p:sp>
      <p:sp>
        <p:nvSpPr>
          <p:cNvPr id="6" name="Text Placeholder 5"/>
          <p:cNvSpPr>
            <a:spLocks noGrp="1"/>
          </p:cNvSpPr>
          <p:nvPr>
            <p:ph type="body" sz="quarter" idx="13"/>
          </p:nvPr>
        </p:nvSpPr>
        <p:spPr/>
        <p:txBody>
          <a:bodyPr/>
          <a:lstStyle/>
          <a:p>
            <a:r>
              <a:rPr lang="en-US" dirty="0"/>
              <a:t>Version DRAFT</a:t>
            </a:r>
          </a:p>
        </p:txBody>
      </p:sp>
      <p:sp>
        <p:nvSpPr>
          <p:cNvPr id="7" name="Text Placeholder 6"/>
          <p:cNvSpPr>
            <a:spLocks noGrp="1"/>
          </p:cNvSpPr>
          <p:nvPr>
            <p:ph type="body" sz="quarter" idx="14"/>
          </p:nvPr>
        </p:nvSpPr>
        <p:spPr/>
        <p:txBody>
          <a:bodyPr/>
          <a:lstStyle/>
          <a:p>
            <a:r>
              <a:rPr lang="en-US" dirty="0"/>
              <a:t>April </a:t>
            </a:r>
            <a:r>
              <a:rPr lang="en-US" dirty="0" smtClean="0"/>
              <a:t>6, </a:t>
            </a:r>
            <a:r>
              <a:rPr lang="en-US" dirty="0"/>
              <a:t>2020</a:t>
            </a:r>
          </a:p>
        </p:txBody>
      </p:sp>
    </p:spTree>
    <p:extLst>
      <p:ext uri="{BB962C8B-B14F-4D97-AF65-F5344CB8AC3E}">
        <p14:creationId xmlns:p14="http://schemas.microsoft.com/office/powerpoint/2010/main" val="13837047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996646" y="971752"/>
            <a:ext cx="873113" cy="2851441"/>
            <a:chOff x="996646" y="971752"/>
            <a:chExt cx="873113" cy="2851441"/>
          </a:xfrm>
        </p:grpSpPr>
        <p:grpSp>
          <p:nvGrpSpPr>
            <p:cNvPr id="4" name="Group 3"/>
            <p:cNvGrpSpPr/>
            <p:nvPr/>
          </p:nvGrpSpPr>
          <p:grpSpPr>
            <a:xfrm>
              <a:off x="996646" y="971752"/>
              <a:ext cx="873113" cy="2851441"/>
              <a:chOff x="996646" y="971752"/>
              <a:chExt cx="1644137" cy="2851441"/>
            </a:xfrm>
          </p:grpSpPr>
          <p:sp>
            <p:nvSpPr>
              <p:cNvPr id="593" name="Rectangle 592"/>
              <p:cNvSpPr/>
              <p:nvPr/>
            </p:nvSpPr>
            <p:spPr>
              <a:xfrm>
                <a:off x="996646" y="1038333"/>
                <a:ext cx="1644137" cy="2784860"/>
              </a:xfrm>
              <a:prstGeom prst="rect">
                <a:avLst/>
              </a:prstGeom>
              <a:solidFill>
                <a:schemeClr val="bg1">
                  <a:lumMod val="95000"/>
                </a:schemeClr>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171" name="object 115"/>
              <p:cNvSpPr txBox="1"/>
              <p:nvPr/>
            </p:nvSpPr>
            <p:spPr>
              <a:xfrm>
                <a:off x="1087194" y="971752"/>
                <a:ext cx="1463040" cy="155448"/>
              </a:xfrm>
              <a:prstGeom prst="rect">
                <a:avLst/>
              </a:prstGeom>
              <a:solidFill>
                <a:srgbClr val="00338D"/>
              </a:solidFill>
              <a:ln w="6350">
                <a:solidFill>
                  <a:srgbClr val="00338D"/>
                </a:solidFill>
              </a:ln>
            </p:spPr>
            <p:txBody>
              <a:bodyPr vert="horz" wrap="square" lIns="0" tIns="0" rIns="0" bIns="0" rtlCol="0" anchor="ctr">
                <a:noAutofit/>
              </a:bodyPr>
              <a:lstStyle/>
              <a:p>
                <a:pPr algn="ctr"/>
                <a:r>
                  <a:rPr lang="en-US" sz="800" b="1" dirty="0" smtClean="0">
                    <a:solidFill>
                      <a:schemeClr val="bg1"/>
                    </a:solidFill>
                    <a:cs typeface="Arial"/>
                  </a:rPr>
                  <a:t>Marketplace</a:t>
                </a:r>
                <a:endParaRPr lang="en-US" sz="800" b="1" dirty="0">
                  <a:solidFill>
                    <a:schemeClr val="bg1"/>
                  </a:solidFill>
                  <a:cs typeface="Arial"/>
                </a:endParaRPr>
              </a:p>
            </p:txBody>
          </p:sp>
        </p:grpSp>
        <p:sp>
          <p:nvSpPr>
            <p:cNvPr id="616" name="object 94"/>
            <p:cNvSpPr txBox="1"/>
            <p:nvPr/>
          </p:nvSpPr>
          <p:spPr>
            <a:xfrm>
              <a:off x="1046125" y="1270537"/>
              <a:ext cx="548640" cy="123111"/>
            </a:xfrm>
            <a:prstGeom prst="rect">
              <a:avLst/>
            </a:prstGeom>
          </p:spPr>
          <p:txBody>
            <a:bodyPr vert="horz" wrap="square" lIns="0" tIns="0" rIns="0" bIns="0" rtlCol="0">
              <a:spAutoFit/>
            </a:bodyPr>
            <a:lstStyle/>
            <a:p>
              <a:pPr marR="6773"/>
              <a:r>
                <a:rPr lang="en-US" sz="800" dirty="0">
                  <a:solidFill>
                    <a:srgbClr val="000000"/>
                  </a:solidFill>
                  <a:cs typeface="Arial"/>
                </a:rPr>
                <a:t>Security</a:t>
              </a:r>
              <a:endParaRPr sz="800" dirty="0">
                <a:solidFill>
                  <a:srgbClr val="000000"/>
                </a:solidFill>
                <a:cs typeface="Arial"/>
              </a:endParaRPr>
            </a:p>
          </p:txBody>
        </p:sp>
        <p:pic>
          <p:nvPicPr>
            <p:cNvPr id="119" name="Picture 1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26546" y="1232940"/>
              <a:ext cx="176230" cy="198304"/>
            </a:xfrm>
            <a:prstGeom prst="rect">
              <a:avLst/>
            </a:prstGeom>
          </p:spPr>
        </p:pic>
        <p:sp>
          <p:nvSpPr>
            <p:cNvPr id="615" name="object 93"/>
            <p:cNvSpPr txBox="1"/>
            <p:nvPr/>
          </p:nvSpPr>
          <p:spPr>
            <a:xfrm>
              <a:off x="1046125" y="1647266"/>
              <a:ext cx="548640" cy="246221"/>
            </a:xfrm>
            <a:prstGeom prst="rect">
              <a:avLst/>
            </a:prstGeom>
          </p:spPr>
          <p:txBody>
            <a:bodyPr vert="horz" wrap="square" lIns="0" tIns="0" rIns="0" bIns="0" rtlCol="0">
              <a:spAutoFit/>
            </a:bodyPr>
            <a:lstStyle/>
            <a:p>
              <a:r>
                <a:rPr lang="en-US" sz="800" dirty="0">
                  <a:solidFill>
                    <a:srgbClr val="000000"/>
                  </a:solidFill>
                  <a:cs typeface="Arial"/>
                </a:rPr>
                <a:t>Business Apps</a:t>
              </a:r>
              <a:endParaRPr sz="800" dirty="0">
                <a:solidFill>
                  <a:srgbClr val="000000"/>
                </a:solidFill>
                <a:cs typeface="Arial"/>
              </a:endParaRPr>
            </a:p>
          </p:txBody>
        </p:sp>
        <p:pic>
          <p:nvPicPr>
            <p:cNvPr id="120" name="Picture 1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12574" y="1623646"/>
              <a:ext cx="204175" cy="190809"/>
            </a:xfrm>
            <a:prstGeom prst="rect">
              <a:avLst/>
            </a:prstGeom>
          </p:spPr>
        </p:pic>
        <p:sp>
          <p:nvSpPr>
            <p:cNvPr id="617" name="object 96"/>
            <p:cNvSpPr txBox="1"/>
            <p:nvPr/>
          </p:nvSpPr>
          <p:spPr>
            <a:xfrm>
              <a:off x="1046125" y="2023995"/>
              <a:ext cx="548640" cy="246221"/>
            </a:xfrm>
            <a:prstGeom prst="rect">
              <a:avLst/>
            </a:prstGeom>
          </p:spPr>
          <p:txBody>
            <a:bodyPr vert="horz" wrap="square" lIns="0" tIns="0" rIns="0" bIns="0" rtlCol="0">
              <a:spAutoFit/>
            </a:bodyPr>
            <a:lstStyle/>
            <a:p>
              <a:pPr marR="6773"/>
              <a:r>
                <a:rPr lang="en-US" sz="800" dirty="0">
                  <a:solidFill>
                    <a:srgbClr val="000000"/>
                  </a:solidFill>
                  <a:cs typeface="Arial"/>
                </a:rPr>
                <a:t>Business </a:t>
              </a:r>
              <a:r>
                <a:rPr lang="en-US" sz="800" dirty="0" smtClean="0">
                  <a:solidFill>
                    <a:srgbClr val="000000"/>
                  </a:solidFill>
                  <a:cs typeface="Arial"/>
                </a:rPr>
                <a:t>Intelligence</a:t>
              </a:r>
              <a:endParaRPr sz="800" dirty="0">
                <a:solidFill>
                  <a:srgbClr val="000000"/>
                </a:solidFill>
                <a:cs typeface="Arial"/>
              </a:endParaRPr>
            </a:p>
          </p:txBody>
        </p:sp>
        <p:pic>
          <p:nvPicPr>
            <p:cNvPr id="121" name="Picture 1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08503" y="2006857"/>
              <a:ext cx="212317" cy="177048"/>
            </a:xfrm>
            <a:prstGeom prst="rect">
              <a:avLst/>
            </a:prstGeom>
          </p:spPr>
        </p:pic>
        <p:sp>
          <p:nvSpPr>
            <p:cNvPr id="620" name="object 99"/>
            <p:cNvSpPr txBox="1"/>
            <p:nvPr/>
          </p:nvSpPr>
          <p:spPr>
            <a:xfrm>
              <a:off x="1046125" y="2400724"/>
              <a:ext cx="548640" cy="123111"/>
            </a:xfrm>
            <a:prstGeom prst="rect">
              <a:avLst/>
            </a:prstGeom>
          </p:spPr>
          <p:txBody>
            <a:bodyPr vert="horz" wrap="square" lIns="0" tIns="0" rIns="0" bIns="0" rtlCol="0">
              <a:spAutoFit/>
            </a:bodyPr>
            <a:lstStyle/>
            <a:p>
              <a:pPr marR="6773"/>
              <a:r>
                <a:rPr lang="en-US" sz="800" dirty="0">
                  <a:solidFill>
                    <a:srgbClr val="000000"/>
                  </a:solidFill>
                  <a:cs typeface="Arial"/>
                </a:rPr>
                <a:t>Databases</a:t>
              </a:r>
              <a:endParaRPr sz="800" dirty="0">
                <a:solidFill>
                  <a:srgbClr val="000000"/>
                </a:solidFill>
                <a:cs typeface="Arial"/>
              </a:endParaRPr>
            </a:p>
          </p:txBody>
        </p:sp>
        <p:pic>
          <p:nvPicPr>
            <p:cNvPr id="122" name="Picture 1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34233" y="2376307"/>
              <a:ext cx="160856" cy="192808"/>
            </a:xfrm>
            <a:prstGeom prst="rect">
              <a:avLst/>
            </a:prstGeom>
          </p:spPr>
        </p:pic>
        <p:sp>
          <p:nvSpPr>
            <p:cNvPr id="619" name="object 98"/>
            <p:cNvSpPr txBox="1"/>
            <p:nvPr/>
          </p:nvSpPr>
          <p:spPr>
            <a:xfrm>
              <a:off x="1046125" y="2777453"/>
              <a:ext cx="548640" cy="246221"/>
            </a:xfrm>
            <a:prstGeom prst="rect">
              <a:avLst/>
            </a:prstGeom>
          </p:spPr>
          <p:txBody>
            <a:bodyPr vert="horz" wrap="square" lIns="0" tIns="0" rIns="0" bIns="0" rtlCol="0">
              <a:spAutoFit/>
            </a:bodyPr>
            <a:lstStyle/>
            <a:p>
              <a:pPr>
                <a:tabLst>
                  <a:tab pos="1417285" algn="l"/>
                </a:tabLst>
              </a:pPr>
              <a:r>
                <a:rPr lang="en-US" sz="800" dirty="0">
                  <a:solidFill>
                    <a:srgbClr val="000000"/>
                  </a:solidFill>
                  <a:cs typeface="Arial"/>
                </a:rPr>
                <a:t>DevOps Tools</a:t>
              </a:r>
              <a:endParaRPr sz="800" dirty="0">
                <a:solidFill>
                  <a:srgbClr val="000000"/>
                </a:solidFill>
                <a:cs typeface="Arial"/>
              </a:endParaRPr>
            </a:p>
          </p:txBody>
        </p:sp>
        <p:pic>
          <p:nvPicPr>
            <p:cNvPr id="123" name="Picture 1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10202" y="2761517"/>
              <a:ext cx="208918" cy="191874"/>
            </a:xfrm>
            <a:prstGeom prst="rect">
              <a:avLst/>
            </a:prstGeom>
          </p:spPr>
        </p:pic>
        <p:sp>
          <p:nvSpPr>
            <p:cNvPr id="618" name="object 97"/>
            <p:cNvSpPr txBox="1"/>
            <p:nvPr/>
          </p:nvSpPr>
          <p:spPr>
            <a:xfrm>
              <a:off x="1046125" y="3154182"/>
              <a:ext cx="548640" cy="123111"/>
            </a:xfrm>
            <a:prstGeom prst="rect">
              <a:avLst/>
            </a:prstGeom>
          </p:spPr>
          <p:txBody>
            <a:bodyPr vert="horz" wrap="square" lIns="0" tIns="0" rIns="0" bIns="0" rtlCol="0">
              <a:spAutoFit/>
            </a:bodyPr>
            <a:lstStyle/>
            <a:p>
              <a:pPr marR="6773"/>
              <a:r>
                <a:rPr lang="en-US" sz="800" dirty="0">
                  <a:solidFill>
                    <a:srgbClr val="000000"/>
                  </a:solidFill>
                  <a:cs typeface="Arial"/>
                </a:rPr>
                <a:t>Networking</a:t>
              </a:r>
              <a:endParaRPr sz="800" dirty="0">
                <a:solidFill>
                  <a:srgbClr val="000000"/>
                </a:solidFill>
                <a:cs typeface="Arial"/>
              </a:endParaRPr>
            </a:p>
          </p:txBody>
        </p:sp>
        <p:pic>
          <p:nvPicPr>
            <p:cNvPr id="124" name="Picture 1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17691" y="3145793"/>
              <a:ext cx="193940" cy="181243"/>
            </a:xfrm>
            <a:prstGeom prst="rect">
              <a:avLst/>
            </a:prstGeom>
          </p:spPr>
        </p:pic>
        <p:sp>
          <p:nvSpPr>
            <p:cNvPr id="621" name="object 99"/>
            <p:cNvSpPr txBox="1"/>
            <p:nvPr/>
          </p:nvSpPr>
          <p:spPr>
            <a:xfrm>
              <a:off x="1046125" y="3530912"/>
              <a:ext cx="548640" cy="123111"/>
            </a:xfrm>
            <a:prstGeom prst="rect">
              <a:avLst/>
            </a:prstGeom>
          </p:spPr>
          <p:txBody>
            <a:bodyPr vert="horz" wrap="square" lIns="0" tIns="0" rIns="0" bIns="0" rtlCol="0">
              <a:spAutoFit/>
            </a:bodyPr>
            <a:lstStyle/>
            <a:p>
              <a:pPr marR="6773"/>
              <a:r>
                <a:rPr lang="en-US" sz="800" dirty="0">
                  <a:solidFill>
                    <a:srgbClr val="000000"/>
                  </a:solidFill>
                  <a:cs typeface="Arial"/>
                </a:rPr>
                <a:t>Storage</a:t>
              </a:r>
              <a:endParaRPr sz="800" dirty="0">
                <a:solidFill>
                  <a:srgbClr val="000000"/>
                </a:solidFill>
                <a:cs typeface="Arial"/>
              </a:endParaRPr>
            </a:p>
          </p:txBody>
        </p:sp>
        <p:pic>
          <p:nvPicPr>
            <p:cNvPr id="125" name="Picture 12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19326" y="3519439"/>
              <a:ext cx="190671" cy="146057"/>
            </a:xfrm>
            <a:prstGeom prst="rect">
              <a:avLst/>
            </a:prstGeom>
          </p:spPr>
        </p:pic>
      </p:grpSp>
      <p:sp>
        <p:nvSpPr>
          <p:cNvPr id="243" name="Title 2">
            <a:extLst>
              <a:ext uri="{FF2B5EF4-FFF2-40B4-BE49-F238E27FC236}">
                <a16:creationId xmlns="" xmlns:a16="http://schemas.microsoft.com/office/drawing/2014/main" id="{FD5C9276-4F2D-4401-B6A2-70F6D0FF4202}"/>
              </a:ext>
            </a:extLst>
          </p:cNvPr>
          <p:cNvSpPr>
            <a:spLocks noGrp="1"/>
          </p:cNvSpPr>
          <p:nvPr>
            <p:ph type="title"/>
          </p:nvPr>
        </p:nvSpPr>
        <p:spPr/>
        <p:txBody>
          <a:bodyPr/>
          <a:lstStyle/>
          <a:p>
            <a:r>
              <a:rPr lang="en-US" dirty="0" smtClean="0"/>
              <a:t>High Level Overview</a:t>
            </a:r>
            <a:endParaRPr lang="en-US" dirty="0"/>
          </a:p>
        </p:txBody>
      </p:sp>
      <p:sp>
        <p:nvSpPr>
          <p:cNvPr id="9" name="Text Placeholder 8"/>
          <p:cNvSpPr>
            <a:spLocks noGrp="1"/>
          </p:cNvSpPr>
          <p:nvPr>
            <p:ph type="body" sz="quarter" idx="12"/>
          </p:nvPr>
        </p:nvSpPr>
        <p:spPr/>
        <p:txBody>
          <a:bodyPr/>
          <a:lstStyle/>
          <a:p>
            <a:r>
              <a:rPr lang="en-US" dirty="0"/>
              <a:t>Breadth of Azure’s </a:t>
            </a:r>
            <a:r>
              <a:rPr lang="en-US" dirty="0" smtClean="0"/>
              <a:t>Capabilities</a:t>
            </a:r>
            <a:endParaRPr lang="en-US" dirty="0"/>
          </a:p>
        </p:txBody>
      </p:sp>
      <p:sp>
        <p:nvSpPr>
          <p:cNvPr id="288" name="Rectangle 287"/>
          <p:cNvSpPr/>
          <p:nvPr/>
        </p:nvSpPr>
        <p:spPr>
          <a:xfrm>
            <a:off x="1987297" y="3174155"/>
            <a:ext cx="2657263" cy="638386"/>
          </a:xfrm>
          <a:prstGeom prst="rect">
            <a:avLst/>
          </a:prstGeom>
          <a:solidFill>
            <a:srgbClr val="F2F2F2"/>
          </a:solidFill>
          <a:ln w="6350">
            <a:solidFill>
              <a:srgbClr val="F68D2E"/>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291" name="object 115"/>
          <p:cNvSpPr txBox="1"/>
          <p:nvPr/>
        </p:nvSpPr>
        <p:spPr>
          <a:xfrm>
            <a:off x="2897966" y="3084241"/>
            <a:ext cx="835926" cy="155448"/>
          </a:xfrm>
          <a:prstGeom prst="rect">
            <a:avLst/>
          </a:prstGeom>
          <a:solidFill>
            <a:srgbClr val="F68D2E"/>
          </a:solidFill>
          <a:ln w="6350">
            <a:solidFill>
              <a:srgbClr val="F68D2E"/>
            </a:solidFill>
          </a:ln>
        </p:spPr>
        <p:txBody>
          <a:bodyPr vert="horz" wrap="square" lIns="0" tIns="0" rIns="0" bIns="0" rtlCol="0" anchor="ctr">
            <a:noAutofit/>
          </a:bodyPr>
          <a:lstStyle/>
          <a:p>
            <a:pPr algn="ctr"/>
            <a:r>
              <a:rPr lang="en-US" sz="800" b="1" dirty="0" smtClean="0">
                <a:solidFill>
                  <a:schemeClr val="bg1"/>
                </a:solidFill>
                <a:cs typeface="Arial"/>
              </a:rPr>
              <a:t>Core Services</a:t>
            </a:r>
            <a:endParaRPr lang="en-US" sz="800" b="1" dirty="0">
              <a:solidFill>
                <a:schemeClr val="bg1"/>
              </a:solidFill>
              <a:cs typeface="Arial"/>
            </a:endParaRPr>
          </a:p>
        </p:txBody>
      </p:sp>
      <p:sp>
        <p:nvSpPr>
          <p:cNvPr id="313" name="Rectangle 312"/>
          <p:cNvSpPr/>
          <p:nvPr/>
        </p:nvSpPr>
        <p:spPr>
          <a:xfrm>
            <a:off x="4749093" y="3174155"/>
            <a:ext cx="2657263" cy="638386"/>
          </a:xfrm>
          <a:prstGeom prst="rect">
            <a:avLst/>
          </a:prstGeom>
          <a:solidFill>
            <a:srgbClr val="F2F2F2"/>
          </a:solidFill>
          <a:ln w="6350">
            <a:solidFill>
              <a:srgbClr val="BC204B"/>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314" name="object 115"/>
          <p:cNvSpPr txBox="1"/>
          <p:nvPr/>
        </p:nvSpPr>
        <p:spPr>
          <a:xfrm>
            <a:off x="5667750" y="3084241"/>
            <a:ext cx="819948" cy="155448"/>
          </a:xfrm>
          <a:prstGeom prst="rect">
            <a:avLst/>
          </a:prstGeom>
          <a:solidFill>
            <a:srgbClr val="BC204B"/>
          </a:solidFill>
          <a:ln w="6350">
            <a:solidFill>
              <a:srgbClr val="BC204B"/>
            </a:solidFill>
          </a:ln>
        </p:spPr>
        <p:txBody>
          <a:bodyPr vert="horz" wrap="square" lIns="0" tIns="0" rIns="0" bIns="0" rtlCol="0" anchor="ctr">
            <a:noAutofit/>
          </a:bodyPr>
          <a:lstStyle/>
          <a:p>
            <a:pPr algn="ctr"/>
            <a:r>
              <a:rPr lang="en-US" sz="800" b="1" dirty="0" smtClean="0">
                <a:solidFill>
                  <a:schemeClr val="bg1"/>
                </a:solidFill>
                <a:cs typeface="Arial"/>
              </a:rPr>
              <a:t> Infrastructure</a:t>
            </a:r>
            <a:endParaRPr lang="en-US" sz="800" b="1" dirty="0">
              <a:solidFill>
                <a:schemeClr val="bg1"/>
              </a:solidFill>
              <a:cs typeface="Arial"/>
            </a:endParaRPr>
          </a:p>
        </p:txBody>
      </p:sp>
      <p:sp>
        <p:nvSpPr>
          <p:cNvPr id="352" name="Rectangle 351"/>
          <p:cNvSpPr/>
          <p:nvPr/>
        </p:nvSpPr>
        <p:spPr>
          <a:xfrm>
            <a:off x="7510887" y="3174155"/>
            <a:ext cx="3682894" cy="638386"/>
          </a:xfrm>
          <a:prstGeom prst="rect">
            <a:avLst/>
          </a:prstGeom>
          <a:solidFill>
            <a:srgbClr val="F2F2F2"/>
          </a:solidFill>
          <a:ln w="6350">
            <a:solidFill>
              <a:srgbClr val="C6007E"/>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353" name="object 115"/>
          <p:cNvSpPr txBox="1"/>
          <p:nvPr/>
        </p:nvSpPr>
        <p:spPr>
          <a:xfrm>
            <a:off x="8582722" y="3084241"/>
            <a:ext cx="1539224" cy="155448"/>
          </a:xfrm>
          <a:prstGeom prst="rect">
            <a:avLst/>
          </a:prstGeom>
          <a:solidFill>
            <a:srgbClr val="C6007E"/>
          </a:solidFill>
          <a:ln w="6350">
            <a:solidFill>
              <a:srgbClr val="C6007E"/>
            </a:solidFill>
          </a:ln>
        </p:spPr>
        <p:txBody>
          <a:bodyPr vert="horz" wrap="square" lIns="0" tIns="0" rIns="0" bIns="0" rtlCol="0" anchor="ctr">
            <a:noAutofit/>
          </a:bodyPr>
          <a:lstStyle/>
          <a:p>
            <a:pPr algn="ctr"/>
            <a:r>
              <a:rPr lang="en-US" sz="800" b="1" dirty="0" smtClean="0">
                <a:solidFill>
                  <a:schemeClr val="bg1"/>
                </a:solidFill>
                <a:cs typeface="Arial"/>
              </a:rPr>
              <a:t>Hybrid </a:t>
            </a:r>
            <a:r>
              <a:rPr lang="en-US" sz="800" b="1" dirty="0">
                <a:solidFill>
                  <a:schemeClr val="bg1"/>
                </a:solidFill>
                <a:cs typeface="Arial"/>
              </a:rPr>
              <a:t>architecture</a:t>
            </a:r>
          </a:p>
        </p:txBody>
      </p:sp>
      <p:grpSp>
        <p:nvGrpSpPr>
          <p:cNvPr id="14" name="Group 13"/>
          <p:cNvGrpSpPr/>
          <p:nvPr/>
        </p:nvGrpSpPr>
        <p:grpSpPr>
          <a:xfrm>
            <a:off x="2183319" y="3300240"/>
            <a:ext cx="2265218" cy="454475"/>
            <a:chOff x="2962792" y="3300240"/>
            <a:chExt cx="2265218" cy="454475"/>
          </a:xfrm>
        </p:grpSpPr>
        <p:sp>
          <p:nvSpPr>
            <p:cNvPr id="211" name="object 39"/>
            <p:cNvSpPr txBox="1"/>
            <p:nvPr/>
          </p:nvSpPr>
          <p:spPr>
            <a:xfrm>
              <a:off x="2962792" y="3629525"/>
              <a:ext cx="456142"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Compute</a:t>
              </a:r>
            </a:p>
          </p:txBody>
        </p:sp>
        <p:pic>
          <p:nvPicPr>
            <p:cNvPr id="212" name="Picture 8" descr="Azure Logo Icon of Flat style - Available in SVG, PNG, EPS, AI ..."/>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019552" y="3300240"/>
              <a:ext cx="342622" cy="342622"/>
            </a:xfrm>
            <a:prstGeom prst="rect">
              <a:avLst/>
            </a:prstGeom>
            <a:noFill/>
            <a:extLst>
              <a:ext uri="{909E8E84-426E-40DD-AFC4-6F175D3DCCD1}">
                <a14:hiddenFill xmlns:a14="http://schemas.microsoft.com/office/drawing/2010/main">
                  <a:solidFill>
                    <a:srgbClr val="FFFFFF"/>
                  </a:solidFill>
                </a14:hiddenFill>
              </a:ext>
            </a:extLst>
          </p:spPr>
        </p:pic>
        <p:sp>
          <p:nvSpPr>
            <p:cNvPr id="213" name="object 39"/>
            <p:cNvSpPr txBox="1"/>
            <p:nvPr/>
          </p:nvSpPr>
          <p:spPr>
            <a:xfrm>
              <a:off x="3548281" y="3300240"/>
              <a:ext cx="403822"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Storage</a:t>
              </a:r>
            </a:p>
          </p:txBody>
        </p:sp>
        <p:pic>
          <p:nvPicPr>
            <p:cNvPr id="215" name="Picture 10" descr="Azure Storage Tutorial - An Introduction to Azure Storage | Edureka"/>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597471" y="3449273"/>
              <a:ext cx="305442" cy="305442"/>
            </a:xfrm>
            <a:prstGeom prst="rect">
              <a:avLst/>
            </a:prstGeom>
            <a:noFill/>
            <a:extLst>
              <a:ext uri="{909E8E84-426E-40DD-AFC4-6F175D3DCCD1}">
                <a14:hiddenFill xmlns:a14="http://schemas.microsoft.com/office/drawing/2010/main">
                  <a:solidFill>
                    <a:srgbClr val="FFFFFF"/>
                  </a:solidFill>
                </a14:hiddenFill>
              </a:ext>
            </a:extLst>
          </p:spPr>
        </p:pic>
        <p:pic>
          <p:nvPicPr>
            <p:cNvPr id="217" name="Picture 20" descr="15 Database Icon Blue Images - Blue Database Icon, Database Icon ..."/>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191205" y="3364130"/>
              <a:ext cx="250202" cy="250202"/>
            </a:xfrm>
            <a:prstGeom prst="rect">
              <a:avLst/>
            </a:prstGeom>
            <a:noFill/>
            <a:extLst>
              <a:ext uri="{909E8E84-426E-40DD-AFC4-6F175D3DCCD1}">
                <a14:hiddenFill xmlns:a14="http://schemas.microsoft.com/office/drawing/2010/main">
                  <a:solidFill>
                    <a:srgbClr val="FFFFFF"/>
                  </a:solidFill>
                </a14:hiddenFill>
              </a:ext>
            </a:extLst>
          </p:spPr>
        </p:pic>
        <p:sp>
          <p:nvSpPr>
            <p:cNvPr id="218" name="object 39"/>
            <p:cNvSpPr txBox="1"/>
            <p:nvPr/>
          </p:nvSpPr>
          <p:spPr>
            <a:xfrm>
              <a:off x="4081450" y="3629525"/>
              <a:ext cx="469713"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Database</a:t>
              </a:r>
            </a:p>
          </p:txBody>
        </p:sp>
        <p:pic>
          <p:nvPicPr>
            <p:cNvPr id="219" name="Picture 12" descr="Anwar Younus Blog: Microsoft Azure Networki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724305" y="3513264"/>
              <a:ext cx="459910" cy="241451"/>
            </a:xfrm>
            <a:prstGeom prst="rect">
              <a:avLst/>
            </a:prstGeom>
            <a:noFill/>
            <a:extLst>
              <a:ext uri="{909E8E84-426E-40DD-AFC4-6F175D3DCCD1}">
                <a14:hiddenFill xmlns:a14="http://schemas.microsoft.com/office/drawing/2010/main">
                  <a:solidFill>
                    <a:srgbClr val="FFFFFF"/>
                  </a:solidFill>
                </a14:hiddenFill>
              </a:ext>
            </a:extLst>
          </p:spPr>
        </p:pic>
        <p:sp>
          <p:nvSpPr>
            <p:cNvPr id="221" name="object 39"/>
            <p:cNvSpPr txBox="1"/>
            <p:nvPr/>
          </p:nvSpPr>
          <p:spPr>
            <a:xfrm>
              <a:off x="4680510" y="3300240"/>
              <a:ext cx="547500"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Networking</a:t>
              </a:r>
            </a:p>
          </p:txBody>
        </p:sp>
      </p:grpSp>
      <p:grpSp>
        <p:nvGrpSpPr>
          <p:cNvPr id="16" name="Group 15"/>
          <p:cNvGrpSpPr/>
          <p:nvPr/>
        </p:nvGrpSpPr>
        <p:grpSpPr>
          <a:xfrm>
            <a:off x="5345765" y="3300241"/>
            <a:ext cx="1463919" cy="452395"/>
            <a:chOff x="5851881" y="3300241"/>
            <a:chExt cx="1463919" cy="452395"/>
          </a:xfrm>
        </p:grpSpPr>
        <p:sp>
          <p:nvSpPr>
            <p:cNvPr id="223" name="object 39"/>
            <p:cNvSpPr txBox="1"/>
            <p:nvPr/>
          </p:nvSpPr>
          <p:spPr>
            <a:xfrm>
              <a:off x="5851881" y="3629525"/>
              <a:ext cx="456142"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Regions</a:t>
              </a:r>
            </a:p>
          </p:txBody>
        </p:sp>
        <p:pic>
          <p:nvPicPr>
            <p:cNvPr id="224" name="Picture 4" descr="worldwide location icon"/>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929605" y="3300241"/>
              <a:ext cx="300694" cy="300694"/>
            </a:xfrm>
            <a:prstGeom prst="rect">
              <a:avLst/>
            </a:prstGeom>
            <a:noFill/>
            <a:extLst>
              <a:ext uri="{909E8E84-426E-40DD-AFC4-6F175D3DCCD1}">
                <a14:hiddenFill xmlns:a14="http://schemas.microsoft.com/office/drawing/2010/main">
                  <a:solidFill>
                    <a:srgbClr val="FFFFFF"/>
                  </a:solidFill>
                </a14:hiddenFill>
              </a:ext>
            </a:extLst>
          </p:spPr>
        </p:pic>
        <p:sp>
          <p:nvSpPr>
            <p:cNvPr id="227" name="object 39"/>
            <p:cNvSpPr txBox="1"/>
            <p:nvPr/>
          </p:nvSpPr>
          <p:spPr>
            <a:xfrm>
              <a:off x="6437370" y="3629525"/>
              <a:ext cx="878430"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Availability Zones</a:t>
              </a:r>
            </a:p>
          </p:txBody>
        </p:sp>
        <p:pic>
          <p:nvPicPr>
            <p:cNvPr id="229" name="Picture 6" descr="OnceHub | Comprehensive time zone support"/>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27039" r="27039"/>
            <a:stretch/>
          </p:blipFill>
          <p:spPr bwMode="auto">
            <a:xfrm>
              <a:off x="6710864" y="3300241"/>
              <a:ext cx="331442" cy="298490"/>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8243922" y="3300242"/>
            <a:ext cx="2216825" cy="452394"/>
            <a:chOff x="8425943" y="3300242"/>
            <a:chExt cx="2216825" cy="452394"/>
          </a:xfrm>
        </p:grpSpPr>
        <p:sp>
          <p:nvSpPr>
            <p:cNvPr id="232" name="object 39"/>
            <p:cNvSpPr txBox="1"/>
            <p:nvPr/>
          </p:nvSpPr>
          <p:spPr>
            <a:xfrm>
              <a:off x="9658067" y="3629525"/>
              <a:ext cx="984701"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Integrated IAM</a:t>
              </a:r>
            </a:p>
          </p:txBody>
        </p:sp>
        <p:pic>
          <p:nvPicPr>
            <p:cNvPr id="237" name="Picture 23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997556" y="3300242"/>
              <a:ext cx="305723" cy="298489"/>
            </a:xfrm>
            <a:prstGeom prst="rect">
              <a:avLst/>
            </a:prstGeom>
          </p:spPr>
        </p:pic>
        <p:sp>
          <p:nvSpPr>
            <p:cNvPr id="238" name="object 39"/>
            <p:cNvSpPr txBox="1"/>
            <p:nvPr/>
          </p:nvSpPr>
          <p:spPr>
            <a:xfrm>
              <a:off x="8425943" y="3629525"/>
              <a:ext cx="1067499"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Data </a:t>
              </a:r>
              <a:r>
                <a:rPr lang="en-US" sz="800" dirty="0" smtClean="0">
                  <a:solidFill>
                    <a:srgbClr val="000000"/>
                  </a:solidFill>
                  <a:cs typeface="Arial"/>
                </a:rPr>
                <a:t>Integration</a:t>
              </a:r>
              <a:endParaRPr lang="en-US" sz="800" dirty="0">
                <a:solidFill>
                  <a:srgbClr val="000000"/>
                </a:solidFill>
                <a:cs typeface="Arial"/>
              </a:endParaRPr>
            </a:p>
          </p:txBody>
        </p:sp>
        <p:pic>
          <p:nvPicPr>
            <p:cNvPr id="241" name="Picture 24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799057" y="3300242"/>
              <a:ext cx="321270" cy="298490"/>
            </a:xfrm>
            <a:prstGeom prst="rect">
              <a:avLst/>
            </a:prstGeom>
          </p:spPr>
        </p:pic>
      </p:grpSp>
      <p:grpSp>
        <p:nvGrpSpPr>
          <p:cNvPr id="12" name="Group 11"/>
          <p:cNvGrpSpPr/>
          <p:nvPr/>
        </p:nvGrpSpPr>
        <p:grpSpPr>
          <a:xfrm>
            <a:off x="1987297" y="1741362"/>
            <a:ext cx="9206484" cy="1256586"/>
            <a:chOff x="1987297" y="1765746"/>
            <a:chExt cx="9206484" cy="1256586"/>
          </a:xfrm>
        </p:grpSpPr>
        <p:sp>
          <p:nvSpPr>
            <p:cNvPr id="594" name="Rectangle 593"/>
            <p:cNvSpPr/>
            <p:nvPr/>
          </p:nvSpPr>
          <p:spPr>
            <a:xfrm>
              <a:off x="1987297" y="1855659"/>
              <a:ext cx="1278668" cy="1166673"/>
            </a:xfrm>
            <a:prstGeom prst="rect">
              <a:avLst/>
            </a:prstGeom>
            <a:solidFill>
              <a:srgbClr val="F2F2F2"/>
            </a:solidFill>
            <a:ln w="6350">
              <a:solidFill>
                <a:srgbClr val="48369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181" name="object 115"/>
            <p:cNvSpPr txBox="1"/>
            <p:nvPr/>
          </p:nvSpPr>
          <p:spPr>
            <a:xfrm>
              <a:off x="2208669" y="1765746"/>
              <a:ext cx="835926" cy="155448"/>
            </a:xfrm>
            <a:prstGeom prst="rect">
              <a:avLst/>
            </a:prstGeom>
            <a:solidFill>
              <a:srgbClr val="483698"/>
            </a:solidFill>
            <a:ln w="6350">
              <a:solidFill>
                <a:srgbClr val="483698"/>
              </a:solidFill>
            </a:ln>
          </p:spPr>
          <p:txBody>
            <a:bodyPr vert="horz" wrap="square" lIns="0" tIns="0" rIns="0" bIns="0" rtlCol="0" anchor="ctr">
              <a:noAutofit/>
            </a:bodyPr>
            <a:lstStyle/>
            <a:p>
              <a:pPr algn="ctr"/>
              <a:r>
                <a:rPr lang="en-US" sz="800" b="1" dirty="0" smtClean="0">
                  <a:solidFill>
                    <a:schemeClr val="bg1"/>
                  </a:solidFill>
                  <a:cs typeface="Arial"/>
                </a:rPr>
                <a:t>Analytics</a:t>
              </a:r>
              <a:endParaRPr lang="en-US" sz="800" b="1" dirty="0">
                <a:solidFill>
                  <a:schemeClr val="bg1"/>
                </a:solidFill>
                <a:cs typeface="Arial"/>
              </a:endParaRPr>
            </a:p>
          </p:txBody>
        </p:sp>
        <p:sp>
          <p:nvSpPr>
            <p:cNvPr id="202" name="Rectangle 201"/>
            <p:cNvSpPr/>
            <p:nvPr/>
          </p:nvSpPr>
          <p:spPr>
            <a:xfrm>
              <a:off x="3369554" y="1855659"/>
              <a:ext cx="1278668" cy="1166673"/>
            </a:xfrm>
            <a:prstGeom prst="rect">
              <a:avLst/>
            </a:prstGeom>
            <a:solidFill>
              <a:srgbClr val="F2F2F2"/>
            </a:solidFill>
            <a:ln w="6350">
              <a:solidFill>
                <a:srgbClr val="470A6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205" name="object 115"/>
            <p:cNvSpPr txBox="1"/>
            <p:nvPr/>
          </p:nvSpPr>
          <p:spPr>
            <a:xfrm>
              <a:off x="3590926" y="1765746"/>
              <a:ext cx="835926" cy="280270"/>
            </a:xfrm>
            <a:prstGeom prst="rect">
              <a:avLst/>
            </a:prstGeom>
            <a:solidFill>
              <a:srgbClr val="470A68"/>
            </a:solidFill>
            <a:ln w="6350">
              <a:solidFill>
                <a:srgbClr val="470A68"/>
              </a:solidFill>
            </a:ln>
          </p:spPr>
          <p:txBody>
            <a:bodyPr vert="horz" wrap="square" lIns="0" tIns="0" rIns="0" bIns="0" rtlCol="0" anchor="ctr">
              <a:noAutofit/>
            </a:bodyPr>
            <a:lstStyle/>
            <a:p>
              <a:pPr algn="ctr"/>
              <a:r>
                <a:rPr lang="en-US" sz="800" b="1" dirty="0" smtClean="0">
                  <a:solidFill>
                    <a:schemeClr val="bg1"/>
                  </a:solidFill>
                  <a:cs typeface="Arial"/>
                </a:rPr>
                <a:t>Container Orchestration</a:t>
              </a:r>
              <a:endParaRPr lang="en-US" sz="800" b="1" dirty="0">
                <a:solidFill>
                  <a:schemeClr val="bg1"/>
                </a:solidFill>
                <a:cs typeface="Arial"/>
              </a:endParaRPr>
            </a:p>
          </p:txBody>
        </p:sp>
        <p:sp>
          <p:nvSpPr>
            <p:cNvPr id="222" name="Rectangle 221"/>
            <p:cNvSpPr/>
            <p:nvPr/>
          </p:nvSpPr>
          <p:spPr>
            <a:xfrm>
              <a:off x="4751812" y="1855659"/>
              <a:ext cx="1278668" cy="1166673"/>
            </a:xfrm>
            <a:prstGeom prst="rect">
              <a:avLst/>
            </a:prstGeom>
            <a:solidFill>
              <a:srgbClr val="F2F2F2"/>
            </a:solidFill>
            <a:ln w="6350">
              <a:solidFill>
                <a:srgbClr val="6D2077"/>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225" name="object 115"/>
            <p:cNvSpPr txBox="1"/>
            <p:nvPr/>
          </p:nvSpPr>
          <p:spPr>
            <a:xfrm>
              <a:off x="4973183" y="1765746"/>
              <a:ext cx="835926" cy="155448"/>
            </a:xfrm>
            <a:prstGeom prst="rect">
              <a:avLst/>
            </a:prstGeom>
            <a:solidFill>
              <a:srgbClr val="6D2077"/>
            </a:solidFill>
            <a:ln w="6350">
              <a:solidFill>
                <a:srgbClr val="6D2077"/>
              </a:solidFill>
            </a:ln>
          </p:spPr>
          <p:txBody>
            <a:bodyPr vert="horz" wrap="square" lIns="0" tIns="0" rIns="0" bIns="0" rtlCol="0" anchor="ctr">
              <a:noAutofit/>
            </a:bodyPr>
            <a:lstStyle/>
            <a:p>
              <a:pPr algn="ctr"/>
              <a:r>
                <a:rPr lang="en-US" sz="800" b="1" dirty="0" smtClean="0">
                  <a:solidFill>
                    <a:schemeClr val="bg1"/>
                  </a:solidFill>
                  <a:cs typeface="Arial"/>
                </a:rPr>
                <a:t>Mobile</a:t>
              </a:r>
              <a:endParaRPr lang="en-US" sz="800" b="1" dirty="0">
                <a:solidFill>
                  <a:schemeClr val="bg1"/>
                </a:solidFill>
                <a:cs typeface="Arial"/>
              </a:endParaRPr>
            </a:p>
          </p:txBody>
        </p:sp>
        <p:sp>
          <p:nvSpPr>
            <p:cNvPr id="233" name="Rectangle 232"/>
            <p:cNvSpPr/>
            <p:nvPr/>
          </p:nvSpPr>
          <p:spPr>
            <a:xfrm>
              <a:off x="6134069" y="1855659"/>
              <a:ext cx="1278668" cy="1166673"/>
            </a:xfrm>
            <a:prstGeom prst="rect">
              <a:avLst/>
            </a:prstGeom>
            <a:solidFill>
              <a:srgbClr val="F2F2F2"/>
            </a:solidFill>
            <a:ln w="6350">
              <a:solidFill>
                <a:srgbClr val="00A3A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236" name="object 115"/>
            <p:cNvSpPr txBox="1"/>
            <p:nvPr/>
          </p:nvSpPr>
          <p:spPr>
            <a:xfrm>
              <a:off x="6355440" y="1765746"/>
              <a:ext cx="835926" cy="155448"/>
            </a:xfrm>
            <a:prstGeom prst="rect">
              <a:avLst/>
            </a:prstGeom>
            <a:solidFill>
              <a:srgbClr val="00A3A1"/>
            </a:solidFill>
            <a:ln w="6350">
              <a:solidFill>
                <a:srgbClr val="00A3A1"/>
              </a:solidFill>
            </a:ln>
          </p:spPr>
          <p:txBody>
            <a:bodyPr vert="horz" wrap="square" lIns="0" tIns="0" rIns="0" bIns="0" rtlCol="0" anchor="ctr">
              <a:noAutofit/>
            </a:bodyPr>
            <a:lstStyle/>
            <a:p>
              <a:pPr algn="ctr"/>
              <a:r>
                <a:rPr lang="en-US" sz="800" b="1" dirty="0" smtClean="0">
                  <a:solidFill>
                    <a:schemeClr val="bg1"/>
                  </a:solidFill>
                  <a:cs typeface="Arial"/>
                </a:rPr>
                <a:t>IOT</a:t>
              </a:r>
              <a:endParaRPr lang="en-US" sz="800" b="1" dirty="0">
                <a:solidFill>
                  <a:schemeClr val="bg1"/>
                </a:solidFill>
                <a:cs typeface="Arial"/>
              </a:endParaRPr>
            </a:p>
          </p:txBody>
        </p:sp>
        <p:sp>
          <p:nvSpPr>
            <p:cNvPr id="260" name="Rectangle 259"/>
            <p:cNvSpPr/>
            <p:nvPr/>
          </p:nvSpPr>
          <p:spPr>
            <a:xfrm>
              <a:off x="8534166" y="1855659"/>
              <a:ext cx="1278668" cy="1166673"/>
            </a:xfrm>
            <a:prstGeom prst="rect">
              <a:avLst/>
            </a:prstGeom>
            <a:solidFill>
              <a:srgbClr val="F2F2F2"/>
            </a:solidFill>
            <a:ln w="6350">
              <a:solidFill>
                <a:srgbClr val="43B02A"/>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261" name="object 115"/>
            <p:cNvSpPr txBox="1"/>
            <p:nvPr/>
          </p:nvSpPr>
          <p:spPr>
            <a:xfrm>
              <a:off x="8755537" y="1765746"/>
              <a:ext cx="835926" cy="280270"/>
            </a:xfrm>
            <a:prstGeom prst="rect">
              <a:avLst/>
            </a:prstGeom>
            <a:solidFill>
              <a:srgbClr val="43B02A"/>
            </a:solidFill>
            <a:ln w="6350">
              <a:solidFill>
                <a:srgbClr val="43B02A"/>
              </a:solidFill>
            </a:ln>
          </p:spPr>
          <p:txBody>
            <a:bodyPr vert="horz" wrap="square" lIns="0" tIns="0" rIns="0" bIns="0" rtlCol="0" anchor="ctr">
              <a:noAutofit/>
            </a:bodyPr>
            <a:lstStyle/>
            <a:p>
              <a:pPr algn="ctr"/>
              <a:r>
                <a:rPr lang="en-US" sz="800" b="1" dirty="0" smtClean="0">
                  <a:solidFill>
                    <a:schemeClr val="bg1"/>
                  </a:solidFill>
                  <a:cs typeface="Arial"/>
                </a:rPr>
                <a:t>Machine Learning</a:t>
              </a:r>
              <a:endParaRPr lang="en-US" sz="800" b="1" dirty="0">
                <a:solidFill>
                  <a:schemeClr val="bg1"/>
                </a:solidFill>
                <a:cs typeface="Arial"/>
              </a:endParaRPr>
            </a:p>
          </p:txBody>
        </p:sp>
        <p:sp>
          <p:nvSpPr>
            <p:cNvPr id="272" name="Rectangle 271"/>
            <p:cNvSpPr/>
            <p:nvPr/>
          </p:nvSpPr>
          <p:spPr>
            <a:xfrm>
              <a:off x="9915113" y="1855659"/>
              <a:ext cx="1278668" cy="1166673"/>
            </a:xfrm>
            <a:prstGeom prst="rect">
              <a:avLst/>
            </a:prstGeom>
            <a:solidFill>
              <a:srgbClr val="F2F2F2"/>
            </a:solidFill>
            <a:ln w="6350">
              <a:solidFill>
                <a:srgbClr val="EAAA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273" name="object 115"/>
            <p:cNvSpPr txBox="1"/>
            <p:nvPr/>
          </p:nvSpPr>
          <p:spPr>
            <a:xfrm>
              <a:off x="10136484" y="1765746"/>
              <a:ext cx="835926" cy="155448"/>
            </a:xfrm>
            <a:prstGeom prst="rect">
              <a:avLst/>
            </a:prstGeom>
            <a:solidFill>
              <a:srgbClr val="EAAA00"/>
            </a:solidFill>
            <a:ln w="6350">
              <a:solidFill>
                <a:srgbClr val="EAAA00"/>
              </a:solidFill>
            </a:ln>
          </p:spPr>
          <p:txBody>
            <a:bodyPr vert="horz" wrap="square" lIns="0" tIns="0" rIns="0" bIns="0" rtlCol="0" anchor="ctr">
              <a:noAutofit/>
            </a:bodyPr>
            <a:lstStyle/>
            <a:p>
              <a:pPr algn="ctr"/>
              <a:r>
                <a:rPr lang="en-US" sz="800" b="1" dirty="0" smtClean="0">
                  <a:solidFill>
                    <a:schemeClr val="bg1"/>
                  </a:solidFill>
                  <a:cs typeface="Arial"/>
                </a:rPr>
                <a:t>DevOPS</a:t>
              </a:r>
              <a:endParaRPr lang="en-US" sz="800" b="1" dirty="0">
                <a:solidFill>
                  <a:schemeClr val="bg1"/>
                </a:solidFill>
                <a:cs typeface="Arial"/>
              </a:endParaRPr>
            </a:p>
          </p:txBody>
        </p:sp>
        <p:sp>
          <p:nvSpPr>
            <p:cNvPr id="295" name="Rectangle 294"/>
            <p:cNvSpPr/>
            <p:nvPr/>
          </p:nvSpPr>
          <p:spPr>
            <a:xfrm>
              <a:off x="7516326" y="1855659"/>
              <a:ext cx="912940" cy="1166673"/>
            </a:xfrm>
            <a:prstGeom prst="rect">
              <a:avLst/>
            </a:prstGeom>
            <a:solidFill>
              <a:srgbClr val="F2F2F2"/>
            </a:solidFill>
            <a:ln w="6350">
              <a:solidFill>
                <a:srgbClr val="009A44"/>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302" name="object 115"/>
            <p:cNvSpPr txBox="1"/>
            <p:nvPr/>
          </p:nvSpPr>
          <p:spPr>
            <a:xfrm>
              <a:off x="7615283" y="1765746"/>
              <a:ext cx="715026" cy="155448"/>
            </a:xfrm>
            <a:prstGeom prst="rect">
              <a:avLst/>
            </a:prstGeom>
            <a:solidFill>
              <a:srgbClr val="009A44"/>
            </a:solidFill>
            <a:ln w="6350">
              <a:solidFill>
                <a:srgbClr val="009A44"/>
              </a:solidFill>
            </a:ln>
          </p:spPr>
          <p:txBody>
            <a:bodyPr vert="horz" wrap="square" lIns="0" tIns="0" rIns="0" bIns="0" rtlCol="0" anchor="ctr">
              <a:noAutofit/>
            </a:bodyPr>
            <a:lstStyle/>
            <a:p>
              <a:pPr algn="ctr"/>
              <a:r>
                <a:rPr lang="en-US" sz="800" b="1" dirty="0" smtClean="0">
                  <a:solidFill>
                    <a:schemeClr val="bg1"/>
                  </a:solidFill>
                  <a:cs typeface="Arial"/>
                </a:rPr>
                <a:t>Blockchain</a:t>
              </a:r>
              <a:endParaRPr lang="en-US" sz="800" b="1" dirty="0">
                <a:solidFill>
                  <a:schemeClr val="bg1"/>
                </a:solidFill>
                <a:cs typeface="Arial"/>
              </a:endParaRPr>
            </a:p>
          </p:txBody>
        </p:sp>
        <p:sp>
          <p:nvSpPr>
            <p:cNvPr id="184" name="object 39"/>
            <p:cNvSpPr txBox="1"/>
            <p:nvPr/>
          </p:nvSpPr>
          <p:spPr>
            <a:xfrm>
              <a:off x="2269783" y="2311030"/>
              <a:ext cx="713696" cy="123111"/>
            </a:xfrm>
            <a:prstGeom prst="rect">
              <a:avLst/>
            </a:prstGeom>
          </p:spPr>
          <p:txBody>
            <a:bodyPr vert="horz" wrap="square" lIns="0" tIns="0" rIns="0" bIns="0" rtlCol="0">
              <a:spAutoFit/>
            </a:bodyPr>
            <a:lstStyle/>
            <a:p>
              <a:pPr marL="16933" algn="ctr">
                <a:tabLst>
                  <a:tab pos="1333467" algn="l"/>
                </a:tabLst>
              </a:pPr>
              <a:r>
                <a:rPr lang="en-US" sz="800" dirty="0" smtClean="0">
                  <a:solidFill>
                    <a:srgbClr val="000000"/>
                  </a:solidFill>
                  <a:cs typeface="Arial"/>
                </a:rPr>
                <a:t>Data Factories</a:t>
              </a:r>
              <a:endParaRPr lang="en-US" sz="800" dirty="0">
                <a:solidFill>
                  <a:srgbClr val="000000"/>
                </a:solidFill>
                <a:cs typeface="Arial"/>
              </a:endParaRPr>
            </a:p>
          </p:txBody>
        </p:sp>
        <p:pic>
          <p:nvPicPr>
            <p:cNvPr id="185" name="Picture 18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508301" y="2052575"/>
              <a:ext cx="236661" cy="238725"/>
            </a:xfrm>
            <a:prstGeom prst="rect">
              <a:avLst/>
            </a:prstGeom>
          </p:spPr>
        </p:pic>
        <p:sp>
          <p:nvSpPr>
            <p:cNvPr id="186" name="object 39"/>
            <p:cNvSpPr txBox="1"/>
            <p:nvPr/>
          </p:nvSpPr>
          <p:spPr>
            <a:xfrm>
              <a:off x="2229641" y="2731641"/>
              <a:ext cx="793980" cy="246221"/>
            </a:xfrm>
            <a:prstGeom prst="rect">
              <a:avLst/>
            </a:prstGeom>
          </p:spPr>
          <p:txBody>
            <a:bodyPr vert="horz" wrap="square" lIns="0" tIns="0" rIns="0" bIns="0" rtlCol="0">
              <a:spAutoFit/>
            </a:bodyPr>
            <a:lstStyle/>
            <a:p>
              <a:pPr marL="16933" algn="ctr">
                <a:tabLst>
                  <a:tab pos="1333467" algn="l"/>
                </a:tabLst>
              </a:pPr>
              <a:r>
                <a:rPr lang="en-US" sz="800" dirty="0" smtClean="0">
                  <a:solidFill>
                    <a:srgbClr val="000000"/>
                  </a:solidFill>
                  <a:cs typeface="Arial"/>
                </a:rPr>
                <a:t>Power Business Intelligence</a:t>
              </a:r>
              <a:endParaRPr lang="en-US" sz="800" dirty="0">
                <a:solidFill>
                  <a:srgbClr val="000000"/>
                </a:solidFill>
                <a:cs typeface="Arial"/>
              </a:endParaRPr>
            </a:p>
          </p:txBody>
        </p:sp>
        <p:pic>
          <p:nvPicPr>
            <p:cNvPr id="187" name="Picture 18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508687" y="2496659"/>
              <a:ext cx="235888" cy="226996"/>
            </a:xfrm>
            <a:prstGeom prst="rect">
              <a:avLst/>
            </a:prstGeom>
          </p:spPr>
        </p:pic>
        <p:sp>
          <p:nvSpPr>
            <p:cNvPr id="188" name="object 39"/>
            <p:cNvSpPr txBox="1"/>
            <p:nvPr/>
          </p:nvSpPr>
          <p:spPr>
            <a:xfrm>
              <a:off x="3512857" y="2307566"/>
              <a:ext cx="992062"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Kubernates Services</a:t>
              </a:r>
            </a:p>
          </p:txBody>
        </p:sp>
        <p:pic>
          <p:nvPicPr>
            <p:cNvPr id="189" name="Picture 188"/>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89792" y="2083494"/>
              <a:ext cx="238192" cy="220380"/>
            </a:xfrm>
            <a:prstGeom prst="rect">
              <a:avLst/>
            </a:prstGeom>
          </p:spPr>
        </p:pic>
        <p:sp>
          <p:nvSpPr>
            <p:cNvPr id="190" name="object 39"/>
            <p:cNvSpPr txBox="1"/>
            <p:nvPr/>
          </p:nvSpPr>
          <p:spPr>
            <a:xfrm>
              <a:off x="3566832" y="2731641"/>
              <a:ext cx="884112"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Container Registry</a:t>
              </a:r>
            </a:p>
          </p:txBody>
        </p:sp>
        <p:pic>
          <p:nvPicPr>
            <p:cNvPr id="191" name="Picture 190"/>
            <p:cNvPicPr>
              <a:picLocks noChangeAspect="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80900" y="2492677"/>
              <a:ext cx="255977" cy="227501"/>
            </a:xfrm>
            <a:prstGeom prst="rect">
              <a:avLst/>
            </a:prstGeom>
          </p:spPr>
        </p:pic>
        <p:sp>
          <p:nvSpPr>
            <p:cNvPr id="192" name="object 39"/>
            <p:cNvSpPr txBox="1"/>
            <p:nvPr/>
          </p:nvSpPr>
          <p:spPr>
            <a:xfrm>
              <a:off x="5034298" y="2311030"/>
              <a:ext cx="713696"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App Services</a:t>
              </a:r>
            </a:p>
          </p:txBody>
        </p:sp>
        <p:pic>
          <p:nvPicPr>
            <p:cNvPr id="193" name="Picture 192"/>
            <p:cNvPicPr>
              <a:picLocks noChangeAspect="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78894" y="2062987"/>
              <a:ext cx="224504" cy="217249"/>
            </a:xfrm>
            <a:prstGeom prst="rect">
              <a:avLst/>
            </a:prstGeom>
          </p:spPr>
        </p:pic>
        <p:sp>
          <p:nvSpPr>
            <p:cNvPr id="194" name="object 39"/>
            <p:cNvSpPr txBox="1"/>
            <p:nvPr/>
          </p:nvSpPr>
          <p:spPr>
            <a:xfrm>
              <a:off x="4994156" y="2731641"/>
              <a:ext cx="793980"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Power Platform</a:t>
              </a:r>
            </a:p>
          </p:txBody>
        </p:sp>
        <p:pic>
          <p:nvPicPr>
            <p:cNvPr id="195" name="Picture 194"/>
            <p:cNvPicPr>
              <a:picLocks noChangeAspect="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84060" y="2471096"/>
              <a:ext cx="214173" cy="235698"/>
            </a:xfrm>
            <a:prstGeom prst="rect">
              <a:avLst/>
            </a:prstGeom>
          </p:spPr>
        </p:pic>
        <p:sp>
          <p:nvSpPr>
            <p:cNvPr id="196" name="object 39"/>
            <p:cNvSpPr txBox="1"/>
            <p:nvPr/>
          </p:nvSpPr>
          <p:spPr>
            <a:xfrm>
              <a:off x="6567566" y="2311030"/>
              <a:ext cx="411674"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IoT Hub</a:t>
              </a:r>
            </a:p>
          </p:txBody>
        </p:sp>
        <p:pic>
          <p:nvPicPr>
            <p:cNvPr id="197" name="Picture 196"/>
            <p:cNvPicPr>
              <a:picLocks noChangeAspect="1"/>
            </p:cNvPicPr>
            <p:nvPr/>
          </p:nvPicPr>
          <p:blipFill>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54448" y="2037919"/>
              <a:ext cx="237910" cy="245711"/>
            </a:xfrm>
            <a:prstGeom prst="rect">
              <a:avLst/>
            </a:prstGeom>
          </p:spPr>
        </p:pic>
        <p:sp>
          <p:nvSpPr>
            <p:cNvPr id="198" name="object 39"/>
            <p:cNvSpPr txBox="1"/>
            <p:nvPr/>
          </p:nvSpPr>
          <p:spPr>
            <a:xfrm>
              <a:off x="6489776" y="2731641"/>
              <a:ext cx="567254"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Stack Edge</a:t>
              </a:r>
            </a:p>
          </p:txBody>
        </p:sp>
        <p:pic>
          <p:nvPicPr>
            <p:cNvPr id="199" name="Picture 198"/>
            <p:cNvPicPr>
              <a:picLocks noChangeAspect="1"/>
            </p:cNvPicPr>
            <p:nvPr/>
          </p:nvPicPr>
          <p:blipFill>
            <a:blip r:embed="rId2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26298" y="2474010"/>
              <a:ext cx="294210" cy="226685"/>
            </a:xfrm>
            <a:prstGeom prst="rect">
              <a:avLst/>
            </a:prstGeom>
          </p:spPr>
        </p:pic>
        <p:sp>
          <p:nvSpPr>
            <p:cNvPr id="200" name="object 39"/>
            <p:cNvSpPr txBox="1"/>
            <p:nvPr/>
          </p:nvSpPr>
          <p:spPr>
            <a:xfrm>
              <a:off x="8731570" y="2307566"/>
              <a:ext cx="883860"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Cognitive Services</a:t>
              </a:r>
            </a:p>
          </p:txBody>
        </p:sp>
        <p:pic>
          <p:nvPicPr>
            <p:cNvPr id="201" name="Picture 200"/>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050864" y="2104781"/>
              <a:ext cx="245272" cy="175194"/>
            </a:xfrm>
            <a:prstGeom prst="rect">
              <a:avLst/>
            </a:prstGeom>
          </p:spPr>
        </p:pic>
        <p:sp>
          <p:nvSpPr>
            <p:cNvPr id="203" name="object 39"/>
            <p:cNvSpPr txBox="1"/>
            <p:nvPr/>
          </p:nvSpPr>
          <p:spPr>
            <a:xfrm>
              <a:off x="8956177" y="2731641"/>
              <a:ext cx="434646"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Batch </a:t>
              </a:r>
              <a:r>
                <a:rPr lang="en-US" sz="800" dirty="0" smtClean="0">
                  <a:solidFill>
                    <a:srgbClr val="000000"/>
                  </a:solidFill>
                  <a:cs typeface="Arial"/>
                </a:rPr>
                <a:t>AI</a:t>
              </a:r>
              <a:endParaRPr lang="en-US" sz="800" dirty="0">
                <a:solidFill>
                  <a:srgbClr val="000000"/>
                </a:solidFill>
                <a:cs typeface="Arial"/>
              </a:endParaRPr>
            </a:p>
          </p:txBody>
        </p:sp>
        <p:pic>
          <p:nvPicPr>
            <p:cNvPr id="204" name="Picture 203"/>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088138" y="2474715"/>
              <a:ext cx="170725" cy="240567"/>
            </a:xfrm>
            <a:prstGeom prst="rect">
              <a:avLst/>
            </a:prstGeom>
            <a:noFill/>
            <a:ln>
              <a:noFill/>
            </a:ln>
          </p:spPr>
        </p:pic>
        <p:sp>
          <p:nvSpPr>
            <p:cNvPr id="207" name="object 39"/>
            <p:cNvSpPr txBox="1"/>
            <p:nvPr/>
          </p:nvSpPr>
          <p:spPr>
            <a:xfrm>
              <a:off x="10113222" y="2319014"/>
              <a:ext cx="882450" cy="24622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API Management Services</a:t>
              </a:r>
            </a:p>
          </p:txBody>
        </p:sp>
        <p:pic>
          <p:nvPicPr>
            <p:cNvPr id="208" name="Picture 207"/>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433942" y="2086434"/>
              <a:ext cx="241010" cy="216500"/>
            </a:xfrm>
            <a:prstGeom prst="rect">
              <a:avLst/>
            </a:prstGeom>
          </p:spPr>
        </p:pic>
        <p:sp>
          <p:nvSpPr>
            <p:cNvPr id="209" name="object 39"/>
            <p:cNvSpPr txBox="1"/>
            <p:nvPr/>
          </p:nvSpPr>
          <p:spPr>
            <a:xfrm>
              <a:off x="10087822" y="2846327"/>
              <a:ext cx="933250"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Application Insights</a:t>
              </a:r>
            </a:p>
          </p:txBody>
        </p:sp>
        <p:pic>
          <p:nvPicPr>
            <p:cNvPr id="210" name="Picture 209"/>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0473443" y="2606201"/>
              <a:ext cx="162009" cy="214756"/>
            </a:xfrm>
            <a:prstGeom prst="rect">
              <a:avLst/>
            </a:prstGeom>
          </p:spPr>
        </p:pic>
        <p:sp>
          <p:nvSpPr>
            <p:cNvPr id="263" name="object 39"/>
            <p:cNvSpPr txBox="1"/>
            <p:nvPr/>
          </p:nvSpPr>
          <p:spPr>
            <a:xfrm>
              <a:off x="7657268" y="2315056"/>
              <a:ext cx="631056" cy="24622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Cognitive Services</a:t>
              </a:r>
            </a:p>
          </p:txBody>
        </p:sp>
        <p:pic>
          <p:nvPicPr>
            <p:cNvPr id="265" name="Picture 264"/>
            <p:cNvPicPr>
              <a:picLocks noChangeAspect="1"/>
            </p:cNvPicPr>
            <p:nvPr/>
          </p:nvPicPr>
          <p:blipFill>
            <a:blip r:embed="rId2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816220" y="2027683"/>
              <a:ext cx="313153" cy="245461"/>
            </a:xfrm>
            <a:prstGeom prst="rect">
              <a:avLst/>
            </a:prstGeom>
          </p:spPr>
        </p:pic>
      </p:grpSp>
      <p:grpSp>
        <p:nvGrpSpPr>
          <p:cNvPr id="10" name="Group 9"/>
          <p:cNvGrpSpPr/>
          <p:nvPr/>
        </p:nvGrpSpPr>
        <p:grpSpPr>
          <a:xfrm>
            <a:off x="1987298" y="971752"/>
            <a:ext cx="9206483" cy="709140"/>
            <a:chOff x="1987298" y="971752"/>
            <a:chExt cx="9206483" cy="709140"/>
          </a:xfrm>
        </p:grpSpPr>
        <p:sp>
          <p:nvSpPr>
            <p:cNvPr id="247" name="Rectangle 246"/>
            <p:cNvSpPr/>
            <p:nvPr/>
          </p:nvSpPr>
          <p:spPr>
            <a:xfrm>
              <a:off x="6128689" y="1051478"/>
              <a:ext cx="5065092" cy="629414"/>
            </a:xfrm>
            <a:prstGeom prst="rect">
              <a:avLst/>
            </a:prstGeom>
            <a:solidFill>
              <a:srgbClr val="F2F2F2"/>
            </a:solidFill>
            <a:ln w="6350">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604" name="Rectangle 603"/>
            <p:cNvSpPr/>
            <p:nvPr/>
          </p:nvSpPr>
          <p:spPr>
            <a:xfrm>
              <a:off x="1987298" y="1051478"/>
              <a:ext cx="4039462" cy="629414"/>
            </a:xfrm>
            <a:prstGeom prst="rect">
              <a:avLst/>
            </a:prstGeom>
            <a:solidFill>
              <a:schemeClr val="bg1">
                <a:lumMod val="95000"/>
              </a:schemeClr>
            </a:solidFill>
            <a:ln w="635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246" name="object 115"/>
            <p:cNvSpPr txBox="1"/>
            <p:nvPr/>
          </p:nvSpPr>
          <p:spPr>
            <a:xfrm>
              <a:off x="3044594" y="971752"/>
              <a:ext cx="2081312" cy="155448"/>
            </a:xfrm>
            <a:prstGeom prst="rect">
              <a:avLst/>
            </a:prstGeom>
            <a:solidFill>
              <a:srgbClr val="005EB8"/>
            </a:solidFill>
            <a:ln w="6350">
              <a:solidFill>
                <a:srgbClr val="005EB8"/>
              </a:solidFill>
            </a:ln>
          </p:spPr>
          <p:txBody>
            <a:bodyPr vert="horz" wrap="square" lIns="0" tIns="0" rIns="0" bIns="0" rtlCol="0" anchor="ctr">
              <a:noAutofit/>
            </a:bodyPr>
            <a:lstStyle/>
            <a:p>
              <a:pPr algn="ctr"/>
              <a:r>
                <a:rPr lang="en-US" sz="800" b="1" dirty="0" smtClean="0">
                  <a:solidFill>
                    <a:schemeClr val="bg1"/>
                  </a:solidFill>
                  <a:cs typeface="Arial"/>
                </a:rPr>
                <a:t>Office 365</a:t>
              </a:r>
              <a:endParaRPr lang="en-US" sz="800" b="1" dirty="0">
                <a:solidFill>
                  <a:schemeClr val="bg1"/>
                </a:solidFill>
                <a:cs typeface="Arial"/>
              </a:endParaRPr>
            </a:p>
          </p:txBody>
        </p:sp>
        <p:sp>
          <p:nvSpPr>
            <p:cNvPr id="248" name="object 115"/>
            <p:cNvSpPr txBox="1"/>
            <p:nvPr/>
          </p:nvSpPr>
          <p:spPr>
            <a:xfrm>
              <a:off x="7484135" y="971752"/>
              <a:ext cx="2081312" cy="155448"/>
            </a:xfrm>
            <a:prstGeom prst="rect">
              <a:avLst/>
            </a:prstGeom>
            <a:solidFill>
              <a:srgbClr val="0091DA"/>
            </a:solidFill>
            <a:ln w="6350">
              <a:solidFill>
                <a:srgbClr val="0091DA"/>
              </a:solidFill>
            </a:ln>
          </p:spPr>
          <p:txBody>
            <a:bodyPr vert="horz" wrap="square" lIns="0" tIns="0" rIns="0" bIns="0" rtlCol="0" anchor="ctr">
              <a:noAutofit/>
            </a:bodyPr>
            <a:lstStyle/>
            <a:p>
              <a:pPr algn="ctr"/>
              <a:r>
                <a:rPr lang="en-US" sz="800" b="1" dirty="0" smtClean="0">
                  <a:solidFill>
                    <a:schemeClr val="bg1"/>
                  </a:solidFill>
                  <a:cs typeface="Arial"/>
                </a:rPr>
                <a:t>Dynamic 365</a:t>
              </a:r>
              <a:endParaRPr lang="en-US" sz="800" b="1" dirty="0">
                <a:solidFill>
                  <a:schemeClr val="bg1"/>
                </a:solidFill>
                <a:cs typeface="Arial"/>
              </a:endParaRPr>
            </a:p>
          </p:txBody>
        </p:sp>
        <p:grpSp>
          <p:nvGrpSpPr>
            <p:cNvPr id="7" name="Group 6"/>
            <p:cNvGrpSpPr/>
            <p:nvPr/>
          </p:nvGrpSpPr>
          <p:grpSpPr>
            <a:xfrm>
              <a:off x="2359378" y="1155045"/>
              <a:ext cx="3295303" cy="463746"/>
              <a:chOff x="3043303" y="1155045"/>
              <a:chExt cx="3295303" cy="463746"/>
            </a:xfrm>
          </p:grpSpPr>
          <p:sp>
            <p:nvSpPr>
              <p:cNvPr id="175" name="object 39"/>
              <p:cNvSpPr txBox="1"/>
              <p:nvPr/>
            </p:nvSpPr>
            <p:spPr>
              <a:xfrm>
                <a:off x="3043303" y="1478774"/>
                <a:ext cx="542258" cy="123111"/>
              </a:xfrm>
              <a:prstGeom prst="rect">
                <a:avLst/>
              </a:prstGeom>
            </p:spPr>
            <p:txBody>
              <a:bodyPr vert="horz" wrap="square" lIns="0" tIns="0" rIns="0" bIns="0" rtlCol="0">
                <a:spAutoFit/>
              </a:bodyPr>
              <a:lstStyle/>
              <a:p>
                <a:pPr marL="16933" algn="ctr">
                  <a:tabLst>
                    <a:tab pos="1333467" algn="l"/>
                  </a:tabLst>
                </a:pPr>
                <a:r>
                  <a:rPr lang="en-US" sz="800" dirty="0" smtClean="0">
                    <a:solidFill>
                      <a:srgbClr val="000000"/>
                    </a:solidFill>
                    <a:cs typeface="Arial"/>
                  </a:rPr>
                  <a:t>Word</a:t>
                </a:r>
                <a:endParaRPr lang="en-US" sz="800" dirty="0">
                  <a:solidFill>
                    <a:srgbClr val="000000"/>
                  </a:solidFill>
                  <a:cs typeface="Arial"/>
                </a:endParaRPr>
              </a:p>
            </p:txBody>
          </p:sp>
          <p:sp>
            <p:nvSpPr>
              <p:cNvPr id="242" name="object 39"/>
              <p:cNvSpPr txBox="1"/>
              <p:nvPr/>
            </p:nvSpPr>
            <p:spPr>
              <a:xfrm>
                <a:off x="3656725" y="1485742"/>
                <a:ext cx="542258" cy="123111"/>
              </a:xfrm>
              <a:prstGeom prst="rect">
                <a:avLst/>
              </a:prstGeom>
            </p:spPr>
            <p:txBody>
              <a:bodyPr vert="horz" wrap="square" lIns="0" tIns="0" rIns="0" bIns="0" rtlCol="0">
                <a:spAutoFit/>
              </a:bodyPr>
              <a:lstStyle/>
              <a:p>
                <a:pPr marL="16933" algn="ctr">
                  <a:tabLst>
                    <a:tab pos="1333467" algn="l"/>
                  </a:tabLst>
                </a:pPr>
                <a:r>
                  <a:rPr lang="en-US" sz="800" dirty="0" smtClean="0">
                    <a:solidFill>
                      <a:srgbClr val="000000"/>
                    </a:solidFill>
                    <a:cs typeface="Arial"/>
                  </a:rPr>
                  <a:t>Excel</a:t>
                </a:r>
                <a:endParaRPr lang="en-US" sz="800" dirty="0">
                  <a:solidFill>
                    <a:srgbClr val="000000"/>
                  </a:solidFill>
                  <a:cs typeface="Arial"/>
                </a:endParaRPr>
              </a:p>
            </p:txBody>
          </p:sp>
          <p:sp>
            <p:nvSpPr>
              <p:cNvPr id="244" name="object 39"/>
              <p:cNvSpPr txBox="1"/>
              <p:nvPr/>
            </p:nvSpPr>
            <p:spPr>
              <a:xfrm>
                <a:off x="4373168" y="1464404"/>
                <a:ext cx="542258" cy="123111"/>
              </a:xfrm>
              <a:prstGeom prst="rect">
                <a:avLst/>
              </a:prstGeom>
            </p:spPr>
            <p:txBody>
              <a:bodyPr vert="horz" wrap="square" lIns="0" tIns="0" rIns="0" bIns="0" rtlCol="0">
                <a:spAutoFit/>
              </a:bodyPr>
              <a:lstStyle/>
              <a:p>
                <a:pPr marL="16933" algn="ctr">
                  <a:tabLst>
                    <a:tab pos="1333467" algn="l"/>
                  </a:tabLst>
                </a:pPr>
                <a:r>
                  <a:rPr lang="en-US" sz="800" dirty="0" smtClean="0">
                    <a:solidFill>
                      <a:srgbClr val="000000"/>
                    </a:solidFill>
                    <a:cs typeface="Arial"/>
                  </a:rPr>
                  <a:t>Powerpoint</a:t>
                </a:r>
                <a:endParaRPr lang="en-US" sz="800" dirty="0">
                  <a:solidFill>
                    <a:srgbClr val="000000"/>
                  </a:solidFill>
                  <a:cs typeface="Arial"/>
                </a:endParaRPr>
              </a:p>
            </p:txBody>
          </p:sp>
          <p:sp>
            <p:nvSpPr>
              <p:cNvPr id="245" name="object 39"/>
              <p:cNvSpPr txBox="1"/>
              <p:nvPr/>
            </p:nvSpPr>
            <p:spPr>
              <a:xfrm>
                <a:off x="5101404" y="1487231"/>
                <a:ext cx="542258" cy="123111"/>
              </a:xfrm>
              <a:prstGeom prst="rect">
                <a:avLst/>
              </a:prstGeom>
            </p:spPr>
            <p:txBody>
              <a:bodyPr vert="horz" wrap="square" lIns="0" tIns="0" rIns="0" bIns="0" rtlCol="0">
                <a:spAutoFit/>
              </a:bodyPr>
              <a:lstStyle/>
              <a:p>
                <a:pPr marL="16933" algn="ctr">
                  <a:tabLst>
                    <a:tab pos="1333467" algn="l"/>
                  </a:tabLst>
                </a:pPr>
                <a:r>
                  <a:rPr lang="en-US" sz="800" dirty="0" smtClean="0">
                    <a:solidFill>
                      <a:srgbClr val="000000"/>
                    </a:solidFill>
                    <a:cs typeface="Arial"/>
                  </a:rPr>
                  <a:t>Outlook</a:t>
                </a:r>
                <a:endParaRPr lang="en-US" sz="800" dirty="0">
                  <a:solidFill>
                    <a:srgbClr val="000000"/>
                  </a:solidFill>
                  <a:cs typeface="Arial"/>
                </a:endParaRPr>
              </a:p>
            </p:txBody>
          </p:sp>
          <p:sp>
            <p:nvSpPr>
              <p:cNvPr id="249" name="object 39"/>
              <p:cNvSpPr txBox="1"/>
              <p:nvPr/>
            </p:nvSpPr>
            <p:spPr>
              <a:xfrm>
                <a:off x="5796348" y="1481368"/>
                <a:ext cx="542258" cy="123111"/>
              </a:xfrm>
              <a:prstGeom prst="rect">
                <a:avLst/>
              </a:prstGeom>
            </p:spPr>
            <p:txBody>
              <a:bodyPr vert="horz" wrap="square" lIns="0" tIns="0" rIns="0" bIns="0" rtlCol="0">
                <a:spAutoFit/>
              </a:bodyPr>
              <a:lstStyle/>
              <a:p>
                <a:pPr marL="16933" algn="ctr">
                  <a:tabLst>
                    <a:tab pos="1333467" algn="l"/>
                  </a:tabLst>
                </a:pPr>
                <a:r>
                  <a:rPr lang="en-US" sz="800" dirty="0" smtClean="0">
                    <a:solidFill>
                      <a:srgbClr val="000000"/>
                    </a:solidFill>
                    <a:cs typeface="Arial"/>
                  </a:rPr>
                  <a:t>OneDrive</a:t>
                </a:r>
                <a:endParaRPr lang="en-US" sz="800" dirty="0">
                  <a:solidFill>
                    <a:srgbClr val="000000"/>
                  </a:solidFill>
                  <a:cs typeface="Arial"/>
                </a:endParaRPr>
              </a:p>
            </p:txBody>
          </p:sp>
          <p:pic>
            <p:nvPicPr>
              <p:cNvPr id="251" name="Picture 2" descr="Office 365 - Information Technology Services - University of San Diego"/>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3128757" y="1186047"/>
                <a:ext cx="312761" cy="312761"/>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4" descr="Office 365 Applications - Office 365 Project - State of Delaware"/>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3667870" y="1155045"/>
                <a:ext cx="463746" cy="463746"/>
              </a:xfrm>
              <a:prstGeom prst="rect">
                <a:avLst/>
              </a:prstGeom>
              <a:noFill/>
              <a:extLst>
                <a:ext uri="{909E8E84-426E-40DD-AFC4-6F175D3DCCD1}">
                  <a14:hiddenFill xmlns:a14="http://schemas.microsoft.com/office/drawing/2010/main">
                    <a:solidFill>
                      <a:srgbClr val="FFFFFF"/>
                    </a:solidFill>
                  </a14:hiddenFill>
                </a:ext>
              </a:extLst>
            </p:spPr>
          </p:pic>
          <p:pic>
            <p:nvPicPr>
              <p:cNvPr id="255" name="Picture 6" descr="Microsoft PowerPoint 365 Online Integration | Microsoft Office 365 ..."/>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4531656" y="1218618"/>
                <a:ext cx="237078" cy="232811"/>
              </a:xfrm>
              <a:prstGeom prst="rect">
                <a:avLst/>
              </a:prstGeom>
              <a:noFill/>
              <a:extLst>
                <a:ext uri="{909E8E84-426E-40DD-AFC4-6F175D3DCCD1}">
                  <a14:hiddenFill xmlns:a14="http://schemas.microsoft.com/office/drawing/2010/main">
                    <a:solidFill>
                      <a:srgbClr val="FFFFFF"/>
                    </a:solidFill>
                  </a14:hiddenFill>
                </a:ext>
              </a:extLst>
            </p:spPr>
          </p:pic>
          <p:pic>
            <p:nvPicPr>
              <p:cNvPr id="257" name="Picture 12" descr="The College of Idaho - YoteNet - Office 365 - OneDrive for Business"/>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5920260" y="1179490"/>
                <a:ext cx="341027" cy="341027"/>
              </a:xfrm>
              <a:prstGeom prst="rect">
                <a:avLst/>
              </a:prstGeom>
              <a:noFill/>
              <a:extLst>
                <a:ext uri="{909E8E84-426E-40DD-AFC4-6F175D3DCCD1}">
                  <a14:hiddenFill xmlns:a14="http://schemas.microsoft.com/office/drawing/2010/main">
                    <a:solidFill>
                      <a:srgbClr val="FFFFFF"/>
                    </a:solidFill>
                  </a14:hiddenFill>
                </a:ext>
              </a:extLst>
            </p:spPr>
          </p:pic>
          <p:pic>
            <p:nvPicPr>
              <p:cNvPr id="258" name="Picture 14" descr="Microsoft Outlook - Wikipedia"/>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5224325" y="1193262"/>
                <a:ext cx="315403" cy="2933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6419502" y="1119769"/>
              <a:ext cx="4483466" cy="554067"/>
              <a:chOff x="6665235" y="1119769"/>
              <a:chExt cx="4483466" cy="554067"/>
            </a:xfrm>
          </p:grpSpPr>
          <p:sp>
            <p:nvSpPr>
              <p:cNvPr id="176" name="object 35"/>
              <p:cNvSpPr txBox="1"/>
              <p:nvPr/>
            </p:nvSpPr>
            <p:spPr>
              <a:xfrm>
                <a:off x="7444424" y="1427615"/>
                <a:ext cx="1058102" cy="246221"/>
              </a:xfrm>
              <a:prstGeom prst="rect">
                <a:avLst/>
              </a:prstGeom>
            </p:spPr>
            <p:txBody>
              <a:bodyPr vert="horz" wrap="square" lIns="0" tIns="0" rIns="0" bIns="0" rtlCol="0">
                <a:spAutoFit/>
              </a:bodyPr>
              <a:lstStyle/>
              <a:p>
                <a:pPr marL="16933" algn="ctr"/>
                <a:r>
                  <a:rPr lang="en-US" sz="800" dirty="0" smtClean="0">
                    <a:solidFill>
                      <a:srgbClr val="000000"/>
                    </a:solidFill>
                    <a:cs typeface="Arial"/>
                  </a:rPr>
                  <a:t>Customer Relationship Management</a:t>
                </a:r>
                <a:endParaRPr sz="800" dirty="0">
                  <a:solidFill>
                    <a:srgbClr val="000000"/>
                  </a:solidFill>
                  <a:cs typeface="Arial"/>
                </a:endParaRPr>
              </a:p>
            </p:txBody>
          </p:sp>
          <p:pic>
            <p:nvPicPr>
              <p:cNvPr id="177" name="Picture 6" descr="OnceHub | Comprehensive time zone support"/>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27039" r="27039"/>
              <a:stretch/>
            </p:blipFill>
            <p:spPr bwMode="auto">
              <a:xfrm>
                <a:off x="7847294" y="1171292"/>
                <a:ext cx="252363" cy="22727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78" name="object 31"/>
              <p:cNvSpPr txBox="1"/>
              <p:nvPr/>
            </p:nvSpPr>
            <p:spPr>
              <a:xfrm>
                <a:off x="6665235" y="1394918"/>
                <a:ext cx="635137" cy="246221"/>
              </a:xfrm>
              <a:prstGeom prst="rect">
                <a:avLst/>
              </a:prstGeom>
            </p:spPr>
            <p:txBody>
              <a:bodyPr vert="horz" wrap="square" lIns="0" tIns="0" rIns="0" bIns="0" rtlCol="0">
                <a:spAutoFit/>
              </a:bodyPr>
              <a:lstStyle/>
              <a:p>
                <a:pPr marL="16933" algn="ctr"/>
                <a:r>
                  <a:rPr lang="en-US" sz="800" dirty="0">
                    <a:solidFill>
                      <a:srgbClr val="000000"/>
                    </a:solidFill>
                    <a:cs typeface="Arial"/>
                  </a:rPr>
                  <a:t>Sharing and Collaboration</a:t>
                </a:r>
                <a:endParaRPr sz="800" dirty="0">
                  <a:solidFill>
                    <a:srgbClr val="000000"/>
                  </a:solidFill>
                  <a:cs typeface="Arial"/>
                </a:endParaRPr>
              </a:p>
            </p:txBody>
          </p:sp>
          <p:pic>
            <p:nvPicPr>
              <p:cNvPr id="179" name="Picture 178"/>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6848332" y="1119769"/>
                <a:ext cx="324891" cy="232065"/>
              </a:xfrm>
              <a:prstGeom prst="rect">
                <a:avLst/>
              </a:prstGeom>
              <a:noFill/>
              <a:ln>
                <a:noFill/>
              </a:ln>
            </p:spPr>
          </p:pic>
          <p:sp>
            <p:nvSpPr>
              <p:cNvPr id="180" name="object 31"/>
              <p:cNvSpPr txBox="1"/>
              <p:nvPr/>
            </p:nvSpPr>
            <p:spPr>
              <a:xfrm>
                <a:off x="8534925" y="1441371"/>
                <a:ext cx="635137" cy="123111"/>
              </a:xfrm>
              <a:prstGeom prst="rect">
                <a:avLst/>
              </a:prstGeom>
            </p:spPr>
            <p:txBody>
              <a:bodyPr vert="horz" wrap="square" lIns="0" tIns="0" rIns="0" bIns="0" rtlCol="0">
                <a:spAutoFit/>
              </a:bodyPr>
              <a:lstStyle/>
              <a:p>
                <a:pPr marL="16933" algn="ctr"/>
                <a:r>
                  <a:rPr lang="en-US" sz="800" dirty="0" smtClean="0">
                    <a:solidFill>
                      <a:srgbClr val="000000"/>
                    </a:solidFill>
                    <a:cs typeface="Arial"/>
                  </a:rPr>
                  <a:t>Finance </a:t>
                </a:r>
                <a:endParaRPr sz="800" dirty="0">
                  <a:solidFill>
                    <a:srgbClr val="000000"/>
                  </a:solidFill>
                  <a:cs typeface="Arial"/>
                </a:endParaRPr>
              </a:p>
            </p:txBody>
          </p:sp>
          <p:sp>
            <p:nvSpPr>
              <p:cNvPr id="182" name="object 31"/>
              <p:cNvSpPr txBox="1"/>
              <p:nvPr/>
            </p:nvSpPr>
            <p:spPr>
              <a:xfrm>
                <a:off x="9231897" y="1488341"/>
                <a:ext cx="928103" cy="123111"/>
              </a:xfrm>
              <a:prstGeom prst="rect">
                <a:avLst/>
              </a:prstGeom>
            </p:spPr>
            <p:txBody>
              <a:bodyPr vert="horz" wrap="square" lIns="0" tIns="0" rIns="0" bIns="0" rtlCol="0">
                <a:spAutoFit/>
              </a:bodyPr>
              <a:lstStyle/>
              <a:p>
                <a:pPr marL="16933" algn="ctr"/>
                <a:r>
                  <a:rPr lang="en-US" sz="800" dirty="0" smtClean="0">
                    <a:solidFill>
                      <a:srgbClr val="000000"/>
                    </a:solidFill>
                    <a:cs typeface="Arial"/>
                  </a:rPr>
                  <a:t>Human Resources</a:t>
                </a:r>
                <a:endParaRPr sz="800" dirty="0">
                  <a:solidFill>
                    <a:srgbClr val="000000"/>
                  </a:solidFill>
                  <a:cs typeface="Arial"/>
                </a:endParaRPr>
              </a:p>
            </p:txBody>
          </p:sp>
          <p:sp>
            <p:nvSpPr>
              <p:cNvPr id="183" name="object 31"/>
              <p:cNvSpPr txBox="1"/>
              <p:nvPr/>
            </p:nvSpPr>
            <p:spPr>
              <a:xfrm>
                <a:off x="10220598" y="1488817"/>
                <a:ext cx="928103" cy="123111"/>
              </a:xfrm>
              <a:prstGeom prst="rect">
                <a:avLst/>
              </a:prstGeom>
            </p:spPr>
            <p:txBody>
              <a:bodyPr vert="horz" wrap="square" lIns="0" tIns="0" rIns="0" bIns="0" rtlCol="0">
                <a:spAutoFit/>
              </a:bodyPr>
              <a:lstStyle/>
              <a:p>
                <a:pPr marL="16933" algn="ctr"/>
                <a:r>
                  <a:rPr lang="en-US" sz="800" dirty="0" smtClean="0">
                    <a:solidFill>
                      <a:srgbClr val="000000"/>
                    </a:solidFill>
                    <a:cs typeface="Arial"/>
                  </a:rPr>
                  <a:t>Business Central</a:t>
                </a:r>
                <a:endParaRPr sz="800" dirty="0">
                  <a:solidFill>
                    <a:srgbClr val="000000"/>
                  </a:solidFill>
                  <a:cs typeface="Arial"/>
                </a:endParaRPr>
              </a:p>
            </p:txBody>
          </p:sp>
          <p:pic>
            <p:nvPicPr>
              <p:cNvPr id="259" name="Picture 258"/>
              <p:cNvPicPr>
                <a:picLocks noChangeAspect="1"/>
              </p:cNvPicPr>
              <p:nvPr/>
            </p:nvPicPr>
            <p:blipFill>
              <a:blip r:embed="rId35"/>
              <a:stretch>
                <a:fillRect/>
              </a:stretch>
            </p:blipFill>
            <p:spPr>
              <a:xfrm>
                <a:off x="8750913" y="1159264"/>
                <a:ext cx="301094" cy="292613"/>
              </a:xfrm>
              <a:prstGeom prst="rect">
                <a:avLst/>
              </a:prstGeom>
            </p:spPr>
          </p:pic>
          <p:pic>
            <p:nvPicPr>
              <p:cNvPr id="262" name="Picture 261"/>
              <p:cNvPicPr>
                <a:picLocks noChangeAspect="1"/>
              </p:cNvPicPr>
              <p:nvPr/>
            </p:nvPicPr>
            <p:blipFill>
              <a:blip r:embed="rId36"/>
              <a:stretch>
                <a:fillRect/>
              </a:stretch>
            </p:blipFill>
            <p:spPr>
              <a:xfrm>
                <a:off x="9430124" y="1180667"/>
                <a:ext cx="335165" cy="335165"/>
              </a:xfrm>
              <a:prstGeom prst="rect">
                <a:avLst/>
              </a:prstGeom>
            </p:spPr>
          </p:pic>
          <p:pic>
            <p:nvPicPr>
              <p:cNvPr id="267" name="Picture 266"/>
              <p:cNvPicPr>
                <a:picLocks noChangeAspect="1"/>
              </p:cNvPicPr>
              <p:nvPr/>
            </p:nvPicPr>
            <p:blipFill>
              <a:blip r:embed="rId37"/>
              <a:stretch>
                <a:fillRect/>
              </a:stretch>
            </p:blipFill>
            <p:spPr>
              <a:xfrm>
                <a:off x="10474306" y="1184752"/>
                <a:ext cx="273446" cy="277719"/>
              </a:xfrm>
              <a:prstGeom prst="rect">
                <a:avLst/>
              </a:prstGeom>
            </p:spPr>
          </p:pic>
        </p:grpSp>
      </p:grpSp>
      <p:sp>
        <p:nvSpPr>
          <p:cNvPr id="270" name="Rectangle 269"/>
          <p:cNvSpPr/>
          <p:nvPr/>
        </p:nvSpPr>
        <p:spPr>
          <a:xfrm>
            <a:off x="996646" y="3937894"/>
            <a:ext cx="3300694" cy="638386"/>
          </a:xfrm>
          <a:prstGeom prst="rect">
            <a:avLst/>
          </a:prstGeom>
          <a:solidFill>
            <a:srgbClr val="F2F2F2"/>
          </a:solidFill>
          <a:ln w="6350">
            <a:solidFill>
              <a:srgbClr val="753F19"/>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275" name="object 115"/>
          <p:cNvSpPr txBox="1"/>
          <p:nvPr/>
        </p:nvSpPr>
        <p:spPr>
          <a:xfrm>
            <a:off x="2166135" y="3847980"/>
            <a:ext cx="961716" cy="155448"/>
          </a:xfrm>
          <a:prstGeom prst="rect">
            <a:avLst/>
          </a:prstGeom>
          <a:solidFill>
            <a:srgbClr val="753F19"/>
          </a:solidFill>
          <a:ln w="6350">
            <a:solidFill>
              <a:srgbClr val="753F19"/>
            </a:solidFill>
          </a:ln>
        </p:spPr>
        <p:txBody>
          <a:bodyPr vert="horz" wrap="square" lIns="0" tIns="0" rIns="0" bIns="0" rtlCol="0" anchor="ctr">
            <a:noAutofit/>
          </a:bodyPr>
          <a:lstStyle/>
          <a:p>
            <a:pPr algn="ctr"/>
            <a:r>
              <a:rPr lang="en-US" sz="800" b="1" dirty="0" smtClean="0">
                <a:solidFill>
                  <a:schemeClr val="bg1"/>
                </a:solidFill>
                <a:cs typeface="Arial"/>
              </a:rPr>
              <a:t>Management tools</a:t>
            </a:r>
            <a:endParaRPr lang="en-US" sz="800" b="1" dirty="0">
              <a:solidFill>
                <a:schemeClr val="bg1"/>
              </a:solidFill>
              <a:cs typeface="Arial"/>
            </a:endParaRPr>
          </a:p>
        </p:txBody>
      </p:sp>
      <p:sp>
        <p:nvSpPr>
          <p:cNvPr id="277" name="object 39"/>
          <p:cNvSpPr txBox="1"/>
          <p:nvPr/>
        </p:nvSpPr>
        <p:spPr>
          <a:xfrm>
            <a:off x="1138186" y="4393264"/>
            <a:ext cx="847197"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Resource Groups </a:t>
            </a:r>
          </a:p>
        </p:txBody>
      </p:sp>
      <p:pic>
        <p:nvPicPr>
          <p:cNvPr id="279" name="Picture 2" descr="Azure Resource Group Icon - Geeks Hangout"/>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1395735" y="4063979"/>
            <a:ext cx="332098" cy="332564"/>
          </a:xfrm>
          <a:prstGeom prst="rect">
            <a:avLst/>
          </a:prstGeom>
          <a:noFill/>
        </p:spPr>
      </p:pic>
      <p:sp>
        <p:nvSpPr>
          <p:cNvPr id="282" name="object 39"/>
          <p:cNvSpPr txBox="1"/>
          <p:nvPr/>
        </p:nvSpPr>
        <p:spPr>
          <a:xfrm>
            <a:off x="2419409" y="4393264"/>
            <a:ext cx="469713"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Portal</a:t>
            </a:r>
          </a:p>
        </p:txBody>
      </p:sp>
      <p:pic>
        <p:nvPicPr>
          <p:cNvPr id="283" name="Picture 282"/>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2464006" y="4087792"/>
            <a:ext cx="380518" cy="271799"/>
          </a:xfrm>
          <a:prstGeom prst="rect">
            <a:avLst/>
          </a:prstGeom>
        </p:spPr>
      </p:pic>
      <p:pic>
        <p:nvPicPr>
          <p:cNvPr id="284" name="Picture 283"/>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3590249" y="4087791"/>
            <a:ext cx="262504" cy="276567"/>
          </a:xfrm>
          <a:prstGeom prst="rect">
            <a:avLst/>
          </a:prstGeom>
        </p:spPr>
      </p:pic>
      <p:sp>
        <p:nvSpPr>
          <p:cNvPr id="285" name="object 39"/>
          <p:cNvSpPr txBox="1"/>
          <p:nvPr/>
        </p:nvSpPr>
        <p:spPr>
          <a:xfrm>
            <a:off x="3262259" y="4393264"/>
            <a:ext cx="918484"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Resource Manager</a:t>
            </a:r>
          </a:p>
        </p:txBody>
      </p:sp>
      <p:sp>
        <p:nvSpPr>
          <p:cNvPr id="286" name="Rectangle 285"/>
          <p:cNvSpPr/>
          <p:nvPr/>
        </p:nvSpPr>
        <p:spPr>
          <a:xfrm>
            <a:off x="7893086" y="3937894"/>
            <a:ext cx="3300694" cy="638386"/>
          </a:xfrm>
          <a:prstGeom prst="rect">
            <a:avLst/>
          </a:prstGeom>
          <a:solidFill>
            <a:srgbClr val="F2F2F2"/>
          </a:solidFill>
          <a:ln w="6350">
            <a:solidFill>
              <a:srgbClr val="9D9375"/>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287" name="object 115"/>
          <p:cNvSpPr txBox="1"/>
          <p:nvPr/>
        </p:nvSpPr>
        <p:spPr>
          <a:xfrm>
            <a:off x="9258336" y="3847980"/>
            <a:ext cx="570194" cy="155448"/>
          </a:xfrm>
          <a:prstGeom prst="rect">
            <a:avLst/>
          </a:prstGeom>
          <a:solidFill>
            <a:srgbClr val="9D9375"/>
          </a:solidFill>
          <a:ln w="6350">
            <a:solidFill>
              <a:srgbClr val="9D9375"/>
            </a:solidFill>
          </a:ln>
        </p:spPr>
        <p:txBody>
          <a:bodyPr vert="horz" wrap="square" lIns="0" tIns="0" rIns="0" bIns="0" rtlCol="0" anchor="ctr">
            <a:noAutofit/>
          </a:bodyPr>
          <a:lstStyle/>
          <a:p>
            <a:pPr algn="ctr"/>
            <a:r>
              <a:rPr lang="en-US" sz="800" b="1" dirty="0">
                <a:solidFill>
                  <a:schemeClr val="bg1"/>
                </a:solidFill>
                <a:cs typeface="Arial"/>
              </a:rPr>
              <a:t> Migration</a:t>
            </a:r>
          </a:p>
        </p:txBody>
      </p:sp>
      <p:sp>
        <p:nvSpPr>
          <p:cNvPr id="289" name="object 39"/>
          <p:cNvSpPr txBox="1"/>
          <p:nvPr/>
        </p:nvSpPr>
        <p:spPr>
          <a:xfrm>
            <a:off x="7977184" y="4393264"/>
            <a:ext cx="961031"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Schema Conversion</a:t>
            </a:r>
          </a:p>
        </p:txBody>
      </p:sp>
      <p:pic>
        <p:nvPicPr>
          <p:cNvPr id="290" name="Picture 2" descr="Azure Resource Group Icon - Geeks Hangout"/>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291650" y="4063979"/>
            <a:ext cx="332098" cy="332564"/>
          </a:xfrm>
          <a:prstGeom prst="rect">
            <a:avLst/>
          </a:prstGeom>
          <a:noFill/>
        </p:spPr>
      </p:pic>
      <p:sp>
        <p:nvSpPr>
          <p:cNvPr id="293" name="object 39"/>
          <p:cNvSpPr txBox="1"/>
          <p:nvPr/>
        </p:nvSpPr>
        <p:spPr>
          <a:xfrm>
            <a:off x="9072955" y="4393264"/>
            <a:ext cx="923492"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Database Migration</a:t>
            </a:r>
          </a:p>
        </p:txBody>
      </p:sp>
      <p:pic>
        <p:nvPicPr>
          <p:cNvPr id="300" name="Picture 299"/>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9390664" y="4087792"/>
            <a:ext cx="288075" cy="292722"/>
          </a:xfrm>
          <a:prstGeom prst="rect">
            <a:avLst/>
          </a:prstGeom>
        </p:spPr>
      </p:pic>
      <p:sp>
        <p:nvSpPr>
          <p:cNvPr id="301" name="object 39"/>
          <p:cNvSpPr txBox="1"/>
          <p:nvPr/>
        </p:nvSpPr>
        <p:spPr>
          <a:xfrm>
            <a:off x="10131187" y="4393264"/>
            <a:ext cx="1000762"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Application Migration</a:t>
            </a:r>
          </a:p>
        </p:txBody>
      </p:sp>
      <p:pic>
        <p:nvPicPr>
          <p:cNvPr id="303" name="Picture 302"/>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10509114" y="4087792"/>
            <a:ext cx="295893" cy="285863"/>
          </a:xfrm>
          <a:prstGeom prst="rect">
            <a:avLst/>
          </a:prstGeom>
        </p:spPr>
      </p:pic>
      <p:sp>
        <p:nvSpPr>
          <p:cNvPr id="305" name="Rectangle 304"/>
          <p:cNvSpPr/>
          <p:nvPr/>
        </p:nvSpPr>
        <p:spPr>
          <a:xfrm>
            <a:off x="4454118" y="3937894"/>
            <a:ext cx="3300694" cy="638386"/>
          </a:xfrm>
          <a:prstGeom prst="rect">
            <a:avLst/>
          </a:prstGeom>
          <a:solidFill>
            <a:srgbClr val="F2F2F2"/>
          </a:solidFill>
          <a:ln w="6350">
            <a:solidFill>
              <a:srgbClr val="9B642E"/>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307" name="object 39"/>
          <p:cNvSpPr txBox="1"/>
          <p:nvPr/>
        </p:nvSpPr>
        <p:spPr>
          <a:xfrm>
            <a:off x="5863522" y="4393264"/>
            <a:ext cx="469713"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Support</a:t>
            </a:r>
          </a:p>
        </p:txBody>
      </p:sp>
      <p:pic>
        <p:nvPicPr>
          <p:cNvPr id="308" name="Picture 307"/>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5981616" y="4063979"/>
            <a:ext cx="233525" cy="309676"/>
          </a:xfrm>
          <a:prstGeom prst="rect">
            <a:avLst/>
          </a:prstGeom>
        </p:spPr>
      </p:pic>
      <p:sp>
        <p:nvSpPr>
          <p:cNvPr id="309" name="object 39"/>
          <p:cNvSpPr txBox="1"/>
          <p:nvPr/>
        </p:nvSpPr>
        <p:spPr>
          <a:xfrm>
            <a:off x="6591672" y="4393264"/>
            <a:ext cx="1034072"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Account Management</a:t>
            </a:r>
          </a:p>
        </p:txBody>
      </p:sp>
      <p:pic>
        <p:nvPicPr>
          <p:cNvPr id="310" name="Picture 309"/>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6959561" y="4057801"/>
            <a:ext cx="298295" cy="302814"/>
          </a:xfrm>
          <a:prstGeom prst="rect">
            <a:avLst/>
          </a:prstGeom>
        </p:spPr>
      </p:pic>
      <p:sp>
        <p:nvSpPr>
          <p:cNvPr id="311" name="object 39"/>
          <p:cNvSpPr txBox="1"/>
          <p:nvPr/>
        </p:nvSpPr>
        <p:spPr>
          <a:xfrm>
            <a:off x="4583187" y="4393264"/>
            <a:ext cx="1021899"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Professional Services</a:t>
            </a:r>
          </a:p>
        </p:txBody>
      </p:sp>
      <p:pic>
        <p:nvPicPr>
          <p:cNvPr id="315" name="Picture 314"/>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4926838" y="4063978"/>
            <a:ext cx="334597" cy="329285"/>
          </a:xfrm>
          <a:prstGeom prst="rect">
            <a:avLst/>
          </a:prstGeom>
        </p:spPr>
      </p:pic>
      <p:sp>
        <p:nvSpPr>
          <p:cNvPr id="319" name="object 115"/>
          <p:cNvSpPr txBox="1"/>
          <p:nvPr/>
        </p:nvSpPr>
        <p:spPr>
          <a:xfrm>
            <a:off x="5233455" y="3847980"/>
            <a:ext cx="1742020" cy="155448"/>
          </a:xfrm>
          <a:prstGeom prst="rect">
            <a:avLst/>
          </a:prstGeom>
          <a:solidFill>
            <a:srgbClr val="9B642E"/>
          </a:solidFill>
          <a:ln w="6350">
            <a:solidFill>
              <a:srgbClr val="9B642E"/>
            </a:solidFill>
          </a:ln>
        </p:spPr>
        <p:txBody>
          <a:bodyPr vert="horz" wrap="square" lIns="0" tIns="0" rIns="0" bIns="0" rtlCol="0" anchor="ctr">
            <a:noAutofit/>
          </a:bodyPr>
          <a:lstStyle/>
          <a:p>
            <a:pPr algn="ctr"/>
            <a:r>
              <a:rPr lang="en-US" sz="800" b="1" dirty="0" smtClean="0">
                <a:solidFill>
                  <a:schemeClr val="bg1"/>
                </a:solidFill>
                <a:cs typeface="Arial"/>
              </a:rPr>
              <a:t>Technical and business support</a:t>
            </a:r>
            <a:endParaRPr lang="en-US" sz="800" b="1" dirty="0">
              <a:solidFill>
                <a:schemeClr val="bg1"/>
              </a:solidFill>
              <a:cs typeface="Arial"/>
            </a:endParaRPr>
          </a:p>
        </p:txBody>
      </p:sp>
      <p:sp>
        <p:nvSpPr>
          <p:cNvPr id="320" name="Rectangle 319"/>
          <p:cNvSpPr/>
          <p:nvPr/>
        </p:nvSpPr>
        <p:spPr>
          <a:xfrm>
            <a:off x="996646" y="4695291"/>
            <a:ext cx="3300694" cy="638386"/>
          </a:xfrm>
          <a:prstGeom prst="rect">
            <a:avLst/>
          </a:prstGeom>
          <a:solidFill>
            <a:srgbClr val="F2F2F2"/>
          </a:solidFill>
          <a:ln w="6350">
            <a:solidFill>
              <a:srgbClr val="E3BC9F"/>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321" name="object 115"/>
          <p:cNvSpPr txBox="1"/>
          <p:nvPr/>
        </p:nvSpPr>
        <p:spPr>
          <a:xfrm>
            <a:off x="2331253" y="4605377"/>
            <a:ext cx="656422" cy="155448"/>
          </a:xfrm>
          <a:prstGeom prst="rect">
            <a:avLst/>
          </a:prstGeom>
          <a:solidFill>
            <a:srgbClr val="E3BC9F"/>
          </a:solidFill>
          <a:ln w="6350">
            <a:solidFill>
              <a:srgbClr val="E3BC9F"/>
            </a:solidFill>
          </a:ln>
        </p:spPr>
        <p:txBody>
          <a:bodyPr vert="horz" wrap="square" lIns="0" tIns="0" rIns="0" bIns="0" rtlCol="0" anchor="ctr">
            <a:noAutofit/>
          </a:bodyPr>
          <a:lstStyle/>
          <a:p>
            <a:pPr algn="ctr"/>
            <a:r>
              <a:rPr lang="en-US" sz="800" b="1" dirty="0" smtClean="0">
                <a:solidFill>
                  <a:schemeClr val="bg1"/>
                </a:solidFill>
                <a:cs typeface="Arial"/>
              </a:rPr>
              <a:t> Monitoring</a:t>
            </a:r>
            <a:endParaRPr lang="en-US" sz="800" b="1" dirty="0">
              <a:solidFill>
                <a:schemeClr val="bg1"/>
              </a:solidFill>
              <a:cs typeface="Arial"/>
            </a:endParaRPr>
          </a:p>
        </p:txBody>
      </p:sp>
      <p:sp>
        <p:nvSpPr>
          <p:cNvPr id="322" name="object 39"/>
          <p:cNvSpPr txBox="1"/>
          <p:nvPr/>
        </p:nvSpPr>
        <p:spPr>
          <a:xfrm>
            <a:off x="1378027" y="5150661"/>
            <a:ext cx="432432"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Monitor</a:t>
            </a:r>
          </a:p>
        </p:txBody>
      </p:sp>
      <p:pic>
        <p:nvPicPr>
          <p:cNvPr id="323" name="Picture 322"/>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439724" y="4821376"/>
            <a:ext cx="309039" cy="309039"/>
          </a:xfrm>
          <a:prstGeom prst="rect">
            <a:avLst/>
          </a:prstGeom>
        </p:spPr>
      </p:pic>
      <p:sp>
        <p:nvSpPr>
          <p:cNvPr id="325" name="object 39"/>
          <p:cNvSpPr txBox="1"/>
          <p:nvPr/>
        </p:nvSpPr>
        <p:spPr>
          <a:xfrm>
            <a:off x="2451867" y="5150661"/>
            <a:ext cx="469713"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Metrics</a:t>
            </a:r>
          </a:p>
        </p:txBody>
      </p:sp>
      <p:pic>
        <p:nvPicPr>
          <p:cNvPr id="327" name="Picture 326"/>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2566628" y="4835665"/>
            <a:ext cx="240190" cy="285226"/>
          </a:xfrm>
          <a:prstGeom prst="rect">
            <a:avLst/>
          </a:prstGeom>
        </p:spPr>
      </p:pic>
      <p:sp>
        <p:nvSpPr>
          <p:cNvPr id="328" name="object 39"/>
          <p:cNvSpPr txBox="1"/>
          <p:nvPr/>
        </p:nvSpPr>
        <p:spPr>
          <a:xfrm>
            <a:off x="3636686" y="5150661"/>
            <a:ext cx="284948"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Alert</a:t>
            </a:r>
          </a:p>
        </p:txBody>
      </p:sp>
      <p:pic>
        <p:nvPicPr>
          <p:cNvPr id="329" name="Picture 328"/>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3617419" y="4845189"/>
            <a:ext cx="323483" cy="275702"/>
          </a:xfrm>
          <a:prstGeom prst="rect">
            <a:avLst/>
          </a:prstGeom>
        </p:spPr>
      </p:pic>
      <p:sp>
        <p:nvSpPr>
          <p:cNvPr id="330" name="Rectangle 329"/>
          <p:cNvSpPr/>
          <p:nvPr/>
        </p:nvSpPr>
        <p:spPr>
          <a:xfrm>
            <a:off x="4448085" y="4695291"/>
            <a:ext cx="6745695" cy="638386"/>
          </a:xfrm>
          <a:prstGeom prst="rect">
            <a:avLst/>
          </a:prstGeom>
          <a:solidFill>
            <a:srgbClr val="F2F2F2"/>
          </a:solidFill>
          <a:ln w="6350">
            <a:solidFill>
              <a:srgbClr val="E36877"/>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331" name="object 39"/>
          <p:cNvSpPr txBox="1"/>
          <p:nvPr/>
        </p:nvSpPr>
        <p:spPr>
          <a:xfrm>
            <a:off x="5579566" y="5056418"/>
            <a:ext cx="521092" cy="24622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Identity Protection</a:t>
            </a:r>
          </a:p>
        </p:txBody>
      </p:sp>
      <p:pic>
        <p:nvPicPr>
          <p:cNvPr id="332" name="Picture 331"/>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5743102" y="4783768"/>
            <a:ext cx="201380" cy="243979"/>
          </a:xfrm>
          <a:prstGeom prst="rect">
            <a:avLst/>
          </a:prstGeom>
        </p:spPr>
      </p:pic>
      <p:sp>
        <p:nvSpPr>
          <p:cNvPr id="333" name="object 39"/>
          <p:cNvSpPr txBox="1"/>
          <p:nvPr/>
        </p:nvSpPr>
        <p:spPr>
          <a:xfrm>
            <a:off x="6429431" y="5056418"/>
            <a:ext cx="890794" cy="24622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Privileged Identity Management</a:t>
            </a:r>
          </a:p>
        </p:txBody>
      </p:sp>
      <p:pic>
        <p:nvPicPr>
          <p:cNvPr id="334" name="Picture 333"/>
          <p:cNvPicPr>
            <a:picLocks noChangeAspect="1"/>
          </p:cNvPicPr>
          <p:nvPr/>
        </p:nvPicPr>
        <p:blipFill>
          <a:blip r:embed="rId49" cstate="print">
            <a:extLst>
              <a:ext uri="{28A0092B-C50C-407E-A947-70E740481C1C}">
                <a14:useLocalDpi xmlns:a14="http://schemas.microsoft.com/office/drawing/2010/main" val="0"/>
              </a:ext>
            </a:extLst>
          </a:blip>
          <a:stretch>
            <a:fillRect/>
          </a:stretch>
        </p:blipFill>
        <p:spPr>
          <a:xfrm>
            <a:off x="6766244" y="4803537"/>
            <a:ext cx="217168" cy="220913"/>
          </a:xfrm>
          <a:prstGeom prst="rect">
            <a:avLst/>
          </a:prstGeom>
        </p:spPr>
      </p:pic>
      <p:sp>
        <p:nvSpPr>
          <p:cNvPr id="335" name="object 39"/>
          <p:cNvSpPr txBox="1"/>
          <p:nvPr/>
        </p:nvSpPr>
        <p:spPr>
          <a:xfrm>
            <a:off x="7648998" y="5056418"/>
            <a:ext cx="451506"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Sentinel</a:t>
            </a:r>
          </a:p>
        </p:txBody>
      </p:sp>
      <p:pic>
        <p:nvPicPr>
          <p:cNvPr id="336" name="Picture 335"/>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7776700" y="4787335"/>
            <a:ext cx="196103" cy="230045"/>
          </a:xfrm>
          <a:prstGeom prst="rect">
            <a:avLst/>
          </a:prstGeom>
        </p:spPr>
      </p:pic>
      <p:sp>
        <p:nvSpPr>
          <p:cNvPr id="337" name="object 39"/>
          <p:cNvSpPr txBox="1"/>
          <p:nvPr/>
        </p:nvSpPr>
        <p:spPr>
          <a:xfrm>
            <a:off x="8429277" y="5056418"/>
            <a:ext cx="543064"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Monitoring</a:t>
            </a:r>
          </a:p>
        </p:txBody>
      </p:sp>
      <p:pic>
        <p:nvPicPr>
          <p:cNvPr id="338" name="Picture 337"/>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8592518" y="4794691"/>
            <a:ext cx="216582" cy="216582"/>
          </a:xfrm>
          <a:prstGeom prst="rect">
            <a:avLst/>
          </a:prstGeom>
        </p:spPr>
      </p:pic>
      <p:sp>
        <p:nvSpPr>
          <p:cNvPr id="339" name="object 39"/>
          <p:cNvSpPr txBox="1"/>
          <p:nvPr/>
        </p:nvSpPr>
        <p:spPr>
          <a:xfrm>
            <a:off x="9301114" y="5056418"/>
            <a:ext cx="766189" cy="24622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Multi Factor Authentication</a:t>
            </a:r>
          </a:p>
        </p:txBody>
      </p:sp>
      <p:pic>
        <p:nvPicPr>
          <p:cNvPr id="340" name="Picture 339"/>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9597050" y="4787432"/>
            <a:ext cx="168239" cy="223175"/>
          </a:xfrm>
          <a:prstGeom prst="rect">
            <a:avLst/>
          </a:prstGeom>
        </p:spPr>
      </p:pic>
      <p:sp>
        <p:nvSpPr>
          <p:cNvPr id="341" name="object 39"/>
          <p:cNvSpPr txBox="1"/>
          <p:nvPr/>
        </p:nvSpPr>
        <p:spPr>
          <a:xfrm>
            <a:off x="10396073" y="5056418"/>
            <a:ext cx="651889" cy="24622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Conditional Access</a:t>
            </a:r>
          </a:p>
        </p:txBody>
      </p:sp>
      <p:pic>
        <p:nvPicPr>
          <p:cNvPr id="342" name="Picture 341"/>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10603731" y="4783769"/>
            <a:ext cx="236573" cy="236573"/>
          </a:xfrm>
          <a:prstGeom prst="rect">
            <a:avLst/>
          </a:prstGeom>
        </p:spPr>
      </p:pic>
      <p:sp>
        <p:nvSpPr>
          <p:cNvPr id="343" name="object 39"/>
          <p:cNvSpPr txBox="1"/>
          <p:nvPr/>
        </p:nvSpPr>
        <p:spPr>
          <a:xfrm>
            <a:off x="4605967" y="5056418"/>
            <a:ext cx="644826" cy="24622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Azure Active Directory</a:t>
            </a:r>
          </a:p>
        </p:txBody>
      </p:sp>
      <p:pic>
        <p:nvPicPr>
          <p:cNvPr id="345" name="Picture 2" descr="Securing Guest Access in Azure AD - Cloudrun"/>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4813423" y="4803537"/>
            <a:ext cx="229914" cy="229914"/>
          </a:xfrm>
          <a:prstGeom prst="rect">
            <a:avLst/>
          </a:prstGeom>
          <a:noFill/>
          <a:extLst>
            <a:ext uri="{909E8E84-426E-40DD-AFC4-6F175D3DCCD1}">
              <a14:hiddenFill xmlns:a14="http://schemas.microsoft.com/office/drawing/2010/main">
                <a:solidFill>
                  <a:srgbClr val="FFFFFF"/>
                </a:solidFill>
              </a14:hiddenFill>
            </a:ext>
          </a:extLst>
        </p:spPr>
      </p:pic>
      <p:sp>
        <p:nvSpPr>
          <p:cNvPr id="347" name="object 115"/>
          <p:cNvSpPr txBox="1"/>
          <p:nvPr/>
        </p:nvSpPr>
        <p:spPr>
          <a:xfrm>
            <a:off x="7178204" y="4605377"/>
            <a:ext cx="1297520" cy="155448"/>
          </a:xfrm>
          <a:prstGeom prst="rect">
            <a:avLst/>
          </a:prstGeom>
          <a:solidFill>
            <a:srgbClr val="E36877"/>
          </a:solidFill>
          <a:ln w="6350">
            <a:solidFill>
              <a:srgbClr val="E36877"/>
            </a:solidFill>
          </a:ln>
        </p:spPr>
        <p:txBody>
          <a:bodyPr vert="horz" wrap="square" lIns="0" tIns="0" rIns="0" bIns="0" rtlCol="0" anchor="ctr">
            <a:noAutofit/>
          </a:bodyPr>
          <a:lstStyle/>
          <a:p>
            <a:pPr algn="ctr"/>
            <a:r>
              <a:rPr lang="en-US" sz="800" b="1" dirty="0" smtClean="0">
                <a:solidFill>
                  <a:schemeClr val="bg1"/>
                </a:solidFill>
                <a:cs typeface="Arial"/>
              </a:rPr>
              <a:t>Compliance and security</a:t>
            </a:r>
            <a:endParaRPr lang="en-US" sz="800" b="1" dirty="0">
              <a:solidFill>
                <a:schemeClr val="bg1"/>
              </a:solidFill>
              <a:cs typeface="Arial"/>
            </a:endParaRPr>
          </a:p>
        </p:txBody>
      </p:sp>
      <p:sp>
        <p:nvSpPr>
          <p:cNvPr id="348" name="Rectangle 347"/>
          <p:cNvSpPr/>
          <p:nvPr/>
        </p:nvSpPr>
        <p:spPr>
          <a:xfrm>
            <a:off x="998220" y="5458306"/>
            <a:ext cx="10195560" cy="692557"/>
          </a:xfrm>
          <a:prstGeom prst="rect">
            <a:avLst/>
          </a:prstGeom>
          <a:solidFill>
            <a:srgbClr val="F2F2F2"/>
          </a:solidFill>
          <a:ln w="6350">
            <a:solidFill>
              <a:srgbClr val="4066AA"/>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349" name="object 115"/>
          <p:cNvSpPr txBox="1"/>
          <p:nvPr/>
        </p:nvSpPr>
        <p:spPr>
          <a:xfrm>
            <a:off x="5736692" y="5368393"/>
            <a:ext cx="735546" cy="155448"/>
          </a:xfrm>
          <a:prstGeom prst="rect">
            <a:avLst/>
          </a:prstGeom>
          <a:solidFill>
            <a:srgbClr val="4066AA"/>
          </a:solidFill>
          <a:ln w="6350">
            <a:solidFill>
              <a:srgbClr val="4066AA"/>
            </a:solidFill>
          </a:ln>
        </p:spPr>
        <p:txBody>
          <a:bodyPr vert="horz" wrap="square" lIns="0" tIns="0" rIns="0" bIns="0" rtlCol="0" anchor="ctr">
            <a:noAutofit/>
          </a:bodyPr>
          <a:lstStyle/>
          <a:p>
            <a:pPr algn="ctr"/>
            <a:r>
              <a:rPr lang="en-US" sz="800" b="1" dirty="0" smtClean="0">
                <a:solidFill>
                  <a:schemeClr val="bg1"/>
                </a:solidFill>
                <a:cs typeface="Arial"/>
              </a:rPr>
              <a:t> Governance</a:t>
            </a:r>
            <a:endParaRPr lang="en-US" sz="800" b="1" dirty="0">
              <a:solidFill>
                <a:schemeClr val="bg1"/>
              </a:solidFill>
              <a:cs typeface="Arial"/>
            </a:endParaRPr>
          </a:p>
        </p:txBody>
      </p:sp>
      <p:sp>
        <p:nvSpPr>
          <p:cNvPr id="350" name="object 39"/>
          <p:cNvSpPr txBox="1"/>
          <p:nvPr/>
        </p:nvSpPr>
        <p:spPr>
          <a:xfrm>
            <a:off x="1164596" y="5951777"/>
            <a:ext cx="754672"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Azure </a:t>
            </a:r>
            <a:r>
              <a:rPr lang="en-US" sz="800" dirty="0" smtClean="0">
                <a:solidFill>
                  <a:srgbClr val="000000"/>
                </a:solidFill>
                <a:cs typeface="Arial"/>
              </a:rPr>
              <a:t>Advisor</a:t>
            </a:r>
            <a:endParaRPr lang="en-US" sz="800" dirty="0">
              <a:solidFill>
                <a:srgbClr val="000000"/>
              </a:solidFill>
              <a:cs typeface="Arial"/>
            </a:endParaRPr>
          </a:p>
        </p:txBody>
      </p:sp>
      <p:pic>
        <p:nvPicPr>
          <p:cNvPr id="351" name="Picture 350"/>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1400963" y="5618724"/>
            <a:ext cx="281939" cy="274320"/>
          </a:xfrm>
          <a:prstGeom prst="rect">
            <a:avLst/>
          </a:prstGeom>
        </p:spPr>
      </p:pic>
      <p:sp>
        <p:nvSpPr>
          <p:cNvPr id="354" name="object 39"/>
          <p:cNvSpPr txBox="1"/>
          <p:nvPr/>
        </p:nvSpPr>
        <p:spPr>
          <a:xfrm>
            <a:off x="2415386" y="5951777"/>
            <a:ext cx="645832"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User </a:t>
            </a:r>
            <a:r>
              <a:rPr lang="en-US" sz="800" dirty="0" smtClean="0">
                <a:solidFill>
                  <a:srgbClr val="000000"/>
                </a:solidFill>
                <a:cs typeface="Arial"/>
              </a:rPr>
              <a:t>Privacy</a:t>
            </a:r>
            <a:endParaRPr lang="en-US" sz="800" dirty="0">
              <a:solidFill>
                <a:srgbClr val="000000"/>
              </a:solidFill>
              <a:cs typeface="Arial"/>
            </a:endParaRPr>
          </a:p>
        </p:txBody>
      </p:sp>
      <p:pic>
        <p:nvPicPr>
          <p:cNvPr id="355" name="Picture 35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598778" y="5618724"/>
            <a:ext cx="279049" cy="274320"/>
          </a:xfrm>
          <a:prstGeom prst="rect">
            <a:avLst/>
          </a:prstGeom>
        </p:spPr>
      </p:pic>
      <p:sp>
        <p:nvSpPr>
          <p:cNvPr id="356" name="object 39"/>
          <p:cNvSpPr txBox="1"/>
          <p:nvPr/>
        </p:nvSpPr>
        <p:spPr>
          <a:xfrm>
            <a:off x="3557336" y="5951777"/>
            <a:ext cx="914477"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Cost </a:t>
            </a:r>
            <a:r>
              <a:rPr lang="en-US" sz="800" dirty="0" smtClean="0">
                <a:solidFill>
                  <a:srgbClr val="000000"/>
                </a:solidFill>
                <a:cs typeface="Arial"/>
              </a:rPr>
              <a:t>Management</a:t>
            </a:r>
            <a:endParaRPr lang="en-US" sz="800" dirty="0">
              <a:solidFill>
                <a:srgbClr val="000000"/>
              </a:solidFill>
              <a:cs typeface="Arial"/>
            </a:endParaRPr>
          </a:p>
        </p:txBody>
      </p:sp>
      <p:pic>
        <p:nvPicPr>
          <p:cNvPr id="358" name="Picture 357"/>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3881024" y="5618724"/>
            <a:ext cx="267101" cy="274320"/>
          </a:xfrm>
          <a:prstGeom prst="rect">
            <a:avLst/>
          </a:prstGeom>
        </p:spPr>
      </p:pic>
      <p:sp>
        <p:nvSpPr>
          <p:cNvPr id="360" name="object 39"/>
          <p:cNvSpPr txBox="1"/>
          <p:nvPr/>
        </p:nvSpPr>
        <p:spPr>
          <a:xfrm>
            <a:off x="4967931" y="5951777"/>
            <a:ext cx="914477"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Azure </a:t>
            </a:r>
            <a:r>
              <a:rPr lang="en-US" sz="800" dirty="0" smtClean="0">
                <a:solidFill>
                  <a:srgbClr val="000000"/>
                </a:solidFill>
                <a:cs typeface="Arial"/>
              </a:rPr>
              <a:t>Solutions</a:t>
            </a:r>
            <a:endParaRPr lang="en-US" sz="800" dirty="0">
              <a:solidFill>
                <a:srgbClr val="000000"/>
              </a:solidFill>
              <a:cs typeface="Arial"/>
            </a:endParaRPr>
          </a:p>
        </p:txBody>
      </p:sp>
      <p:pic>
        <p:nvPicPr>
          <p:cNvPr id="361" name="Picture 360"/>
          <p:cNvPicPr>
            <a:picLocks noChangeAspect="1"/>
          </p:cNvPicPr>
          <p:nvPr/>
        </p:nvPicPr>
        <p:blipFill>
          <a:blip r:embed="rId56" cstate="print">
            <a:extLst>
              <a:ext uri="{28A0092B-C50C-407E-A947-70E740481C1C}">
                <a14:useLocalDpi xmlns:a14="http://schemas.microsoft.com/office/drawing/2010/main" val="0"/>
              </a:ext>
            </a:extLst>
          </a:blip>
          <a:stretch>
            <a:fillRect/>
          </a:stretch>
        </p:blipFill>
        <p:spPr>
          <a:xfrm>
            <a:off x="5297002" y="5618724"/>
            <a:ext cx="256334" cy="274320"/>
          </a:xfrm>
          <a:prstGeom prst="rect">
            <a:avLst/>
          </a:prstGeom>
        </p:spPr>
      </p:pic>
      <p:sp>
        <p:nvSpPr>
          <p:cNvPr id="364" name="object 39"/>
          <p:cNvSpPr txBox="1"/>
          <p:nvPr/>
        </p:nvSpPr>
        <p:spPr>
          <a:xfrm>
            <a:off x="6378526" y="5951777"/>
            <a:ext cx="705198"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Azure </a:t>
            </a:r>
            <a:r>
              <a:rPr lang="en-US" sz="800" dirty="0" smtClean="0">
                <a:solidFill>
                  <a:srgbClr val="000000"/>
                </a:solidFill>
                <a:cs typeface="Arial"/>
              </a:rPr>
              <a:t>Policy</a:t>
            </a:r>
            <a:endParaRPr lang="en-US" sz="800" dirty="0">
              <a:solidFill>
                <a:srgbClr val="000000"/>
              </a:solidFill>
              <a:cs typeface="Arial"/>
            </a:endParaRPr>
          </a:p>
        </p:txBody>
      </p:sp>
      <p:pic>
        <p:nvPicPr>
          <p:cNvPr id="365" name="Picture 364"/>
          <p:cNvPicPr>
            <a:picLocks noChangeAspect="1"/>
          </p:cNvPicPr>
          <p:nvPr/>
        </p:nvPicPr>
        <p:blipFill>
          <a:blip r:embed="rId57" cstate="print">
            <a:extLst>
              <a:ext uri="{28A0092B-C50C-407E-A947-70E740481C1C}">
                <a14:useLocalDpi xmlns:a14="http://schemas.microsoft.com/office/drawing/2010/main" val="0"/>
              </a:ext>
            </a:extLst>
          </a:blip>
          <a:stretch>
            <a:fillRect/>
          </a:stretch>
        </p:blipFill>
        <p:spPr>
          <a:xfrm>
            <a:off x="6598538" y="5618724"/>
            <a:ext cx="265175" cy="274320"/>
          </a:xfrm>
          <a:prstGeom prst="rect">
            <a:avLst/>
          </a:prstGeom>
        </p:spPr>
      </p:pic>
      <p:sp>
        <p:nvSpPr>
          <p:cNvPr id="366" name="object 39"/>
          <p:cNvSpPr txBox="1"/>
          <p:nvPr/>
        </p:nvSpPr>
        <p:spPr>
          <a:xfrm>
            <a:off x="7579842" y="5951777"/>
            <a:ext cx="705198"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User </a:t>
            </a:r>
            <a:r>
              <a:rPr lang="en-US" sz="800" dirty="0" smtClean="0">
                <a:solidFill>
                  <a:srgbClr val="000000"/>
                </a:solidFill>
                <a:cs typeface="Arial"/>
              </a:rPr>
              <a:t>Privacy</a:t>
            </a:r>
            <a:endParaRPr lang="en-US" sz="800" dirty="0">
              <a:solidFill>
                <a:srgbClr val="000000"/>
              </a:solidFill>
              <a:cs typeface="Arial"/>
            </a:endParaRPr>
          </a:p>
        </p:txBody>
      </p:sp>
      <p:pic>
        <p:nvPicPr>
          <p:cNvPr id="367" name="Picture 36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792917" y="5618724"/>
            <a:ext cx="279049" cy="274320"/>
          </a:xfrm>
          <a:prstGeom prst="rect">
            <a:avLst/>
          </a:prstGeom>
        </p:spPr>
      </p:pic>
      <p:sp>
        <p:nvSpPr>
          <p:cNvPr id="368" name="object 39"/>
          <p:cNvSpPr txBox="1"/>
          <p:nvPr/>
        </p:nvSpPr>
        <p:spPr>
          <a:xfrm>
            <a:off x="8781158" y="5951777"/>
            <a:ext cx="705198"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Azure </a:t>
            </a:r>
            <a:r>
              <a:rPr lang="en-US" sz="800" dirty="0" smtClean="0">
                <a:solidFill>
                  <a:srgbClr val="000000"/>
                </a:solidFill>
                <a:cs typeface="Arial"/>
              </a:rPr>
              <a:t>Arc</a:t>
            </a:r>
            <a:endParaRPr lang="en-US" sz="800" dirty="0">
              <a:solidFill>
                <a:srgbClr val="000000"/>
              </a:solidFill>
              <a:cs typeface="Arial"/>
            </a:endParaRPr>
          </a:p>
        </p:txBody>
      </p:sp>
      <p:pic>
        <p:nvPicPr>
          <p:cNvPr id="371" name="Picture 370"/>
          <p:cNvPicPr>
            <a:picLocks noChangeAspect="1"/>
          </p:cNvPicPr>
          <p:nvPr/>
        </p:nvPicPr>
        <p:blipFill>
          <a:blip r:embed="rId58" cstate="print">
            <a:extLst>
              <a:ext uri="{28A0092B-C50C-407E-A947-70E740481C1C}">
                <a14:useLocalDpi xmlns:a14="http://schemas.microsoft.com/office/drawing/2010/main" val="0"/>
              </a:ext>
            </a:extLst>
          </a:blip>
          <a:stretch>
            <a:fillRect/>
          </a:stretch>
        </p:blipFill>
        <p:spPr>
          <a:xfrm>
            <a:off x="8952823" y="5618724"/>
            <a:ext cx="361869" cy="274320"/>
          </a:xfrm>
          <a:prstGeom prst="rect">
            <a:avLst/>
          </a:prstGeom>
        </p:spPr>
      </p:pic>
      <p:sp>
        <p:nvSpPr>
          <p:cNvPr id="372" name="object 39"/>
          <p:cNvSpPr txBox="1"/>
          <p:nvPr/>
        </p:nvSpPr>
        <p:spPr>
          <a:xfrm>
            <a:off x="9982473" y="5951777"/>
            <a:ext cx="1061862"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Management </a:t>
            </a:r>
            <a:r>
              <a:rPr lang="en-US" sz="800" dirty="0" smtClean="0">
                <a:solidFill>
                  <a:srgbClr val="000000"/>
                </a:solidFill>
                <a:cs typeface="Arial"/>
              </a:rPr>
              <a:t>Groups</a:t>
            </a:r>
            <a:endParaRPr lang="en-US" sz="800" dirty="0">
              <a:solidFill>
                <a:srgbClr val="000000"/>
              </a:solidFill>
              <a:cs typeface="Arial"/>
            </a:endParaRPr>
          </a:p>
        </p:txBody>
      </p:sp>
      <p:pic>
        <p:nvPicPr>
          <p:cNvPr id="373" name="Picture 372"/>
          <p:cNvPicPr>
            <a:picLocks noChangeAspect="1"/>
          </p:cNvPicPr>
          <p:nvPr/>
        </p:nvPicPr>
        <p:blipFill>
          <a:blip r:embed="rId59" cstate="print">
            <a:extLst>
              <a:ext uri="{28A0092B-C50C-407E-A947-70E740481C1C}">
                <a14:useLocalDpi xmlns:a14="http://schemas.microsoft.com/office/drawing/2010/main" val="0"/>
              </a:ext>
            </a:extLst>
          </a:blip>
          <a:stretch>
            <a:fillRect/>
          </a:stretch>
        </p:blipFill>
        <p:spPr>
          <a:xfrm>
            <a:off x="10350364" y="5618724"/>
            <a:ext cx="326081" cy="274320"/>
          </a:xfrm>
          <a:prstGeom prst="rect">
            <a:avLst/>
          </a:prstGeom>
        </p:spPr>
      </p:pic>
    </p:spTree>
    <p:extLst>
      <p:ext uri="{BB962C8B-B14F-4D97-AF65-F5344CB8AC3E}">
        <p14:creationId xmlns:p14="http://schemas.microsoft.com/office/powerpoint/2010/main" val="38449720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4" name="Group 253"/>
          <p:cNvGrpSpPr/>
          <p:nvPr/>
        </p:nvGrpSpPr>
        <p:grpSpPr>
          <a:xfrm>
            <a:off x="996646" y="971752"/>
            <a:ext cx="873113" cy="2851441"/>
            <a:chOff x="996646" y="971752"/>
            <a:chExt cx="873113" cy="2851441"/>
          </a:xfrm>
        </p:grpSpPr>
        <p:grpSp>
          <p:nvGrpSpPr>
            <p:cNvPr id="255" name="Group 254"/>
            <p:cNvGrpSpPr/>
            <p:nvPr/>
          </p:nvGrpSpPr>
          <p:grpSpPr>
            <a:xfrm>
              <a:off x="996646" y="971752"/>
              <a:ext cx="873113" cy="2851441"/>
              <a:chOff x="996646" y="971752"/>
              <a:chExt cx="1644137" cy="2851441"/>
            </a:xfrm>
          </p:grpSpPr>
          <p:sp>
            <p:nvSpPr>
              <p:cNvPr id="270" name="Rectangle 269"/>
              <p:cNvSpPr/>
              <p:nvPr/>
            </p:nvSpPr>
            <p:spPr>
              <a:xfrm>
                <a:off x="996646" y="1038333"/>
                <a:ext cx="1644137" cy="2784860"/>
              </a:xfrm>
              <a:prstGeom prst="rect">
                <a:avLst/>
              </a:prstGeom>
              <a:solidFill>
                <a:schemeClr val="bg1">
                  <a:lumMod val="95000"/>
                </a:schemeClr>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271" name="object 115"/>
              <p:cNvSpPr txBox="1"/>
              <p:nvPr/>
            </p:nvSpPr>
            <p:spPr>
              <a:xfrm>
                <a:off x="1087194" y="971752"/>
                <a:ext cx="1463040" cy="155448"/>
              </a:xfrm>
              <a:prstGeom prst="rect">
                <a:avLst/>
              </a:prstGeom>
              <a:solidFill>
                <a:srgbClr val="00338D"/>
              </a:solidFill>
              <a:ln w="6350">
                <a:solidFill>
                  <a:srgbClr val="00338D"/>
                </a:solidFill>
              </a:ln>
            </p:spPr>
            <p:txBody>
              <a:bodyPr vert="horz" wrap="square" lIns="0" tIns="0" rIns="0" bIns="0" rtlCol="0" anchor="ctr">
                <a:noAutofit/>
              </a:bodyPr>
              <a:lstStyle/>
              <a:p>
                <a:pPr algn="ctr"/>
                <a:r>
                  <a:rPr lang="en-US" sz="800" b="1" dirty="0" smtClean="0">
                    <a:solidFill>
                      <a:schemeClr val="bg1"/>
                    </a:solidFill>
                    <a:cs typeface="Arial"/>
                  </a:rPr>
                  <a:t>Marketplace</a:t>
                </a:r>
                <a:endParaRPr lang="en-US" sz="800" b="1" dirty="0">
                  <a:solidFill>
                    <a:schemeClr val="bg1"/>
                  </a:solidFill>
                  <a:cs typeface="Arial"/>
                </a:endParaRPr>
              </a:p>
            </p:txBody>
          </p:sp>
        </p:grpSp>
        <p:sp>
          <p:nvSpPr>
            <p:cNvPr id="256" name="object 94"/>
            <p:cNvSpPr txBox="1"/>
            <p:nvPr/>
          </p:nvSpPr>
          <p:spPr>
            <a:xfrm>
              <a:off x="1046125" y="1270537"/>
              <a:ext cx="548640" cy="123111"/>
            </a:xfrm>
            <a:prstGeom prst="rect">
              <a:avLst/>
            </a:prstGeom>
          </p:spPr>
          <p:txBody>
            <a:bodyPr vert="horz" wrap="square" lIns="0" tIns="0" rIns="0" bIns="0" rtlCol="0">
              <a:spAutoFit/>
            </a:bodyPr>
            <a:lstStyle/>
            <a:p>
              <a:pPr marR="6773"/>
              <a:r>
                <a:rPr lang="en-US" sz="800" dirty="0">
                  <a:solidFill>
                    <a:srgbClr val="000000"/>
                  </a:solidFill>
                  <a:cs typeface="Arial"/>
                </a:rPr>
                <a:t>Security</a:t>
              </a:r>
              <a:endParaRPr sz="800" dirty="0">
                <a:solidFill>
                  <a:srgbClr val="000000"/>
                </a:solidFill>
                <a:cs typeface="Arial"/>
              </a:endParaRPr>
            </a:p>
          </p:txBody>
        </p:sp>
        <p:pic>
          <p:nvPicPr>
            <p:cNvPr id="257" name="Picture 25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26546" y="1232940"/>
              <a:ext cx="176230" cy="198304"/>
            </a:xfrm>
            <a:prstGeom prst="rect">
              <a:avLst/>
            </a:prstGeom>
          </p:spPr>
        </p:pic>
        <p:sp>
          <p:nvSpPr>
            <p:cNvPr id="258" name="object 93"/>
            <p:cNvSpPr txBox="1"/>
            <p:nvPr/>
          </p:nvSpPr>
          <p:spPr>
            <a:xfrm>
              <a:off x="1046125" y="1647266"/>
              <a:ext cx="548640" cy="246221"/>
            </a:xfrm>
            <a:prstGeom prst="rect">
              <a:avLst/>
            </a:prstGeom>
          </p:spPr>
          <p:txBody>
            <a:bodyPr vert="horz" wrap="square" lIns="0" tIns="0" rIns="0" bIns="0" rtlCol="0">
              <a:spAutoFit/>
            </a:bodyPr>
            <a:lstStyle/>
            <a:p>
              <a:r>
                <a:rPr lang="en-US" sz="800" dirty="0">
                  <a:solidFill>
                    <a:srgbClr val="000000"/>
                  </a:solidFill>
                  <a:cs typeface="Arial"/>
                </a:rPr>
                <a:t>Business Apps</a:t>
              </a:r>
              <a:endParaRPr sz="800" dirty="0">
                <a:solidFill>
                  <a:srgbClr val="000000"/>
                </a:solidFill>
                <a:cs typeface="Arial"/>
              </a:endParaRPr>
            </a:p>
          </p:txBody>
        </p:sp>
        <p:pic>
          <p:nvPicPr>
            <p:cNvPr id="259" name="Picture 2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12574" y="1623646"/>
              <a:ext cx="204175" cy="190809"/>
            </a:xfrm>
            <a:prstGeom prst="rect">
              <a:avLst/>
            </a:prstGeom>
          </p:spPr>
        </p:pic>
        <p:sp>
          <p:nvSpPr>
            <p:cNvPr id="260" name="object 96"/>
            <p:cNvSpPr txBox="1"/>
            <p:nvPr/>
          </p:nvSpPr>
          <p:spPr>
            <a:xfrm>
              <a:off x="1046125" y="2023995"/>
              <a:ext cx="548640" cy="246221"/>
            </a:xfrm>
            <a:prstGeom prst="rect">
              <a:avLst/>
            </a:prstGeom>
          </p:spPr>
          <p:txBody>
            <a:bodyPr vert="horz" wrap="square" lIns="0" tIns="0" rIns="0" bIns="0" rtlCol="0">
              <a:spAutoFit/>
            </a:bodyPr>
            <a:lstStyle/>
            <a:p>
              <a:pPr marR="6773"/>
              <a:r>
                <a:rPr lang="en-US" sz="800" dirty="0">
                  <a:solidFill>
                    <a:srgbClr val="000000"/>
                  </a:solidFill>
                  <a:cs typeface="Arial"/>
                </a:rPr>
                <a:t>Business </a:t>
              </a:r>
              <a:r>
                <a:rPr lang="en-US" sz="800" dirty="0" smtClean="0">
                  <a:solidFill>
                    <a:srgbClr val="000000"/>
                  </a:solidFill>
                  <a:cs typeface="Arial"/>
                </a:rPr>
                <a:t>Intelligence</a:t>
              </a:r>
              <a:endParaRPr sz="800" dirty="0">
                <a:solidFill>
                  <a:srgbClr val="000000"/>
                </a:solidFill>
                <a:cs typeface="Arial"/>
              </a:endParaRPr>
            </a:p>
          </p:txBody>
        </p:sp>
        <p:pic>
          <p:nvPicPr>
            <p:cNvPr id="261" name="Picture 2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08503" y="2006857"/>
              <a:ext cx="212317" cy="177048"/>
            </a:xfrm>
            <a:prstGeom prst="rect">
              <a:avLst/>
            </a:prstGeom>
          </p:spPr>
        </p:pic>
        <p:sp>
          <p:nvSpPr>
            <p:cNvPr id="262" name="object 99"/>
            <p:cNvSpPr txBox="1"/>
            <p:nvPr/>
          </p:nvSpPr>
          <p:spPr>
            <a:xfrm>
              <a:off x="1046125" y="2400724"/>
              <a:ext cx="548640" cy="123111"/>
            </a:xfrm>
            <a:prstGeom prst="rect">
              <a:avLst/>
            </a:prstGeom>
          </p:spPr>
          <p:txBody>
            <a:bodyPr vert="horz" wrap="square" lIns="0" tIns="0" rIns="0" bIns="0" rtlCol="0">
              <a:spAutoFit/>
            </a:bodyPr>
            <a:lstStyle/>
            <a:p>
              <a:pPr marR="6773"/>
              <a:r>
                <a:rPr lang="en-US" sz="800" dirty="0">
                  <a:solidFill>
                    <a:srgbClr val="000000"/>
                  </a:solidFill>
                  <a:cs typeface="Arial"/>
                </a:rPr>
                <a:t>Databases</a:t>
              </a:r>
              <a:endParaRPr sz="800" dirty="0">
                <a:solidFill>
                  <a:srgbClr val="000000"/>
                </a:solidFill>
                <a:cs typeface="Arial"/>
              </a:endParaRPr>
            </a:p>
          </p:txBody>
        </p:sp>
        <p:pic>
          <p:nvPicPr>
            <p:cNvPr id="263" name="Picture 2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34233" y="2376307"/>
              <a:ext cx="160856" cy="192808"/>
            </a:xfrm>
            <a:prstGeom prst="rect">
              <a:avLst/>
            </a:prstGeom>
          </p:spPr>
        </p:pic>
        <p:sp>
          <p:nvSpPr>
            <p:cNvPr id="264" name="object 98"/>
            <p:cNvSpPr txBox="1"/>
            <p:nvPr/>
          </p:nvSpPr>
          <p:spPr>
            <a:xfrm>
              <a:off x="1046125" y="2777453"/>
              <a:ext cx="548640" cy="246221"/>
            </a:xfrm>
            <a:prstGeom prst="rect">
              <a:avLst/>
            </a:prstGeom>
          </p:spPr>
          <p:txBody>
            <a:bodyPr vert="horz" wrap="square" lIns="0" tIns="0" rIns="0" bIns="0" rtlCol="0">
              <a:spAutoFit/>
            </a:bodyPr>
            <a:lstStyle/>
            <a:p>
              <a:pPr>
                <a:tabLst>
                  <a:tab pos="1417285" algn="l"/>
                </a:tabLst>
              </a:pPr>
              <a:r>
                <a:rPr lang="en-US" sz="800" dirty="0">
                  <a:solidFill>
                    <a:srgbClr val="000000"/>
                  </a:solidFill>
                  <a:cs typeface="Arial"/>
                </a:rPr>
                <a:t>DevOps Tools</a:t>
              </a:r>
              <a:endParaRPr sz="800" dirty="0">
                <a:solidFill>
                  <a:srgbClr val="000000"/>
                </a:solidFill>
                <a:cs typeface="Arial"/>
              </a:endParaRPr>
            </a:p>
          </p:txBody>
        </p:sp>
        <p:pic>
          <p:nvPicPr>
            <p:cNvPr id="265" name="Picture 2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10202" y="2761517"/>
              <a:ext cx="208918" cy="191874"/>
            </a:xfrm>
            <a:prstGeom prst="rect">
              <a:avLst/>
            </a:prstGeom>
          </p:spPr>
        </p:pic>
        <p:sp>
          <p:nvSpPr>
            <p:cNvPr id="266" name="object 97"/>
            <p:cNvSpPr txBox="1"/>
            <p:nvPr/>
          </p:nvSpPr>
          <p:spPr>
            <a:xfrm>
              <a:off x="1046125" y="3154182"/>
              <a:ext cx="548640" cy="123111"/>
            </a:xfrm>
            <a:prstGeom prst="rect">
              <a:avLst/>
            </a:prstGeom>
          </p:spPr>
          <p:txBody>
            <a:bodyPr vert="horz" wrap="square" lIns="0" tIns="0" rIns="0" bIns="0" rtlCol="0">
              <a:spAutoFit/>
            </a:bodyPr>
            <a:lstStyle/>
            <a:p>
              <a:pPr marR="6773"/>
              <a:r>
                <a:rPr lang="en-US" sz="800" dirty="0">
                  <a:solidFill>
                    <a:srgbClr val="000000"/>
                  </a:solidFill>
                  <a:cs typeface="Arial"/>
                </a:rPr>
                <a:t>Networking</a:t>
              </a:r>
              <a:endParaRPr sz="800" dirty="0">
                <a:solidFill>
                  <a:srgbClr val="000000"/>
                </a:solidFill>
                <a:cs typeface="Arial"/>
              </a:endParaRPr>
            </a:p>
          </p:txBody>
        </p:sp>
        <p:pic>
          <p:nvPicPr>
            <p:cNvPr id="267" name="Picture 26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17691" y="3145793"/>
              <a:ext cx="193940" cy="181243"/>
            </a:xfrm>
            <a:prstGeom prst="rect">
              <a:avLst/>
            </a:prstGeom>
          </p:spPr>
        </p:pic>
        <p:sp>
          <p:nvSpPr>
            <p:cNvPr id="268" name="object 99"/>
            <p:cNvSpPr txBox="1"/>
            <p:nvPr/>
          </p:nvSpPr>
          <p:spPr>
            <a:xfrm>
              <a:off x="1046125" y="3530912"/>
              <a:ext cx="548640" cy="123111"/>
            </a:xfrm>
            <a:prstGeom prst="rect">
              <a:avLst/>
            </a:prstGeom>
          </p:spPr>
          <p:txBody>
            <a:bodyPr vert="horz" wrap="square" lIns="0" tIns="0" rIns="0" bIns="0" rtlCol="0">
              <a:spAutoFit/>
            </a:bodyPr>
            <a:lstStyle/>
            <a:p>
              <a:pPr marR="6773"/>
              <a:r>
                <a:rPr lang="en-US" sz="800" dirty="0">
                  <a:solidFill>
                    <a:srgbClr val="000000"/>
                  </a:solidFill>
                  <a:cs typeface="Arial"/>
                </a:rPr>
                <a:t>Storage</a:t>
              </a:r>
              <a:endParaRPr sz="800" dirty="0">
                <a:solidFill>
                  <a:srgbClr val="000000"/>
                </a:solidFill>
                <a:cs typeface="Arial"/>
              </a:endParaRPr>
            </a:p>
          </p:txBody>
        </p:sp>
        <p:pic>
          <p:nvPicPr>
            <p:cNvPr id="269" name="Picture 2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19326" y="3519439"/>
              <a:ext cx="190671" cy="146057"/>
            </a:xfrm>
            <a:prstGeom prst="rect">
              <a:avLst/>
            </a:prstGeom>
          </p:spPr>
        </p:pic>
      </p:grpSp>
      <p:sp>
        <p:nvSpPr>
          <p:cNvPr id="273" name="Rectangle 272"/>
          <p:cNvSpPr/>
          <p:nvPr/>
        </p:nvSpPr>
        <p:spPr>
          <a:xfrm>
            <a:off x="996646" y="3937894"/>
            <a:ext cx="2752590" cy="638386"/>
          </a:xfrm>
          <a:prstGeom prst="rect">
            <a:avLst/>
          </a:prstGeom>
          <a:solidFill>
            <a:srgbClr val="F2F2F2"/>
          </a:solidFill>
          <a:ln w="6350">
            <a:solidFill>
              <a:srgbClr val="753F19"/>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274" name="object 115"/>
          <p:cNvSpPr txBox="1"/>
          <p:nvPr/>
        </p:nvSpPr>
        <p:spPr>
          <a:xfrm>
            <a:off x="1892083" y="3847980"/>
            <a:ext cx="961716" cy="155448"/>
          </a:xfrm>
          <a:prstGeom prst="rect">
            <a:avLst/>
          </a:prstGeom>
          <a:solidFill>
            <a:srgbClr val="753F19"/>
          </a:solidFill>
          <a:ln w="6350">
            <a:solidFill>
              <a:srgbClr val="753F19"/>
            </a:solidFill>
          </a:ln>
        </p:spPr>
        <p:txBody>
          <a:bodyPr vert="horz" wrap="square" lIns="0" tIns="0" rIns="0" bIns="0" rtlCol="0" anchor="ctr">
            <a:noAutofit/>
          </a:bodyPr>
          <a:lstStyle/>
          <a:p>
            <a:pPr algn="ctr"/>
            <a:r>
              <a:rPr lang="en-US" sz="800" b="1" dirty="0" smtClean="0">
                <a:solidFill>
                  <a:schemeClr val="bg1"/>
                </a:solidFill>
                <a:cs typeface="Arial"/>
              </a:rPr>
              <a:t>Management tools</a:t>
            </a:r>
            <a:endParaRPr lang="en-US" sz="800" b="1" dirty="0">
              <a:solidFill>
                <a:schemeClr val="bg1"/>
              </a:solidFill>
              <a:cs typeface="Arial"/>
            </a:endParaRPr>
          </a:p>
        </p:txBody>
      </p:sp>
      <p:sp>
        <p:nvSpPr>
          <p:cNvPr id="275" name="object 39"/>
          <p:cNvSpPr txBox="1"/>
          <p:nvPr/>
        </p:nvSpPr>
        <p:spPr>
          <a:xfrm>
            <a:off x="1138186" y="4291664"/>
            <a:ext cx="847197" cy="107722"/>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Resource Groups </a:t>
            </a:r>
          </a:p>
        </p:txBody>
      </p:sp>
      <p:pic>
        <p:nvPicPr>
          <p:cNvPr id="276" name="Picture 2" descr="Azure Resource Group Icon - Geeks Hangou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81542" y="4111806"/>
            <a:ext cx="160484" cy="160710"/>
          </a:xfrm>
          <a:prstGeom prst="rect">
            <a:avLst/>
          </a:prstGeom>
          <a:noFill/>
        </p:spPr>
      </p:pic>
      <p:sp>
        <p:nvSpPr>
          <p:cNvPr id="277" name="object 39"/>
          <p:cNvSpPr txBox="1"/>
          <p:nvPr/>
        </p:nvSpPr>
        <p:spPr>
          <a:xfrm>
            <a:off x="2191258" y="4291664"/>
            <a:ext cx="469713" cy="107722"/>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Portal</a:t>
            </a:r>
          </a:p>
        </p:txBody>
      </p:sp>
      <p:pic>
        <p:nvPicPr>
          <p:cNvPr id="278" name="Picture 27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334173" y="4119920"/>
            <a:ext cx="183882" cy="131344"/>
          </a:xfrm>
          <a:prstGeom prst="rect">
            <a:avLst/>
          </a:prstGeom>
        </p:spPr>
      </p:pic>
      <p:pic>
        <p:nvPicPr>
          <p:cNvPr id="279" name="Picture 27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210735" y="4121151"/>
            <a:ext cx="126852" cy="133648"/>
          </a:xfrm>
          <a:prstGeom prst="rect">
            <a:avLst/>
          </a:prstGeom>
        </p:spPr>
      </p:pic>
      <p:sp>
        <p:nvSpPr>
          <p:cNvPr id="280" name="object 39"/>
          <p:cNvSpPr txBox="1"/>
          <p:nvPr/>
        </p:nvSpPr>
        <p:spPr>
          <a:xfrm>
            <a:off x="2848777" y="4291663"/>
            <a:ext cx="850769" cy="215444"/>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Azure Resource Manager</a:t>
            </a:r>
            <a:endParaRPr lang="en-US" sz="700" dirty="0">
              <a:solidFill>
                <a:srgbClr val="000000"/>
              </a:solidFill>
              <a:cs typeface="Arial"/>
            </a:endParaRPr>
          </a:p>
        </p:txBody>
      </p:sp>
      <p:sp>
        <p:nvSpPr>
          <p:cNvPr id="281" name="Rectangle 280"/>
          <p:cNvSpPr/>
          <p:nvPr/>
        </p:nvSpPr>
        <p:spPr>
          <a:xfrm>
            <a:off x="8330308" y="3937894"/>
            <a:ext cx="2863471" cy="638386"/>
          </a:xfrm>
          <a:prstGeom prst="rect">
            <a:avLst/>
          </a:prstGeom>
          <a:solidFill>
            <a:srgbClr val="F2F2F2"/>
          </a:solidFill>
          <a:ln w="6350">
            <a:solidFill>
              <a:srgbClr val="9D9375"/>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282" name="object 115"/>
          <p:cNvSpPr txBox="1"/>
          <p:nvPr/>
        </p:nvSpPr>
        <p:spPr>
          <a:xfrm>
            <a:off x="9476946" y="3847980"/>
            <a:ext cx="570194" cy="155448"/>
          </a:xfrm>
          <a:prstGeom prst="rect">
            <a:avLst/>
          </a:prstGeom>
          <a:solidFill>
            <a:srgbClr val="9D9375"/>
          </a:solidFill>
          <a:ln w="6350">
            <a:solidFill>
              <a:srgbClr val="9D9375"/>
            </a:solidFill>
          </a:ln>
        </p:spPr>
        <p:txBody>
          <a:bodyPr vert="horz" wrap="square" lIns="0" tIns="0" rIns="0" bIns="0" rtlCol="0" anchor="ctr">
            <a:noAutofit/>
          </a:bodyPr>
          <a:lstStyle/>
          <a:p>
            <a:pPr algn="ctr"/>
            <a:r>
              <a:rPr lang="en-US" sz="800" b="1" dirty="0">
                <a:solidFill>
                  <a:schemeClr val="bg1"/>
                </a:solidFill>
                <a:cs typeface="Arial"/>
              </a:rPr>
              <a:t> Migration</a:t>
            </a:r>
          </a:p>
        </p:txBody>
      </p:sp>
      <p:sp>
        <p:nvSpPr>
          <p:cNvPr id="289" name="Rectangle 288"/>
          <p:cNvSpPr/>
          <p:nvPr/>
        </p:nvSpPr>
        <p:spPr>
          <a:xfrm>
            <a:off x="3871556" y="3937894"/>
            <a:ext cx="4336433" cy="638386"/>
          </a:xfrm>
          <a:prstGeom prst="rect">
            <a:avLst/>
          </a:prstGeom>
          <a:solidFill>
            <a:srgbClr val="F2F2F2"/>
          </a:solidFill>
          <a:ln w="6350">
            <a:solidFill>
              <a:srgbClr val="9B642E"/>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296" name="object 115"/>
          <p:cNvSpPr txBox="1"/>
          <p:nvPr/>
        </p:nvSpPr>
        <p:spPr>
          <a:xfrm>
            <a:off x="5168762" y="3847980"/>
            <a:ext cx="1742020" cy="155448"/>
          </a:xfrm>
          <a:prstGeom prst="rect">
            <a:avLst/>
          </a:prstGeom>
          <a:solidFill>
            <a:srgbClr val="9B642E"/>
          </a:solidFill>
          <a:ln w="6350">
            <a:solidFill>
              <a:srgbClr val="9B642E"/>
            </a:solidFill>
          </a:ln>
        </p:spPr>
        <p:txBody>
          <a:bodyPr vert="horz" wrap="square" lIns="0" tIns="0" rIns="0" bIns="0" rtlCol="0" anchor="ctr">
            <a:noAutofit/>
          </a:bodyPr>
          <a:lstStyle/>
          <a:p>
            <a:pPr algn="ctr"/>
            <a:r>
              <a:rPr lang="en-US" sz="800" b="1" dirty="0">
                <a:solidFill>
                  <a:schemeClr val="bg1"/>
                </a:solidFill>
                <a:cs typeface="Arial"/>
              </a:rPr>
              <a:t>Technical and business support</a:t>
            </a:r>
          </a:p>
        </p:txBody>
      </p:sp>
      <p:sp>
        <p:nvSpPr>
          <p:cNvPr id="297" name="Rectangle 296"/>
          <p:cNvSpPr/>
          <p:nvPr/>
        </p:nvSpPr>
        <p:spPr>
          <a:xfrm>
            <a:off x="996646" y="4695291"/>
            <a:ext cx="2752590" cy="638386"/>
          </a:xfrm>
          <a:prstGeom prst="rect">
            <a:avLst/>
          </a:prstGeom>
          <a:solidFill>
            <a:srgbClr val="F2F2F2"/>
          </a:solidFill>
          <a:ln w="6350">
            <a:solidFill>
              <a:srgbClr val="E3BC9F"/>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298" name="object 115"/>
          <p:cNvSpPr txBox="1"/>
          <p:nvPr/>
        </p:nvSpPr>
        <p:spPr>
          <a:xfrm>
            <a:off x="2044730" y="4605377"/>
            <a:ext cx="656422" cy="155448"/>
          </a:xfrm>
          <a:prstGeom prst="rect">
            <a:avLst/>
          </a:prstGeom>
          <a:solidFill>
            <a:srgbClr val="E3BC9F"/>
          </a:solidFill>
          <a:ln w="6350">
            <a:solidFill>
              <a:srgbClr val="E3BC9F"/>
            </a:solidFill>
          </a:ln>
        </p:spPr>
        <p:txBody>
          <a:bodyPr vert="horz" wrap="square" lIns="0" tIns="0" rIns="0" bIns="0" rtlCol="0" anchor="ctr">
            <a:noAutofit/>
          </a:bodyPr>
          <a:lstStyle/>
          <a:p>
            <a:pPr algn="ctr"/>
            <a:r>
              <a:rPr lang="en-US" sz="800" b="1" dirty="0" smtClean="0">
                <a:solidFill>
                  <a:schemeClr val="bg1"/>
                </a:solidFill>
                <a:cs typeface="Arial"/>
              </a:rPr>
              <a:t> Monitoring</a:t>
            </a:r>
            <a:endParaRPr lang="en-US" sz="800" b="1" dirty="0">
              <a:solidFill>
                <a:schemeClr val="bg1"/>
              </a:solidFill>
              <a:cs typeface="Arial"/>
            </a:endParaRPr>
          </a:p>
        </p:txBody>
      </p:sp>
      <p:sp>
        <p:nvSpPr>
          <p:cNvPr id="299" name="object 39"/>
          <p:cNvSpPr txBox="1"/>
          <p:nvPr/>
        </p:nvSpPr>
        <p:spPr>
          <a:xfrm>
            <a:off x="1073227" y="5093511"/>
            <a:ext cx="432432" cy="107722"/>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Monitor</a:t>
            </a:r>
          </a:p>
        </p:txBody>
      </p:sp>
      <p:pic>
        <p:nvPicPr>
          <p:cNvPr id="300" name="Picture 29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97996" y="4856607"/>
            <a:ext cx="182894" cy="182894"/>
          </a:xfrm>
          <a:prstGeom prst="rect">
            <a:avLst/>
          </a:prstGeom>
        </p:spPr>
      </p:pic>
      <p:sp>
        <p:nvSpPr>
          <p:cNvPr id="301" name="object 39"/>
          <p:cNvSpPr txBox="1"/>
          <p:nvPr/>
        </p:nvSpPr>
        <p:spPr>
          <a:xfrm>
            <a:off x="1573994" y="5093511"/>
            <a:ext cx="469713" cy="107722"/>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Metrics</a:t>
            </a:r>
          </a:p>
        </p:txBody>
      </p:sp>
      <p:pic>
        <p:nvPicPr>
          <p:cNvPr id="302" name="Picture 30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721784" y="4844663"/>
            <a:ext cx="174133" cy="206783"/>
          </a:xfrm>
          <a:prstGeom prst="rect">
            <a:avLst/>
          </a:prstGeom>
        </p:spPr>
      </p:pic>
      <p:sp>
        <p:nvSpPr>
          <p:cNvPr id="303" name="object 39"/>
          <p:cNvSpPr txBox="1"/>
          <p:nvPr/>
        </p:nvSpPr>
        <p:spPr>
          <a:xfrm>
            <a:off x="2112042" y="5093511"/>
            <a:ext cx="455994" cy="107722"/>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Alert</a:t>
            </a:r>
          </a:p>
        </p:txBody>
      </p:sp>
      <p:pic>
        <p:nvPicPr>
          <p:cNvPr id="304" name="Picture 30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243462" y="4865742"/>
            <a:ext cx="193155" cy="164625"/>
          </a:xfrm>
          <a:prstGeom prst="rect">
            <a:avLst/>
          </a:prstGeom>
        </p:spPr>
      </p:pic>
      <p:sp>
        <p:nvSpPr>
          <p:cNvPr id="305" name="Rectangle 304"/>
          <p:cNvSpPr/>
          <p:nvPr/>
        </p:nvSpPr>
        <p:spPr>
          <a:xfrm>
            <a:off x="3871555" y="4695291"/>
            <a:ext cx="7322225" cy="638386"/>
          </a:xfrm>
          <a:prstGeom prst="rect">
            <a:avLst/>
          </a:prstGeom>
          <a:solidFill>
            <a:srgbClr val="F2F2F2"/>
          </a:solidFill>
          <a:ln w="6350">
            <a:solidFill>
              <a:srgbClr val="E36877"/>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320" name="object 115"/>
          <p:cNvSpPr txBox="1"/>
          <p:nvPr/>
        </p:nvSpPr>
        <p:spPr>
          <a:xfrm>
            <a:off x="6882840" y="4605377"/>
            <a:ext cx="1297520" cy="155448"/>
          </a:xfrm>
          <a:prstGeom prst="rect">
            <a:avLst/>
          </a:prstGeom>
          <a:solidFill>
            <a:srgbClr val="E36877"/>
          </a:solidFill>
          <a:ln w="6350">
            <a:solidFill>
              <a:srgbClr val="E36877"/>
            </a:solidFill>
          </a:ln>
        </p:spPr>
        <p:txBody>
          <a:bodyPr vert="horz" wrap="square" lIns="0" tIns="0" rIns="0" bIns="0" rtlCol="0" anchor="ctr">
            <a:noAutofit/>
          </a:bodyPr>
          <a:lstStyle/>
          <a:p>
            <a:pPr algn="ctr"/>
            <a:r>
              <a:rPr lang="en-US" sz="800" b="1" dirty="0">
                <a:solidFill>
                  <a:schemeClr val="bg1"/>
                </a:solidFill>
                <a:cs typeface="Arial"/>
              </a:rPr>
              <a:t> Security and compliance</a:t>
            </a:r>
          </a:p>
        </p:txBody>
      </p:sp>
      <p:sp>
        <p:nvSpPr>
          <p:cNvPr id="321" name="Rectangle 320"/>
          <p:cNvSpPr/>
          <p:nvPr/>
        </p:nvSpPr>
        <p:spPr>
          <a:xfrm>
            <a:off x="998220" y="5458306"/>
            <a:ext cx="10195560" cy="692557"/>
          </a:xfrm>
          <a:prstGeom prst="rect">
            <a:avLst/>
          </a:prstGeom>
          <a:solidFill>
            <a:srgbClr val="F2F2F2"/>
          </a:solidFill>
          <a:ln w="6350">
            <a:solidFill>
              <a:srgbClr val="4066AA"/>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322" name="object 115"/>
          <p:cNvSpPr txBox="1"/>
          <p:nvPr/>
        </p:nvSpPr>
        <p:spPr>
          <a:xfrm>
            <a:off x="5736692" y="5368393"/>
            <a:ext cx="735546" cy="155448"/>
          </a:xfrm>
          <a:prstGeom prst="rect">
            <a:avLst/>
          </a:prstGeom>
          <a:solidFill>
            <a:srgbClr val="4066AA"/>
          </a:solidFill>
          <a:ln w="6350">
            <a:solidFill>
              <a:srgbClr val="4066AA"/>
            </a:solidFill>
          </a:ln>
        </p:spPr>
        <p:txBody>
          <a:bodyPr vert="horz" wrap="square" lIns="0" tIns="0" rIns="0" bIns="0" rtlCol="0" anchor="ctr">
            <a:noAutofit/>
          </a:bodyPr>
          <a:lstStyle/>
          <a:p>
            <a:pPr algn="ctr"/>
            <a:r>
              <a:rPr lang="en-US" sz="800" b="1" dirty="0" smtClean="0">
                <a:solidFill>
                  <a:schemeClr val="bg1"/>
                </a:solidFill>
                <a:cs typeface="Arial"/>
              </a:rPr>
              <a:t> Governance</a:t>
            </a:r>
            <a:endParaRPr lang="en-US" sz="800" b="1" dirty="0">
              <a:solidFill>
                <a:schemeClr val="bg1"/>
              </a:solidFill>
              <a:cs typeface="Arial"/>
            </a:endParaRPr>
          </a:p>
        </p:txBody>
      </p:sp>
      <p:sp>
        <p:nvSpPr>
          <p:cNvPr id="339" name="Rectangle 338"/>
          <p:cNvSpPr/>
          <p:nvPr/>
        </p:nvSpPr>
        <p:spPr>
          <a:xfrm>
            <a:off x="1987297" y="3174155"/>
            <a:ext cx="2657263" cy="638386"/>
          </a:xfrm>
          <a:prstGeom prst="rect">
            <a:avLst/>
          </a:prstGeom>
          <a:solidFill>
            <a:srgbClr val="F2F2F2"/>
          </a:solidFill>
          <a:ln w="6350">
            <a:solidFill>
              <a:srgbClr val="F68D2E"/>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700" dirty="0">
              <a:solidFill>
                <a:prstClr val="white"/>
              </a:solidFill>
            </a:endParaRPr>
          </a:p>
        </p:txBody>
      </p:sp>
      <p:sp>
        <p:nvSpPr>
          <p:cNvPr id="340" name="object 115"/>
          <p:cNvSpPr txBox="1"/>
          <p:nvPr/>
        </p:nvSpPr>
        <p:spPr>
          <a:xfrm>
            <a:off x="2897966" y="3084241"/>
            <a:ext cx="835926" cy="155448"/>
          </a:xfrm>
          <a:prstGeom prst="rect">
            <a:avLst/>
          </a:prstGeom>
          <a:solidFill>
            <a:srgbClr val="F68D2E"/>
          </a:solidFill>
          <a:ln w="6350">
            <a:solidFill>
              <a:srgbClr val="F68D2E"/>
            </a:solidFill>
          </a:ln>
        </p:spPr>
        <p:txBody>
          <a:bodyPr vert="horz" wrap="square" lIns="0" tIns="0" rIns="0" bIns="0" rtlCol="0" anchor="ctr">
            <a:noAutofit/>
          </a:bodyPr>
          <a:lstStyle/>
          <a:p>
            <a:pPr algn="ctr"/>
            <a:r>
              <a:rPr lang="en-US" sz="800" b="1" dirty="0" smtClean="0">
                <a:solidFill>
                  <a:schemeClr val="bg1"/>
                </a:solidFill>
                <a:cs typeface="Arial"/>
              </a:rPr>
              <a:t>Core Services</a:t>
            </a:r>
            <a:endParaRPr lang="en-US" sz="800" b="1" dirty="0">
              <a:solidFill>
                <a:schemeClr val="bg1"/>
              </a:solidFill>
              <a:cs typeface="Arial"/>
            </a:endParaRPr>
          </a:p>
        </p:txBody>
      </p:sp>
      <p:sp>
        <p:nvSpPr>
          <p:cNvPr id="341" name="Rectangle 340"/>
          <p:cNvSpPr/>
          <p:nvPr/>
        </p:nvSpPr>
        <p:spPr>
          <a:xfrm>
            <a:off x="4749093" y="3174155"/>
            <a:ext cx="2657263" cy="638386"/>
          </a:xfrm>
          <a:prstGeom prst="rect">
            <a:avLst/>
          </a:prstGeom>
          <a:solidFill>
            <a:srgbClr val="F2F2F2"/>
          </a:solidFill>
          <a:ln w="6350">
            <a:solidFill>
              <a:srgbClr val="BC204B"/>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342" name="object 115"/>
          <p:cNvSpPr txBox="1"/>
          <p:nvPr/>
        </p:nvSpPr>
        <p:spPr>
          <a:xfrm>
            <a:off x="5667750" y="3084241"/>
            <a:ext cx="819948" cy="155448"/>
          </a:xfrm>
          <a:prstGeom prst="rect">
            <a:avLst/>
          </a:prstGeom>
          <a:solidFill>
            <a:srgbClr val="BC204B"/>
          </a:solidFill>
          <a:ln w="6350">
            <a:solidFill>
              <a:srgbClr val="BC204B"/>
            </a:solidFill>
          </a:ln>
        </p:spPr>
        <p:txBody>
          <a:bodyPr vert="horz" wrap="square" lIns="0" tIns="0" rIns="0" bIns="0" rtlCol="0" anchor="ctr">
            <a:noAutofit/>
          </a:bodyPr>
          <a:lstStyle/>
          <a:p>
            <a:pPr algn="ctr"/>
            <a:r>
              <a:rPr lang="en-US" sz="800" b="1" dirty="0" smtClean="0">
                <a:solidFill>
                  <a:schemeClr val="bg1"/>
                </a:solidFill>
                <a:cs typeface="Arial"/>
              </a:rPr>
              <a:t> Infrastructure</a:t>
            </a:r>
            <a:endParaRPr lang="en-US" sz="800" b="1" dirty="0">
              <a:solidFill>
                <a:schemeClr val="bg1"/>
              </a:solidFill>
              <a:cs typeface="Arial"/>
            </a:endParaRPr>
          </a:p>
        </p:txBody>
      </p:sp>
      <p:sp>
        <p:nvSpPr>
          <p:cNvPr id="343" name="Rectangle 342"/>
          <p:cNvSpPr/>
          <p:nvPr/>
        </p:nvSpPr>
        <p:spPr>
          <a:xfrm>
            <a:off x="7510887" y="3174155"/>
            <a:ext cx="3682894" cy="638386"/>
          </a:xfrm>
          <a:prstGeom prst="rect">
            <a:avLst/>
          </a:prstGeom>
          <a:solidFill>
            <a:srgbClr val="F2F2F2"/>
          </a:solidFill>
          <a:ln w="6350">
            <a:solidFill>
              <a:srgbClr val="C6007E"/>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344" name="object 115"/>
          <p:cNvSpPr txBox="1"/>
          <p:nvPr/>
        </p:nvSpPr>
        <p:spPr>
          <a:xfrm>
            <a:off x="8582722" y="3084241"/>
            <a:ext cx="1539224" cy="155448"/>
          </a:xfrm>
          <a:prstGeom prst="rect">
            <a:avLst/>
          </a:prstGeom>
          <a:solidFill>
            <a:srgbClr val="C6007E"/>
          </a:solidFill>
          <a:ln w="6350">
            <a:solidFill>
              <a:srgbClr val="C6007E"/>
            </a:solidFill>
          </a:ln>
        </p:spPr>
        <p:txBody>
          <a:bodyPr vert="horz" wrap="square" lIns="0" tIns="0" rIns="0" bIns="0" rtlCol="0" anchor="ctr">
            <a:noAutofit/>
          </a:bodyPr>
          <a:lstStyle/>
          <a:p>
            <a:pPr algn="ctr"/>
            <a:r>
              <a:rPr lang="en-US" sz="800" b="1" dirty="0" smtClean="0">
                <a:solidFill>
                  <a:schemeClr val="bg1"/>
                </a:solidFill>
                <a:cs typeface="Arial"/>
              </a:rPr>
              <a:t>Hybrid </a:t>
            </a:r>
            <a:r>
              <a:rPr lang="en-US" sz="800" b="1" dirty="0">
                <a:solidFill>
                  <a:schemeClr val="bg1"/>
                </a:solidFill>
                <a:cs typeface="Arial"/>
              </a:rPr>
              <a:t>architecture</a:t>
            </a:r>
          </a:p>
        </p:txBody>
      </p:sp>
      <p:grpSp>
        <p:nvGrpSpPr>
          <p:cNvPr id="345" name="Group 344"/>
          <p:cNvGrpSpPr/>
          <p:nvPr/>
        </p:nvGrpSpPr>
        <p:grpSpPr>
          <a:xfrm>
            <a:off x="2183319" y="3300240"/>
            <a:ext cx="2265218" cy="454475"/>
            <a:chOff x="2962792" y="3300240"/>
            <a:chExt cx="2265218" cy="454475"/>
          </a:xfrm>
        </p:grpSpPr>
        <p:sp>
          <p:nvSpPr>
            <p:cNvPr id="346" name="object 39"/>
            <p:cNvSpPr txBox="1"/>
            <p:nvPr/>
          </p:nvSpPr>
          <p:spPr>
            <a:xfrm>
              <a:off x="2962792" y="3629525"/>
              <a:ext cx="456142" cy="107722"/>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Compute</a:t>
              </a:r>
            </a:p>
          </p:txBody>
        </p:sp>
        <p:pic>
          <p:nvPicPr>
            <p:cNvPr id="347" name="Picture 8" descr="Azure Logo Icon of Flat style - Available in SVG, PNG, EPS, AI ..."/>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019552" y="3300240"/>
              <a:ext cx="342622" cy="342622"/>
            </a:xfrm>
            <a:prstGeom prst="rect">
              <a:avLst/>
            </a:prstGeom>
            <a:noFill/>
            <a:extLst>
              <a:ext uri="{909E8E84-426E-40DD-AFC4-6F175D3DCCD1}">
                <a14:hiddenFill xmlns:a14="http://schemas.microsoft.com/office/drawing/2010/main">
                  <a:solidFill>
                    <a:srgbClr val="FFFFFF"/>
                  </a:solidFill>
                </a14:hiddenFill>
              </a:ext>
            </a:extLst>
          </p:spPr>
        </p:pic>
        <p:sp>
          <p:nvSpPr>
            <p:cNvPr id="348" name="object 39"/>
            <p:cNvSpPr txBox="1"/>
            <p:nvPr/>
          </p:nvSpPr>
          <p:spPr>
            <a:xfrm>
              <a:off x="3548281" y="3300240"/>
              <a:ext cx="403822" cy="107722"/>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Storage</a:t>
              </a:r>
            </a:p>
          </p:txBody>
        </p:sp>
        <p:pic>
          <p:nvPicPr>
            <p:cNvPr id="349" name="Picture 10" descr="Azure Storage Tutorial - An Introduction to Azure Storage | Edureka"/>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597471" y="3449273"/>
              <a:ext cx="305442" cy="305442"/>
            </a:xfrm>
            <a:prstGeom prst="rect">
              <a:avLst/>
            </a:prstGeom>
            <a:noFill/>
            <a:extLst>
              <a:ext uri="{909E8E84-426E-40DD-AFC4-6F175D3DCCD1}">
                <a14:hiddenFill xmlns:a14="http://schemas.microsoft.com/office/drawing/2010/main">
                  <a:solidFill>
                    <a:srgbClr val="FFFFFF"/>
                  </a:solidFill>
                </a14:hiddenFill>
              </a:ext>
            </a:extLst>
          </p:spPr>
        </p:pic>
        <p:pic>
          <p:nvPicPr>
            <p:cNvPr id="350" name="Picture 20" descr="15 Database Icon Blue Images - Blue Database Icon, Database Icon ..."/>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191205" y="3364130"/>
              <a:ext cx="250202" cy="250202"/>
            </a:xfrm>
            <a:prstGeom prst="rect">
              <a:avLst/>
            </a:prstGeom>
            <a:noFill/>
            <a:extLst>
              <a:ext uri="{909E8E84-426E-40DD-AFC4-6F175D3DCCD1}">
                <a14:hiddenFill xmlns:a14="http://schemas.microsoft.com/office/drawing/2010/main">
                  <a:solidFill>
                    <a:srgbClr val="FFFFFF"/>
                  </a:solidFill>
                </a14:hiddenFill>
              </a:ext>
            </a:extLst>
          </p:spPr>
        </p:pic>
        <p:sp>
          <p:nvSpPr>
            <p:cNvPr id="351" name="object 39"/>
            <p:cNvSpPr txBox="1"/>
            <p:nvPr/>
          </p:nvSpPr>
          <p:spPr>
            <a:xfrm>
              <a:off x="4081450" y="3629525"/>
              <a:ext cx="469713" cy="107722"/>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Database</a:t>
              </a:r>
            </a:p>
          </p:txBody>
        </p:sp>
        <p:pic>
          <p:nvPicPr>
            <p:cNvPr id="352" name="Picture 12" descr="Anwar Younus Blog: Microsoft Azure Networki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724305" y="3513264"/>
              <a:ext cx="459910" cy="241451"/>
            </a:xfrm>
            <a:prstGeom prst="rect">
              <a:avLst/>
            </a:prstGeom>
            <a:noFill/>
            <a:extLst>
              <a:ext uri="{909E8E84-426E-40DD-AFC4-6F175D3DCCD1}">
                <a14:hiddenFill xmlns:a14="http://schemas.microsoft.com/office/drawing/2010/main">
                  <a:solidFill>
                    <a:srgbClr val="FFFFFF"/>
                  </a:solidFill>
                </a14:hiddenFill>
              </a:ext>
            </a:extLst>
          </p:spPr>
        </p:pic>
        <p:sp>
          <p:nvSpPr>
            <p:cNvPr id="353" name="object 39"/>
            <p:cNvSpPr txBox="1"/>
            <p:nvPr/>
          </p:nvSpPr>
          <p:spPr>
            <a:xfrm>
              <a:off x="4680510" y="3300240"/>
              <a:ext cx="547500" cy="107722"/>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Networking</a:t>
              </a:r>
            </a:p>
          </p:txBody>
        </p:sp>
      </p:grpSp>
      <p:grpSp>
        <p:nvGrpSpPr>
          <p:cNvPr id="14" name="Group 13"/>
          <p:cNvGrpSpPr/>
          <p:nvPr/>
        </p:nvGrpSpPr>
        <p:grpSpPr>
          <a:xfrm>
            <a:off x="7138386" y="1741362"/>
            <a:ext cx="789474" cy="1256586"/>
            <a:chOff x="7516326" y="1765746"/>
            <a:chExt cx="789474" cy="1256586"/>
          </a:xfrm>
        </p:grpSpPr>
        <p:sp>
          <p:nvSpPr>
            <p:cNvPr id="405" name="Rectangle 404"/>
            <p:cNvSpPr/>
            <p:nvPr/>
          </p:nvSpPr>
          <p:spPr>
            <a:xfrm>
              <a:off x="7516326" y="1855659"/>
              <a:ext cx="789474" cy="1166673"/>
            </a:xfrm>
            <a:prstGeom prst="rect">
              <a:avLst/>
            </a:prstGeom>
            <a:solidFill>
              <a:srgbClr val="F2F2F2"/>
            </a:solidFill>
            <a:ln w="6350">
              <a:solidFill>
                <a:srgbClr val="009A44"/>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406" name="object 115"/>
            <p:cNvSpPr txBox="1"/>
            <p:nvPr/>
          </p:nvSpPr>
          <p:spPr>
            <a:xfrm>
              <a:off x="7601900" y="1765746"/>
              <a:ext cx="618326" cy="155448"/>
            </a:xfrm>
            <a:prstGeom prst="rect">
              <a:avLst/>
            </a:prstGeom>
            <a:solidFill>
              <a:srgbClr val="009A44"/>
            </a:solidFill>
            <a:ln w="6350">
              <a:solidFill>
                <a:srgbClr val="009A44"/>
              </a:solidFill>
            </a:ln>
          </p:spPr>
          <p:txBody>
            <a:bodyPr vert="horz" wrap="square" lIns="0" tIns="0" rIns="0" bIns="0" rtlCol="0" anchor="ctr">
              <a:noAutofit/>
            </a:bodyPr>
            <a:lstStyle/>
            <a:p>
              <a:pPr algn="ctr"/>
              <a:r>
                <a:rPr lang="en-US" sz="800" b="1" dirty="0" smtClean="0">
                  <a:solidFill>
                    <a:schemeClr val="bg1"/>
                  </a:solidFill>
                  <a:cs typeface="Arial"/>
                </a:rPr>
                <a:t>Blockchain</a:t>
              </a:r>
              <a:endParaRPr lang="en-US" sz="800" b="1" dirty="0">
                <a:solidFill>
                  <a:schemeClr val="bg1"/>
                </a:solidFill>
                <a:cs typeface="Arial"/>
              </a:endParaRPr>
            </a:p>
          </p:txBody>
        </p:sp>
        <p:sp>
          <p:nvSpPr>
            <p:cNvPr id="431" name="object 39"/>
            <p:cNvSpPr txBox="1"/>
            <p:nvPr/>
          </p:nvSpPr>
          <p:spPr>
            <a:xfrm>
              <a:off x="7595535" y="2315056"/>
              <a:ext cx="631056" cy="215444"/>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Cognitive Services</a:t>
              </a:r>
            </a:p>
          </p:txBody>
        </p:sp>
        <p:pic>
          <p:nvPicPr>
            <p:cNvPr id="432" name="Picture 431"/>
            <p:cNvPicPr>
              <a:picLocks noChangeAspect="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54487" y="2027683"/>
              <a:ext cx="313153" cy="245461"/>
            </a:xfrm>
            <a:prstGeom prst="rect">
              <a:avLst/>
            </a:prstGeom>
          </p:spPr>
        </p:pic>
      </p:grpSp>
      <p:grpSp>
        <p:nvGrpSpPr>
          <p:cNvPr id="16" name="Group 15"/>
          <p:cNvGrpSpPr/>
          <p:nvPr/>
        </p:nvGrpSpPr>
        <p:grpSpPr>
          <a:xfrm>
            <a:off x="6128689" y="971752"/>
            <a:ext cx="5065092" cy="709140"/>
            <a:chOff x="6128689" y="971752"/>
            <a:chExt cx="5065092" cy="709140"/>
          </a:xfrm>
        </p:grpSpPr>
        <p:sp>
          <p:nvSpPr>
            <p:cNvPr id="434" name="Rectangle 433"/>
            <p:cNvSpPr/>
            <p:nvPr/>
          </p:nvSpPr>
          <p:spPr>
            <a:xfrm>
              <a:off x="6128689" y="1051478"/>
              <a:ext cx="5065092" cy="629414"/>
            </a:xfrm>
            <a:prstGeom prst="rect">
              <a:avLst/>
            </a:prstGeom>
            <a:solidFill>
              <a:srgbClr val="F2F2F2"/>
            </a:solidFill>
            <a:ln w="6350">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437" name="object 115"/>
            <p:cNvSpPr txBox="1"/>
            <p:nvPr/>
          </p:nvSpPr>
          <p:spPr>
            <a:xfrm>
              <a:off x="7484135" y="971752"/>
              <a:ext cx="2081312" cy="155448"/>
            </a:xfrm>
            <a:prstGeom prst="rect">
              <a:avLst/>
            </a:prstGeom>
            <a:solidFill>
              <a:srgbClr val="0091DA"/>
            </a:solidFill>
            <a:ln w="6350">
              <a:solidFill>
                <a:srgbClr val="0091DA"/>
              </a:solidFill>
            </a:ln>
          </p:spPr>
          <p:txBody>
            <a:bodyPr vert="horz" wrap="square" lIns="0" tIns="0" rIns="0" bIns="0" rtlCol="0" anchor="ctr">
              <a:noAutofit/>
            </a:bodyPr>
            <a:lstStyle/>
            <a:p>
              <a:pPr algn="ctr"/>
              <a:r>
                <a:rPr lang="en-US" sz="800" b="1" dirty="0" smtClean="0">
                  <a:solidFill>
                    <a:schemeClr val="bg1"/>
                  </a:solidFill>
                  <a:cs typeface="Arial"/>
                </a:rPr>
                <a:t>Dynamic 365</a:t>
              </a:r>
              <a:endParaRPr lang="en-US" sz="800" b="1" dirty="0">
                <a:solidFill>
                  <a:schemeClr val="bg1"/>
                </a:solidFill>
                <a:cs typeface="Arial"/>
              </a:endParaRPr>
            </a:p>
          </p:txBody>
        </p:sp>
        <p:sp>
          <p:nvSpPr>
            <p:cNvPr id="440" name="object 35"/>
            <p:cNvSpPr txBox="1"/>
            <p:nvPr/>
          </p:nvSpPr>
          <p:spPr>
            <a:xfrm>
              <a:off x="6981433" y="1394917"/>
              <a:ext cx="1058102" cy="246888"/>
            </a:xfrm>
            <a:prstGeom prst="rect">
              <a:avLst/>
            </a:prstGeom>
          </p:spPr>
          <p:txBody>
            <a:bodyPr vert="horz" wrap="square" lIns="0" tIns="0" rIns="0" bIns="0" rtlCol="0">
              <a:noAutofit/>
            </a:bodyPr>
            <a:lstStyle/>
            <a:p>
              <a:pPr marL="16933" algn="ctr"/>
              <a:r>
                <a:rPr lang="en-US" sz="700" dirty="0" smtClean="0">
                  <a:solidFill>
                    <a:srgbClr val="000000"/>
                  </a:solidFill>
                  <a:cs typeface="Arial"/>
                </a:rPr>
                <a:t>Customer Relationship Management</a:t>
              </a:r>
              <a:endParaRPr sz="700" dirty="0">
                <a:solidFill>
                  <a:srgbClr val="000000"/>
                </a:solidFill>
                <a:cs typeface="Arial"/>
              </a:endParaRPr>
            </a:p>
          </p:txBody>
        </p:sp>
        <p:pic>
          <p:nvPicPr>
            <p:cNvPr id="441" name="Picture 6" descr="OnceHub | Comprehensive time zone support"/>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27039" r="27039"/>
            <a:stretch/>
          </p:blipFill>
          <p:spPr bwMode="auto">
            <a:xfrm>
              <a:off x="7412527" y="1223816"/>
              <a:ext cx="195916" cy="17643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42" name="object 31"/>
            <p:cNvSpPr txBox="1"/>
            <p:nvPr/>
          </p:nvSpPr>
          <p:spPr>
            <a:xfrm>
              <a:off x="6175662" y="1394917"/>
              <a:ext cx="635137" cy="246888"/>
            </a:xfrm>
            <a:prstGeom prst="rect">
              <a:avLst/>
            </a:prstGeom>
          </p:spPr>
          <p:txBody>
            <a:bodyPr vert="horz" wrap="square" lIns="0" tIns="0" rIns="0" bIns="0" rtlCol="0">
              <a:noAutofit/>
            </a:bodyPr>
            <a:lstStyle/>
            <a:p>
              <a:pPr marL="16933" algn="ctr"/>
              <a:r>
                <a:rPr lang="en-US" sz="700" dirty="0">
                  <a:solidFill>
                    <a:srgbClr val="000000"/>
                  </a:solidFill>
                  <a:cs typeface="Arial"/>
                </a:rPr>
                <a:t>Sharing and Collaboration</a:t>
              </a:r>
              <a:endParaRPr sz="700" dirty="0">
                <a:solidFill>
                  <a:srgbClr val="000000"/>
                </a:solidFill>
                <a:cs typeface="Arial"/>
              </a:endParaRPr>
            </a:p>
          </p:txBody>
        </p:sp>
        <p:pic>
          <p:nvPicPr>
            <p:cNvPr id="443" name="Picture 44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67121" y="1221956"/>
              <a:ext cx="252220" cy="180158"/>
            </a:xfrm>
            <a:prstGeom prst="rect">
              <a:avLst/>
            </a:prstGeom>
            <a:noFill/>
            <a:ln>
              <a:noFill/>
            </a:ln>
          </p:spPr>
        </p:pic>
        <p:sp>
          <p:nvSpPr>
            <p:cNvPr id="444" name="object 31"/>
            <p:cNvSpPr txBox="1"/>
            <p:nvPr/>
          </p:nvSpPr>
          <p:spPr>
            <a:xfrm>
              <a:off x="8210169" y="1394917"/>
              <a:ext cx="419159" cy="246888"/>
            </a:xfrm>
            <a:prstGeom prst="rect">
              <a:avLst/>
            </a:prstGeom>
          </p:spPr>
          <p:txBody>
            <a:bodyPr vert="horz" wrap="square" lIns="0" tIns="0" rIns="0" bIns="0" rtlCol="0">
              <a:noAutofit/>
            </a:bodyPr>
            <a:lstStyle/>
            <a:p>
              <a:pPr marL="16933" algn="ctr"/>
              <a:r>
                <a:rPr lang="en-US" sz="700" dirty="0" smtClean="0">
                  <a:solidFill>
                    <a:srgbClr val="000000"/>
                  </a:solidFill>
                  <a:cs typeface="Arial"/>
                </a:rPr>
                <a:t>Finance </a:t>
              </a:r>
              <a:endParaRPr sz="700" dirty="0">
                <a:solidFill>
                  <a:srgbClr val="000000"/>
                </a:solidFill>
                <a:cs typeface="Arial"/>
              </a:endParaRPr>
            </a:p>
          </p:txBody>
        </p:sp>
        <p:sp>
          <p:nvSpPr>
            <p:cNvPr id="445" name="object 31"/>
            <p:cNvSpPr txBox="1"/>
            <p:nvPr/>
          </p:nvSpPr>
          <p:spPr>
            <a:xfrm>
              <a:off x="8799962" y="1394917"/>
              <a:ext cx="691236" cy="246888"/>
            </a:xfrm>
            <a:prstGeom prst="rect">
              <a:avLst/>
            </a:prstGeom>
          </p:spPr>
          <p:txBody>
            <a:bodyPr vert="horz" wrap="square" lIns="0" tIns="0" rIns="0" bIns="0" rtlCol="0">
              <a:noAutofit/>
            </a:bodyPr>
            <a:lstStyle/>
            <a:p>
              <a:pPr marL="16933" algn="ctr"/>
              <a:r>
                <a:rPr lang="en-US" sz="700" dirty="0" smtClean="0">
                  <a:solidFill>
                    <a:srgbClr val="000000"/>
                  </a:solidFill>
                  <a:cs typeface="Arial"/>
                </a:rPr>
                <a:t>Human Resources</a:t>
              </a:r>
              <a:endParaRPr sz="700" dirty="0">
                <a:solidFill>
                  <a:srgbClr val="000000"/>
                </a:solidFill>
                <a:cs typeface="Arial"/>
              </a:endParaRPr>
            </a:p>
          </p:txBody>
        </p:sp>
        <p:sp>
          <p:nvSpPr>
            <p:cNvPr id="446" name="object 31"/>
            <p:cNvSpPr txBox="1"/>
            <p:nvPr/>
          </p:nvSpPr>
          <p:spPr>
            <a:xfrm>
              <a:off x="9661832" y="1394917"/>
              <a:ext cx="758381" cy="246888"/>
            </a:xfrm>
            <a:prstGeom prst="rect">
              <a:avLst/>
            </a:prstGeom>
          </p:spPr>
          <p:txBody>
            <a:bodyPr vert="horz" wrap="square" lIns="0" tIns="0" rIns="0" bIns="0" rtlCol="0">
              <a:noAutofit/>
            </a:bodyPr>
            <a:lstStyle/>
            <a:p>
              <a:pPr marL="16933" algn="ctr"/>
              <a:r>
                <a:rPr lang="en-US" sz="700" dirty="0" smtClean="0">
                  <a:solidFill>
                    <a:srgbClr val="000000"/>
                  </a:solidFill>
                  <a:cs typeface="Arial"/>
                </a:rPr>
                <a:t>Business Central</a:t>
              </a:r>
              <a:endParaRPr sz="700" dirty="0">
                <a:solidFill>
                  <a:srgbClr val="000000"/>
                </a:solidFill>
                <a:cs typeface="Arial"/>
              </a:endParaRPr>
            </a:p>
          </p:txBody>
        </p:sp>
        <p:pic>
          <p:nvPicPr>
            <p:cNvPr id="447" name="Picture 446"/>
            <p:cNvPicPr>
              <a:picLocks noChangeAspect="1"/>
            </p:cNvPicPr>
            <p:nvPr/>
          </p:nvPicPr>
          <p:blipFill>
            <a:blip r:embed="rId21"/>
            <a:stretch>
              <a:fillRect/>
            </a:stretch>
          </p:blipFill>
          <p:spPr>
            <a:xfrm>
              <a:off x="8302875" y="1198454"/>
              <a:ext cx="233746" cy="227162"/>
            </a:xfrm>
            <a:prstGeom prst="rect">
              <a:avLst/>
            </a:prstGeom>
          </p:spPr>
        </p:pic>
        <p:pic>
          <p:nvPicPr>
            <p:cNvPr id="448" name="Picture 447"/>
            <p:cNvPicPr>
              <a:picLocks noChangeAspect="1"/>
            </p:cNvPicPr>
            <p:nvPr/>
          </p:nvPicPr>
          <p:blipFill>
            <a:blip r:embed="rId22"/>
            <a:stretch>
              <a:fillRect/>
            </a:stretch>
          </p:blipFill>
          <p:spPr>
            <a:xfrm>
              <a:off x="9063342" y="1229796"/>
              <a:ext cx="164478" cy="164478"/>
            </a:xfrm>
            <a:prstGeom prst="rect">
              <a:avLst/>
            </a:prstGeom>
          </p:spPr>
        </p:pic>
        <p:pic>
          <p:nvPicPr>
            <p:cNvPr id="449" name="Picture 448"/>
            <p:cNvPicPr>
              <a:picLocks noChangeAspect="1"/>
            </p:cNvPicPr>
            <p:nvPr/>
          </p:nvPicPr>
          <p:blipFill>
            <a:blip r:embed="rId23"/>
            <a:stretch>
              <a:fillRect/>
            </a:stretch>
          </p:blipFill>
          <p:spPr>
            <a:xfrm>
              <a:off x="9934881" y="1204235"/>
              <a:ext cx="212282" cy="215600"/>
            </a:xfrm>
            <a:prstGeom prst="rect">
              <a:avLst/>
            </a:prstGeom>
          </p:spPr>
        </p:pic>
        <p:sp>
          <p:nvSpPr>
            <p:cNvPr id="460" name="object 31"/>
            <p:cNvSpPr txBox="1"/>
            <p:nvPr/>
          </p:nvSpPr>
          <p:spPr>
            <a:xfrm>
              <a:off x="10590847" y="1394917"/>
              <a:ext cx="532007" cy="246888"/>
            </a:xfrm>
            <a:prstGeom prst="rect">
              <a:avLst/>
            </a:prstGeom>
          </p:spPr>
          <p:txBody>
            <a:bodyPr vert="horz" wrap="square" lIns="0" tIns="0" rIns="0" bIns="0" rtlCol="0">
              <a:noAutofit/>
            </a:bodyPr>
            <a:lstStyle/>
            <a:p>
              <a:pPr marL="16933" algn="ctr"/>
              <a:r>
                <a:rPr lang="en-US" sz="700" dirty="0">
                  <a:solidFill>
                    <a:srgbClr val="000000"/>
                  </a:solidFill>
                  <a:cs typeface="Arial"/>
                </a:rPr>
                <a:t>Commerce</a:t>
              </a:r>
            </a:p>
          </p:txBody>
        </p:sp>
        <p:pic>
          <p:nvPicPr>
            <p:cNvPr id="4" name="Picture 3"/>
            <p:cNvPicPr>
              <a:picLocks noChangeAspect="1"/>
            </p:cNvPicPr>
            <p:nvPr/>
          </p:nvPicPr>
          <p:blipFill>
            <a:blip r:embed="rId24"/>
            <a:stretch>
              <a:fillRect/>
            </a:stretch>
          </p:blipFill>
          <p:spPr>
            <a:xfrm>
              <a:off x="10792437" y="1230581"/>
              <a:ext cx="173250" cy="162908"/>
            </a:xfrm>
            <a:prstGeom prst="rect">
              <a:avLst/>
            </a:prstGeom>
          </p:spPr>
        </p:pic>
      </p:grpSp>
      <p:grpSp>
        <p:nvGrpSpPr>
          <p:cNvPr id="22" name="Group 21"/>
          <p:cNvGrpSpPr/>
          <p:nvPr/>
        </p:nvGrpSpPr>
        <p:grpSpPr>
          <a:xfrm>
            <a:off x="3872464" y="1741362"/>
            <a:ext cx="1783080" cy="1256586"/>
            <a:chOff x="3872464" y="1741362"/>
            <a:chExt cx="1783080" cy="1256586"/>
          </a:xfrm>
        </p:grpSpPr>
        <p:sp>
          <p:nvSpPr>
            <p:cNvPr id="393" name="Rectangle 392"/>
            <p:cNvSpPr/>
            <p:nvPr/>
          </p:nvSpPr>
          <p:spPr>
            <a:xfrm>
              <a:off x="3872464" y="1831275"/>
              <a:ext cx="1783080" cy="1166673"/>
            </a:xfrm>
            <a:prstGeom prst="rect">
              <a:avLst/>
            </a:prstGeom>
            <a:solidFill>
              <a:srgbClr val="F2F2F2"/>
            </a:solidFill>
            <a:ln w="6350">
              <a:solidFill>
                <a:srgbClr val="470A6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394" name="object 115"/>
            <p:cNvSpPr txBox="1"/>
            <p:nvPr/>
          </p:nvSpPr>
          <p:spPr>
            <a:xfrm>
              <a:off x="4346041" y="1741362"/>
              <a:ext cx="835926" cy="280270"/>
            </a:xfrm>
            <a:prstGeom prst="rect">
              <a:avLst/>
            </a:prstGeom>
            <a:solidFill>
              <a:srgbClr val="470A68"/>
            </a:solidFill>
            <a:ln w="6350">
              <a:solidFill>
                <a:srgbClr val="470A68"/>
              </a:solidFill>
            </a:ln>
          </p:spPr>
          <p:txBody>
            <a:bodyPr vert="horz" wrap="square" lIns="0" tIns="0" rIns="0" bIns="0" rtlCol="0" anchor="ctr">
              <a:noAutofit/>
            </a:bodyPr>
            <a:lstStyle/>
            <a:p>
              <a:pPr algn="ctr"/>
              <a:r>
                <a:rPr lang="en-US" sz="800" b="1" dirty="0" smtClean="0">
                  <a:solidFill>
                    <a:schemeClr val="bg1"/>
                  </a:solidFill>
                  <a:cs typeface="Arial"/>
                </a:rPr>
                <a:t>Container Orchestration</a:t>
              </a:r>
              <a:endParaRPr lang="en-US" sz="800" b="1" dirty="0">
                <a:solidFill>
                  <a:schemeClr val="bg1"/>
                </a:solidFill>
                <a:cs typeface="Arial"/>
              </a:endParaRPr>
            </a:p>
          </p:txBody>
        </p:sp>
        <p:sp>
          <p:nvSpPr>
            <p:cNvPr id="899" name="object 39"/>
            <p:cNvSpPr txBox="1"/>
            <p:nvPr/>
          </p:nvSpPr>
          <p:spPr>
            <a:xfrm>
              <a:off x="4200808" y="2120597"/>
              <a:ext cx="472472" cy="215444"/>
            </a:xfrm>
            <a:prstGeom prst="rect">
              <a:avLst/>
            </a:prstGeom>
          </p:spPr>
          <p:txBody>
            <a:bodyPr vert="horz" wrap="square" lIns="0" tIns="0" rIns="0" bIns="0" rtlCol="0">
              <a:spAutoFit/>
            </a:bodyPr>
            <a:lstStyle/>
            <a:p>
              <a:pPr marL="16933">
                <a:tabLst>
                  <a:tab pos="1333467" algn="l"/>
                </a:tabLst>
              </a:pPr>
              <a:r>
                <a:rPr lang="en-US" sz="700" dirty="0">
                  <a:solidFill>
                    <a:srgbClr val="000000"/>
                  </a:solidFill>
                  <a:cs typeface="Arial"/>
                </a:rPr>
                <a:t>Kubernates Services</a:t>
              </a:r>
            </a:p>
          </p:txBody>
        </p:sp>
        <p:pic>
          <p:nvPicPr>
            <p:cNvPr id="900" name="Picture 899"/>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46110" y="2145741"/>
              <a:ext cx="178505" cy="165156"/>
            </a:xfrm>
            <a:prstGeom prst="rect">
              <a:avLst/>
            </a:prstGeom>
          </p:spPr>
        </p:pic>
        <p:sp>
          <p:nvSpPr>
            <p:cNvPr id="960" name="object 39"/>
            <p:cNvSpPr txBox="1"/>
            <p:nvPr/>
          </p:nvSpPr>
          <p:spPr>
            <a:xfrm>
              <a:off x="4200808" y="2750366"/>
              <a:ext cx="482646" cy="215444"/>
            </a:xfrm>
            <a:prstGeom prst="rect">
              <a:avLst/>
            </a:prstGeom>
          </p:spPr>
          <p:txBody>
            <a:bodyPr vert="horz" wrap="square" lIns="0" tIns="0" rIns="0" bIns="0" rtlCol="0">
              <a:spAutoFit/>
            </a:bodyPr>
            <a:lstStyle/>
            <a:p>
              <a:pPr marL="16933">
                <a:tabLst>
                  <a:tab pos="1333467" algn="l"/>
                </a:tabLst>
              </a:pPr>
              <a:r>
                <a:rPr lang="en-US" sz="700" dirty="0">
                  <a:solidFill>
                    <a:srgbClr val="000000"/>
                  </a:solidFill>
                  <a:cs typeface="Arial"/>
                </a:rPr>
                <a:t>Containers Service </a:t>
              </a:r>
            </a:p>
          </p:txBody>
        </p:sp>
        <p:pic>
          <p:nvPicPr>
            <p:cNvPr id="961" name="Picture 960"/>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35936" y="2775510"/>
              <a:ext cx="178505" cy="165156"/>
            </a:xfrm>
            <a:prstGeom prst="rect">
              <a:avLst/>
            </a:prstGeom>
          </p:spPr>
        </p:pic>
        <p:sp>
          <p:nvSpPr>
            <p:cNvPr id="897" name="object 39"/>
            <p:cNvSpPr txBox="1"/>
            <p:nvPr/>
          </p:nvSpPr>
          <p:spPr>
            <a:xfrm>
              <a:off x="4200808" y="2451199"/>
              <a:ext cx="415412" cy="215444"/>
            </a:xfrm>
            <a:prstGeom prst="rect">
              <a:avLst/>
            </a:prstGeom>
          </p:spPr>
          <p:txBody>
            <a:bodyPr vert="horz" wrap="square" lIns="0" tIns="0" rIns="0" bIns="0" rtlCol="0">
              <a:spAutoFit/>
            </a:bodyPr>
            <a:lstStyle/>
            <a:p>
              <a:pPr marL="16933">
                <a:tabLst>
                  <a:tab pos="1333467" algn="l"/>
                </a:tabLst>
              </a:pPr>
              <a:r>
                <a:rPr lang="en-US" sz="700" dirty="0">
                  <a:solidFill>
                    <a:srgbClr val="000000"/>
                  </a:solidFill>
                  <a:cs typeface="Arial"/>
                </a:rPr>
                <a:t>Container Registry</a:t>
              </a:r>
            </a:p>
          </p:txBody>
        </p:sp>
        <p:pic>
          <p:nvPicPr>
            <p:cNvPr id="898" name="Picture 897"/>
            <p:cNvPicPr>
              <a:picLocks noChangeAspect="1"/>
            </p:cNvPicPr>
            <p:nvPr/>
          </p:nvPicPr>
          <p:blipFill>
            <a:blip r:embed="rId2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49384" y="2481888"/>
              <a:ext cx="173351" cy="154067"/>
            </a:xfrm>
            <a:prstGeom prst="rect">
              <a:avLst/>
            </a:prstGeom>
          </p:spPr>
        </p:pic>
        <p:sp>
          <p:nvSpPr>
            <p:cNvPr id="962" name="object 39"/>
            <p:cNvSpPr txBox="1"/>
            <p:nvPr/>
          </p:nvSpPr>
          <p:spPr>
            <a:xfrm>
              <a:off x="5141120" y="2451199"/>
              <a:ext cx="394810" cy="215444"/>
            </a:xfrm>
            <a:prstGeom prst="rect">
              <a:avLst/>
            </a:prstGeom>
          </p:spPr>
          <p:txBody>
            <a:bodyPr vert="horz" wrap="square" lIns="0" tIns="0" rIns="0" bIns="0" rtlCol="0">
              <a:spAutoFit/>
            </a:bodyPr>
            <a:lstStyle/>
            <a:p>
              <a:pPr marL="16933">
                <a:tabLst>
                  <a:tab pos="1333467" algn="l"/>
                </a:tabLst>
              </a:pPr>
              <a:r>
                <a:rPr lang="en-US" sz="700" dirty="0">
                  <a:solidFill>
                    <a:srgbClr val="000000"/>
                  </a:solidFill>
                  <a:cs typeface="Arial"/>
                </a:rPr>
                <a:t>App Services</a:t>
              </a:r>
            </a:p>
          </p:txBody>
        </p:sp>
        <p:pic>
          <p:nvPicPr>
            <p:cNvPr id="963" name="Picture 962"/>
            <p:cNvPicPr>
              <a:picLocks noChangeAspect="1"/>
            </p:cNvPicPr>
            <p:nvPr/>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83308" y="2482843"/>
              <a:ext cx="157238" cy="152157"/>
            </a:xfrm>
            <a:prstGeom prst="rect">
              <a:avLst/>
            </a:prstGeom>
          </p:spPr>
        </p:pic>
        <p:pic>
          <p:nvPicPr>
            <p:cNvPr id="964" name="Picture 963"/>
            <p:cNvPicPr>
              <a:picLocks noChangeAspect="1"/>
            </p:cNvPicPr>
            <p:nvPr/>
          </p:nvPicPr>
          <p:blipFill>
            <a:blip r:embed="rId2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85862" y="2148922"/>
              <a:ext cx="172724" cy="158795"/>
            </a:xfrm>
            <a:prstGeom prst="rect">
              <a:avLst/>
            </a:prstGeom>
          </p:spPr>
        </p:pic>
        <p:sp>
          <p:nvSpPr>
            <p:cNvPr id="965" name="object 39"/>
            <p:cNvSpPr txBox="1"/>
            <p:nvPr/>
          </p:nvSpPr>
          <p:spPr>
            <a:xfrm>
              <a:off x="5141120" y="2066737"/>
              <a:ext cx="387452" cy="323165"/>
            </a:xfrm>
            <a:prstGeom prst="rect">
              <a:avLst/>
            </a:prstGeom>
          </p:spPr>
          <p:txBody>
            <a:bodyPr vert="horz" wrap="square" lIns="0" tIns="0" rIns="0" bIns="0" rtlCol="0">
              <a:spAutoFit/>
            </a:bodyPr>
            <a:lstStyle/>
            <a:p>
              <a:pPr marL="16933">
                <a:tabLst>
                  <a:tab pos="1333467" algn="l"/>
                </a:tabLst>
              </a:pPr>
              <a:r>
                <a:rPr lang="en-US" sz="700" dirty="0">
                  <a:solidFill>
                    <a:srgbClr val="000000"/>
                  </a:solidFill>
                  <a:cs typeface="Arial"/>
                </a:rPr>
                <a:t>Service Fabric Clusters</a:t>
              </a:r>
            </a:p>
          </p:txBody>
        </p:sp>
        <p:pic>
          <p:nvPicPr>
            <p:cNvPr id="966" name="Picture 965"/>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4782763" y="2784191"/>
              <a:ext cx="154945" cy="147794"/>
            </a:xfrm>
            <a:prstGeom prst="rect">
              <a:avLst/>
            </a:prstGeom>
          </p:spPr>
        </p:pic>
        <p:sp>
          <p:nvSpPr>
            <p:cNvPr id="967" name="object 39"/>
            <p:cNvSpPr txBox="1"/>
            <p:nvPr/>
          </p:nvSpPr>
          <p:spPr>
            <a:xfrm>
              <a:off x="5141120" y="2750366"/>
              <a:ext cx="387452" cy="215444"/>
            </a:xfrm>
            <a:prstGeom prst="rect">
              <a:avLst/>
            </a:prstGeom>
          </p:spPr>
          <p:txBody>
            <a:bodyPr vert="horz" wrap="square" lIns="0" tIns="0" rIns="0" bIns="0" rtlCol="0">
              <a:spAutoFit/>
            </a:bodyPr>
            <a:lstStyle/>
            <a:p>
              <a:pPr marL="16933">
                <a:tabLst>
                  <a:tab pos="1333467" algn="l"/>
                </a:tabLst>
              </a:pPr>
              <a:r>
                <a:rPr lang="en-US" sz="700" dirty="0" smtClean="0">
                  <a:solidFill>
                    <a:srgbClr val="000000"/>
                  </a:solidFill>
                  <a:cs typeface="Arial"/>
                </a:rPr>
                <a:t>Batch</a:t>
              </a:r>
              <a:br>
                <a:rPr lang="en-US" sz="700" dirty="0" smtClean="0">
                  <a:solidFill>
                    <a:srgbClr val="000000"/>
                  </a:solidFill>
                  <a:cs typeface="Arial"/>
                </a:rPr>
              </a:br>
              <a:r>
                <a:rPr lang="en-US" sz="700" dirty="0" smtClean="0">
                  <a:solidFill>
                    <a:srgbClr val="000000"/>
                  </a:solidFill>
                  <a:cs typeface="Arial"/>
                </a:rPr>
                <a:t>Accounts</a:t>
              </a:r>
              <a:endParaRPr lang="en-US" sz="700" dirty="0">
                <a:solidFill>
                  <a:srgbClr val="000000"/>
                </a:solidFill>
                <a:cs typeface="Arial"/>
              </a:endParaRPr>
            </a:p>
          </p:txBody>
        </p:sp>
      </p:grpSp>
      <p:grpSp>
        <p:nvGrpSpPr>
          <p:cNvPr id="23" name="Group 22"/>
          <p:cNvGrpSpPr/>
          <p:nvPr/>
        </p:nvGrpSpPr>
        <p:grpSpPr>
          <a:xfrm>
            <a:off x="1987297" y="1741362"/>
            <a:ext cx="1783080" cy="1256586"/>
            <a:chOff x="1987297" y="1741362"/>
            <a:chExt cx="1783080" cy="1256586"/>
          </a:xfrm>
        </p:grpSpPr>
        <p:sp>
          <p:nvSpPr>
            <p:cNvPr id="391" name="Rectangle 390"/>
            <p:cNvSpPr/>
            <p:nvPr/>
          </p:nvSpPr>
          <p:spPr>
            <a:xfrm>
              <a:off x="1987297" y="1831275"/>
              <a:ext cx="1783080" cy="1166673"/>
            </a:xfrm>
            <a:prstGeom prst="rect">
              <a:avLst/>
            </a:prstGeom>
            <a:solidFill>
              <a:srgbClr val="F2F2F2"/>
            </a:solidFill>
            <a:ln w="6350">
              <a:solidFill>
                <a:srgbClr val="48369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392" name="object 115"/>
            <p:cNvSpPr txBox="1"/>
            <p:nvPr/>
          </p:nvSpPr>
          <p:spPr>
            <a:xfrm>
              <a:off x="2460874" y="1741362"/>
              <a:ext cx="835926" cy="155448"/>
            </a:xfrm>
            <a:prstGeom prst="rect">
              <a:avLst/>
            </a:prstGeom>
            <a:solidFill>
              <a:srgbClr val="483698"/>
            </a:solidFill>
            <a:ln w="6350">
              <a:solidFill>
                <a:srgbClr val="483698"/>
              </a:solidFill>
            </a:ln>
          </p:spPr>
          <p:txBody>
            <a:bodyPr vert="horz" wrap="square" lIns="0" tIns="0" rIns="0" bIns="0" rtlCol="0" anchor="ctr">
              <a:noAutofit/>
            </a:bodyPr>
            <a:lstStyle/>
            <a:p>
              <a:pPr algn="ctr"/>
              <a:r>
                <a:rPr lang="en-US" sz="800" b="1" dirty="0" smtClean="0">
                  <a:solidFill>
                    <a:schemeClr val="bg1"/>
                  </a:solidFill>
                  <a:cs typeface="Arial"/>
                </a:rPr>
                <a:t>Analytics</a:t>
              </a:r>
              <a:endParaRPr lang="en-US" sz="800" b="1" dirty="0">
                <a:solidFill>
                  <a:schemeClr val="bg1"/>
                </a:solidFill>
                <a:cs typeface="Arial"/>
              </a:endParaRPr>
            </a:p>
          </p:txBody>
        </p:sp>
        <p:sp>
          <p:nvSpPr>
            <p:cNvPr id="907" name="object 39"/>
            <p:cNvSpPr txBox="1"/>
            <p:nvPr/>
          </p:nvSpPr>
          <p:spPr>
            <a:xfrm>
              <a:off x="2293229" y="2015652"/>
              <a:ext cx="457200" cy="215444"/>
            </a:xfrm>
            <a:prstGeom prst="rect">
              <a:avLst/>
            </a:prstGeom>
          </p:spPr>
          <p:txBody>
            <a:bodyPr vert="horz" wrap="square" lIns="0" tIns="0" rIns="0" bIns="0" rtlCol="0">
              <a:spAutoFit/>
            </a:bodyPr>
            <a:lstStyle/>
            <a:p>
              <a:pPr marL="16933">
                <a:tabLst>
                  <a:tab pos="1333467" algn="l"/>
                </a:tabLst>
              </a:pPr>
              <a:r>
                <a:rPr lang="en-US" sz="700" dirty="0" smtClean="0">
                  <a:solidFill>
                    <a:srgbClr val="000000"/>
                  </a:solidFill>
                  <a:cs typeface="Arial"/>
                </a:rPr>
                <a:t>Data Factories</a:t>
              </a:r>
              <a:endParaRPr lang="en-US" sz="700" dirty="0">
                <a:solidFill>
                  <a:srgbClr val="000000"/>
                </a:solidFill>
                <a:cs typeface="Arial"/>
              </a:endParaRPr>
            </a:p>
          </p:txBody>
        </p:sp>
        <p:pic>
          <p:nvPicPr>
            <p:cNvPr id="908" name="Picture 907"/>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025608" y="2037175"/>
              <a:ext cx="170907" cy="172398"/>
            </a:xfrm>
            <a:prstGeom prst="rect">
              <a:avLst/>
            </a:prstGeom>
          </p:spPr>
        </p:pic>
        <p:sp>
          <p:nvSpPr>
            <p:cNvPr id="905" name="object 39"/>
            <p:cNvSpPr txBox="1"/>
            <p:nvPr/>
          </p:nvSpPr>
          <p:spPr>
            <a:xfrm>
              <a:off x="2293230" y="2273611"/>
              <a:ext cx="505216" cy="323165"/>
            </a:xfrm>
            <a:prstGeom prst="rect">
              <a:avLst/>
            </a:prstGeom>
          </p:spPr>
          <p:txBody>
            <a:bodyPr vert="horz" wrap="square" lIns="0" tIns="0" rIns="0" bIns="0" rtlCol="0">
              <a:spAutoFit/>
            </a:bodyPr>
            <a:lstStyle/>
            <a:p>
              <a:pPr marL="16933">
                <a:tabLst>
                  <a:tab pos="1333467" algn="l"/>
                </a:tabLst>
              </a:pPr>
              <a:r>
                <a:rPr lang="en-US" sz="700" dirty="0" smtClean="0">
                  <a:solidFill>
                    <a:srgbClr val="000000"/>
                  </a:solidFill>
                  <a:cs typeface="Arial"/>
                </a:rPr>
                <a:t>Power Business Intelligence</a:t>
              </a:r>
              <a:endParaRPr lang="en-US" sz="700" dirty="0">
                <a:solidFill>
                  <a:srgbClr val="000000"/>
                </a:solidFill>
                <a:cs typeface="Arial"/>
              </a:endParaRPr>
            </a:p>
          </p:txBody>
        </p:sp>
        <p:pic>
          <p:nvPicPr>
            <p:cNvPr id="906" name="Picture 905"/>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2029629" y="2356831"/>
              <a:ext cx="162864" cy="156725"/>
            </a:xfrm>
            <a:prstGeom prst="rect">
              <a:avLst/>
            </a:prstGeom>
          </p:spPr>
        </p:pic>
        <p:sp>
          <p:nvSpPr>
            <p:cNvPr id="970" name="object 39"/>
            <p:cNvSpPr txBox="1"/>
            <p:nvPr/>
          </p:nvSpPr>
          <p:spPr>
            <a:xfrm>
              <a:off x="2293229" y="2643596"/>
              <a:ext cx="457200" cy="215444"/>
            </a:xfrm>
            <a:prstGeom prst="rect">
              <a:avLst/>
            </a:prstGeom>
          </p:spPr>
          <p:txBody>
            <a:bodyPr vert="horz" wrap="square" lIns="0" tIns="0" rIns="0" bIns="0" rtlCol="0">
              <a:spAutoFit/>
            </a:bodyPr>
            <a:lstStyle/>
            <a:p>
              <a:pPr marL="16933">
                <a:tabLst>
                  <a:tab pos="1333467" algn="l"/>
                </a:tabLst>
              </a:pPr>
              <a:r>
                <a:rPr lang="en-US" sz="700" dirty="0">
                  <a:solidFill>
                    <a:srgbClr val="000000"/>
                  </a:solidFill>
                  <a:cs typeface="Arial"/>
                </a:rPr>
                <a:t>Stream Analytics Jobs</a:t>
              </a:r>
            </a:p>
          </p:txBody>
        </p:sp>
        <p:pic>
          <p:nvPicPr>
            <p:cNvPr id="971" name="Picture 970"/>
            <p:cNvPicPr>
              <a:picLocks noChangeAspect="1"/>
            </p:cNvPicPr>
            <p:nvPr/>
          </p:nvPicPr>
          <p:blipFill>
            <a:blip r:embed="rId3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19621" y="2678985"/>
              <a:ext cx="182880" cy="144666"/>
            </a:xfrm>
            <a:prstGeom prst="rect">
              <a:avLst/>
            </a:prstGeom>
          </p:spPr>
        </p:pic>
        <p:pic>
          <p:nvPicPr>
            <p:cNvPr id="972" name="Picture 971"/>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2902844" y="2370032"/>
              <a:ext cx="147217" cy="130323"/>
            </a:xfrm>
            <a:prstGeom prst="rect">
              <a:avLst/>
            </a:prstGeom>
          </p:spPr>
        </p:pic>
        <p:sp>
          <p:nvSpPr>
            <p:cNvPr id="973" name="object 39"/>
            <p:cNvSpPr txBox="1"/>
            <p:nvPr/>
          </p:nvSpPr>
          <p:spPr>
            <a:xfrm>
              <a:off x="3240405" y="2381332"/>
              <a:ext cx="493395" cy="107722"/>
            </a:xfrm>
            <a:prstGeom prst="rect">
              <a:avLst/>
            </a:prstGeom>
          </p:spPr>
          <p:txBody>
            <a:bodyPr vert="horz" wrap="square" lIns="0" tIns="0" rIns="0" bIns="0" rtlCol="0">
              <a:spAutoFit/>
            </a:bodyPr>
            <a:lstStyle/>
            <a:p>
              <a:pPr marL="16933">
                <a:tabLst>
                  <a:tab pos="1333467" algn="l"/>
                </a:tabLst>
              </a:pPr>
              <a:r>
                <a:rPr lang="en-US" sz="700" dirty="0" smtClean="0">
                  <a:solidFill>
                    <a:srgbClr val="000000"/>
                  </a:solidFill>
                  <a:cs typeface="Arial"/>
                </a:rPr>
                <a:t>Event Hubs</a:t>
              </a:r>
              <a:endParaRPr lang="en-US" sz="700" dirty="0">
                <a:solidFill>
                  <a:srgbClr val="000000"/>
                </a:solidFill>
                <a:cs typeface="Arial"/>
              </a:endParaRPr>
            </a:p>
          </p:txBody>
        </p:sp>
        <p:pic>
          <p:nvPicPr>
            <p:cNvPr id="976" name="Picture 975"/>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2879841" y="2042624"/>
              <a:ext cx="169071" cy="161500"/>
            </a:xfrm>
            <a:prstGeom prst="rect">
              <a:avLst/>
            </a:prstGeom>
          </p:spPr>
        </p:pic>
        <p:sp>
          <p:nvSpPr>
            <p:cNvPr id="977" name="object 39"/>
            <p:cNvSpPr txBox="1"/>
            <p:nvPr/>
          </p:nvSpPr>
          <p:spPr>
            <a:xfrm>
              <a:off x="3240405" y="2015652"/>
              <a:ext cx="493395" cy="215444"/>
            </a:xfrm>
            <a:prstGeom prst="rect">
              <a:avLst/>
            </a:prstGeom>
          </p:spPr>
          <p:txBody>
            <a:bodyPr vert="horz" wrap="square" lIns="0" tIns="0" rIns="0" bIns="0" rtlCol="0">
              <a:spAutoFit/>
            </a:bodyPr>
            <a:lstStyle/>
            <a:p>
              <a:pPr marL="16933">
                <a:tabLst>
                  <a:tab pos="1333467" algn="l"/>
                </a:tabLst>
              </a:pPr>
              <a:r>
                <a:rPr lang="en-US" sz="700" dirty="0" smtClean="0">
                  <a:solidFill>
                    <a:srgbClr val="000000"/>
                  </a:solidFill>
                  <a:cs typeface="Arial"/>
                </a:rPr>
                <a:t>Data Lake</a:t>
              </a:r>
              <a:br>
                <a:rPr lang="en-US" sz="700" dirty="0" smtClean="0">
                  <a:solidFill>
                    <a:srgbClr val="000000"/>
                  </a:solidFill>
                  <a:cs typeface="Arial"/>
                </a:rPr>
              </a:br>
              <a:r>
                <a:rPr lang="en-US" sz="700" dirty="0" smtClean="0">
                  <a:solidFill>
                    <a:srgbClr val="000000"/>
                  </a:solidFill>
                  <a:cs typeface="Arial"/>
                </a:rPr>
                <a:t>Analytics</a:t>
              </a:r>
              <a:endParaRPr lang="en-US" sz="700" dirty="0">
                <a:solidFill>
                  <a:srgbClr val="000000"/>
                </a:solidFill>
                <a:cs typeface="Arial"/>
              </a:endParaRPr>
            </a:p>
          </p:txBody>
        </p:sp>
        <p:pic>
          <p:nvPicPr>
            <p:cNvPr id="979" name="Picture 978"/>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2902844" y="2688272"/>
              <a:ext cx="153288" cy="126092"/>
            </a:xfrm>
            <a:prstGeom prst="rect">
              <a:avLst/>
            </a:prstGeom>
          </p:spPr>
        </p:pic>
        <p:sp>
          <p:nvSpPr>
            <p:cNvPr id="980" name="object 39"/>
            <p:cNvSpPr txBox="1"/>
            <p:nvPr/>
          </p:nvSpPr>
          <p:spPr>
            <a:xfrm>
              <a:off x="3240405" y="2643596"/>
              <a:ext cx="493395" cy="215444"/>
            </a:xfrm>
            <a:prstGeom prst="rect">
              <a:avLst/>
            </a:prstGeom>
          </p:spPr>
          <p:txBody>
            <a:bodyPr vert="horz" wrap="square" lIns="0" tIns="0" rIns="0" bIns="0" rtlCol="0">
              <a:spAutoFit/>
            </a:bodyPr>
            <a:lstStyle/>
            <a:p>
              <a:pPr marL="16933">
                <a:tabLst>
                  <a:tab pos="1333467" algn="l"/>
                </a:tabLst>
              </a:pPr>
              <a:r>
                <a:rPr lang="en-US" sz="700" dirty="0" smtClean="0">
                  <a:solidFill>
                    <a:srgbClr val="000000"/>
                  </a:solidFill>
                  <a:cs typeface="Arial"/>
                </a:rPr>
                <a:t>Data Lake</a:t>
              </a:r>
              <a:br>
                <a:rPr lang="en-US" sz="700" dirty="0" smtClean="0">
                  <a:solidFill>
                    <a:srgbClr val="000000"/>
                  </a:solidFill>
                  <a:cs typeface="Arial"/>
                </a:rPr>
              </a:br>
              <a:r>
                <a:rPr lang="en-US" sz="700" dirty="0" smtClean="0">
                  <a:solidFill>
                    <a:srgbClr val="000000"/>
                  </a:solidFill>
                  <a:cs typeface="Arial"/>
                </a:rPr>
                <a:t>Storage</a:t>
              </a:r>
              <a:endParaRPr lang="en-US" sz="700" dirty="0">
                <a:solidFill>
                  <a:srgbClr val="000000"/>
                </a:solidFill>
                <a:cs typeface="Arial"/>
              </a:endParaRPr>
            </a:p>
          </p:txBody>
        </p:sp>
      </p:grpSp>
      <p:grpSp>
        <p:nvGrpSpPr>
          <p:cNvPr id="20" name="Group 19"/>
          <p:cNvGrpSpPr/>
          <p:nvPr/>
        </p:nvGrpSpPr>
        <p:grpSpPr>
          <a:xfrm>
            <a:off x="9915113" y="1741362"/>
            <a:ext cx="1278668" cy="1256586"/>
            <a:chOff x="9915113" y="1741362"/>
            <a:chExt cx="1278668" cy="1256586"/>
          </a:xfrm>
        </p:grpSpPr>
        <p:sp>
          <p:nvSpPr>
            <p:cNvPr id="403" name="Rectangle 402"/>
            <p:cNvSpPr/>
            <p:nvPr/>
          </p:nvSpPr>
          <p:spPr>
            <a:xfrm>
              <a:off x="9915113" y="1831275"/>
              <a:ext cx="1278668" cy="1166673"/>
            </a:xfrm>
            <a:prstGeom prst="rect">
              <a:avLst/>
            </a:prstGeom>
            <a:solidFill>
              <a:srgbClr val="F2F2F2"/>
            </a:solidFill>
            <a:ln w="6350">
              <a:solidFill>
                <a:srgbClr val="EAAA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404" name="object 115"/>
            <p:cNvSpPr txBox="1"/>
            <p:nvPr/>
          </p:nvSpPr>
          <p:spPr>
            <a:xfrm>
              <a:off x="10136484" y="1741362"/>
              <a:ext cx="835926" cy="155448"/>
            </a:xfrm>
            <a:prstGeom prst="rect">
              <a:avLst/>
            </a:prstGeom>
            <a:solidFill>
              <a:srgbClr val="EAAA00"/>
            </a:solidFill>
            <a:ln w="6350">
              <a:solidFill>
                <a:srgbClr val="EAAA00"/>
              </a:solidFill>
            </a:ln>
          </p:spPr>
          <p:txBody>
            <a:bodyPr vert="horz" wrap="square" lIns="0" tIns="0" rIns="0" bIns="0" rtlCol="0" anchor="ctr">
              <a:noAutofit/>
            </a:bodyPr>
            <a:lstStyle/>
            <a:p>
              <a:pPr algn="ctr"/>
              <a:r>
                <a:rPr lang="en-US" sz="800" b="1" dirty="0" smtClean="0">
                  <a:solidFill>
                    <a:schemeClr val="bg1"/>
                  </a:solidFill>
                  <a:cs typeface="Arial"/>
                </a:rPr>
                <a:t>DevOPS</a:t>
              </a:r>
              <a:endParaRPr lang="en-US" sz="800" b="1" dirty="0">
                <a:solidFill>
                  <a:schemeClr val="bg1"/>
                </a:solidFill>
                <a:cs typeface="Arial"/>
              </a:endParaRPr>
            </a:p>
          </p:txBody>
        </p:sp>
        <p:sp>
          <p:nvSpPr>
            <p:cNvPr id="867" name="object 39"/>
            <p:cNvSpPr txBox="1"/>
            <p:nvPr/>
          </p:nvSpPr>
          <p:spPr>
            <a:xfrm>
              <a:off x="10552246" y="2180558"/>
              <a:ext cx="631301" cy="323165"/>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API Management Services</a:t>
              </a:r>
            </a:p>
          </p:txBody>
        </p:sp>
        <p:pic>
          <p:nvPicPr>
            <p:cNvPr id="868" name="Picture 867"/>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771892" y="1973208"/>
              <a:ext cx="192008" cy="172481"/>
            </a:xfrm>
            <a:prstGeom prst="rect">
              <a:avLst/>
            </a:prstGeom>
          </p:spPr>
        </p:pic>
        <p:sp>
          <p:nvSpPr>
            <p:cNvPr id="865" name="object 39"/>
            <p:cNvSpPr txBox="1"/>
            <p:nvPr/>
          </p:nvSpPr>
          <p:spPr>
            <a:xfrm>
              <a:off x="10020017" y="2763232"/>
              <a:ext cx="477706" cy="215444"/>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Application Insights</a:t>
              </a:r>
            </a:p>
          </p:txBody>
        </p:sp>
        <p:pic>
          <p:nvPicPr>
            <p:cNvPr id="866" name="Picture 865"/>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177866" y="2502100"/>
              <a:ext cx="162009" cy="214756"/>
            </a:xfrm>
            <a:prstGeom prst="rect">
              <a:avLst/>
            </a:prstGeom>
          </p:spPr>
        </p:pic>
        <p:sp>
          <p:nvSpPr>
            <p:cNvPr id="984" name="object 98"/>
            <p:cNvSpPr txBox="1"/>
            <p:nvPr/>
          </p:nvSpPr>
          <p:spPr>
            <a:xfrm>
              <a:off x="10081084" y="2234418"/>
              <a:ext cx="355572" cy="215444"/>
            </a:xfrm>
            <a:prstGeom prst="rect">
              <a:avLst/>
            </a:prstGeom>
          </p:spPr>
          <p:txBody>
            <a:bodyPr vert="horz" wrap="square" lIns="0" tIns="0" rIns="0" bIns="0" rtlCol="0">
              <a:spAutoFit/>
            </a:bodyPr>
            <a:lstStyle/>
            <a:p>
              <a:pPr algn="ctr">
                <a:tabLst>
                  <a:tab pos="1417285" algn="l"/>
                </a:tabLst>
              </a:pPr>
              <a:r>
                <a:rPr lang="en-US" sz="700" dirty="0">
                  <a:solidFill>
                    <a:srgbClr val="000000"/>
                  </a:solidFill>
                  <a:cs typeface="Arial"/>
                </a:rPr>
                <a:t>DevOps Projects</a:t>
              </a:r>
            </a:p>
          </p:txBody>
        </p:sp>
        <p:pic>
          <p:nvPicPr>
            <p:cNvPr id="985" name="Picture 9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61559" y="1970077"/>
              <a:ext cx="194622" cy="178743"/>
            </a:xfrm>
            <a:prstGeom prst="rect">
              <a:avLst/>
            </a:prstGeom>
          </p:spPr>
        </p:pic>
        <p:pic>
          <p:nvPicPr>
            <p:cNvPr id="988" name="Picture 987"/>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10771469" y="2549725"/>
              <a:ext cx="192855" cy="182880"/>
            </a:xfrm>
            <a:prstGeom prst="rect">
              <a:avLst/>
            </a:prstGeom>
          </p:spPr>
        </p:pic>
        <p:sp>
          <p:nvSpPr>
            <p:cNvPr id="989" name="object 39"/>
            <p:cNvSpPr txBox="1"/>
            <p:nvPr/>
          </p:nvSpPr>
          <p:spPr>
            <a:xfrm>
              <a:off x="10628799" y="2763232"/>
              <a:ext cx="478195" cy="215444"/>
            </a:xfrm>
            <a:prstGeom prst="rect">
              <a:avLst/>
            </a:prstGeom>
          </p:spPr>
          <p:txBody>
            <a:bodyPr vert="horz" wrap="square" lIns="0" tIns="0" rIns="0" bIns="0" rtlCol="0">
              <a:spAutoFit/>
            </a:bodyPr>
            <a:lstStyle/>
            <a:p>
              <a:pPr marL="16933" algn="ctr">
                <a:tabLst>
                  <a:tab pos="1333467" algn="l"/>
                </a:tabLst>
              </a:pPr>
              <a:r>
                <a:rPr lang="en-US" sz="700" dirty="0" smtClean="0">
                  <a:solidFill>
                    <a:srgbClr val="000000"/>
                  </a:solidFill>
                  <a:cs typeface="Arial"/>
                </a:rPr>
                <a:t>Lab Services</a:t>
              </a:r>
              <a:endParaRPr lang="en-US" sz="700" dirty="0">
                <a:solidFill>
                  <a:srgbClr val="000000"/>
                </a:solidFill>
                <a:cs typeface="Arial"/>
              </a:endParaRPr>
            </a:p>
          </p:txBody>
        </p:sp>
      </p:grpSp>
      <p:grpSp>
        <p:nvGrpSpPr>
          <p:cNvPr id="12" name="Group 11"/>
          <p:cNvGrpSpPr/>
          <p:nvPr/>
        </p:nvGrpSpPr>
        <p:grpSpPr>
          <a:xfrm>
            <a:off x="5757631" y="1741362"/>
            <a:ext cx="1278668" cy="1256586"/>
            <a:chOff x="4751812" y="1765746"/>
            <a:chExt cx="1278668" cy="1256586"/>
          </a:xfrm>
        </p:grpSpPr>
        <p:sp>
          <p:nvSpPr>
            <p:cNvPr id="395" name="Rectangle 394"/>
            <p:cNvSpPr/>
            <p:nvPr/>
          </p:nvSpPr>
          <p:spPr>
            <a:xfrm>
              <a:off x="4751812" y="1855659"/>
              <a:ext cx="1278668" cy="1166673"/>
            </a:xfrm>
            <a:prstGeom prst="rect">
              <a:avLst/>
            </a:prstGeom>
            <a:solidFill>
              <a:srgbClr val="F2F2F2"/>
            </a:solidFill>
            <a:ln w="6350">
              <a:solidFill>
                <a:srgbClr val="6D2077"/>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396" name="object 115"/>
            <p:cNvSpPr txBox="1"/>
            <p:nvPr/>
          </p:nvSpPr>
          <p:spPr>
            <a:xfrm>
              <a:off x="4973183" y="1765746"/>
              <a:ext cx="835926" cy="155448"/>
            </a:xfrm>
            <a:prstGeom prst="rect">
              <a:avLst/>
            </a:prstGeom>
            <a:solidFill>
              <a:srgbClr val="6D2077"/>
            </a:solidFill>
            <a:ln w="6350">
              <a:solidFill>
                <a:srgbClr val="6D2077"/>
              </a:solidFill>
            </a:ln>
          </p:spPr>
          <p:txBody>
            <a:bodyPr vert="horz" wrap="square" lIns="0" tIns="0" rIns="0" bIns="0" rtlCol="0" anchor="ctr">
              <a:noAutofit/>
            </a:bodyPr>
            <a:lstStyle/>
            <a:p>
              <a:pPr algn="ctr"/>
              <a:r>
                <a:rPr lang="en-US" sz="800" b="1" dirty="0">
                  <a:solidFill>
                    <a:schemeClr val="bg1"/>
                  </a:solidFill>
                  <a:cs typeface="Arial"/>
                </a:rPr>
                <a:t>Mobile services</a:t>
              </a:r>
            </a:p>
          </p:txBody>
        </p:sp>
        <p:sp>
          <p:nvSpPr>
            <p:cNvPr id="891" name="object 39"/>
            <p:cNvSpPr txBox="1"/>
            <p:nvPr/>
          </p:nvSpPr>
          <p:spPr>
            <a:xfrm>
              <a:off x="4932011" y="2190275"/>
              <a:ext cx="364846" cy="215444"/>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App Services</a:t>
              </a:r>
            </a:p>
          </p:txBody>
        </p:sp>
        <p:pic>
          <p:nvPicPr>
            <p:cNvPr id="892" name="Picture 891"/>
            <p:cNvPicPr>
              <a:picLocks noChangeAspect="1"/>
            </p:cNvPicPr>
            <p:nvPr/>
          </p:nvPicPr>
          <p:blipFill>
            <a:blip r:embed="rId3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11967" y="1976591"/>
              <a:ext cx="204935" cy="198312"/>
            </a:xfrm>
            <a:prstGeom prst="rect">
              <a:avLst/>
            </a:prstGeom>
          </p:spPr>
        </p:pic>
        <p:sp>
          <p:nvSpPr>
            <p:cNvPr id="889" name="object 39"/>
            <p:cNvSpPr txBox="1"/>
            <p:nvPr/>
          </p:nvSpPr>
          <p:spPr>
            <a:xfrm>
              <a:off x="4898161" y="2713184"/>
              <a:ext cx="432547" cy="215444"/>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Power Platform</a:t>
              </a:r>
            </a:p>
          </p:txBody>
        </p:sp>
        <p:pic>
          <p:nvPicPr>
            <p:cNvPr id="890" name="Picture 889"/>
            <p:cNvPicPr>
              <a:picLocks noChangeAspect="1"/>
            </p:cNvPicPr>
            <p:nvPr/>
          </p:nvPicPr>
          <p:blipFill>
            <a:blip r:embed="rId3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11967" y="2504941"/>
              <a:ext cx="204935" cy="225531"/>
            </a:xfrm>
            <a:prstGeom prst="rect">
              <a:avLst/>
            </a:prstGeom>
          </p:spPr>
        </p:pic>
        <p:pic>
          <p:nvPicPr>
            <p:cNvPr id="992" name="Picture 991"/>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5594014" y="1999806"/>
              <a:ext cx="182880" cy="151883"/>
            </a:xfrm>
            <a:prstGeom prst="rect">
              <a:avLst/>
            </a:prstGeom>
          </p:spPr>
        </p:pic>
        <p:sp>
          <p:nvSpPr>
            <p:cNvPr id="993" name="object 39"/>
            <p:cNvSpPr txBox="1"/>
            <p:nvPr/>
          </p:nvSpPr>
          <p:spPr>
            <a:xfrm>
              <a:off x="5453865" y="2190275"/>
              <a:ext cx="463178" cy="215444"/>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Notification Hubs</a:t>
              </a:r>
            </a:p>
          </p:txBody>
        </p:sp>
        <p:pic>
          <p:nvPicPr>
            <p:cNvPr id="994" name="Picture 993"/>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5589027" y="2526266"/>
              <a:ext cx="192855" cy="182880"/>
            </a:xfrm>
            <a:prstGeom prst="rect">
              <a:avLst/>
            </a:prstGeom>
          </p:spPr>
        </p:pic>
        <p:sp>
          <p:nvSpPr>
            <p:cNvPr id="995" name="object 39"/>
            <p:cNvSpPr txBox="1"/>
            <p:nvPr/>
          </p:nvSpPr>
          <p:spPr>
            <a:xfrm>
              <a:off x="5500663" y="2713184"/>
              <a:ext cx="369583" cy="215444"/>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DevTest Labs</a:t>
              </a:r>
            </a:p>
          </p:txBody>
        </p:sp>
      </p:grpSp>
      <p:grpSp>
        <p:nvGrpSpPr>
          <p:cNvPr id="21" name="Group 20"/>
          <p:cNvGrpSpPr/>
          <p:nvPr/>
        </p:nvGrpSpPr>
        <p:grpSpPr>
          <a:xfrm>
            <a:off x="8029947" y="1741362"/>
            <a:ext cx="1783080" cy="1256586"/>
            <a:chOff x="8029947" y="1741362"/>
            <a:chExt cx="1783080" cy="1256586"/>
          </a:xfrm>
        </p:grpSpPr>
        <p:sp>
          <p:nvSpPr>
            <p:cNvPr id="399" name="Rectangle 398"/>
            <p:cNvSpPr/>
            <p:nvPr/>
          </p:nvSpPr>
          <p:spPr>
            <a:xfrm>
              <a:off x="8029947" y="1831275"/>
              <a:ext cx="1783080" cy="1166673"/>
            </a:xfrm>
            <a:prstGeom prst="rect">
              <a:avLst/>
            </a:prstGeom>
            <a:solidFill>
              <a:srgbClr val="F2F2F2"/>
            </a:solidFill>
            <a:ln w="6350">
              <a:solidFill>
                <a:srgbClr val="43B02A"/>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402" name="object 115"/>
            <p:cNvSpPr txBox="1"/>
            <p:nvPr/>
          </p:nvSpPr>
          <p:spPr>
            <a:xfrm>
              <a:off x="8503524" y="1741362"/>
              <a:ext cx="835926" cy="280270"/>
            </a:xfrm>
            <a:prstGeom prst="rect">
              <a:avLst/>
            </a:prstGeom>
            <a:solidFill>
              <a:srgbClr val="43B02A"/>
            </a:solidFill>
            <a:ln w="6350">
              <a:solidFill>
                <a:srgbClr val="43B02A"/>
              </a:solidFill>
            </a:ln>
          </p:spPr>
          <p:txBody>
            <a:bodyPr vert="horz" wrap="square" lIns="0" tIns="0" rIns="0" bIns="0" rtlCol="0" anchor="ctr">
              <a:noAutofit/>
            </a:bodyPr>
            <a:lstStyle/>
            <a:p>
              <a:pPr algn="ctr"/>
              <a:r>
                <a:rPr lang="en-US" sz="800" b="1" dirty="0" smtClean="0">
                  <a:solidFill>
                    <a:schemeClr val="bg1"/>
                  </a:solidFill>
                  <a:cs typeface="Arial"/>
                </a:rPr>
                <a:t>Machine Learning</a:t>
              </a:r>
              <a:endParaRPr lang="en-US" sz="800" b="1" dirty="0">
                <a:solidFill>
                  <a:schemeClr val="bg1"/>
                </a:solidFill>
                <a:cs typeface="Arial"/>
              </a:endParaRPr>
            </a:p>
          </p:txBody>
        </p:sp>
        <p:sp>
          <p:nvSpPr>
            <p:cNvPr id="875" name="object 39"/>
            <p:cNvSpPr txBox="1"/>
            <p:nvPr/>
          </p:nvSpPr>
          <p:spPr>
            <a:xfrm>
              <a:off x="8240086" y="2693038"/>
              <a:ext cx="393821" cy="215444"/>
            </a:xfrm>
            <a:prstGeom prst="rect">
              <a:avLst/>
            </a:prstGeom>
          </p:spPr>
          <p:txBody>
            <a:bodyPr vert="horz" wrap="square" lIns="0" tIns="0" rIns="0" bIns="0" rtlCol="0">
              <a:spAutoFit/>
            </a:bodyPr>
            <a:lstStyle/>
            <a:p>
              <a:pPr marL="16933">
                <a:tabLst>
                  <a:tab pos="1333467" algn="l"/>
                </a:tabLst>
              </a:pPr>
              <a:r>
                <a:rPr lang="en-US" sz="700" dirty="0">
                  <a:solidFill>
                    <a:srgbClr val="000000"/>
                  </a:solidFill>
                  <a:cs typeface="Arial"/>
                </a:rPr>
                <a:t>Cognitive Services</a:t>
              </a:r>
            </a:p>
          </p:txBody>
        </p:sp>
        <p:pic>
          <p:nvPicPr>
            <p:cNvPr id="876" name="Picture 875"/>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8054076" y="2739409"/>
              <a:ext cx="171784" cy="122703"/>
            </a:xfrm>
            <a:prstGeom prst="rect">
              <a:avLst/>
            </a:prstGeom>
          </p:spPr>
        </p:pic>
        <p:sp>
          <p:nvSpPr>
            <p:cNvPr id="873" name="object 39"/>
            <p:cNvSpPr txBox="1"/>
            <p:nvPr/>
          </p:nvSpPr>
          <p:spPr>
            <a:xfrm>
              <a:off x="8240086" y="2039262"/>
              <a:ext cx="352934" cy="215444"/>
            </a:xfrm>
            <a:prstGeom prst="rect">
              <a:avLst/>
            </a:prstGeom>
          </p:spPr>
          <p:txBody>
            <a:bodyPr vert="horz" wrap="square" lIns="0" tIns="0" rIns="0" bIns="0" rtlCol="0">
              <a:spAutoFit/>
            </a:bodyPr>
            <a:lstStyle/>
            <a:p>
              <a:pPr marL="16933">
                <a:tabLst>
                  <a:tab pos="1333467" algn="l"/>
                </a:tabLst>
              </a:pPr>
              <a:r>
                <a:rPr lang="en-US" sz="700" dirty="0">
                  <a:solidFill>
                    <a:srgbClr val="000000"/>
                  </a:solidFill>
                  <a:cs typeface="Arial"/>
                </a:rPr>
                <a:t>Batch </a:t>
              </a:r>
              <a:r>
                <a:rPr lang="en-US" sz="700" dirty="0" smtClean="0">
                  <a:solidFill>
                    <a:srgbClr val="000000"/>
                  </a:solidFill>
                  <a:cs typeface="Arial"/>
                </a:rPr>
                <a:t>AI</a:t>
              </a:r>
              <a:endParaRPr lang="en-US" sz="700" dirty="0">
                <a:solidFill>
                  <a:srgbClr val="000000"/>
                </a:solidFill>
                <a:cs typeface="Arial"/>
              </a:endParaRPr>
            </a:p>
          </p:txBody>
        </p:sp>
        <p:pic>
          <p:nvPicPr>
            <p:cNvPr id="874" name="Picture 873"/>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8081422" y="2064487"/>
              <a:ext cx="117093" cy="164995"/>
            </a:xfrm>
            <a:prstGeom prst="rect">
              <a:avLst/>
            </a:prstGeom>
            <a:noFill/>
            <a:ln>
              <a:noFill/>
            </a:ln>
          </p:spPr>
        </p:pic>
        <p:sp>
          <p:nvSpPr>
            <p:cNvPr id="997" name="object 39"/>
            <p:cNvSpPr txBox="1"/>
            <p:nvPr/>
          </p:nvSpPr>
          <p:spPr>
            <a:xfrm>
              <a:off x="8868529" y="2323917"/>
              <a:ext cx="936625" cy="215444"/>
            </a:xfrm>
            <a:prstGeom prst="rect">
              <a:avLst/>
            </a:prstGeom>
          </p:spPr>
          <p:txBody>
            <a:bodyPr vert="horz" wrap="square" lIns="0" tIns="0" rIns="0" bIns="0" rtlCol="0">
              <a:spAutoFit/>
            </a:bodyPr>
            <a:lstStyle/>
            <a:p>
              <a:pPr marL="16933">
                <a:tabLst>
                  <a:tab pos="1333467" algn="l"/>
                </a:tabLst>
              </a:pPr>
              <a:r>
                <a:rPr lang="en-US" sz="700" dirty="0" smtClean="0">
                  <a:solidFill>
                    <a:srgbClr val="000000"/>
                  </a:solidFill>
                  <a:cs typeface="Arial"/>
                </a:rPr>
                <a:t>Machine Learning </a:t>
              </a:r>
              <a:r>
                <a:rPr lang="en-US" sz="700" dirty="0" smtClean="0">
                  <a:solidFill>
                    <a:srgbClr val="000000"/>
                  </a:solidFill>
                  <a:cs typeface="Arial"/>
                </a:rPr>
                <a:t>Studio </a:t>
              </a:r>
              <a:r>
                <a:rPr lang="en-US" sz="700" dirty="0" smtClean="0">
                  <a:solidFill>
                    <a:srgbClr val="000000"/>
                  </a:solidFill>
                  <a:cs typeface="Arial"/>
                </a:rPr>
                <a:t>– Workspaces</a:t>
              </a:r>
              <a:endParaRPr lang="en-US" sz="700" dirty="0">
                <a:solidFill>
                  <a:srgbClr val="000000"/>
                </a:solidFill>
                <a:cs typeface="Arial"/>
              </a:endParaRPr>
            </a:p>
          </p:txBody>
        </p:sp>
        <p:pic>
          <p:nvPicPr>
            <p:cNvPr id="996" name="Picture 995"/>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8681927" y="2355914"/>
              <a:ext cx="153814" cy="151450"/>
            </a:xfrm>
            <a:prstGeom prst="rect">
              <a:avLst/>
            </a:prstGeom>
          </p:spPr>
        </p:pic>
        <p:pic>
          <p:nvPicPr>
            <p:cNvPr id="999" name="Picture 998"/>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8675914" y="2064064"/>
              <a:ext cx="165841" cy="165841"/>
            </a:xfrm>
            <a:prstGeom prst="rect">
              <a:avLst/>
            </a:prstGeom>
          </p:spPr>
        </p:pic>
        <p:pic>
          <p:nvPicPr>
            <p:cNvPr id="1000" name="Picture 999"/>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8686317" y="2729376"/>
              <a:ext cx="145034" cy="142768"/>
            </a:xfrm>
            <a:prstGeom prst="rect">
              <a:avLst/>
            </a:prstGeom>
          </p:spPr>
        </p:pic>
        <p:pic>
          <p:nvPicPr>
            <p:cNvPr id="998" name="Picture 997"/>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070283" y="2358469"/>
              <a:ext cx="139371" cy="146340"/>
            </a:xfrm>
            <a:prstGeom prst="rect">
              <a:avLst/>
            </a:prstGeom>
          </p:spPr>
        </p:pic>
        <p:sp>
          <p:nvSpPr>
            <p:cNvPr id="1001" name="object 39"/>
            <p:cNvSpPr txBox="1"/>
            <p:nvPr/>
          </p:nvSpPr>
          <p:spPr>
            <a:xfrm>
              <a:off x="8240085" y="2323917"/>
              <a:ext cx="372103" cy="215444"/>
            </a:xfrm>
            <a:prstGeom prst="rect">
              <a:avLst/>
            </a:prstGeom>
          </p:spPr>
          <p:txBody>
            <a:bodyPr vert="horz" wrap="square" lIns="0" tIns="0" rIns="0" bIns="0" rtlCol="0">
              <a:spAutoFit/>
            </a:bodyPr>
            <a:lstStyle/>
            <a:p>
              <a:pPr marL="16933">
                <a:tabLst>
                  <a:tab pos="1333467" algn="l"/>
                </a:tabLst>
              </a:pPr>
              <a:r>
                <a:rPr lang="en-US" sz="700" dirty="0">
                  <a:solidFill>
                    <a:srgbClr val="000000"/>
                  </a:solidFill>
                  <a:cs typeface="Arial"/>
                </a:rPr>
                <a:t>Bot Services</a:t>
              </a:r>
            </a:p>
          </p:txBody>
        </p:sp>
        <p:sp>
          <p:nvSpPr>
            <p:cNvPr id="1002" name="object 39"/>
            <p:cNvSpPr txBox="1"/>
            <p:nvPr/>
          </p:nvSpPr>
          <p:spPr>
            <a:xfrm>
              <a:off x="8864600" y="2039262"/>
              <a:ext cx="936625" cy="215444"/>
            </a:xfrm>
            <a:prstGeom prst="rect">
              <a:avLst/>
            </a:prstGeom>
          </p:spPr>
          <p:txBody>
            <a:bodyPr vert="horz" wrap="square" lIns="0" tIns="0" rIns="0" bIns="0" rtlCol="0">
              <a:spAutoFit/>
            </a:bodyPr>
            <a:lstStyle/>
            <a:p>
              <a:pPr marL="16933">
                <a:tabLst>
                  <a:tab pos="1333467" algn="l"/>
                </a:tabLst>
              </a:pPr>
              <a:r>
                <a:rPr lang="en-US" sz="700" dirty="0">
                  <a:solidFill>
                    <a:srgbClr val="000000"/>
                  </a:solidFill>
                  <a:cs typeface="Arial"/>
                </a:rPr>
                <a:t>Machine Learning </a:t>
              </a:r>
              <a:r>
                <a:rPr lang="en-US" sz="700" dirty="0" smtClean="0">
                  <a:solidFill>
                    <a:srgbClr val="000000"/>
                  </a:solidFill>
                  <a:cs typeface="Arial"/>
                </a:rPr>
                <a:t>Studio – </a:t>
              </a:r>
              <a:r>
                <a:rPr lang="en-US" sz="700" dirty="0" smtClean="0">
                  <a:solidFill>
                    <a:srgbClr val="000000"/>
                  </a:solidFill>
                  <a:cs typeface="Arial"/>
                </a:rPr>
                <a:t>Web Services</a:t>
              </a:r>
              <a:endParaRPr lang="en-US" sz="700" dirty="0">
                <a:solidFill>
                  <a:srgbClr val="000000"/>
                </a:solidFill>
                <a:cs typeface="Arial"/>
              </a:endParaRPr>
            </a:p>
          </p:txBody>
        </p:sp>
        <p:sp>
          <p:nvSpPr>
            <p:cNvPr id="1003" name="object 39"/>
            <p:cNvSpPr txBox="1"/>
            <p:nvPr/>
          </p:nvSpPr>
          <p:spPr>
            <a:xfrm>
              <a:off x="8868529" y="2639178"/>
              <a:ext cx="936625" cy="323165"/>
            </a:xfrm>
            <a:prstGeom prst="rect">
              <a:avLst/>
            </a:prstGeom>
          </p:spPr>
          <p:txBody>
            <a:bodyPr vert="horz" wrap="square" lIns="0" tIns="0" rIns="0" bIns="0" rtlCol="0">
              <a:spAutoFit/>
            </a:bodyPr>
            <a:lstStyle/>
            <a:p>
              <a:pPr marL="16933">
                <a:tabLst>
                  <a:tab pos="1333467" algn="l"/>
                </a:tabLst>
              </a:pPr>
              <a:r>
                <a:rPr lang="en-US" sz="700" dirty="0">
                  <a:solidFill>
                    <a:srgbClr val="000000"/>
                  </a:solidFill>
                  <a:cs typeface="Arial"/>
                </a:rPr>
                <a:t>Machine Learning Studio – Web Service Plans </a:t>
              </a:r>
            </a:p>
          </p:txBody>
        </p:sp>
      </p:grpSp>
      <p:sp>
        <p:nvSpPr>
          <p:cNvPr id="835" name="object 39"/>
          <p:cNvSpPr txBox="1"/>
          <p:nvPr/>
        </p:nvSpPr>
        <p:spPr>
          <a:xfrm>
            <a:off x="8105009" y="3520946"/>
            <a:ext cx="480600" cy="215444"/>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Integrated IAM</a:t>
            </a:r>
          </a:p>
        </p:txBody>
      </p:sp>
      <p:pic>
        <p:nvPicPr>
          <p:cNvPr id="836" name="Picture 835"/>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8249967" y="3308434"/>
            <a:ext cx="190684" cy="187452"/>
          </a:xfrm>
          <a:prstGeom prst="rect">
            <a:avLst/>
          </a:prstGeom>
        </p:spPr>
      </p:pic>
      <p:sp>
        <p:nvSpPr>
          <p:cNvPr id="833" name="object 39"/>
          <p:cNvSpPr txBox="1"/>
          <p:nvPr/>
        </p:nvSpPr>
        <p:spPr>
          <a:xfrm>
            <a:off x="7586002" y="3520946"/>
            <a:ext cx="447408" cy="215444"/>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Data </a:t>
            </a:r>
            <a:r>
              <a:rPr lang="en-US" sz="700" dirty="0" smtClean="0">
                <a:solidFill>
                  <a:srgbClr val="000000"/>
                </a:solidFill>
                <a:cs typeface="Arial"/>
              </a:rPr>
              <a:t>Integration</a:t>
            </a:r>
            <a:endParaRPr lang="en-US" sz="700" dirty="0">
              <a:solidFill>
                <a:srgbClr val="000000"/>
              </a:solidFill>
              <a:cs typeface="Arial"/>
            </a:endParaRPr>
          </a:p>
        </p:txBody>
      </p:sp>
      <p:pic>
        <p:nvPicPr>
          <p:cNvPr id="834" name="Picture 833"/>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7700729" y="3308434"/>
            <a:ext cx="217954" cy="203892"/>
          </a:xfrm>
          <a:prstGeom prst="rect">
            <a:avLst/>
          </a:prstGeom>
        </p:spPr>
      </p:pic>
      <p:pic>
        <p:nvPicPr>
          <p:cNvPr id="1060" name="Picture 1059"/>
          <p:cNvPicPr>
            <a:picLocks noChangeAspect="1"/>
          </p:cNvPicPr>
          <p:nvPr/>
        </p:nvPicPr>
        <p:blipFill>
          <a:blip r:embed="rId49" cstate="print">
            <a:extLst>
              <a:ext uri="{28A0092B-C50C-407E-A947-70E740481C1C}">
                <a14:useLocalDpi xmlns:a14="http://schemas.microsoft.com/office/drawing/2010/main" val="0"/>
              </a:ext>
            </a:extLst>
          </a:blip>
          <a:stretch>
            <a:fillRect/>
          </a:stretch>
        </p:blipFill>
        <p:spPr>
          <a:xfrm>
            <a:off x="8958120" y="3308434"/>
            <a:ext cx="180023" cy="182880"/>
          </a:xfrm>
          <a:prstGeom prst="rect">
            <a:avLst/>
          </a:prstGeom>
        </p:spPr>
      </p:pic>
      <p:sp>
        <p:nvSpPr>
          <p:cNvPr id="1063" name="object 39"/>
          <p:cNvSpPr txBox="1"/>
          <p:nvPr/>
        </p:nvSpPr>
        <p:spPr>
          <a:xfrm>
            <a:off x="8657208" y="3520946"/>
            <a:ext cx="781846" cy="215444"/>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Integrated Device and Edge Systems</a:t>
            </a:r>
          </a:p>
        </p:txBody>
      </p:sp>
      <p:pic>
        <p:nvPicPr>
          <p:cNvPr id="1062" name="Picture 1061"/>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9952816" y="3308434"/>
            <a:ext cx="153383" cy="182880"/>
          </a:xfrm>
          <a:prstGeom prst="rect">
            <a:avLst/>
          </a:prstGeom>
        </p:spPr>
      </p:pic>
      <p:sp>
        <p:nvSpPr>
          <p:cNvPr id="1064" name="object 39"/>
          <p:cNvSpPr txBox="1"/>
          <p:nvPr/>
        </p:nvSpPr>
        <p:spPr>
          <a:xfrm>
            <a:off x="9510653" y="3520946"/>
            <a:ext cx="1037709" cy="215444"/>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Integrated Resource &amp; Deployment Management</a:t>
            </a:r>
          </a:p>
        </p:txBody>
      </p:sp>
      <p:pic>
        <p:nvPicPr>
          <p:cNvPr id="1061" name="Picture 1060"/>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10794702" y="3308434"/>
            <a:ext cx="166644" cy="175414"/>
          </a:xfrm>
          <a:prstGeom prst="rect">
            <a:avLst/>
          </a:prstGeom>
        </p:spPr>
      </p:pic>
      <p:sp>
        <p:nvSpPr>
          <p:cNvPr id="1067" name="object 39"/>
          <p:cNvSpPr txBox="1"/>
          <p:nvPr/>
        </p:nvSpPr>
        <p:spPr>
          <a:xfrm>
            <a:off x="10619961" y="3520946"/>
            <a:ext cx="516127" cy="215444"/>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Integrated Networking</a:t>
            </a:r>
          </a:p>
        </p:txBody>
      </p:sp>
      <p:sp>
        <p:nvSpPr>
          <p:cNvPr id="802" name="object 39"/>
          <p:cNvSpPr txBox="1"/>
          <p:nvPr/>
        </p:nvSpPr>
        <p:spPr>
          <a:xfrm>
            <a:off x="3910529" y="4234322"/>
            <a:ext cx="339820" cy="107722"/>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Support</a:t>
            </a:r>
          </a:p>
        </p:txBody>
      </p:sp>
      <p:pic>
        <p:nvPicPr>
          <p:cNvPr id="803" name="Picture 802"/>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4003757" y="4023646"/>
            <a:ext cx="153365" cy="203376"/>
          </a:xfrm>
          <a:prstGeom prst="rect">
            <a:avLst/>
          </a:prstGeom>
        </p:spPr>
      </p:pic>
      <p:sp>
        <p:nvSpPr>
          <p:cNvPr id="800" name="object 39"/>
          <p:cNvSpPr txBox="1"/>
          <p:nvPr/>
        </p:nvSpPr>
        <p:spPr>
          <a:xfrm>
            <a:off x="6086918" y="4234322"/>
            <a:ext cx="566701" cy="215444"/>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Account Management</a:t>
            </a:r>
          </a:p>
        </p:txBody>
      </p:sp>
      <p:pic>
        <p:nvPicPr>
          <p:cNvPr id="801" name="Picture 800"/>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a:off x="6292948" y="4046843"/>
            <a:ext cx="154640" cy="156983"/>
          </a:xfrm>
          <a:prstGeom prst="rect">
            <a:avLst/>
          </a:prstGeom>
        </p:spPr>
      </p:pic>
      <p:sp>
        <p:nvSpPr>
          <p:cNvPr id="798" name="object 39"/>
          <p:cNvSpPr txBox="1"/>
          <p:nvPr/>
        </p:nvSpPr>
        <p:spPr>
          <a:xfrm>
            <a:off x="4298520" y="4234322"/>
            <a:ext cx="547718" cy="215444"/>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Professional Services</a:t>
            </a:r>
          </a:p>
        </p:txBody>
      </p:sp>
      <p:pic>
        <p:nvPicPr>
          <p:cNvPr id="799" name="Picture 798"/>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4493094" y="4047308"/>
            <a:ext cx="158570" cy="156052"/>
          </a:xfrm>
          <a:prstGeom prst="rect">
            <a:avLst/>
          </a:prstGeom>
        </p:spPr>
      </p:pic>
      <p:sp>
        <p:nvSpPr>
          <p:cNvPr id="1080" name="object 100"/>
          <p:cNvSpPr txBox="1"/>
          <p:nvPr/>
        </p:nvSpPr>
        <p:spPr>
          <a:xfrm>
            <a:off x="5481101" y="4234322"/>
            <a:ext cx="557646" cy="215444"/>
          </a:xfrm>
          <a:prstGeom prst="rect">
            <a:avLst/>
          </a:prstGeom>
        </p:spPr>
        <p:txBody>
          <a:bodyPr vert="horz" wrap="square" lIns="0" tIns="0" rIns="0" bIns="0" rtlCol="0">
            <a:spAutoFit/>
          </a:bodyPr>
          <a:lstStyle/>
          <a:p>
            <a:pPr marL="16933" marR="6773" algn="ctr"/>
            <a:r>
              <a:rPr sz="700" dirty="0" smtClean="0">
                <a:solidFill>
                  <a:srgbClr val="000000"/>
                </a:solidFill>
                <a:cs typeface="Arial"/>
              </a:rPr>
              <a:t>Personalized</a:t>
            </a:r>
            <a:r>
              <a:rPr lang="en-US" sz="700" dirty="0" smtClean="0">
                <a:solidFill>
                  <a:srgbClr val="000000"/>
                </a:solidFill>
                <a:cs typeface="Arial"/>
              </a:rPr>
              <a:t> </a:t>
            </a:r>
            <a:r>
              <a:rPr sz="700" dirty="0" smtClean="0">
                <a:solidFill>
                  <a:srgbClr val="000000"/>
                </a:solidFill>
                <a:cs typeface="Arial"/>
              </a:rPr>
              <a:t>Dashboard</a:t>
            </a:r>
            <a:endParaRPr sz="700" dirty="0">
              <a:solidFill>
                <a:srgbClr val="000000"/>
              </a:solidFill>
              <a:cs typeface="Arial"/>
            </a:endParaRPr>
          </a:p>
        </p:txBody>
      </p:sp>
      <p:pic>
        <p:nvPicPr>
          <p:cNvPr id="1082" name="Picture 108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68484" y="4060020"/>
            <a:ext cx="182880" cy="130629"/>
          </a:xfrm>
          <a:prstGeom prst="rect">
            <a:avLst/>
          </a:prstGeom>
        </p:spPr>
      </p:pic>
      <p:sp>
        <p:nvSpPr>
          <p:cNvPr id="1081" name="object 95"/>
          <p:cNvSpPr txBox="1"/>
          <p:nvPr/>
        </p:nvSpPr>
        <p:spPr>
          <a:xfrm>
            <a:off x="4894409" y="4234322"/>
            <a:ext cx="538521" cy="215444"/>
          </a:xfrm>
          <a:prstGeom prst="rect">
            <a:avLst/>
          </a:prstGeom>
        </p:spPr>
        <p:txBody>
          <a:bodyPr vert="horz" wrap="square" lIns="0" tIns="0" rIns="0" bIns="0" rtlCol="0">
            <a:spAutoFit/>
          </a:bodyPr>
          <a:lstStyle/>
          <a:p>
            <a:pPr marL="16933" marR="6773" algn="ctr"/>
            <a:r>
              <a:rPr sz="700" dirty="0" smtClean="0">
                <a:solidFill>
                  <a:srgbClr val="000000"/>
                </a:solidFill>
                <a:cs typeface="Arial"/>
              </a:rPr>
              <a:t>Optimization</a:t>
            </a:r>
            <a:r>
              <a:rPr lang="en-US" sz="700" dirty="0" smtClean="0">
                <a:solidFill>
                  <a:srgbClr val="000000"/>
                </a:solidFill>
                <a:cs typeface="Arial"/>
              </a:rPr>
              <a:t> </a:t>
            </a:r>
            <a:r>
              <a:rPr sz="700" dirty="0" smtClean="0">
                <a:solidFill>
                  <a:srgbClr val="000000"/>
                </a:solidFill>
                <a:cs typeface="Arial"/>
              </a:rPr>
              <a:t>Guidance</a:t>
            </a:r>
            <a:endParaRPr sz="700" dirty="0">
              <a:solidFill>
                <a:srgbClr val="000000"/>
              </a:solidFill>
              <a:cs typeface="Arial"/>
            </a:endParaRPr>
          </a:p>
        </p:txBody>
      </p:sp>
      <p:pic>
        <p:nvPicPr>
          <p:cNvPr id="1083" name="Picture 1082"/>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5086978" y="4033894"/>
            <a:ext cx="153383" cy="182880"/>
          </a:xfrm>
          <a:prstGeom prst="rect">
            <a:avLst/>
          </a:prstGeom>
        </p:spPr>
      </p:pic>
      <p:sp>
        <p:nvSpPr>
          <p:cNvPr id="1089" name="object 99"/>
          <p:cNvSpPr txBox="1"/>
          <p:nvPr/>
        </p:nvSpPr>
        <p:spPr>
          <a:xfrm>
            <a:off x="6701790" y="4234322"/>
            <a:ext cx="421999" cy="323165"/>
          </a:xfrm>
          <a:prstGeom prst="rect">
            <a:avLst/>
          </a:prstGeom>
        </p:spPr>
        <p:txBody>
          <a:bodyPr vert="horz" wrap="square" lIns="0" tIns="0" rIns="0" bIns="0" rtlCol="0">
            <a:spAutoFit/>
          </a:bodyPr>
          <a:lstStyle/>
          <a:p>
            <a:pPr marL="16933" marR="6773" algn="ctr"/>
            <a:r>
              <a:rPr sz="700" dirty="0">
                <a:solidFill>
                  <a:srgbClr val="000000"/>
                </a:solidFill>
                <a:cs typeface="Arial"/>
              </a:rPr>
              <a:t>Security &amp; </a:t>
            </a:r>
            <a:r>
              <a:rPr sz="700" dirty="0" smtClean="0">
                <a:solidFill>
                  <a:srgbClr val="000000"/>
                </a:solidFill>
                <a:cs typeface="Arial"/>
              </a:rPr>
              <a:t>Billing</a:t>
            </a:r>
            <a:r>
              <a:rPr lang="en-US" sz="700" dirty="0" smtClean="0">
                <a:solidFill>
                  <a:srgbClr val="000000"/>
                </a:solidFill>
                <a:cs typeface="Arial"/>
              </a:rPr>
              <a:t> </a:t>
            </a:r>
            <a:r>
              <a:rPr sz="700" dirty="0" smtClean="0">
                <a:solidFill>
                  <a:srgbClr val="000000"/>
                </a:solidFill>
                <a:cs typeface="Arial"/>
              </a:rPr>
              <a:t>Reports</a:t>
            </a:r>
            <a:endParaRPr sz="700" dirty="0">
              <a:solidFill>
                <a:srgbClr val="000000"/>
              </a:solidFill>
              <a:cs typeface="Arial"/>
            </a:endParaRPr>
          </a:p>
        </p:txBody>
      </p:sp>
      <p:pic>
        <p:nvPicPr>
          <p:cNvPr id="1090" name="Picture 1089"/>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6840285" y="4052830"/>
            <a:ext cx="145009" cy="145009"/>
          </a:xfrm>
          <a:prstGeom prst="rect">
            <a:avLst/>
          </a:prstGeom>
        </p:spPr>
      </p:pic>
      <p:sp>
        <p:nvSpPr>
          <p:cNvPr id="1087" name="object 96"/>
          <p:cNvSpPr txBox="1"/>
          <p:nvPr/>
        </p:nvSpPr>
        <p:spPr>
          <a:xfrm>
            <a:off x="7171960" y="4234322"/>
            <a:ext cx="473080" cy="215444"/>
          </a:xfrm>
          <a:prstGeom prst="rect">
            <a:avLst/>
          </a:prstGeom>
        </p:spPr>
        <p:txBody>
          <a:bodyPr vert="horz" wrap="square" lIns="0" tIns="0" rIns="0" bIns="0" rtlCol="0">
            <a:spAutoFit/>
          </a:bodyPr>
          <a:lstStyle/>
          <a:p>
            <a:pPr marL="16933" marR="6773" algn="ctr"/>
            <a:r>
              <a:rPr sz="700" dirty="0" smtClean="0">
                <a:cs typeface="Arial"/>
              </a:rPr>
              <a:t>Partner</a:t>
            </a:r>
            <a:r>
              <a:rPr lang="en-US" sz="700" dirty="0" smtClean="0">
                <a:cs typeface="Arial"/>
              </a:rPr>
              <a:t> </a:t>
            </a:r>
            <a:r>
              <a:rPr sz="700" dirty="0" smtClean="0">
                <a:cs typeface="Arial"/>
              </a:rPr>
              <a:t>Ecosystem</a:t>
            </a:r>
            <a:endParaRPr sz="700" dirty="0">
              <a:cs typeface="Arial"/>
            </a:endParaRPr>
          </a:p>
        </p:txBody>
      </p:sp>
      <p:pic>
        <p:nvPicPr>
          <p:cNvPr id="1091" name="Picture 1090"/>
          <p:cNvPicPr>
            <a:picLocks noChangeAspect="1"/>
          </p:cNvPicPr>
          <p:nvPr/>
        </p:nvPicPr>
        <p:blipFill>
          <a:blip r:embed="rId56" cstate="print">
            <a:extLst>
              <a:ext uri="{28A0092B-C50C-407E-A947-70E740481C1C}">
                <a14:useLocalDpi xmlns:a14="http://schemas.microsoft.com/office/drawing/2010/main" val="0"/>
              </a:ext>
            </a:extLst>
          </a:blip>
          <a:stretch>
            <a:fillRect/>
          </a:stretch>
        </p:blipFill>
        <p:spPr>
          <a:xfrm>
            <a:off x="7313907" y="4033894"/>
            <a:ext cx="189187" cy="182880"/>
          </a:xfrm>
          <a:prstGeom prst="rect">
            <a:avLst/>
          </a:prstGeom>
        </p:spPr>
      </p:pic>
      <p:sp>
        <p:nvSpPr>
          <p:cNvPr id="1088" name="object 97"/>
          <p:cNvSpPr txBox="1"/>
          <p:nvPr/>
        </p:nvSpPr>
        <p:spPr>
          <a:xfrm>
            <a:off x="7693211" y="4234322"/>
            <a:ext cx="500936" cy="215444"/>
          </a:xfrm>
          <a:prstGeom prst="rect">
            <a:avLst/>
          </a:prstGeom>
        </p:spPr>
        <p:txBody>
          <a:bodyPr vert="horz" wrap="square" lIns="0" tIns="0" rIns="0" bIns="0" rtlCol="0">
            <a:spAutoFit/>
          </a:bodyPr>
          <a:lstStyle/>
          <a:p>
            <a:pPr marL="16933" marR="6773" algn="ctr"/>
            <a:r>
              <a:rPr sz="700" dirty="0">
                <a:cs typeface="Arial"/>
              </a:rPr>
              <a:t>Training </a:t>
            </a:r>
            <a:r>
              <a:rPr sz="700" dirty="0" smtClean="0">
                <a:cs typeface="Arial"/>
              </a:rPr>
              <a:t>&amp;</a:t>
            </a:r>
            <a:r>
              <a:rPr lang="en-US" sz="700" dirty="0" smtClean="0">
                <a:cs typeface="Arial"/>
              </a:rPr>
              <a:t> </a:t>
            </a:r>
            <a:r>
              <a:rPr sz="700" dirty="0" smtClean="0">
                <a:cs typeface="Arial"/>
              </a:rPr>
              <a:t>Certification</a:t>
            </a:r>
            <a:endParaRPr sz="700" dirty="0">
              <a:cs typeface="Arial"/>
            </a:endParaRPr>
          </a:p>
        </p:txBody>
      </p:sp>
      <p:pic>
        <p:nvPicPr>
          <p:cNvPr id="1092" name="Picture 1091"/>
          <p:cNvPicPr>
            <a:picLocks noChangeAspect="1"/>
          </p:cNvPicPr>
          <p:nvPr/>
        </p:nvPicPr>
        <p:blipFill>
          <a:blip r:embed="rId57" cstate="print">
            <a:extLst>
              <a:ext uri="{28A0092B-C50C-407E-A947-70E740481C1C}">
                <a14:useLocalDpi xmlns:a14="http://schemas.microsoft.com/office/drawing/2010/main" val="0"/>
              </a:ext>
            </a:extLst>
          </a:blip>
          <a:stretch>
            <a:fillRect/>
          </a:stretch>
        </p:blipFill>
        <p:spPr>
          <a:xfrm>
            <a:off x="7861889" y="4050979"/>
            <a:ext cx="163581" cy="148710"/>
          </a:xfrm>
          <a:prstGeom prst="rect">
            <a:avLst/>
          </a:prstGeom>
        </p:spPr>
      </p:pic>
      <p:grpSp>
        <p:nvGrpSpPr>
          <p:cNvPr id="7" name="Group 6"/>
          <p:cNvGrpSpPr/>
          <p:nvPr/>
        </p:nvGrpSpPr>
        <p:grpSpPr>
          <a:xfrm>
            <a:off x="8352642" y="4080992"/>
            <a:ext cx="2818803" cy="435642"/>
            <a:chOff x="8369541" y="4080992"/>
            <a:chExt cx="2818803" cy="435642"/>
          </a:xfrm>
        </p:grpSpPr>
        <p:sp>
          <p:nvSpPr>
            <p:cNvPr id="814" name="object 39"/>
            <p:cNvSpPr txBox="1"/>
            <p:nvPr/>
          </p:nvSpPr>
          <p:spPr>
            <a:xfrm>
              <a:off x="8369541" y="4301190"/>
              <a:ext cx="491459" cy="215444"/>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Schema Conversion</a:t>
              </a:r>
            </a:p>
          </p:txBody>
        </p:sp>
        <p:pic>
          <p:nvPicPr>
            <p:cNvPr id="815" name="Picture 2" descr="Azure Resource Group Icon - Geeks Hangou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524388" y="4080992"/>
              <a:ext cx="181764" cy="182019"/>
            </a:xfrm>
            <a:prstGeom prst="rect">
              <a:avLst/>
            </a:prstGeom>
            <a:noFill/>
          </p:spPr>
        </p:pic>
        <p:sp>
          <p:nvSpPr>
            <p:cNvPr id="812" name="object 39"/>
            <p:cNvSpPr txBox="1"/>
            <p:nvPr/>
          </p:nvSpPr>
          <p:spPr>
            <a:xfrm>
              <a:off x="10154266" y="4301190"/>
              <a:ext cx="447102" cy="215444"/>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Database Migration</a:t>
              </a:r>
            </a:p>
          </p:txBody>
        </p:sp>
        <p:pic>
          <p:nvPicPr>
            <p:cNvPr id="813" name="Picture 812"/>
            <p:cNvPicPr>
              <a:picLocks noChangeAspect="1"/>
            </p:cNvPicPr>
            <p:nvPr/>
          </p:nvPicPr>
          <p:blipFill>
            <a:blip r:embed="rId58" cstate="print">
              <a:extLst>
                <a:ext uri="{28A0092B-C50C-407E-A947-70E740481C1C}">
                  <a14:useLocalDpi xmlns:a14="http://schemas.microsoft.com/office/drawing/2010/main" val="0"/>
                </a:ext>
              </a:extLst>
            </a:blip>
            <a:stretch>
              <a:fillRect/>
            </a:stretch>
          </p:blipFill>
          <p:spPr>
            <a:xfrm>
              <a:off x="10298982" y="4091895"/>
              <a:ext cx="157670" cy="160213"/>
            </a:xfrm>
            <a:prstGeom prst="rect">
              <a:avLst/>
            </a:prstGeom>
          </p:spPr>
        </p:pic>
        <p:sp>
          <p:nvSpPr>
            <p:cNvPr id="810" name="object 39"/>
            <p:cNvSpPr txBox="1"/>
            <p:nvPr/>
          </p:nvSpPr>
          <p:spPr>
            <a:xfrm>
              <a:off x="9614861" y="4301190"/>
              <a:ext cx="472909" cy="215444"/>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Application Migration</a:t>
              </a:r>
            </a:p>
          </p:txBody>
        </p:sp>
        <p:pic>
          <p:nvPicPr>
            <p:cNvPr id="811" name="Picture 810"/>
            <p:cNvPicPr>
              <a:picLocks noChangeAspect="1"/>
            </p:cNvPicPr>
            <p:nvPr/>
          </p:nvPicPr>
          <p:blipFill>
            <a:blip r:embed="rId59" cstate="print">
              <a:extLst>
                <a:ext uri="{28A0092B-C50C-407E-A947-70E740481C1C}">
                  <a14:useLocalDpi xmlns:a14="http://schemas.microsoft.com/office/drawing/2010/main" val="0"/>
                </a:ext>
              </a:extLst>
            </a:blip>
            <a:stretch>
              <a:fillRect/>
            </a:stretch>
          </p:blipFill>
          <p:spPr>
            <a:xfrm>
              <a:off x="9770341" y="4093772"/>
              <a:ext cx="161949" cy="156459"/>
            </a:xfrm>
            <a:prstGeom prst="rect">
              <a:avLst/>
            </a:prstGeom>
          </p:spPr>
        </p:pic>
        <p:sp>
          <p:nvSpPr>
            <p:cNvPr id="1101" name="object 110"/>
            <p:cNvSpPr txBox="1"/>
            <p:nvPr/>
          </p:nvSpPr>
          <p:spPr>
            <a:xfrm>
              <a:off x="8927496" y="4301190"/>
              <a:ext cx="620869" cy="215444"/>
            </a:xfrm>
            <a:prstGeom prst="rect">
              <a:avLst/>
            </a:prstGeom>
          </p:spPr>
          <p:txBody>
            <a:bodyPr vert="horz" wrap="square" lIns="0" tIns="0" rIns="0" bIns="0" rtlCol="0">
              <a:spAutoFit/>
            </a:bodyPr>
            <a:lstStyle/>
            <a:p>
              <a:pPr marL="16933" marR="6773" algn="ctr"/>
              <a:r>
                <a:rPr lang="en-US" sz="700" dirty="0">
                  <a:cs typeface="Arial"/>
                </a:rPr>
                <a:t>Exabyte-Scale DataMigration</a:t>
              </a:r>
              <a:endParaRPr sz="700" dirty="0">
                <a:cs typeface="Arial"/>
              </a:endParaRPr>
            </a:p>
          </p:txBody>
        </p:sp>
        <p:pic>
          <p:nvPicPr>
            <p:cNvPr id="1102" name="Picture 1101"/>
            <p:cNvPicPr>
              <a:picLocks noChangeAspect="1"/>
            </p:cNvPicPr>
            <p:nvPr/>
          </p:nvPicPr>
          <p:blipFill>
            <a:blip r:embed="rId60" cstate="print">
              <a:extLst>
                <a:ext uri="{28A0092B-C50C-407E-A947-70E740481C1C}">
                  <a14:useLocalDpi xmlns:a14="http://schemas.microsoft.com/office/drawing/2010/main" val="0"/>
                </a:ext>
              </a:extLst>
            </a:blip>
            <a:stretch>
              <a:fillRect/>
            </a:stretch>
          </p:blipFill>
          <p:spPr>
            <a:xfrm>
              <a:off x="9146490" y="4109517"/>
              <a:ext cx="182880" cy="124968"/>
            </a:xfrm>
            <a:prstGeom prst="rect">
              <a:avLst/>
            </a:prstGeom>
          </p:spPr>
        </p:pic>
        <p:sp>
          <p:nvSpPr>
            <p:cNvPr id="1100" name="object 47"/>
            <p:cNvSpPr txBox="1"/>
            <p:nvPr/>
          </p:nvSpPr>
          <p:spPr>
            <a:xfrm>
              <a:off x="10667863" y="4301190"/>
              <a:ext cx="520481" cy="215444"/>
            </a:xfrm>
            <a:prstGeom prst="rect">
              <a:avLst/>
            </a:prstGeom>
          </p:spPr>
          <p:txBody>
            <a:bodyPr vert="horz" wrap="square" lIns="0" tIns="0" rIns="0" bIns="0" rtlCol="0">
              <a:spAutoFit/>
            </a:bodyPr>
            <a:lstStyle/>
            <a:p>
              <a:pPr marL="16933" algn="ctr"/>
              <a:r>
                <a:rPr sz="700" dirty="0">
                  <a:solidFill>
                    <a:srgbClr val="000000"/>
                  </a:solidFill>
                  <a:cs typeface="Arial"/>
                </a:rPr>
                <a:t>Server Migration</a:t>
              </a:r>
            </a:p>
          </p:txBody>
        </p:sp>
        <p:pic>
          <p:nvPicPr>
            <p:cNvPr id="1103" name="Picture 1102"/>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10856905" y="4116229"/>
              <a:ext cx="142397" cy="111544"/>
            </a:xfrm>
            <a:prstGeom prst="rect">
              <a:avLst/>
            </a:prstGeom>
          </p:spPr>
        </p:pic>
      </p:grpSp>
      <p:pic>
        <p:nvPicPr>
          <p:cNvPr id="1187" name="Picture 1186"/>
          <p:cNvPicPr>
            <a:picLocks noChangeAspect="1"/>
          </p:cNvPicPr>
          <p:nvPr/>
        </p:nvPicPr>
        <p:blipFill>
          <a:blip r:embed="rId62">
            <a:extLst>
              <a:ext uri="{28A0092B-C50C-407E-A947-70E740481C1C}">
                <a14:useLocalDpi xmlns:a14="http://schemas.microsoft.com/office/drawing/2010/main" val="0"/>
              </a:ext>
            </a:extLst>
          </a:blip>
          <a:stretch>
            <a:fillRect/>
          </a:stretch>
        </p:blipFill>
        <p:spPr>
          <a:xfrm>
            <a:off x="1233499" y="5603416"/>
            <a:ext cx="187959" cy="182880"/>
          </a:xfrm>
          <a:prstGeom prst="rect">
            <a:avLst/>
          </a:prstGeom>
        </p:spPr>
      </p:pic>
      <p:pic>
        <p:nvPicPr>
          <p:cNvPr id="1188" name="Picture 1187"/>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a:off x="2562054" y="5603416"/>
            <a:ext cx="178067" cy="182880"/>
          </a:xfrm>
          <a:prstGeom prst="rect">
            <a:avLst/>
          </a:prstGeom>
        </p:spPr>
      </p:pic>
      <p:pic>
        <p:nvPicPr>
          <p:cNvPr id="1189" name="Picture 1188"/>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3288068" y="5603416"/>
            <a:ext cx="186033" cy="182880"/>
          </a:xfrm>
          <a:prstGeom prst="rect">
            <a:avLst/>
          </a:prstGeom>
        </p:spPr>
      </p:pic>
      <p:pic>
        <p:nvPicPr>
          <p:cNvPr id="1190" name="Picture 1189"/>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3950937" y="5603416"/>
            <a:ext cx="192339" cy="182880"/>
          </a:xfrm>
          <a:prstGeom prst="rect">
            <a:avLst/>
          </a:prstGeom>
        </p:spPr>
      </p:pic>
      <p:pic>
        <p:nvPicPr>
          <p:cNvPr id="1191" name="Picture 1190"/>
          <p:cNvPicPr>
            <a:picLocks noChangeAspect="1"/>
          </p:cNvPicPr>
          <p:nvPr/>
        </p:nvPicPr>
        <p:blipFill>
          <a:blip r:embed="rId65" cstate="print">
            <a:extLst>
              <a:ext uri="{28A0092B-C50C-407E-A947-70E740481C1C}">
                <a14:useLocalDpi xmlns:a14="http://schemas.microsoft.com/office/drawing/2010/main" val="0"/>
              </a:ext>
            </a:extLst>
          </a:blip>
          <a:stretch>
            <a:fillRect/>
          </a:stretch>
        </p:blipFill>
        <p:spPr>
          <a:xfrm>
            <a:off x="4653526" y="5603416"/>
            <a:ext cx="170481" cy="182880"/>
          </a:xfrm>
          <a:prstGeom prst="rect">
            <a:avLst/>
          </a:prstGeom>
        </p:spPr>
      </p:pic>
      <p:pic>
        <p:nvPicPr>
          <p:cNvPr id="1192" name="Picture 1191"/>
          <p:cNvPicPr>
            <a:picLocks noChangeAspect="1"/>
          </p:cNvPicPr>
          <p:nvPr/>
        </p:nvPicPr>
        <p:blipFill>
          <a:blip r:embed="rId66" cstate="print">
            <a:extLst>
              <a:ext uri="{28A0092B-C50C-407E-A947-70E740481C1C}">
                <a14:useLocalDpi xmlns:a14="http://schemas.microsoft.com/office/drawing/2010/main" val="0"/>
              </a:ext>
            </a:extLst>
          </a:blip>
          <a:stretch>
            <a:fillRect/>
          </a:stretch>
        </p:blipFill>
        <p:spPr>
          <a:xfrm>
            <a:off x="5273256" y="5603416"/>
            <a:ext cx="176783" cy="182880"/>
          </a:xfrm>
          <a:prstGeom prst="rect">
            <a:avLst/>
          </a:prstGeom>
        </p:spPr>
      </p:pic>
      <p:pic>
        <p:nvPicPr>
          <p:cNvPr id="1193" name="Picture 1192"/>
          <p:cNvPicPr>
            <a:picLocks noChangeAspect="1"/>
          </p:cNvPicPr>
          <p:nvPr/>
        </p:nvPicPr>
        <p:blipFill>
          <a:blip r:embed="rId67" cstate="print">
            <a:extLst>
              <a:ext uri="{28A0092B-C50C-407E-A947-70E740481C1C}">
                <a14:useLocalDpi xmlns:a14="http://schemas.microsoft.com/office/drawing/2010/main" val="0"/>
              </a:ext>
            </a:extLst>
          </a:blip>
          <a:stretch>
            <a:fillRect/>
          </a:stretch>
        </p:blipFill>
        <p:spPr>
          <a:xfrm>
            <a:off x="5927774" y="5603416"/>
            <a:ext cx="213360" cy="182880"/>
          </a:xfrm>
          <a:prstGeom prst="rect">
            <a:avLst/>
          </a:prstGeom>
        </p:spPr>
      </p:pic>
      <p:pic>
        <p:nvPicPr>
          <p:cNvPr id="1194" name="Picture 1193"/>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1846167" y="5603416"/>
            <a:ext cx="182880" cy="138635"/>
          </a:xfrm>
          <a:prstGeom prst="rect">
            <a:avLst/>
          </a:prstGeom>
        </p:spPr>
      </p:pic>
      <p:pic>
        <p:nvPicPr>
          <p:cNvPr id="1195" name="Picture 1194"/>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6793289" y="5603416"/>
            <a:ext cx="195493" cy="182880"/>
          </a:xfrm>
          <a:prstGeom prst="rect">
            <a:avLst/>
          </a:prstGeom>
        </p:spPr>
      </p:pic>
      <p:pic>
        <p:nvPicPr>
          <p:cNvPr id="1196" name="Picture 1195"/>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7636840" y="5603416"/>
            <a:ext cx="217386" cy="182880"/>
          </a:xfrm>
          <a:prstGeom prst="rect">
            <a:avLst/>
          </a:prstGeom>
        </p:spPr>
      </p:pic>
      <p:pic>
        <p:nvPicPr>
          <p:cNvPr id="1197" name="Picture 1196"/>
          <p:cNvPicPr>
            <a:picLocks noChangeAspect="1"/>
          </p:cNvPicPr>
          <p:nvPr/>
        </p:nvPicPr>
        <p:blipFill>
          <a:blip r:embed="rId70" cstate="print">
            <a:extLst>
              <a:ext uri="{28A0092B-C50C-407E-A947-70E740481C1C}">
                <a14:useLocalDpi xmlns:a14="http://schemas.microsoft.com/office/drawing/2010/main" val="0"/>
              </a:ext>
            </a:extLst>
          </a:blip>
          <a:stretch>
            <a:fillRect/>
          </a:stretch>
        </p:blipFill>
        <p:spPr>
          <a:xfrm>
            <a:off x="8401957" y="5603416"/>
            <a:ext cx="161894" cy="182880"/>
          </a:xfrm>
          <a:prstGeom prst="rect">
            <a:avLst/>
          </a:prstGeom>
        </p:spPr>
      </p:pic>
      <p:pic>
        <p:nvPicPr>
          <p:cNvPr id="1198" name="Picture 1197"/>
          <p:cNvPicPr>
            <a:picLocks noChangeAspect="1"/>
          </p:cNvPicPr>
          <p:nvPr/>
        </p:nvPicPr>
        <p:blipFill>
          <a:blip r:embed="rId71" cstate="print">
            <a:extLst>
              <a:ext uri="{28A0092B-C50C-407E-A947-70E740481C1C}">
                <a14:useLocalDpi xmlns:a14="http://schemas.microsoft.com/office/drawing/2010/main" val="0"/>
              </a:ext>
            </a:extLst>
          </a:blip>
          <a:stretch>
            <a:fillRect/>
          </a:stretch>
        </p:blipFill>
        <p:spPr>
          <a:xfrm>
            <a:off x="9057575" y="5603416"/>
            <a:ext cx="170888" cy="182880"/>
          </a:xfrm>
          <a:prstGeom prst="rect">
            <a:avLst/>
          </a:prstGeom>
        </p:spPr>
      </p:pic>
      <p:pic>
        <p:nvPicPr>
          <p:cNvPr id="1199" name="Picture 1198"/>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9877284" y="5603416"/>
            <a:ext cx="195713" cy="182880"/>
          </a:xfrm>
          <a:prstGeom prst="rect">
            <a:avLst/>
          </a:prstGeom>
        </p:spPr>
      </p:pic>
      <p:sp>
        <p:nvSpPr>
          <p:cNvPr id="1173" name="object 32"/>
          <p:cNvSpPr txBox="1"/>
          <p:nvPr/>
        </p:nvSpPr>
        <p:spPr>
          <a:xfrm>
            <a:off x="1157143" y="5868205"/>
            <a:ext cx="340670" cy="107722"/>
          </a:xfrm>
          <a:prstGeom prst="rect">
            <a:avLst/>
          </a:prstGeom>
        </p:spPr>
        <p:txBody>
          <a:bodyPr vert="horz" wrap="square" lIns="0" tIns="0" rIns="0" bIns="0" rtlCol="0">
            <a:spAutoFit/>
          </a:bodyPr>
          <a:lstStyle/>
          <a:p>
            <a:pPr marL="19472" algn="ctr">
              <a:tabLst>
                <a:tab pos="1340240" algn="l"/>
              </a:tabLst>
            </a:pPr>
            <a:r>
              <a:rPr lang="en-US" sz="700" dirty="0" smtClean="0">
                <a:cs typeface="Arial"/>
              </a:rPr>
              <a:t>Advisor</a:t>
            </a:r>
            <a:endParaRPr lang="en-US" sz="700" dirty="0">
              <a:cs typeface="Arial"/>
            </a:endParaRPr>
          </a:p>
        </p:txBody>
      </p:sp>
      <p:sp>
        <p:nvSpPr>
          <p:cNvPr id="1177" name="object 39"/>
          <p:cNvSpPr txBox="1"/>
          <p:nvPr/>
        </p:nvSpPr>
        <p:spPr>
          <a:xfrm>
            <a:off x="2377401" y="5868205"/>
            <a:ext cx="547372" cy="215444"/>
          </a:xfrm>
          <a:prstGeom prst="rect">
            <a:avLst/>
          </a:prstGeom>
        </p:spPr>
        <p:txBody>
          <a:bodyPr vert="horz" wrap="square" lIns="0" tIns="0" rIns="0" bIns="0" rtlCol="0">
            <a:spAutoFit/>
          </a:bodyPr>
          <a:lstStyle/>
          <a:p>
            <a:pPr marL="16933" algn="ctr">
              <a:tabLst>
                <a:tab pos="1333467" algn="l"/>
              </a:tabLst>
            </a:pPr>
            <a:r>
              <a:rPr lang="en-US" sz="700" dirty="0" smtClean="0">
                <a:cs typeface="Arial"/>
              </a:rPr>
              <a:t>Cost Management</a:t>
            </a:r>
            <a:endParaRPr lang="en-US" sz="700" dirty="0">
              <a:cs typeface="Arial"/>
            </a:endParaRPr>
          </a:p>
        </p:txBody>
      </p:sp>
      <p:sp>
        <p:nvSpPr>
          <p:cNvPr id="1175" name="object 38"/>
          <p:cNvSpPr txBox="1"/>
          <p:nvPr/>
        </p:nvSpPr>
        <p:spPr>
          <a:xfrm>
            <a:off x="3175411" y="5868205"/>
            <a:ext cx="411346" cy="215444"/>
          </a:xfrm>
          <a:prstGeom prst="rect">
            <a:avLst/>
          </a:prstGeom>
        </p:spPr>
        <p:txBody>
          <a:bodyPr vert="horz" wrap="square" lIns="0" tIns="0" rIns="0" bIns="0" rtlCol="0">
            <a:spAutoFit/>
          </a:bodyPr>
          <a:lstStyle/>
          <a:p>
            <a:pPr marL="16933" marR="6773" algn="ctr"/>
            <a:r>
              <a:rPr lang="en-US" sz="700" dirty="0">
                <a:cs typeface="Arial"/>
              </a:rPr>
              <a:t>User Privacy</a:t>
            </a:r>
            <a:endParaRPr sz="700" dirty="0">
              <a:cs typeface="Arial"/>
            </a:endParaRPr>
          </a:p>
        </p:txBody>
      </p:sp>
      <p:sp>
        <p:nvSpPr>
          <p:cNvPr id="1179" name="object 32"/>
          <p:cNvSpPr txBox="1"/>
          <p:nvPr/>
        </p:nvSpPr>
        <p:spPr>
          <a:xfrm>
            <a:off x="3837395" y="5868205"/>
            <a:ext cx="419422" cy="107722"/>
          </a:xfrm>
          <a:prstGeom prst="rect">
            <a:avLst/>
          </a:prstGeom>
        </p:spPr>
        <p:txBody>
          <a:bodyPr vert="horz" wrap="square" lIns="0" tIns="0" rIns="0" bIns="0" rtlCol="0">
            <a:spAutoFit/>
          </a:bodyPr>
          <a:lstStyle/>
          <a:p>
            <a:pPr marL="19472" algn="ctr">
              <a:tabLst>
                <a:tab pos="1340240" algn="l"/>
              </a:tabLst>
            </a:pPr>
            <a:r>
              <a:rPr lang="en-US" sz="700" dirty="0" smtClean="0">
                <a:cs typeface="Arial"/>
              </a:rPr>
              <a:t>Blueprints</a:t>
            </a:r>
            <a:endParaRPr sz="700" dirty="0">
              <a:cs typeface="Arial"/>
            </a:endParaRPr>
          </a:p>
        </p:txBody>
      </p:sp>
      <p:sp>
        <p:nvSpPr>
          <p:cNvPr id="1183" name="object 39"/>
          <p:cNvSpPr txBox="1"/>
          <p:nvPr/>
        </p:nvSpPr>
        <p:spPr>
          <a:xfrm>
            <a:off x="4507455" y="5868205"/>
            <a:ext cx="462623" cy="215444"/>
          </a:xfrm>
          <a:prstGeom prst="rect">
            <a:avLst/>
          </a:prstGeom>
        </p:spPr>
        <p:txBody>
          <a:bodyPr vert="horz" wrap="square" lIns="0" tIns="0" rIns="0" bIns="0" rtlCol="0">
            <a:spAutoFit/>
          </a:bodyPr>
          <a:lstStyle/>
          <a:p>
            <a:pPr marL="16933" algn="ctr">
              <a:tabLst>
                <a:tab pos="1333467" algn="l"/>
              </a:tabLst>
            </a:pPr>
            <a:r>
              <a:rPr lang="en-US" sz="700" dirty="0">
                <a:cs typeface="Arial"/>
              </a:rPr>
              <a:t>Azure Lighthouse</a:t>
            </a:r>
          </a:p>
        </p:txBody>
      </p:sp>
      <p:sp>
        <p:nvSpPr>
          <p:cNvPr id="1181" name="object 38"/>
          <p:cNvSpPr txBox="1"/>
          <p:nvPr/>
        </p:nvSpPr>
        <p:spPr>
          <a:xfrm>
            <a:off x="5220716" y="5868205"/>
            <a:ext cx="281863" cy="107722"/>
          </a:xfrm>
          <a:prstGeom prst="rect">
            <a:avLst/>
          </a:prstGeom>
        </p:spPr>
        <p:txBody>
          <a:bodyPr vert="horz" wrap="square" lIns="0" tIns="0" rIns="0" bIns="0" rtlCol="0">
            <a:spAutoFit/>
          </a:bodyPr>
          <a:lstStyle/>
          <a:p>
            <a:pPr marL="16933" marR="6773" algn="ctr"/>
            <a:r>
              <a:rPr lang="en-US" sz="700" dirty="0">
                <a:cs typeface="Arial"/>
              </a:rPr>
              <a:t>Policy</a:t>
            </a:r>
            <a:endParaRPr sz="700" dirty="0">
              <a:cs typeface="Arial"/>
            </a:endParaRPr>
          </a:p>
        </p:txBody>
      </p:sp>
      <p:sp>
        <p:nvSpPr>
          <p:cNvPr id="1186" name="object 38"/>
          <p:cNvSpPr txBox="1"/>
          <p:nvPr/>
        </p:nvSpPr>
        <p:spPr>
          <a:xfrm>
            <a:off x="5753217" y="5868205"/>
            <a:ext cx="562475" cy="215444"/>
          </a:xfrm>
          <a:prstGeom prst="rect">
            <a:avLst/>
          </a:prstGeom>
        </p:spPr>
        <p:txBody>
          <a:bodyPr vert="horz" wrap="square" lIns="0" tIns="0" rIns="0" bIns="0" rtlCol="0">
            <a:spAutoFit/>
          </a:bodyPr>
          <a:lstStyle/>
          <a:p>
            <a:pPr marL="16933" marR="6773" algn="ctr"/>
            <a:r>
              <a:rPr lang="en-US" sz="700" dirty="0">
                <a:cs typeface="Arial"/>
              </a:rPr>
              <a:t>Recovery Service Vault</a:t>
            </a:r>
            <a:endParaRPr sz="700" dirty="0">
              <a:cs typeface="Arial"/>
            </a:endParaRPr>
          </a:p>
        </p:txBody>
      </p:sp>
      <p:sp>
        <p:nvSpPr>
          <p:cNvPr id="1178" name="object 31"/>
          <p:cNvSpPr txBox="1"/>
          <p:nvPr/>
        </p:nvSpPr>
        <p:spPr>
          <a:xfrm>
            <a:off x="1748451" y="5868205"/>
            <a:ext cx="378312" cy="215444"/>
          </a:xfrm>
          <a:prstGeom prst="rect">
            <a:avLst/>
          </a:prstGeom>
        </p:spPr>
        <p:txBody>
          <a:bodyPr vert="horz" wrap="square" lIns="0" tIns="0" rIns="0" bIns="0" rtlCol="0">
            <a:spAutoFit/>
          </a:bodyPr>
          <a:lstStyle/>
          <a:p>
            <a:pPr marL="16933" algn="ctr"/>
            <a:r>
              <a:rPr lang="en-US" sz="700" dirty="0">
                <a:cs typeface="Arial"/>
              </a:rPr>
              <a:t>Azure Arc</a:t>
            </a:r>
            <a:endParaRPr sz="700" dirty="0">
              <a:cs typeface="Arial"/>
            </a:endParaRPr>
          </a:p>
        </p:txBody>
      </p:sp>
      <p:sp>
        <p:nvSpPr>
          <p:cNvPr id="1176" name="object 39"/>
          <p:cNvSpPr txBox="1"/>
          <p:nvPr/>
        </p:nvSpPr>
        <p:spPr>
          <a:xfrm>
            <a:off x="6566330" y="5868205"/>
            <a:ext cx="649410" cy="215444"/>
          </a:xfrm>
          <a:prstGeom prst="rect">
            <a:avLst/>
          </a:prstGeom>
        </p:spPr>
        <p:txBody>
          <a:bodyPr vert="horz" wrap="square" lIns="0" tIns="0" rIns="0" bIns="0" rtlCol="0">
            <a:spAutoFit/>
          </a:bodyPr>
          <a:lstStyle/>
          <a:p>
            <a:pPr marL="16933" marR="6773" algn="ctr"/>
            <a:r>
              <a:rPr lang="en-US" sz="700" dirty="0">
                <a:cs typeface="Arial"/>
              </a:rPr>
              <a:t>Resource Graph Explorer</a:t>
            </a:r>
            <a:endParaRPr sz="700" dirty="0">
              <a:cs typeface="Arial"/>
            </a:endParaRPr>
          </a:p>
        </p:txBody>
      </p:sp>
      <p:sp>
        <p:nvSpPr>
          <p:cNvPr id="1174" name="object 35"/>
          <p:cNvSpPr txBox="1"/>
          <p:nvPr/>
        </p:nvSpPr>
        <p:spPr>
          <a:xfrm>
            <a:off x="7466378" y="5868205"/>
            <a:ext cx="558310" cy="215444"/>
          </a:xfrm>
          <a:prstGeom prst="rect">
            <a:avLst/>
          </a:prstGeom>
        </p:spPr>
        <p:txBody>
          <a:bodyPr vert="horz" wrap="square" lIns="0" tIns="0" rIns="0" bIns="0" rtlCol="0">
            <a:spAutoFit/>
          </a:bodyPr>
          <a:lstStyle/>
          <a:p>
            <a:pPr marL="16933" algn="ctr"/>
            <a:r>
              <a:rPr lang="en-US" sz="700" dirty="0">
                <a:cs typeface="Arial"/>
              </a:rPr>
              <a:t>Management Groups</a:t>
            </a:r>
            <a:endParaRPr sz="700" dirty="0">
              <a:cs typeface="Arial"/>
            </a:endParaRPr>
          </a:p>
        </p:txBody>
      </p:sp>
      <p:sp>
        <p:nvSpPr>
          <p:cNvPr id="1184" name="object 31"/>
          <p:cNvSpPr txBox="1"/>
          <p:nvPr/>
        </p:nvSpPr>
        <p:spPr>
          <a:xfrm>
            <a:off x="8275326" y="5868205"/>
            <a:ext cx="415156" cy="215444"/>
          </a:xfrm>
          <a:prstGeom prst="rect">
            <a:avLst/>
          </a:prstGeom>
        </p:spPr>
        <p:txBody>
          <a:bodyPr vert="horz" wrap="square" lIns="0" tIns="0" rIns="0" bIns="0" rtlCol="0">
            <a:spAutoFit/>
          </a:bodyPr>
          <a:lstStyle/>
          <a:p>
            <a:pPr marL="16933" algn="ctr"/>
            <a:r>
              <a:rPr lang="en-US" sz="700" dirty="0">
                <a:cs typeface="Arial"/>
              </a:rPr>
              <a:t>Operation Log</a:t>
            </a:r>
            <a:endParaRPr sz="700" dirty="0">
              <a:cs typeface="Arial"/>
            </a:endParaRPr>
          </a:p>
        </p:txBody>
      </p:sp>
      <p:sp>
        <p:nvSpPr>
          <p:cNvPr id="1182" name="object 39"/>
          <p:cNvSpPr txBox="1"/>
          <p:nvPr/>
        </p:nvSpPr>
        <p:spPr>
          <a:xfrm>
            <a:off x="8941120" y="5868205"/>
            <a:ext cx="403799" cy="107722"/>
          </a:xfrm>
          <a:prstGeom prst="rect">
            <a:avLst/>
          </a:prstGeom>
        </p:spPr>
        <p:txBody>
          <a:bodyPr vert="horz" wrap="square" lIns="0" tIns="0" rIns="0" bIns="0" rtlCol="0">
            <a:spAutoFit/>
          </a:bodyPr>
          <a:lstStyle/>
          <a:p>
            <a:pPr marL="16933" marR="6773" algn="ctr"/>
            <a:r>
              <a:rPr lang="en-US" sz="700" dirty="0">
                <a:cs typeface="Arial"/>
              </a:rPr>
              <a:t>Solutions</a:t>
            </a:r>
            <a:endParaRPr sz="700" dirty="0">
              <a:cs typeface="Arial"/>
            </a:endParaRPr>
          </a:p>
        </p:txBody>
      </p:sp>
      <p:sp>
        <p:nvSpPr>
          <p:cNvPr id="1180" name="object 35"/>
          <p:cNvSpPr txBox="1"/>
          <p:nvPr/>
        </p:nvSpPr>
        <p:spPr>
          <a:xfrm>
            <a:off x="9595557" y="5868205"/>
            <a:ext cx="759166" cy="215444"/>
          </a:xfrm>
          <a:prstGeom prst="rect">
            <a:avLst/>
          </a:prstGeom>
        </p:spPr>
        <p:txBody>
          <a:bodyPr vert="horz" wrap="square" lIns="0" tIns="0" rIns="0" bIns="0" rtlCol="0">
            <a:spAutoFit/>
          </a:bodyPr>
          <a:lstStyle/>
          <a:p>
            <a:pPr marL="16933" algn="ctr"/>
            <a:r>
              <a:rPr lang="en-US" sz="700" dirty="0">
                <a:cs typeface="Arial"/>
              </a:rPr>
              <a:t>Managed applications center</a:t>
            </a:r>
            <a:endParaRPr sz="700" dirty="0">
              <a:cs typeface="Arial"/>
            </a:endParaRPr>
          </a:p>
        </p:txBody>
      </p:sp>
      <p:sp>
        <p:nvSpPr>
          <p:cNvPr id="1185" name="object 35"/>
          <p:cNvSpPr txBox="1"/>
          <p:nvPr/>
        </p:nvSpPr>
        <p:spPr>
          <a:xfrm>
            <a:off x="10605365" y="5868205"/>
            <a:ext cx="429493" cy="215444"/>
          </a:xfrm>
          <a:prstGeom prst="rect">
            <a:avLst/>
          </a:prstGeom>
        </p:spPr>
        <p:txBody>
          <a:bodyPr vert="horz" wrap="square" lIns="0" tIns="0" rIns="0" bIns="0" rtlCol="0">
            <a:spAutoFit/>
          </a:bodyPr>
          <a:lstStyle/>
          <a:p>
            <a:pPr marL="16933" algn="ctr"/>
            <a:r>
              <a:rPr lang="en-US" sz="700" dirty="0">
                <a:cs typeface="Arial"/>
              </a:rPr>
              <a:t>Customer Lockbox</a:t>
            </a:r>
            <a:endParaRPr sz="700" dirty="0">
              <a:cs typeface="Arial"/>
            </a:endParaRPr>
          </a:p>
        </p:txBody>
      </p:sp>
      <p:pic>
        <p:nvPicPr>
          <p:cNvPr id="1200" name="Picture 1199"/>
          <p:cNvPicPr>
            <a:picLocks noChangeAspect="1"/>
          </p:cNvPicPr>
          <p:nvPr/>
        </p:nvPicPr>
        <p:blipFill>
          <a:blip r:embed="rId73" cstate="print">
            <a:extLst>
              <a:ext uri="{28A0092B-C50C-407E-A947-70E740481C1C}">
                <a14:useLocalDpi xmlns:a14="http://schemas.microsoft.com/office/drawing/2010/main" val="0"/>
              </a:ext>
            </a:extLst>
          </a:blip>
          <a:stretch>
            <a:fillRect/>
          </a:stretch>
        </p:blipFill>
        <p:spPr>
          <a:xfrm>
            <a:off x="10733321" y="5603416"/>
            <a:ext cx="173581" cy="182880"/>
          </a:xfrm>
          <a:prstGeom prst="rect">
            <a:avLst/>
          </a:prstGeom>
        </p:spPr>
      </p:pic>
      <p:pic>
        <p:nvPicPr>
          <p:cNvPr id="1125" name="Picture 1124"/>
          <p:cNvPicPr>
            <a:picLocks noChangeAspect="1"/>
          </p:cNvPicPr>
          <p:nvPr/>
        </p:nvPicPr>
        <p:blipFill>
          <a:blip r:embed="rId74" cstate="print">
            <a:extLst>
              <a:ext uri="{28A0092B-C50C-407E-A947-70E740481C1C}">
                <a14:useLocalDpi xmlns:a14="http://schemas.microsoft.com/office/drawing/2010/main" val="0"/>
              </a:ext>
            </a:extLst>
          </a:blip>
          <a:stretch>
            <a:fillRect/>
          </a:stretch>
        </p:blipFill>
        <p:spPr>
          <a:xfrm>
            <a:off x="2741913" y="4856614"/>
            <a:ext cx="182880" cy="182880"/>
          </a:xfrm>
          <a:prstGeom prst="rect">
            <a:avLst/>
          </a:prstGeom>
        </p:spPr>
      </p:pic>
      <p:pic>
        <p:nvPicPr>
          <p:cNvPr id="1126" name="Picture 1125"/>
          <p:cNvPicPr>
            <a:picLocks noChangeAspect="1"/>
          </p:cNvPicPr>
          <p:nvPr/>
        </p:nvPicPr>
        <p:blipFill>
          <a:blip r:embed="rId75" cstate="print">
            <a:extLst>
              <a:ext uri="{28A0092B-C50C-407E-A947-70E740481C1C}">
                <a14:useLocalDpi xmlns:a14="http://schemas.microsoft.com/office/drawing/2010/main" val="0"/>
              </a:ext>
            </a:extLst>
          </a:blip>
          <a:stretch>
            <a:fillRect/>
          </a:stretch>
        </p:blipFill>
        <p:spPr>
          <a:xfrm>
            <a:off x="3283774" y="4856614"/>
            <a:ext cx="182880" cy="182880"/>
          </a:xfrm>
          <a:prstGeom prst="rect">
            <a:avLst/>
          </a:prstGeom>
        </p:spPr>
      </p:pic>
      <p:sp>
        <p:nvSpPr>
          <p:cNvPr id="1139" name="object 89"/>
          <p:cNvSpPr txBox="1"/>
          <p:nvPr/>
        </p:nvSpPr>
        <p:spPr>
          <a:xfrm>
            <a:off x="6051087" y="5012780"/>
            <a:ext cx="401498" cy="323165"/>
          </a:xfrm>
          <a:prstGeom prst="rect">
            <a:avLst/>
          </a:prstGeom>
        </p:spPr>
        <p:txBody>
          <a:bodyPr vert="horz" wrap="square" lIns="0" tIns="0" rIns="0" bIns="0" rtlCol="0">
            <a:spAutoFit/>
          </a:bodyPr>
          <a:lstStyle/>
          <a:p>
            <a:pPr marL="16933" algn="ctr"/>
            <a:r>
              <a:rPr lang="en-US" sz="700" dirty="0">
                <a:cs typeface="Arial"/>
              </a:rPr>
              <a:t>Azure Active Directory</a:t>
            </a:r>
            <a:endParaRPr sz="700" dirty="0">
              <a:cs typeface="Arial"/>
            </a:endParaRPr>
          </a:p>
        </p:txBody>
      </p:sp>
      <p:pic>
        <p:nvPicPr>
          <p:cNvPr id="1145" name="Picture 2" descr="Securing Guest Access in Azure AD - Cloudrun"/>
          <p:cNvPicPr>
            <a:picLocks noChangeAspect="1" noChangeArrowheads="1"/>
          </p:cNvPicPr>
          <p:nvPr/>
        </p:nvPicPr>
        <p:blipFill>
          <a:blip r:embed="rId76" cstate="print">
            <a:extLst>
              <a:ext uri="{28A0092B-C50C-407E-A947-70E740481C1C}">
                <a14:useLocalDpi xmlns:a14="http://schemas.microsoft.com/office/drawing/2010/main" val="0"/>
              </a:ext>
            </a:extLst>
          </a:blip>
          <a:srcRect/>
          <a:stretch>
            <a:fillRect/>
          </a:stretch>
        </p:blipFill>
        <p:spPr bwMode="auto">
          <a:xfrm>
            <a:off x="6164968" y="4803649"/>
            <a:ext cx="173736" cy="173736"/>
          </a:xfrm>
          <a:prstGeom prst="rect">
            <a:avLst/>
          </a:prstGeom>
          <a:noFill/>
          <a:extLst>
            <a:ext uri="{909E8E84-426E-40DD-AFC4-6F175D3DCCD1}">
              <a14:hiddenFill xmlns:a14="http://schemas.microsoft.com/office/drawing/2010/main">
                <a:solidFill>
                  <a:srgbClr val="FFFFFF"/>
                </a:solidFill>
              </a14:hiddenFill>
            </a:ext>
          </a:extLst>
        </p:spPr>
      </p:pic>
      <p:sp>
        <p:nvSpPr>
          <p:cNvPr id="1142" name="object 82"/>
          <p:cNvSpPr txBox="1"/>
          <p:nvPr/>
        </p:nvSpPr>
        <p:spPr>
          <a:xfrm>
            <a:off x="3940593" y="5012780"/>
            <a:ext cx="353655" cy="215444"/>
          </a:xfrm>
          <a:prstGeom prst="rect">
            <a:avLst/>
          </a:prstGeom>
        </p:spPr>
        <p:txBody>
          <a:bodyPr vert="horz" wrap="square" lIns="0" tIns="0" rIns="0" bIns="0" rtlCol="0">
            <a:spAutoFit/>
          </a:bodyPr>
          <a:lstStyle/>
          <a:p>
            <a:pPr marL="16933" marR="6773" algn="ctr"/>
            <a:r>
              <a:rPr lang="en-US" sz="700" dirty="0">
                <a:cs typeface="Arial"/>
              </a:rPr>
              <a:t>Single Sign-On</a:t>
            </a:r>
            <a:endParaRPr sz="700" dirty="0">
              <a:cs typeface="Arial"/>
            </a:endParaRPr>
          </a:p>
        </p:txBody>
      </p:sp>
      <p:pic>
        <p:nvPicPr>
          <p:cNvPr id="1146" name="Picture 1145"/>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4024404" y="4799077"/>
            <a:ext cx="186033" cy="182880"/>
          </a:xfrm>
          <a:prstGeom prst="rect">
            <a:avLst/>
          </a:prstGeom>
        </p:spPr>
      </p:pic>
      <p:sp>
        <p:nvSpPr>
          <p:cNvPr id="1135" name="object 85"/>
          <p:cNvSpPr txBox="1"/>
          <p:nvPr/>
        </p:nvSpPr>
        <p:spPr>
          <a:xfrm>
            <a:off x="6580697" y="5012780"/>
            <a:ext cx="358801" cy="215444"/>
          </a:xfrm>
          <a:prstGeom prst="rect">
            <a:avLst/>
          </a:prstGeom>
        </p:spPr>
        <p:txBody>
          <a:bodyPr vert="horz" wrap="square" lIns="0" tIns="0" rIns="0" bIns="0" rtlCol="0">
            <a:spAutoFit/>
          </a:bodyPr>
          <a:lstStyle/>
          <a:p>
            <a:pPr marL="16933" marR="6773" algn="ctr"/>
            <a:r>
              <a:rPr lang="en-US" sz="700" dirty="0">
                <a:cs typeface="Arial"/>
              </a:rPr>
              <a:t>Security Center</a:t>
            </a:r>
            <a:endParaRPr sz="700" dirty="0">
              <a:cs typeface="Arial"/>
            </a:endParaRPr>
          </a:p>
        </p:txBody>
      </p:sp>
      <p:pic>
        <p:nvPicPr>
          <p:cNvPr id="1147" name="Picture 11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4156" y="4799077"/>
            <a:ext cx="151883" cy="182880"/>
          </a:xfrm>
          <a:prstGeom prst="rect">
            <a:avLst/>
          </a:prstGeom>
        </p:spPr>
      </p:pic>
      <p:sp>
        <p:nvSpPr>
          <p:cNvPr id="1143" name="object 85"/>
          <p:cNvSpPr txBox="1"/>
          <p:nvPr/>
        </p:nvSpPr>
        <p:spPr>
          <a:xfrm>
            <a:off x="4908171" y="5012780"/>
            <a:ext cx="335430" cy="215444"/>
          </a:xfrm>
          <a:prstGeom prst="rect">
            <a:avLst/>
          </a:prstGeom>
        </p:spPr>
        <p:txBody>
          <a:bodyPr vert="horz" wrap="square" lIns="0" tIns="0" rIns="0" bIns="0" rtlCol="0">
            <a:spAutoFit/>
          </a:bodyPr>
          <a:lstStyle/>
          <a:p>
            <a:pPr marL="16933" marR="6773" algn="ctr"/>
            <a:r>
              <a:rPr lang="en-US" sz="700" dirty="0">
                <a:cs typeface="Arial"/>
              </a:rPr>
              <a:t>Key Vault</a:t>
            </a:r>
            <a:endParaRPr sz="700" dirty="0">
              <a:cs typeface="Arial"/>
            </a:endParaRPr>
          </a:p>
        </p:txBody>
      </p:sp>
      <p:pic>
        <p:nvPicPr>
          <p:cNvPr id="1148" name="Picture 1147"/>
          <p:cNvPicPr>
            <a:picLocks noChangeAspect="1"/>
          </p:cNvPicPr>
          <p:nvPr/>
        </p:nvPicPr>
        <p:blipFill>
          <a:blip r:embed="rId77" cstate="print">
            <a:extLst>
              <a:ext uri="{28A0092B-C50C-407E-A947-70E740481C1C}">
                <a14:useLocalDpi xmlns:a14="http://schemas.microsoft.com/office/drawing/2010/main" val="0"/>
              </a:ext>
            </a:extLst>
          </a:blip>
          <a:stretch>
            <a:fillRect/>
          </a:stretch>
        </p:blipFill>
        <p:spPr>
          <a:xfrm>
            <a:off x="4986023" y="4799077"/>
            <a:ext cx="179727" cy="182880"/>
          </a:xfrm>
          <a:prstGeom prst="rect">
            <a:avLst/>
          </a:prstGeom>
        </p:spPr>
      </p:pic>
      <p:sp>
        <p:nvSpPr>
          <p:cNvPr id="1132" name="object 82"/>
          <p:cNvSpPr txBox="1"/>
          <p:nvPr/>
        </p:nvSpPr>
        <p:spPr>
          <a:xfrm>
            <a:off x="5371713" y="5012780"/>
            <a:ext cx="551262" cy="215444"/>
          </a:xfrm>
          <a:prstGeom prst="rect">
            <a:avLst/>
          </a:prstGeom>
        </p:spPr>
        <p:txBody>
          <a:bodyPr vert="horz" wrap="square" lIns="0" tIns="0" rIns="0" bIns="0" rtlCol="0">
            <a:spAutoFit/>
          </a:bodyPr>
          <a:lstStyle/>
          <a:p>
            <a:pPr marL="16933" marR="6773" algn="ctr"/>
            <a:r>
              <a:rPr sz="700" dirty="0" smtClean="0">
                <a:cs typeface="Arial"/>
              </a:rPr>
              <a:t>Identity</a:t>
            </a:r>
            <a:r>
              <a:rPr lang="en-US" sz="700" dirty="0" smtClean="0">
                <a:cs typeface="Arial"/>
              </a:rPr>
              <a:t> </a:t>
            </a:r>
            <a:r>
              <a:rPr sz="700" dirty="0" smtClean="0">
                <a:cs typeface="Arial"/>
              </a:rPr>
              <a:t>Management</a:t>
            </a:r>
            <a:endParaRPr sz="700" dirty="0">
              <a:cs typeface="Arial"/>
            </a:endParaRPr>
          </a:p>
        </p:txBody>
      </p:sp>
      <p:pic>
        <p:nvPicPr>
          <p:cNvPr id="1149" name="Picture 1148"/>
          <p:cNvPicPr>
            <a:picLocks noChangeAspect="1"/>
          </p:cNvPicPr>
          <p:nvPr/>
        </p:nvPicPr>
        <p:blipFill>
          <a:blip r:embed="rId78" cstate="print">
            <a:extLst>
              <a:ext uri="{28A0092B-C50C-407E-A947-70E740481C1C}">
                <a14:useLocalDpi xmlns:a14="http://schemas.microsoft.com/office/drawing/2010/main" val="0"/>
              </a:ext>
            </a:extLst>
          </a:blip>
          <a:stretch>
            <a:fillRect/>
          </a:stretch>
        </p:blipFill>
        <p:spPr>
          <a:xfrm>
            <a:off x="5557454" y="4799077"/>
            <a:ext cx="179780" cy="182880"/>
          </a:xfrm>
          <a:prstGeom prst="rect">
            <a:avLst/>
          </a:prstGeom>
        </p:spPr>
      </p:pic>
      <p:sp>
        <p:nvSpPr>
          <p:cNvPr id="1134" name="object 84"/>
          <p:cNvSpPr txBox="1"/>
          <p:nvPr/>
        </p:nvSpPr>
        <p:spPr>
          <a:xfrm>
            <a:off x="7543701" y="5012780"/>
            <a:ext cx="573376" cy="323165"/>
          </a:xfrm>
          <a:prstGeom prst="rect">
            <a:avLst/>
          </a:prstGeom>
        </p:spPr>
        <p:txBody>
          <a:bodyPr vert="horz" wrap="square" lIns="0" tIns="0" rIns="0" bIns="0" rtlCol="0">
            <a:spAutoFit/>
          </a:bodyPr>
          <a:lstStyle/>
          <a:p>
            <a:pPr marL="16933" marR="6773" algn="ctr"/>
            <a:r>
              <a:rPr lang="en-US" sz="700" dirty="0">
                <a:cs typeface="Arial"/>
              </a:rPr>
              <a:t>Privileged Identity Management</a:t>
            </a:r>
            <a:endParaRPr sz="700" dirty="0">
              <a:cs typeface="Arial"/>
            </a:endParaRPr>
          </a:p>
        </p:txBody>
      </p:sp>
      <p:pic>
        <p:nvPicPr>
          <p:cNvPr id="1150" name="Picture 1149"/>
          <p:cNvPicPr>
            <a:picLocks noChangeAspect="1"/>
          </p:cNvPicPr>
          <p:nvPr/>
        </p:nvPicPr>
        <p:blipFill>
          <a:blip r:embed="rId79" cstate="print">
            <a:extLst>
              <a:ext uri="{28A0092B-C50C-407E-A947-70E740481C1C}">
                <a14:useLocalDpi xmlns:a14="http://schemas.microsoft.com/office/drawing/2010/main" val="0"/>
              </a:ext>
            </a:extLst>
          </a:blip>
          <a:stretch>
            <a:fillRect/>
          </a:stretch>
        </p:blipFill>
        <p:spPr>
          <a:xfrm>
            <a:off x="7740499" y="4799077"/>
            <a:ext cx="179780" cy="182880"/>
          </a:xfrm>
          <a:prstGeom prst="rect">
            <a:avLst/>
          </a:prstGeom>
        </p:spPr>
      </p:pic>
      <p:sp>
        <p:nvSpPr>
          <p:cNvPr id="1140" name="object 90"/>
          <p:cNvSpPr txBox="1"/>
          <p:nvPr/>
        </p:nvSpPr>
        <p:spPr>
          <a:xfrm>
            <a:off x="8801426" y="5012780"/>
            <a:ext cx="492781" cy="215444"/>
          </a:xfrm>
          <a:prstGeom prst="rect">
            <a:avLst/>
          </a:prstGeom>
        </p:spPr>
        <p:txBody>
          <a:bodyPr vert="horz" wrap="square" lIns="0" tIns="0" rIns="0" bIns="0" rtlCol="0">
            <a:spAutoFit/>
          </a:bodyPr>
          <a:lstStyle/>
          <a:p>
            <a:pPr marL="16933" marR="6773" algn="ctr"/>
            <a:r>
              <a:rPr lang="en-US" sz="700" dirty="0">
                <a:cs typeface="Arial"/>
              </a:rPr>
              <a:t>Conditional Access</a:t>
            </a:r>
            <a:endParaRPr sz="700" dirty="0">
              <a:cs typeface="Arial"/>
            </a:endParaRPr>
          </a:p>
        </p:txBody>
      </p:sp>
      <p:pic>
        <p:nvPicPr>
          <p:cNvPr id="1151" name="Picture 1150"/>
          <p:cNvPicPr>
            <a:picLocks noChangeAspect="1"/>
          </p:cNvPicPr>
          <p:nvPr/>
        </p:nvPicPr>
        <p:blipFill>
          <a:blip r:embed="rId80" cstate="print">
            <a:extLst>
              <a:ext uri="{28A0092B-C50C-407E-A947-70E740481C1C}">
                <a14:useLocalDpi xmlns:a14="http://schemas.microsoft.com/office/drawing/2010/main" val="0"/>
              </a:ext>
            </a:extLst>
          </a:blip>
          <a:stretch>
            <a:fillRect/>
          </a:stretch>
        </p:blipFill>
        <p:spPr>
          <a:xfrm>
            <a:off x="8935135" y="4777836"/>
            <a:ext cx="225363" cy="225363"/>
          </a:xfrm>
          <a:prstGeom prst="rect">
            <a:avLst/>
          </a:prstGeom>
        </p:spPr>
      </p:pic>
      <p:sp>
        <p:nvSpPr>
          <p:cNvPr id="1141" name="object 91"/>
          <p:cNvSpPr txBox="1"/>
          <p:nvPr/>
        </p:nvSpPr>
        <p:spPr>
          <a:xfrm>
            <a:off x="10002834" y="5012780"/>
            <a:ext cx="431430" cy="215444"/>
          </a:xfrm>
          <a:prstGeom prst="rect">
            <a:avLst/>
          </a:prstGeom>
        </p:spPr>
        <p:txBody>
          <a:bodyPr vert="horz" wrap="square" lIns="0" tIns="0" rIns="0" bIns="0" rtlCol="0">
            <a:spAutoFit/>
          </a:bodyPr>
          <a:lstStyle/>
          <a:p>
            <a:pPr marL="16933" algn="ctr"/>
            <a:r>
              <a:rPr sz="700" dirty="0">
                <a:cs typeface="Arial"/>
              </a:rPr>
              <a:t>DDOS</a:t>
            </a:r>
          </a:p>
          <a:p>
            <a:pPr marL="16933" algn="ctr"/>
            <a:r>
              <a:rPr sz="700" dirty="0">
                <a:cs typeface="Arial"/>
              </a:rPr>
              <a:t>Protection</a:t>
            </a:r>
          </a:p>
        </p:txBody>
      </p:sp>
      <p:pic>
        <p:nvPicPr>
          <p:cNvPr id="1152" name="Picture 1151"/>
          <p:cNvPicPr>
            <a:picLocks noChangeAspect="1"/>
          </p:cNvPicPr>
          <p:nvPr/>
        </p:nvPicPr>
        <p:blipFill>
          <a:blip r:embed="rId81" cstate="print">
            <a:extLst>
              <a:ext uri="{28A0092B-C50C-407E-A947-70E740481C1C}">
                <a14:useLocalDpi xmlns:a14="http://schemas.microsoft.com/office/drawing/2010/main" val="0"/>
              </a:ext>
            </a:extLst>
          </a:blip>
          <a:stretch>
            <a:fillRect/>
          </a:stretch>
        </p:blipFill>
        <p:spPr>
          <a:xfrm>
            <a:off x="10138721" y="4799077"/>
            <a:ext cx="159657" cy="182880"/>
          </a:xfrm>
          <a:prstGeom prst="rect">
            <a:avLst/>
          </a:prstGeom>
        </p:spPr>
      </p:pic>
      <p:sp>
        <p:nvSpPr>
          <p:cNvPr id="1144" name="object 89"/>
          <p:cNvSpPr txBox="1"/>
          <p:nvPr/>
        </p:nvSpPr>
        <p:spPr>
          <a:xfrm>
            <a:off x="4422360" y="5012780"/>
            <a:ext cx="357699" cy="323165"/>
          </a:xfrm>
          <a:prstGeom prst="rect">
            <a:avLst/>
          </a:prstGeom>
        </p:spPr>
        <p:txBody>
          <a:bodyPr vert="horz" wrap="square" lIns="0" tIns="0" rIns="0" bIns="0" rtlCol="0">
            <a:spAutoFit/>
          </a:bodyPr>
          <a:lstStyle/>
          <a:p>
            <a:pPr marL="16933" algn="ctr"/>
            <a:r>
              <a:rPr lang="en-US" sz="700" dirty="0">
                <a:cs typeface="Arial"/>
              </a:rPr>
              <a:t>Identity Security Store</a:t>
            </a:r>
            <a:endParaRPr sz="700" dirty="0">
              <a:cs typeface="Arial"/>
            </a:endParaRPr>
          </a:p>
        </p:txBody>
      </p:sp>
      <p:pic>
        <p:nvPicPr>
          <p:cNvPr id="1153" name="Picture 1152"/>
          <p:cNvPicPr>
            <a:picLocks noChangeAspect="1"/>
          </p:cNvPicPr>
          <p:nvPr/>
        </p:nvPicPr>
        <p:blipFill>
          <a:blip r:embed="rId82" cstate="print">
            <a:extLst>
              <a:ext uri="{28A0092B-C50C-407E-A947-70E740481C1C}">
                <a14:useLocalDpi xmlns:a14="http://schemas.microsoft.com/office/drawing/2010/main" val="0"/>
              </a:ext>
            </a:extLst>
          </a:blip>
          <a:stretch>
            <a:fillRect/>
          </a:stretch>
        </p:blipFill>
        <p:spPr>
          <a:xfrm>
            <a:off x="4509769" y="4799077"/>
            <a:ext cx="182880" cy="182880"/>
          </a:xfrm>
          <a:prstGeom prst="rect">
            <a:avLst/>
          </a:prstGeom>
        </p:spPr>
      </p:pic>
      <p:sp>
        <p:nvSpPr>
          <p:cNvPr id="1133" name="object 83"/>
          <p:cNvSpPr txBox="1"/>
          <p:nvPr/>
        </p:nvSpPr>
        <p:spPr>
          <a:xfrm>
            <a:off x="7067610" y="5012780"/>
            <a:ext cx="347979" cy="107722"/>
          </a:xfrm>
          <a:prstGeom prst="rect">
            <a:avLst/>
          </a:prstGeom>
        </p:spPr>
        <p:txBody>
          <a:bodyPr vert="horz" wrap="square" lIns="0" tIns="0" rIns="0" bIns="0" rtlCol="0">
            <a:spAutoFit/>
          </a:bodyPr>
          <a:lstStyle/>
          <a:p>
            <a:pPr marL="16933" marR="6773" algn="ctr"/>
            <a:r>
              <a:rPr lang="en-US" sz="700" dirty="0">
                <a:cs typeface="Arial"/>
              </a:rPr>
              <a:t>Sentinel</a:t>
            </a:r>
            <a:endParaRPr sz="700" dirty="0">
              <a:cs typeface="Arial"/>
            </a:endParaRPr>
          </a:p>
        </p:txBody>
      </p:sp>
      <p:pic>
        <p:nvPicPr>
          <p:cNvPr id="1154" name="Picture 1153"/>
          <p:cNvPicPr>
            <a:picLocks noChangeAspect="1"/>
          </p:cNvPicPr>
          <p:nvPr/>
        </p:nvPicPr>
        <p:blipFill>
          <a:blip r:embed="rId83" cstate="print">
            <a:extLst>
              <a:ext uri="{28A0092B-C50C-407E-A947-70E740481C1C}">
                <a14:useLocalDpi xmlns:a14="http://schemas.microsoft.com/office/drawing/2010/main" val="0"/>
              </a:ext>
            </a:extLst>
          </a:blip>
          <a:stretch>
            <a:fillRect/>
          </a:stretch>
        </p:blipFill>
        <p:spPr>
          <a:xfrm>
            <a:off x="7163651" y="4799077"/>
            <a:ext cx="155897" cy="182880"/>
          </a:xfrm>
          <a:prstGeom prst="rect">
            <a:avLst/>
          </a:prstGeom>
        </p:spPr>
      </p:pic>
      <p:sp>
        <p:nvSpPr>
          <p:cNvPr id="1137" name="object 87"/>
          <p:cNvSpPr txBox="1"/>
          <p:nvPr/>
        </p:nvSpPr>
        <p:spPr>
          <a:xfrm>
            <a:off x="8245189" y="5012780"/>
            <a:ext cx="428125" cy="215444"/>
          </a:xfrm>
          <a:prstGeom prst="rect">
            <a:avLst/>
          </a:prstGeom>
        </p:spPr>
        <p:txBody>
          <a:bodyPr vert="horz" wrap="square" lIns="0" tIns="0" rIns="0" bIns="0" rtlCol="0">
            <a:spAutoFit/>
          </a:bodyPr>
          <a:lstStyle/>
          <a:p>
            <a:pPr marL="16933" marR="6773" algn="ctr"/>
            <a:r>
              <a:rPr lang="en-US" sz="700" dirty="0">
                <a:cs typeface="Arial"/>
              </a:rPr>
              <a:t>Identity </a:t>
            </a:r>
          </a:p>
          <a:p>
            <a:pPr marL="16933" marR="6773" algn="ctr"/>
            <a:r>
              <a:rPr lang="en-US" sz="700" dirty="0">
                <a:cs typeface="Arial"/>
              </a:rPr>
              <a:t>Protection</a:t>
            </a:r>
            <a:endParaRPr sz="700" dirty="0">
              <a:cs typeface="Arial"/>
            </a:endParaRPr>
          </a:p>
        </p:txBody>
      </p:sp>
      <p:pic>
        <p:nvPicPr>
          <p:cNvPr id="1155" name="Picture 1154"/>
          <p:cNvPicPr>
            <a:picLocks noChangeAspect="1"/>
          </p:cNvPicPr>
          <p:nvPr/>
        </p:nvPicPr>
        <p:blipFill>
          <a:blip r:embed="rId84" cstate="print">
            <a:extLst>
              <a:ext uri="{28A0092B-C50C-407E-A947-70E740481C1C}">
                <a14:useLocalDpi xmlns:a14="http://schemas.microsoft.com/office/drawing/2010/main" val="0"/>
              </a:ext>
            </a:extLst>
          </a:blip>
          <a:stretch>
            <a:fillRect/>
          </a:stretch>
        </p:blipFill>
        <p:spPr>
          <a:xfrm>
            <a:off x="8383777" y="4799077"/>
            <a:ext cx="150949" cy="182880"/>
          </a:xfrm>
          <a:prstGeom prst="rect">
            <a:avLst/>
          </a:prstGeom>
        </p:spPr>
      </p:pic>
      <p:sp>
        <p:nvSpPr>
          <p:cNvPr id="1138" name="object 88"/>
          <p:cNvSpPr txBox="1"/>
          <p:nvPr/>
        </p:nvSpPr>
        <p:spPr>
          <a:xfrm>
            <a:off x="9422319" y="5012780"/>
            <a:ext cx="452403" cy="215444"/>
          </a:xfrm>
          <a:prstGeom prst="rect">
            <a:avLst/>
          </a:prstGeom>
        </p:spPr>
        <p:txBody>
          <a:bodyPr vert="horz" wrap="square" lIns="0" tIns="0" rIns="0" bIns="0" rtlCol="0">
            <a:spAutoFit/>
          </a:bodyPr>
          <a:lstStyle/>
          <a:p>
            <a:pPr marL="16933" marR="6773" algn="ctr"/>
            <a:r>
              <a:rPr lang="en-US" sz="700" dirty="0">
                <a:cs typeface="Arial"/>
              </a:rPr>
              <a:t>Password </a:t>
            </a:r>
          </a:p>
          <a:p>
            <a:pPr marL="16933" marR="6773" algn="ctr"/>
            <a:r>
              <a:rPr lang="en-US" sz="700" dirty="0">
                <a:cs typeface="Arial"/>
              </a:rPr>
              <a:t>Protection</a:t>
            </a:r>
            <a:endParaRPr sz="700" dirty="0">
              <a:cs typeface="Arial"/>
            </a:endParaRPr>
          </a:p>
        </p:txBody>
      </p:sp>
      <p:pic>
        <p:nvPicPr>
          <p:cNvPr id="1156" name="Picture 1155"/>
          <p:cNvPicPr>
            <a:picLocks noChangeAspect="1"/>
          </p:cNvPicPr>
          <p:nvPr/>
        </p:nvPicPr>
        <p:blipFill>
          <a:blip r:embed="rId85" cstate="print">
            <a:extLst>
              <a:ext uri="{28A0092B-C50C-407E-A947-70E740481C1C}">
                <a14:useLocalDpi xmlns:a14="http://schemas.microsoft.com/office/drawing/2010/main" val="0"/>
              </a:ext>
            </a:extLst>
          </a:blip>
          <a:stretch>
            <a:fillRect/>
          </a:stretch>
        </p:blipFill>
        <p:spPr>
          <a:xfrm>
            <a:off x="9589012" y="4799077"/>
            <a:ext cx="119017" cy="182880"/>
          </a:xfrm>
          <a:prstGeom prst="rect">
            <a:avLst/>
          </a:prstGeom>
        </p:spPr>
      </p:pic>
      <p:sp>
        <p:nvSpPr>
          <p:cNvPr id="1136" name="object 86"/>
          <p:cNvSpPr txBox="1"/>
          <p:nvPr/>
        </p:nvSpPr>
        <p:spPr>
          <a:xfrm>
            <a:off x="10562376" y="5012780"/>
            <a:ext cx="594828" cy="215444"/>
          </a:xfrm>
          <a:prstGeom prst="rect">
            <a:avLst/>
          </a:prstGeom>
        </p:spPr>
        <p:txBody>
          <a:bodyPr vert="horz" wrap="square" lIns="0" tIns="0" rIns="0" bIns="0" rtlCol="0">
            <a:spAutoFit/>
          </a:bodyPr>
          <a:lstStyle/>
          <a:p>
            <a:pPr marL="16933" marR="6773" algn="ctr"/>
            <a:r>
              <a:rPr lang="en-US" sz="700" dirty="0">
                <a:cs typeface="Arial"/>
              </a:rPr>
              <a:t>Multi-Factor Authentication</a:t>
            </a:r>
            <a:endParaRPr sz="700" dirty="0">
              <a:cs typeface="Arial"/>
            </a:endParaRPr>
          </a:p>
        </p:txBody>
      </p:sp>
      <p:pic>
        <p:nvPicPr>
          <p:cNvPr id="1157" name="Picture 1156"/>
          <p:cNvPicPr>
            <a:picLocks noChangeAspect="1"/>
          </p:cNvPicPr>
          <p:nvPr/>
        </p:nvPicPr>
        <p:blipFill>
          <a:blip r:embed="rId86" cstate="print">
            <a:extLst>
              <a:ext uri="{28A0092B-C50C-407E-A947-70E740481C1C}">
                <a14:useLocalDpi xmlns:a14="http://schemas.microsoft.com/office/drawing/2010/main" val="0"/>
              </a:ext>
            </a:extLst>
          </a:blip>
          <a:stretch>
            <a:fillRect/>
          </a:stretch>
        </p:blipFill>
        <p:spPr>
          <a:xfrm>
            <a:off x="10790859" y="4799077"/>
            <a:ext cx="137863" cy="182880"/>
          </a:xfrm>
          <a:prstGeom prst="rect">
            <a:avLst/>
          </a:prstGeom>
        </p:spPr>
      </p:pic>
      <p:grpSp>
        <p:nvGrpSpPr>
          <p:cNvPr id="15" name="Group 14"/>
          <p:cNvGrpSpPr/>
          <p:nvPr/>
        </p:nvGrpSpPr>
        <p:grpSpPr>
          <a:xfrm>
            <a:off x="1987298" y="971752"/>
            <a:ext cx="4039462" cy="709140"/>
            <a:chOff x="1987298" y="971752"/>
            <a:chExt cx="4039462" cy="709140"/>
          </a:xfrm>
        </p:grpSpPr>
        <p:sp>
          <p:nvSpPr>
            <p:cNvPr id="435" name="Rectangle 434"/>
            <p:cNvSpPr/>
            <p:nvPr/>
          </p:nvSpPr>
          <p:spPr>
            <a:xfrm>
              <a:off x="1987298" y="1051478"/>
              <a:ext cx="4039462" cy="629414"/>
            </a:xfrm>
            <a:prstGeom prst="rect">
              <a:avLst/>
            </a:prstGeom>
            <a:solidFill>
              <a:schemeClr val="bg1">
                <a:lumMod val="95000"/>
              </a:schemeClr>
            </a:solidFill>
            <a:ln w="635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436" name="object 115"/>
            <p:cNvSpPr txBox="1"/>
            <p:nvPr/>
          </p:nvSpPr>
          <p:spPr>
            <a:xfrm>
              <a:off x="3044594" y="971752"/>
              <a:ext cx="2081312" cy="155448"/>
            </a:xfrm>
            <a:prstGeom prst="rect">
              <a:avLst/>
            </a:prstGeom>
            <a:solidFill>
              <a:srgbClr val="005EB8"/>
            </a:solidFill>
            <a:ln w="6350">
              <a:solidFill>
                <a:srgbClr val="005EB8"/>
              </a:solidFill>
            </a:ln>
          </p:spPr>
          <p:txBody>
            <a:bodyPr vert="horz" wrap="square" lIns="0" tIns="0" rIns="0" bIns="0" rtlCol="0" anchor="ctr">
              <a:noAutofit/>
            </a:bodyPr>
            <a:lstStyle/>
            <a:p>
              <a:pPr algn="ctr"/>
              <a:r>
                <a:rPr lang="en-US" sz="800" b="1" dirty="0" smtClean="0">
                  <a:solidFill>
                    <a:schemeClr val="bg1"/>
                  </a:solidFill>
                  <a:cs typeface="Arial"/>
                </a:rPr>
                <a:t>Office 365</a:t>
              </a:r>
              <a:endParaRPr lang="en-US" sz="800" b="1" dirty="0">
                <a:solidFill>
                  <a:schemeClr val="bg1"/>
                </a:solidFill>
                <a:cs typeface="Arial"/>
              </a:endParaRPr>
            </a:p>
          </p:txBody>
        </p:sp>
        <p:sp>
          <p:nvSpPr>
            <p:cNvPr id="364" name="object 39"/>
            <p:cNvSpPr txBox="1"/>
            <p:nvPr/>
          </p:nvSpPr>
          <p:spPr>
            <a:xfrm>
              <a:off x="1987298" y="1488162"/>
              <a:ext cx="457200" cy="107722"/>
            </a:xfrm>
            <a:prstGeom prst="rect">
              <a:avLst/>
            </a:prstGeom>
          </p:spPr>
          <p:txBody>
            <a:bodyPr vert="horz" wrap="square" lIns="0" tIns="0" rIns="0" bIns="0" rtlCol="0">
              <a:spAutoFit/>
            </a:bodyPr>
            <a:lstStyle/>
            <a:p>
              <a:pPr marL="16933" algn="ctr">
                <a:tabLst>
                  <a:tab pos="1333467" algn="l"/>
                </a:tabLst>
              </a:pPr>
              <a:r>
                <a:rPr lang="en-US" sz="700" dirty="0" smtClean="0">
                  <a:solidFill>
                    <a:srgbClr val="000000"/>
                  </a:solidFill>
                  <a:cs typeface="Arial"/>
                </a:rPr>
                <a:t>Word</a:t>
              </a:r>
              <a:endParaRPr lang="en-US" sz="700" dirty="0">
                <a:solidFill>
                  <a:srgbClr val="000000"/>
                </a:solidFill>
                <a:cs typeface="Arial"/>
              </a:endParaRPr>
            </a:p>
          </p:txBody>
        </p:sp>
        <p:sp>
          <p:nvSpPr>
            <p:cNvPr id="376" name="object 39"/>
            <p:cNvSpPr txBox="1"/>
            <p:nvPr/>
          </p:nvSpPr>
          <p:spPr>
            <a:xfrm>
              <a:off x="2569102" y="1488162"/>
              <a:ext cx="457200" cy="107722"/>
            </a:xfrm>
            <a:prstGeom prst="rect">
              <a:avLst/>
            </a:prstGeom>
          </p:spPr>
          <p:txBody>
            <a:bodyPr vert="horz" wrap="square" lIns="0" tIns="0" rIns="0" bIns="0" rtlCol="0">
              <a:spAutoFit/>
            </a:bodyPr>
            <a:lstStyle/>
            <a:p>
              <a:pPr marL="16933" algn="ctr">
                <a:tabLst>
                  <a:tab pos="1333467" algn="l"/>
                </a:tabLst>
              </a:pPr>
              <a:r>
                <a:rPr lang="en-US" sz="700" dirty="0" smtClean="0">
                  <a:solidFill>
                    <a:srgbClr val="000000"/>
                  </a:solidFill>
                  <a:cs typeface="Arial"/>
                </a:rPr>
                <a:t>Excel</a:t>
              </a:r>
              <a:endParaRPr lang="en-US" sz="700" dirty="0">
                <a:solidFill>
                  <a:srgbClr val="000000"/>
                </a:solidFill>
                <a:cs typeface="Arial"/>
              </a:endParaRPr>
            </a:p>
          </p:txBody>
        </p:sp>
        <p:sp>
          <p:nvSpPr>
            <p:cNvPr id="377" name="object 39"/>
            <p:cNvSpPr txBox="1"/>
            <p:nvPr/>
          </p:nvSpPr>
          <p:spPr>
            <a:xfrm>
              <a:off x="3150906" y="1488162"/>
              <a:ext cx="548640" cy="107722"/>
            </a:xfrm>
            <a:prstGeom prst="rect">
              <a:avLst/>
            </a:prstGeom>
          </p:spPr>
          <p:txBody>
            <a:bodyPr vert="horz" wrap="square" lIns="0" tIns="0" rIns="0" bIns="0" rtlCol="0">
              <a:spAutoFit/>
            </a:bodyPr>
            <a:lstStyle/>
            <a:p>
              <a:pPr marL="16933" algn="ctr">
                <a:tabLst>
                  <a:tab pos="1333467" algn="l"/>
                </a:tabLst>
              </a:pPr>
              <a:r>
                <a:rPr lang="en-US" sz="700" dirty="0" smtClean="0">
                  <a:solidFill>
                    <a:srgbClr val="000000"/>
                  </a:solidFill>
                  <a:cs typeface="Arial"/>
                </a:rPr>
                <a:t>Powerpoint</a:t>
              </a:r>
              <a:endParaRPr lang="en-US" sz="700" dirty="0">
                <a:solidFill>
                  <a:srgbClr val="000000"/>
                </a:solidFill>
                <a:cs typeface="Arial"/>
              </a:endParaRPr>
            </a:p>
          </p:txBody>
        </p:sp>
        <p:sp>
          <p:nvSpPr>
            <p:cNvPr id="378" name="object 39"/>
            <p:cNvSpPr txBox="1"/>
            <p:nvPr/>
          </p:nvSpPr>
          <p:spPr>
            <a:xfrm>
              <a:off x="3824150" y="1488162"/>
              <a:ext cx="457200" cy="107722"/>
            </a:xfrm>
            <a:prstGeom prst="rect">
              <a:avLst/>
            </a:prstGeom>
          </p:spPr>
          <p:txBody>
            <a:bodyPr vert="horz" wrap="square" lIns="0" tIns="0" rIns="0" bIns="0" rtlCol="0">
              <a:spAutoFit/>
            </a:bodyPr>
            <a:lstStyle/>
            <a:p>
              <a:pPr marL="16933" algn="ctr">
                <a:tabLst>
                  <a:tab pos="1333467" algn="l"/>
                </a:tabLst>
              </a:pPr>
              <a:r>
                <a:rPr lang="en-US" sz="700" dirty="0" smtClean="0">
                  <a:solidFill>
                    <a:srgbClr val="000000"/>
                  </a:solidFill>
                  <a:cs typeface="Arial"/>
                </a:rPr>
                <a:t>Outlook</a:t>
              </a:r>
              <a:endParaRPr lang="en-US" sz="700" dirty="0">
                <a:solidFill>
                  <a:srgbClr val="000000"/>
                </a:solidFill>
                <a:cs typeface="Arial"/>
              </a:endParaRPr>
            </a:p>
          </p:txBody>
        </p:sp>
        <p:sp>
          <p:nvSpPr>
            <p:cNvPr id="379" name="object 39"/>
            <p:cNvSpPr txBox="1"/>
            <p:nvPr/>
          </p:nvSpPr>
          <p:spPr>
            <a:xfrm>
              <a:off x="4405954" y="1488162"/>
              <a:ext cx="457200" cy="107722"/>
            </a:xfrm>
            <a:prstGeom prst="rect">
              <a:avLst/>
            </a:prstGeom>
          </p:spPr>
          <p:txBody>
            <a:bodyPr vert="horz" wrap="square" lIns="0" tIns="0" rIns="0" bIns="0" rtlCol="0">
              <a:spAutoFit/>
            </a:bodyPr>
            <a:lstStyle/>
            <a:p>
              <a:pPr marL="16933" algn="ctr">
                <a:tabLst>
                  <a:tab pos="1333467" algn="l"/>
                </a:tabLst>
              </a:pPr>
              <a:r>
                <a:rPr lang="en-US" sz="700" dirty="0" smtClean="0">
                  <a:solidFill>
                    <a:srgbClr val="000000"/>
                  </a:solidFill>
                  <a:cs typeface="Arial"/>
                </a:rPr>
                <a:t>OneDrive</a:t>
              </a:r>
              <a:endParaRPr lang="en-US" sz="700" dirty="0">
                <a:solidFill>
                  <a:srgbClr val="000000"/>
                </a:solidFill>
                <a:cs typeface="Arial"/>
              </a:endParaRPr>
            </a:p>
          </p:txBody>
        </p:sp>
        <p:pic>
          <p:nvPicPr>
            <p:cNvPr id="380" name="Picture 2" descr="Office 365 - Information Technology Services - University of San Diego"/>
            <p:cNvPicPr>
              <a:picLocks noChangeAspect="1" noChangeArrowheads="1"/>
            </p:cNvPicPr>
            <p:nvPr/>
          </p:nvPicPr>
          <p:blipFill>
            <a:blip r:embed="rId87" cstate="print">
              <a:extLst>
                <a:ext uri="{28A0092B-C50C-407E-A947-70E740481C1C}">
                  <a14:useLocalDpi xmlns:a14="http://schemas.microsoft.com/office/drawing/2010/main" val="0"/>
                </a:ext>
              </a:extLst>
            </a:blip>
            <a:srcRect/>
            <a:stretch>
              <a:fillRect/>
            </a:stretch>
          </p:blipFill>
          <p:spPr bwMode="auto">
            <a:xfrm>
              <a:off x="2075947" y="1164222"/>
              <a:ext cx="279904" cy="279904"/>
            </a:xfrm>
            <a:prstGeom prst="rect">
              <a:avLst/>
            </a:prstGeom>
            <a:noFill/>
            <a:extLst>
              <a:ext uri="{909E8E84-426E-40DD-AFC4-6F175D3DCCD1}">
                <a14:hiddenFill xmlns:a14="http://schemas.microsoft.com/office/drawing/2010/main">
                  <a:solidFill>
                    <a:srgbClr val="FFFFFF"/>
                  </a:solidFill>
                </a14:hiddenFill>
              </a:ext>
            </a:extLst>
          </p:spPr>
        </p:pic>
        <p:pic>
          <p:nvPicPr>
            <p:cNvPr id="381" name="Picture 4" descr="Office 365 Applications - Office 365 Project - State of Delaware"/>
            <p:cNvPicPr>
              <a:picLocks noChangeAspect="1" noChangeArrowheads="1"/>
            </p:cNvPicPr>
            <p:nvPr/>
          </p:nvPicPr>
          <p:blipFill rotWithShape="1">
            <a:blip r:embed="rId88" cstate="print">
              <a:extLst>
                <a:ext uri="{28A0092B-C50C-407E-A947-70E740481C1C}">
                  <a14:useLocalDpi xmlns:a14="http://schemas.microsoft.com/office/drawing/2010/main" val="0"/>
                </a:ext>
              </a:extLst>
            </a:blip>
            <a:srcRect l="19504" t="19504" r="19504" b="19504"/>
            <a:stretch/>
          </p:blipFill>
          <p:spPr bwMode="auto">
            <a:xfrm>
              <a:off x="2655356" y="1178110"/>
              <a:ext cx="284694" cy="284694"/>
            </a:xfrm>
            <a:prstGeom prst="rect">
              <a:avLst/>
            </a:prstGeom>
            <a:noFill/>
            <a:extLst>
              <a:ext uri="{909E8E84-426E-40DD-AFC4-6F175D3DCCD1}">
                <a14:hiddenFill xmlns:a14="http://schemas.microsoft.com/office/drawing/2010/main">
                  <a:solidFill>
                    <a:srgbClr val="FFFFFF"/>
                  </a:solidFill>
                </a14:hiddenFill>
              </a:ext>
            </a:extLst>
          </p:spPr>
        </p:pic>
        <p:pic>
          <p:nvPicPr>
            <p:cNvPr id="382" name="Picture 6" descr="Microsoft PowerPoint 365 Online Integration | Microsoft Office 365 ..."/>
            <p:cNvPicPr>
              <a:picLocks noChangeAspect="1" noChangeArrowheads="1"/>
            </p:cNvPicPr>
            <p:nvPr/>
          </p:nvPicPr>
          <p:blipFill>
            <a:blip r:embed="rId89" cstate="print">
              <a:extLst>
                <a:ext uri="{28A0092B-C50C-407E-A947-70E740481C1C}">
                  <a14:useLocalDpi xmlns:a14="http://schemas.microsoft.com/office/drawing/2010/main" val="0"/>
                </a:ext>
              </a:extLst>
            </a:blip>
            <a:srcRect/>
            <a:stretch>
              <a:fillRect/>
            </a:stretch>
          </p:blipFill>
          <p:spPr bwMode="auto">
            <a:xfrm>
              <a:off x="3309482" y="1189994"/>
              <a:ext cx="231489" cy="227323"/>
            </a:xfrm>
            <a:prstGeom prst="rect">
              <a:avLst/>
            </a:prstGeom>
            <a:noFill/>
            <a:extLst>
              <a:ext uri="{909E8E84-426E-40DD-AFC4-6F175D3DCCD1}">
                <a14:hiddenFill xmlns:a14="http://schemas.microsoft.com/office/drawing/2010/main">
                  <a:solidFill>
                    <a:srgbClr val="FFFFFF"/>
                  </a:solidFill>
                </a14:hiddenFill>
              </a:ext>
            </a:extLst>
          </p:spPr>
        </p:pic>
        <p:pic>
          <p:nvPicPr>
            <p:cNvPr id="384" name="Picture 12" descr="The College of Idaho - YoteNet - Office 365 - OneDrive for Business"/>
            <p:cNvPicPr>
              <a:picLocks noChangeAspect="1" noChangeArrowheads="1"/>
            </p:cNvPicPr>
            <p:nvPr/>
          </p:nvPicPr>
          <p:blipFill>
            <a:blip r:embed="rId90" cstate="print">
              <a:extLst>
                <a:ext uri="{28A0092B-C50C-407E-A947-70E740481C1C}">
                  <a14:useLocalDpi xmlns:a14="http://schemas.microsoft.com/office/drawing/2010/main" val="0"/>
                </a:ext>
              </a:extLst>
            </a:blip>
            <a:srcRect/>
            <a:stretch>
              <a:fillRect/>
            </a:stretch>
          </p:blipFill>
          <p:spPr bwMode="auto">
            <a:xfrm>
              <a:off x="4518810" y="1188429"/>
              <a:ext cx="231489" cy="231489"/>
            </a:xfrm>
            <a:prstGeom prst="rect">
              <a:avLst/>
            </a:prstGeom>
            <a:noFill/>
            <a:extLst>
              <a:ext uri="{909E8E84-426E-40DD-AFC4-6F175D3DCCD1}">
                <a14:hiddenFill xmlns:a14="http://schemas.microsoft.com/office/drawing/2010/main">
                  <a:solidFill>
                    <a:srgbClr val="FFFFFF"/>
                  </a:solidFill>
                </a14:hiddenFill>
              </a:ext>
            </a:extLst>
          </p:spPr>
        </p:pic>
        <p:pic>
          <p:nvPicPr>
            <p:cNvPr id="385" name="Picture 14" descr="Microsoft Outlook - Wikipedia"/>
            <p:cNvPicPr>
              <a:picLocks noChangeAspect="1" noChangeArrowheads="1"/>
            </p:cNvPicPr>
            <p:nvPr/>
          </p:nvPicPr>
          <p:blipFill>
            <a:blip r:embed="rId91" cstate="print">
              <a:extLst>
                <a:ext uri="{28A0092B-C50C-407E-A947-70E740481C1C}">
                  <a14:useLocalDpi xmlns:a14="http://schemas.microsoft.com/office/drawing/2010/main" val="0"/>
                </a:ext>
              </a:extLst>
            </a:blip>
            <a:srcRect/>
            <a:stretch>
              <a:fillRect/>
            </a:stretch>
          </p:blipFill>
          <p:spPr bwMode="auto">
            <a:xfrm>
              <a:off x="3937006" y="1194511"/>
              <a:ext cx="231489" cy="215284"/>
            </a:xfrm>
            <a:prstGeom prst="rect">
              <a:avLst/>
            </a:prstGeom>
            <a:noFill/>
            <a:extLst>
              <a:ext uri="{909E8E84-426E-40DD-AFC4-6F175D3DCCD1}">
                <a14:hiddenFill xmlns:a14="http://schemas.microsoft.com/office/drawing/2010/main">
                  <a:solidFill>
                    <a:srgbClr val="FFFFFF"/>
                  </a:solidFill>
                </a14:hiddenFill>
              </a:ext>
            </a:extLst>
          </p:spPr>
        </p:pic>
        <p:sp>
          <p:nvSpPr>
            <p:cNvPr id="388" name="object 39"/>
            <p:cNvSpPr txBox="1"/>
            <p:nvPr/>
          </p:nvSpPr>
          <p:spPr>
            <a:xfrm>
              <a:off x="4987758" y="1488162"/>
              <a:ext cx="457200" cy="107722"/>
            </a:xfrm>
            <a:prstGeom prst="rect">
              <a:avLst/>
            </a:prstGeom>
          </p:spPr>
          <p:txBody>
            <a:bodyPr vert="horz" wrap="square" lIns="0" tIns="0" rIns="0" bIns="0" rtlCol="0">
              <a:spAutoFit/>
            </a:bodyPr>
            <a:lstStyle/>
            <a:p>
              <a:pPr marL="16933" algn="ctr">
                <a:tabLst>
                  <a:tab pos="1333467" algn="l"/>
                </a:tabLst>
              </a:pPr>
              <a:r>
                <a:rPr lang="en-US" sz="700" dirty="0" smtClean="0">
                  <a:solidFill>
                    <a:srgbClr val="000000"/>
                  </a:solidFill>
                  <a:cs typeface="Arial"/>
                </a:rPr>
                <a:t>OneNote</a:t>
              </a:r>
              <a:endParaRPr lang="en-US" sz="700" dirty="0">
                <a:solidFill>
                  <a:srgbClr val="000000"/>
                </a:solidFill>
                <a:cs typeface="Arial"/>
              </a:endParaRPr>
            </a:p>
          </p:txBody>
        </p:sp>
        <p:sp>
          <p:nvSpPr>
            <p:cNvPr id="389" name="object 39"/>
            <p:cNvSpPr txBox="1"/>
            <p:nvPr/>
          </p:nvSpPr>
          <p:spPr>
            <a:xfrm>
              <a:off x="5569560" y="1488162"/>
              <a:ext cx="457200" cy="107722"/>
            </a:xfrm>
            <a:prstGeom prst="rect">
              <a:avLst/>
            </a:prstGeom>
          </p:spPr>
          <p:txBody>
            <a:bodyPr vert="horz" wrap="square" lIns="0" tIns="0" rIns="0" bIns="0" rtlCol="0">
              <a:spAutoFit/>
            </a:bodyPr>
            <a:lstStyle/>
            <a:p>
              <a:pPr marL="16933" algn="ctr">
                <a:tabLst>
                  <a:tab pos="1333467" algn="l"/>
                </a:tabLst>
              </a:pPr>
              <a:r>
                <a:rPr lang="en-US" sz="700" dirty="0" smtClean="0">
                  <a:solidFill>
                    <a:srgbClr val="000000"/>
                  </a:solidFill>
                  <a:cs typeface="Arial"/>
                </a:rPr>
                <a:t>Skype</a:t>
              </a:r>
              <a:endParaRPr lang="en-US" sz="700" dirty="0">
                <a:solidFill>
                  <a:srgbClr val="000000"/>
                </a:solidFill>
                <a:cs typeface="Arial"/>
              </a:endParaRPr>
            </a:p>
          </p:txBody>
        </p:sp>
        <p:pic>
          <p:nvPicPr>
            <p:cNvPr id="2050" name="Picture 2" descr="Microsoft OneNote on the Mac App Store"/>
            <p:cNvPicPr>
              <a:picLocks noChangeAspect="1" noChangeArrowheads="1"/>
            </p:cNvPicPr>
            <p:nvPr/>
          </p:nvPicPr>
          <p:blipFill>
            <a:blip r:embed="rId92" cstate="print">
              <a:extLst>
                <a:ext uri="{28A0092B-C50C-407E-A947-70E740481C1C}">
                  <a14:useLocalDpi xmlns:a14="http://schemas.microsoft.com/office/drawing/2010/main" val="0"/>
                </a:ext>
              </a:extLst>
            </a:blip>
            <a:srcRect/>
            <a:stretch>
              <a:fillRect/>
            </a:stretch>
          </p:blipFill>
          <p:spPr bwMode="auto">
            <a:xfrm>
              <a:off x="5100614" y="1188429"/>
              <a:ext cx="231489" cy="2314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Office 365 - Skype for Business | Office of Information Technology"/>
            <p:cNvPicPr>
              <a:picLocks noChangeAspect="1" noChangeArrowheads="1"/>
            </p:cNvPicPr>
            <p:nvPr/>
          </p:nvPicPr>
          <p:blipFill>
            <a:blip r:embed="rId93" cstate="print">
              <a:extLst>
                <a:ext uri="{28A0092B-C50C-407E-A947-70E740481C1C}">
                  <a14:useLocalDpi xmlns:a14="http://schemas.microsoft.com/office/drawing/2010/main" val="0"/>
                </a:ext>
              </a:extLst>
            </a:blip>
            <a:srcRect/>
            <a:stretch>
              <a:fillRect/>
            </a:stretch>
          </p:blipFill>
          <p:spPr bwMode="auto">
            <a:xfrm>
              <a:off x="5682416" y="1188429"/>
              <a:ext cx="231489" cy="231489"/>
            </a:xfrm>
            <a:prstGeom prst="rect">
              <a:avLst/>
            </a:prstGeom>
            <a:noFill/>
            <a:extLst>
              <a:ext uri="{909E8E84-426E-40DD-AFC4-6F175D3DCCD1}">
                <a14:hiddenFill xmlns:a14="http://schemas.microsoft.com/office/drawing/2010/main">
                  <a:solidFill>
                    <a:srgbClr val="FFFFFF"/>
                  </a:solidFill>
                </a14:hiddenFill>
              </a:ext>
            </a:extLst>
          </p:spPr>
        </p:pic>
      </p:grpSp>
      <p:sp>
        <p:nvSpPr>
          <p:cNvPr id="461" name="object 39"/>
          <p:cNvSpPr txBox="1"/>
          <p:nvPr/>
        </p:nvSpPr>
        <p:spPr>
          <a:xfrm>
            <a:off x="2636371" y="5093511"/>
            <a:ext cx="393964" cy="215444"/>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Activity Log</a:t>
            </a:r>
            <a:endParaRPr lang="en-US" sz="700" dirty="0">
              <a:solidFill>
                <a:srgbClr val="000000"/>
              </a:solidFill>
              <a:cs typeface="Arial"/>
            </a:endParaRPr>
          </a:p>
        </p:txBody>
      </p:sp>
      <p:sp>
        <p:nvSpPr>
          <p:cNvPr id="462" name="object 39"/>
          <p:cNvSpPr txBox="1"/>
          <p:nvPr/>
        </p:nvSpPr>
        <p:spPr>
          <a:xfrm>
            <a:off x="3098670" y="5093511"/>
            <a:ext cx="553088" cy="215444"/>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Log Analytic Workspaces</a:t>
            </a:r>
            <a:endParaRPr lang="en-US" sz="700" dirty="0">
              <a:solidFill>
                <a:srgbClr val="000000"/>
              </a:solidFill>
              <a:cs typeface="Arial"/>
            </a:endParaRPr>
          </a:p>
        </p:txBody>
      </p:sp>
      <p:grpSp>
        <p:nvGrpSpPr>
          <p:cNvPr id="8" name="Group 7"/>
          <p:cNvGrpSpPr/>
          <p:nvPr/>
        </p:nvGrpSpPr>
        <p:grpSpPr>
          <a:xfrm>
            <a:off x="4905682" y="3300241"/>
            <a:ext cx="2344085" cy="437006"/>
            <a:chOff x="4990165" y="3300241"/>
            <a:chExt cx="2344085" cy="437006"/>
          </a:xfrm>
        </p:grpSpPr>
        <p:sp>
          <p:nvSpPr>
            <p:cNvPr id="355" name="object 39"/>
            <p:cNvSpPr txBox="1"/>
            <p:nvPr/>
          </p:nvSpPr>
          <p:spPr>
            <a:xfrm>
              <a:off x="4990165" y="3629525"/>
              <a:ext cx="456142" cy="107722"/>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Regions</a:t>
              </a:r>
            </a:p>
          </p:txBody>
        </p:sp>
        <p:pic>
          <p:nvPicPr>
            <p:cNvPr id="356" name="Picture 4" descr="worldwide location icon"/>
            <p:cNvPicPr>
              <a:picLocks noChangeAspect="1" noChangeArrowheads="1"/>
            </p:cNvPicPr>
            <p:nvPr/>
          </p:nvPicPr>
          <p:blipFill>
            <a:blip r:embed="rId94" cstate="print">
              <a:extLst>
                <a:ext uri="{28A0092B-C50C-407E-A947-70E740481C1C}">
                  <a14:useLocalDpi xmlns:a14="http://schemas.microsoft.com/office/drawing/2010/main" val="0"/>
                </a:ext>
              </a:extLst>
            </a:blip>
            <a:srcRect/>
            <a:stretch>
              <a:fillRect/>
            </a:stretch>
          </p:blipFill>
          <p:spPr bwMode="auto">
            <a:xfrm>
              <a:off x="5067889" y="3300241"/>
              <a:ext cx="300694" cy="300694"/>
            </a:xfrm>
            <a:prstGeom prst="rect">
              <a:avLst/>
            </a:prstGeom>
            <a:noFill/>
            <a:extLst>
              <a:ext uri="{909E8E84-426E-40DD-AFC4-6F175D3DCCD1}">
                <a14:hiddenFill xmlns:a14="http://schemas.microsoft.com/office/drawing/2010/main">
                  <a:solidFill>
                    <a:srgbClr val="FFFFFF"/>
                  </a:solidFill>
                </a14:hiddenFill>
              </a:ext>
            </a:extLst>
          </p:spPr>
        </p:pic>
        <p:sp>
          <p:nvSpPr>
            <p:cNvPr id="357" name="object 39"/>
            <p:cNvSpPr txBox="1"/>
            <p:nvPr/>
          </p:nvSpPr>
          <p:spPr>
            <a:xfrm>
              <a:off x="5651753" y="3629525"/>
              <a:ext cx="878430" cy="107722"/>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Availability Zones</a:t>
              </a:r>
            </a:p>
          </p:txBody>
        </p:sp>
        <p:pic>
          <p:nvPicPr>
            <p:cNvPr id="358" name="Picture 6" descr="OnceHub | Comprehensive time zone support"/>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27039" r="27039"/>
            <a:stretch/>
          </p:blipFill>
          <p:spPr bwMode="auto">
            <a:xfrm>
              <a:off x="5925247" y="3300241"/>
              <a:ext cx="331442" cy="29849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71" name="object 39"/>
            <p:cNvSpPr txBox="1"/>
            <p:nvPr/>
          </p:nvSpPr>
          <p:spPr>
            <a:xfrm>
              <a:off x="6735628" y="3629525"/>
              <a:ext cx="598622" cy="107722"/>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Edge Zones</a:t>
              </a:r>
              <a:endParaRPr lang="en-US" sz="700" dirty="0">
                <a:solidFill>
                  <a:srgbClr val="000000"/>
                </a:solidFill>
                <a:cs typeface="Arial"/>
              </a:endParaRPr>
            </a:p>
          </p:txBody>
        </p:sp>
        <p:pic>
          <p:nvPicPr>
            <p:cNvPr id="472" name="Picture 4" descr="worldwide location icon"/>
            <p:cNvPicPr>
              <a:picLocks noChangeAspect="1" noChangeArrowheads="1"/>
            </p:cNvPicPr>
            <p:nvPr/>
          </p:nvPicPr>
          <p:blipFill>
            <a:blip r:embed="rId94" cstate="print">
              <a:extLst>
                <a:ext uri="{28A0092B-C50C-407E-A947-70E740481C1C}">
                  <a14:useLocalDpi xmlns:a14="http://schemas.microsoft.com/office/drawing/2010/main" val="0"/>
                </a:ext>
              </a:extLst>
            </a:blip>
            <a:srcRect/>
            <a:stretch>
              <a:fillRect/>
            </a:stretch>
          </p:blipFill>
          <p:spPr bwMode="auto">
            <a:xfrm>
              <a:off x="6884592" y="3300241"/>
              <a:ext cx="300694" cy="300694"/>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itle 16"/>
          <p:cNvSpPr>
            <a:spLocks noGrp="1"/>
          </p:cNvSpPr>
          <p:nvPr>
            <p:ph type="title"/>
          </p:nvPr>
        </p:nvSpPr>
        <p:spPr/>
        <p:txBody>
          <a:bodyPr/>
          <a:lstStyle/>
          <a:p>
            <a:r>
              <a:rPr lang="en-US" dirty="0"/>
              <a:t>The Big </a:t>
            </a:r>
            <a:r>
              <a:rPr lang="en-US" dirty="0" smtClean="0"/>
              <a:t>Picture</a:t>
            </a:r>
            <a:endParaRPr lang="en-US" dirty="0"/>
          </a:p>
        </p:txBody>
      </p:sp>
      <p:sp>
        <p:nvSpPr>
          <p:cNvPr id="18" name="Text Placeholder 17"/>
          <p:cNvSpPr>
            <a:spLocks noGrp="1"/>
          </p:cNvSpPr>
          <p:nvPr>
            <p:ph type="body" sz="quarter" idx="12"/>
          </p:nvPr>
        </p:nvSpPr>
        <p:spPr/>
        <p:txBody>
          <a:bodyPr/>
          <a:lstStyle/>
          <a:p>
            <a:r>
              <a:rPr lang="en-US" dirty="0"/>
              <a:t>Breadth of Azure’s </a:t>
            </a:r>
            <a:r>
              <a:rPr lang="en-US" dirty="0" smtClean="0"/>
              <a:t>Capabilities</a:t>
            </a:r>
            <a:endParaRPr lang="en-US" dirty="0"/>
          </a:p>
        </p:txBody>
      </p:sp>
    </p:spTree>
    <p:extLst>
      <p:ext uri="{BB962C8B-B14F-4D97-AF65-F5344CB8AC3E}">
        <p14:creationId xmlns:p14="http://schemas.microsoft.com/office/powerpoint/2010/main" val="17594335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5566EF6F-D879-4175-BC50-E574BCBBA212}"/>
              </a:ext>
            </a:extLst>
          </p:cNvPr>
          <p:cNvSpPr>
            <a:spLocks noGrp="1"/>
          </p:cNvSpPr>
          <p:nvPr>
            <p:ph type="body" sz="quarter" idx="10"/>
          </p:nvPr>
        </p:nvSpPr>
        <p:spPr/>
        <p:txBody>
          <a:bodyPr/>
          <a:lstStyle/>
          <a:p>
            <a:r>
              <a:rPr lang="en-US" sz="1000" i="1" dirty="0" smtClean="0"/>
              <a:t>KPMG’s Azure Security Capability framework provides a tool-agnostic and leading-practice model to help organizations assess, design, build, deploy, test, operate &amp; monitor secure workloads for Azure Cloud Services.</a:t>
            </a:r>
            <a:endParaRPr lang="en-US" sz="1000" i="1" dirty="0"/>
          </a:p>
        </p:txBody>
      </p:sp>
      <p:sp>
        <p:nvSpPr>
          <p:cNvPr id="2" name="Title 1">
            <a:extLst>
              <a:ext uri="{FF2B5EF4-FFF2-40B4-BE49-F238E27FC236}">
                <a16:creationId xmlns:a16="http://schemas.microsoft.com/office/drawing/2014/main" xmlns="" id="{E3AC985B-396C-4632-BAFD-683634FFED57}"/>
              </a:ext>
            </a:extLst>
          </p:cNvPr>
          <p:cNvSpPr>
            <a:spLocks noGrp="1"/>
          </p:cNvSpPr>
          <p:nvPr>
            <p:ph type="title"/>
          </p:nvPr>
        </p:nvSpPr>
        <p:spPr/>
        <p:txBody>
          <a:bodyPr/>
          <a:lstStyle/>
          <a:p>
            <a:r>
              <a:rPr lang="en-US" dirty="0" smtClean="0"/>
              <a:t>KPMG’s Azure Security Capability Framework</a:t>
            </a:r>
            <a:endParaRPr lang="en-US" dirty="0"/>
          </a:p>
        </p:txBody>
      </p:sp>
      <p:sp>
        <p:nvSpPr>
          <p:cNvPr id="10" name="Text Placeholder 9"/>
          <p:cNvSpPr>
            <a:spLocks noGrp="1"/>
          </p:cNvSpPr>
          <p:nvPr>
            <p:ph type="body" sz="quarter" idx="12"/>
          </p:nvPr>
        </p:nvSpPr>
        <p:spPr/>
        <p:txBody>
          <a:bodyPr/>
          <a:lstStyle/>
          <a:p>
            <a:r>
              <a:rPr lang="en-US" dirty="0" smtClean="0"/>
              <a:t>Breadth of Azure’s Capabilities</a:t>
            </a:r>
            <a:endParaRPr lang="en-US" dirty="0"/>
          </a:p>
        </p:txBody>
      </p:sp>
      <p:grpSp>
        <p:nvGrpSpPr>
          <p:cNvPr id="219" name="Group 218">
            <a:extLst>
              <a:ext uri="{FF2B5EF4-FFF2-40B4-BE49-F238E27FC236}">
                <a16:creationId xmlns:a16="http://schemas.microsoft.com/office/drawing/2014/main" xmlns="" id="{00AD5199-F8E0-4F04-BA90-7311A3AE7B8B}"/>
              </a:ext>
            </a:extLst>
          </p:cNvPr>
          <p:cNvGrpSpPr/>
          <p:nvPr/>
        </p:nvGrpSpPr>
        <p:grpSpPr>
          <a:xfrm>
            <a:off x="4435558" y="1974780"/>
            <a:ext cx="3322474" cy="2793326"/>
            <a:chOff x="4419446" y="2040820"/>
            <a:chExt cx="3206054" cy="2695448"/>
          </a:xfrm>
        </p:grpSpPr>
        <p:sp>
          <p:nvSpPr>
            <p:cNvPr id="399" name="Isosceles Triangle 398">
              <a:extLst>
                <a:ext uri="{FF2B5EF4-FFF2-40B4-BE49-F238E27FC236}">
                  <a16:creationId xmlns:a16="http://schemas.microsoft.com/office/drawing/2014/main" xmlns="" id="{C20EC909-F319-40D8-AB6F-06F92223BA40}"/>
                </a:ext>
              </a:extLst>
            </p:cNvPr>
            <p:cNvSpPr/>
            <p:nvPr/>
          </p:nvSpPr>
          <p:spPr>
            <a:xfrm>
              <a:off x="4871590" y="4011914"/>
              <a:ext cx="2260302" cy="724354"/>
            </a:xfrm>
            <a:prstGeom prst="triangl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400" dirty="0">
                <a:solidFill>
                  <a:schemeClr val="bg1"/>
                </a:solidFill>
              </a:endParaRPr>
            </a:p>
          </p:txBody>
        </p:sp>
        <p:sp>
          <p:nvSpPr>
            <p:cNvPr id="400" name="Isosceles Triangle 399">
              <a:extLst>
                <a:ext uri="{FF2B5EF4-FFF2-40B4-BE49-F238E27FC236}">
                  <a16:creationId xmlns:a16="http://schemas.microsoft.com/office/drawing/2014/main" xmlns="" id="{C44AC162-4C23-4695-BDEE-32E587ED5EC7}"/>
                </a:ext>
              </a:extLst>
            </p:cNvPr>
            <p:cNvSpPr/>
            <p:nvPr/>
          </p:nvSpPr>
          <p:spPr>
            <a:xfrm rot="5400000">
              <a:off x="3984792" y="2720166"/>
              <a:ext cx="1577358" cy="708049"/>
            </a:xfrm>
            <a:prstGeom prst="triangl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400" dirty="0">
                <a:solidFill>
                  <a:schemeClr val="bg1"/>
                </a:solidFill>
              </a:endParaRPr>
            </a:p>
          </p:txBody>
        </p:sp>
        <p:sp>
          <p:nvSpPr>
            <p:cNvPr id="401" name="Isosceles Triangle 400">
              <a:extLst>
                <a:ext uri="{FF2B5EF4-FFF2-40B4-BE49-F238E27FC236}">
                  <a16:creationId xmlns:a16="http://schemas.microsoft.com/office/drawing/2014/main" xmlns="" id="{93AC6BFC-AABF-4A6A-9A0B-EE8CA03C444E}"/>
                </a:ext>
              </a:extLst>
            </p:cNvPr>
            <p:cNvSpPr/>
            <p:nvPr/>
          </p:nvSpPr>
          <p:spPr>
            <a:xfrm rot="16200000">
              <a:off x="6502979" y="2720165"/>
              <a:ext cx="1536993" cy="708049"/>
            </a:xfrm>
            <a:prstGeom prst="triangl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400" dirty="0">
                <a:solidFill>
                  <a:schemeClr val="bg1"/>
                </a:solidFill>
              </a:endParaRPr>
            </a:p>
          </p:txBody>
        </p:sp>
        <p:grpSp>
          <p:nvGrpSpPr>
            <p:cNvPr id="402" name="Group 401">
              <a:extLst>
                <a:ext uri="{FF2B5EF4-FFF2-40B4-BE49-F238E27FC236}">
                  <a16:creationId xmlns:a16="http://schemas.microsoft.com/office/drawing/2014/main" xmlns="" id="{3DD41CE0-A70A-4E87-B236-5E0C4A15A897}"/>
                </a:ext>
              </a:extLst>
            </p:cNvPr>
            <p:cNvGrpSpPr/>
            <p:nvPr/>
          </p:nvGrpSpPr>
          <p:grpSpPr>
            <a:xfrm>
              <a:off x="4916117" y="2040820"/>
              <a:ext cx="2212713" cy="2155576"/>
              <a:chOff x="4635571" y="1407666"/>
              <a:chExt cx="3064547" cy="2985416"/>
            </a:xfrm>
          </p:grpSpPr>
          <p:grpSp>
            <p:nvGrpSpPr>
              <p:cNvPr id="403" name="Group 402">
                <a:extLst>
                  <a:ext uri="{FF2B5EF4-FFF2-40B4-BE49-F238E27FC236}">
                    <a16:creationId xmlns:a16="http://schemas.microsoft.com/office/drawing/2014/main" xmlns="" id="{5C0D947F-008E-4988-AED5-5DB2332AC746}"/>
                  </a:ext>
                </a:extLst>
              </p:cNvPr>
              <p:cNvGrpSpPr/>
              <p:nvPr/>
            </p:nvGrpSpPr>
            <p:grpSpPr>
              <a:xfrm>
                <a:off x="4635571" y="1407666"/>
                <a:ext cx="3064547" cy="2985416"/>
                <a:chOff x="3444270" y="790108"/>
                <a:chExt cx="5303458" cy="5277494"/>
              </a:xfrm>
            </p:grpSpPr>
            <p:sp>
              <p:nvSpPr>
                <p:cNvPr id="416" name="Freeform 8">
                  <a:extLst>
                    <a:ext uri="{FF2B5EF4-FFF2-40B4-BE49-F238E27FC236}">
                      <a16:creationId xmlns:a16="http://schemas.microsoft.com/office/drawing/2014/main" xmlns="" id="{7519EC9C-EBF7-41D8-AF0D-D3995D43CBFA}"/>
                    </a:ext>
                  </a:extLst>
                </p:cNvPr>
                <p:cNvSpPr/>
                <p:nvPr/>
              </p:nvSpPr>
              <p:spPr>
                <a:xfrm>
                  <a:off x="3913902" y="1071879"/>
                  <a:ext cx="4551680" cy="4551680"/>
                </a:xfrm>
                <a:custGeom>
                  <a:avLst/>
                  <a:gdLst>
                    <a:gd name="connsiteX0" fmla="*/ 2275840 w 4551680"/>
                    <a:gd name="connsiteY0" fmla="*/ 0 h 4551680"/>
                    <a:gd name="connsiteX1" fmla="*/ 4246775 w 4551680"/>
                    <a:gd name="connsiteY1" fmla="*/ 1137920 h 4551680"/>
                    <a:gd name="connsiteX2" fmla="*/ 4246775 w 4551680"/>
                    <a:gd name="connsiteY2" fmla="*/ 3413760 h 4551680"/>
                    <a:gd name="connsiteX3" fmla="*/ 2275840 w 4551680"/>
                    <a:gd name="connsiteY3" fmla="*/ 2275840 h 4551680"/>
                    <a:gd name="connsiteX4" fmla="*/ 2275840 w 4551680"/>
                    <a:gd name="connsiteY4" fmla="*/ 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2275840" y="0"/>
                      </a:moveTo>
                      <a:cubicBezTo>
                        <a:pt x="3088919" y="0"/>
                        <a:pt x="3840236" y="433773"/>
                        <a:pt x="4246775" y="1137920"/>
                      </a:cubicBezTo>
                      <a:cubicBezTo>
                        <a:pt x="4653315" y="1842067"/>
                        <a:pt x="4653315" y="2709613"/>
                        <a:pt x="4246775" y="3413760"/>
                      </a:cubicBezTo>
                      <a:lnTo>
                        <a:pt x="2275840" y="2275840"/>
                      </a:lnTo>
                      <a:lnTo>
                        <a:pt x="2275840" y="0"/>
                      </a:lnTo>
                      <a:close/>
                    </a:path>
                  </a:pathLst>
                </a:custGeom>
                <a:solidFill>
                  <a:srgbClr val="0091DA"/>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 tIns="54864" rIns="54864" bIns="54864" numCol="1" spcCol="1270" anchor="ctr" anchorCtr="0">
                  <a:noAutofit/>
                </a:bodyPr>
                <a:lstStyle/>
                <a:p>
                  <a:pPr lvl="0" algn="ctr" defTabSz="2178050">
                    <a:lnSpc>
                      <a:spcPct val="90000"/>
                    </a:lnSpc>
                    <a:spcBef>
                      <a:spcPct val="0"/>
                    </a:spcBef>
                    <a:spcAft>
                      <a:spcPct val="35000"/>
                    </a:spcAft>
                  </a:pPr>
                  <a:endParaRPr lang="en-US" sz="800" kern="1200" dirty="0"/>
                </a:p>
              </p:txBody>
            </p:sp>
            <p:sp>
              <p:nvSpPr>
                <p:cNvPr id="417" name="Freeform 9">
                  <a:extLst>
                    <a:ext uri="{FF2B5EF4-FFF2-40B4-BE49-F238E27FC236}">
                      <a16:creationId xmlns:a16="http://schemas.microsoft.com/office/drawing/2014/main" xmlns="" id="{44B77312-218E-4CA3-8D33-EADB796CBEBF}"/>
                    </a:ext>
                  </a:extLst>
                </p:cNvPr>
                <p:cNvSpPr/>
                <p:nvPr/>
              </p:nvSpPr>
              <p:spPr>
                <a:xfrm>
                  <a:off x="3820158" y="1234439"/>
                  <a:ext cx="4551680" cy="4551680"/>
                </a:xfrm>
                <a:custGeom>
                  <a:avLst/>
                  <a:gdLst>
                    <a:gd name="connsiteX0" fmla="*/ 4246775 w 4551680"/>
                    <a:gd name="connsiteY0" fmla="*/ 3413760 h 4551680"/>
                    <a:gd name="connsiteX1" fmla="*/ 2275840 w 4551680"/>
                    <a:gd name="connsiteY1" fmla="*/ 4551680 h 4551680"/>
                    <a:gd name="connsiteX2" fmla="*/ 304905 w 4551680"/>
                    <a:gd name="connsiteY2" fmla="*/ 3413760 h 4551680"/>
                    <a:gd name="connsiteX3" fmla="*/ 2275840 w 4551680"/>
                    <a:gd name="connsiteY3" fmla="*/ 2275840 h 4551680"/>
                    <a:gd name="connsiteX4" fmla="*/ 4246775 w 4551680"/>
                    <a:gd name="connsiteY4" fmla="*/ 341376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4246775" y="3413760"/>
                      </a:moveTo>
                      <a:cubicBezTo>
                        <a:pt x="3840235" y="4117907"/>
                        <a:pt x="3088919" y="4551680"/>
                        <a:pt x="2275840" y="4551680"/>
                      </a:cubicBezTo>
                      <a:cubicBezTo>
                        <a:pt x="1462761" y="4551680"/>
                        <a:pt x="711444" y="4117907"/>
                        <a:pt x="304905" y="3413760"/>
                      </a:cubicBezTo>
                      <a:lnTo>
                        <a:pt x="2275840" y="2275840"/>
                      </a:lnTo>
                      <a:lnTo>
                        <a:pt x="4246775" y="3413760"/>
                      </a:lnTo>
                      <a:close/>
                    </a:path>
                  </a:pathLst>
                </a:custGeom>
                <a:solidFill>
                  <a:srgbClr val="00338D"/>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 tIns="54864" rIns="54864" bIns="54864" numCol="1" spcCol="1270" anchor="ctr" anchorCtr="0">
                  <a:noAutofit/>
                </a:bodyPr>
                <a:lstStyle/>
                <a:p>
                  <a:pPr lvl="0" algn="ctr" defTabSz="2889250">
                    <a:lnSpc>
                      <a:spcPct val="90000"/>
                    </a:lnSpc>
                    <a:spcBef>
                      <a:spcPct val="0"/>
                    </a:spcBef>
                    <a:spcAft>
                      <a:spcPct val="35000"/>
                    </a:spcAft>
                  </a:pPr>
                  <a:endParaRPr lang="en-US" sz="800" kern="1200" dirty="0"/>
                </a:p>
              </p:txBody>
            </p:sp>
            <p:sp>
              <p:nvSpPr>
                <p:cNvPr id="418" name="Freeform 10">
                  <a:extLst>
                    <a:ext uri="{FF2B5EF4-FFF2-40B4-BE49-F238E27FC236}">
                      <a16:creationId xmlns:a16="http://schemas.microsoft.com/office/drawing/2014/main" xmlns="" id="{23A73B81-AD06-4767-9DB6-A4CF96EA4AF9}"/>
                    </a:ext>
                  </a:extLst>
                </p:cNvPr>
                <p:cNvSpPr/>
                <p:nvPr/>
              </p:nvSpPr>
              <p:spPr>
                <a:xfrm>
                  <a:off x="3726416" y="1071879"/>
                  <a:ext cx="4551680" cy="4551680"/>
                </a:xfrm>
                <a:custGeom>
                  <a:avLst/>
                  <a:gdLst>
                    <a:gd name="connsiteX0" fmla="*/ 304905 w 4551680"/>
                    <a:gd name="connsiteY0" fmla="*/ 3413760 h 4551680"/>
                    <a:gd name="connsiteX1" fmla="*/ 304905 w 4551680"/>
                    <a:gd name="connsiteY1" fmla="*/ 1137920 h 4551680"/>
                    <a:gd name="connsiteX2" fmla="*/ 2275840 w 4551680"/>
                    <a:gd name="connsiteY2" fmla="*/ 0 h 4551680"/>
                    <a:gd name="connsiteX3" fmla="*/ 2275840 w 4551680"/>
                    <a:gd name="connsiteY3" fmla="*/ 2275840 h 4551680"/>
                    <a:gd name="connsiteX4" fmla="*/ 304905 w 4551680"/>
                    <a:gd name="connsiteY4" fmla="*/ 341376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304905" y="3413760"/>
                      </a:moveTo>
                      <a:cubicBezTo>
                        <a:pt x="-101635" y="2709613"/>
                        <a:pt x="-101635" y="1842067"/>
                        <a:pt x="304905" y="1137920"/>
                      </a:cubicBezTo>
                      <a:cubicBezTo>
                        <a:pt x="711445" y="433773"/>
                        <a:pt x="1462761" y="0"/>
                        <a:pt x="2275840" y="0"/>
                      </a:cubicBezTo>
                      <a:lnTo>
                        <a:pt x="2275840" y="2275840"/>
                      </a:lnTo>
                      <a:lnTo>
                        <a:pt x="304905" y="3413760"/>
                      </a:lnTo>
                      <a:close/>
                    </a:path>
                  </a:pathLst>
                </a:custGeom>
                <a:solidFill>
                  <a:srgbClr val="6D2077"/>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 tIns="54864" rIns="54864" bIns="54864" numCol="1" spcCol="1270" anchor="ctr" anchorCtr="0">
                  <a:noAutofit/>
                </a:bodyPr>
                <a:lstStyle/>
                <a:p>
                  <a:pPr lvl="0" algn="ctr" defTabSz="2178050">
                    <a:lnSpc>
                      <a:spcPct val="90000"/>
                    </a:lnSpc>
                    <a:spcBef>
                      <a:spcPct val="0"/>
                    </a:spcBef>
                    <a:spcAft>
                      <a:spcPct val="35000"/>
                    </a:spcAft>
                  </a:pPr>
                  <a:endParaRPr lang="en-US" sz="800" kern="1200" dirty="0"/>
                </a:p>
              </p:txBody>
            </p:sp>
            <p:sp>
              <p:nvSpPr>
                <p:cNvPr id="419" name="Circular Arrow 11">
                  <a:extLst>
                    <a:ext uri="{FF2B5EF4-FFF2-40B4-BE49-F238E27FC236}">
                      <a16:creationId xmlns:a16="http://schemas.microsoft.com/office/drawing/2014/main" xmlns="" id="{7BD0A939-7F97-40F7-B525-F033FC1D4DFF}"/>
                    </a:ext>
                  </a:extLst>
                </p:cNvPr>
                <p:cNvSpPr/>
                <p:nvPr/>
              </p:nvSpPr>
              <p:spPr>
                <a:xfrm>
                  <a:off x="3632507" y="790108"/>
                  <a:ext cx="5115221" cy="5115221"/>
                </a:xfrm>
                <a:prstGeom prst="circularArrow">
                  <a:avLst>
                    <a:gd name="adj1" fmla="val 5085"/>
                    <a:gd name="adj2" fmla="val 493725"/>
                    <a:gd name="adj3" fmla="val 1472472"/>
                    <a:gd name="adj4" fmla="val 16199432"/>
                    <a:gd name="adj5" fmla="val 5932"/>
                  </a:avLst>
                </a:prstGeom>
                <a:solidFill>
                  <a:srgbClr val="005EB8"/>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sz="800" dirty="0"/>
                </a:p>
              </p:txBody>
            </p:sp>
            <p:sp>
              <p:nvSpPr>
                <p:cNvPr id="420" name="Circular Arrow 12">
                  <a:extLst>
                    <a:ext uri="{FF2B5EF4-FFF2-40B4-BE49-F238E27FC236}">
                      <a16:creationId xmlns:a16="http://schemas.microsoft.com/office/drawing/2014/main" xmlns="" id="{0426F5D9-6A97-4268-949F-50BB9F740C58}"/>
                    </a:ext>
                  </a:extLst>
                </p:cNvPr>
                <p:cNvSpPr/>
                <p:nvPr/>
              </p:nvSpPr>
              <p:spPr>
                <a:xfrm>
                  <a:off x="3538390" y="952380"/>
                  <a:ext cx="5115221" cy="5115222"/>
                </a:xfrm>
                <a:prstGeom prst="circularArrow">
                  <a:avLst>
                    <a:gd name="adj1" fmla="val 5085"/>
                    <a:gd name="adj2" fmla="val 481403"/>
                    <a:gd name="adj3" fmla="val 8671970"/>
                    <a:gd name="adj4" fmla="val 1800502"/>
                    <a:gd name="adj5" fmla="val 5932"/>
                  </a:avLst>
                </a:prstGeom>
                <a:solidFill>
                  <a:srgbClr val="0091DA"/>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21" name="Circular Arrow 13">
                  <a:extLst>
                    <a:ext uri="{FF2B5EF4-FFF2-40B4-BE49-F238E27FC236}">
                      <a16:creationId xmlns:a16="http://schemas.microsoft.com/office/drawing/2014/main" xmlns="" id="{50DA00D4-31C4-49D0-A2A0-AA89B0245C7E}"/>
                    </a:ext>
                  </a:extLst>
                </p:cNvPr>
                <p:cNvSpPr/>
                <p:nvPr/>
              </p:nvSpPr>
              <p:spPr>
                <a:xfrm>
                  <a:off x="3444270" y="790108"/>
                  <a:ext cx="5115221" cy="5115221"/>
                </a:xfrm>
                <a:prstGeom prst="circularArrow">
                  <a:avLst>
                    <a:gd name="adj1" fmla="val 5085"/>
                    <a:gd name="adj2" fmla="val 481895"/>
                    <a:gd name="adj3" fmla="val 15873039"/>
                    <a:gd name="adj4" fmla="val 9000000"/>
                    <a:gd name="adj5" fmla="val 5932"/>
                  </a:avLst>
                </a:prstGeom>
                <a:solidFill>
                  <a:srgbClr val="470A68"/>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54864" tIns="54864" rIns="54864" bIns="54864">
                  <a:noAutofit/>
                </a:bodyPr>
                <a:lstStyle/>
                <a:p>
                  <a:r>
                    <a:rPr lang="en-US" sz="800" dirty="0"/>
                    <a:t> </a:t>
                  </a:r>
                </a:p>
              </p:txBody>
            </p:sp>
          </p:grpSp>
          <p:sp>
            <p:nvSpPr>
              <p:cNvPr id="404" name="TextBox 403">
                <a:extLst>
                  <a:ext uri="{FF2B5EF4-FFF2-40B4-BE49-F238E27FC236}">
                    <a16:creationId xmlns:a16="http://schemas.microsoft.com/office/drawing/2014/main" xmlns="" id="{008A9CDC-C7F2-4655-9594-B89DD787A45F}"/>
                  </a:ext>
                </a:extLst>
              </p:cNvPr>
              <p:cNvSpPr txBox="1"/>
              <p:nvPr/>
            </p:nvSpPr>
            <p:spPr>
              <a:xfrm>
                <a:off x="4936323" y="2573007"/>
                <a:ext cx="995798" cy="296540"/>
              </a:xfrm>
              <a:prstGeom prst="rect">
                <a:avLst/>
              </a:prstGeom>
              <a:noFill/>
            </p:spPr>
            <p:txBody>
              <a:bodyPr wrap="square" lIns="0" tIns="0" rIns="0" bIns="0" rtlCol="0">
                <a:noAutofit/>
              </a:bodyPr>
              <a:lstStyle/>
              <a:p>
                <a:pPr algn="ctr"/>
                <a:r>
                  <a:rPr lang="en-US" sz="700" b="1" dirty="0">
                    <a:solidFill>
                      <a:srgbClr val="FFFFFF"/>
                    </a:solidFill>
                  </a:rPr>
                  <a:t>Secure Cloud Development</a:t>
                </a:r>
              </a:p>
            </p:txBody>
          </p:sp>
          <p:sp>
            <p:nvSpPr>
              <p:cNvPr id="405" name="TextBox 404">
                <a:extLst>
                  <a:ext uri="{FF2B5EF4-FFF2-40B4-BE49-F238E27FC236}">
                    <a16:creationId xmlns:a16="http://schemas.microsoft.com/office/drawing/2014/main" xmlns="" id="{3701F5ED-CA2E-4708-B88F-6BABA374725B}"/>
                  </a:ext>
                </a:extLst>
              </p:cNvPr>
              <p:cNvSpPr txBox="1"/>
              <p:nvPr/>
            </p:nvSpPr>
            <p:spPr>
              <a:xfrm>
                <a:off x="6340721" y="2573007"/>
                <a:ext cx="1101507" cy="328589"/>
              </a:xfrm>
              <a:prstGeom prst="rect">
                <a:avLst/>
              </a:prstGeom>
              <a:noFill/>
            </p:spPr>
            <p:txBody>
              <a:bodyPr wrap="square" lIns="0" tIns="0" rIns="0" bIns="0" rtlCol="0">
                <a:noAutofit/>
              </a:bodyPr>
              <a:lstStyle/>
              <a:p>
                <a:pPr algn="ctr"/>
                <a:r>
                  <a:rPr lang="en-US" sz="700" b="1" dirty="0">
                    <a:solidFill>
                      <a:srgbClr val="FFFFFF"/>
                    </a:solidFill>
                  </a:rPr>
                  <a:t>Secure Cloud Platform</a:t>
                </a:r>
              </a:p>
            </p:txBody>
          </p:sp>
          <p:sp>
            <p:nvSpPr>
              <p:cNvPr id="406" name="TextBox 405">
                <a:extLst>
                  <a:ext uri="{FF2B5EF4-FFF2-40B4-BE49-F238E27FC236}">
                    <a16:creationId xmlns:a16="http://schemas.microsoft.com/office/drawing/2014/main" xmlns="" id="{1B200A37-AFC6-4535-9B42-658256D3D546}"/>
                  </a:ext>
                </a:extLst>
              </p:cNvPr>
              <p:cNvSpPr txBox="1"/>
              <p:nvPr/>
            </p:nvSpPr>
            <p:spPr>
              <a:xfrm>
                <a:off x="5639106" y="3707217"/>
                <a:ext cx="1077811" cy="312263"/>
              </a:xfrm>
              <a:prstGeom prst="rect">
                <a:avLst/>
              </a:prstGeom>
              <a:noFill/>
            </p:spPr>
            <p:txBody>
              <a:bodyPr wrap="square" lIns="0" tIns="0" rIns="0" bIns="0" rtlCol="0">
                <a:noAutofit/>
              </a:bodyPr>
              <a:lstStyle/>
              <a:p>
                <a:pPr algn="ctr"/>
                <a:r>
                  <a:rPr lang="en-US" sz="700" b="1" dirty="0">
                    <a:solidFill>
                      <a:srgbClr val="FFFFFF"/>
                    </a:solidFill>
                  </a:rPr>
                  <a:t>Secure Cloud Operations</a:t>
                </a:r>
              </a:p>
            </p:txBody>
          </p:sp>
          <p:grpSp>
            <p:nvGrpSpPr>
              <p:cNvPr id="407" name="Group 19">
                <a:extLst>
                  <a:ext uri="{FF2B5EF4-FFF2-40B4-BE49-F238E27FC236}">
                    <a16:creationId xmlns:a16="http://schemas.microsoft.com/office/drawing/2014/main" xmlns="" id="{B70D7E6A-1D02-4CED-B1C1-3C63A72ECE28}"/>
                  </a:ext>
                </a:extLst>
              </p:cNvPr>
              <p:cNvGrpSpPr>
                <a:grpSpLocks noChangeAspect="1"/>
              </p:cNvGrpSpPr>
              <p:nvPr/>
            </p:nvGrpSpPr>
            <p:grpSpPr bwMode="auto">
              <a:xfrm>
                <a:off x="5296708" y="1965040"/>
                <a:ext cx="592042" cy="512371"/>
                <a:chOff x="3374" y="2168"/>
                <a:chExt cx="1940" cy="1715"/>
              </a:xfrm>
              <a:solidFill>
                <a:srgbClr val="FFFFFF"/>
              </a:solidFill>
            </p:grpSpPr>
            <p:sp>
              <p:nvSpPr>
                <p:cNvPr id="410" name="Freeform 20">
                  <a:extLst>
                    <a:ext uri="{FF2B5EF4-FFF2-40B4-BE49-F238E27FC236}">
                      <a16:creationId xmlns:a16="http://schemas.microsoft.com/office/drawing/2014/main" xmlns="" id="{D00DB1C5-C8E5-4251-8359-469B23659E72}"/>
                    </a:ext>
                  </a:extLst>
                </p:cNvPr>
                <p:cNvSpPr>
                  <a:spLocks/>
                </p:cNvSpPr>
                <p:nvPr/>
              </p:nvSpPr>
              <p:spPr bwMode="auto">
                <a:xfrm>
                  <a:off x="3903" y="2168"/>
                  <a:ext cx="1411" cy="789"/>
                </a:xfrm>
                <a:custGeom>
                  <a:avLst/>
                  <a:gdLst/>
                  <a:ahLst/>
                  <a:cxnLst>
                    <a:cxn ang="0">
                      <a:pos x="597" y="236"/>
                    </a:cxn>
                    <a:cxn ang="0">
                      <a:pos x="566" y="334"/>
                    </a:cxn>
                    <a:cxn ang="0">
                      <a:pos x="449" y="334"/>
                    </a:cxn>
                    <a:cxn ang="0">
                      <a:pos x="449" y="293"/>
                    </a:cxn>
                    <a:cxn ang="0">
                      <a:pos x="365" y="293"/>
                    </a:cxn>
                    <a:cxn ang="0">
                      <a:pos x="365" y="334"/>
                    </a:cxn>
                    <a:cxn ang="0">
                      <a:pos x="32" y="334"/>
                    </a:cxn>
                    <a:cxn ang="0">
                      <a:pos x="0" y="242"/>
                    </a:cxn>
                    <a:cxn ang="0">
                      <a:pos x="110" y="108"/>
                    </a:cxn>
                    <a:cxn ang="0">
                      <a:pos x="140" y="92"/>
                    </a:cxn>
                    <a:cxn ang="0">
                      <a:pos x="279" y="0"/>
                    </a:cxn>
                    <a:cxn ang="0">
                      <a:pos x="417" y="90"/>
                    </a:cxn>
                    <a:cxn ang="0">
                      <a:pos x="463" y="81"/>
                    </a:cxn>
                    <a:cxn ang="0">
                      <a:pos x="597" y="236"/>
                    </a:cxn>
                  </a:cxnLst>
                  <a:rect l="0" t="0" r="r" b="b"/>
                  <a:pathLst>
                    <a:path w="597" h="334">
                      <a:moveTo>
                        <a:pt x="597" y="236"/>
                      </a:moveTo>
                      <a:cubicBezTo>
                        <a:pt x="597" y="273"/>
                        <a:pt x="585" y="308"/>
                        <a:pt x="566" y="334"/>
                      </a:cubicBezTo>
                      <a:cubicBezTo>
                        <a:pt x="449" y="334"/>
                        <a:pt x="449" y="334"/>
                        <a:pt x="449" y="334"/>
                      </a:cubicBezTo>
                      <a:cubicBezTo>
                        <a:pt x="449" y="293"/>
                        <a:pt x="449" y="293"/>
                        <a:pt x="449" y="293"/>
                      </a:cubicBezTo>
                      <a:cubicBezTo>
                        <a:pt x="365" y="293"/>
                        <a:pt x="365" y="293"/>
                        <a:pt x="365" y="293"/>
                      </a:cubicBezTo>
                      <a:cubicBezTo>
                        <a:pt x="365" y="334"/>
                        <a:pt x="365" y="334"/>
                        <a:pt x="365" y="334"/>
                      </a:cubicBezTo>
                      <a:cubicBezTo>
                        <a:pt x="32" y="334"/>
                        <a:pt x="32" y="334"/>
                        <a:pt x="32" y="334"/>
                      </a:cubicBezTo>
                      <a:cubicBezTo>
                        <a:pt x="12" y="310"/>
                        <a:pt x="0" y="278"/>
                        <a:pt x="0" y="242"/>
                      </a:cubicBezTo>
                      <a:cubicBezTo>
                        <a:pt x="0" y="171"/>
                        <a:pt x="49" y="112"/>
                        <a:pt x="110" y="108"/>
                      </a:cubicBezTo>
                      <a:cubicBezTo>
                        <a:pt x="117" y="98"/>
                        <a:pt x="128" y="92"/>
                        <a:pt x="140" y="92"/>
                      </a:cubicBezTo>
                      <a:cubicBezTo>
                        <a:pt x="168" y="37"/>
                        <a:pt x="219" y="0"/>
                        <a:pt x="279" y="0"/>
                      </a:cubicBezTo>
                      <a:cubicBezTo>
                        <a:pt x="338" y="0"/>
                        <a:pt x="389" y="36"/>
                        <a:pt x="417" y="90"/>
                      </a:cubicBezTo>
                      <a:cubicBezTo>
                        <a:pt x="432" y="85"/>
                        <a:pt x="447" y="81"/>
                        <a:pt x="463" y="81"/>
                      </a:cubicBezTo>
                      <a:cubicBezTo>
                        <a:pt x="537" y="81"/>
                        <a:pt x="597" y="150"/>
                        <a:pt x="597" y="236"/>
                      </a:cubicBezTo>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800" dirty="0"/>
                </a:p>
              </p:txBody>
            </p:sp>
            <p:sp>
              <p:nvSpPr>
                <p:cNvPr id="411" name="Freeform 21">
                  <a:extLst>
                    <a:ext uri="{FF2B5EF4-FFF2-40B4-BE49-F238E27FC236}">
                      <a16:creationId xmlns:a16="http://schemas.microsoft.com/office/drawing/2014/main" xmlns="" id="{C98EFD06-9B87-4B3F-A2B1-4759F420DE9D}"/>
                    </a:ext>
                  </a:extLst>
                </p:cNvPr>
                <p:cNvSpPr>
                  <a:spLocks/>
                </p:cNvSpPr>
                <p:nvPr/>
              </p:nvSpPr>
              <p:spPr bwMode="auto">
                <a:xfrm>
                  <a:off x="4444" y="2896"/>
                  <a:ext cx="475" cy="397"/>
                </a:xfrm>
                <a:custGeom>
                  <a:avLst/>
                  <a:gdLst/>
                  <a:ahLst/>
                  <a:cxnLst>
                    <a:cxn ang="0">
                      <a:pos x="475" y="376"/>
                    </a:cxn>
                    <a:cxn ang="0">
                      <a:pos x="475" y="397"/>
                    </a:cxn>
                    <a:cxn ang="0">
                      <a:pos x="0" y="397"/>
                    </a:cxn>
                    <a:cxn ang="0">
                      <a:pos x="0" y="283"/>
                    </a:cxn>
                    <a:cxn ang="0">
                      <a:pos x="359" y="283"/>
                    </a:cxn>
                    <a:cxn ang="0">
                      <a:pos x="359" y="0"/>
                    </a:cxn>
                    <a:cxn ang="0">
                      <a:pos x="475" y="0"/>
                    </a:cxn>
                    <a:cxn ang="0">
                      <a:pos x="475" y="283"/>
                    </a:cxn>
                    <a:cxn ang="0">
                      <a:pos x="475" y="376"/>
                    </a:cxn>
                  </a:cxnLst>
                  <a:rect l="0" t="0" r="r" b="b"/>
                  <a:pathLst>
                    <a:path w="475" h="397">
                      <a:moveTo>
                        <a:pt x="475" y="376"/>
                      </a:moveTo>
                      <a:lnTo>
                        <a:pt x="475" y="397"/>
                      </a:lnTo>
                      <a:lnTo>
                        <a:pt x="0" y="397"/>
                      </a:lnTo>
                      <a:lnTo>
                        <a:pt x="0" y="283"/>
                      </a:lnTo>
                      <a:lnTo>
                        <a:pt x="359" y="283"/>
                      </a:lnTo>
                      <a:lnTo>
                        <a:pt x="359" y="0"/>
                      </a:lnTo>
                      <a:lnTo>
                        <a:pt x="475" y="0"/>
                      </a:lnTo>
                      <a:lnTo>
                        <a:pt x="475" y="283"/>
                      </a:lnTo>
                      <a:lnTo>
                        <a:pt x="475" y="376"/>
                      </a:ln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800" dirty="0"/>
                </a:p>
              </p:txBody>
            </p:sp>
            <p:sp>
              <p:nvSpPr>
                <p:cNvPr id="412" name="Freeform 22">
                  <a:extLst>
                    <a:ext uri="{FF2B5EF4-FFF2-40B4-BE49-F238E27FC236}">
                      <a16:creationId xmlns:a16="http://schemas.microsoft.com/office/drawing/2014/main" xmlns="" id="{736FBB42-DAC4-45B5-BBC5-74BE362257F1}"/>
                    </a:ext>
                  </a:extLst>
                </p:cNvPr>
                <p:cNvSpPr>
                  <a:spLocks noEditPoints="1"/>
                </p:cNvSpPr>
                <p:nvPr/>
              </p:nvSpPr>
              <p:spPr bwMode="auto">
                <a:xfrm>
                  <a:off x="3374" y="2657"/>
                  <a:ext cx="1259" cy="936"/>
                </a:xfrm>
                <a:custGeom>
                  <a:avLst/>
                  <a:gdLst/>
                  <a:ahLst/>
                  <a:cxnLst>
                    <a:cxn ang="0">
                      <a:pos x="235" y="389"/>
                    </a:cxn>
                    <a:cxn ang="0">
                      <a:pos x="298" y="389"/>
                    </a:cxn>
                    <a:cxn ang="0">
                      <a:pos x="298" y="373"/>
                    </a:cxn>
                    <a:cxn ang="0">
                      <a:pos x="235" y="373"/>
                    </a:cxn>
                    <a:cxn ang="0">
                      <a:pos x="235" y="389"/>
                    </a:cxn>
                    <a:cxn ang="0">
                      <a:pos x="500" y="396"/>
                    </a:cxn>
                    <a:cxn ang="0">
                      <a:pos x="34" y="396"/>
                    </a:cxn>
                    <a:cxn ang="0">
                      <a:pos x="0" y="367"/>
                    </a:cxn>
                    <a:cxn ang="0">
                      <a:pos x="0" y="30"/>
                    </a:cxn>
                    <a:cxn ang="0">
                      <a:pos x="34" y="0"/>
                    </a:cxn>
                    <a:cxn ang="0">
                      <a:pos x="207" y="0"/>
                    </a:cxn>
                    <a:cxn ang="0">
                      <a:pos x="205" y="19"/>
                    </a:cxn>
                    <a:cxn ang="0">
                      <a:pos x="21" y="19"/>
                    </a:cxn>
                    <a:cxn ang="0">
                      <a:pos x="21" y="349"/>
                    </a:cxn>
                    <a:cxn ang="0">
                      <a:pos x="512" y="349"/>
                    </a:cxn>
                    <a:cxn ang="0">
                      <a:pos x="512" y="292"/>
                    </a:cxn>
                    <a:cxn ang="0">
                      <a:pos x="533" y="292"/>
                    </a:cxn>
                    <a:cxn ang="0">
                      <a:pos x="533" y="367"/>
                    </a:cxn>
                    <a:cxn ang="0">
                      <a:pos x="500" y="396"/>
                    </a:cxn>
                  </a:cxnLst>
                  <a:rect l="0" t="0" r="r" b="b"/>
                  <a:pathLst>
                    <a:path w="533" h="396">
                      <a:moveTo>
                        <a:pt x="235" y="389"/>
                      </a:moveTo>
                      <a:cubicBezTo>
                        <a:pt x="298" y="389"/>
                        <a:pt x="298" y="389"/>
                        <a:pt x="298" y="389"/>
                      </a:cubicBezTo>
                      <a:cubicBezTo>
                        <a:pt x="298" y="373"/>
                        <a:pt x="298" y="373"/>
                        <a:pt x="298" y="373"/>
                      </a:cubicBezTo>
                      <a:cubicBezTo>
                        <a:pt x="235" y="373"/>
                        <a:pt x="235" y="373"/>
                        <a:pt x="235" y="373"/>
                      </a:cubicBezTo>
                      <a:lnTo>
                        <a:pt x="235" y="389"/>
                      </a:lnTo>
                      <a:close/>
                      <a:moveTo>
                        <a:pt x="500" y="396"/>
                      </a:moveTo>
                      <a:cubicBezTo>
                        <a:pt x="34" y="396"/>
                        <a:pt x="34" y="396"/>
                        <a:pt x="34" y="396"/>
                      </a:cubicBezTo>
                      <a:cubicBezTo>
                        <a:pt x="15" y="396"/>
                        <a:pt x="0" y="383"/>
                        <a:pt x="0" y="367"/>
                      </a:cubicBezTo>
                      <a:cubicBezTo>
                        <a:pt x="0" y="30"/>
                        <a:pt x="0" y="30"/>
                        <a:pt x="0" y="30"/>
                      </a:cubicBezTo>
                      <a:cubicBezTo>
                        <a:pt x="0" y="14"/>
                        <a:pt x="15" y="0"/>
                        <a:pt x="34" y="0"/>
                      </a:cubicBezTo>
                      <a:cubicBezTo>
                        <a:pt x="207" y="0"/>
                        <a:pt x="207" y="0"/>
                        <a:pt x="207" y="0"/>
                      </a:cubicBezTo>
                      <a:cubicBezTo>
                        <a:pt x="206" y="7"/>
                        <a:pt x="205" y="13"/>
                        <a:pt x="205" y="19"/>
                      </a:cubicBezTo>
                      <a:cubicBezTo>
                        <a:pt x="21" y="19"/>
                        <a:pt x="21" y="19"/>
                        <a:pt x="21" y="19"/>
                      </a:cubicBezTo>
                      <a:cubicBezTo>
                        <a:pt x="21" y="349"/>
                        <a:pt x="21" y="349"/>
                        <a:pt x="21" y="349"/>
                      </a:cubicBezTo>
                      <a:cubicBezTo>
                        <a:pt x="512" y="349"/>
                        <a:pt x="512" y="349"/>
                        <a:pt x="512" y="349"/>
                      </a:cubicBezTo>
                      <a:cubicBezTo>
                        <a:pt x="512" y="292"/>
                        <a:pt x="512" y="292"/>
                        <a:pt x="512" y="292"/>
                      </a:cubicBezTo>
                      <a:cubicBezTo>
                        <a:pt x="533" y="292"/>
                        <a:pt x="533" y="292"/>
                        <a:pt x="533" y="292"/>
                      </a:cubicBezTo>
                      <a:cubicBezTo>
                        <a:pt x="533" y="367"/>
                        <a:pt x="533" y="367"/>
                        <a:pt x="533" y="367"/>
                      </a:cubicBezTo>
                      <a:cubicBezTo>
                        <a:pt x="533" y="383"/>
                        <a:pt x="518" y="396"/>
                        <a:pt x="500" y="396"/>
                      </a:cubicBezTo>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800" dirty="0"/>
                </a:p>
              </p:txBody>
            </p:sp>
            <p:sp>
              <p:nvSpPr>
                <p:cNvPr id="413" name="Rectangle 23">
                  <a:extLst>
                    <a:ext uri="{FF2B5EF4-FFF2-40B4-BE49-F238E27FC236}">
                      <a16:creationId xmlns:a16="http://schemas.microsoft.com/office/drawing/2014/main" xmlns="" id="{507DFCF9-A94F-4D96-B1B6-F5C5F639ABA3}"/>
                    </a:ext>
                  </a:extLst>
                </p:cNvPr>
                <p:cNvSpPr>
                  <a:spLocks noChangeArrowheads="1"/>
                </p:cNvSpPr>
                <p:nvPr/>
              </p:nvSpPr>
              <p:spPr bwMode="auto">
                <a:xfrm>
                  <a:off x="4584" y="2998"/>
                  <a:ext cx="49" cy="127"/>
                </a:xfrm>
                <a:prstGeom prst="rect">
                  <a:avLst/>
                </a:prstGeom>
                <a:grpFill/>
                <a:ln w="9525">
                  <a:noFill/>
                  <a:miter lim="800000"/>
                  <a:headEnd/>
                  <a:tailEnd/>
                </a:ln>
              </p:spPr>
              <p:txBody>
                <a:bodyPr vert="horz" wrap="square" lIns="54864" tIns="54864" rIns="54864" bIns="54864" numCol="1" anchor="t" anchorCtr="0" compatLnSpc="1">
                  <a:prstTxWarp prst="textNoShape">
                    <a:avLst/>
                  </a:prstTxWarp>
                  <a:noAutofit/>
                </a:bodyPr>
                <a:lstStyle/>
                <a:p>
                  <a:endParaRPr lang="en-US" sz="800" dirty="0"/>
                </a:p>
              </p:txBody>
            </p:sp>
            <p:sp>
              <p:nvSpPr>
                <p:cNvPr id="414" name="Freeform 24">
                  <a:extLst>
                    <a:ext uri="{FF2B5EF4-FFF2-40B4-BE49-F238E27FC236}">
                      <a16:creationId xmlns:a16="http://schemas.microsoft.com/office/drawing/2014/main" xmlns="" id="{A748D5D2-583D-47CD-9D5E-130CDA38E204}"/>
                    </a:ext>
                  </a:extLst>
                </p:cNvPr>
                <p:cNvSpPr>
                  <a:spLocks/>
                </p:cNvSpPr>
                <p:nvPr/>
              </p:nvSpPr>
              <p:spPr bwMode="auto">
                <a:xfrm>
                  <a:off x="3745" y="3787"/>
                  <a:ext cx="517" cy="96"/>
                </a:xfrm>
                <a:custGeom>
                  <a:avLst/>
                  <a:gdLst/>
                  <a:ahLst/>
                  <a:cxnLst>
                    <a:cxn ang="0">
                      <a:pos x="219" y="28"/>
                    </a:cxn>
                    <a:cxn ang="0">
                      <a:pos x="219" y="41"/>
                    </a:cxn>
                    <a:cxn ang="0">
                      <a:pos x="0" y="41"/>
                    </a:cxn>
                    <a:cxn ang="0">
                      <a:pos x="0" y="28"/>
                    </a:cxn>
                    <a:cxn ang="0">
                      <a:pos x="28" y="0"/>
                    </a:cxn>
                    <a:cxn ang="0">
                      <a:pos x="191" y="0"/>
                    </a:cxn>
                    <a:cxn ang="0">
                      <a:pos x="219" y="28"/>
                    </a:cxn>
                  </a:cxnLst>
                  <a:rect l="0" t="0" r="r" b="b"/>
                  <a:pathLst>
                    <a:path w="219" h="41">
                      <a:moveTo>
                        <a:pt x="219" y="28"/>
                      </a:moveTo>
                      <a:cubicBezTo>
                        <a:pt x="219" y="41"/>
                        <a:pt x="219" y="41"/>
                        <a:pt x="219" y="41"/>
                      </a:cubicBezTo>
                      <a:cubicBezTo>
                        <a:pt x="0" y="41"/>
                        <a:pt x="0" y="41"/>
                        <a:pt x="0" y="41"/>
                      </a:cubicBezTo>
                      <a:cubicBezTo>
                        <a:pt x="0" y="28"/>
                        <a:pt x="0" y="28"/>
                        <a:pt x="0" y="28"/>
                      </a:cubicBezTo>
                      <a:cubicBezTo>
                        <a:pt x="0" y="12"/>
                        <a:pt x="13" y="0"/>
                        <a:pt x="28" y="0"/>
                      </a:cubicBezTo>
                      <a:cubicBezTo>
                        <a:pt x="191" y="0"/>
                        <a:pt x="191" y="0"/>
                        <a:pt x="191" y="0"/>
                      </a:cubicBezTo>
                      <a:cubicBezTo>
                        <a:pt x="207" y="0"/>
                        <a:pt x="219" y="12"/>
                        <a:pt x="219" y="28"/>
                      </a:cubicBezTo>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800" dirty="0"/>
                </a:p>
              </p:txBody>
            </p:sp>
            <p:sp>
              <p:nvSpPr>
                <p:cNvPr id="415" name="Rectangle 25">
                  <a:extLst>
                    <a:ext uri="{FF2B5EF4-FFF2-40B4-BE49-F238E27FC236}">
                      <a16:creationId xmlns:a16="http://schemas.microsoft.com/office/drawing/2014/main" xmlns="" id="{12C1B94A-37AE-48A6-813B-60E0EBF81B2C}"/>
                    </a:ext>
                  </a:extLst>
                </p:cNvPr>
                <p:cNvSpPr>
                  <a:spLocks noChangeArrowheads="1"/>
                </p:cNvSpPr>
                <p:nvPr/>
              </p:nvSpPr>
              <p:spPr bwMode="auto">
                <a:xfrm>
                  <a:off x="3951" y="3609"/>
                  <a:ext cx="106" cy="154"/>
                </a:xfrm>
                <a:prstGeom prst="rect">
                  <a:avLst/>
                </a:prstGeom>
                <a:grpFill/>
                <a:ln w="9525">
                  <a:noFill/>
                  <a:miter lim="800000"/>
                  <a:headEnd/>
                  <a:tailEnd/>
                </a:ln>
              </p:spPr>
              <p:txBody>
                <a:bodyPr vert="horz" wrap="square" lIns="54864" tIns="54864" rIns="54864" bIns="54864" numCol="1" anchor="t" anchorCtr="0" compatLnSpc="1">
                  <a:prstTxWarp prst="textNoShape">
                    <a:avLst/>
                  </a:prstTxWarp>
                  <a:noAutofit/>
                </a:bodyPr>
                <a:lstStyle/>
                <a:p>
                  <a:endParaRPr lang="en-US" sz="800" dirty="0"/>
                </a:p>
              </p:txBody>
            </p:sp>
          </p:grpSp>
          <p:sp>
            <p:nvSpPr>
              <p:cNvPr id="408" name="Freeform 6">
                <a:extLst>
                  <a:ext uri="{FF2B5EF4-FFF2-40B4-BE49-F238E27FC236}">
                    <a16:creationId xmlns:a16="http://schemas.microsoft.com/office/drawing/2014/main" xmlns="" id="{02DF84E8-66CF-4B2D-B944-6AD97D3DF4D5}"/>
                  </a:ext>
                </a:extLst>
              </p:cNvPr>
              <p:cNvSpPr>
                <a:spLocks/>
              </p:cNvSpPr>
              <p:nvPr/>
            </p:nvSpPr>
            <p:spPr bwMode="auto">
              <a:xfrm>
                <a:off x="6441164" y="2052062"/>
                <a:ext cx="589815" cy="392373"/>
              </a:xfrm>
              <a:custGeom>
                <a:avLst/>
                <a:gdLst/>
                <a:ahLst/>
                <a:cxnLst>
                  <a:cxn ang="0">
                    <a:pos x="1513" y="518"/>
                  </a:cxn>
                  <a:cxn ang="0">
                    <a:pos x="1526" y="413"/>
                  </a:cxn>
                  <a:cxn ang="0">
                    <a:pos x="1113" y="0"/>
                  </a:cxn>
                  <a:cxn ang="0">
                    <a:pos x="731" y="253"/>
                  </a:cxn>
                  <a:cxn ang="0">
                    <a:pos x="508" y="150"/>
                  </a:cxn>
                  <a:cxn ang="0">
                    <a:pos x="215" y="443"/>
                  </a:cxn>
                  <a:cxn ang="0">
                    <a:pos x="227" y="523"/>
                  </a:cxn>
                  <a:cxn ang="0">
                    <a:pos x="0" y="847"/>
                  </a:cxn>
                  <a:cxn ang="0">
                    <a:pos x="345" y="1192"/>
                  </a:cxn>
                  <a:cxn ang="0">
                    <a:pos x="796" y="1192"/>
                  </a:cxn>
                  <a:cxn ang="0">
                    <a:pos x="796" y="901"/>
                  </a:cxn>
                  <a:cxn ang="0">
                    <a:pos x="610" y="901"/>
                  </a:cxn>
                  <a:cxn ang="0">
                    <a:pos x="895" y="556"/>
                  </a:cxn>
                  <a:cxn ang="0">
                    <a:pos x="1180" y="901"/>
                  </a:cxn>
                  <a:cxn ang="0">
                    <a:pos x="994" y="901"/>
                  </a:cxn>
                  <a:cxn ang="0">
                    <a:pos x="994" y="1192"/>
                  </a:cxn>
                  <a:cxn ang="0">
                    <a:pos x="1409" y="1192"/>
                  </a:cxn>
                  <a:cxn ang="0">
                    <a:pos x="1754" y="847"/>
                  </a:cxn>
                  <a:cxn ang="0">
                    <a:pos x="1513" y="518"/>
                  </a:cxn>
                </a:cxnLst>
                <a:rect l="0" t="0" r="r" b="b"/>
                <a:pathLst>
                  <a:path w="1754" h="1192">
                    <a:moveTo>
                      <a:pt x="1513" y="518"/>
                    </a:moveTo>
                    <a:cubicBezTo>
                      <a:pt x="1522" y="484"/>
                      <a:pt x="1526" y="449"/>
                      <a:pt x="1526" y="413"/>
                    </a:cubicBezTo>
                    <a:cubicBezTo>
                      <a:pt x="1526" y="185"/>
                      <a:pt x="1341" y="0"/>
                      <a:pt x="1113" y="0"/>
                    </a:cubicBezTo>
                    <a:cubicBezTo>
                      <a:pt x="941" y="0"/>
                      <a:pt x="794" y="104"/>
                      <a:pt x="731" y="253"/>
                    </a:cubicBezTo>
                    <a:cubicBezTo>
                      <a:pt x="677" y="190"/>
                      <a:pt x="597" y="150"/>
                      <a:pt x="508" y="150"/>
                    </a:cubicBezTo>
                    <a:cubicBezTo>
                      <a:pt x="346" y="150"/>
                      <a:pt x="215" y="281"/>
                      <a:pt x="215" y="443"/>
                    </a:cubicBezTo>
                    <a:cubicBezTo>
                      <a:pt x="215" y="471"/>
                      <a:pt x="219" y="498"/>
                      <a:pt x="227" y="523"/>
                    </a:cubicBezTo>
                    <a:cubicBezTo>
                      <a:pt x="94" y="571"/>
                      <a:pt x="0" y="698"/>
                      <a:pt x="0" y="847"/>
                    </a:cubicBezTo>
                    <a:cubicBezTo>
                      <a:pt x="0" y="1038"/>
                      <a:pt x="155" y="1192"/>
                      <a:pt x="345" y="1192"/>
                    </a:cubicBezTo>
                    <a:cubicBezTo>
                      <a:pt x="796" y="1192"/>
                      <a:pt x="796" y="1192"/>
                      <a:pt x="796" y="1192"/>
                    </a:cubicBezTo>
                    <a:cubicBezTo>
                      <a:pt x="796" y="901"/>
                      <a:pt x="796" y="901"/>
                      <a:pt x="796" y="901"/>
                    </a:cubicBezTo>
                    <a:cubicBezTo>
                      <a:pt x="610" y="901"/>
                      <a:pt x="610" y="901"/>
                      <a:pt x="610" y="901"/>
                    </a:cubicBezTo>
                    <a:cubicBezTo>
                      <a:pt x="895" y="556"/>
                      <a:pt x="895" y="556"/>
                      <a:pt x="895" y="556"/>
                    </a:cubicBezTo>
                    <a:cubicBezTo>
                      <a:pt x="1180" y="901"/>
                      <a:pt x="1180" y="901"/>
                      <a:pt x="1180" y="901"/>
                    </a:cubicBezTo>
                    <a:cubicBezTo>
                      <a:pt x="994" y="901"/>
                      <a:pt x="994" y="901"/>
                      <a:pt x="994" y="901"/>
                    </a:cubicBezTo>
                    <a:cubicBezTo>
                      <a:pt x="994" y="1192"/>
                      <a:pt x="994" y="1192"/>
                      <a:pt x="994" y="1192"/>
                    </a:cubicBezTo>
                    <a:cubicBezTo>
                      <a:pt x="1409" y="1192"/>
                      <a:pt x="1409" y="1192"/>
                      <a:pt x="1409" y="1192"/>
                    </a:cubicBezTo>
                    <a:cubicBezTo>
                      <a:pt x="1600" y="1192"/>
                      <a:pt x="1754" y="1038"/>
                      <a:pt x="1754" y="847"/>
                    </a:cubicBezTo>
                    <a:cubicBezTo>
                      <a:pt x="1754" y="693"/>
                      <a:pt x="1653" y="562"/>
                      <a:pt x="1513" y="518"/>
                    </a:cubicBezTo>
                    <a:close/>
                  </a:path>
                </a:pathLst>
              </a:custGeom>
              <a:solidFill>
                <a:srgbClr val="FFFFFF"/>
              </a:solidFill>
              <a:ln w="9525">
                <a:noFill/>
                <a:round/>
                <a:headEnd/>
                <a:tailEnd/>
              </a:ln>
            </p:spPr>
            <p:txBody>
              <a:bodyPr vert="horz" wrap="square" lIns="54864" tIns="54864" rIns="54864" bIns="54864" numCol="1" anchor="t" anchorCtr="0" compatLnSpc="1">
                <a:prstTxWarp prst="textNoShape">
                  <a:avLst/>
                </a:prstTxWarp>
                <a:noAutofit/>
              </a:bodyPr>
              <a:lstStyle/>
              <a:p>
                <a:endParaRPr lang="en-US" sz="800" dirty="0"/>
              </a:p>
            </p:txBody>
          </p:sp>
          <p:sp>
            <p:nvSpPr>
              <p:cNvPr id="409" name="Freeform 5">
                <a:extLst>
                  <a:ext uri="{FF2B5EF4-FFF2-40B4-BE49-F238E27FC236}">
                    <a16:creationId xmlns:a16="http://schemas.microsoft.com/office/drawing/2014/main" xmlns="" id="{17B5B064-1790-49DF-A980-99955F330C96}"/>
                  </a:ext>
                </a:extLst>
              </p:cNvPr>
              <p:cNvSpPr>
                <a:spLocks noEditPoints="1"/>
              </p:cNvSpPr>
              <p:nvPr/>
            </p:nvSpPr>
            <p:spPr bwMode="auto">
              <a:xfrm>
                <a:off x="5943599" y="3104781"/>
                <a:ext cx="468825" cy="528636"/>
              </a:xfrm>
              <a:custGeom>
                <a:avLst/>
                <a:gdLst/>
                <a:ahLst/>
                <a:cxnLst>
                  <a:cxn ang="0">
                    <a:pos x="320" y="0"/>
                  </a:cxn>
                  <a:cxn ang="0">
                    <a:pos x="513" y="130"/>
                  </a:cxn>
                  <a:cxn ang="0">
                    <a:pos x="521" y="130"/>
                  </a:cxn>
                  <a:cxn ang="0">
                    <a:pos x="683" y="292"/>
                  </a:cxn>
                  <a:cxn ang="0">
                    <a:pos x="521" y="454"/>
                  </a:cxn>
                  <a:cxn ang="0">
                    <a:pos x="463" y="454"/>
                  </a:cxn>
                  <a:cxn ang="0">
                    <a:pos x="345" y="335"/>
                  </a:cxn>
                  <a:cxn ang="0">
                    <a:pos x="226" y="454"/>
                  </a:cxn>
                  <a:cxn ang="0">
                    <a:pos x="135" y="454"/>
                  </a:cxn>
                  <a:cxn ang="0">
                    <a:pos x="0" y="319"/>
                  </a:cxn>
                  <a:cxn ang="0">
                    <a:pos x="113" y="186"/>
                  </a:cxn>
                  <a:cxn ang="0">
                    <a:pos x="320" y="0"/>
                  </a:cxn>
                  <a:cxn ang="0">
                    <a:pos x="530" y="635"/>
                  </a:cxn>
                  <a:cxn ang="0">
                    <a:pos x="546" y="658"/>
                  </a:cxn>
                  <a:cxn ang="0">
                    <a:pos x="573" y="696"/>
                  </a:cxn>
                  <a:cxn ang="0">
                    <a:pos x="345" y="787"/>
                  </a:cxn>
                  <a:cxn ang="0">
                    <a:pos x="117" y="696"/>
                  </a:cxn>
                  <a:cxn ang="0">
                    <a:pos x="143" y="658"/>
                  </a:cxn>
                  <a:cxn ang="0">
                    <a:pos x="159" y="635"/>
                  </a:cxn>
                  <a:cxn ang="0">
                    <a:pos x="163" y="639"/>
                  </a:cxn>
                  <a:cxn ang="0">
                    <a:pos x="345" y="714"/>
                  </a:cxn>
                  <a:cxn ang="0">
                    <a:pos x="526" y="639"/>
                  </a:cxn>
                  <a:cxn ang="0">
                    <a:pos x="530" y="635"/>
                  </a:cxn>
                  <a:cxn ang="0">
                    <a:pos x="345" y="647"/>
                  </a:cxn>
                  <a:cxn ang="0">
                    <a:pos x="479" y="592"/>
                  </a:cxn>
                  <a:cxn ang="0">
                    <a:pos x="492" y="578"/>
                  </a:cxn>
                  <a:cxn ang="0">
                    <a:pos x="447" y="514"/>
                  </a:cxn>
                  <a:cxn ang="0">
                    <a:pos x="428" y="540"/>
                  </a:cxn>
                  <a:cxn ang="0">
                    <a:pos x="345" y="574"/>
                  </a:cxn>
                  <a:cxn ang="0">
                    <a:pos x="261" y="540"/>
                  </a:cxn>
                  <a:cxn ang="0">
                    <a:pos x="242" y="514"/>
                  </a:cxn>
                  <a:cxn ang="0">
                    <a:pos x="198" y="578"/>
                  </a:cxn>
                  <a:cxn ang="0">
                    <a:pos x="210" y="592"/>
                  </a:cxn>
                  <a:cxn ang="0">
                    <a:pos x="345" y="647"/>
                  </a:cxn>
                  <a:cxn ang="0">
                    <a:pos x="345" y="394"/>
                  </a:cxn>
                  <a:cxn ang="0">
                    <a:pos x="404" y="454"/>
                  </a:cxn>
                  <a:cxn ang="0">
                    <a:pos x="345" y="514"/>
                  </a:cxn>
                  <a:cxn ang="0">
                    <a:pos x="285" y="454"/>
                  </a:cxn>
                  <a:cxn ang="0">
                    <a:pos x="345" y="394"/>
                  </a:cxn>
                </a:cxnLst>
                <a:rect l="0" t="0" r="r" b="b"/>
                <a:pathLst>
                  <a:path w="683" h="787">
                    <a:moveTo>
                      <a:pt x="320" y="0"/>
                    </a:moveTo>
                    <a:cubicBezTo>
                      <a:pt x="407" y="0"/>
                      <a:pt x="482" y="54"/>
                      <a:pt x="513" y="130"/>
                    </a:cubicBezTo>
                    <a:cubicBezTo>
                      <a:pt x="515" y="130"/>
                      <a:pt x="518" y="130"/>
                      <a:pt x="521" y="130"/>
                    </a:cubicBezTo>
                    <a:cubicBezTo>
                      <a:pt x="610" y="130"/>
                      <a:pt x="683" y="202"/>
                      <a:pt x="683" y="292"/>
                    </a:cubicBezTo>
                    <a:cubicBezTo>
                      <a:pt x="683" y="382"/>
                      <a:pt x="610" y="454"/>
                      <a:pt x="521" y="454"/>
                    </a:cubicBezTo>
                    <a:cubicBezTo>
                      <a:pt x="463" y="454"/>
                      <a:pt x="463" y="454"/>
                      <a:pt x="463" y="454"/>
                    </a:cubicBezTo>
                    <a:cubicBezTo>
                      <a:pt x="463" y="389"/>
                      <a:pt x="410" y="335"/>
                      <a:pt x="345" y="335"/>
                    </a:cubicBezTo>
                    <a:cubicBezTo>
                      <a:pt x="279" y="335"/>
                      <a:pt x="226" y="389"/>
                      <a:pt x="226" y="454"/>
                    </a:cubicBezTo>
                    <a:cubicBezTo>
                      <a:pt x="135" y="454"/>
                      <a:pt x="135" y="454"/>
                      <a:pt x="135" y="454"/>
                    </a:cubicBezTo>
                    <a:cubicBezTo>
                      <a:pt x="61" y="454"/>
                      <a:pt x="0" y="394"/>
                      <a:pt x="0" y="319"/>
                    </a:cubicBezTo>
                    <a:cubicBezTo>
                      <a:pt x="0" y="252"/>
                      <a:pt x="49" y="196"/>
                      <a:pt x="113" y="186"/>
                    </a:cubicBezTo>
                    <a:cubicBezTo>
                      <a:pt x="124" y="81"/>
                      <a:pt x="213" y="0"/>
                      <a:pt x="320" y="0"/>
                    </a:cubicBezTo>
                    <a:moveTo>
                      <a:pt x="530" y="635"/>
                    </a:moveTo>
                    <a:cubicBezTo>
                      <a:pt x="546" y="658"/>
                      <a:pt x="546" y="658"/>
                      <a:pt x="546" y="658"/>
                    </a:cubicBezTo>
                    <a:cubicBezTo>
                      <a:pt x="573" y="696"/>
                      <a:pt x="573" y="696"/>
                      <a:pt x="573" y="696"/>
                    </a:cubicBezTo>
                    <a:cubicBezTo>
                      <a:pt x="513" y="752"/>
                      <a:pt x="433" y="787"/>
                      <a:pt x="345" y="787"/>
                    </a:cubicBezTo>
                    <a:cubicBezTo>
                      <a:pt x="256" y="787"/>
                      <a:pt x="176" y="752"/>
                      <a:pt x="117" y="696"/>
                    </a:cubicBezTo>
                    <a:cubicBezTo>
                      <a:pt x="143" y="658"/>
                      <a:pt x="143" y="658"/>
                      <a:pt x="143" y="658"/>
                    </a:cubicBezTo>
                    <a:cubicBezTo>
                      <a:pt x="159" y="635"/>
                      <a:pt x="159" y="635"/>
                      <a:pt x="159" y="635"/>
                    </a:cubicBezTo>
                    <a:cubicBezTo>
                      <a:pt x="160" y="636"/>
                      <a:pt x="161" y="637"/>
                      <a:pt x="163" y="639"/>
                    </a:cubicBezTo>
                    <a:cubicBezTo>
                      <a:pt x="209" y="685"/>
                      <a:pt x="274" y="714"/>
                      <a:pt x="345" y="714"/>
                    </a:cubicBezTo>
                    <a:cubicBezTo>
                      <a:pt x="416" y="714"/>
                      <a:pt x="480" y="685"/>
                      <a:pt x="526" y="639"/>
                    </a:cubicBezTo>
                    <a:cubicBezTo>
                      <a:pt x="528" y="637"/>
                      <a:pt x="529" y="636"/>
                      <a:pt x="530" y="635"/>
                    </a:cubicBezTo>
                    <a:moveTo>
                      <a:pt x="345" y="647"/>
                    </a:moveTo>
                    <a:cubicBezTo>
                      <a:pt x="397" y="647"/>
                      <a:pt x="445" y="626"/>
                      <a:pt x="479" y="592"/>
                    </a:cubicBezTo>
                    <a:cubicBezTo>
                      <a:pt x="484" y="587"/>
                      <a:pt x="488" y="583"/>
                      <a:pt x="492" y="578"/>
                    </a:cubicBezTo>
                    <a:cubicBezTo>
                      <a:pt x="447" y="514"/>
                      <a:pt x="447" y="514"/>
                      <a:pt x="447" y="514"/>
                    </a:cubicBezTo>
                    <a:cubicBezTo>
                      <a:pt x="442" y="524"/>
                      <a:pt x="435" y="532"/>
                      <a:pt x="428" y="540"/>
                    </a:cubicBezTo>
                    <a:cubicBezTo>
                      <a:pt x="406" y="561"/>
                      <a:pt x="377" y="574"/>
                      <a:pt x="345" y="574"/>
                    </a:cubicBezTo>
                    <a:cubicBezTo>
                      <a:pt x="312" y="574"/>
                      <a:pt x="283" y="561"/>
                      <a:pt x="261" y="540"/>
                    </a:cubicBezTo>
                    <a:cubicBezTo>
                      <a:pt x="254" y="532"/>
                      <a:pt x="247" y="524"/>
                      <a:pt x="242" y="514"/>
                    </a:cubicBezTo>
                    <a:cubicBezTo>
                      <a:pt x="198" y="578"/>
                      <a:pt x="198" y="578"/>
                      <a:pt x="198" y="578"/>
                    </a:cubicBezTo>
                    <a:cubicBezTo>
                      <a:pt x="201" y="583"/>
                      <a:pt x="206" y="587"/>
                      <a:pt x="210" y="592"/>
                    </a:cubicBezTo>
                    <a:cubicBezTo>
                      <a:pt x="244" y="626"/>
                      <a:pt x="292" y="647"/>
                      <a:pt x="345" y="647"/>
                    </a:cubicBezTo>
                    <a:moveTo>
                      <a:pt x="345" y="394"/>
                    </a:moveTo>
                    <a:cubicBezTo>
                      <a:pt x="378" y="394"/>
                      <a:pt x="404" y="421"/>
                      <a:pt x="404" y="454"/>
                    </a:cubicBezTo>
                    <a:cubicBezTo>
                      <a:pt x="404" y="487"/>
                      <a:pt x="378" y="514"/>
                      <a:pt x="345" y="514"/>
                    </a:cubicBezTo>
                    <a:cubicBezTo>
                      <a:pt x="312" y="514"/>
                      <a:pt x="285" y="487"/>
                      <a:pt x="285" y="454"/>
                    </a:cubicBezTo>
                    <a:cubicBezTo>
                      <a:pt x="285" y="421"/>
                      <a:pt x="312" y="394"/>
                      <a:pt x="345" y="394"/>
                    </a:cubicBezTo>
                  </a:path>
                </a:pathLst>
              </a:custGeom>
              <a:solidFill>
                <a:srgbClr val="FFFFFF"/>
              </a:solidFill>
              <a:ln w="9525">
                <a:noFill/>
                <a:round/>
                <a:headEnd/>
                <a:tailEnd/>
              </a:ln>
            </p:spPr>
            <p:txBody>
              <a:bodyPr vert="horz" wrap="square" lIns="54864" tIns="54864" rIns="54864" bIns="54864" numCol="1" anchor="t" anchorCtr="0" compatLnSpc="1">
                <a:prstTxWarp prst="textNoShape">
                  <a:avLst/>
                </a:prstTxWarp>
                <a:noAutofit/>
              </a:bodyPr>
              <a:lstStyle/>
              <a:p>
                <a:endParaRPr lang="en-US" sz="800" dirty="0"/>
              </a:p>
            </p:txBody>
          </p:sp>
        </p:grpSp>
      </p:grpSp>
      <p:sp>
        <p:nvSpPr>
          <p:cNvPr id="220" name="Rectangle 219">
            <a:extLst>
              <a:ext uri="{FF2B5EF4-FFF2-40B4-BE49-F238E27FC236}">
                <a16:creationId xmlns:a16="http://schemas.microsoft.com/office/drawing/2014/main" xmlns="" id="{164CF0D5-CE1E-41C5-8356-EE3D280681FB}"/>
              </a:ext>
            </a:extLst>
          </p:cNvPr>
          <p:cNvSpPr/>
          <p:nvPr/>
        </p:nvSpPr>
        <p:spPr>
          <a:xfrm>
            <a:off x="992189" y="2002356"/>
            <a:ext cx="3464669" cy="2703629"/>
          </a:xfrm>
          <a:prstGeom prst="rect">
            <a:avLst/>
          </a:prstGeom>
          <a:solidFill>
            <a:srgbClr val="6D2077"/>
          </a:solidFill>
          <a:ln w="6350">
            <a:solidFill>
              <a:srgbClr val="00338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grpSp>
        <p:nvGrpSpPr>
          <p:cNvPr id="221" name="Group 220">
            <a:extLst>
              <a:ext uri="{FF2B5EF4-FFF2-40B4-BE49-F238E27FC236}">
                <a16:creationId xmlns:a16="http://schemas.microsoft.com/office/drawing/2014/main" xmlns="" id="{4317DFD4-CF27-402B-9876-478BBD3241FE}"/>
              </a:ext>
            </a:extLst>
          </p:cNvPr>
          <p:cNvGrpSpPr/>
          <p:nvPr/>
        </p:nvGrpSpPr>
        <p:grpSpPr>
          <a:xfrm>
            <a:off x="1033733" y="2032667"/>
            <a:ext cx="3381580" cy="865326"/>
            <a:chOff x="1033733" y="2060607"/>
            <a:chExt cx="3381580" cy="865326"/>
          </a:xfrm>
        </p:grpSpPr>
        <p:grpSp>
          <p:nvGrpSpPr>
            <p:cNvPr id="387" name="Group 386">
              <a:extLst>
                <a:ext uri="{FF2B5EF4-FFF2-40B4-BE49-F238E27FC236}">
                  <a16:creationId xmlns:a16="http://schemas.microsoft.com/office/drawing/2014/main" xmlns="" id="{229166C5-B833-4AAD-91EA-7C62238A0AB0}"/>
                </a:ext>
              </a:extLst>
            </p:cNvPr>
            <p:cNvGrpSpPr/>
            <p:nvPr/>
          </p:nvGrpSpPr>
          <p:grpSpPr>
            <a:xfrm>
              <a:off x="1400423" y="2325325"/>
              <a:ext cx="2648200" cy="600608"/>
              <a:chOff x="1237953" y="2458675"/>
              <a:chExt cx="2648200" cy="600608"/>
            </a:xfrm>
          </p:grpSpPr>
          <p:sp>
            <p:nvSpPr>
              <p:cNvPr id="395" name="Rectangle 394">
                <a:extLst>
                  <a:ext uri="{FF2B5EF4-FFF2-40B4-BE49-F238E27FC236}">
                    <a16:creationId xmlns:a16="http://schemas.microsoft.com/office/drawing/2014/main" xmlns="" id="{E080FC76-5BD7-4C10-8895-716B856BF11B}"/>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Application Insights</a:t>
                </a:r>
                <a:endParaRPr lang="en-US" sz="700" b="1" dirty="0">
                  <a:solidFill>
                    <a:schemeClr val="bg1"/>
                  </a:solidFill>
                </a:endParaRPr>
              </a:p>
            </p:txBody>
          </p:sp>
          <p:sp>
            <p:nvSpPr>
              <p:cNvPr id="396" name="Rectangle 395">
                <a:extLst>
                  <a:ext uri="{FF2B5EF4-FFF2-40B4-BE49-F238E27FC236}">
                    <a16:creationId xmlns:a16="http://schemas.microsoft.com/office/drawing/2014/main" xmlns="" id="{0BD173A5-FE65-425D-B144-4DD98D6F9CEC}"/>
                  </a:ext>
                </a:extLst>
              </p:cNvPr>
              <p:cNvSpPr/>
              <p:nvPr/>
            </p:nvSpPr>
            <p:spPr>
              <a:xfrm>
                <a:off x="1237953" y="2794169"/>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Microsoft Threat Modeling Tool</a:t>
                </a:r>
                <a:endParaRPr lang="en-US" sz="700" b="1" dirty="0">
                  <a:solidFill>
                    <a:schemeClr val="bg1"/>
                  </a:solidFill>
                </a:endParaRPr>
              </a:p>
            </p:txBody>
          </p:sp>
          <p:sp>
            <p:nvSpPr>
              <p:cNvPr id="397" name="Rectangle 396">
                <a:extLst>
                  <a:ext uri="{FF2B5EF4-FFF2-40B4-BE49-F238E27FC236}">
                    <a16:creationId xmlns:a16="http://schemas.microsoft.com/office/drawing/2014/main" xmlns="" id="{240314FE-32E4-4B91-A6DB-0686ED713F29}"/>
                  </a:ext>
                </a:extLst>
              </p:cNvPr>
              <p:cNvSpPr/>
              <p:nvPr/>
            </p:nvSpPr>
            <p:spPr>
              <a:xfrm>
                <a:off x="259729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Secure SDKs</a:t>
                </a:r>
                <a:endParaRPr lang="en-US" sz="700" b="1" dirty="0">
                  <a:solidFill>
                    <a:schemeClr val="bg1"/>
                  </a:solidFill>
                </a:endParaRPr>
              </a:p>
            </p:txBody>
          </p:sp>
          <p:sp>
            <p:nvSpPr>
              <p:cNvPr id="398" name="Rectangle 397">
                <a:extLst>
                  <a:ext uri="{FF2B5EF4-FFF2-40B4-BE49-F238E27FC236}">
                    <a16:creationId xmlns:a16="http://schemas.microsoft.com/office/drawing/2014/main" xmlns="" id="{AD46E4A1-A915-46C4-A02F-2C1580673FE1}"/>
                  </a:ext>
                </a:extLst>
              </p:cNvPr>
              <p:cNvSpPr/>
              <p:nvPr/>
            </p:nvSpPr>
            <p:spPr>
              <a:xfrm>
                <a:off x="2598177" y="2793630"/>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Azure Code</a:t>
                </a:r>
                <a:endParaRPr lang="en-US" sz="700" b="1" dirty="0">
                  <a:solidFill>
                    <a:schemeClr val="bg1"/>
                  </a:solidFill>
                </a:endParaRPr>
              </a:p>
            </p:txBody>
          </p:sp>
        </p:grpSp>
        <p:grpSp>
          <p:nvGrpSpPr>
            <p:cNvPr id="388" name="Group 387">
              <a:extLst>
                <a:ext uri="{FF2B5EF4-FFF2-40B4-BE49-F238E27FC236}">
                  <a16:creationId xmlns:a16="http://schemas.microsoft.com/office/drawing/2014/main" xmlns="" id="{B4FD88B2-B374-42A7-9330-93165D6F3CF6}"/>
                </a:ext>
              </a:extLst>
            </p:cNvPr>
            <p:cNvGrpSpPr/>
            <p:nvPr/>
          </p:nvGrpSpPr>
          <p:grpSpPr>
            <a:xfrm>
              <a:off x="1033733" y="2060607"/>
              <a:ext cx="3381580" cy="249847"/>
              <a:chOff x="1033258" y="2060607"/>
              <a:chExt cx="3381580" cy="249847"/>
            </a:xfrm>
          </p:grpSpPr>
          <p:grpSp>
            <p:nvGrpSpPr>
              <p:cNvPr id="389" name="Group 388">
                <a:extLst>
                  <a:ext uri="{FF2B5EF4-FFF2-40B4-BE49-F238E27FC236}">
                    <a16:creationId xmlns:a16="http://schemas.microsoft.com/office/drawing/2014/main" xmlns="" id="{BE838DAB-62D0-4215-9655-913A7433D6B2}"/>
                  </a:ext>
                </a:extLst>
              </p:cNvPr>
              <p:cNvGrpSpPr/>
              <p:nvPr/>
            </p:nvGrpSpPr>
            <p:grpSpPr>
              <a:xfrm>
                <a:off x="1216521" y="2107616"/>
                <a:ext cx="3198317" cy="155828"/>
                <a:chOff x="1237953" y="2110188"/>
                <a:chExt cx="3198317" cy="155828"/>
              </a:xfrm>
            </p:grpSpPr>
            <p:cxnSp>
              <p:nvCxnSpPr>
                <p:cNvPr id="393" name="Straight Connector 392">
                  <a:extLst>
                    <a:ext uri="{FF2B5EF4-FFF2-40B4-BE49-F238E27FC236}">
                      <a16:creationId xmlns:a16="http://schemas.microsoft.com/office/drawing/2014/main" xmlns="" id="{486E9C17-3DE6-4519-93A3-6A4A8AC03F03}"/>
                    </a:ext>
                  </a:extLst>
                </p:cNvPr>
                <p:cNvCxnSpPr>
                  <a:cxnSpLocks/>
                </p:cNvCxnSpPr>
                <p:nvPr/>
              </p:nvCxnSpPr>
              <p:spPr>
                <a:xfrm>
                  <a:off x="1237953" y="2188102"/>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394" name="Rectangle 393">
                  <a:extLst>
                    <a:ext uri="{FF2B5EF4-FFF2-40B4-BE49-F238E27FC236}">
                      <a16:creationId xmlns:a16="http://schemas.microsoft.com/office/drawing/2014/main" xmlns="" id="{D34262F6-6B31-42CC-A495-B9AA0DAC0917}"/>
                    </a:ext>
                  </a:extLst>
                </p:cNvPr>
                <p:cNvSpPr/>
                <p:nvPr/>
              </p:nvSpPr>
              <p:spPr>
                <a:xfrm>
                  <a:off x="2401527" y="2110188"/>
                  <a:ext cx="645993" cy="155828"/>
                </a:xfrm>
                <a:prstGeom prst="rect">
                  <a:avLst/>
                </a:prstGeom>
                <a:solidFill>
                  <a:srgbClr val="6D207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Engineering </a:t>
                  </a:r>
                </a:p>
              </p:txBody>
            </p:sp>
          </p:grpSp>
          <p:grpSp>
            <p:nvGrpSpPr>
              <p:cNvPr id="390" name="Group 389">
                <a:extLst>
                  <a:ext uri="{FF2B5EF4-FFF2-40B4-BE49-F238E27FC236}">
                    <a16:creationId xmlns:a16="http://schemas.microsoft.com/office/drawing/2014/main" xmlns="" id="{B82F7AEC-C65D-4D7F-AC4F-686CC5CA3439}"/>
                  </a:ext>
                </a:extLst>
              </p:cNvPr>
              <p:cNvGrpSpPr/>
              <p:nvPr/>
            </p:nvGrpSpPr>
            <p:grpSpPr>
              <a:xfrm>
                <a:off x="1033258" y="2060607"/>
                <a:ext cx="204991" cy="249847"/>
                <a:chOff x="1202188" y="2945815"/>
                <a:chExt cx="223177" cy="272726"/>
              </a:xfrm>
            </p:grpSpPr>
            <p:sp>
              <p:nvSpPr>
                <p:cNvPr id="391" name="Oval 12">
                  <a:extLst>
                    <a:ext uri="{FF2B5EF4-FFF2-40B4-BE49-F238E27FC236}">
                      <a16:creationId xmlns:a16="http://schemas.microsoft.com/office/drawing/2014/main" xmlns="" id="{60A5B3BB-E854-4336-9981-09DC3E2C954C}"/>
                    </a:ext>
                  </a:extLst>
                </p:cNvPr>
                <p:cNvSpPr>
                  <a:spLocks noChangeArrowheads="1"/>
                </p:cNvSpPr>
                <p:nvPr/>
              </p:nvSpPr>
              <p:spPr bwMode="auto">
                <a:xfrm>
                  <a:off x="1289373" y="3045336"/>
                  <a:ext cx="49653" cy="49548"/>
                </a:xfrm>
                <a:prstGeom prst="ellipse">
                  <a:avLst/>
                </a:pr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92" name="Freeform 13">
                  <a:extLst>
                    <a:ext uri="{FF2B5EF4-FFF2-40B4-BE49-F238E27FC236}">
                      <a16:creationId xmlns:a16="http://schemas.microsoft.com/office/drawing/2014/main" xmlns="" id="{C05EF271-25F1-4B6C-BA62-E309A22B03AB}"/>
                    </a:ext>
                  </a:extLst>
                </p:cNvPr>
                <p:cNvSpPr>
                  <a:spLocks noEditPoints="1"/>
                </p:cNvSpPr>
                <p:nvPr/>
              </p:nvSpPr>
              <p:spPr bwMode="auto">
                <a:xfrm>
                  <a:off x="1202188" y="2945815"/>
                  <a:ext cx="223177" cy="272726"/>
                </a:xfrm>
                <a:custGeom>
                  <a:avLst/>
                  <a:gdLst/>
                  <a:ahLst/>
                  <a:cxnLst>
                    <a:cxn ang="0">
                      <a:pos x="448" y="0"/>
                    </a:cxn>
                    <a:cxn ang="0">
                      <a:pos x="0" y="149"/>
                    </a:cxn>
                    <a:cxn ang="0">
                      <a:pos x="0" y="448"/>
                    </a:cxn>
                    <a:cxn ang="0">
                      <a:pos x="448" y="1095"/>
                    </a:cxn>
                    <a:cxn ang="0">
                      <a:pos x="896" y="448"/>
                    </a:cxn>
                    <a:cxn ang="0">
                      <a:pos x="896" y="149"/>
                    </a:cxn>
                    <a:cxn ang="0">
                      <a:pos x="448" y="0"/>
                    </a:cxn>
                    <a:cxn ang="0">
                      <a:pos x="747" y="547"/>
                    </a:cxn>
                    <a:cxn ang="0">
                      <a:pos x="666" y="547"/>
                    </a:cxn>
                    <a:cxn ang="0">
                      <a:pos x="638" y="617"/>
                    </a:cxn>
                    <a:cxn ang="0">
                      <a:pos x="695" y="674"/>
                    </a:cxn>
                    <a:cxn ang="0">
                      <a:pos x="624" y="744"/>
                    </a:cxn>
                    <a:cxn ang="0">
                      <a:pos x="567" y="687"/>
                    </a:cxn>
                    <a:cxn ang="0">
                      <a:pos x="498" y="716"/>
                    </a:cxn>
                    <a:cxn ang="0">
                      <a:pos x="498" y="796"/>
                    </a:cxn>
                    <a:cxn ang="0">
                      <a:pos x="398" y="796"/>
                    </a:cxn>
                    <a:cxn ang="0">
                      <a:pos x="398" y="716"/>
                    </a:cxn>
                    <a:cxn ang="0">
                      <a:pos x="329" y="687"/>
                    </a:cxn>
                    <a:cxn ang="0">
                      <a:pos x="272" y="744"/>
                    </a:cxn>
                    <a:cxn ang="0">
                      <a:pos x="202" y="674"/>
                    </a:cxn>
                    <a:cxn ang="0">
                      <a:pos x="259" y="617"/>
                    </a:cxn>
                    <a:cxn ang="0">
                      <a:pos x="230" y="547"/>
                    </a:cxn>
                    <a:cxn ang="0">
                      <a:pos x="149" y="547"/>
                    </a:cxn>
                    <a:cxn ang="0">
                      <a:pos x="149" y="448"/>
                    </a:cxn>
                    <a:cxn ang="0">
                      <a:pos x="230" y="448"/>
                    </a:cxn>
                    <a:cxn ang="0">
                      <a:pos x="259" y="378"/>
                    </a:cxn>
                    <a:cxn ang="0">
                      <a:pos x="202" y="322"/>
                    </a:cxn>
                    <a:cxn ang="0">
                      <a:pos x="272" y="251"/>
                    </a:cxn>
                    <a:cxn ang="0">
                      <a:pos x="329" y="308"/>
                    </a:cxn>
                    <a:cxn ang="0">
                      <a:pos x="398" y="279"/>
                    </a:cxn>
                    <a:cxn ang="0">
                      <a:pos x="398" y="199"/>
                    </a:cxn>
                    <a:cxn ang="0">
                      <a:pos x="498" y="199"/>
                    </a:cxn>
                    <a:cxn ang="0">
                      <a:pos x="498" y="279"/>
                    </a:cxn>
                    <a:cxn ang="0">
                      <a:pos x="567" y="308"/>
                    </a:cxn>
                    <a:cxn ang="0">
                      <a:pos x="624" y="251"/>
                    </a:cxn>
                    <a:cxn ang="0">
                      <a:pos x="695" y="322"/>
                    </a:cxn>
                    <a:cxn ang="0">
                      <a:pos x="638" y="378"/>
                    </a:cxn>
                    <a:cxn ang="0">
                      <a:pos x="666" y="448"/>
                    </a:cxn>
                    <a:cxn ang="0">
                      <a:pos x="747" y="448"/>
                    </a:cxn>
                    <a:cxn ang="0">
                      <a:pos x="747" y="547"/>
                    </a:cxn>
                  </a:cxnLst>
                  <a:rect l="0" t="0" r="r" b="b"/>
                  <a:pathLst>
                    <a:path w="896" h="1095">
                      <a:moveTo>
                        <a:pt x="448" y="0"/>
                      </a:moveTo>
                      <a:cubicBezTo>
                        <a:pt x="274" y="124"/>
                        <a:pt x="0" y="149"/>
                        <a:pt x="0" y="149"/>
                      </a:cubicBezTo>
                      <a:cubicBezTo>
                        <a:pt x="0" y="448"/>
                        <a:pt x="0" y="448"/>
                        <a:pt x="0" y="448"/>
                      </a:cubicBezTo>
                      <a:cubicBezTo>
                        <a:pt x="0" y="896"/>
                        <a:pt x="448" y="1095"/>
                        <a:pt x="448" y="1095"/>
                      </a:cubicBezTo>
                      <a:cubicBezTo>
                        <a:pt x="448" y="1095"/>
                        <a:pt x="896" y="896"/>
                        <a:pt x="896" y="448"/>
                      </a:cubicBezTo>
                      <a:cubicBezTo>
                        <a:pt x="896" y="149"/>
                        <a:pt x="896" y="149"/>
                        <a:pt x="896" y="149"/>
                      </a:cubicBezTo>
                      <a:cubicBezTo>
                        <a:pt x="896" y="149"/>
                        <a:pt x="622" y="124"/>
                        <a:pt x="448" y="0"/>
                      </a:cubicBezTo>
                      <a:moveTo>
                        <a:pt x="747" y="547"/>
                      </a:moveTo>
                      <a:cubicBezTo>
                        <a:pt x="666" y="547"/>
                        <a:pt x="666" y="547"/>
                        <a:pt x="666" y="547"/>
                      </a:cubicBezTo>
                      <a:cubicBezTo>
                        <a:pt x="661" y="572"/>
                        <a:pt x="651" y="596"/>
                        <a:pt x="638" y="617"/>
                      </a:cubicBezTo>
                      <a:cubicBezTo>
                        <a:pt x="695" y="674"/>
                        <a:pt x="695" y="674"/>
                        <a:pt x="695" y="674"/>
                      </a:cubicBezTo>
                      <a:cubicBezTo>
                        <a:pt x="624" y="744"/>
                        <a:pt x="624" y="744"/>
                        <a:pt x="624" y="744"/>
                      </a:cubicBezTo>
                      <a:cubicBezTo>
                        <a:pt x="567" y="687"/>
                        <a:pt x="567" y="687"/>
                        <a:pt x="567" y="687"/>
                      </a:cubicBezTo>
                      <a:cubicBezTo>
                        <a:pt x="546" y="700"/>
                        <a:pt x="523" y="710"/>
                        <a:pt x="498" y="716"/>
                      </a:cubicBezTo>
                      <a:cubicBezTo>
                        <a:pt x="498" y="796"/>
                        <a:pt x="498" y="796"/>
                        <a:pt x="498" y="796"/>
                      </a:cubicBezTo>
                      <a:cubicBezTo>
                        <a:pt x="398" y="796"/>
                        <a:pt x="398" y="796"/>
                        <a:pt x="398" y="796"/>
                      </a:cubicBezTo>
                      <a:cubicBezTo>
                        <a:pt x="398" y="716"/>
                        <a:pt x="398" y="716"/>
                        <a:pt x="398" y="716"/>
                      </a:cubicBezTo>
                      <a:cubicBezTo>
                        <a:pt x="373" y="710"/>
                        <a:pt x="350" y="700"/>
                        <a:pt x="329" y="687"/>
                      </a:cubicBezTo>
                      <a:cubicBezTo>
                        <a:pt x="272" y="744"/>
                        <a:pt x="272" y="744"/>
                        <a:pt x="272" y="744"/>
                      </a:cubicBezTo>
                      <a:cubicBezTo>
                        <a:pt x="202" y="674"/>
                        <a:pt x="202" y="674"/>
                        <a:pt x="202" y="674"/>
                      </a:cubicBezTo>
                      <a:cubicBezTo>
                        <a:pt x="259" y="617"/>
                        <a:pt x="259" y="617"/>
                        <a:pt x="259" y="617"/>
                      </a:cubicBezTo>
                      <a:cubicBezTo>
                        <a:pt x="245" y="596"/>
                        <a:pt x="235" y="572"/>
                        <a:pt x="230" y="547"/>
                      </a:cubicBezTo>
                      <a:cubicBezTo>
                        <a:pt x="149" y="547"/>
                        <a:pt x="149" y="547"/>
                        <a:pt x="149" y="547"/>
                      </a:cubicBezTo>
                      <a:cubicBezTo>
                        <a:pt x="149" y="448"/>
                        <a:pt x="149" y="448"/>
                        <a:pt x="149" y="448"/>
                      </a:cubicBezTo>
                      <a:cubicBezTo>
                        <a:pt x="230" y="448"/>
                        <a:pt x="230" y="448"/>
                        <a:pt x="230" y="448"/>
                      </a:cubicBezTo>
                      <a:cubicBezTo>
                        <a:pt x="235" y="423"/>
                        <a:pt x="245" y="399"/>
                        <a:pt x="259" y="378"/>
                      </a:cubicBezTo>
                      <a:cubicBezTo>
                        <a:pt x="202" y="322"/>
                        <a:pt x="202" y="322"/>
                        <a:pt x="202" y="322"/>
                      </a:cubicBezTo>
                      <a:cubicBezTo>
                        <a:pt x="272" y="251"/>
                        <a:pt x="272" y="251"/>
                        <a:pt x="272" y="251"/>
                      </a:cubicBezTo>
                      <a:cubicBezTo>
                        <a:pt x="329" y="308"/>
                        <a:pt x="329" y="308"/>
                        <a:pt x="329" y="308"/>
                      </a:cubicBezTo>
                      <a:cubicBezTo>
                        <a:pt x="350" y="295"/>
                        <a:pt x="373" y="285"/>
                        <a:pt x="398" y="279"/>
                      </a:cubicBezTo>
                      <a:cubicBezTo>
                        <a:pt x="398" y="199"/>
                        <a:pt x="398" y="199"/>
                        <a:pt x="398" y="199"/>
                      </a:cubicBezTo>
                      <a:cubicBezTo>
                        <a:pt x="498" y="199"/>
                        <a:pt x="498" y="199"/>
                        <a:pt x="498" y="199"/>
                      </a:cubicBezTo>
                      <a:cubicBezTo>
                        <a:pt x="498" y="279"/>
                        <a:pt x="498" y="279"/>
                        <a:pt x="498" y="279"/>
                      </a:cubicBezTo>
                      <a:cubicBezTo>
                        <a:pt x="523" y="285"/>
                        <a:pt x="546" y="295"/>
                        <a:pt x="567" y="308"/>
                      </a:cubicBezTo>
                      <a:cubicBezTo>
                        <a:pt x="624" y="251"/>
                        <a:pt x="624" y="251"/>
                        <a:pt x="624" y="251"/>
                      </a:cubicBezTo>
                      <a:cubicBezTo>
                        <a:pt x="695" y="322"/>
                        <a:pt x="695" y="322"/>
                        <a:pt x="695" y="322"/>
                      </a:cubicBezTo>
                      <a:cubicBezTo>
                        <a:pt x="638" y="378"/>
                        <a:pt x="638" y="378"/>
                        <a:pt x="638" y="378"/>
                      </a:cubicBezTo>
                      <a:cubicBezTo>
                        <a:pt x="651" y="399"/>
                        <a:pt x="661" y="423"/>
                        <a:pt x="666" y="448"/>
                      </a:cubicBezTo>
                      <a:cubicBezTo>
                        <a:pt x="747" y="448"/>
                        <a:pt x="747" y="448"/>
                        <a:pt x="747" y="448"/>
                      </a:cubicBezTo>
                      <a:lnTo>
                        <a:pt x="747" y="547"/>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grpSp>
        </p:grpSp>
      </p:grpSp>
      <p:grpSp>
        <p:nvGrpSpPr>
          <p:cNvPr id="222" name="Group 221">
            <a:extLst>
              <a:ext uri="{FF2B5EF4-FFF2-40B4-BE49-F238E27FC236}">
                <a16:creationId xmlns:a16="http://schemas.microsoft.com/office/drawing/2014/main" xmlns="" id="{9908F3E6-C0EC-473E-AF60-3750D11881EC}"/>
              </a:ext>
            </a:extLst>
          </p:cNvPr>
          <p:cNvGrpSpPr/>
          <p:nvPr/>
        </p:nvGrpSpPr>
        <p:grpSpPr>
          <a:xfrm>
            <a:off x="1033733" y="2934166"/>
            <a:ext cx="3381580" cy="529832"/>
            <a:chOff x="1033733" y="2962106"/>
            <a:chExt cx="3381580" cy="529832"/>
          </a:xfrm>
        </p:grpSpPr>
        <p:grpSp>
          <p:nvGrpSpPr>
            <p:cNvPr id="379" name="Group 378">
              <a:extLst>
                <a:ext uri="{FF2B5EF4-FFF2-40B4-BE49-F238E27FC236}">
                  <a16:creationId xmlns:a16="http://schemas.microsoft.com/office/drawing/2014/main" xmlns="" id="{7B20611A-1AE6-4FCF-A569-E72151595878}"/>
                </a:ext>
              </a:extLst>
            </p:cNvPr>
            <p:cNvGrpSpPr/>
            <p:nvPr/>
          </p:nvGrpSpPr>
          <p:grpSpPr>
            <a:xfrm>
              <a:off x="1400423" y="3226824"/>
              <a:ext cx="2647320" cy="265114"/>
              <a:chOff x="1237953" y="2458675"/>
              <a:chExt cx="2647320" cy="265114"/>
            </a:xfrm>
          </p:grpSpPr>
          <p:sp>
            <p:nvSpPr>
              <p:cNvPr id="385" name="Rectangle 384">
                <a:extLst>
                  <a:ext uri="{FF2B5EF4-FFF2-40B4-BE49-F238E27FC236}">
                    <a16:creationId xmlns:a16="http://schemas.microsoft.com/office/drawing/2014/main" xmlns="" id="{C0D0F37B-F95F-428F-AD34-1FC5FD32A2A8}"/>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Microsoft SAST &amp; DAST Analysis</a:t>
                </a:r>
                <a:endParaRPr lang="en-US" sz="700" b="1" dirty="0">
                  <a:solidFill>
                    <a:schemeClr val="bg1"/>
                  </a:solidFill>
                </a:endParaRPr>
              </a:p>
            </p:txBody>
          </p:sp>
          <p:sp>
            <p:nvSpPr>
              <p:cNvPr id="386" name="Rectangle 385">
                <a:extLst>
                  <a:ext uri="{FF2B5EF4-FFF2-40B4-BE49-F238E27FC236}">
                    <a16:creationId xmlns:a16="http://schemas.microsoft.com/office/drawing/2014/main" xmlns="" id="{6511C964-145A-4633-9B2C-BF7BF88B201D}"/>
                  </a:ext>
                </a:extLst>
              </p:cNvPr>
              <p:cNvSpPr/>
              <p:nvPr/>
            </p:nvSpPr>
            <p:spPr>
              <a:xfrm>
                <a:off x="259729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Azure Penetration Testing</a:t>
                </a:r>
                <a:endParaRPr lang="en-US" sz="700" b="1" dirty="0">
                  <a:solidFill>
                    <a:schemeClr val="bg1"/>
                  </a:solidFill>
                </a:endParaRPr>
              </a:p>
            </p:txBody>
          </p:sp>
        </p:grpSp>
        <p:grpSp>
          <p:nvGrpSpPr>
            <p:cNvPr id="380" name="Group 379">
              <a:extLst>
                <a:ext uri="{FF2B5EF4-FFF2-40B4-BE49-F238E27FC236}">
                  <a16:creationId xmlns:a16="http://schemas.microsoft.com/office/drawing/2014/main" xmlns="" id="{179986A6-086C-4D42-86C8-D8306484D401}"/>
                </a:ext>
              </a:extLst>
            </p:cNvPr>
            <p:cNvGrpSpPr/>
            <p:nvPr/>
          </p:nvGrpSpPr>
          <p:grpSpPr>
            <a:xfrm>
              <a:off x="1033733" y="2962106"/>
              <a:ext cx="3381580" cy="251307"/>
              <a:chOff x="1033733" y="2962106"/>
              <a:chExt cx="3381580" cy="251307"/>
            </a:xfrm>
          </p:grpSpPr>
          <p:grpSp>
            <p:nvGrpSpPr>
              <p:cNvPr id="381" name="Group 380">
                <a:extLst>
                  <a:ext uri="{FF2B5EF4-FFF2-40B4-BE49-F238E27FC236}">
                    <a16:creationId xmlns:a16="http://schemas.microsoft.com/office/drawing/2014/main" xmlns="" id="{75338848-D860-4159-841B-BA8C69A2D3A5}"/>
                  </a:ext>
                </a:extLst>
              </p:cNvPr>
              <p:cNvGrpSpPr/>
              <p:nvPr/>
            </p:nvGrpSpPr>
            <p:grpSpPr>
              <a:xfrm>
                <a:off x="1216996" y="3009115"/>
                <a:ext cx="3198317" cy="155828"/>
                <a:chOff x="1237953" y="2110188"/>
                <a:chExt cx="3198317" cy="155828"/>
              </a:xfrm>
            </p:grpSpPr>
            <p:cxnSp>
              <p:nvCxnSpPr>
                <p:cNvPr id="383" name="Straight Connector 382">
                  <a:extLst>
                    <a:ext uri="{FF2B5EF4-FFF2-40B4-BE49-F238E27FC236}">
                      <a16:creationId xmlns:a16="http://schemas.microsoft.com/office/drawing/2014/main" xmlns="" id="{9ED65B05-E517-4DBC-B443-D5E7A21D2630}"/>
                    </a:ext>
                  </a:extLst>
                </p:cNvPr>
                <p:cNvCxnSpPr>
                  <a:cxnSpLocks/>
                </p:cNvCxnSpPr>
                <p:nvPr/>
              </p:nvCxnSpPr>
              <p:spPr>
                <a:xfrm>
                  <a:off x="1237953" y="2188102"/>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384" name="Rectangle 383">
                  <a:extLst>
                    <a:ext uri="{FF2B5EF4-FFF2-40B4-BE49-F238E27FC236}">
                      <a16:creationId xmlns:a16="http://schemas.microsoft.com/office/drawing/2014/main" xmlns="" id="{CF08290C-F9F8-4E7E-A1DE-100EB7E771D1}"/>
                    </a:ext>
                  </a:extLst>
                </p:cNvPr>
                <p:cNvSpPr/>
                <p:nvPr/>
              </p:nvSpPr>
              <p:spPr>
                <a:xfrm>
                  <a:off x="2401527" y="2110188"/>
                  <a:ext cx="645993" cy="155828"/>
                </a:xfrm>
                <a:prstGeom prst="rect">
                  <a:avLst/>
                </a:prstGeom>
                <a:solidFill>
                  <a:srgbClr val="6D207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Testing</a:t>
                  </a:r>
                </a:p>
              </p:txBody>
            </p:sp>
          </p:grpSp>
          <p:sp>
            <p:nvSpPr>
              <p:cNvPr id="382" name="Freeform 46">
                <a:extLst>
                  <a:ext uri="{FF2B5EF4-FFF2-40B4-BE49-F238E27FC236}">
                    <a16:creationId xmlns:a16="http://schemas.microsoft.com/office/drawing/2014/main" xmlns="" id="{964F7DDF-C6FC-45DC-B011-AE352D8314FE}"/>
                  </a:ext>
                </a:extLst>
              </p:cNvPr>
              <p:cNvSpPr>
                <a:spLocks noEditPoints="1"/>
              </p:cNvSpPr>
              <p:nvPr/>
            </p:nvSpPr>
            <p:spPr bwMode="auto">
              <a:xfrm>
                <a:off x="1033733" y="2962106"/>
                <a:ext cx="231045" cy="251307"/>
              </a:xfrm>
              <a:custGeom>
                <a:avLst/>
                <a:gdLst/>
                <a:ahLst/>
                <a:cxnLst>
                  <a:cxn ang="0">
                    <a:pos x="73" y="0"/>
                  </a:cxn>
                  <a:cxn ang="0">
                    <a:pos x="74" y="1"/>
                  </a:cxn>
                  <a:cxn ang="0">
                    <a:pos x="143" y="28"/>
                  </a:cxn>
                  <a:cxn ang="0">
                    <a:pos x="74" y="166"/>
                  </a:cxn>
                  <a:cxn ang="0">
                    <a:pos x="73" y="166"/>
                  </a:cxn>
                  <a:cxn ang="0">
                    <a:pos x="4" y="28"/>
                  </a:cxn>
                  <a:cxn ang="0">
                    <a:pos x="73" y="1"/>
                  </a:cxn>
                  <a:cxn ang="0">
                    <a:pos x="73" y="0"/>
                  </a:cxn>
                  <a:cxn ang="0">
                    <a:pos x="73" y="15"/>
                  </a:cxn>
                  <a:cxn ang="0">
                    <a:pos x="17" y="39"/>
                  </a:cxn>
                  <a:cxn ang="0">
                    <a:pos x="24" y="75"/>
                  </a:cxn>
                  <a:cxn ang="0">
                    <a:pos x="73" y="150"/>
                  </a:cxn>
                  <a:cxn ang="0">
                    <a:pos x="123" y="75"/>
                  </a:cxn>
                  <a:cxn ang="0">
                    <a:pos x="130" y="39"/>
                  </a:cxn>
                  <a:cxn ang="0">
                    <a:pos x="73" y="15"/>
                  </a:cxn>
                  <a:cxn ang="0">
                    <a:pos x="67" y="102"/>
                  </a:cxn>
                  <a:cxn ang="0">
                    <a:pos x="72" y="104"/>
                  </a:cxn>
                  <a:cxn ang="0">
                    <a:pos x="72" y="104"/>
                  </a:cxn>
                  <a:cxn ang="0">
                    <a:pos x="72" y="104"/>
                  </a:cxn>
                  <a:cxn ang="0">
                    <a:pos x="72" y="104"/>
                  </a:cxn>
                  <a:cxn ang="0">
                    <a:pos x="77" y="101"/>
                  </a:cxn>
                  <a:cxn ang="0">
                    <a:pos x="112" y="59"/>
                  </a:cxn>
                  <a:cxn ang="0">
                    <a:pos x="112" y="59"/>
                  </a:cxn>
                  <a:cxn ang="0">
                    <a:pos x="111" y="50"/>
                  </a:cxn>
                  <a:cxn ang="0">
                    <a:pos x="111" y="50"/>
                  </a:cxn>
                  <a:cxn ang="0">
                    <a:pos x="102" y="51"/>
                  </a:cxn>
                  <a:cxn ang="0">
                    <a:pos x="71" y="88"/>
                  </a:cxn>
                  <a:cxn ang="0">
                    <a:pos x="56" y="73"/>
                  </a:cxn>
                  <a:cxn ang="0">
                    <a:pos x="56" y="73"/>
                  </a:cxn>
                  <a:cxn ang="0">
                    <a:pos x="47" y="73"/>
                  </a:cxn>
                  <a:cxn ang="0">
                    <a:pos x="47" y="73"/>
                  </a:cxn>
                  <a:cxn ang="0">
                    <a:pos x="47" y="82"/>
                  </a:cxn>
                  <a:cxn ang="0">
                    <a:pos x="67" y="102"/>
                  </a:cxn>
                </a:cxnLst>
                <a:rect l="0" t="0" r="r" b="b"/>
                <a:pathLst>
                  <a:path w="147" h="166">
                    <a:moveTo>
                      <a:pt x="73" y="0"/>
                    </a:moveTo>
                    <a:cubicBezTo>
                      <a:pt x="74" y="1"/>
                      <a:pt x="74" y="1"/>
                      <a:pt x="74" y="1"/>
                    </a:cubicBezTo>
                    <a:cubicBezTo>
                      <a:pt x="83" y="6"/>
                      <a:pt x="117" y="28"/>
                      <a:pt x="143" y="28"/>
                    </a:cubicBezTo>
                    <a:cubicBezTo>
                      <a:pt x="143" y="28"/>
                      <a:pt x="147" y="113"/>
                      <a:pt x="74" y="166"/>
                    </a:cubicBezTo>
                    <a:cubicBezTo>
                      <a:pt x="73" y="166"/>
                      <a:pt x="73" y="166"/>
                      <a:pt x="73" y="166"/>
                    </a:cubicBezTo>
                    <a:cubicBezTo>
                      <a:pt x="0" y="113"/>
                      <a:pt x="4" y="28"/>
                      <a:pt x="4" y="28"/>
                    </a:cubicBezTo>
                    <a:cubicBezTo>
                      <a:pt x="30" y="28"/>
                      <a:pt x="64" y="6"/>
                      <a:pt x="73" y="1"/>
                    </a:cubicBezTo>
                    <a:cubicBezTo>
                      <a:pt x="73" y="0"/>
                      <a:pt x="73" y="0"/>
                      <a:pt x="73" y="0"/>
                    </a:cubicBezTo>
                    <a:moveTo>
                      <a:pt x="73" y="15"/>
                    </a:moveTo>
                    <a:cubicBezTo>
                      <a:pt x="61" y="23"/>
                      <a:pt x="39" y="35"/>
                      <a:pt x="17" y="39"/>
                    </a:cubicBezTo>
                    <a:cubicBezTo>
                      <a:pt x="18" y="48"/>
                      <a:pt x="20" y="60"/>
                      <a:pt x="24" y="75"/>
                    </a:cubicBezTo>
                    <a:cubicBezTo>
                      <a:pt x="33" y="105"/>
                      <a:pt x="50" y="131"/>
                      <a:pt x="73" y="150"/>
                    </a:cubicBezTo>
                    <a:cubicBezTo>
                      <a:pt x="97" y="131"/>
                      <a:pt x="114" y="105"/>
                      <a:pt x="123" y="75"/>
                    </a:cubicBezTo>
                    <a:cubicBezTo>
                      <a:pt x="127" y="60"/>
                      <a:pt x="129" y="48"/>
                      <a:pt x="130" y="39"/>
                    </a:cubicBezTo>
                    <a:cubicBezTo>
                      <a:pt x="108" y="35"/>
                      <a:pt x="86" y="23"/>
                      <a:pt x="73" y="15"/>
                    </a:cubicBezTo>
                    <a:close/>
                    <a:moveTo>
                      <a:pt x="67" y="102"/>
                    </a:moveTo>
                    <a:cubicBezTo>
                      <a:pt x="69" y="103"/>
                      <a:pt x="70" y="104"/>
                      <a:pt x="72" y="104"/>
                    </a:cubicBezTo>
                    <a:cubicBezTo>
                      <a:pt x="72" y="104"/>
                      <a:pt x="72" y="104"/>
                      <a:pt x="72" y="104"/>
                    </a:cubicBezTo>
                    <a:cubicBezTo>
                      <a:pt x="72" y="104"/>
                      <a:pt x="72" y="104"/>
                      <a:pt x="72" y="104"/>
                    </a:cubicBezTo>
                    <a:cubicBezTo>
                      <a:pt x="72" y="104"/>
                      <a:pt x="72" y="104"/>
                      <a:pt x="72" y="104"/>
                    </a:cubicBezTo>
                    <a:cubicBezTo>
                      <a:pt x="74" y="104"/>
                      <a:pt x="76" y="103"/>
                      <a:pt x="77" y="101"/>
                    </a:cubicBezTo>
                    <a:cubicBezTo>
                      <a:pt x="112" y="59"/>
                      <a:pt x="112" y="59"/>
                      <a:pt x="112" y="59"/>
                    </a:cubicBezTo>
                    <a:cubicBezTo>
                      <a:pt x="112" y="59"/>
                      <a:pt x="112" y="59"/>
                      <a:pt x="112" y="59"/>
                    </a:cubicBezTo>
                    <a:cubicBezTo>
                      <a:pt x="114" y="56"/>
                      <a:pt x="114" y="52"/>
                      <a:pt x="111" y="50"/>
                    </a:cubicBezTo>
                    <a:cubicBezTo>
                      <a:pt x="111" y="50"/>
                      <a:pt x="111" y="50"/>
                      <a:pt x="111" y="50"/>
                    </a:cubicBezTo>
                    <a:cubicBezTo>
                      <a:pt x="108" y="48"/>
                      <a:pt x="104" y="48"/>
                      <a:pt x="102" y="51"/>
                    </a:cubicBezTo>
                    <a:cubicBezTo>
                      <a:pt x="71" y="88"/>
                      <a:pt x="71" y="88"/>
                      <a:pt x="71" y="88"/>
                    </a:cubicBezTo>
                    <a:cubicBezTo>
                      <a:pt x="56" y="73"/>
                      <a:pt x="56" y="73"/>
                      <a:pt x="56" y="73"/>
                    </a:cubicBezTo>
                    <a:cubicBezTo>
                      <a:pt x="56" y="73"/>
                      <a:pt x="56" y="73"/>
                      <a:pt x="56" y="73"/>
                    </a:cubicBezTo>
                    <a:cubicBezTo>
                      <a:pt x="54" y="70"/>
                      <a:pt x="50" y="70"/>
                      <a:pt x="47" y="73"/>
                    </a:cubicBezTo>
                    <a:cubicBezTo>
                      <a:pt x="47" y="73"/>
                      <a:pt x="47" y="73"/>
                      <a:pt x="47" y="73"/>
                    </a:cubicBezTo>
                    <a:cubicBezTo>
                      <a:pt x="45" y="75"/>
                      <a:pt x="45" y="79"/>
                      <a:pt x="47" y="82"/>
                    </a:cubicBezTo>
                    <a:cubicBezTo>
                      <a:pt x="67" y="102"/>
                      <a:pt x="67" y="102"/>
                      <a:pt x="67" y="102"/>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grpSp>
      </p:grpSp>
      <p:grpSp>
        <p:nvGrpSpPr>
          <p:cNvPr id="223" name="Group 222">
            <a:extLst>
              <a:ext uri="{FF2B5EF4-FFF2-40B4-BE49-F238E27FC236}">
                <a16:creationId xmlns:a16="http://schemas.microsoft.com/office/drawing/2014/main" xmlns="" id="{79670985-2F07-44D1-A829-D8AF0BB234E6}"/>
              </a:ext>
            </a:extLst>
          </p:cNvPr>
          <p:cNvGrpSpPr/>
          <p:nvPr/>
        </p:nvGrpSpPr>
        <p:grpSpPr>
          <a:xfrm>
            <a:off x="1400423" y="3784511"/>
            <a:ext cx="2647320" cy="589036"/>
            <a:chOff x="1237953" y="2458675"/>
            <a:chExt cx="2647320" cy="589036"/>
          </a:xfrm>
        </p:grpSpPr>
        <p:sp>
          <p:nvSpPr>
            <p:cNvPr id="376" name="Rectangle 375">
              <a:extLst>
                <a:ext uri="{FF2B5EF4-FFF2-40B4-BE49-F238E27FC236}">
                  <a16:creationId xmlns:a16="http://schemas.microsoft.com/office/drawing/2014/main" xmlns="" id="{26C8F410-326C-4617-9F12-1F545B57F6F8}"/>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Azure Advisor</a:t>
              </a:r>
              <a:endParaRPr lang="en-US" sz="700" b="1" dirty="0">
                <a:solidFill>
                  <a:schemeClr val="bg1"/>
                </a:solidFill>
              </a:endParaRPr>
            </a:p>
          </p:txBody>
        </p:sp>
        <p:sp>
          <p:nvSpPr>
            <p:cNvPr id="377" name="Rectangle 376">
              <a:extLst>
                <a:ext uri="{FF2B5EF4-FFF2-40B4-BE49-F238E27FC236}">
                  <a16:creationId xmlns:a16="http://schemas.microsoft.com/office/drawing/2014/main" xmlns="" id="{703A2555-D410-4227-81BF-9EFF9E04BC2E}"/>
                </a:ext>
              </a:extLst>
            </p:cNvPr>
            <p:cNvSpPr/>
            <p:nvPr/>
          </p:nvSpPr>
          <p:spPr>
            <a:xfrm>
              <a:off x="259729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Asset Inventory</a:t>
              </a:r>
              <a:endParaRPr lang="en-US" sz="700" b="1" dirty="0">
                <a:solidFill>
                  <a:schemeClr val="bg1"/>
                </a:solidFill>
              </a:endParaRPr>
            </a:p>
          </p:txBody>
        </p:sp>
        <p:sp>
          <p:nvSpPr>
            <p:cNvPr id="378" name="Rectangle 377">
              <a:extLst>
                <a:ext uri="{FF2B5EF4-FFF2-40B4-BE49-F238E27FC236}">
                  <a16:creationId xmlns:a16="http://schemas.microsoft.com/office/drawing/2014/main" xmlns="" id="{9C5DC69F-5AAD-4FEB-801F-E0C37C2DAD1F}"/>
                </a:ext>
              </a:extLst>
            </p:cNvPr>
            <p:cNvSpPr/>
            <p:nvPr/>
          </p:nvSpPr>
          <p:spPr>
            <a:xfrm>
              <a:off x="1917625" y="2782597"/>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Azure Automate</a:t>
              </a:r>
              <a:endParaRPr lang="en-US" sz="700" b="1" dirty="0">
                <a:solidFill>
                  <a:schemeClr val="bg1"/>
                </a:solidFill>
              </a:endParaRPr>
            </a:p>
          </p:txBody>
        </p:sp>
      </p:grpSp>
      <p:grpSp>
        <p:nvGrpSpPr>
          <p:cNvPr id="224" name="Group 223">
            <a:extLst>
              <a:ext uri="{FF2B5EF4-FFF2-40B4-BE49-F238E27FC236}">
                <a16:creationId xmlns:a16="http://schemas.microsoft.com/office/drawing/2014/main" xmlns="" id="{7C31AB7C-BA1E-4760-A140-54F2B0AE714E}"/>
              </a:ext>
            </a:extLst>
          </p:cNvPr>
          <p:cNvGrpSpPr/>
          <p:nvPr/>
        </p:nvGrpSpPr>
        <p:grpSpPr>
          <a:xfrm>
            <a:off x="1063440" y="3533127"/>
            <a:ext cx="3351873" cy="222196"/>
            <a:chOff x="1063440" y="3533490"/>
            <a:chExt cx="3351873" cy="222196"/>
          </a:xfrm>
        </p:grpSpPr>
        <p:grpSp>
          <p:nvGrpSpPr>
            <p:cNvPr id="369" name="Group 368">
              <a:extLst>
                <a:ext uri="{FF2B5EF4-FFF2-40B4-BE49-F238E27FC236}">
                  <a16:creationId xmlns:a16="http://schemas.microsoft.com/office/drawing/2014/main" xmlns="" id="{79E0F9E7-DFE3-4429-B89D-B7762860AE1B}"/>
                </a:ext>
              </a:extLst>
            </p:cNvPr>
            <p:cNvGrpSpPr/>
            <p:nvPr/>
          </p:nvGrpSpPr>
          <p:grpSpPr>
            <a:xfrm>
              <a:off x="1216996" y="3566674"/>
              <a:ext cx="3198317" cy="155828"/>
              <a:chOff x="1237953" y="2110188"/>
              <a:chExt cx="3198317" cy="155828"/>
            </a:xfrm>
          </p:grpSpPr>
          <p:cxnSp>
            <p:nvCxnSpPr>
              <p:cNvPr id="374" name="Straight Connector 373">
                <a:extLst>
                  <a:ext uri="{FF2B5EF4-FFF2-40B4-BE49-F238E27FC236}">
                    <a16:creationId xmlns:a16="http://schemas.microsoft.com/office/drawing/2014/main" xmlns="" id="{5D0D1F0D-2D79-4DA7-9DC0-E8EE73175AFC}"/>
                  </a:ext>
                </a:extLst>
              </p:cNvPr>
              <p:cNvCxnSpPr>
                <a:cxnSpLocks/>
              </p:cNvCxnSpPr>
              <p:nvPr/>
            </p:nvCxnSpPr>
            <p:spPr>
              <a:xfrm>
                <a:off x="1237953" y="2188102"/>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375" name="Rectangle 374">
                <a:extLst>
                  <a:ext uri="{FF2B5EF4-FFF2-40B4-BE49-F238E27FC236}">
                    <a16:creationId xmlns:a16="http://schemas.microsoft.com/office/drawing/2014/main" xmlns="" id="{F8BA6C3F-C6E8-4584-A7BC-8C901274FD3D}"/>
                  </a:ext>
                </a:extLst>
              </p:cNvPr>
              <p:cNvSpPr/>
              <p:nvPr/>
            </p:nvSpPr>
            <p:spPr>
              <a:xfrm>
                <a:off x="2401527" y="2110188"/>
                <a:ext cx="645993" cy="155828"/>
              </a:xfrm>
              <a:prstGeom prst="rect">
                <a:avLst/>
              </a:prstGeom>
              <a:solidFill>
                <a:srgbClr val="6D207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Deployment</a:t>
                </a:r>
              </a:p>
            </p:txBody>
          </p:sp>
        </p:grpSp>
        <p:grpSp>
          <p:nvGrpSpPr>
            <p:cNvPr id="370" name="Group 369">
              <a:extLst>
                <a:ext uri="{FF2B5EF4-FFF2-40B4-BE49-F238E27FC236}">
                  <a16:creationId xmlns:a16="http://schemas.microsoft.com/office/drawing/2014/main" xmlns="" id="{9D7E63EB-F4A3-4DF7-8ED4-F035F799B0EB}"/>
                </a:ext>
              </a:extLst>
            </p:cNvPr>
            <p:cNvGrpSpPr>
              <a:grpSpLocks noChangeAspect="1"/>
            </p:cNvGrpSpPr>
            <p:nvPr/>
          </p:nvGrpSpPr>
          <p:grpSpPr bwMode="auto">
            <a:xfrm>
              <a:off x="1063440" y="3533490"/>
              <a:ext cx="171630" cy="222196"/>
              <a:chOff x="2582" y="2723"/>
              <a:chExt cx="659" cy="1047"/>
            </a:xfrm>
            <a:solidFill>
              <a:srgbClr val="00338D"/>
            </a:solidFill>
          </p:grpSpPr>
          <p:sp>
            <p:nvSpPr>
              <p:cNvPr id="371" name="Freeform 16">
                <a:extLst>
                  <a:ext uri="{FF2B5EF4-FFF2-40B4-BE49-F238E27FC236}">
                    <a16:creationId xmlns:a16="http://schemas.microsoft.com/office/drawing/2014/main" xmlns="" id="{868C080C-92C1-4F0D-85C2-9DDB6A7DEBA3}"/>
                  </a:ext>
                </a:extLst>
              </p:cNvPr>
              <p:cNvSpPr>
                <a:spLocks/>
              </p:cNvSpPr>
              <p:nvPr/>
            </p:nvSpPr>
            <p:spPr bwMode="auto">
              <a:xfrm>
                <a:off x="2582" y="3174"/>
                <a:ext cx="659" cy="596"/>
              </a:xfrm>
              <a:custGeom>
                <a:avLst/>
                <a:gdLst/>
                <a:ahLst/>
                <a:cxnLst>
                  <a:cxn ang="0">
                    <a:pos x="29" y="0"/>
                  </a:cxn>
                  <a:cxn ang="0">
                    <a:pos x="251" y="0"/>
                  </a:cxn>
                  <a:cxn ang="0">
                    <a:pos x="279" y="28"/>
                  </a:cxn>
                  <a:cxn ang="0">
                    <a:pos x="279" y="224"/>
                  </a:cxn>
                  <a:cxn ang="0">
                    <a:pos x="251" y="252"/>
                  </a:cxn>
                  <a:cxn ang="0">
                    <a:pos x="29" y="252"/>
                  </a:cxn>
                  <a:cxn ang="0">
                    <a:pos x="0" y="224"/>
                  </a:cxn>
                  <a:cxn ang="0">
                    <a:pos x="0" y="28"/>
                  </a:cxn>
                  <a:cxn ang="0">
                    <a:pos x="29" y="0"/>
                  </a:cxn>
                </a:cxnLst>
                <a:rect l="0" t="0" r="r" b="b"/>
                <a:pathLst>
                  <a:path w="279" h="252">
                    <a:moveTo>
                      <a:pt x="29" y="0"/>
                    </a:moveTo>
                    <a:cubicBezTo>
                      <a:pt x="251" y="0"/>
                      <a:pt x="251" y="0"/>
                      <a:pt x="251" y="0"/>
                    </a:cubicBezTo>
                    <a:cubicBezTo>
                      <a:pt x="266" y="0"/>
                      <a:pt x="279" y="13"/>
                      <a:pt x="279" y="28"/>
                    </a:cubicBezTo>
                    <a:cubicBezTo>
                      <a:pt x="279" y="224"/>
                      <a:pt x="279" y="224"/>
                      <a:pt x="279" y="224"/>
                    </a:cubicBezTo>
                    <a:cubicBezTo>
                      <a:pt x="279" y="239"/>
                      <a:pt x="266" y="252"/>
                      <a:pt x="251" y="252"/>
                    </a:cubicBezTo>
                    <a:cubicBezTo>
                      <a:pt x="29" y="252"/>
                      <a:pt x="29" y="252"/>
                      <a:pt x="29" y="252"/>
                    </a:cubicBezTo>
                    <a:cubicBezTo>
                      <a:pt x="13" y="252"/>
                      <a:pt x="0" y="239"/>
                      <a:pt x="0" y="224"/>
                    </a:cubicBezTo>
                    <a:cubicBezTo>
                      <a:pt x="0" y="28"/>
                      <a:pt x="0" y="28"/>
                      <a:pt x="0" y="28"/>
                    </a:cubicBezTo>
                    <a:cubicBezTo>
                      <a:pt x="0" y="13"/>
                      <a:pt x="13" y="0"/>
                      <a:pt x="29" y="0"/>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72" name="Freeform 17">
                <a:extLst>
                  <a:ext uri="{FF2B5EF4-FFF2-40B4-BE49-F238E27FC236}">
                    <a16:creationId xmlns:a16="http://schemas.microsoft.com/office/drawing/2014/main" xmlns="" id="{E87BFC50-0098-449C-9C5E-ABF104149C74}"/>
                  </a:ext>
                </a:extLst>
              </p:cNvPr>
              <p:cNvSpPr>
                <a:spLocks/>
              </p:cNvSpPr>
              <p:nvPr/>
            </p:nvSpPr>
            <p:spPr bwMode="auto">
              <a:xfrm>
                <a:off x="2655" y="2723"/>
                <a:ext cx="522" cy="406"/>
              </a:xfrm>
              <a:custGeom>
                <a:avLst/>
                <a:gdLst/>
                <a:ahLst/>
                <a:cxnLst>
                  <a:cxn ang="0">
                    <a:pos x="110" y="0"/>
                  </a:cxn>
                  <a:cxn ang="0">
                    <a:pos x="110" y="0"/>
                  </a:cxn>
                  <a:cxn ang="0">
                    <a:pos x="188" y="33"/>
                  </a:cxn>
                  <a:cxn ang="0">
                    <a:pos x="221" y="112"/>
                  </a:cxn>
                  <a:cxn ang="0">
                    <a:pos x="221" y="172"/>
                  </a:cxn>
                  <a:cxn ang="0">
                    <a:pos x="220" y="172"/>
                  </a:cxn>
                  <a:cxn ang="0">
                    <a:pos x="165" y="172"/>
                  </a:cxn>
                  <a:cxn ang="0">
                    <a:pos x="165" y="112"/>
                  </a:cxn>
                  <a:cxn ang="0">
                    <a:pos x="149" y="73"/>
                  </a:cxn>
                  <a:cxn ang="0">
                    <a:pos x="110" y="56"/>
                  </a:cxn>
                  <a:cxn ang="0">
                    <a:pos x="72" y="73"/>
                  </a:cxn>
                  <a:cxn ang="0">
                    <a:pos x="55" y="112"/>
                  </a:cxn>
                  <a:cxn ang="0">
                    <a:pos x="55" y="172"/>
                  </a:cxn>
                  <a:cxn ang="0">
                    <a:pos x="0" y="172"/>
                  </a:cxn>
                  <a:cxn ang="0">
                    <a:pos x="0" y="112"/>
                  </a:cxn>
                  <a:cxn ang="0">
                    <a:pos x="32" y="33"/>
                  </a:cxn>
                  <a:cxn ang="0">
                    <a:pos x="110" y="0"/>
                  </a:cxn>
                </a:cxnLst>
                <a:rect l="0" t="0" r="r" b="b"/>
                <a:pathLst>
                  <a:path w="221" h="172">
                    <a:moveTo>
                      <a:pt x="110" y="0"/>
                    </a:moveTo>
                    <a:cubicBezTo>
                      <a:pt x="110" y="0"/>
                      <a:pt x="110" y="0"/>
                      <a:pt x="110" y="0"/>
                    </a:cubicBezTo>
                    <a:cubicBezTo>
                      <a:pt x="141" y="0"/>
                      <a:pt x="168" y="13"/>
                      <a:pt x="188" y="33"/>
                    </a:cubicBezTo>
                    <a:cubicBezTo>
                      <a:pt x="208" y="53"/>
                      <a:pt x="221" y="81"/>
                      <a:pt x="221" y="112"/>
                    </a:cubicBezTo>
                    <a:cubicBezTo>
                      <a:pt x="221" y="172"/>
                      <a:pt x="221" y="172"/>
                      <a:pt x="221" y="172"/>
                    </a:cubicBezTo>
                    <a:cubicBezTo>
                      <a:pt x="220" y="172"/>
                      <a:pt x="220" y="172"/>
                      <a:pt x="220" y="172"/>
                    </a:cubicBezTo>
                    <a:cubicBezTo>
                      <a:pt x="165" y="172"/>
                      <a:pt x="165" y="172"/>
                      <a:pt x="165" y="172"/>
                    </a:cubicBezTo>
                    <a:cubicBezTo>
                      <a:pt x="165" y="112"/>
                      <a:pt x="165" y="112"/>
                      <a:pt x="165" y="112"/>
                    </a:cubicBezTo>
                    <a:cubicBezTo>
                      <a:pt x="165" y="96"/>
                      <a:pt x="159" y="83"/>
                      <a:pt x="149" y="73"/>
                    </a:cubicBezTo>
                    <a:cubicBezTo>
                      <a:pt x="139" y="62"/>
                      <a:pt x="125" y="56"/>
                      <a:pt x="110" y="56"/>
                    </a:cubicBezTo>
                    <a:cubicBezTo>
                      <a:pt x="95" y="56"/>
                      <a:pt x="81" y="62"/>
                      <a:pt x="72" y="73"/>
                    </a:cubicBezTo>
                    <a:cubicBezTo>
                      <a:pt x="62" y="83"/>
                      <a:pt x="55" y="96"/>
                      <a:pt x="55" y="112"/>
                    </a:cubicBezTo>
                    <a:cubicBezTo>
                      <a:pt x="55" y="172"/>
                      <a:pt x="55" y="172"/>
                      <a:pt x="55" y="172"/>
                    </a:cubicBezTo>
                    <a:cubicBezTo>
                      <a:pt x="0" y="172"/>
                      <a:pt x="0" y="172"/>
                      <a:pt x="0" y="172"/>
                    </a:cubicBezTo>
                    <a:cubicBezTo>
                      <a:pt x="0" y="112"/>
                      <a:pt x="0" y="112"/>
                      <a:pt x="0" y="112"/>
                    </a:cubicBezTo>
                    <a:cubicBezTo>
                      <a:pt x="0" y="81"/>
                      <a:pt x="12" y="53"/>
                      <a:pt x="32" y="33"/>
                    </a:cubicBezTo>
                    <a:cubicBezTo>
                      <a:pt x="52" y="13"/>
                      <a:pt x="80" y="0"/>
                      <a:pt x="110" y="0"/>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73" name="Freeform 18">
                <a:extLst>
                  <a:ext uri="{FF2B5EF4-FFF2-40B4-BE49-F238E27FC236}">
                    <a16:creationId xmlns:a16="http://schemas.microsoft.com/office/drawing/2014/main" xmlns="" id="{3F7C24F6-B5B8-46E6-8830-68FB1190C233}"/>
                  </a:ext>
                </a:extLst>
              </p:cNvPr>
              <p:cNvSpPr>
                <a:spLocks/>
              </p:cNvSpPr>
              <p:nvPr/>
            </p:nvSpPr>
            <p:spPr bwMode="auto">
              <a:xfrm>
                <a:off x="2854" y="3290"/>
                <a:ext cx="127" cy="253"/>
              </a:xfrm>
              <a:custGeom>
                <a:avLst/>
                <a:gdLst/>
                <a:ahLst/>
                <a:cxnLst>
                  <a:cxn ang="0">
                    <a:pos x="27" y="0"/>
                  </a:cxn>
                  <a:cxn ang="0">
                    <a:pos x="0" y="28"/>
                  </a:cxn>
                  <a:cxn ang="0">
                    <a:pos x="16" y="53"/>
                  </a:cxn>
                  <a:cxn ang="0">
                    <a:pos x="7" y="107"/>
                  </a:cxn>
                  <a:cxn ang="0">
                    <a:pos x="27" y="107"/>
                  </a:cxn>
                  <a:cxn ang="0">
                    <a:pos x="47" y="107"/>
                  </a:cxn>
                  <a:cxn ang="0">
                    <a:pos x="38" y="53"/>
                  </a:cxn>
                  <a:cxn ang="0">
                    <a:pos x="54" y="28"/>
                  </a:cxn>
                  <a:cxn ang="0">
                    <a:pos x="27" y="0"/>
                  </a:cxn>
                </a:cxnLst>
                <a:rect l="0" t="0" r="r" b="b"/>
                <a:pathLst>
                  <a:path w="54" h="107">
                    <a:moveTo>
                      <a:pt x="27" y="0"/>
                    </a:moveTo>
                    <a:cubicBezTo>
                      <a:pt x="12" y="0"/>
                      <a:pt x="0" y="13"/>
                      <a:pt x="0" y="28"/>
                    </a:cubicBezTo>
                    <a:cubicBezTo>
                      <a:pt x="0" y="39"/>
                      <a:pt x="7" y="48"/>
                      <a:pt x="16" y="53"/>
                    </a:cubicBezTo>
                    <a:cubicBezTo>
                      <a:pt x="7" y="107"/>
                      <a:pt x="7" y="107"/>
                      <a:pt x="7" y="107"/>
                    </a:cubicBezTo>
                    <a:cubicBezTo>
                      <a:pt x="27" y="107"/>
                      <a:pt x="27" y="107"/>
                      <a:pt x="27" y="107"/>
                    </a:cubicBezTo>
                    <a:cubicBezTo>
                      <a:pt x="47" y="107"/>
                      <a:pt x="47" y="107"/>
                      <a:pt x="47" y="107"/>
                    </a:cubicBezTo>
                    <a:cubicBezTo>
                      <a:pt x="38" y="53"/>
                      <a:pt x="38" y="53"/>
                      <a:pt x="38" y="53"/>
                    </a:cubicBezTo>
                    <a:cubicBezTo>
                      <a:pt x="48" y="49"/>
                      <a:pt x="54" y="39"/>
                      <a:pt x="54" y="28"/>
                    </a:cubicBezTo>
                    <a:cubicBezTo>
                      <a:pt x="54" y="13"/>
                      <a:pt x="42" y="0"/>
                      <a:pt x="27" y="0"/>
                    </a:cubicBezTo>
                  </a:path>
                </a:pathLst>
              </a:custGeom>
              <a:solidFill>
                <a:srgbClr val="6D2077"/>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grpSp>
      </p:grpSp>
      <p:sp>
        <p:nvSpPr>
          <p:cNvPr id="225" name="Rectangle 224">
            <a:extLst>
              <a:ext uri="{FF2B5EF4-FFF2-40B4-BE49-F238E27FC236}">
                <a16:creationId xmlns:a16="http://schemas.microsoft.com/office/drawing/2014/main" xmlns="" id="{60598766-B895-4A4D-A356-2BDE82C702D3}"/>
              </a:ext>
            </a:extLst>
          </p:cNvPr>
          <p:cNvSpPr/>
          <p:nvPr/>
        </p:nvSpPr>
        <p:spPr>
          <a:xfrm>
            <a:off x="7736731" y="2002356"/>
            <a:ext cx="3464669" cy="2703629"/>
          </a:xfrm>
          <a:prstGeom prst="rect">
            <a:avLst/>
          </a:prstGeom>
          <a:solidFill>
            <a:srgbClr val="0091DA"/>
          </a:solidFill>
          <a:ln w="6350">
            <a:solidFill>
              <a:schemeClr val="tx2">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grpSp>
        <p:nvGrpSpPr>
          <p:cNvPr id="226" name="Group 225">
            <a:extLst>
              <a:ext uri="{FF2B5EF4-FFF2-40B4-BE49-F238E27FC236}">
                <a16:creationId xmlns:a16="http://schemas.microsoft.com/office/drawing/2014/main" xmlns="" id="{38519A64-880B-45A7-8546-8CBFC6F8B086}"/>
              </a:ext>
            </a:extLst>
          </p:cNvPr>
          <p:cNvGrpSpPr/>
          <p:nvPr/>
        </p:nvGrpSpPr>
        <p:grpSpPr>
          <a:xfrm>
            <a:off x="7779822" y="2058868"/>
            <a:ext cx="3380033" cy="611940"/>
            <a:chOff x="7779822" y="2124908"/>
            <a:chExt cx="3380033" cy="611940"/>
          </a:xfrm>
        </p:grpSpPr>
        <p:grpSp>
          <p:nvGrpSpPr>
            <p:cNvPr id="354" name="Group 353">
              <a:extLst>
                <a:ext uri="{FF2B5EF4-FFF2-40B4-BE49-F238E27FC236}">
                  <a16:creationId xmlns:a16="http://schemas.microsoft.com/office/drawing/2014/main" xmlns="" id="{81673157-9ACF-4D04-8AE8-A2C8F9566532}"/>
                </a:ext>
              </a:extLst>
            </p:cNvPr>
            <p:cNvGrpSpPr/>
            <p:nvPr/>
          </p:nvGrpSpPr>
          <p:grpSpPr>
            <a:xfrm>
              <a:off x="8160840" y="2363423"/>
              <a:ext cx="2616450" cy="373425"/>
              <a:chOff x="1237953" y="2458675"/>
              <a:chExt cx="2616450" cy="580854"/>
            </a:xfrm>
          </p:grpSpPr>
          <p:sp>
            <p:nvSpPr>
              <p:cNvPr id="365" name="Rectangle 364">
                <a:extLst>
                  <a:ext uri="{FF2B5EF4-FFF2-40B4-BE49-F238E27FC236}">
                    <a16:creationId xmlns:a16="http://schemas.microsoft.com/office/drawing/2014/main" xmlns="" id="{6B4E45CD-AF57-4A62-B8A0-8CBD733709BE}"/>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Azure Disk Encryption</a:t>
                </a:r>
                <a:endParaRPr lang="en-US" sz="700" b="1" dirty="0">
                  <a:solidFill>
                    <a:schemeClr val="bg1"/>
                  </a:solidFill>
                </a:endParaRPr>
              </a:p>
            </p:txBody>
          </p:sp>
          <p:sp>
            <p:nvSpPr>
              <p:cNvPr id="366" name="Rectangle 365">
                <a:extLst>
                  <a:ext uri="{FF2B5EF4-FFF2-40B4-BE49-F238E27FC236}">
                    <a16:creationId xmlns:a16="http://schemas.microsoft.com/office/drawing/2014/main" xmlns="" id="{2347FD0E-0742-45F0-BC40-A53C7E800C34}"/>
                  </a:ext>
                </a:extLst>
              </p:cNvPr>
              <p:cNvSpPr/>
              <p:nvPr/>
            </p:nvSpPr>
            <p:spPr>
              <a:xfrm>
                <a:off x="1237953" y="277441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Azure Storage Analytics</a:t>
                </a:r>
                <a:endParaRPr lang="en-US" sz="700" b="1" dirty="0">
                  <a:solidFill>
                    <a:schemeClr val="bg1"/>
                  </a:solidFill>
                </a:endParaRPr>
              </a:p>
            </p:txBody>
          </p:sp>
          <p:sp>
            <p:nvSpPr>
              <p:cNvPr id="367" name="Rectangle 366">
                <a:extLst>
                  <a:ext uri="{FF2B5EF4-FFF2-40B4-BE49-F238E27FC236}">
                    <a16:creationId xmlns:a16="http://schemas.microsoft.com/office/drawing/2014/main" xmlns="" id="{21B7E130-23D3-44B2-89D1-F1AB8A372116}"/>
                  </a:ext>
                </a:extLst>
              </p:cNvPr>
              <p:cNvSpPr/>
              <p:nvPr/>
            </p:nvSpPr>
            <p:spPr>
              <a:xfrm>
                <a:off x="256554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Key Vault</a:t>
                </a:r>
                <a:endParaRPr lang="en-US" sz="700" b="1" dirty="0">
                  <a:solidFill>
                    <a:schemeClr val="bg1"/>
                  </a:solidFill>
                </a:endParaRPr>
              </a:p>
            </p:txBody>
          </p:sp>
          <p:sp>
            <p:nvSpPr>
              <p:cNvPr id="368" name="Rectangle 367">
                <a:extLst>
                  <a:ext uri="{FF2B5EF4-FFF2-40B4-BE49-F238E27FC236}">
                    <a16:creationId xmlns:a16="http://schemas.microsoft.com/office/drawing/2014/main" xmlns="" id="{68B53F92-18A4-447D-A276-EE8200525BC4}"/>
                  </a:ext>
                </a:extLst>
              </p:cNvPr>
              <p:cNvSpPr/>
              <p:nvPr/>
            </p:nvSpPr>
            <p:spPr>
              <a:xfrm>
                <a:off x="2566427" y="2773882"/>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Advanced Data Security</a:t>
                </a:r>
                <a:endParaRPr lang="en-US" sz="700" b="1" dirty="0">
                  <a:solidFill>
                    <a:schemeClr val="bg1"/>
                  </a:solidFill>
                </a:endParaRPr>
              </a:p>
            </p:txBody>
          </p:sp>
        </p:grpSp>
        <p:grpSp>
          <p:nvGrpSpPr>
            <p:cNvPr id="355" name="Group 354">
              <a:extLst>
                <a:ext uri="{FF2B5EF4-FFF2-40B4-BE49-F238E27FC236}">
                  <a16:creationId xmlns:a16="http://schemas.microsoft.com/office/drawing/2014/main" xmlns="" id="{1791920B-F7F3-436F-A41C-4563AE8D334C}"/>
                </a:ext>
              </a:extLst>
            </p:cNvPr>
            <p:cNvGrpSpPr/>
            <p:nvPr/>
          </p:nvGrpSpPr>
          <p:grpSpPr>
            <a:xfrm>
              <a:off x="7779822" y="2124908"/>
              <a:ext cx="3380033" cy="194796"/>
              <a:chOff x="7779822" y="2124908"/>
              <a:chExt cx="3380033" cy="194796"/>
            </a:xfrm>
          </p:grpSpPr>
          <p:grpSp>
            <p:nvGrpSpPr>
              <p:cNvPr id="356" name="Group 355">
                <a:extLst>
                  <a:ext uri="{FF2B5EF4-FFF2-40B4-BE49-F238E27FC236}">
                    <a16:creationId xmlns:a16="http://schemas.microsoft.com/office/drawing/2014/main" xmlns="" id="{C4C47CBA-EE83-4653-BC57-5C6334B87440}"/>
                  </a:ext>
                </a:extLst>
              </p:cNvPr>
              <p:cNvGrpSpPr/>
              <p:nvPr/>
            </p:nvGrpSpPr>
            <p:grpSpPr>
              <a:xfrm>
                <a:off x="8020293" y="2144392"/>
                <a:ext cx="3139562" cy="155828"/>
                <a:chOff x="1296708" y="2110188"/>
                <a:chExt cx="3139562" cy="155828"/>
              </a:xfrm>
            </p:grpSpPr>
            <p:cxnSp>
              <p:nvCxnSpPr>
                <p:cNvPr id="363" name="Straight Connector 362">
                  <a:extLst>
                    <a:ext uri="{FF2B5EF4-FFF2-40B4-BE49-F238E27FC236}">
                      <a16:creationId xmlns:a16="http://schemas.microsoft.com/office/drawing/2014/main" xmlns="" id="{5DDBDFD5-828E-4737-90BA-C8590E04D1B5}"/>
                    </a:ext>
                  </a:extLst>
                </p:cNvPr>
                <p:cNvCxnSpPr>
                  <a:cxnSpLocks/>
                </p:cNvCxnSpPr>
                <p:nvPr/>
              </p:nvCxnSpPr>
              <p:spPr>
                <a:xfrm>
                  <a:off x="1296708" y="2188102"/>
                  <a:ext cx="313956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364" name="Rectangle 363">
                  <a:extLst>
                    <a:ext uri="{FF2B5EF4-FFF2-40B4-BE49-F238E27FC236}">
                      <a16:creationId xmlns:a16="http://schemas.microsoft.com/office/drawing/2014/main" xmlns="" id="{0A8EC75A-7BC9-4048-B4A4-7FE343C1133B}"/>
                    </a:ext>
                  </a:extLst>
                </p:cNvPr>
                <p:cNvSpPr/>
                <p:nvPr/>
              </p:nvSpPr>
              <p:spPr>
                <a:xfrm>
                  <a:off x="2401527" y="2110188"/>
                  <a:ext cx="645993" cy="155828"/>
                </a:xfrm>
                <a:prstGeom prst="rect">
                  <a:avLst/>
                </a:prstGeom>
                <a:solidFill>
                  <a:srgbClr val="0091D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Data</a:t>
                  </a:r>
                </a:p>
              </p:txBody>
            </p:sp>
          </p:grpSp>
          <p:grpSp>
            <p:nvGrpSpPr>
              <p:cNvPr id="357" name="Group 32">
                <a:extLst>
                  <a:ext uri="{FF2B5EF4-FFF2-40B4-BE49-F238E27FC236}">
                    <a16:creationId xmlns:a16="http://schemas.microsoft.com/office/drawing/2014/main" xmlns="" id="{8D317483-7924-48C9-9C29-161594BB35D5}"/>
                  </a:ext>
                </a:extLst>
              </p:cNvPr>
              <p:cNvGrpSpPr>
                <a:grpSpLocks noChangeAspect="1"/>
              </p:cNvGrpSpPr>
              <p:nvPr/>
            </p:nvGrpSpPr>
            <p:grpSpPr bwMode="auto">
              <a:xfrm>
                <a:off x="7779822" y="2124908"/>
                <a:ext cx="240471" cy="194796"/>
                <a:chOff x="2212" y="1568"/>
                <a:chExt cx="1339" cy="1184"/>
              </a:xfrm>
              <a:solidFill>
                <a:schemeClr val="bg1"/>
              </a:solidFill>
            </p:grpSpPr>
            <p:sp>
              <p:nvSpPr>
                <p:cNvPr id="358" name="Freeform 33">
                  <a:extLst>
                    <a:ext uri="{FF2B5EF4-FFF2-40B4-BE49-F238E27FC236}">
                      <a16:creationId xmlns:a16="http://schemas.microsoft.com/office/drawing/2014/main" xmlns="" id="{698F0743-B25E-4CE6-96B3-797B47B7C5E8}"/>
                    </a:ext>
                  </a:extLst>
                </p:cNvPr>
                <p:cNvSpPr>
                  <a:spLocks noEditPoints="1"/>
                </p:cNvSpPr>
                <p:nvPr/>
              </p:nvSpPr>
              <p:spPr bwMode="auto">
                <a:xfrm>
                  <a:off x="2212" y="1568"/>
                  <a:ext cx="1339" cy="1059"/>
                </a:xfrm>
                <a:custGeom>
                  <a:avLst/>
                  <a:gdLst/>
                  <a:ahLst/>
                  <a:cxnLst>
                    <a:cxn ang="0">
                      <a:pos x="504" y="0"/>
                    </a:cxn>
                    <a:cxn ang="0">
                      <a:pos x="63" y="0"/>
                    </a:cxn>
                    <a:cxn ang="0">
                      <a:pos x="0" y="62"/>
                    </a:cxn>
                    <a:cxn ang="0">
                      <a:pos x="0" y="385"/>
                    </a:cxn>
                    <a:cxn ang="0">
                      <a:pos x="63" y="448"/>
                    </a:cxn>
                    <a:cxn ang="0">
                      <a:pos x="504" y="448"/>
                    </a:cxn>
                    <a:cxn ang="0">
                      <a:pos x="567" y="385"/>
                    </a:cxn>
                    <a:cxn ang="0">
                      <a:pos x="567" y="62"/>
                    </a:cxn>
                    <a:cxn ang="0">
                      <a:pos x="504" y="0"/>
                    </a:cxn>
                    <a:cxn ang="0">
                      <a:pos x="534" y="385"/>
                    </a:cxn>
                    <a:cxn ang="0">
                      <a:pos x="504" y="416"/>
                    </a:cxn>
                    <a:cxn ang="0">
                      <a:pos x="63" y="416"/>
                    </a:cxn>
                    <a:cxn ang="0">
                      <a:pos x="32" y="385"/>
                    </a:cxn>
                    <a:cxn ang="0">
                      <a:pos x="32" y="62"/>
                    </a:cxn>
                    <a:cxn ang="0">
                      <a:pos x="63" y="32"/>
                    </a:cxn>
                    <a:cxn ang="0">
                      <a:pos x="504" y="32"/>
                    </a:cxn>
                    <a:cxn ang="0">
                      <a:pos x="534" y="62"/>
                    </a:cxn>
                    <a:cxn ang="0">
                      <a:pos x="534" y="385"/>
                    </a:cxn>
                  </a:cxnLst>
                  <a:rect l="0" t="0" r="r" b="b"/>
                  <a:pathLst>
                    <a:path w="567" h="448">
                      <a:moveTo>
                        <a:pt x="504" y="0"/>
                      </a:moveTo>
                      <a:cubicBezTo>
                        <a:pt x="63" y="0"/>
                        <a:pt x="63" y="0"/>
                        <a:pt x="63" y="0"/>
                      </a:cubicBezTo>
                      <a:cubicBezTo>
                        <a:pt x="28" y="0"/>
                        <a:pt x="0" y="28"/>
                        <a:pt x="0" y="62"/>
                      </a:cubicBezTo>
                      <a:cubicBezTo>
                        <a:pt x="0" y="385"/>
                        <a:pt x="0" y="385"/>
                        <a:pt x="0" y="385"/>
                      </a:cubicBezTo>
                      <a:cubicBezTo>
                        <a:pt x="0" y="420"/>
                        <a:pt x="28" y="448"/>
                        <a:pt x="63" y="448"/>
                      </a:cubicBezTo>
                      <a:cubicBezTo>
                        <a:pt x="504" y="448"/>
                        <a:pt x="504" y="448"/>
                        <a:pt x="504" y="448"/>
                      </a:cubicBezTo>
                      <a:cubicBezTo>
                        <a:pt x="539" y="448"/>
                        <a:pt x="567" y="420"/>
                        <a:pt x="567" y="385"/>
                      </a:cubicBezTo>
                      <a:cubicBezTo>
                        <a:pt x="567" y="62"/>
                        <a:pt x="567" y="62"/>
                        <a:pt x="567" y="62"/>
                      </a:cubicBezTo>
                      <a:cubicBezTo>
                        <a:pt x="567" y="28"/>
                        <a:pt x="539" y="0"/>
                        <a:pt x="504" y="0"/>
                      </a:cubicBezTo>
                      <a:moveTo>
                        <a:pt x="534" y="385"/>
                      </a:moveTo>
                      <a:cubicBezTo>
                        <a:pt x="534" y="402"/>
                        <a:pt x="521" y="416"/>
                        <a:pt x="504" y="416"/>
                      </a:cubicBezTo>
                      <a:cubicBezTo>
                        <a:pt x="63" y="416"/>
                        <a:pt x="63" y="416"/>
                        <a:pt x="63" y="416"/>
                      </a:cubicBezTo>
                      <a:cubicBezTo>
                        <a:pt x="46" y="416"/>
                        <a:pt x="32" y="402"/>
                        <a:pt x="32" y="385"/>
                      </a:cubicBezTo>
                      <a:cubicBezTo>
                        <a:pt x="32" y="62"/>
                        <a:pt x="32" y="62"/>
                        <a:pt x="32" y="62"/>
                      </a:cubicBezTo>
                      <a:cubicBezTo>
                        <a:pt x="32" y="46"/>
                        <a:pt x="46" y="32"/>
                        <a:pt x="63" y="32"/>
                      </a:cubicBezTo>
                      <a:cubicBezTo>
                        <a:pt x="504" y="32"/>
                        <a:pt x="504" y="32"/>
                        <a:pt x="504" y="32"/>
                      </a:cubicBezTo>
                      <a:cubicBezTo>
                        <a:pt x="521" y="32"/>
                        <a:pt x="534" y="46"/>
                        <a:pt x="534" y="62"/>
                      </a:cubicBezTo>
                      <a:lnTo>
                        <a:pt x="534" y="38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59" name="Freeform 34">
                  <a:extLst>
                    <a:ext uri="{FF2B5EF4-FFF2-40B4-BE49-F238E27FC236}">
                      <a16:creationId xmlns:a16="http://schemas.microsoft.com/office/drawing/2014/main" xmlns="" id="{91ABFD3A-37B4-4898-98F5-AE2E640DCF2B}"/>
                    </a:ext>
                  </a:extLst>
                </p:cNvPr>
                <p:cNvSpPr>
                  <a:spLocks/>
                </p:cNvSpPr>
                <p:nvPr/>
              </p:nvSpPr>
              <p:spPr bwMode="auto">
                <a:xfrm>
                  <a:off x="2370" y="1731"/>
                  <a:ext cx="1023" cy="733"/>
                </a:xfrm>
                <a:custGeom>
                  <a:avLst/>
                  <a:gdLst/>
                  <a:ahLst/>
                  <a:cxnLst>
                    <a:cxn ang="0">
                      <a:pos x="414" y="0"/>
                    </a:cxn>
                    <a:cxn ang="0">
                      <a:pos x="19" y="0"/>
                    </a:cxn>
                    <a:cxn ang="0">
                      <a:pos x="0" y="18"/>
                    </a:cxn>
                    <a:cxn ang="0">
                      <a:pos x="0" y="291"/>
                    </a:cxn>
                    <a:cxn ang="0">
                      <a:pos x="19" y="310"/>
                    </a:cxn>
                    <a:cxn ang="0">
                      <a:pos x="414" y="310"/>
                    </a:cxn>
                    <a:cxn ang="0">
                      <a:pos x="433" y="291"/>
                    </a:cxn>
                    <a:cxn ang="0">
                      <a:pos x="433" y="18"/>
                    </a:cxn>
                    <a:cxn ang="0">
                      <a:pos x="414" y="0"/>
                    </a:cxn>
                  </a:cxnLst>
                  <a:rect l="0" t="0" r="r" b="b"/>
                  <a:pathLst>
                    <a:path w="433" h="310">
                      <a:moveTo>
                        <a:pt x="414" y="0"/>
                      </a:moveTo>
                      <a:cubicBezTo>
                        <a:pt x="19" y="0"/>
                        <a:pt x="19" y="0"/>
                        <a:pt x="19" y="0"/>
                      </a:cubicBezTo>
                      <a:cubicBezTo>
                        <a:pt x="9" y="0"/>
                        <a:pt x="0" y="8"/>
                        <a:pt x="0" y="18"/>
                      </a:cubicBezTo>
                      <a:cubicBezTo>
                        <a:pt x="0" y="291"/>
                        <a:pt x="0" y="291"/>
                        <a:pt x="0" y="291"/>
                      </a:cubicBezTo>
                      <a:cubicBezTo>
                        <a:pt x="0" y="302"/>
                        <a:pt x="9" y="310"/>
                        <a:pt x="19" y="310"/>
                      </a:cubicBezTo>
                      <a:cubicBezTo>
                        <a:pt x="414" y="310"/>
                        <a:pt x="414" y="310"/>
                        <a:pt x="414" y="310"/>
                      </a:cubicBezTo>
                      <a:cubicBezTo>
                        <a:pt x="424" y="310"/>
                        <a:pt x="433" y="302"/>
                        <a:pt x="433" y="291"/>
                      </a:cubicBezTo>
                      <a:cubicBezTo>
                        <a:pt x="433" y="18"/>
                        <a:pt x="433" y="18"/>
                        <a:pt x="433" y="18"/>
                      </a:cubicBezTo>
                      <a:cubicBezTo>
                        <a:pt x="433" y="8"/>
                        <a:pt x="424" y="0"/>
                        <a:pt x="414"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60" name="Freeform 35">
                  <a:extLst>
                    <a:ext uri="{FF2B5EF4-FFF2-40B4-BE49-F238E27FC236}">
                      <a16:creationId xmlns:a16="http://schemas.microsoft.com/office/drawing/2014/main" xmlns="" id="{E62FF12C-A0DA-4261-834F-69646FAF9A21}"/>
                    </a:ext>
                  </a:extLst>
                </p:cNvPr>
                <p:cNvSpPr>
                  <a:spLocks/>
                </p:cNvSpPr>
                <p:nvPr/>
              </p:nvSpPr>
              <p:spPr bwMode="auto">
                <a:xfrm>
                  <a:off x="2668" y="2674"/>
                  <a:ext cx="468" cy="78"/>
                </a:xfrm>
                <a:custGeom>
                  <a:avLst/>
                  <a:gdLst/>
                  <a:ahLst/>
                  <a:cxnLst>
                    <a:cxn ang="0">
                      <a:pos x="182" y="0"/>
                    </a:cxn>
                    <a:cxn ang="0">
                      <a:pos x="17" y="0"/>
                    </a:cxn>
                    <a:cxn ang="0">
                      <a:pos x="0" y="16"/>
                    </a:cxn>
                    <a:cxn ang="0">
                      <a:pos x="17" y="33"/>
                    </a:cxn>
                    <a:cxn ang="0">
                      <a:pos x="182" y="33"/>
                    </a:cxn>
                    <a:cxn ang="0">
                      <a:pos x="198" y="16"/>
                    </a:cxn>
                    <a:cxn ang="0">
                      <a:pos x="182" y="0"/>
                    </a:cxn>
                  </a:cxnLst>
                  <a:rect l="0" t="0" r="r" b="b"/>
                  <a:pathLst>
                    <a:path w="198" h="33">
                      <a:moveTo>
                        <a:pt x="182" y="0"/>
                      </a:moveTo>
                      <a:cubicBezTo>
                        <a:pt x="17" y="0"/>
                        <a:pt x="17" y="0"/>
                        <a:pt x="17" y="0"/>
                      </a:cubicBezTo>
                      <a:cubicBezTo>
                        <a:pt x="8" y="0"/>
                        <a:pt x="0" y="7"/>
                        <a:pt x="0" y="16"/>
                      </a:cubicBezTo>
                      <a:cubicBezTo>
                        <a:pt x="0" y="25"/>
                        <a:pt x="8" y="33"/>
                        <a:pt x="17" y="33"/>
                      </a:cubicBezTo>
                      <a:cubicBezTo>
                        <a:pt x="182" y="33"/>
                        <a:pt x="182" y="33"/>
                        <a:pt x="182" y="33"/>
                      </a:cubicBezTo>
                      <a:cubicBezTo>
                        <a:pt x="191" y="33"/>
                        <a:pt x="198" y="25"/>
                        <a:pt x="198" y="16"/>
                      </a:cubicBezTo>
                      <a:cubicBezTo>
                        <a:pt x="198" y="7"/>
                        <a:pt x="191" y="0"/>
                        <a:pt x="182"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61" name="Freeform 36">
                  <a:extLst>
                    <a:ext uri="{FF2B5EF4-FFF2-40B4-BE49-F238E27FC236}">
                      <a16:creationId xmlns:a16="http://schemas.microsoft.com/office/drawing/2014/main" xmlns="" id="{DE02D042-9499-48AD-9CEE-F3BF4D647070}"/>
                    </a:ext>
                  </a:extLst>
                </p:cNvPr>
                <p:cNvSpPr>
                  <a:spLocks/>
                </p:cNvSpPr>
                <p:nvPr/>
              </p:nvSpPr>
              <p:spPr bwMode="auto">
                <a:xfrm>
                  <a:off x="2786" y="1904"/>
                  <a:ext cx="194" cy="94"/>
                </a:xfrm>
                <a:custGeom>
                  <a:avLst/>
                  <a:gdLst/>
                  <a:ahLst/>
                  <a:cxnLst>
                    <a:cxn ang="0">
                      <a:pos x="11" y="40"/>
                    </a:cxn>
                    <a:cxn ang="0">
                      <a:pos x="11" y="20"/>
                    </a:cxn>
                    <a:cxn ang="0">
                      <a:pos x="20" y="12"/>
                    </a:cxn>
                    <a:cxn ang="0">
                      <a:pos x="62" y="12"/>
                    </a:cxn>
                    <a:cxn ang="0">
                      <a:pos x="70" y="20"/>
                    </a:cxn>
                    <a:cxn ang="0">
                      <a:pos x="70" y="40"/>
                    </a:cxn>
                    <a:cxn ang="0">
                      <a:pos x="82" y="40"/>
                    </a:cxn>
                    <a:cxn ang="0">
                      <a:pos x="82" y="20"/>
                    </a:cxn>
                    <a:cxn ang="0">
                      <a:pos x="62" y="0"/>
                    </a:cxn>
                    <a:cxn ang="0">
                      <a:pos x="20" y="0"/>
                    </a:cxn>
                    <a:cxn ang="0">
                      <a:pos x="0" y="20"/>
                    </a:cxn>
                    <a:cxn ang="0">
                      <a:pos x="0" y="40"/>
                    </a:cxn>
                    <a:cxn ang="0">
                      <a:pos x="11" y="40"/>
                    </a:cxn>
                  </a:cxnLst>
                  <a:rect l="0" t="0" r="r" b="b"/>
                  <a:pathLst>
                    <a:path w="82" h="40">
                      <a:moveTo>
                        <a:pt x="11" y="40"/>
                      </a:moveTo>
                      <a:cubicBezTo>
                        <a:pt x="11" y="20"/>
                        <a:pt x="11" y="20"/>
                        <a:pt x="11" y="20"/>
                      </a:cubicBezTo>
                      <a:cubicBezTo>
                        <a:pt x="11" y="15"/>
                        <a:pt x="15" y="12"/>
                        <a:pt x="20" y="12"/>
                      </a:cubicBezTo>
                      <a:cubicBezTo>
                        <a:pt x="62" y="12"/>
                        <a:pt x="62" y="12"/>
                        <a:pt x="62" y="12"/>
                      </a:cubicBezTo>
                      <a:cubicBezTo>
                        <a:pt x="67" y="12"/>
                        <a:pt x="70" y="15"/>
                        <a:pt x="70" y="20"/>
                      </a:cubicBezTo>
                      <a:cubicBezTo>
                        <a:pt x="70" y="40"/>
                        <a:pt x="70" y="40"/>
                        <a:pt x="70" y="40"/>
                      </a:cubicBezTo>
                      <a:cubicBezTo>
                        <a:pt x="82" y="40"/>
                        <a:pt x="82" y="40"/>
                        <a:pt x="82" y="40"/>
                      </a:cubicBezTo>
                      <a:cubicBezTo>
                        <a:pt x="82" y="20"/>
                        <a:pt x="82" y="20"/>
                        <a:pt x="82" y="20"/>
                      </a:cubicBezTo>
                      <a:cubicBezTo>
                        <a:pt x="82" y="9"/>
                        <a:pt x="73" y="0"/>
                        <a:pt x="62" y="0"/>
                      </a:cubicBezTo>
                      <a:cubicBezTo>
                        <a:pt x="20" y="0"/>
                        <a:pt x="20" y="0"/>
                        <a:pt x="20" y="0"/>
                      </a:cubicBezTo>
                      <a:cubicBezTo>
                        <a:pt x="9" y="0"/>
                        <a:pt x="0" y="9"/>
                        <a:pt x="0" y="20"/>
                      </a:cubicBezTo>
                      <a:cubicBezTo>
                        <a:pt x="0" y="40"/>
                        <a:pt x="0" y="40"/>
                        <a:pt x="0" y="40"/>
                      </a:cubicBezTo>
                      <a:lnTo>
                        <a:pt x="11" y="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62" name="Freeform 37">
                  <a:extLst>
                    <a:ext uri="{FF2B5EF4-FFF2-40B4-BE49-F238E27FC236}">
                      <a16:creationId xmlns:a16="http://schemas.microsoft.com/office/drawing/2014/main" xmlns="" id="{36E1EDFC-3A4B-4163-92F2-B3B9753E4D52}"/>
                    </a:ext>
                  </a:extLst>
                </p:cNvPr>
                <p:cNvSpPr>
                  <a:spLocks noEditPoints="1"/>
                </p:cNvSpPr>
                <p:nvPr/>
              </p:nvSpPr>
              <p:spPr bwMode="auto">
                <a:xfrm>
                  <a:off x="2751" y="2012"/>
                  <a:ext cx="262" cy="263"/>
                </a:xfrm>
                <a:custGeom>
                  <a:avLst/>
                  <a:gdLst/>
                  <a:ahLst/>
                  <a:cxnLst>
                    <a:cxn ang="0">
                      <a:pos x="97" y="0"/>
                    </a:cxn>
                    <a:cxn ang="0">
                      <a:pos x="14" y="0"/>
                    </a:cxn>
                    <a:cxn ang="0">
                      <a:pos x="0" y="14"/>
                    </a:cxn>
                    <a:cxn ang="0">
                      <a:pos x="0" y="97"/>
                    </a:cxn>
                    <a:cxn ang="0">
                      <a:pos x="14" y="111"/>
                    </a:cxn>
                    <a:cxn ang="0">
                      <a:pos x="97" y="111"/>
                    </a:cxn>
                    <a:cxn ang="0">
                      <a:pos x="111" y="97"/>
                    </a:cxn>
                    <a:cxn ang="0">
                      <a:pos x="111" y="14"/>
                    </a:cxn>
                    <a:cxn ang="0">
                      <a:pos x="97" y="0"/>
                    </a:cxn>
                    <a:cxn ang="0">
                      <a:pos x="66" y="66"/>
                    </a:cxn>
                    <a:cxn ang="0">
                      <a:pos x="66" y="74"/>
                    </a:cxn>
                    <a:cxn ang="0">
                      <a:pos x="56" y="83"/>
                    </a:cxn>
                    <a:cxn ang="0">
                      <a:pos x="54" y="83"/>
                    </a:cxn>
                    <a:cxn ang="0">
                      <a:pos x="45" y="74"/>
                    </a:cxn>
                    <a:cxn ang="0">
                      <a:pos x="45" y="66"/>
                    </a:cxn>
                    <a:cxn ang="0">
                      <a:pos x="38" y="52"/>
                    </a:cxn>
                    <a:cxn ang="0">
                      <a:pos x="55" y="34"/>
                    </a:cxn>
                    <a:cxn ang="0">
                      <a:pos x="73" y="52"/>
                    </a:cxn>
                    <a:cxn ang="0">
                      <a:pos x="66" y="66"/>
                    </a:cxn>
                  </a:cxnLst>
                  <a:rect l="0" t="0" r="r" b="b"/>
                  <a:pathLst>
                    <a:path w="111" h="111">
                      <a:moveTo>
                        <a:pt x="97" y="0"/>
                      </a:moveTo>
                      <a:cubicBezTo>
                        <a:pt x="14" y="0"/>
                        <a:pt x="14" y="0"/>
                        <a:pt x="14" y="0"/>
                      </a:cubicBezTo>
                      <a:cubicBezTo>
                        <a:pt x="6" y="0"/>
                        <a:pt x="0" y="7"/>
                        <a:pt x="0" y="14"/>
                      </a:cubicBezTo>
                      <a:cubicBezTo>
                        <a:pt x="0" y="97"/>
                        <a:pt x="0" y="97"/>
                        <a:pt x="0" y="97"/>
                      </a:cubicBezTo>
                      <a:cubicBezTo>
                        <a:pt x="0" y="105"/>
                        <a:pt x="6" y="111"/>
                        <a:pt x="14" y="111"/>
                      </a:cubicBezTo>
                      <a:cubicBezTo>
                        <a:pt x="97" y="111"/>
                        <a:pt x="97" y="111"/>
                        <a:pt x="97" y="111"/>
                      </a:cubicBezTo>
                      <a:cubicBezTo>
                        <a:pt x="104" y="111"/>
                        <a:pt x="111" y="105"/>
                        <a:pt x="111" y="97"/>
                      </a:cubicBezTo>
                      <a:cubicBezTo>
                        <a:pt x="111" y="14"/>
                        <a:pt x="111" y="14"/>
                        <a:pt x="111" y="14"/>
                      </a:cubicBezTo>
                      <a:cubicBezTo>
                        <a:pt x="111" y="7"/>
                        <a:pt x="104" y="0"/>
                        <a:pt x="97" y="0"/>
                      </a:cubicBezTo>
                      <a:moveTo>
                        <a:pt x="66" y="66"/>
                      </a:moveTo>
                      <a:cubicBezTo>
                        <a:pt x="66" y="74"/>
                        <a:pt x="66" y="74"/>
                        <a:pt x="66" y="74"/>
                      </a:cubicBezTo>
                      <a:cubicBezTo>
                        <a:pt x="66" y="79"/>
                        <a:pt x="62" y="83"/>
                        <a:pt x="56" y="83"/>
                      </a:cubicBezTo>
                      <a:cubicBezTo>
                        <a:pt x="54" y="83"/>
                        <a:pt x="54" y="83"/>
                        <a:pt x="54" y="83"/>
                      </a:cubicBezTo>
                      <a:cubicBezTo>
                        <a:pt x="49" y="83"/>
                        <a:pt x="45" y="79"/>
                        <a:pt x="45" y="74"/>
                      </a:cubicBezTo>
                      <a:cubicBezTo>
                        <a:pt x="45" y="66"/>
                        <a:pt x="45" y="66"/>
                        <a:pt x="45" y="66"/>
                      </a:cubicBezTo>
                      <a:cubicBezTo>
                        <a:pt x="41" y="63"/>
                        <a:pt x="38" y="58"/>
                        <a:pt x="38" y="52"/>
                      </a:cubicBezTo>
                      <a:cubicBezTo>
                        <a:pt x="38" y="42"/>
                        <a:pt x="46" y="34"/>
                        <a:pt x="55" y="34"/>
                      </a:cubicBezTo>
                      <a:cubicBezTo>
                        <a:pt x="65" y="34"/>
                        <a:pt x="73" y="42"/>
                        <a:pt x="73" y="52"/>
                      </a:cubicBezTo>
                      <a:cubicBezTo>
                        <a:pt x="73" y="58"/>
                        <a:pt x="70" y="63"/>
                        <a:pt x="66" y="66"/>
                      </a:cubicBezTo>
                    </a:path>
                  </a:pathLst>
                </a:custGeom>
                <a:solidFill>
                  <a:srgbClr val="0091DA"/>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grpSp>
        </p:grpSp>
      </p:grpSp>
      <p:grpSp>
        <p:nvGrpSpPr>
          <p:cNvPr id="227" name="Group 226">
            <a:extLst>
              <a:ext uri="{FF2B5EF4-FFF2-40B4-BE49-F238E27FC236}">
                <a16:creationId xmlns:a16="http://schemas.microsoft.com/office/drawing/2014/main" xmlns="" id="{D5E8840D-BC00-486C-B06A-FF9596E2979A}"/>
              </a:ext>
            </a:extLst>
          </p:cNvPr>
          <p:cNvGrpSpPr/>
          <p:nvPr/>
        </p:nvGrpSpPr>
        <p:grpSpPr>
          <a:xfrm>
            <a:off x="8160840" y="2943193"/>
            <a:ext cx="2616450" cy="373425"/>
            <a:chOff x="1237953" y="2458675"/>
            <a:chExt cx="2616450" cy="580854"/>
          </a:xfrm>
        </p:grpSpPr>
        <p:sp>
          <p:nvSpPr>
            <p:cNvPr id="350" name="Rectangle 349">
              <a:extLst>
                <a:ext uri="{FF2B5EF4-FFF2-40B4-BE49-F238E27FC236}">
                  <a16:creationId xmlns:a16="http://schemas.microsoft.com/office/drawing/2014/main" xmlns="" id="{B25733F5-FDD2-4E3A-8E8A-5DC01825116A}"/>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App Diagnostic Tool</a:t>
              </a:r>
              <a:endParaRPr lang="en-US" sz="700" b="1" dirty="0">
                <a:solidFill>
                  <a:schemeClr val="bg1"/>
                </a:solidFill>
              </a:endParaRPr>
            </a:p>
          </p:txBody>
        </p:sp>
        <p:sp>
          <p:nvSpPr>
            <p:cNvPr id="351" name="Rectangle 350">
              <a:extLst>
                <a:ext uri="{FF2B5EF4-FFF2-40B4-BE49-F238E27FC236}">
                  <a16:creationId xmlns:a16="http://schemas.microsoft.com/office/drawing/2014/main" xmlns="" id="{37A78A40-B6EE-4EAF-B000-27B3507A40ED}"/>
                </a:ext>
              </a:extLst>
            </p:cNvPr>
            <p:cNvSpPr/>
            <p:nvPr/>
          </p:nvSpPr>
          <p:spPr>
            <a:xfrm>
              <a:off x="1237953" y="277441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Tinfoil Security Scanning</a:t>
              </a:r>
              <a:endParaRPr lang="en-US" sz="700" b="1" dirty="0">
                <a:solidFill>
                  <a:schemeClr val="bg1"/>
                </a:solidFill>
              </a:endParaRPr>
            </a:p>
          </p:txBody>
        </p:sp>
        <p:sp>
          <p:nvSpPr>
            <p:cNvPr id="352" name="Rectangle 351">
              <a:extLst>
                <a:ext uri="{FF2B5EF4-FFF2-40B4-BE49-F238E27FC236}">
                  <a16:creationId xmlns:a16="http://schemas.microsoft.com/office/drawing/2014/main" xmlns="" id="{287F8EAF-66A2-4608-8C62-39ACAA2674EA}"/>
                </a:ext>
              </a:extLst>
            </p:cNvPr>
            <p:cNvSpPr/>
            <p:nvPr/>
          </p:nvSpPr>
          <p:spPr>
            <a:xfrm>
              <a:off x="256554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Web Application Firewall</a:t>
              </a:r>
              <a:endParaRPr lang="en-US" sz="700" b="1" dirty="0">
                <a:solidFill>
                  <a:schemeClr val="bg1"/>
                </a:solidFill>
              </a:endParaRPr>
            </a:p>
          </p:txBody>
        </p:sp>
        <p:sp>
          <p:nvSpPr>
            <p:cNvPr id="353" name="Rectangle 352">
              <a:extLst>
                <a:ext uri="{FF2B5EF4-FFF2-40B4-BE49-F238E27FC236}">
                  <a16:creationId xmlns:a16="http://schemas.microsoft.com/office/drawing/2014/main" xmlns="" id="{FA821C35-828D-4958-912A-226E643D3075}"/>
                </a:ext>
              </a:extLst>
            </p:cNvPr>
            <p:cNvSpPr/>
            <p:nvPr/>
          </p:nvSpPr>
          <p:spPr>
            <a:xfrm>
              <a:off x="2566427" y="2773882"/>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Azure API Management</a:t>
              </a:r>
              <a:endParaRPr lang="en-US" sz="700" b="1" dirty="0">
                <a:solidFill>
                  <a:schemeClr val="bg1"/>
                </a:solidFill>
              </a:endParaRPr>
            </a:p>
          </p:txBody>
        </p:sp>
      </p:grpSp>
      <p:grpSp>
        <p:nvGrpSpPr>
          <p:cNvPr id="228" name="Group 227">
            <a:extLst>
              <a:ext uri="{FF2B5EF4-FFF2-40B4-BE49-F238E27FC236}">
                <a16:creationId xmlns:a16="http://schemas.microsoft.com/office/drawing/2014/main" xmlns="" id="{90314DCB-90DE-4BF9-8FA0-C7149C9C6724}"/>
              </a:ext>
            </a:extLst>
          </p:cNvPr>
          <p:cNvGrpSpPr/>
          <p:nvPr/>
        </p:nvGrpSpPr>
        <p:grpSpPr>
          <a:xfrm>
            <a:off x="8160840" y="3586002"/>
            <a:ext cx="2616450" cy="373425"/>
            <a:chOff x="1237953" y="2458675"/>
            <a:chExt cx="2616450" cy="580854"/>
          </a:xfrm>
        </p:grpSpPr>
        <p:sp>
          <p:nvSpPr>
            <p:cNvPr id="346" name="Rectangle 345">
              <a:extLst>
                <a:ext uri="{FF2B5EF4-FFF2-40B4-BE49-F238E27FC236}">
                  <a16:creationId xmlns:a16="http://schemas.microsoft.com/office/drawing/2014/main" xmlns="" id="{9BF4AD21-28C4-45B7-BF18-5011F95EC20D}"/>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Microsoft Antimalware</a:t>
              </a:r>
              <a:endParaRPr lang="en-US" sz="700" b="1" dirty="0">
                <a:solidFill>
                  <a:schemeClr val="bg1"/>
                </a:solidFill>
              </a:endParaRPr>
            </a:p>
          </p:txBody>
        </p:sp>
        <p:sp>
          <p:nvSpPr>
            <p:cNvPr id="347" name="Rectangle 346">
              <a:extLst>
                <a:ext uri="{FF2B5EF4-FFF2-40B4-BE49-F238E27FC236}">
                  <a16:creationId xmlns:a16="http://schemas.microsoft.com/office/drawing/2014/main" xmlns="" id="{A94A375B-3236-4432-A39B-E42B8B3D67EF}"/>
                </a:ext>
              </a:extLst>
            </p:cNvPr>
            <p:cNvSpPr/>
            <p:nvPr/>
          </p:nvSpPr>
          <p:spPr>
            <a:xfrm>
              <a:off x="1237953" y="277441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600" b="1" spc="-30" dirty="0">
                  <a:solidFill>
                    <a:schemeClr val="bg1"/>
                  </a:solidFill>
                </a:rPr>
                <a:t>Azure Resource Manager Template</a:t>
              </a:r>
              <a:endParaRPr lang="en-US" sz="600" b="1" spc="-30" dirty="0">
                <a:solidFill>
                  <a:schemeClr val="bg1"/>
                </a:solidFill>
              </a:endParaRPr>
            </a:p>
          </p:txBody>
        </p:sp>
        <p:sp>
          <p:nvSpPr>
            <p:cNvPr id="348" name="Rectangle 347">
              <a:extLst>
                <a:ext uri="{FF2B5EF4-FFF2-40B4-BE49-F238E27FC236}">
                  <a16:creationId xmlns:a16="http://schemas.microsoft.com/office/drawing/2014/main" xmlns="" id="{C8B9151A-7D22-43DB-A93A-4AC3A381A40A}"/>
                </a:ext>
              </a:extLst>
            </p:cNvPr>
            <p:cNvSpPr/>
            <p:nvPr/>
          </p:nvSpPr>
          <p:spPr>
            <a:xfrm>
              <a:off x="256554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Azure Container Security</a:t>
              </a:r>
              <a:endParaRPr lang="en-US" sz="700" b="1" dirty="0">
                <a:solidFill>
                  <a:schemeClr val="bg1"/>
                </a:solidFill>
              </a:endParaRPr>
            </a:p>
          </p:txBody>
        </p:sp>
        <p:sp>
          <p:nvSpPr>
            <p:cNvPr id="349" name="Rectangle 348">
              <a:extLst>
                <a:ext uri="{FF2B5EF4-FFF2-40B4-BE49-F238E27FC236}">
                  <a16:creationId xmlns:a16="http://schemas.microsoft.com/office/drawing/2014/main" xmlns="" id="{21100D41-9AFC-4CD3-8057-5E9F26E8C676}"/>
                </a:ext>
              </a:extLst>
            </p:cNvPr>
            <p:cNvSpPr/>
            <p:nvPr/>
          </p:nvSpPr>
          <p:spPr>
            <a:xfrm>
              <a:off x="2566427" y="2773882"/>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Just in Time VM Access</a:t>
              </a:r>
              <a:endParaRPr lang="en-US" sz="700" b="1" dirty="0">
                <a:solidFill>
                  <a:schemeClr val="bg1"/>
                </a:solidFill>
              </a:endParaRPr>
            </a:p>
          </p:txBody>
        </p:sp>
      </p:grpSp>
      <p:grpSp>
        <p:nvGrpSpPr>
          <p:cNvPr id="229" name="Group 228">
            <a:extLst>
              <a:ext uri="{FF2B5EF4-FFF2-40B4-BE49-F238E27FC236}">
                <a16:creationId xmlns:a16="http://schemas.microsoft.com/office/drawing/2014/main" xmlns="" id="{61F5EA27-9C7D-49E6-85AD-B8BB981359FB}"/>
              </a:ext>
            </a:extLst>
          </p:cNvPr>
          <p:cNvGrpSpPr/>
          <p:nvPr/>
        </p:nvGrpSpPr>
        <p:grpSpPr>
          <a:xfrm>
            <a:off x="8160840" y="4240552"/>
            <a:ext cx="2616450" cy="373425"/>
            <a:chOff x="1237953" y="2458675"/>
            <a:chExt cx="2616450" cy="580854"/>
          </a:xfrm>
        </p:grpSpPr>
        <p:sp>
          <p:nvSpPr>
            <p:cNvPr id="342" name="Rectangle 341">
              <a:extLst>
                <a:ext uri="{FF2B5EF4-FFF2-40B4-BE49-F238E27FC236}">
                  <a16:creationId xmlns:a16="http://schemas.microsoft.com/office/drawing/2014/main" xmlns="" id="{AA1687F8-6AA1-4157-A22A-2C11B07A6E88}"/>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Azure DDOS Protection</a:t>
              </a:r>
              <a:endParaRPr lang="en-US" sz="700" b="1" dirty="0">
                <a:solidFill>
                  <a:schemeClr val="bg1"/>
                </a:solidFill>
              </a:endParaRPr>
            </a:p>
          </p:txBody>
        </p:sp>
        <p:sp>
          <p:nvSpPr>
            <p:cNvPr id="343" name="Rectangle 342">
              <a:extLst>
                <a:ext uri="{FF2B5EF4-FFF2-40B4-BE49-F238E27FC236}">
                  <a16:creationId xmlns:a16="http://schemas.microsoft.com/office/drawing/2014/main" xmlns="" id="{CC8A1669-2DFB-49A6-A1EF-6C96E03155CB}"/>
                </a:ext>
              </a:extLst>
            </p:cNvPr>
            <p:cNvSpPr/>
            <p:nvPr/>
          </p:nvSpPr>
          <p:spPr>
            <a:xfrm>
              <a:off x="1237953" y="277441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Azure Virtual Network</a:t>
              </a:r>
              <a:endParaRPr lang="en-US" sz="700" b="1" dirty="0">
                <a:solidFill>
                  <a:schemeClr val="bg1"/>
                </a:solidFill>
              </a:endParaRPr>
            </a:p>
          </p:txBody>
        </p:sp>
        <p:sp>
          <p:nvSpPr>
            <p:cNvPr id="344" name="Rectangle 343">
              <a:extLst>
                <a:ext uri="{FF2B5EF4-FFF2-40B4-BE49-F238E27FC236}">
                  <a16:creationId xmlns:a16="http://schemas.microsoft.com/office/drawing/2014/main" xmlns="" id="{B8426648-F42F-4E66-A300-3B00D925B403}"/>
                </a:ext>
              </a:extLst>
            </p:cNvPr>
            <p:cNvSpPr/>
            <p:nvPr/>
          </p:nvSpPr>
          <p:spPr>
            <a:xfrm>
              <a:off x="256554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54864" rIns="0" bIns="54864" rtlCol="0" anchor="ctr">
              <a:noAutofit/>
            </a:bodyPr>
            <a:lstStyle/>
            <a:p>
              <a:pPr algn="ctr"/>
              <a:r>
                <a:rPr lang="en-US" sz="700" b="1" dirty="0">
                  <a:solidFill>
                    <a:schemeClr val="bg1"/>
                  </a:solidFill>
                </a:rPr>
                <a:t>Azure Traffic Manager</a:t>
              </a:r>
              <a:endParaRPr lang="en-US" sz="700" b="1" dirty="0">
                <a:solidFill>
                  <a:schemeClr val="bg1"/>
                </a:solidFill>
              </a:endParaRPr>
            </a:p>
          </p:txBody>
        </p:sp>
        <p:sp>
          <p:nvSpPr>
            <p:cNvPr id="345" name="Rectangle 344">
              <a:extLst>
                <a:ext uri="{FF2B5EF4-FFF2-40B4-BE49-F238E27FC236}">
                  <a16:creationId xmlns:a16="http://schemas.microsoft.com/office/drawing/2014/main" xmlns="" id="{091F7294-D89B-43DF-AEFC-DE71C4D89B0D}"/>
                </a:ext>
              </a:extLst>
            </p:cNvPr>
            <p:cNvSpPr/>
            <p:nvPr/>
          </p:nvSpPr>
          <p:spPr>
            <a:xfrm>
              <a:off x="2566427" y="2773882"/>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Azure DNS</a:t>
              </a:r>
              <a:endParaRPr lang="en-US" sz="700" b="1" dirty="0">
                <a:solidFill>
                  <a:schemeClr val="bg1"/>
                </a:solidFill>
              </a:endParaRPr>
            </a:p>
          </p:txBody>
        </p:sp>
      </p:grpSp>
      <p:sp>
        <p:nvSpPr>
          <p:cNvPr id="230" name="Rectangle 229">
            <a:extLst>
              <a:ext uri="{FF2B5EF4-FFF2-40B4-BE49-F238E27FC236}">
                <a16:creationId xmlns:a16="http://schemas.microsoft.com/office/drawing/2014/main" xmlns="" id="{409635D5-AD08-4D1F-AB0C-CB7EA629D45F}"/>
              </a:ext>
            </a:extLst>
          </p:cNvPr>
          <p:cNvSpPr/>
          <p:nvPr/>
        </p:nvSpPr>
        <p:spPr>
          <a:xfrm>
            <a:off x="992189" y="4740790"/>
            <a:ext cx="10207624" cy="787470"/>
          </a:xfrm>
          <a:prstGeom prst="rect">
            <a:avLst/>
          </a:prstGeom>
          <a:solidFill>
            <a:srgbClr val="00338D"/>
          </a:solidFill>
          <a:ln w="6350">
            <a:solidFill>
              <a:srgbClr val="470A68"/>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grpSp>
        <p:nvGrpSpPr>
          <p:cNvPr id="231" name="Group 230">
            <a:extLst>
              <a:ext uri="{FF2B5EF4-FFF2-40B4-BE49-F238E27FC236}">
                <a16:creationId xmlns:a16="http://schemas.microsoft.com/office/drawing/2014/main" xmlns="" id="{96EA76D7-A9B8-458E-B0CD-2C83614F5CAB}"/>
              </a:ext>
            </a:extLst>
          </p:cNvPr>
          <p:cNvGrpSpPr/>
          <p:nvPr/>
        </p:nvGrpSpPr>
        <p:grpSpPr>
          <a:xfrm>
            <a:off x="7771124" y="2691427"/>
            <a:ext cx="3388731" cy="219105"/>
            <a:chOff x="7771124" y="2661265"/>
            <a:chExt cx="3388731" cy="219105"/>
          </a:xfrm>
        </p:grpSpPr>
        <p:grpSp>
          <p:nvGrpSpPr>
            <p:cNvPr id="328" name="Group 327">
              <a:extLst>
                <a:ext uri="{FF2B5EF4-FFF2-40B4-BE49-F238E27FC236}">
                  <a16:creationId xmlns:a16="http://schemas.microsoft.com/office/drawing/2014/main" xmlns="" id="{12155116-D9C4-4349-ABD9-777D87FF215D}"/>
                </a:ext>
              </a:extLst>
            </p:cNvPr>
            <p:cNvGrpSpPr/>
            <p:nvPr/>
          </p:nvGrpSpPr>
          <p:grpSpPr>
            <a:xfrm>
              <a:off x="8020293" y="2692903"/>
              <a:ext cx="3139562" cy="155828"/>
              <a:chOff x="1296708" y="2110188"/>
              <a:chExt cx="3139562" cy="155828"/>
            </a:xfrm>
          </p:grpSpPr>
          <p:cxnSp>
            <p:nvCxnSpPr>
              <p:cNvPr id="340" name="Straight Connector 339">
                <a:extLst>
                  <a:ext uri="{FF2B5EF4-FFF2-40B4-BE49-F238E27FC236}">
                    <a16:creationId xmlns:a16="http://schemas.microsoft.com/office/drawing/2014/main" xmlns="" id="{5C25B378-622A-47CF-AE99-E4E791A77843}"/>
                  </a:ext>
                </a:extLst>
              </p:cNvPr>
              <p:cNvCxnSpPr>
                <a:cxnSpLocks/>
              </p:cNvCxnSpPr>
              <p:nvPr/>
            </p:nvCxnSpPr>
            <p:spPr>
              <a:xfrm>
                <a:off x="1296708" y="2188102"/>
                <a:ext cx="313956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341" name="Rectangle 340">
                <a:extLst>
                  <a:ext uri="{FF2B5EF4-FFF2-40B4-BE49-F238E27FC236}">
                    <a16:creationId xmlns:a16="http://schemas.microsoft.com/office/drawing/2014/main" xmlns="" id="{C3B5754E-353E-45FE-AC8B-759A7BB712E2}"/>
                  </a:ext>
                </a:extLst>
              </p:cNvPr>
              <p:cNvSpPr/>
              <p:nvPr/>
            </p:nvSpPr>
            <p:spPr>
              <a:xfrm>
                <a:off x="2401527" y="2110188"/>
                <a:ext cx="645993" cy="155828"/>
              </a:xfrm>
              <a:prstGeom prst="rect">
                <a:avLst/>
              </a:prstGeom>
              <a:solidFill>
                <a:srgbClr val="0091D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Application</a:t>
                </a:r>
              </a:p>
            </p:txBody>
          </p:sp>
        </p:grpSp>
        <p:grpSp>
          <p:nvGrpSpPr>
            <p:cNvPr id="329" name="Group 41">
              <a:extLst>
                <a:ext uri="{FF2B5EF4-FFF2-40B4-BE49-F238E27FC236}">
                  <a16:creationId xmlns:a16="http://schemas.microsoft.com/office/drawing/2014/main" xmlns="" id="{31FA327C-79B6-4BE1-8F1D-910BA1619008}"/>
                </a:ext>
              </a:extLst>
            </p:cNvPr>
            <p:cNvGrpSpPr>
              <a:grpSpLocks noChangeAspect="1"/>
            </p:cNvGrpSpPr>
            <p:nvPr/>
          </p:nvGrpSpPr>
          <p:grpSpPr bwMode="auto">
            <a:xfrm>
              <a:off x="7771124" y="2661265"/>
              <a:ext cx="256070" cy="219105"/>
              <a:chOff x="-1213" y="1301"/>
              <a:chExt cx="987" cy="737"/>
            </a:xfrm>
            <a:solidFill>
              <a:schemeClr val="bg1"/>
            </a:solidFill>
          </p:grpSpPr>
          <p:sp>
            <p:nvSpPr>
              <p:cNvPr id="330" name="Freeform 42">
                <a:extLst>
                  <a:ext uri="{FF2B5EF4-FFF2-40B4-BE49-F238E27FC236}">
                    <a16:creationId xmlns:a16="http://schemas.microsoft.com/office/drawing/2014/main" xmlns="" id="{0C12F0B8-6D84-4864-BF7F-BC24BBB9BF11}"/>
                  </a:ext>
                </a:extLst>
              </p:cNvPr>
              <p:cNvSpPr>
                <a:spLocks noEditPoints="1"/>
              </p:cNvSpPr>
              <p:nvPr/>
            </p:nvSpPr>
            <p:spPr bwMode="auto">
              <a:xfrm>
                <a:off x="-504" y="1454"/>
                <a:ext cx="278" cy="222"/>
              </a:xfrm>
              <a:custGeom>
                <a:avLst/>
                <a:gdLst/>
                <a:ahLst/>
                <a:cxnLst>
                  <a:cxn ang="0">
                    <a:pos x="108" y="0"/>
                  </a:cxn>
                  <a:cxn ang="0">
                    <a:pos x="10" y="0"/>
                  </a:cxn>
                  <a:cxn ang="0">
                    <a:pos x="0" y="10"/>
                  </a:cxn>
                  <a:cxn ang="0">
                    <a:pos x="0" y="84"/>
                  </a:cxn>
                  <a:cxn ang="0">
                    <a:pos x="10" y="94"/>
                  </a:cxn>
                  <a:cxn ang="0">
                    <a:pos x="108" y="94"/>
                  </a:cxn>
                  <a:cxn ang="0">
                    <a:pos x="118" y="84"/>
                  </a:cxn>
                  <a:cxn ang="0">
                    <a:pos x="118" y="10"/>
                  </a:cxn>
                  <a:cxn ang="0">
                    <a:pos x="108" y="0"/>
                  </a:cxn>
                  <a:cxn ang="0">
                    <a:pos x="70" y="74"/>
                  </a:cxn>
                  <a:cxn ang="0">
                    <a:pos x="48" y="74"/>
                  </a:cxn>
                  <a:cxn ang="0">
                    <a:pos x="53" y="49"/>
                  </a:cxn>
                  <a:cxn ang="0">
                    <a:pos x="47" y="38"/>
                  </a:cxn>
                  <a:cxn ang="0">
                    <a:pos x="59" y="26"/>
                  </a:cxn>
                  <a:cxn ang="0">
                    <a:pos x="71" y="38"/>
                  </a:cxn>
                  <a:cxn ang="0">
                    <a:pos x="65" y="49"/>
                  </a:cxn>
                  <a:cxn ang="0">
                    <a:pos x="70" y="74"/>
                  </a:cxn>
                </a:cxnLst>
                <a:rect l="0" t="0" r="r" b="b"/>
                <a:pathLst>
                  <a:path w="118" h="94">
                    <a:moveTo>
                      <a:pt x="108" y="0"/>
                    </a:moveTo>
                    <a:cubicBezTo>
                      <a:pt x="10" y="0"/>
                      <a:pt x="10" y="0"/>
                      <a:pt x="10" y="0"/>
                    </a:cubicBezTo>
                    <a:cubicBezTo>
                      <a:pt x="5" y="0"/>
                      <a:pt x="0" y="4"/>
                      <a:pt x="0" y="10"/>
                    </a:cubicBezTo>
                    <a:cubicBezTo>
                      <a:pt x="0" y="84"/>
                      <a:pt x="0" y="84"/>
                      <a:pt x="0" y="84"/>
                    </a:cubicBezTo>
                    <a:cubicBezTo>
                      <a:pt x="0" y="89"/>
                      <a:pt x="5" y="94"/>
                      <a:pt x="10" y="94"/>
                    </a:cubicBezTo>
                    <a:cubicBezTo>
                      <a:pt x="108" y="94"/>
                      <a:pt x="108" y="94"/>
                      <a:pt x="108" y="94"/>
                    </a:cubicBezTo>
                    <a:cubicBezTo>
                      <a:pt x="114" y="94"/>
                      <a:pt x="118" y="89"/>
                      <a:pt x="118" y="84"/>
                    </a:cubicBezTo>
                    <a:cubicBezTo>
                      <a:pt x="118" y="10"/>
                      <a:pt x="118" y="10"/>
                      <a:pt x="118" y="10"/>
                    </a:cubicBezTo>
                    <a:cubicBezTo>
                      <a:pt x="118" y="4"/>
                      <a:pt x="114" y="0"/>
                      <a:pt x="108" y="0"/>
                    </a:cubicBezTo>
                    <a:moveTo>
                      <a:pt x="70" y="74"/>
                    </a:moveTo>
                    <a:cubicBezTo>
                      <a:pt x="48" y="74"/>
                      <a:pt x="48" y="74"/>
                      <a:pt x="48" y="74"/>
                    </a:cubicBezTo>
                    <a:cubicBezTo>
                      <a:pt x="53" y="49"/>
                      <a:pt x="53" y="49"/>
                      <a:pt x="53" y="49"/>
                    </a:cubicBezTo>
                    <a:cubicBezTo>
                      <a:pt x="50" y="47"/>
                      <a:pt x="47" y="43"/>
                      <a:pt x="47" y="38"/>
                    </a:cubicBezTo>
                    <a:cubicBezTo>
                      <a:pt x="47" y="31"/>
                      <a:pt x="52" y="26"/>
                      <a:pt x="59" y="26"/>
                    </a:cubicBezTo>
                    <a:cubicBezTo>
                      <a:pt x="66" y="26"/>
                      <a:pt x="71" y="31"/>
                      <a:pt x="71" y="38"/>
                    </a:cubicBezTo>
                    <a:cubicBezTo>
                      <a:pt x="71" y="43"/>
                      <a:pt x="69" y="47"/>
                      <a:pt x="65" y="49"/>
                    </a:cubicBezTo>
                    <a:lnTo>
                      <a:pt x="70" y="7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31" name="Freeform 43">
                <a:extLst>
                  <a:ext uri="{FF2B5EF4-FFF2-40B4-BE49-F238E27FC236}">
                    <a16:creationId xmlns:a16="http://schemas.microsoft.com/office/drawing/2014/main" xmlns="" id="{5E075E8C-2AD7-4E9D-984B-791B27E6956A}"/>
                  </a:ext>
                </a:extLst>
              </p:cNvPr>
              <p:cNvSpPr>
                <a:spLocks/>
              </p:cNvSpPr>
              <p:nvPr/>
            </p:nvSpPr>
            <p:spPr bwMode="auto">
              <a:xfrm>
                <a:off x="-469" y="1301"/>
                <a:ext cx="210" cy="130"/>
              </a:xfrm>
              <a:custGeom>
                <a:avLst/>
                <a:gdLst/>
                <a:ahLst/>
                <a:cxnLst>
                  <a:cxn ang="0">
                    <a:pos x="70" y="55"/>
                  </a:cxn>
                  <a:cxn ang="0">
                    <a:pos x="70" y="45"/>
                  </a:cxn>
                  <a:cxn ang="0">
                    <a:pos x="44" y="19"/>
                  </a:cxn>
                  <a:cxn ang="0">
                    <a:pos x="19" y="45"/>
                  </a:cxn>
                  <a:cxn ang="0">
                    <a:pos x="19" y="55"/>
                  </a:cxn>
                  <a:cxn ang="0">
                    <a:pos x="0" y="55"/>
                  </a:cxn>
                  <a:cxn ang="0">
                    <a:pos x="0" y="45"/>
                  </a:cxn>
                  <a:cxn ang="0">
                    <a:pos x="44" y="0"/>
                  </a:cxn>
                  <a:cxn ang="0">
                    <a:pos x="89" y="45"/>
                  </a:cxn>
                  <a:cxn ang="0">
                    <a:pos x="89" y="55"/>
                  </a:cxn>
                  <a:cxn ang="0">
                    <a:pos x="70" y="55"/>
                  </a:cxn>
                </a:cxnLst>
                <a:rect l="0" t="0" r="r" b="b"/>
                <a:pathLst>
                  <a:path w="89" h="55">
                    <a:moveTo>
                      <a:pt x="70" y="55"/>
                    </a:moveTo>
                    <a:cubicBezTo>
                      <a:pt x="70" y="45"/>
                      <a:pt x="70" y="45"/>
                      <a:pt x="70" y="45"/>
                    </a:cubicBezTo>
                    <a:cubicBezTo>
                      <a:pt x="70" y="31"/>
                      <a:pt x="58" y="19"/>
                      <a:pt x="44" y="19"/>
                    </a:cubicBezTo>
                    <a:cubicBezTo>
                      <a:pt x="30" y="19"/>
                      <a:pt x="19" y="31"/>
                      <a:pt x="19" y="45"/>
                    </a:cubicBezTo>
                    <a:cubicBezTo>
                      <a:pt x="19" y="55"/>
                      <a:pt x="19" y="55"/>
                      <a:pt x="19" y="55"/>
                    </a:cubicBezTo>
                    <a:cubicBezTo>
                      <a:pt x="0" y="55"/>
                      <a:pt x="0" y="55"/>
                      <a:pt x="0" y="55"/>
                    </a:cubicBezTo>
                    <a:cubicBezTo>
                      <a:pt x="0" y="45"/>
                      <a:pt x="0" y="45"/>
                      <a:pt x="0" y="45"/>
                    </a:cubicBezTo>
                    <a:cubicBezTo>
                      <a:pt x="0" y="20"/>
                      <a:pt x="20" y="0"/>
                      <a:pt x="44" y="0"/>
                    </a:cubicBezTo>
                    <a:cubicBezTo>
                      <a:pt x="69" y="0"/>
                      <a:pt x="89" y="20"/>
                      <a:pt x="89" y="45"/>
                    </a:cubicBezTo>
                    <a:cubicBezTo>
                      <a:pt x="89" y="55"/>
                      <a:pt x="89" y="55"/>
                      <a:pt x="89" y="55"/>
                    </a:cubicBezTo>
                    <a:lnTo>
                      <a:pt x="70" y="5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32" name="Freeform 44">
                <a:extLst>
                  <a:ext uri="{FF2B5EF4-FFF2-40B4-BE49-F238E27FC236}">
                    <a16:creationId xmlns:a16="http://schemas.microsoft.com/office/drawing/2014/main" xmlns="" id="{47666D68-D65D-478E-83B0-C3D1966EE280}"/>
                  </a:ext>
                </a:extLst>
              </p:cNvPr>
              <p:cNvSpPr>
                <a:spLocks noEditPoints="1"/>
              </p:cNvSpPr>
              <p:nvPr/>
            </p:nvSpPr>
            <p:spPr bwMode="auto">
              <a:xfrm>
                <a:off x="-1213" y="1511"/>
                <a:ext cx="614" cy="527"/>
              </a:xfrm>
              <a:custGeom>
                <a:avLst/>
                <a:gdLst/>
                <a:ahLst/>
                <a:cxnLst>
                  <a:cxn ang="0">
                    <a:pos x="242" y="182"/>
                  </a:cxn>
                  <a:cxn ang="0">
                    <a:pos x="242" y="204"/>
                  </a:cxn>
                  <a:cxn ang="0">
                    <a:pos x="19" y="204"/>
                  </a:cxn>
                  <a:cxn ang="0">
                    <a:pos x="19" y="47"/>
                  </a:cxn>
                  <a:cxn ang="0">
                    <a:pos x="109" y="47"/>
                  </a:cxn>
                  <a:cxn ang="0">
                    <a:pos x="109" y="0"/>
                  </a:cxn>
                  <a:cxn ang="0">
                    <a:pos x="19" y="0"/>
                  </a:cxn>
                  <a:cxn ang="0">
                    <a:pos x="0" y="19"/>
                  </a:cxn>
                  <a:cxn ang="0">
                    <a:pos x="0" y="204"/>
                  </a:cxn>
                  <a:cxn ang="0">
                    <a:pos x="19" y="223"/>
                  </a:cxn>
                  <a:cxn ang="0">
                    <a:pos x="242" y="223"/>
                  </a:cxn>
                  <a:cxn ang="0">
                    <a:pos x="260" y="204"/>
                  </a:cxn>
                  <a:cxn ang="0">
                    <a:pos x="260" y="182"/>
                  </a:cxn>
                  <a:cxn ang="0">
                    <a:pos x="242" y="182"/>
                  </a:cxn>
                  <a:cxn ang="0">
                    <a:pos x="89" y="14"/>
                  </a:cxn>
                  <a:cxn ang="0">
                    <a:pos x="98" y="23"/>
                  </a:cxn>
                  <a:cxn ang="0">
                    <a:pos x="89" y="33"/>
                  </a:cxn>
                  <a:cxn ang="0">
                    <a:pos x="80" y="23"/>
                  </a:cxn>
                  <a:cxn ang="0">
                    <a:pos x="89" y="14"/>
                  </a:cxn>
                  <a:cxn ang="0">
                    <a:pos x="61" y="14"/>
                  </a:cxn>
                  <a:cxn ang="0">
                    <a:pos x="70" y="23"/>
                  </a:cxn>
                  <a:cxn ang="0">
                    <a:pos x="61" y="33"/>
                  </a:cxn>
                  <a:cxn ang="0">
                    <a:pos x="51" y="23"/>
                  </a:cxn>
                  <a:cxn ang="0">
                    <a:pos x="61" y="14"/>
                  </a:cxn>
                  <a:cxn ang="0">
                    <a:pos x="33" y="14"/>
                  </a:cxn>
                  <a:cxn ang="0">
                    <a:pos x="42" y="23"/>
                  </a:cxn>
                  <a:cxn ang="0">
                    <a:pos x="33" y="33"/>
                  </a:cxn>
                  <a:cxn ang="0">
                    <a:pos x="23" y="23"/>
                  </a:cxn>
                  <a:cxn ang="0">
                    <a:pos x="33" y="14"/>
                  </a:cxn>
                </a:cxnLst>
                <a:rect l="0" t="0" r="r" b="b"/>
                <a:pathLst>
                  <a:path w="260" h="223">
                    <a:moveTo>
                      <a:pt x="242" y="182"/>
                    </a:moveTo>
                    <a:cubicBezTo>
                      <a:pt x="242" y="204"/>
                      <a:pt x="242" y="204"/>
                      <a:pt x="242" y="204"/>
                    </a:cubicBezTo>
                    <a:cubicBezTo>
                      <a:pt x="19" y="204"/>
                      <a:pt x="19" y="204"/>
                      <a:pt x="19" y="204"/>
                    </a:cubicBezTo>
                    <a:cubicBezTo>
                      <a:pt x="19" y="47"/>
                      <a:pt x="19" y="47"/>
                      <a:pt x="19" y="47"/>
                    </a:cubicBezTo>
                    <a:cubicBezTo>
                      <a:pt x="109" y="47"/>
                      <a:pt x="109" y="47"/>
                      <a:pt x="109" y="47"/>
                    </a:cubicBezTo>
                    <a:cubicBezTo>
                      <a:pt x="109" y="0"/>
                      <a:pt x="109" y="0"/>
                      <a:pt x="109" y="0"/>
                    </a:cubicBezTo>
                    <a:cubicBezTo>
                      <a:pt x="19" y="0"/>
                      <a:pt x="19" y="0"/>
                      <a:pt x="19" y="0"/>
                    </a:cubicBezTo>
                    <a:cubicBezTo>
                      <a:pt x="8" y="0"/>
                      <a:pt x="0" y="8"/>
                      <a:pt x="0" y="19"/>
                    </a:cubicBezTo>
                    <a:cubicBezTo>
                      <a:pt x="0" y="204"/>
                      <a:pt x="0" y="204"/>
                      <a:pt x="0" y="204"/>
                    </a:cubicBezTo>
                    <a:cubicBezTo>
                      <a:pt x="0" y="215"/>
                      <a:pt x="8" y="223"/>
                      <a:pt x="19" y="223"/>
                    </a:cubicBezTo>
                    <a:cubicBezTo>
                      <a:pt x="242" y="223"/>
                      <a:pt x="242" y="223"/>
                      <a:pt x="242" y="223"/>
                    </a:cubicBezTo>
                    <a:cubicBezTo>
                      <a:pt x="252" y="223"/>
                      <a:pt x="260" y="215"/>
                      <a:pt x="260" y="204"/>
                    </a:cubicBezTo>
                    <a:cubicBezTo>
                      <a:pt x="260" y="182"/>
                      <a:pt x="260" y="182"/>
                      <a:pt x="260" y="182"/>
                    </a:cubicBezTo>
                    <a:lnTo>
                      <a:pt x="242" y="182"/>
                    </a:lnTo>
                    <a:close/>
                    <a:moveTo>
                      <a:pt x="89" y="14"/>
                    </a:moveTo>
                    <a:cubicBezTo>
                      <a:pt x="94" y="14"/>
                      <a:pt x="98" y="18"/>
                      <a:pt x="98" y="23"/>
                    </a:cubicBezTo>
                    <a:cubicBezTo>
                      <a:pt x="98" y="28"/>
                      <a:pt x="94" y="33"/>
                      <a:pt x="89" y="33"/>
                    </a:cubicBezTo>
                    <a:cubicBezTo>
                      <a:pt x="84" y="33"/>
                      <a:pt x="80" y="28"/>
                      <a:pt x="80" y="23"/>
                    </a:cubicBezTo>
                    <a:cubicBezTo>
                      <a:pt x="80" y="18"/>
                      <a:pt x="84" y="14"/>
                      <a:pt x="89" y="14"/>
                    </a:cubicBezTo>
                    <a:moveTo>
                      <a:pt x="61" y="14"/>
                    </a:moveTo>
                    <a:cubicBezTo>
                      <a:pt x="66" y="14"/>
                      <a:pt x="70" y="18"/>
                      <a:pt x="70" y="23"/>
                    </a:cubicBezTo>
                    <a:cubicBezTo>
                      <a:pt x="70" y="28"/>
                      <a:pt x="66" y="33"/>
                      <a:pt x="61" y="33"/>
                    </a:cubicBezTo>
                    <a:cubicBezTo>
                      <a:pt x="55" y="33"/>
                      <a:pt x="51" y="28"/>
                      <a:pt x="51" y="23"/>
                    </a:cubicBezTo>
                    <a:cubicBezTo>
                      <a:pt x="51" y="18"/>
                      <a:pt x="55" y="14"/>
                      <a:pt x="61" y="14"/>
                    </a:cubicBezTo>
                    <a:moveTo>
                      <a:pt x="33" y="14"/>
                    </a:moveTo>
                    <a:cubicBezTo>
                      <a:pt x="38" y="14"/>
                      <a:pt x="42" y="18"/>
                      <a:pt x="42" y="23"/>
                    </a:cubicBezTo>
                    <a:cubicBezTo>
                      <a:pt x="42" y="28"/>
                      <a:pt x="38" y="33"/>
                      <a:pt x="33" y="33"/>
                    </a:cubicBezTo>
                    <a:cubicBezTo>
                      <a:pt x="28" y="33"/>
                      <a:pt x="23" y="28"/>
                      <a:pt x="23" y="23"/>
                    </a:cubicBezTo>
                    <a:cubicBezTo>
                      <a:pt x="23" y="18"/>
                      <a:pt x="28" y="14"/>
                      <a:pt x="33" y="1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33" name="Freeform 45">
                <a:extLst>
                  <a:ext uri="{FF2B5EF4-FFF2-40B4-BE49-F238E27FC236}">
                    <a16:creationId xmlns:a16="http://schemas.microsoft.com/office/drawing/2014/main" xmlns="" id="{0AAAFC4F-E3DE-462B-BB18-C6BBE2227B04}"/>
                  </a:ext>
                </a:extLst>
              </p:cNvPr>
              <p:cNvSpPr>
                <a:spLocks noEditPoints="1"/>
              </p:cNvSpPr>
              <p:nvPr/>
            </p:nvSpPr>
            <p:spPr bwMode="auto">
              <a:xfrm>
                <a:off x="-927" y="1388"/>
                <a:ext cx="614" cy="527"/>
              </a:xfrm>
              <a:custGeom>
                <a:avLst/>
                <a:gdLst/>
                <a:ahLst/>
                <a:cxnLst>
                  <a:cxn ang="0">
                    <a:pos x="242" y="132"/>
                  </a:cxn>
                  <a:cxn ang="0">
                    <a:pos x="242" y="205"/>
                  </a:cxn>
                  <a:cxn ang="0">
                    <a:pos x="19" y="205"/>
                  </a:cxn>
                  <a:cxn ang="0">
                    <a:pos x="19" y="47"/>
                  </a:cxn>
                  <a:cxn ang="0">
                    <a:pos x="169" y="47"/>
                  </a:cxn>
                  <a:cxn ang="0">
                    <a:pos x="169" y="38"/>
                  </a:cxn>
                  <a:cxn ang="0">
                    <a:pos x="172" y="28"/>
                  </a:cxn>
                  <a:cxn ang="0">
                    <a:pos x="112" y="28"/>
                  </a:cxn>
                  <a:cxn ang="0">
                    <a:pos x="112" y="19"/>
                  </a:cxn>
                  <a:cxn ang="0">
                    <a:pos x="183" y="19"/>
                  </a:cxn>
                  <a:cxn ang="0">
                    <a:pos x="183" y="18"/>
                  </a:cxn>
                  <a:cxn ang="0">
                    <a:pos x="183" y="8"/>
                  </a:cxn>
                  <a:cxn ang="0">
                    <a:pos x="184" y="0"/>
                  </a:cxn>
                  <a:cxn ang="0">
                    <a:pos x="19" y="0"/>
                  </a:cxn>
                  <a:cxn ang="0">
                    <a:pos x="0" y="19"/>
                  </a:cxn>
                  <a:cxn ang="0">
                    <a:pos x="0" y="205"/>
                  </a:cxn>
                  <a:cxn ang="0">
                    <a:pos x="19" y="223"/>
                  </a:cxn>
                  <a:cxn ang="0">
                    <a:pos x="242" y="223"/>
                  </a:cxn>
                  <a:cxn ang="0">
                    <a:pos x="260" y="205"/>
                  </a:cxn>
                  <a:cxn ang="0">
                    <a:pos x="260" y="132"/>
                  </a:cxn>
                  <a:cxn ang="0">
                    <a:pos x="242" y="132"/>
                  </a:cxn>
                  <a:cxn ang="0">
                    <a:pos x="89" y="14"/>
                  </a:cxn>
                  <a:cxn ang="0">
                    <a:pos x="98" y="23"/>
                  </a:cxn>
                  <a:cxn ang="0">
                    <a:pos x="89" y="33"/>
                  </a:cxn>
                  <a:cxn ang="0">
                    <a:pos x="80" y="23"/>
                  </a:cxn>
                  <a:cxn ang="0">
                    <a:pos x="89" y="14"/>
                  </a:cxn>
                  <a:cxn ang="0">
                    <a:pos x="61" y="14"/>
                  </a:cxn>
                  <a:cxn ang="0">
                    <a:pos x="70" y="23"/>
                  </a:cxn>
                  <a:cxn ang="0">
                    <a:pos x="61" y="33"/>
                  </a:cxn>
                  <a:cxn ang="0">
                    <a:pos x="51" y="23"/>
                  </a:cxn>
                  <a:cxn ang="0">
                    <a:pos x="61" y="14"/>
                  </a:cxn>
                  <a:cxn ang="0">
                    <a:pos x="33" y="14"/>
                  </a:cxn>
                  <a:cxn ang="0">
                    <a:pos x="42" y="23"/>
                  </a:cxn>
                  <a:cxn ang="0">
                    <a:pos x="33" y="33"/>
                  </a:cxn>
                  <a:cxn ang="0">
                    <a:pos x="24" y="23"/>
                  </a:cxn>
                  <a:cxn ang="0">
                    <a:pos x="33" y="14"/>
                  </a:cxn>
                </a:cxnLst>
                <a:rect l="0" t="0" r="r" b="b"/>
                <a:pathLst>
                  <a:path w="260" h="223">
                    <a:moveTo>
                      <a:pt x="242" y="132"/>
                    </a:moveTo>
                    <a:cubicBezTo>
                      <a:pt x="242" y="205"/>
                      <a:pt x="242" y="205"/>
                      <a:pt x="242" y="205"/>
                    </a:cubicBezTo>
                    <a:cubicBezTo>
                      <a:pt x="19" y="205"/>
                      <a:pt x="19" y="205"/>
                      <a:pt x="19" y="205"/>
                    </a:cubicBezTo>
                    <a:cubicBezTo>
                      <a:pt x="19" y="47"/>
                      <a:pt x="19" y="47"/>
                      <a:pt x="19" y="47"/>
                    </a:cubicBezTo>
                    <a:cubicBezTo>
                      <a:pt x="169" y="47"/>
                      <a:pt x="169" y="47"/>
                      <a:pt x="169" y="47"/>
                    </a:cubicBezTo>
                    <a:cubicBezTo>
                      <a:pt x="169" y="38"/>
                      <a:pt x="169" y="38"/>
                      <a:pt x="169" y="38"/>
                    </a:cubicBezTo>
                    <a:cubicBezTo>
                      <a:pt x="169" y="34"/>
                      <a:pt x="170" y="31"/>
                      <a:pt x="172" y="28"/>
                    </a:cubicBezTo>
                    <a:cubicBezTo>
                      <a:pt x="112" y="28"/>
                      <a:pt x="112" y="28"/>
                      <a:pt x="112" y="28"/>
                    </a:cubicBezTo>
                    <a:cubicBezTo>
                      <a:pt x="112" y="19"/>
                      <a:pt x="112" y="19"/>
                      <a:pt x="112" y="19"/>
                    </a:cubicBezTo>
                    <a:cubicBezTo>
                      <a:pt x="183" y="19"/>
                      <a:pt x="183" y="19"/>
                      <a:pt x="183" y="19"/>
                    </a:cubicBezTo>
                    <a:cubicBezTo>
                      <a:pt x="183" y="18"/>
                      <a:pt x="183" y="18"/>
                      <a:pt x="183" y="18"/>
                    </a:cubicBezTo>
                    <a:cubicBezTo>
                      <a:pt x="183" y="8"/>
                      <a:pt x="183" y="8"/>
                      <a:pt x="183" y="8"/>
                    </a:cubicBezTo>
                    <a:cubicBezTo>
                      <a:pt x="183" y="5"/>
                      <a:pt x="183" y="3"/>
                      <a:pt x="184" y="0"/>
                    </a:cubicBezTo>
                    <a:cubicBezTo>
                      <a:pt x="19" y="0"/>
                      <a:pt x="19" y="0"/>
                      <a:pt x="19" y="0"/>
                    </a:cubicBezTo>
                    <a:cubicBezTo>
                      <a:pt x="9" y="0"/>
                      <a:pt x="0" y="9"/>
                      <a:pt x="0" y="19"/>
                    </a:cubicBezTo>
                    <a:cubicBezTo>
                      <a:pt x="0" y="205"/>
                      <a:pt x="0" y="205"/>
                      <a:pt x="0" y="205"/>
                    </a:cubicBezTo>
                    <a:cubicBezTo>
                      <a:pt x="0" y="215"/>
                      <a:pt x="9" y="223"/>
                      <a:pt x="19" y="223"/>
                    </a:cubicBezTo>
                    <a:cubicBezTo>
                      <a:pt x="242" y="223"/>
                      <a:pt x="242" y="223"/>
                      <a:pt x="242" y="223"/>
                    </a:cubicBezTo>
                    <a:cubicBezTo>
                      <a:pt x="252" y="223"/>
                      <a:pt x="260" y="215"/>
                      <a:pt x="260" y="205"/>
                    </a:cubicBezTo>
                    <a:cubicBezTo>
                      <a:pt x="260" y="132"/>
                      <a:pt x="260" y="132"/>
                      <a:pt x="260" y="132"/>
                    </a:cubicBezTo>
                    <a:lnTo>
                      <a:pt x="242" y="132"/>
                    </a:lnTo>
                    <a:close/>
                    <a:moveTo>
                      <a:pt x="89" y="14"/>
                    </a:moveTo>
                    <a:cubicBezTo>
                      <a:pt x="94" y="14"/>
                      <a:pt x="98" y="18"/>
                      <a:pt x="98" y="23"/>
                    </a:cubicBezTo>
                    <a:cubicBezTo>
                      <a:pt x="98" y="29"/>
                      <a:pt x="94" y="33"/>
                      <a:pt x="89" y="33"/>
                    </a:cubicBezTo>
                    <a:cubicBezTo>
                      <a:pt x="84" y="33"/>
                      <a:pt x="80" y="29"/>
                      <a:pt x="80" y="23"/>
                    </a:cubicBezTo>
                    <a:cubicBezTo>
                      <a:pt x="80" y="18"/>
                      <a:pt x="84" y="14"/>
                      <a:pt x="89" y="14"/>
                    </a:cubicBezTo>
                    <a:moveTo>
                      <a:pt x="61" y="14"/>
                    </a:moveTo>
                    <a:cubicBezTo>
                      <a:pt x="66" y="14"/>
                      <a:pt x="70" y="18"/>
                      <a:pt x="70" y="23"/>
                    </a:cubicBezTo>
                    <a:cubicBezTo>
                      <a:pt x="70" y="29"/>
                      <a:pt x="66" y="33"/>
                      <a:pt x="61" y="33"/>
                    </a:cubicBezTo>
                    <a:cubicBezTo>
                      <a:pt x="56" y="33"/>
                      <a:pt x="51" y="29"/>
                      <a:pt x="51" y="23"/>
                    </a:cubicBezTo>
                    <a:cubicBezTo>
                      <a:pt x="51" y="18"/>
                      <a:pt x="56" y="14"/>
                      <a:pt x="61" y="14"/>
                    </a:cubicBezTo>
                    <a:moveTo>
                      <a:pt x="33" y="14"/>
                    </a:moveTo>
                    <a:cubicBezTo>
                      <a:pt x="38" y="14"/>
                      <a:pt x="42" y="18"/>
                      <a:pt x="42" y="23"/>
                    </a:cubicBezTo>
                    <a:cubicBezTo>
                      <a:pt x="42" y="29"/>
                      <a:pt x="38" y="33"/>
                      <a:pt x="33" y="33"/>
                    </a:cubicBezTo>
                    <a:cubicBezTo>
                      <a:pt x="28" y="33"/>
                      <a:pt x="24" y="29"/>
                      <a:pt x="24" y="23"/>
                    </a:cubicBezTo>
                    <a:cubicBezTo>
                      <a:pt x="24" y="18"/>
                      <a:pt x="28" y="14"/>
                      <a:pt x="33" y="1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34" name="Rectangle 46">
                <a:extLst>
                  <a:ext uri="{FF2B5EF4-FFF2-40B4-BE49-F238E27FC236}">
                    <a16:creationId xmlns:a16="http://schemas.microsoft.com/office/drawing/2014/main" xmlns="" id="{F41BE6DF-14E3-4F5F-B4F0-C67311B23B31}"/>
                  </a:ext>
                </a:extLst>
              </p:cNvPr>
              <p:cNvSpPr>
                <a:spLocks noChangeArrowheads="1"/>
              </p:cNvSpPr>
              <p:nvPr/>
            </p:nvSpPr>
            <p:spPr bwMode="auto">
              <a:xfrm>
                <a:off x="-1119" y="1719"/>
                <a:ext cx="145" cy="2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35" name="Rectangle 47">
                <a:extLst>
                  <a:ext uri="{FF2B5EF4-FFF2-40B4-BE49-F238E27FC236}">
                    <a16:creationId xmlns:a16="http://schemas.microsoft.com/office/drawing/2014/main" xmlns="" id="{779C046D-337F-4035-B9E2-31106A807D58}"/>
                  </a:ext>
                </a:extLst>
              </p:cNvPr>
              <p:cNvSpPr>
                <a:spLocks noChangeArrowheads="1"/>
              </p:cNvSpPr>
              <p:nvPr/>
            </p:nvSpPr>
            <p:spPr bwMode="auto">
              <a:xfrm>
                <a:off x="-1119" y="1785"/>
                <a:ext cx="145" cy="2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36" name="Rectangle 48">
                <a:extLst>
                  <a:ext uri="{FF2B5EF4-FFF2-40B4-BE49-F238E27FC236}">
                    <a16:creationId xmlns:a16="http://schemas.microsoft.com/office/drawing/2014/main" xmlns="" id="{62EA30F2-3BA4-4688-A23E-8240B06B5C4A}"/>
                  </a:ext>
                </a:extLst>
              </p:cNvPr>
              <p:cNvSpPr>
                <a:spLocks noChangeArrowheads="1"/>
              </p:cNvSpPr>
              <p:nvPr/>
            </p:nvSpPr>
            <p:spPr bwMode="auto">
              <a:xfrm>
                <a:off x="-1119" y="1851"/>
                <a:ext cx="145" cy="2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37" name="Rectangle 49">
                <a:extLst>
                  <a:ext uri="{FF2B5EF4-FFF2-40B4-BE49-F238E27FC236}">
                    <a16:creationId xmlns:a16="http://schemas.microsoft.com/office/drawing/2014/main" xmlns="" id="{DDBB0CE5-B55F-4E40-9E52-A69F97B9C8E1}"/>
                  </a:ext>
                </a:extLst>
              </p:cNvPr>
              <p:cNvSpPr>
                <a:spLocks noChangeArrowheads="1"/>
              </p:cNvSpPr>
              <p:nvPr/>
            </p:nvSpPr>
            <p:spPr bwMode="auto">
              <a:xfrm>
                <a:off x="-833" y="1596"/>
                <a:ext cx="293" cy="2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38" name="Rectangle 50">
                <a:extLst>
                  <a:ext uri="{FF2B5EF4-FFF2-40B4-BE49-F238E27FC236}">
                    <a16:creationId xmlns:a16="http://schemas.microsoft.com/office/drawing/2014/main" xmlns="" id="{BFB9B453-AEBF-40EF-88F3-B7C536DE53AA}"/>
                  </a:ext>
                </a:extLst>
              </p:cNvPr>
              <p:cNvSpPr>
                <a:spLocks noChangeArrowheads="1"/>
              </p:cNvSpPr>
              <p:nvPr/>
            </p:nvSpPr>
            <p:spPr bwMode="auto">
              <a:xfrm>
                <a:off x="-833" y="1662"/>
                <a:ext cx="293" cy="2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39" name="Rectangle 51">
                <a:extLst>
                  <a:ext uri="{FF2B5EF4-FFF2-40B4-BE49-F238E27FC236}">
                    <a16:creationId xmlns:a16="http://schemas.microsoft.com/office/drawing/2014/main" xmlns="" id="{7B648CBD-B4D6-4D42-AE2D-559D641B563B}"/>
                  </a:ext>
                </a:extLst>
              </p:cNvPr>
              <p:cNvSpPr>
                <a:spLocks noChangeArrowheads="1"/>
              </p:cNvSpPr>
              <p:nvPr/>
            </p:nvSpPr>
            <p:spPr bwMode="auto">
              <a:xfrm>
                <a:off x="-833" y="1728"/>
                <a:ext cx="418" cy="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800" dirty="0"/>
              </a:p>
            </p:txBody>
          </p:sp>
        </p:grpSp>
      </p:grpSp>
      <p:grpSp>
        <p:nvGrpSpPr>
          <p:cNvPr id="232" name="Group 231">
            <a:extLst>
              <a:ext uri="{FF2B5EF4-FFF2-40B4-BE49-F238E27FC236}">
                <a16:creationId xmlns:a16="http://schemas.microsoft.com/office/drawing/2014/main" xmlns="" id="{BCC9E458-0156-46BC-AE73-03E8B489B476}"/>
              </a:ext>
            </a:extLst>
          </p:cNvPr>
          <p:cNvGrpSpPr/>
          <p:nvPr/>
        </p:nvGrpSpPr>
        <p:grpSpPr>
          <a:xfrm>
            <a:off x="7810889" y="3324463"/>
            <a:ext cx="3348966" cy="228217"/>
            <a:chOff x="7810889" y="3299063"/>
            <a:chExt cx="3348966" cy="228217"/>
          </a:xfrm>
        </p:grpSpPr>
        <p:grpSp>
          <p:nvGrpSpPr>
            <p:cNvPr id="319" name="Group 318">
              <a:extLst>
                <a:ext uri="{FF2B5EF4-FFF2-40B4-BE49-F238E27FC236}">
                  <a16:creationId xmlns:a16="http://schemas.microsoft.com/office/drawing/2014/main" xmlns="" id="{CA6850D3-B9B4-4679-A708-19034F6FDB8E}"/>
                </a:ext>
              </a:extLst>
            </p:cNvPr>
            <p:cNvGrpSpPr/>
            <p:nvPr/>
          </p:nvGrpSpPr>
          <p:grpSpPr>
            <a:xfrm>
              <a:off x="7978159" y="3341571"/>
              <a:ext cx="3181696" cy="155828"/>
              <a:chOff x="1254574" y="2110188"/>
              <a:chExt cx="3181696" cy="155828"/>
            </a:xfrm>
          </p:grpSpPr>
          <p:cxnSp>
            <p:nvCxnSpPr>
              <p:cNvPr id="326" name="Straight Connector 325">
                <a:extLst>
                  <a:ext uri="{FF2B5EF4-FFF2-40B4-BE49-F238E27FC236}">
                    <a16:creationId xmlns:a16="http://schemas.microsoft.com/office/drawing/2014/main" xmlns="" id="{79FB3FEE-E65E-4882-A291-3FDEC187AA1E}"/>
                  </a:ext>
                </a:extLst>
              </p:cNvPr>
              <p:cNvCxnSpPr>
                <a:cxnSpLocks/>
              </p:cNvCxnSpPr>
              <p:nvPr/>
            </p:nvCxnSpPr>
            <p:spPr>
              <a:xfrm>
                <a:off x="1254574" y="2188102"/>
                <a:ext cx="318169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327" name="Rectangle 326">
                <a:extLst>
                  <a:ext uri="{FF2B5EF4-FFF2-40B4-BE49-F238E27FC236}">
                    <a16:creationId xmlns:a16="http://schemas.microsoft.com/office/drawing/2014/main" xmlns="" id="{3D38171E-4350-49DB-899F-84B494930640}"/>
                  </a:ext>
                </a:extLst>
              </p:cNvPr>
              <p:cNvSpPr/>
              <p:nvPr/>
            </p:nvSpPr>
            <p:spPr>
              <a:xfrm>
                <a:off x="2401527" y="2110188"/>
                <a:ext cx="645993" cy="155828"/>
              </a:xfrm>
              <a:prstGeom prst="rect">
                <a:avLst/>
              </a:prstGeom>
              <a:solidFill>
                <a:srgbClr val="0091D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Host</a:t>
                </a:r>
              </a:p>
            </p:txBody>
          </p:sp>
        </p:grpSp>
        <p:grpSp>
          <p:nvGrpSpPr>
            <p:cNvPr id="320" name="Group 13">
              <a:extLst>
                <a:ext uri="{FF2B5EF4-FFF2-40B4-BE49-F238E27FC236}">
                  <a16:creationId xmlns:a16="http://schemas.microsoft.com/office/drawing/2014/main" xmlns="" id="{A32FACA9-A4D5-4CA1-9549-9B9F60DC2FC3}"/>
                </a:ext>
              </a:extLst>
            </p:cNvPr>
            <p:cNvGrpSpPr>
              <a:grpSpLocks noChangeAspect="1"/>
            </p:cNvGrpSpPr>
            <p:nvPr/>
          </p:nvGrpSpPr>
          <p:grpSpPr bwMode="auto">
            <a:xfrm>
              <a:off x="7810889" y="3299063"/>
              <a:ext cx="167270" cy="228217"/>
              <a:chOff x="2692" y="1882"/>
              <a:chExt cx="374" cy="557"/>
            </a:xfrm>
            <a:solidFill>
              <a:schemeClr val="bg1"/>
            </a:solidFill>
          </p:grpSpPr>
          <p:sp>
            <p:nvSpPr>
              <p:cNvPr id="321" name="Freeform 14">
                <a:extLst>
                  <a:ext uri="{FF2B5EF4-FFF2-40B4-BE49-F238E27FC236}">
                    <a16:creationId xmlns:a16="http://schemas.microsoft.com/office/drawing/2014/main" xmlns="" id="{ACA9B721-25A2-461F-85C5-E7855C4148BA}"/>
                  </a:ext>
                </a:extLst>
              </p:cNvPr>
              <p:cNvSpPr>
                <a:spLocks/>
              </p:cNvSpPr>
              <p:nvPr/>
            </p:nvSpPr>
            <p:spPr bwMode="auto">
              <a:xfrm>
                <a:off x="2888" y="2071"/>
                <a:ext cx="178" cy="269"/>
              </a:xfrm>
              <a:custGeom>
                <a:avLst/>
                <a:gdLst/>
                <a:ahLst/>
                <a:cxnLst>
                  <a:cxn ang="0">
                    <a:pos x="75" y="45"/>
                  </a:cxn>
                  <a:cxn ang="0">
                    <a:pos x="75" y="93"/>
                  </a:cxn>
                  <a:cxn ang="0">
                    <a:pos x="17" y="114"/>
                  </a:cxn>
                  <a:cxn ang="0">
                    <a:pos x="5" y="114"/>
                  </a:cxn>
                  <a:cxn ang="0">
                    <a:pos x="0" y="114"/>
                  </a:cxn>
                  <a:cxn ang="0">
                    <a:pos x="0" y="76"/>
                  </a:cxn>
                  <a:cxn ang="0">
                    <a:pos x="4" y="74"/>
                  </a:cxn>
                  <a:cxn ang="0">
                    <a:pos x="11" y="84"/>
                  </a:cxn>
                  <a:cxn ang="0">
                    <a:pos x="26" y="62"/>
                  </a:cxn>
                  <a:cxn ang="0">
                    <a:pos x="11" y="7"/>
                  </a:cxn>
                  <a:cxn ang="0">
                    <a:pos x="11" y="7"/>
                  </a:cxn>
                  <a:cxn ang="0">
                    <a:pos x="30" y="0"/>
                  </a:cxn>
                  <a:cxn ang="0">
                    <a:pos x="30" y="0"/>
                  </a:cxn>
                  <a:cxn ang="0">
                    <a:pos x="75" y="45"/>
                  </a:cxn>
                </a:cxnLst>
                <a:rect l="0" t="0" r="r" b="b"/>
                <a:pathLst>
                  <a:path w="75" h="114">
                    <a:moveTo>
                      <a:pt x="75" y="45"/>
                    </a:moveTo>
                    <a:cubicBezTo>
                      <a:pt x="75" y="86"/>
                      <a:pt x="75" y="93"/>
                      <a:pt x="75" y="93"/>
                    </a:cubicBezTo>
                    <a:cubicBezTo>
                      <a:pt x="75" y="93"/>
                      <a:pt x="73" y="114"/>
                      <a:pt x="17" y="114"/>
                    </a:cubicBezTo>
                    <a:cubicBezTo>
                      <a:pt x="5" y="114"/>
                      <a:pt x="5" y="114"/>
                      <a:pt x="5" y="114"/>
                    </a:cubicBezTo>
                    <a:cubicBezTo>
                      <a:pt x="3" y="114"/>
                      <a:pt x="1" y="114"/>
                      <a:pt x="0" y="114"/>
                    </a:cubicBezTo>
                    <a:cubicBezTo>
                      <a:pt x="0" y="76"/>
                      <a:pt x="0" y="76"/>
                      <a:pt x="0" y="76"/>
                    </a:cubicBezTo>
                    <a:cubicBezTo>
                      <a:pt x="4" y="74"/>
                      <a:pt x="4" y="74"/>
                      <a:pt x="4" y="74"/>
                    </a:cubicBezTo>
                    <a:cubicBezTo>
                      <a:pt x="11" y="84"/>
                      <a:pt x="11" y="84"/>
                      <a:pt x="11" y="84"/>
                    </a:cubicBezTo>
                    <a:cubicBezTo>
                      <a:pt x="26" y="62"/>
                      <a:pt x="26" y="62"/>
                      <a:pt x="26" y="62"/>
                    </a:cubicBezTo>
                    <a:cubicBezTo>
                      <a:pt x="11" y="7"/>
                      <a:pt x="11" y="7"/>
                      <a:pt x="11" y="7"/>
                    </a:cubicBezTo>
                    <a:cubicBezTo>
                      <a:pt x="11" y="7"/>
                      <a:pt x="11" y="7"/>
                      <a:pt x="11" y="7"/>
                    </a:cubicBezTo>
                    <a:cubicBezTo>
                      <a:pt x="30" y="0"/>
                      <a:pt x="30" y="0"/>
                      <a:pt x="30" y="0"/>
                    </a:cubicBezTo>
                    <a:cubicBezTo>
                      <a:pt x="30" y="0"/>
                      <a:pt x="30" y="0"/>
                      <a:pt x="30" y="0"/>
                    </a:cubicBezTo>
                    <a:cubicBezTo>
                      <a:pt x="47" y="5"/>
                      <a:pt x="75" y="17"/>
                      <a:pt x="75" y="4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22" name="Oval 15">
                <a:extLst>
                  <a:ext uri="{FF2B5EF4-FFF2-40B4-BE49-F238E27FC236}">
                    <a16:creationId xmlns:a16="http://schemas.microsoft.com/office/drawing/2014/main" xmlns="" id="{8EEB9546-AE73-496B-A4C6-E1EF7B6A6DBF}"/>
                  </a:ext>
                </a:extLst>
              </p:cNvPr>
              <p:cNvSpPr>
                <a:spLocks noChangeArrowheads="1"/>
              </p:cNvSpPr>
              <p:nvPr/>
            </p:nvSpPr>
            <p:spPr bwMode="auto">
              <a:xfrm>
                <a:off x="2839" y="1882"/>
                <a:ext cx="151" cy="17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23" name="Freeform 16">
                <a:extLst>
                  <a:ext uri="{FF2B5EF4-FFF2-40B4-BE49-F238E27FC236}">
                    <a16:creationId xmlns:a16="http://schemas.microsoft.com/office/drawing/2014/main" xmlns="" id="{A2367D6E-6C2E-4823-8562-AE8A8141DE3C}"/>
                  </a:ext>
                </a:extLst>
              </p:cNvPr>
              <p:cNvSpPr>
                <a:spLocks/>
              </p:cNvSpPr>
              <p:nvPr/>
            </p:nvSpPr>
            <p:spPr bwMode="auto">
              <a:xfrm>
                <a:off x="2763" y="2071"/>
                <a:ext cx="151" cy="179"/>
              </a:xfrm>
              <a:custGeom>
                <a:avLst/>
                <a:gdLst/>
                <a:ahLst/>
                <a:cxnLst>
                  <a:cxn ang="0">
                    <a:pos x="64" y="7"/>
                  </a:cxn>
                  <a:cxn ang="0">
                    <a:pos x="64" y="7"/>
                  </a:cxn>
                  <a:cxn ang="0">
                    <a:pos x="49" y="62"/>
                  </a:cxn>
                  <a:cxn ang="0">
                    <a:pos x="57" y="74"/>
                  </a:cxn>
                  <a:cxn ang="0">
                    <a:pos x="53" y="76"/>
                  </a:cxn>
                  <a:cxn ang="0">
                    <a:pos x="10" y="47"/>
                  </a:cxn>
                  <a:cxn ang="0">
                    <a:pos x="4" y="47"/>
                  </a:cxn>
                  <a:cxn ang="0">
                    <a:pos x="0" y="55"/>
                  </a:cxn>
                  <a:cxn ang="0">
                    <a:pos x="0" y="45"/>
                  </a:cxn>
                  <a:cxn ang="0">
                    <a:pos x="45" y="0"/>
                  </a:cxn>
                  <a:cxn ang="0">
                    <a:pos x="64" y="7"/>
                  </a:cxn>
                </a:cxnLst>
                <a:rect l="0" t="0" r="r" b="b"/>
                <a:pathLst>
                  <a:path w="64" h="76">
                    <a:moveTo>
                      <a:pt x="64" y="7"/>
                    </a:moveTo>
                    <a:cubicBezTo>
                      <a:pt x="64" y="7"/>
                      <a:pt x="64" y="7"/>
                      <a:pt x="64" y="7"/>
                    </a:cubicBezTo>
                    <a:cubicBezTo>
                      <a:pt x="49" y="62"/>
                      <a:pt x="49" y="62"/>
                      <a:pt x="49" y="62"/>
                    </a:cubicBezTo>
                    <a:cubicBezTo>
                      <a:pt x="57" y="74"/>
                      <a:pt x="57" y="74"/>
                      <a:pt x="57" y="74"/>
                    </a:cubicBezTo>
                    <a:cubicBezTo>
                      <a:pt x="53" y="76"/>
                      <a:pt x="53" y="76"/>
                      <a:pt x="53" y="76"/>
                    </a:cubicBezTo>
                    <a:cubicBezTo>
                      <a:pt x="19" y="76"/>
                      <a:pt x="10" y="47"/>
                      <a:pt x="10" y="47"/>
                    </a:cubicBezTo>
                    <a:cubicBezTo>
                      <a:pt x="4" y="47"/>
                      <a:pt x="4" y="47"/>
                      <a:pt x="4" y="47"/>
                    </a:cubicBezTo>
                    <a:cubicBezTo>
                      <a:pt x="4" y="47"/>
                      <a:pt x="3" y="50"/>
                      <a:pt x="0" y="55"/>
                    </a:cubicBezTo>
                    <a:cubicBezTo>
                      <a:pt x="0" y="52"/>
                      <a:pt x="0" y="48"/>
                      <a:pt x="0" y="45"/>
                    </a:cubicBezTo>
                    <a:cubicBezTo>
                      <a:pt x="0" y="17"/>
                      <a:pt x="28" y="5"/>
                      <a:pt x="45" y="0"/>
                    </a:cubicBezTo>
                    <a:lnTo>
                      <a:pt x="64" y="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24" name="Freeform 17">
                <a:extLst>
                  <a:ext uri="{FF2B5EF4-FFF2-40B4-BE49-F238E27FC236}">
                    <a16:creationId xmlns:a16="http://schemas.microsoft.com/office/drawing/2014/main" xmlns="" id="{6A20547E-967C-4BEF-B1B7-B76A038E41E8}"/>
                  </a:ext>
                </a:extLst>
              </p:cNvPr>
              <p:cNvSpPr>
                <a:spLocks/>
              </p:cNvSpPr>
              <p:nvPr/>
            </p:nvSpPr>
            <p:spPr bwMode="auto">
              <a:xfrm>
                <a:off x="2739" y="2290"/>
                <a:ext cx="83" cy="86"/>
              </a:xfrm>
              <a:custGeom>
                <a:avLst/>
                <a:gdLst/>
                <a:ahLst/>
                <a:cxnLst>
                  <a:cxn ang="0">
                    <a:pos x="17" y="0"/>
                  </a:cxn>
                  <a:cxn ang="0">
                    <a:pos x="11" y="2"/>
                  </a:cxn>
                  <a:cxn ang="0">
                    <a:pos x="0" y="18"/>
                  </a:cxn>
                  <a:cxn ang="0">
                    <a:pos x="17" y="36"/>
                  </a:cxn>
                  <a:cxn ang="0">
                    <a:pos x="35" y="18"/>
                  </a:cxn>
                  <a:cxn ang="0">
                    <a:pos x="35" y="18"/>
                  </a:cxn>
                  <a:cxn ang="0">
                    <a:pos x="17" y="0"/>
                  </a:cxn>
                </a:cxnLst>
                <a:rect l="0" t="0" r="r" b="b"/>
                <a:pathLst>
                  <a:path w="35" h="36">
                    <a:moveTo>
                      <a:pt x="17" y="0"/>
                    </a:moveTo>
                    <a:cubicBezTo>
                      <a:pt x="15" y="0"/>
                      <a:pt x="13" y="1"/>
                      <a:pt x="11" y="2"/>
                    </a:cubicBezTo>
                    <a:cubicBezTo>
                      <a:pt x="4" y="4"/>
                      <a:pt x="0" y="11"/>
                      <a:pt x="0" y="18"/>
                    </a:cubicBezTo>
                    <a:cubicBezTo>
                      <a:pt x="0" y="28"/>
                      <a:pt x="8" y="36"/>
                      <a:pt x="17" y="36"/>
                    </a:cubicBezTo>
                    <a:cubicBezTo>
                      <a:pt x="27" y="36"/>
                      <a:pt x="35" y="28"/>
                      <a:pt x="35" y="18"/>
                    </a:cubicBezTo>
                    <a:cubicBezTo>
                      <a:pt x="35" y="18"/>
                      <a:pt x="35" y="18"/>
                      <a:pt x="35" y="18"/>
                    </a:cubicBezTo>
                    <a:cubicBezTo>
                      <a:pt x="35" y="8"/>
                      <a:pt x="27" y="0"/>
                      <a:pt x="1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25" name="Freeform 18">
                <a:extLst>
                  <a:ext uri="{FF2B5EF4-FFF2-40B4-BE49-F238E27FC236}">
                    <a16:creationId xmlns:a16="http://schemas.microsoft.com/office/drawing/2014/main" xmlns="" id="{EAD76B7D-1093-4994-94C2-82F1C1835F29}"/>
                  </a:ext>
                </a:extLst>
              </p:cNvPr>
              <p:cNvSpPr>
                <a:spLocks noEditPoints="1"/>
              </p:cNvSpPr>
              <p:nvPr/>
            </p:nvSpPr>
            <p:spPr bwMode="auto">
              <a:xfrm>
                <a:off x="2692" y="2203"/>
                <a:ext cx="177" cy="236"/>
              </a:xfrm>
              <a:custGeom>
                <a:avLst/>
                <a:gdLst/>
                <a:ahLst/>
                <a:cxnLst>
                  <a:cxn ang="0">
                    <a:pos x="37" y="0"/>
                  </a:cxn>
                  <a:cxn ang="0">
                    <a:pos x="30" y="10"/>
                  </a:cxn>
                  <a:cxn ang="0">
                    <a:pos x="0" y="27"/>
                  </a:cxn>
                  <a:cxn ang="0">
                    <a:pos x="0" y="65"/>
                  </a:cxn>
                  <a:cxn ang="0">
                    <a:pos x="37" y="100"/>
                  </a:cxn>
                  <a:cxn ang="0">
                    <a:pos x="75" y="65"/>
                  </a:cxn>
                  <a:cxn ang="0">
                    <a:pos x="75" y="58"/>
                  </a:cxn>
                  <a:cxn ang="0">
                    <a:pos x="75" y="27"/>
                  </a:cxn>
                  <a:cxn ang="0">
                    <a:pos x="37" y="0"/>
                  </a:cxn>
                  <a:cxn ang="0">
                    <a:pos x="37" y="78"/>
                  </a:cxn>
                  <a:cxn ang="0">
                    <a:pos x="15" y="55"/>
                  </a:cxn>
                  <a:cxn ang="0">
                    <a:pos x="30" y="34"/>
                  </a:cxn>
                  <a:cxn ang="0">
                    <a:pos x="37" y="33"/>
                  </a:cxn>
                  <a:cxn ang="0">
                    <a:pos x="60" y="55"/>
                  </a:cxn>
                  <a:cxn ang="0">
                    <a:pos x="60" y="56"/>
                  </a:cxn>
                  <a:cxn ang="0">
                    <a:pos x="37" y="78"/>
                  </a:cxn>
                </a:cxnLst>
                <a:rect l="0" t="0" r="r" b="b"/>
                <a:pathLst>
                  <a:path w="75" h="100">
                    <a:moveTo>
                      <a:pt x="37" y="0"/>
                    </a:moveTo>
                    <a:cubicBezTo>
                      <a:pt x="37" y="0"/>
                      <a:pt x="35" y="5"/>
                      <a:pt x="30" y="10"/>
                    </a:cubicBezTo>
                    <a:cubicBezTo>
                      <a:pt x="25" y="17"/>
                      <a:pt x="15" y="25"/>
                      <a:pt x="0" y="27"/>
                    </a:cubicBezTo>
                    <a:cubicBezTo>
                      <a:pt x="0" y="65"/>
                      <a:pt x="0" y="65"/>
                      <a:pt x="0" y="65"/>
                    </a:cubicBezTo>
                    <a:cubicBezTo>
                      <a:pt x="0" y="86"/>
                      <a:pt x="37" y="100"/>
                      <a:pt x="37" y="100"/>
                    </a:cubicBezTo>
                    <a:cubicBezTo>
                      <a:pt x="69" y="92"/>
                      <a:pt x="75" y="65"/>
                      <a:pt x="75" y="65"/>
                    </a:cubicBezTo>
                    <a:cubicBezTo>
                      <a:pt x="75" y="58"/>
                      <a:pt x="75" y="58"/>
                      <a:pt x="75" y="58"/>
                    </a:cubicBezTo>
                    <a:cubicBezTo>
                      <a:pt x="75" y="27"/>
                      <a:pt x="75" y="27"/>
                      <a:pt x="75" y="27"/>
                    </a:cubicBezTo>
                    <a:cubicBezTo>
                      <a:pt x="45" y="25"/>
                      <a:pt x="37" y="0"/>
                      <a:pt x="37" y="0"/>
                    </a:cubicBezTo>
                    <a:close/>
                    <a:moveTo>
                      <a:pt x="37" y="78"/>
                    </a:moveTo>
                    <a:cubicBezTo>
                      <a:pt x="25" y="78"/>
                      <a:pt x="15" y="68"/>
                      <a:pt x="15" y="55"/>
                    </a:cubicBezTo>
                    <a:cubicBezTo>
                      <a:pt x="15" y="45"/>
                      <a:pt x="21" y="37"/>
                      <a:pt x="30" y="34"/>
                    </a:cubicBezTo>
                    <a:cubicBezTo>
                      <a:pt x="33" y="33"/>
                      <a:pt x="35" y="33"/>
                      <a:pt x="37" y="33"/>
                    </a:cubicBezTo>
                    <a:cubicBezTo>
                      <a:pt x="50" y="33"/>
                      <a:pt x="60" y="43"/>
                      <a:pt x="60" y="55"/>
                    </a:cubicBezTo>
                    <a:cubicBezTo>
                      <a:pt x="60" y="55"/>
                      <a:pt x="60" y="56"/>
                      <a:pt x="60" y="56"/>
                    </a:cubicBezTo>
                    <a:cubicBezTo>
                      <a:pt x="60" y="68"/>
                      <a:pt x="50" y="78"/>
                      <a:pt x="37"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grpSp>
      </p:grpSp>
      <p:grpSp>
        <p:nvGrpSpPr>
          <p:cNvPr id="233" name="Group 232">
            <a:extLst>
              <a:ext uri="{FF2B5EF4-FFF2-40B4-BE49-F238E27FC236}">
                <a16:creationId xmlns:a16="http://schemas.microsoft.com/office/drawing/2014/main" xmlns="" id="{D0EDE1B8-68F1-4D0F-8E7A-5016C543C68D}"/>
              </a:ext>
            </a:extLst>
          </p:cNvPr>
          <p:cNvGrpSpPr/>
          <p:nvPr/>
        </p:nvGrpSpPr>
        <p:grpSpPr>
          <a:xfrm>
            <a:off x="7792769" y="4001740"/>
            <a:ext cx="3367086" cy="192786"/>
            <a:chOff x="7792769" y="3976340"/>
            <a:chExt cx="3367086" cy="192786"/>
          </a:xfrm>
        </p:grpSpPr>
        <p:grpSp>
          <p:nvGrpSpPr>
            <p:cNvPr id="313" name="Group 312">
              <a:extLst>
                <a:ext uri="{FF2B5EF4-FFF2-40B4-BE49-F238E27FC236}">
                  <a16:creationId xmlns:a16="http://schemas.microsoft.com/office/drawing/2014/main" xmlns="" id="{82025C70-24C6-4C4C-9C95-644DB0A2A6CC}"/>
                </a:ext>
              </a:extLst>
            </p:cNvPr>
            <p:cNvGrpSpPr/>
            <p:nvPr/>
          </p:nvGrpSpPr>
          <p:grpSpPr>
            <a:xfrm>
              <a:off x="8020293" y="3996121"/>
              <a:ext cx="3139562" cy="155828"/>
              <a:chOff x="1296708" y="2110188"/>
              <a:chExt cx="3139562" cy="155828"/>
            </a:xfrm>
          </p:grpSpPr>
          <p:cxnSp>
            <p:nvCxnSpPr>
              <p:cNvPr id="317" name="Straight Connector 316">
                <a:extLst>
                  <a:ext uri="{FF2B5EF4-FFF2-40B4-BE49-F238E27FC236}">
                    <a16:creationId xmlns:a16="http://schemas.microsoft.com/office/drawing/2014/main" xmlns="" id="{A4F39FF7-6ED6-4951-98BF-FF3F02071E92}"/>
                  </a:ext>
                </a:extLst>
              </p:cNvPr>
              <p:cNvCxnSpPr>
                <a:cxnSpLocks/>
              </p:cNvCxnSpPr>
              <p:nvPr/>
            </p:nvCxnSpPr>
            <p:spPr>
              <a:xfrm>
                <a:off x="1296708" y="2188102"/>
                <a:ext cx="313956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318" name="Rectangle 317">
                <a:extLst>
                  <a:ext uri="{FF2B5EF4-FFF2-40B4-BE49-F238E27FC236}">
                    <a16:creationId xmlns:a16="http://schemas.microsoft.com/office/drawing/2014/main" xmlns="" id="{DB3CDDDE-6A7B-451C-8609-475F2A5F188B}"/>
                  </a:ext>
                </a:extLst>
              </p:cNvPr>
              <p:cNvSpPr/>
              <p:nvPr/>
            </p:nvSpPr>
            <p:spPr>
              <a:xfrm>
                <a:off x="2401527" y="2110188"/>
                <a:ext cx="645993" cy="155828"/>
              </a:xfrm>
              <a:prstGeom prst="rect">
                <a:avLst/>
              </a:prstGeom>
              <a:solidFill>
                <a:srgbClr val="0091D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Network</a:t>
                </a:r>
              </a:p>
            </p:txBody>
          </p:sp>
        </p:grpSp>
        <p:grpSp>
          <p:nvGrpSpPr>
            <p:cNvPr id="314" name="Group 313">
              <a:extLst>
                <a:ext uri="{FF2B5EF4-FFF2-40B4-BE49-F238E27FC236}">
                  <a16:creationId xmlns:a16="http://schemas.microsoft.com/office/drawing/2014/main" xmlns="" id="{E677750C-3059-4C48-A8F0-D44767325C26}"/>
                </a:ext>
              </a:extLst>
            </p:cNvPr>
            <p:cNvGrpSpPr/>
            <p:nvPr/>
          </p:nvGrpSpPr>
          <p:grpSpPr>
            <a:xfrm>
              <a:off x="7792769" y="3976340"/>
              <a:ext cx="225863" cy="192786"/>
              <a:chOff x="5715000" y="3984106"/>
              <a:chExt cx="663575" cy="580140"/>
            </a:xfrm>
            <a:solidFill>
              <a:schemeClr val="bg1"/>
            </a:solidFill>
          </p:grpSpPr>
          <p:sp>
            <p:nvSpPr>
              <p:cNvPr id="315" name="Freeform 77">
                <a:extLst>
                  <a:ext uri="{FF2B5EF4-FFF2-40B4-BE49-F238E27FC236}">
                    <a16:creationId xmlns:a16="http://schemas.microsoft.com/office/drawing/2014/main" xmlns="" id="{9E987DCD-0105-44FF-A315-0644615D8508}"/>
                  </a:ext>
                </a:extLst>
              </p:cNvPr>
              <p:cNvSpPr>
                <a:spLocks noEditPoints="1"/>
              </p:cNvSpPr>
              <p:nvPr/>
            </p:nvSpPr>
            <p:spPr bwMode="auto">
              <a:xfrm>
                <a:off x="5903913" y="4208646"/>
                <a:ext cx="285750" cy="355600"/>
              </a:xfrm>
              <a:custGeom>
                <a:avLst/>
                <a:gdLst/>
                <a:ahLst/>
                <a:cxnLst>
                  <a:cxn ang="0">
                    <a:pos x="38" y="0"/>
                  </a:cxn>
                  <a:cxn ang="0">
                    <a:pos x="65" y="27"/>
                  </a:cxn>
                  <a:cxn ang="0">
                    <a:pos x="65" y="28"/>
                  </a:cxn>
                  <a:cxn ang="0">
                    <a:pos x="65" y="35"/>
                  </a:cxn>
                  <a:cxn ang="0">
                    <a:pos x="76" y="47"/>
                  </a:cxn>
                  <a:cxn ang="0">
                    <a:pos x="76" y="83"/>
                  </a:cxn>
                  <a:cxn ang="0">
                    <a:pos x="64" y="95"/>
                  </a:cxn>
                  <a:cxn ang="0">
                    <a:pos x="12" y="95"/>
                  </a:cxn>
                  <a:cxn ang="0">
                    <a:pos x="0" y="83"/>
                  </a:cxn>
                  <a:cxn ang="0">
                    <a:pos x="0" y="47"/>
                  </a:cxn>
                  <a:cxn ang="0">
                    <a:pos x="11" y="35"/>
                  </a:cxn>
                  <a:cxn ang="0">
                    <a:pos x="11" y="28"/>
                  </a:cxn>
                  <a:cxn ang="0">
                    <a:pos x="38" y="0"/>
                  </a:cxn>
                  <a:cxn ang="0">
                    <a:pos x="52" y="35"/>
                  </a:cxn>
                  <a:cxn ang="0">
                    <a:pos x="52" y="28"/>
                  </a:cxn>
                  <a:cxn ang="0">
                    <a:pos x="52" y="27"/>
                  </a:cxn>
                  <a:cxn ang="0">
                    <a:pos x="38" y="14"/>
                  </a:cxn>
                  <a:cxn ang="0">
                    <a:pos x="24" y="28"/>
                  </a:cxn>
                  <a:cxn ang="0">
                    <a:pos x="24" y="35"/>
                  </a:cxn>
                  <a:cxn ang="0">
                    <a:pos x="30" y="35"/>
                  </a:cxn>
                  <a:cxn ang="0">
                    <a:pos x="52" y="35"/>
                  </a:cxn>
                  <a:cxn ang="0">
                    <a:pos x="38" y="47"/>
                  </a:cxn>
                  <a:cxn ang="0">
                    <a:pos x="50" y="59"/>
                  </a:cxn>
                  <a:cxn ang="0">
                    <a:pos x="44" y="69"/>
                  </a:cxn>
                  <a:cxn ang="0">
                    <a:pos x="44" y="77"/>
                  </a:cxn>
                  <a:cxn ang="0">
                    <a:pos x="32" y="77"/>
                  </a:cxn>
                  <a:cxn ang="0">
                    <a:pos x="32" y="69"/>
                  </a:cxn>
                  <a:cxn ang="0">
                    <a:pos x="26" y="59"/>
                  </a:cxn>
                  <a:cxn ang="0">
                    <a:pos x="38" y="47"/>
                  </a:cxn>
                </a:cxnLst>
                <a:rect l="0" t="0" r="r" b="b"/>
                <a:pathLst>
                  <a:path w="76" h="95">
                    <a:moveTo>
                      <a:pt x="38" y="0"/>
                    </a:moveTo>
                    <a:cubicBezTo>
                      <a:pt x="53" y="0"/>
                      <a:pt x="65" y="12"/>
                      <a:pt x="65" y="27"/>
                    </a:cubicBezTo>
                    <a:cubicBezTo>
                      <a:pt x="65" y="27"/>
                      <a:pt x="65" y="28"/>
                      <a:pt x="65" y="28"/>
                    </a:cubicBezTo>
                    <a:cubicBezTo>
                      <a:pt x="65" y="35"/>
                      <a:pt x="65" y="35"/>
                      <a:pt x="65" y="35"/>
                    </a:cubicBezTo>
                    <a:cubicBezTo>
                      <a:pt x="71" y="36"/>
                      <a:pt x="76" y="41"/>
                      <a:pt x="76" y="47"/>
                    </a:cubicBezTo>
                    <a:cubicBezTo>
                      <a:pt x="76" y="83"/>
                      <a:pt x="76" y="83"/>
                      <a:pt x="76" y="83"/>
                    </a:cubicBezTo>
                    <a:cubicBezTo>
                      <a:pt x="76" y="89"/>
                      <a:pt x="71" y="95"/>
                      <a:pt x="64" y="95"/>
                    </a:cubicBezTo>
                    <a:cubicBezTo>
                      <a:pt x="12" y="95"/>
                      <a:pt x="12" y="95"/>
                      <a:pt x="12" y="95"/>
                    </a:cubicBezTo>
                    <a:cubicBezTo>
                      <a:pt x="5" y="95"/>
                      <a:pt x="0" y="89"/>
                      <a:pt x="0" y="83"/>
                    </a:cubicBezTo>
                    <a:cubicBezTo>
                      <a:pt x="0" y="47"/>
                      <a:pt x="0" y="47"/>
                      <a:pt x="0" y="47"/>
                    </a:cubicBezTo>
                    <a:cubicBezTo>
                      <a:pt x="0" y="41"/>
                      <a:pt x="5" y="36"/>
                      <a:pt x="11" y="35"/>
                    </a:cubicBezTo>
                    <a:cubicBezTo>
                      <a:pt x="11" y="28"/>
                      <a:pt x="11" y="28"/>
                      <a:pt x="11" y="28"/>
                    </a:cubicBezTo>
                    <a:cubicBezTo>
                      <a:pt x="11" y="13"/>
                      <a:pt x="23" y="0"/>
                      <a:pt x="38" y="0"/>
                    </a:cubicBezTo>
                    <a:moveTo>
                      <a:pt x="52" y="35"/>
                    </a:moveTo>
                    <a:cubicBezTo>
                      <a:pt x="52" y="28"/>
                      <a:pt x="52" y="28"/>
                      <a:pt x="52" y="28"/>
                    </a:cubicBezTo>
                    <a:cubicBezTo>
                      <a:pt x="52" y="27"/>
                      <a:pt x="52" y="27"/>
                      <a:pt x="52" y="27"/>
                    </a:cubicBezTo>
                    <a:cubicBezTo>
                      <a:pt x="52" y="20"/>
                      <a:pt x="46" y="14"/>
                      <a:pt x="38" y="14"/>
                    </a:cubicBezTo>
                    <a:cubicBezTo>
                      <a:pt x="30" y="14"/>
                      <a:pt x="24" y="20"/>
                      <a:pt x="24" y="28"/>
                    </a:cubicBezTo>
                    <a:cubicBezTo>
                      <a:pt x="24" y="35"/>
                      <a:pt x="24" y="35"/>
                      <a:pt x="24" y="35"/>
                    </a:cubicBezTo>
                    <a:cubicBezTo>
                      <a:pt x="30" y="35"/>
                      <a:pt x="30" y="35"/>
                      <a:pt x="30" y="35"/>
                    </a:cubicBezTo>
                    <a:lnTo>
                      <a:pt x="52" y="35"/>
                    </a:lnTo>
                    <a:close/>
                    <a:moveTo>
                      <a:pt x="38" y="47"/>
                    </a:moveTo>
                    <a:cubicBezTo>
                      <a:pt x="45" y="47"/>
                      <a:pt x="50" y="53"/>
                      <a:pt x="50" y="59"/>
                    </a:cubicBezTo>
                    <a:cubicBezTo>
                      <a:pt x="50" y="64"/>
                      <a:pt x="48" y="67"/>
                      <a:pt x="44" y="69"/>
                    </a:cubicBezTo>
                    <a:cubicBezTo>
                      <a:pt x="44" y="77"/>
                      <a:pt x="44" y="77"/>
                      <a:pt x="44" y="77"/>
                    </a:cubicBezTo>
                    <a:cubicBezTo>
                      <a:pt x="44" y="85"/>
                      <a:pt x="32" y="85"/>
                      <a:pt x="32" y="77"/>
                    </a:cubicBezTo>
                    <a:cubicBezTo>
                      <a:pt x="32" y="74"/>
                      <a:pt x="32" y="72"/>
                      <a:pt x="32" y="69"/>
                    </a:cubicBezTo>
                    <a:cubicBezTo>
                      <a:pt x="29" y="67"/>
                      <a:pt x="26" y="63"/>
                      <a:pt x="26" y="59"/>
                    </a:cubicBezTo>
                    <a:cubicBezTo>
                      <a:pt x="26" y="52"/>
                      <a:pt x="32" y="47"/>
                      <a:pt x="38" y="47"/>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16" name="Freeform 5">
                <a:extLst>
                  <a:ext uri="{FF2B5EF4-FFF2-40B4-BE49-F238E27FC236}">
                    <a16:creationId xmlns:a16="http://schemas.microsoft.com/office/drawing/2014/main" xmlns="" id="{6EE307F9-CDE5-48AD-AADF-A96243D69D13}"/>
                  </a:ext>
                </a:extLst>
              </p:cNvPr>
              <p:cNvSpPr>
                <a:spLocks/>
              </p:cNvSpPr>
              <p:nvPr/>
            </p:nvSpPr>
            <p:spPr bwMode="auto">
              <a:xfrm>
                <a:off x="5715000" y="3984106"/>
                <a:ext cx="663575" cy="379413"/>
              </a:xfrm>
              <a:custGeom>
                <a:avLst/>
                <a:gdLst/>
                <a:ahLst/>
                <a:cxnLst>
                  <a:cxn ang="0">
                    <a:pos x="152" y="52"/>
                  </a:cxn>
                  <a:cxn ang="0">
                    <a:pos x="151" y="52"/>
                  </a:cxn>
                  <a:cxn ang="0">
                    <a:pos x="117" y="20"/>
                  </a:cxn>
                  <a:cxn ang="0">
                    <a:pos x="101" y="24"/>
                  </a:cxn>
                  <a:cxn ang="0">
                    <a:pos x="63" y="0"/>
                  </a:cxn>
                  <a:cxn ang="0">
                    <a:pos x="22" y="41"/>
                  </a:cxn>
                  <a:cxn ang="0">
                    <a:pos x="22" y="48"/>
                  </a:cxn>
                  <a:cxn ang="0">
                    <a:pos x="0" y="74"/>
                  </a:cxn>
                  <a:cxn ang="0">
                    <a:pos x="26" y="101"/>
                  </a:cxn>
                  <a:cxn ang="0">
                    <a:pos x="45" y="101"/>
                  </a:cxn>
                  <a:cxn ang="0">
                    <a:pos x="44" y="92"/>
                  </a:cxn>
                  <a:cxn ang="0">
                    <a:pos x="57" y="61"/>
                  </a:cxn>
                  <a:cxn ang="0">
                    <a:pos x="88" y="48"/>
                  </a:cxn>
                  <a:cxn ang="0">
                    <a:pos x="119" y="61"/>
                  </a:cxn>
                  <a:cxn ang="0">
                    <a:pos x="132" y="92"/>
                  </a:cxn>
                  <a:cxn ang="0">
                    <a:pos x="131" y="101"/>
                  </a:cxn>
                  <a:cxn ang="0">
                    <a:pos x="152" y="101"/>
                  </a:cxn>
                  <a:cxn ang="0">
                    <a:pos x="177" y="76"/>
                  </a:cxn>
                  <a:cxn ang="0">
                    <a:pos x="152" y="52"/>
                  </a:cxn>
                </a:cxnLst>
                <a:rect l="0" t="0" r="r" b="b"/>
                <a:pathLst>
                  <a:path w="177" h="101">
                    <a:moveTo>
                      <a:pt x="152" y="52"/>
                    </a:moveTo>
                    <a:cubicBezTo>
                      <a:pt x="152" y="52"/>
                      <a:pt x="151" y="52"/>
                      <a:pt x="151" y="52"/>
                    </a:cubicBezTo>
                    <a:cubicBezTo>
                      <a:pt x="150" y="34"/>
                      <a:pt x="135" y="20"/>
                      <a:pt x="117" y="20"/>
                    </a:cubicBezTo>
                    <a:cubicBezTo>
                      <a:pt x="111" y="20"/>
                      <a:pt x="106" y="22"/>
                      <a:pt x="101" y="24"/>
                    </a:cubicBezTo>
                    <a:cubicBezTo>
                      <a:pt x="95" y="10"/>
                      <a:pt x="80" y="0"/>
                      <a:pt x="63" y="0"/>
                    </a:cubicBezTo>
                    <a:cubicBezTo>
                      <a:pt x="40" y="0"/>
                      <a:pt x="22" y="18"/>
                      <a:pt x="22" y="41"/>
                    </a:cubicBezTo>
                    <a:cubicBezTo>
                      <a:pt x="22" y="43"/>
                      <a:pt x="22" y="46"/>
                      <a:pt x="22" y="48"/>
                    </a:cubicBezTo>
                    <a:cubicBezTo>
                      <a:pt x="10" y="50"/>
                      <a:pt x="0" y="61"/>
                      <a:pt x="0" y="74"/>
                    </a:cubicBezTo>
                    <a:cubicBezTo>
                      <a:pt x="0" y="89"/>
                      <a:pt x="12" y="101"/>
                      <a:pt x="26" y="101"/>
                    </a:cubicBezTo>
                    <a:cubicBezTo>
                      <a:pt x="45" y="101"/>
                      <a:pt x="45" y="101"/>
                      <a:pt x="45" y="101"/>
                    </a:cubicBezTo>
                    <a:cubicBezTo>
                      <a:pt x="44" y="98"/>
                      <a:pt x="44" y="95"/>
                      <a:pt x="44" y="92"/>
                    </a:cubicBezTo>
                    <a:cubicBezTo>
                      <a:pt x="44" y="81"/>
                      <a:pt x="49" y="69"/>
                      <a:pt x="57" y="61"/>
                    </a:cubicBezTo>
                    <a:cubicBezTo>
                      <a:pt x="65" y="53"/>
                      <a:pt x="76" y="48"/>
                      <a:pt x="88" y="48"/>
                    </a:cubicBezTo>
                    <a:cubicBezTo>
                      <a:pt x="100" y="48"/>
                      <a:pt x="111" y="53"/>
                      <a:pt x="119" y="61"/>
                    </a:cubicBezTo>
                    <a:cubicBezTo>
                      <a:pt x="128" y="69"/>
                      <a:pt x="132" y="80"/>
                      <a:pt x="132" y="92"/>
                    </a:cubicBezTo>
                    <a:cubicBezTo>
                      <a:pt x="132" y="95"/>
                      <a:pt x="132" y="98"/>
                      <a:pt x="131" y="101"/>
                    </a:cubicBezTo>
                    <a:cubicBezTo>
                      <a:pt x="152" y="101"/>
                      <a:pt x="152" y="101"/>
                      <a:pt x="152" y="101"/>
                    </a:cubicBezTo>
                    <a:cubicBezTo>
                      <a:pt x="166" y="101"/>
                      <a:pt x="177" y="90"/>
                      <a:pt x="177" y="76"/>
                    </a:cubicBezTo>
                    <a:cubicBezTo>
                      <a:pt x="177" y="63"/>
                      <a:pt x="166" y="52"/>
                      <a:pt x="152"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grpSp>
      </p:grpSp>
      <p:grpSp>
        <p:nvGrpSpPr>
          <p:cNvPr id="234" name="Group 233">
            <a:extLst>
              <a:ext uri="{FF2B5EF4-FFF2-40B4-BE49-F238E27FC236}">
                <a16:creationId xmlns:a16="http://schemas.microsoft.com/office/drawing/2014/main" xmlns="" id="{1AB6EB2B-2C04-46BC-B6B9-EBB63FD17EEB}"/>
              </a:ext>
            </a:extLst>
          </p:cNvPr>
          <p:cNvGrpSpPr/>
          <p:nvPr/>
        </p:nvGrpSpPr>
        <p:grpSpPr>
          <a:xfrm>
            <a:off x="1054507" y="4789472"/>
            <a:ext cx="2368143" cy="420674"/>
            <a:chOff x="1054507" y="4764072"/>
            <a:chExt cx="2368143" cy="420674"/>
          </a:xfrm>
        </p:grpSpPr>
        <p:grpSp>
          <p:nvGrpSpPr>
            <p:cNvPr id="305" name="Group 304">
              <a:extLst>
                <a:ext uri="{FF2B5EF4-FFF2-40B4-BE49-F238E27FC236}">
                  <a16:creationId xmlns:a16="http://schemas.microsoft.com/office/drawing/2014/main" xmlns="" id="{C2B01F9F-8FF7-45E8-BE53-F4EA8CE9909B}"/>
                </a:ext>
              </a:extLst>
            </p:cNvPr>
            <p:cNvGrpSpPr/>
            <p:nvPr/>
          </p:nvGrpSpPr>
          <p:grpSpPr>
            <a:xfrm>
              <a:off x="1224262" y="4947946"/>
              <a:ext cx="2086621" cy="236800"/>
              <a:chOff x="1224263" y="4947941"/>
              <a:chExt cx="1997719" cy="202187"/>
            </a:xfrm>
          </p:grpSpPr>
          <p:sp>
            <p:nvSpPr>
              <p:cNvPr id="311" name="Rectangle 310">
                <a:extLst>
                  <a:ext uri="{FF2B5EF4-FFF2-40B4-BE49-F238E27FC236}">
                    <a16:creationId xmlns:a16="http://schemas.microsoft.com/office/drawing/2014/main" xmlns="" id="{3D0221C1-BA0A-4D8D-9C11-5C933D00DA72}"/>
                  </a:ext>
                </a:extLst>
              </p:cNvPr>
              <p:cNvSpPr/>
              <p:nvPr/>
            </p:nvSpPr>
            <p:spPr>
              <a:xfrm>
                <a:off x="1224263" y="4947942"/>
                <a:ext cx="982257" cy="20218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Log Analytics Workspace</a:t>
                </a:r>
                <a:endParaRPr lang="en-US" sz="700" dirty="0">
                  <a:solidFill>
                    <a:schemeClr val="bg1"/>
                  </a:solidFill>
                </a:endParaRPr>
              </a:p>
            </p:txBody>
          </p:sp>
          <p:sp>
            <p:nvSpPr>
              <p:cNvPr id="312" name="Rectangle 311">
                <a:extLst>
                  <a:ext uri="{FF2B5EF4-FFF2-40B4-BE49-F238E27FC236}">
                    <a16:creationId xmlns:a16="http://schemas.microsoft.com/office/drawing/2014/main" xmlns="" id="{35CFB401-3ECC-4F50-A8DA-09EA2E8C7809}"/>
                  </a:ext>
                </a:extLst>
              </p:cNvPr>
              <p:cNvSpPr/>
              <p:nvPr/>
            </p:nvSpPr>
            <p:spPr>
              <a:xfrm>
                <a:off x="2239726" y="4947941"/>
                <a:ext cx="982256" cy="20218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Azure Activity Logs</a:t>
                </a:r>
                <a:endParaRPr lang="en-US" sz="700" dirty="0">
                  <a:solidFill>
                    <a:schemeClr val="bg1"/>
                  </a:solidFill>
                </a:endParaRPr>
              </a:p>
            </p:txBody>
          </p:sp>
        </p:grpSp>
        <p:grpSp>
          <p:nvGrpSpPr>
            <p:cNvPr id="306" name="Group 305">
              <a:extLst>
                <a:ext uri="{FF2B5EF4-FFF2-40B4-BE49-F238E27FC236}">
                  <a16:creationId xmlns:a16="http://schemas.microsoft.com/office/drawing/2014/main" xmlns="" id="{5870D39F-00A7-4701-AA5E-06CE039AFF8B}"/>
                </a:ext>
              </a:extLst>
            </p:cNvPr>
            <p:cNvGrpSpPr/>
            <p:nvPr/>
          </p:nvGrpSpPr>
          <p:grpSpPr>
            <a:xfrm>
              <a:off x="1054507" y="4764072"/>
              <a:ext cx="2368143" cy="153727"/>
              <a:chOff x="1054507" y="4764072"/>
              <a:chExt cx="2368143" cy="153727"/>
            </a:xfrm>
          </p:grpSpPr>
          <p:grpSp>
            <p:nvGrpSpPr>
              <p:cNvPr id="307" name="Group 306">
                <a:extLst>
                  <a:ext uri="{FF2B5EF4-FFF2-40B4-BE49-F238E27FC236}">
                    <a16:creationId xmlns:a16="http://schemas.microsoft.com/office/drawing/2014/main" xmlns="" id="{DB803299-27FB-4036-BE9F-AB56ED7A5D6F}"/>
                  </a:ext>
                </a:extLst>
              </p:cNvPr>
              <p:cNvGrpSpPr/>
              <p:nvPr/>
            </p:nvGrpSpPr>
            <p:grpSpPr>
              <a:xfrm>
                <a:off x="1205240" y="4764072"/>
                <a:ext cx="2217410" cy="144655"/>
                <a:chOff x="1237953" y="2049432"/>
                <a:chExt cx="3198317" cy="208646"/>
              </a:xfrm>
            </p:grpSpPr>
            <p:cxnSp>
              <p:nvCxnSpPr>
                <p:cNvPr id="309" name="Straight Connector 308">
                  <a:extLst>
                    <a:ext uri="{FF2B5EF4-FFF2-40B4-BE49-F238E27FC236}">
                      <a16:creationId xmlns:a16="http://schemas.microsoft.com/office/drawing/2014/main" xmlns="" id="{748C71C8-084B-4D0F-AE2A-7D3385AC48E3}"/>
                    </a:ext>
                  </a:extLst>
                </p:cNvPr>
                <p:cNvCxnSpPr>
                  <a:cxnSpLocks/>
                </p:cNvCxnSpPr>
                <p:nvPr/>
              </p:nvCxnSpPr>
              <p:spPr>
                <a:xfrm>
                  <a:off x="1237953" y="2153756"/>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310" name="Rectangle 309">
                  <a:extLst>
                    <a:ext uri="{FF2B5EF4-FFF2-40B4-BE49-F238E27FC236}">
                      <a16:creationId xmlns:a16="http://schemas.microsoft.com/office/drawing/2014/main" xmlns="" id="{6AE16560-94AD-4652-BFC6-58A698C2176D}"/>
                    </a:ext>
                  </a:extLst>
                </p:cNvPr>
                <p:cNvSpPr/>
                <p:nvPr/>
              </p:nvSpPr>
              <p:spPr>
                <a:xfrm>
                  <a:off x="2032152" y="2049432"/>
                  <a:ext cx="1384744" cy="208646"/>
                </a:xfrm>
                <a:prstGeom prst="rect">
                  <a:avLst/>
                </a:prstGeom>
                <a:solidFill>
                  <a:srgbClr val="00338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spAutoFit/>
                </a:bodyPr>
                <a:lstStyle/>
                <a:p>
                  <a:pPr algn="ctr"/>
                  <a:r>
                    <a:rPr lang="en-US" sz="700" b="1" dirty="0">
                      <a:solidFill>
                        <a:schemeClr val="bg1"/>
                      </a:solidFill>
                    </a:rPr>
                    <a:t>Logging &amp; Auditing</a:t>
                  </a:r>
                </a:p>
              </p:txBody>
            </p:sp>
          </p:grpSp>
          <p:sp>
            <p:nvSpPr>
              <p:cNvPr id="308" name="Freeform 24">
                <a:extLst>
                  <a:ext uri="{FF2B5EF4-FFF2-40B4-BE49-F238E27FC236}">
                    <a16:creationId xmlns:a16="http://schemas.microsoft.com/office/drawing/2014/main" xmlns="" id="{43F387B8-C06B-4D14-BF30-526A0017AEB2}"/>
                  </a:ext>
                </a:extLst>
              </p:cNvPr>
              <p:cNvSpPr>
                <a:spLocks noEditPoints="1"/>
              </p:cNvSpPr>
              <p:nvPr/>
            </p:nvSpPr>
            <p:spPr bwMode="auto">
              <a:xfrm>
                <a:off x="1054507" y="4771258"/>
                <a:ext cx="157550" cy="146541"/>
              </a:xfrm>
              <a:custGeom>
                <a:avLst/>
                <a:gdLst/>
                <a:ahLst/>
                <a:cxnLst>
                  <a:cxn ang="0">
                    <a:pos x="141" y="16"/>
                  </a:cxn>
                  <a:cxn ang="0">
                    <a:pos x="145" y="28"/>
                  </a:cxn>
                  <a:cxn ang="0">
                    <a:pos x="25" y="36"/>
                  </a:cxn>
                  <a:cxn ang="0">
                    <a:pos x="0" y="4"/>
                  </a:cxn>
                  <a:cxn ang="0">
                    <a:pos x="50" y="0"/>
                  </a:cxn>
                  <a:cxn ang="0">
                    <a:pos x="57" y="13"/>
                  </a:cxn>
                  <a:cxn ang="0">
                    <a:pos x="36" y="35"/>
                  </a:cxn>
                  <a:cxn ang="0">
                    <a:pos x="176" y="38"/>
                  </a:cxn>
                  <a:cxn ang="0">
                    <a:pos x="151" y="58"/>
                  </a:cxn>
                  <a:cxn ang="0">
                    <a:pos x="108" y="86"/>
                  </a:cxn>
                  <a:cxn ang="0">
                    <a:pos x="104" y="103"/>
                  </a:cxn>
                  <a:cxn ang="0">
                    <a:pos x="3" y="118"/>
                  </a:cxn>
                  <a:cxn ang="0">
                    <a:pos x="31" y="38"/>
                  </a:cxn>
                  <a:cxn ang="0">
                    <a:pos x="155" y="93"/>
                  </a:cxn>
                  <a:cxn ang="0">
                    <a:pos x="133" y="94"/>
                  </a:cxn>
                  <a:cxn ang="0">
                    <a:pos x="137" y="82"/>
                  </a:cxn>
                  <a:cxn ang="0">
                    <a:pos x="155" y="86"/>
                  </a:cxn>
                  <a:cxn ang="0">
                    <a:pos x="137" y="64"/>
                  </a:cxn>
                  <a:cxn ang="0">
                    <a:pos x="173" y="86"/>
                  </a:cxn>
                  <a:cxn ang="0">
                    <a:pos x="161" y="95"/>
                  </a:cxn>
                  <a:cxn ang="0">
                    <a:pos x="151" y="76"/>
                  </a:cxn>
                  <a:cxn ang="0">
                    <a:pos x="127" y="86"/>
                  </a:cxn>
                  <a:cxn ang="0">
                    <a:pos x="115" y="95"/>
                  </a:cxn>
                  <a:cxn ang="0">
                    <a:pos x="137" y="64"/>
                  </a:cxn>
                  <a:cxn ang="0">
                    <a:pos x="150" y="109"/>
                  </a:cxn>
                  <a:cxn ang="0">
                    <a:pos x="147" y="121"/>
                  </a:cxn>
                  <a:cxn ang="0">
                    <a:pos x="140" y="131"/>
                  </a:cxn>
                  <a:cxn ang="0">
                    <a:pos x="137" y="121"/>
                  </a:cxn>
                  <a:cxn ang="0">
                    <a:pos x="113" y="100"/>
                  </a:cxn>
                  <a:cxn ang="0">
                    <a:pos x="177" y="103"/>
                  </a:cxn>
                  <a:cxn ang="0">
                    <a:pos x="174" y="139"/>
                  </a:cxn>
                  <a:cxn ang="0">
                    <a:pos x="111" y="137"/>
                  </a:cxn>
                  <a:cxn ang="0">
                    <a:pos x="113" y="100"/>
                  </a:cxn>
                </a:cxnLst>
                <a:rect l="0" t="0" r="r" b="b"/>
                <a:pathLst>
                  <a:path w="177" h="139">
                    <a:moveTo>
                      <a:pt x="61" y="16"/>
                    </a:moveTo>
                    <a:cubicBezTo>
                      <a:pt x="141" y="16"/>
                      <a:pt x="141" y="16"/>
                      <a:pt x="141" y="16"/>
                    </a:cubicBezTo>
                    <a:cubicBezTo>
                      <a:pt x="143" y="16"/>
                      <a:pt x="145" y="18"/>
                      <a:pt x="145" y="21"/>
                    </a:cubicBezTo>
                    <a:cubicBezTo>
                      <a:pt x="145" y="28"/>
                      <a:pt x="145" y="28"/>
                      <a:pt x="145" y="28"/>
                    </a:cubicBezTo>
                    <a:cubicBezTo>
                      <a:pt x="36" y="28"/>
                      <a:pt x="36" y="28"/>
                      <a:pt x="36" y="28"/>
                    </a:cubicBezTo>
                    <a:cubicBezTo>
                      <a:pt x="31" y="28"/>
                      <a:pt x="26" y="31"/>
                      <a:pt x="25" y="36"/>
                    </a:cubicBezTo>
                    <a:cubicBezTo>
                      <a:pt x="0" y="100"/>
                      <a:pt x="0" y="100"/>
                      <a:pt x="0" y="100"/>
                    </a:cubicBezTo>
                    <a:cubicBezTo>
                      <a:pt x="0" y="4"/>
                      <a:pt x="0" y="4"/>
                      <a:pt x="0" y="4"/>
                    </a:cubicBezTo>
                    <a:cubicBezTo>
                      <a:pt x="0" y="2"/>
                      <a:pt x="2" y="0"/>
                      <a:pt x="4" y="0"/>
                    </a:cubicBezTo>
                    <a:cubicBezTo>
                      <a:pt x="50" y="0"/>
                      <a:pt x="50" y="0"/>
                      <a:pt x="50" y="0"/>
                    </a:cubicBezTo>
                    <a:cubicBezTo>
                      <a:pt x="52" y="0"/>
                      <a:pt x="53" y="2"/>
                      <a:pt x="54" y="4"/>
                    </a:cubicBezTo>
                    <a:cubicBezTo>
                      <a:pt x="57" y="13"/>
                      <a:pt x="57" y="13"/>
                      <a:pt x="57" y="13"/>
                    </a:cubicBezTo>
                    <a:cubicBezTo>
                      <a:pt x="58" y="15"/>
                      <a:pt x="59" y="16"/>
                      <a:pt x="61" y="16"/>
                    </a:cubicBezTo>
                    <a:moveTo>
                      <a:pt x="36" y="35"/>
                    </a:moveTo>
                    <a:cubicBezTo>
                      <a:pt x="174" y="35"/>
                      <a:pt x="174" y="35"/>
                      <a:pt x="174" y="35"/>
                    </a:cubicBezTo>
                    <a:cubicBezTo>
                      <a:pt x="176" y="35"/>
                      <a:pt x="177" y="36"/>
                      <a:pt x="176" y="38"/>
                    </a:cubicBezTo>
                    <a:cubicBezTo>
                      <a:pt x="167" y="62"/>
                      <a:pt x="167" y="62"/>
                      <a:pt x="167" y="62"/>
                    </a:cubicBezTo>
                    <a:cubicBezTo>
                      <a:pt x="162" y="59"/>
                      <a:pt x="157" y="58"/>
                      <a:pt x="151" y="58"/>
                    </a:cubicBezTo>
                    <a:cubicBezTo>
                      <a:pt x="137" y="58"/>
                      <a:pt x="137" y="58"/>
                      <a:pt x="137" y="58"/>
                    </a:cubicBezTo>
                    <a:cubicBezTo>
                      <a:pt x="121" y="58"/>
                      <a:pt x="108" y="70"/>
                      <a:pt x="108" y="86"/>
                    </a:cubicBezTo>
                    <a:cubicBezTo>
                      <a:pt x="108" y="96"/>
                      <a:pt x="108" y="96"/>
                      <a:pt x="108" y="96"/>
                    </a:cubicBezTo>
                    <a:cubicBezTo>
                      <a:pt x="106" y="97"/>
                      <a:pt x="104" y="100"/>
                      <a:pt x="104" y="103"/>
                    </a:cubicBezTo>
                    <a:cubicBezTo>
                      <a:pt x="104" y="118"/>
                      <a:pt x="104" y="118"/>
                      <a:pt x="104" y="118"/>
                    </a:cubicBezTo>
                    <a:cubicBezTo>
                      <a:pt x="3" y="118"/>
                      <a:pt x="3" y="118"/>
                      <a:pt x="3" y="118"/>
                    </a:cubicBezTo>
                    <a:cubicBezTo>
                      <a:pt x="2" y="118"/>
                      <a:pt x="1" y="117"/>
                      <a:pt x="1" y="115"/>
                    </a:cubicBezTo>
                    <a:cubicBezTo>
                      <a:pt x="31" y="38"/>
                      <a:pt x="31" y="38"/>
                      <a:pt x="31" y="38"/>
                    </a:cubicBezTo>
                    <a:cubicBezTo>
                      <a:pt x="32" y="36"/>
                      <a:pt x="34" y="35"/>
                      <a:pt x="36" y="35"/>
                    </a:cubicBezTo>
                    <a:moveTo>
                      <a:pt x="155" y="93"/>
                    </a:moveTo>
                    <a:cubicBezTo>
                      <a:pt x="154" y="94"/>
                      <a:pt x="154" y="94"/>
                      <a:pt x="154" y="94"/>
                    </a:cubicBezTo>
                    <a:cubicBezTo>
                      <a:pt x="133" y="94"/>
                      <a:pt x="133" y="94"/>
                      <a:pt x="133" y="94"/>
                    </a:cubicBezTo>
                    <a:cubicBezTo>
                      <a:pt x="133" y="86"/>
                      <a:pt x="133" y="86"/>
                      <a:pt x="133" y="86"/>
                    </a:cubicBezTo>
                    <a:cubicBezTo>
                      <a:pt x="133" y="84"/>
                      <a:pt x="135" y="82"/>
                      <a:pt x="137" y="82"/>
                    </a:cubicBezTo>
                    <a:cubicBezTo>
                      <a:pt x="151" y="82"/>
                      <a:pt x="151" y="82"/>
                      <a:pt x="151" y="82"/>
                    </a:cubicBezTo>
                    <a:cubicBezTo>
                      <a:pt x="153" y="82"/>
                      <a:pt x="155" y="84"/>
                      <a:pt x="155" y="86"/>
                    </a:cubicBezTo>
                    <a:lnTo>
                      <a:pt x="155" y="93"/>
                    </a:lnTo>
                    <a:close/>
                    <a:moveTo>
                      <a:pt x="137" y="64"/>
                    </a:moveTo>
                    <a:cubicBezTo>
                      <a:pt x="151" y="64"/>
                      <a:pt x="151" y="64"/>
                      <a:pt x="151" y="64"/>
                    </a:cubicBezTo>
                    <a:cubicBezTo>
                      <a:pt x="163" y="64"/>
                      <a:pt x="173" y="74"/>
                      <a:pt x="173" y="86"/>
                    </a:cubicBezTo>
                    <a:cubicBezTo>
                      <a:pt x="173" y="95"/>
                      <a:pt x="173" y="95"/>
                      <a:pt x="173" y="95"/>
                    </a:cubicBezTo>
                    <a:cubicBezTo>
                      <a:pt x="161" y="95"/>
                      <a:pt x="161" y="95"/>
                      <a:pt x="161" y="95"/>
                    </a:cubicBezTo>
                    <a:cubicBezTo>
                      <a:pt x="161" y="86"/>
                      <a:pt x="161" y="86"/>
                      <a:pt x="161" y="86"/>
                    </a:cubicBezTo>
                    <a:cubicBezTo>
                      <a:pt x="161" y="81"/>
                      <a:pt x="156" y="76"/>
                      <a:pt x="151" y="76"/>
                    </a:cubicBezTo>
                    <a:cubicBezTo>
                      <a:pt x="137" y="76"/>
                      <a:pt x="137" y="76"/>
                      <a:pt x="137" y="76"/>
                    </a:cubicBezTo>
                    <a:cubicBezTo>
                      <a:pt x="131" y="76"/>
                      <a:pt x="127" y="81"/>
                      <a:pt x="127" y="86"/>
                    </a:cubicBezTo>
                    <a:cubicBezTo>
                      <a:pt x="127" y="95"/>
                      <a:pt x="127" y="95"/>
                      <a:pt x="127" y="95"/>
                    </a:cubicBezTo>
                    <a:cubicBezTo>
                      <a:pt x="115" y="95"/>
                      <a:pt x="115" y="95"/>
                      <a:pt x="115" y="95"/>
                    </a:cubicBezTo>
                    <a:cubicBezTo>
                      <a:pt x="115" y="86"/>
                      <a:pt x="115" y="86"/>
                      <a:pt x="115" y="86"/>
                    </a:cubicBezTo>
                    <a:cubicBezTo>
                      <a:pt x="115" y="74"/>
                      <a:pt x="125" y="64"/>
                      <a:pt x="137" y="64"/>
                    </a:cubicBezTo>
                    <a:moveTo>
                      <a:pt x="137" y="109"/>
                    </a:moveTo>
                    <a:cubicBezTo>
                      <a:pt x="150" y="109"/>
                      <a:pt x="150" y="109"/>
                      <a:pt x="150" y="109"/>
                    </a:cubicBezTo>
                    <a:cubicBezTo>
                      <a:pt x="150" y="121"/>
                      <a:pt x="150" y="121"/>
                      <a:pt x="150" y="121"/>
                    </a:cubicBezTo>
                    <a:cubicBezTo>
                      <a:pt x="147" y="121"/>
                      <a:pt x="147" y="121"/>
                      <a:pt x="147" y="121"/>
                    </a:cubicBezTo>
                    <a:cubicBezTo>
                      <a:pt x="147" y="131"/>
                      <a:pt x="147" y="131"/>
                      <a:pt x="147" y="131"/>
                    </a:cubicBezTo>
                    <a:cubicBezTo>
                      <a:pt x="140" y="131"/>
                      <a:pt x="140" y="131"/>
                      <a:pt x="140" y="131"/>
                    </a:cubicBezTo>
                    <a:cubicBezTo>
                      <a:pt x="140" y="121"/>
                      <a:pt x="140" y="121"/>
                      <a:pt x="140" y="121"/>
                    </a:cubicBezTo>
                    <a:cubicBezTo>
                      <a:pt x="137" y="121"/>
                      <a:pt x="137" y="121"/>
                      <a:pt x="137" y="121"/>
                    </a:cubicBezTo>
                    <a:lnTo>
                      <a:pt x="137" y="109"/>
                    </a:lnTo>
                    <a:close/>
                    <a:moveTo>
                      <a:pt x="113" y="100"/>
                    </a:moveTo>
                    <a:cubicBezTo>
                      <a:pt x="174" y="100"/>
                      <a:pt x="174" y="100"/>
                      <a:pt x="174" y="100"/>
                    </a:cubicBezTo>
                    <a:cubicBezTo>
                      <a:pt x="176" y="100"/>
                      <a:pt x="177" y="102"/>
                      <a:pt x="177" y="103"/>
                    </a:cubicBezTo>
                    <a:cubicBezTo>
                      <a:pt x="177" y="137"/>
                      <a:pt x="177" y="137"/>
                      <a:pt x="177" y="137"/>
                    </a:cubicBezTo>
                    <a:cubicBezTo>
                      <a:pt x="177" y="138"/>
                      <a:pt x="176" y="139"/>
                      <a:pt x="174" y="139"/>
                    </a:cubicBezTo>
                    <a:cubicBezTo>
                      <a:pt x="113" y="139"/>
                      <a:pt x="113" y="139"/>
                      <a:pt x="113" y="139"/>
                    </a:cubicBezTo>
                    <a:cubicBezTo>
                      <a:pt x="112" y="139"/>
                      <a:pt x="111" y="138"/>
                      <a:pt x="111" y="137"/>
                    </a:cubicBezTo>
                    <a:cubicBezTo>
                      <a:pt x="111" y="103"/>
                      <a:pt x="111" y="103"/>
                      <a:pt x="111" y="103"/>
                    </a:cubicBezTo>
                    <a:cubicBezTo>
                      <a:pt x="111" y="102"/>
                      <a:pt x="112" y="100"/>
                      <a:pt x="113" y="100"/>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900" dirty="0"/>
              </a:p>
            </p:txBody>
          </p:sp>
        </p:grpSp>
      </p:grpSp>
      <p:sp>
        <p:nvSpPr>
          <p:cNvPr id="235" name="Rectangle 234">
            <a:extLst>
              <a:ext uri="{FF2B5EF4-FFF2-40B4-BE49-F238E27FC236}">
                <a16:creationId xmlns:a16="http://schemas.microsoft.com/office/drawing/2014/main" xmlns="" id="{2259F468-9B5F-440C-B7A5-13CD263A8B8C}"/>
              </a:ext>
            </a:extLst>
          </p:cNvPr>
          <p:cNvSpPr/>
          <p:nvPr/>
        </p:nvSpPr>
        <p:spPr>
          <a:xfrm>
            <a:off x="3780218" y="4973342"/>
            <a:ext cx="1025969" cy="236799"/>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Azure Monitor</a:t>
            </a:r>
            <a:endParaRPr lang="en-US" sz="700" dirty="0">
              <a:solidFill>
                <a:schemeClr val="bg1"/>
              </a:solidFill>
            </a:endParaRPr>
          </a:p>
        </p:txBody>
      </p:sp>
      <p:sp>
        <p:nvSpPr>
          <p:cNvPr id="236" name="Rectangle 235">
            <a:extLst>
              <a:ext uri="{FF2B5EF4-FFF2-40B4-BE49-F238E27FC236}">
                <a16:creationId xmlns:a16="http://schemas.microsoft.com/office/drawing/2014/main" xmlns="" id="{4AFD3E21-9FA8-4464-9040-55D6F68640CC}"/>
              </a:ext>
            </a:extLst>
          </p:cNvPr>
          <p:cNvSpPr/>
          <p:nvPr/>
        </p:nvSpPr>
        <p:spPr>
          <a:xfrm>
            <a:off x="4310545" y="5245761"/>
            <a:ext cx="1025968" cy="236799"/>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Sentinel</a:t>
            </a:r>
            <a:endParaRPr lang="en-US" sz="700" dirty="0">
              <a:solidFill>
                <a:schemeClr val="bg1"/>
              </a:solidFill>
            </a:endParaRPr>
          </a:p>
        </p:txBody>
      </p:sp>
      <p:sp>
        <p:nvSpPr>
          <p:cNvPr id="237" name="Rectangle 236">
            <a:extLst>
              <a:ext uri="{FF2B5EF4-FFF2-40B4-BE49-F238E27FC236}">
                <a16:creationId xmlns:a16="http://schemas.microsoft.com/office/drawing/2014/main" xmlns="" id="{0B23FAEA-C77A-4E30-8D92-883154DEC62D}"/>
              </a:ext>
            </a:extLst>
          </p:cNvPr>
          <p:cNvSpPr/>
          <p:nvPr/>
        </p:nvSpPr>
        <p:spPr>
          <a:xfrm>
            <a:off x="4840871" y="4973341"/>
            <a:ext cx="1025968" cy="236799"/>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Security Center</a:t>
            </a:r>
            <a:endParaRPr lang="en-US" sz="700" dirty="0">
              <a:solidFill>
                <a:schemeClr val="bg1"/>
              </a:solidFill>
            </a:endParaRPr>
          </a:p>
        </p:txBody>
      </p:sp>
      <p:grpSp>
        <p:nvGrpSpPr>
          <p:cNvPr id="238" name="Group 237">
            <a:extLst>
              <a:ext uri="{FF2B5EF4-FFF2-40B4-BE49-F238E27FC236}">
                <a16:creationId xmlns:a16="http://schemas.microsoft.com/office/drawing/2014/main" xmlns="" id="{A953BE81-995E-4049-B28A-4F2C5B101728}"/>
              </a:ext>
            </a:extLst>
          </p:cNvPr>
          <p:cNvGrpSpPr/>
          <p:nvPr/>
        </p:nvGrpSpPr>
        <p:grpSpPr>
          <a:xfrm>
            <a:off x="6336174" y="4973346"/>
            <a:ext cx="2086621" cy="236800"/>
            <a:chOff x="1224263" y="4947941"/>
            <a:chExt cx="1997719" cy="202187"/>
          </a:xfrm>
        </p:grpSpPr>
        <p:sp>
          <p:nvSpPr>
            <p:cNvPr id="303" name="Rectangle 302">
              <a:extLst>
                <a:ext uri="{FF2B5EF4-FFF2-40B4-BE49-F238E27FC236}">
                  <a16:creationId xmlns:a16="http://schemas.microsoft.com/office/drawing/2014/main" xmlns="" id="{C4F4757C-79B8-4BDD-AD6C-52CB172AC697}"/>
                </a:ext>
              </a:extLst>
            </p:cNvPr>
            <p:cNvSpPr/>
            <p:nvPr/>
          </p:nvSpPr>
          <p:spPr>
            <a:xfrm>
              <a:off x="1224263" y="4947942"/>
              <a:ext cx="982257" cy="20218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Tinfoil Vulnerability Scanning </a:t>
              </a:r>
              <a:endParaRPr lang="en-US" sz="700" dirty="0">
                <a:solidFill>
                  <a:schemeClr val="bg1"/>
                </a:solidFill>
              </a:endParaRPr>
            </a:p>
          </p:txBody>
        </p:sp>
        <p:sp>
          <p:nvSpPr>
            <p:cNvPr id="304" name="Rectangle 303">
              <a:extLst>
                <a:ext uri="{FF2B5EF4-FFF2-40B4-BE49-F238E27FC236}">
                  <a16:creationId xmlns:a16="http://schemas.microsoft.com/office/drawing/2014/main" xmlns="" id="{650D8E7C-2018-4960-A477-B376B3ABE428}"/>
                </a:ext>
              </a:extLst>
            </p:cNvPr>
            <p:cNvSpPr/>
            <p:nvPr/>
          </p:nvSpPr>
          <p:spPr>
            <a:xfrm>
              <a:off x="2239726" y="4947941"/>
              <a:ext cx="982256" cy="20218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Vulnerability Remediation</a:t>
              </a:r>
              <a:endParaRPr lang="en-US" sz="700" dirty="0">
                <a:solidFill>
                  <a:schemeClr val="bg1"/>
                </a:solidFill>
              </a:endParaRPr>
            </a:p>
          </p:txBody>
        </p:sp>
      </p:grpSp>
      <p:grpSp>
        <p:nvGrpSpPr>
          <p:cNvPr id="239" name="Group 238">
            <a:extLst>
              <a:ext uri="{FF2B5EF4-FFF2-40B4-BE49-F238E27FC236}">
                <a16:creationId xmlns:a16="http://schemas.microsoft.com/office/drawing/2014/main" xmlns="" id="{10D936BB-015C-49E3-9647-D2D92852B0EB}"/>
              </a:ext>
            </a:extLst>
          </p:cNvPr>
          <p:cNvGrpSpPr/>
          <p:nvPr/>
        </p:nvGrpSpPr>
        <p:grpSpPr>
          <a:xfrm>
            <a:off x="8892130" y="4973346"/>
            <a:ext cx="2147345" cy="236800"/>
            <a:chOff x="1224263" y="4947941"/>
            <a:chExt cx="2055856" cy="202187"/>
          </a:xfrm>
        </p:grpSpPr>
        <p:sp>
          <p:nvSpPr>
            <p:cNvPr id="301" name="Rectangle 300">
              <a:extLst>
                <a:ext uri="{FF2B5EF4-FFF2-40B4-BE49-F238E27FC236}">
                  <a16:creationId xmlns:a16="http://schemas.microsoft.com/office/drawing/2014/main" xmlns="" id="{7DCE0C87-6226-4DC0-AA3B-317785C3BD78}"/>
                </a:ext>
              </a:extLst>
            </p:cNvPr>
            <p:cNvSpPr/>
            <p:nvPr/>
          </p:nvSpPr>
          <p:spPr>
            <a:xfrm>
              <a:off x="1224263" y="4947942"/>
              <a:ext cx="982257" cy="20218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Azure Policy</a:t>
              </a:r>
              <a:endParaRPr lang="en-US" sz="700" dirty="0">
                <a:solidFill>
                  <a:schemeClr val="bg1"/>
                </a:solidFill>
              </a:endParaRPr>
            </a:p>
          </p:txBody>
        </p:sp>
        <p:sp>
          <p:nvSpPr>
            <p:cNvPr id="302" name="Rectangle 301">
              <a:extLst>
                <a:ext uri="{FF2B5EF4-FFF2-40B4-BE49-F238E27FC236}">
                  <a16:creationId xmlns:a16="http://schemas.microsoft.com/office/drawing/2014/main" xmlns="" id="{19499537-11D5-40A6-BF52-FE5263E81CB6}"/>
                </a:ext>
              </a:extLst>
            </p:cNvPr>
            <p:cNvSpPr/>
            <p:nvPr/>
          </p:nvSpPr>
          <p:spPr>
            <a:xfrm>
              <a:off x="2239726" y="4947941"/>
              <a:ext cx="1040393" cy="20218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Change Tracking</a:t>
              </a:r>
              <a:endParaRPr lang="en-US" sz="700" dirty="0">
                <a:solidFill>
                  <a:schemeClr val="bg1"/>
                </a:solidFill>
              </a:endParaRPr>
            </a:p>
          </p:txBody>
        </p:sp>
      </p:grpSp>
      <p:sp>
        <p:nvSpPr>
          <p:cNvPr id="240" name="Rectangle 239">
            <a:extLst>
              <a:ext uri="{FF2B5EF4-FFF2-40B4-BE49-F238E27FC236}">
                <a16:creationId xmlns:a16="http://schemas.microsoft.com/office/drawing/2014/main" xmlns="" id="{4843CD10-6C82-4CCE-84F3-8E2FF3399C8E}"/>
              </a:ext>
            </a:extLst>
          </p:cNvPr>
          <p:cNvSpPr/>
          <p:nvPr/>
        </p:nvSpPr>
        <p:spPr>
          <a:xfrm>
            <a:off x="992189" y="5563065"/>
            <a:ext cx="10209211" cy="256178"/>
          </a:xfrm>
          <a:prstGeom prst="rect">
            <a:avLst/>
          </a:prstGeom>
          <a:solidFill>
            <a:srgbClr val="00A3A1"/>
          </a:solidFill>
          <a:ln w="6350">
            <a:solidFill>
              <a:srgbClr val="00A3A1"/>
            </a:solidFill>
            <a:prstDash val="solid"/>
          </a:ln>
        </p:spPr>
        <p:style>
          <a:lnRef idx="2">
            <a:schemeClr val="accent3"/>
          </a:lnRef>
          <a:fillRef idx="1">
            <a:schemeClr val="lt1"/>
          </a:fillRef>
          <a:effectRef idx="0">
            <a:schemeClr val="accent3"/>
          </a:effectRef>
          <a:fontRef idx="minor">
            <a:schemeClr val="dk1"/>
          </a:fontRef>
        </p:style>
        <p:txBody>
          <a:bodyPr lIns="54864" tIns="54864" rIns="54864" bIns="54864" rtlCol="0" anchor="ctr" anchorCtr="0">
            <a:noAutofit/>
          </a:bodyPr>
          <a:lstStyle/>
          <a:p>
            <a:pPr marL="548640"/>
            <a:r>
              <a:rPr lang="en-US" sz="1100" b="1" dirty="0">
                <a:solidFill>
                  <a:schemeClr val="bg1"/>
                </a:solidFill>
              </a:rPr>
              <a:t> </a:t>
            </a:r>
            <a:endParaRPr lang="en-US" sz="900" dirty="0">
              <a:solidFill>
                <a:schemeClr val="bg1"/>
              </a:solidFill>
            </a:endParaRPr>
          </a:p>
        </p:txBody>
      </p:sp>
      <p:sp>
        <p:nvSpPr>
          <p:cNvPr id="241" name="Rectangle 240">
            <a:extLst>
              <a:ext uri="{FF2B5EF4-FFF2-40B4-BE49-F238E27FC236}">
                <a16:creationId xmlns:a16="http://schemas.microsoft.com/office/drawing/2014/main" xmlns="" id="{ACAEDB96-4D8A-4526-A21B-905D711747DA}"/>
              </a:ext>
            </a:extLst>
          </p:cNvPr>
          <p:cNvSpPr/>
          <p:nvPr/>
        </p:nvSpPr>
        <p:spPr>
          <a:xfrm>
            <a:off x="1380409" y="5614210"/>
            <a:ext cx="1993258" cy="153888"/>
          </a:xfrm>
          <a:prstGeom prst="rect">
            <a:avLst/>
          </a:prstGeom>
        </p:spPr>
        <p:txBody>
          <a:bodyPr wrap="square" lIns="0" tIns="0" rIns="0" bIns="0">
            <a:spAutoFit/>
          </a:bodyPr>
          <a:lstStyle/>
          <a:p>
            <a:r>
              <a:rPr lang="en-US" sz="1000" b="1" dirty="0">
                <a:solidFill>
                  <a:schemeClr val="bg1"/>
                </a:solidFill>
              </a:rPr>
              <a:t>Identity &amp; Access Management</a:t>
            </a:r>
            <a:endParaRPr lang="en-US" sz="1000" b="1" dirty="0">
              <a:solidFill>
                <a:schemeClr val="bg1"/>
              </a:solidFill>
            </a:endParaRPr>
          </a:p>
        </p:txBody>
      </p:sp>
      <p:sp>
        <p:nvSpPr>
          <p:cNvPr id="242" name="Rectangle 241">
            <a:extLst>
              <a:ext uri="{FF2B5EF4-FFF2-40B4-BE49-F238E27FC236}">
                <a16:creationId xmlns:a16="http://schemas.microsoft.com/office/drawing/2014/main" xmlns="" id="{D1428BEA-15A5-4516-8BA7-2A5E56A783EE}"/>
              </a:ext>
            </a:extLst>
          </p:cNvPr>
          <p:cNvSpPr/>
          <p:nvPr/>
        </p:nvSpPr>
        <p:spPr>
          <a:xfrm>
            <a:off x="992189" y="5854049"/>
            <a:ext cx="10209211" cy="256178"/>
          </a:xfrm>
          <a:prstGeom prst="rect">
            <a:avLst/>
          </a:prstGeom>
          <a:solidFill>
            <a:srgbClr val="EAAA00"/>
          </a:solidFill>
          <a:ln w="6350">
            <a:solidFill>
              <a:srgbClr val="EAAA00"/>
            </a:solidFill>
            <a:prstDash val="lgDash"/>
          </a:ln>
        </p:spPr>
        <p:style>
          <a:lnRef idx="2">
            <a:schemeClr val="accent3"/>
          </a:lnRef>
          <a:fillRef idx="1">
            <a:schemeClr val="lt1"/>
          </a:fillRef>
          <a:effectRef idx="0">
            <a:schemeClr val="accent3"/>
          </a:effectRef>
          <a:fontRef idx="minor">
            <a:schemeClr val="dk1"/>
          </a:fontRef>
        </p:style>
        <p:txBody>
          <a:bodyPr lIns="54864" tIns="54864" rIns="54864" bIns="54864" rtlCol="0" anchor="ctr" anchorCtr="0">
            <a:noAutofit/>
          </a:bodyPr>
          <a:lstStyle/>
          <a:p>
            <a:pPr marL="548640"/>
            <a:r>
              <a:rPr lang="en-US" sz="1100" b="1" dirty="0">
                <a:solidFill>
                  <a:schemeClr val="bg1"/>
                </a:solidFill>
              </a:rPr>
              <a:t> </a:t>
            </a:r>
            <a:endParaRPr lang="en-US" sz="900" dirty="0">
              <a:solidFill>
                <a:schemeClr val="bg1"/>
              </a:solidFill>
            </a:endParaRPr>
          </a:p>
        </p:txBody>
      </p:sp>
      <p:sp>
        <p:nvSpPr>
          <p:cNvPr id="243" name="Rectangle 242">
            <a:extLst>
              <a:ext uri="{FF2B5EF4-FFF2-40B4-BE49-F238E27FC236}">
                <a16:creationId xmlns:a16="http://schemas.microsoft.com/office/drawing/2014/main" xmlns="" id="{2BD94271-2D40-40C2-9ED7-8122236DD323}"/>
              </a:ext>
            </a:extLst>
          </p:cNvPr>
          <p:cNvSpPr/>
          <p:nvPr/>
        </p:nvSpPr>
        <p:spPr>
          <a:xfrm>
            <a:off x="1469309" y="5905194"/>
            <a:ext cx="1675139" cy="153888"/>
          </a:xfrm>
          <a:prstGeom prst="rect">
            <a:avLst/>
          </a:prstGeom>
        </p:spPr>
        <p:txBody>
          <a:bodyPr wrap="square" lIns="0" tIns="0" rIns="0" bIns="0">
            <a:spAutoFit/>
          </a:bodyPr>
          <a:lstStyle/>
          <a:p>
            <a:r>
              <a:rPr lang="en-US" sz="1000" b="1" dirty="0">
                <a:solidFill>
                  <a:schemeClr val="bg1"/>
                </a:solidFill>
              </a:rPr>
              <a:t>Availability &amp; Scalability</a:t>
            </a:r>
          </a:p>
        </p:txBody>
      </p:sp>
      <p:grpSp>
        <p:nvGrpSpPr>
          <p:cNvPr id="244" name="Group 243">
            <a:extLst>
              <a:ext uri="{FF2B5EF4-FFF2-40B4-BE49-F238E27FC236}">
                <a16:creationId xmlns:a16="http://schemas.microsoft.com/office/drawing/2014/main" xmlns="" id="{F3787F17-1A2F-4A72-8621-7FB0BFDF2044}"/>
              </a:ext>
            </a:extLst>
          </p:cNvPr>
          <p:cNvGrpSpPr/>
          <p:nvPr/>
        </p:nvGrpSpPr>
        <p:grpSpPr>
          <a:xfrm>
            <a:off x="992189" y="1690231"/>
            <a:ext cx="10209211" cy="256178"/>
            <a:chOff x="992189" y="1664831"/>
            <a:chExt cx="10209211" cy="256178"/>
          </a:xfrm>
        </p:grpSpPr>
        <p:sp>
          <p:nvSpPr>
            <p:cNvPr id="287" name="Rectangle 286">
              <a:extLst>
                <a:ext uri="{FF2B5EF4-FFF2-40B4-BE49-F238E27FC236}">
                  <a16:creationId xmlns:a16="http://schemas.microsoft.com/office/drawing/2014/main" xmlns="" id="{1F839F98-750E-4D0F-A73C-BD02ACCDC04E}"/>
                </a:ext>
              </a:extLst>
            </p:cNvPr>
            <p:cNvSpPr/>
            <p:nvPr/>
          </p:nvSpPr>
          <p:spPr>
            <a:xfrm>
              <a:off x="992189" y="1664831"/>
              <a:ext cx="10209211" cy="256178"/>
            </a:xfrm>
            <a:prstGeom prst="rect">
              <a:avLst/>
            </a:prstGeom>
            <a:solidFill>
              <a:srgbClr val="483698"/>
            </a:solidFill>
            <a:ln w="6350">
              <a:solidFill>
                <a:srgbClr val="483698"/>
              </a:solidFill>
              <a:prstDash val="solid"/>
            </a:ln>
          </p:spPr>
          <p:style>
            <a:lnRef idx="2">
              <a:schemeClr val="accent3"/>
            </a:lnRef>
            <a:fillRef idx="1">
              <a:schemeClr val="lt1"/>
            </a:fillRef>
            <a:effectRef idx="0">
              <a:schemeClr val="accent3"/>
            </a:effectRef>
            <a:fontRef idx="minor">
              <a:schemeClr val="dk1"/>
            </a:fontRef>
          </p:style>
          <p:txBody>
            <a:bodyPr lIns="54864" tIns="54864" rIns="54864" bIns="54864" rtlCol="0" anchor="ctr" anchorCtr="0">
              <a:noAutofit/>
            </a:bodyPr>
            <a:lstStyle/>
            <a:p>
              <a:pPr marL="548640"/>
              <a:r>
                <a:rPr lang="en-US" sz="1100" b="1" dirty="0">
                  <a:solidFill>
                    <a:schemeClr val="bg1"/>
                  </a:solidFill>
                </a:rPr>
                <a:t> </a:t>
              </a:r>
              <a:endParaRPr lang="en-US" sz="900" dirty="0">
                <a:solidFill>
                  <a:schemeClr val="bg1"/>
                </a:solidFill>
              </a:endParaRPr>
            </a:p>
          </p:txBody>
        </p:sp>
        <p:grpSp>
          <p:nvGrpSpPr>
            <p:cNvPr id="288" name="Group 5">
              <a:extLst>
                <a:ext uri="{FF2B5EF4-FFF2-40B4-BE49-F238E27FC236}">
                  <a16:creationId xmlns:a16="http://schemas.microsoft.com/office/drawing/2014/main" xmlns="" id="{8FD6CFB0-F9D1-44A6-A753-55373D0CC80F}"/>
                </a:ext>
              </a:extLst>
            </p:cNvPr>
            <p:cNvGrpSpPr>
              <a:grpSpLocks noChangeAspect="1"/>
            </p:cNvGrpSpPr>
            <p:nvPr/>
          </p:nvGrpSpPr>
          <p:grpSpPr bwMode="auto">
            <a:xfrm>
              <a:off x="1065991" y="1705564"/>
              <a:ext cx="192525" cy="174712"/>
              <a:chOff x="263" y="675"/>
              <a:chExt cx="733" cy="674"/>
            </a:xfrm>
            <a:solidFill>
              <a:schemeClr val="bg1"/>
            </a:solidFill>
          </p:grpSpPr>
          <p:sp>
            <p:nvSpPr>
              <p:cNvPr id="293" name="Freeform 6">
                <a:extLst>
                  <a:ext uri="{FF2B5EF4-FFF2-40B4-BE49-F238E27FC236}">
                    <a16:creationId xmlns:a16="http://schemas.microsoft.com/office/drawing/2014/main" xmlns="" id="{631A15C7-A727-498F-B06C-DDD3954739C7}"/>
                  </a:ext>
                </a:extLst>
              </p:cNvPr>
              <p:cNvSpPr>
                <a:spLocks/>
              </p:cNvSpPr>
              <p:nvPr/>
            </p:nvSpPr>
            <p:spPr bwMode="auto">
              <a:xfrm>
                <a:off x="299" y="675"/>
                <a:ext cx="673" cy="173"/>
              </a:xfrm>
              <a:custGeom>
                <a:avLst/>
                <a:gdLst/>
                <a:ahLst/>
                <a:cxnLst>
                  <a:cxn ang="0">
                    <a:pos x="0" y="29"/>
                  </a:cxn>
                  <a:cxn ang="0">
                    <a:pos x="1" y="27"/>
                  </a:cxn>
                  <a:cxn ang="0">
                    <a:pos x="54" y="1"/>
                  </a:cxn>
                  <a:cxn ang="0">
                    <a:pos x="59" y="1"/>
                  </a:cxn>
                  <a:cxn ang="0">
                    <a:pos x="111" y="27"/>
                  </a:cxn>
                  <a:cxn ang="0">
                    <a:pos x="111" y="29"/>
                  </a:cxn>
                  <a:cxn ang="0">
                    <a:pos x="0" y="29"/>
                  </a:cxn>
                </a:cxnLst>
                <a:rect l="0" t="0" r="r" b="b"/>
                <a:pathLst>
                  <a:path w="113" h="29">
                    <a:moveTo>
                      <a:pt x="0" y="29"/>
                    </a:moveTo>
                    <a:cubicBezTo>
                      <a:pt x="0" y="29"/>
                      <a:pt x="0" y="28"/>
                      <a:pt x="1" y="27"/>
                    </a:cubicBezTo>
                    <a:cubicBezTo>
                      <a:pt x="2" y="26"/>
                      <a:pt x="54" y="1"/>
                      <a:pt x="54" y="1"/>
                    </a:cubicBezTo>
                    <a:cubicBezTo>
                      <a:pt x="54" y="1"/>
                      <a:pt x="57" y="0"/>
                      <a:pt x="59" y="1"/>
                    </a:cubicBezTo>
                    <a:cubicBezTo>
                      <a:pt x="61" y="3"/>
                      <a:pt x="111" y="27"/>
                      <a:pt x="111" y="27"/>
                    </a:cubicBezTo>
                    <a:cubicBezTo>
                      <a:pt x="111" y="27"/>
                      <a:pt x="113" y="29"/>
                      <a:pt x="111" y="29"/>
                    </a:cubicBezTo>
                    <a:cubicBezTo>
                      <a:pt x="109" y="29"/>
                      <a:pt x="0" y="29"/>
                      <a:pt x="0" y="29"/>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294" name="Freeform 7">
                <a:extLst>
                  <a:ext uri="{FF2B5EF4-FFF2-40B4-BE49-F238E27FC236}">
                    <a16:creationId xmlns:a16="http://schemas.microsoft.com/office/drawing/2014/main" xmlns="" id="{B982C9B7-1E37-43FC-AC6B-22390D79FA6D}"/>
                  </a:ext>
                </a:extLst>
              </p:cNvPr>
              <p:cNvSpPr>
                <a:spLocks/>
              </p:cNvSpPr>
              <p:nvPr/>
            </p:nvSpPr>
            <p:spPr bwMode="auto">
              <a:xfrm>
                <a:off x="287" y="860"/>
                <a:ext cx="691" cy="36"/>
              </a:xfrm>
              <a:custGeom>
                <a:avLst/>
                <a:gdLst/>
                <a:ahLst/>
                <a:cxnLst>
                  <a:cxn ang="0">
                    <a:pos x="2" y="1"/>
                  </a:cxn>
                  <a:cxn ang="0">
                    <a:pos x="115" y="0"/>
                  </a:cxn>
                  <a:cxn ang="0">
                    <a:pos x="110" y="6"/>
                  </a:cxn>
                  <a:cxn ang="0">
                    <a:pos x="6" y="6"/>
                  </a:cxn>
                  <a:cxn ang="0">
                    <a:pos x="2" y="1"/>
                  </a:cxn>
                </a:cxnLst>
                <a:rect l="0" t="0" r="r" b="b"/>
                <a:pathLst>
                  <a:path w="116" h="6">
                    <a:moveTo>
                      <a:pt x="2" y="1"/>
                    </a:moveTo>
                    <a:cubicBezTo>
                      <a:pt x="115" y="0"/>
                      <a:pt x="115" y="0"/>
                      <a:pt x="115" y="0"/>
                    </a:cubicBezTo>
                    <a:cubicBezTo>
                      <a:pt x="115" y="0"/>
                      <a:pt x="116" y="5"/>
                      <a:pt x="110" y="6"/>
                    </a:cubicBezTo>
                    <a:cubicBezTo>
                      <a:pt x="6" y="6"/>
                      <a:pt x="6" y="6"/>
                      <a:pt x="6" y="6"/>
                    </a:cubicBezTo>
                    <a:cubicBezTo>
                      <a:pt x="6" y="6"/>
                      <a:pt x="0" y="6"/>
                      <a:pt x="2" y="1"/>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295" name="Freeform 8">
                <a:extLst>
                  <a:ext uri="{FF2B5EF4-FFF2-40B4-BE49-F238E27FC236}">
                    <a16:creationId xmlns:a16="http://schemas.microsoft.com/office/drawing/2014/main" xmlns="" id="{110B81B5-0804-41D2-9604-1ABC352774E4}"/>
                  </a:ext>
                </a:extLst>
              </p:cNvPr>
              <p:cNvSpPr>
                <a:spLocks/>
              </p:cNvSpPr>
              <p:nvPr/>
            </p:nvSpPr>
            <p:spPr bwMode="auto">
              <a:xfrm>
                <a:off x="323" y="920"/>
                <a:ext cx="149" cy="322"/>
              </a:xfrm>
              <a:custGeom>
                <a:avLst/>
                <a:gdLst/>
                <a:ahLst/>
                <a:cxnLst>
                  <a:cxn ang="0">
                    <a:pos x="2" y="0"/>
                  </a:cxn>
                  <a:cxn ang="0">
                    <a:pos x="23" y="0"/>
                  </a:cxn>
                  <a:cxn ang="0">
                    <a:pos x="24" y="1"/>
                  </a:cxn>
                  <a:cxn ang="0">
                    <a:pos x="20" y="5"/>
                  </a:cxn>
                  <a:cxn ang="0">
                    <a:pos x="20" y="52"/>
                  </a:cxn>
                  <a:cxn ang="0">
                    <a:pos x="18" y="54"/>
                  </a:cxn>
                  <a:cxn ang="0">
                    <a:pos x="6" y="54"/>
                  </a:cxn>
                  <a:cxn ang="0">
                    <a:pos x="4" y="52"/>
                  </a:cxn>
                  <a:cxn ang="0">
                    <a:pos x="5" y="6"/>
                  </a:cxn>
                  <a:cxn ang="0">
                    <a:pos x="1" y="5"/>
                  </a:cxn>
                  <a:cxn ang="0">
                    <a:pos x="2" y="0"/>
                  </a:cxn>
                </a:cxnLst>
                <a:rect l="0" t="0" r="r" b="b"/>
                <a:pathLst>
                  <a:path w="25" h="54">
                    <a:moveTo>
                      <a:pt x="2" y="0"/>
                    </a:moveTo>
                    <a:cubicBezTo>
                      <a:pt x="23" y="0"/>
                      <a:pt x="23" y="0"/>
                      <a:pt x="23" y="0"/>
                    </a:cubicBezTo>
                    <a:cubicBezTo>
                      <a:pt x="23" y="0"/>
                      <a:pt x="24" y="0"/>
                      <a:pt x="24" y="1"/>
                    </a:cubicBezTo>
                    <a:cubicBezTo>
                      <a:pt x="24" y="2"/>
                      <a:pt x="25" y="6"/>
                      <a:pt x="20" y="5"/>
                    </a:cubicBezTo>
                    <a:cubicBezTo>
                      <a:pt x="20" y="52"/>
                      <a:pt x="20" y="52"/>
                      <a:pt x="20" y="52"/>
                    </a:cubicBezTo>
                    <a:cubicBezTo>
                      <a:pt x="20" y="52"/>
                      <a:pt x="20" y="54"/>
                      <a:pt x="18" y="54"/>
                    </a:cubicBezTo>
                    <a:cubicBezTo>
                      <a:pt x="17" y="54"/>
                      <a:pt x="6" y="54"/>
                      <a:pt x="6" y="54"/>
                    </a:cubicBezTo>
                    <a:cubicBezTo>
                      <a:pt x="6" y="54"/>
                      <a:pt x="4" y="54"/>
                      <a:pt x="4" y="52"/>
                    </a:cubicBezTo>
                    <a:cubicBezTo>
                      <a:pt x="4" y="51"/>
                      <a:pt x="5" y="6"/>
                      <a:pt x="5" y="6"/>
                    </a:cubicBezTo>
                    <a:cubicBezTo>
                      <a:pt x="5" y="6"/>
                      <a:pt x="1" y="7"/>
                      <a:pt x="1" y="5"/>
                    </a:cubicBezTo>
                    <a:cubicBezTo>
                      <a:pt x="1" y="2"/>
                      <a:pt x="0" y="1"/>
                      <a:pt x="2" y="0"/>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296" name="Freeform 9">
                <a:extLst>
                  <a:ext uri="{FF2B5EF4-FFF2-40B4-BE49-F238E27FC236}">
                    <a16:creationId xmlns:a16="http://schemas.microsoft.com/office/drawing/2014/main" xmlns="" id="{F120988B-ABFE-4463-9EDA-8CE68AF5F14A}"/>
                  </a:ext>
                </a:extLst>
              </p:cNvPr>
              <p:cNvSpPr>
                <a:spLocks/>
              </p:cNvSpPr>
              <p:nvPr/>
            </p:nvSpPr>
            <p:spPr bwMode="auto">
              <a:xfrm>
                <a:off x="478" y="920"/>
                <a:ext cx="155" cy="322"/>
              </a:xfrm>
              <a:custGeom>
                <a:avLst/>
                <a:gdLst/>
                <a:ahLst/>
                <a:cxnLst>
                  <a:cxn ang="0">
                    <a:pos x="2" y="0"/>
                  </a:cxn>
                  <a:cxn ang="0">
                    <a:pos x="23" y="0"/>
                  </a:cxn>
                  <a:cxn ang="0">
                    <a:pos x="25" y="1"/>
                  </a:cxn>
                  <a:cxn ang="0">
                    <a:pos x="21" y="5"/>
                  </a:cxn>
                  <a:cxn ang="0">
                    <a:pos x="21" y="52"/>
                  </a:cxn>
                  <a:cxn ang="0">
                    <a:pos x="19" y="54"/>
                  </a:cxn>
                  <a:cxn ang="0">
                    <a:pos x="7" y="54"/>
                  </a:cxn>
                  <a:cxn ang="0">
                    <a:pos x="5" y="52"/>
                  </a:cxn>
                  <a:cxn ang="0">
                    <a:pos x="5" y="6"/>
                  </a:cxn>
                  <a:cxn ang="0">
                    <a:pos x="1" y="5"/>
                  </a:cxn>
                  <a:cxn ang="0">
                    <a:pos x="2" y="0"/>
                  </a:cxn>
                </a:cxnLst>
                <a:rect l="0" t="0" r="r" b="b"/>
                <a:pathLst>
                  <a:path w="26" h="54">
                    <a:moveTo>
                      <a:pt x="2" y="0"/>
                    </a:moveTo>
                    <a:cubicBezTo>
                      <a:pt x="23" y="0"/>
                      <a:pt x="23" y="0"/>
                      <a:pt x="23" y="0"/>
                    </a:cubicBezTo>
                    <a:cubicBezTo>
                      <a:pt x="23" y="0"/>
                      <a:pt x="25" y="0"/>
                      <a:pt x="25" y="1"/>
                    </a:cubicBezTo>
                    <a:cubicBezTo>
                      <a:pt x="25" y="2"/>
                      <a:pt x="26" y="6"/>
                      <a:pt x="21" y="5"/>
                    </a:cubicBezTo>
                    <a:cubicBezTo>
                      <a:pt x="21" y="52"/>
                      <a:pt x="21" y="52"/>
                      <a:pt x="21" y="52"/>
                    </a:cubicBezTo>
                    <a:cubicBezTo>
                      <a:pt x="21" y="52"/>
                      <a:pt x="21" y="54"/>
                      <a:pt x="19" y="54"/>
                    </a:cubicBezTo>
                    <a:cubicBezTo>
                      <a:pt x="17" y="54"/>
                      <a:pt x="7" y="54"/>
                      <a:pt x="7" y="54"/>
                    </a:cubicBezTo>
                    <a:cubicBezTo>
                      <a:pt x="7" y="54"/>
                      <a:pt x="5" y="54"/>
                      <a:pt x="5" y="52"/>
                    </a:cubicBezTo>
                    <a:cubicBezTo>
                      <a:pt x="5" y="51"/>
                      <a:pt x="5" y="6"/>
                      <a:pt x="5" y="6"/>
                    </a:cubicBezTo>
                    <a:cubicBezTo>
                      <a:pt x="5" y="6"/>
                      <a:pt x="1" y="7"/>
                      <a:pt x="1" y="5"/>
                    </a:cubicBezTo>
                    <a:cubicBezTo>
                      <a:pt x="1" y="2"/>
                      <a:pt x="0" y="1"/>
                      <a:pt x="2" y="0"/>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297" name="Freeform 10">
                <a:extLst>
                  <a:ext uri="{FF2B5EF4-FFF2-40B4-BE49-F238E27FC236}">
                    <a16:creationId xmlns:a16="http://schemas.microsoft.com/office/drawing/2014/main" xmlns="" id="{C204CABD-42F0-4D25-86B3-E6776FA47DCA}"/>
                  </a:ext>
                </a:extLst>
              </p:cNvPr>
              <p:cNvSpPr>
                <a:spLocks/>
              </p:cNvSpPr>
              <p:nvPr/>
            </p:nvSpPr>
            <p:spPr bwMode="auto">
              <a:xfrm>
                <a:off x="639" y="914"/>
                <a:ext cx="149" cy="328"/>
              </a:xfrm>
              <a:custGeom>
                <a:avLst/>
                <a:gdLst/>
                <a:ahLst/>
                <a:cxnLst>
                  <a:cxn ang="0">
                    <a:pos x="2" y="0"/>
                  </a:cxn>
                  <a:cxn ang="0">
                    <a:pos x="23" y="0"/>
                  </a:cxn>
                  <a:cxn ang="0">
                    <a:pos x="25" y="2"/>
                  </a:cxn>
                  <a:cxn ang="0">
                    <a:pos x="21" y="6"/>
                  </a:cxn>
                  <a:cxn ang="0">
                    <a:pos x="20" y="53"/>
                  </a:cxn>
                  <a:cxn ang="0">
                    <a:pos x="19" y="55"/>
                  </a:cxn>
                  <a:cxn ang="0">
                    <a:pos x="7" y="55"/>
                  </a:cxn>
                  <a:cxn ang="0">
                    <a:pos x="5" y="53"/>
                  </a:cxn>
                  <a:cxn ang="0">
                    <a:pos x="5" y="7"/>
                  </a:cxn>
                  <a:cxn ang="0">
                    <a:pos x="1" y="5"/>
                  </a:cxn>
                  <a:cxn ang="0">
                    <a:pos x="2" y="0"/>
                  </a:cxn>
                </a:cxnLst>
                <a:rect l="0" t="0" r="r" b="b"/>
                <a:pathLst>
                  <a:path w="25" h="55">
                    <a:moveTo>
                      <a:pt x="2" y="0"/>
                    </a:moveTo>
                    <a:cubicBezTo>
                      <a:pt x="23" y="0"/>
                      <a:pt x="23" y="0"/>
                      <a:pt x="23" y="0"/>
                    </a:cubicBezTo>
                    <a:cubicBezTo>
                      <a:pt x="23" y="0"/>
                      <a:pt x="25" y="1"/>
                      <a:pt x="25" y="2"/>
                    </a:cubicBezTo>
                    <a:cubicBezTo>
                      <a:pt x="25" y="2"/>
                      <a:pt x="25" y="7"/>
                      <a:pt x="21" y="6"/>
                    </a:cubicBezTo>
                    <a:cubicBezTo>
                      <a:pt x="20" y="53"/>
                      <a:pt x="20" y="53"/>
                      <a:pt x="20" y="53"/>
                    </a:cubicBezTo>
                    <a:cubicBezTo>
                      <a:pt x="20" y="53"/>
                      <a:pt x="20" y="55"/>
                      <a:pt x="19" y="55"/>
                    </a:cubicBezTo>
                    <a:cubicBezTo>
                      <a:pt x="17" y="55"/>
                      <a:pt x="7" y="55"/>
                      <a:pt x="7" y="55"/>
                    </a:cubicBezTo>
                    <a:cubicBezTo>
                      <a:pt x="7" y="55"/>
                      <a:pt x="5" y="55"/>
                      <a:pt x="5" y="53"/>
                    </a:cubicBezTo>
                    <a:cubicBezTo>
                      <a:pt x="5" y="52"/>
                      <a:pt x="5" y="7"/>
                      <a:pt x="5" y="7"/>
                    </a:cubicBezTo>
                    <a:cubicBezTo>
                      <a:pt x="5" y="7"/>
                      <a:pt x="1" y="8"/>
                      <a:pt x="1" y="5"/>
                    </a:cubicBezTo>
                    <a:cubicBezTo>
                      <a:pt x="1" y="3"/>
                      <a:pt x="0" y="1"/>
                      <a:pt x="2" y="0"/>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298" name="Freeform 11">
                <a:extLst>
                  <a:ext uri="{FF2B5EF4-FFF2-40B4-BE49-F238E27FC236}">
                    <a16:creationId xmlns:a16="http://schemas.microsoft.com/office/drawing/2014/main" xmlns="" id="{4EEB684A-47DE-43CA-ADBD-785923852643}"/>
                  </a:ext>
                </a:extLst>
              </p:cNvPr>
              <p:cNvSpPr>
                <a:spLocks/>
              </p:cNvSpPr>
              <p:nvPr/>
            </p:nvSpPr>
            <p:spPr bwMode="auto">
              <a:xfrm>
                <a:off x="794" y="914"/>
                <a:ext cx="149" cy="328"/>
              </a:xfrm>
              <a:custGeom>
                <a:avLst/>
                <a:gdLst/>
                <a:ahLst/>
                <a:cxnLst>
                  <a:cxn ang="0">
                    <a:pos x="2" y="0"/>
                  </a:cxn>
                  <a:cxn ang="0">
                    <a:pos x="23" y="0"/>
                  </a:cxn>
                  <a:cxn ang="0">
                    <a:pos x="24" y="2"/>
                  </a:cxn>
                  <a:cxn ang="0">
                    <a:pos x="20" y="6"/>
                  </a:cxn>
                  <a:cxn ang="0">
                    <a:pos x="20" y="53"/>
                  </a:cxn>
                  <a:cxn ang="0">
                    <a:pos x="19" y="55"/>
                  </a:cxn>
                  <a:cxn ang="0">
                    <a:pos x="6" y="55"/>
                  </a:cxn>
                  <a:cxn ang="0">
                    <a:pos x="5" y="53"/>
                  </a:cxn>
                  <a:cxn ang="0">
                    <a:pos x="5" y="7"/>
                  </a:cxn>
                  <a:cxn ang="0">
                    <a:pos x="1" y="5"/>
                  </a:cxn>
                  <a:cxn ang="0">
                    <a:pos x="2" y="0"/>
                  </a:cxn>
                </a:cxnLst>
                <a:rect l="0" t="0" r="r" b="b"/>
                <a:pathLst>
                  <a:path w="25" h="55">
                    <a:moveTo>
                      <a:pt x="2" y="0"/>
                    </a:moveTo>
                    <a:cubicBezTo>
                      <a:pt x="23" y="0"/>
                      <a:pt x="23" y="0"/>
                      <a:pt x="23" y="0"/>
                    </a:cubicBezTo>
                    <a:cubicBezTo>
                      <a:pt x="23" y="0"/>
                      <a:pt x="24" y="1"/>
                      <a:pt x="24" y="2"/>
                    </a:cubicBezTo>
                    <a:cubicBezTo>
                      <a:pt x="24" y="2"/>
                      <a:pt x="25" y="7"/>
                      <a:pt x="20" y="6"/>
                    </a:cubicBezTo>
                    <a:cubicBezTo>
                      <a:pt x="20" y="53"/>
                      <a:pt x="20" y="53"/>
                      <a:pt x="20" y="53"/>
                    </a:cubicBezTo>
                    <a:cubicBezTo>
                      <a:pt x="20" y="53"/>
                      <a:pt x="20" y="55"/>
                      <a:pt x="19" y="55"/>
                    </a:cubicBezTo>
                    <a:cubicBezTo>
                      <a:pt x="17" y="55"/>
                      <a:pt x="6" y="55"/>
                      <a:pt x="6" y="55"/>
                    </a:cubicBezTo>
                    <a:cubicBezTo>
                      <a:pt x="6" y="55"/>
                      <a:pt x="5" y="55"/>
                      <a:pt x="5" y="53"/>
                    </a:cubicBezTo>
                    <a:cubicBezTo>
                      <a:pt x="5" y="52"/>
                      <a:pt x="5" y="7"/>
                      <a:pt x="5" y="7"/>
                    </a:cubicBezTo>
                    <a:cubicBezTo>
                      <a:pt x="5" y="7"/>
                      <a:pt x="1" y="8"/>
                      <a:pt x="1" y="5"/>
                    </a:cubicBezTo>
                    <a:cubicBezTo>
                      <a:pt x="1" y="3"/>
                      <a:pt x="0" y="1"/>
                      <a:pt x="2" y="0"/>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299" name="Freeform 12">
                <a:extLst>
                  <a:ext uri="{FF2B5EF4-FFF2-40B4-BE49-F238E27FC236}">
                    <a16:creationId xmlns:a16="http://schemas.microsoft.com/office/drawing/2014/main" xmlns="" id="{3A3BE17E-3A92-4D30-A2D2-6486448C8D5C}"/>
                  </a:ext>
                </a:extLst>
              </p:cNvPr>
              <p:cNvSpPr>
                <a:spLocks/>
              </p:cNvSpPr>
              <p:nvPr/>
            </p:nvSpPr>
            <p:spPr bwMode="auto">
              <a:xfrm>
                <a:off x="299" y="1248"/>
                <a:ext cx="667" cy="41"/>
              </a:xfrm>
              <a:custGeom>
                <a:avLst/>
                <a:gdLst/>
                <a:ahLst/>
                <a:cxnLst>
                  <a:cxn ang="0">
                    <a:pos x="112" y="5"/>
                  </a:cxn>
                  <a:cxn ang="0">
                    <a:pos x="110" y="7"/>
                  </a:cxn>
                  <a:cxn ang="0">
                    <a:pos x="2" y="7"/>
                  </a:cxn>
                  <a:cxn ang="0">
                    <a:pos x="0" y="5"/>
                  </a:cxn>
                  <a:cxn ang="0">
                    <a:pos x="0" y="2"/>
                  </a:cxn>
                  <a:cxn ang="0">
                    <a:pos x="2" y="0"/>
                  </a:cxn>
                  <a:cxn ang="0">
                    <a:pos x="110" y="0"/>
                  </a:cxn>
                  <a:cxn ang="0">
                    <a:pos x="112" y="2"/>
                  </a:cxn>
                  <a:cxn ang="0">
                    <a:pos x="112" y="5"/>
                  </a:cxn>
                </a:cxnLst>
                <a:rect l="0" t="0" r="r" b="b"/>
                <a:pathLst>
                  <a:path w="112" h="7">
                    <a:moveTo>
                      <a:pt x="112" y="5"/>
                    </a:moveTo>
                    <a:cubicBezTo>
                      <a:pt x="112" y="6"/>
                      <a:pt x="111" y="7"/>
                      <a:pt x="110" y="7"/>
                    </a:cubicBezTo>
                    <a:cubicBezTo>
                      <a:pt x="2" y="7"/>
                      <a:pt x="2" y="7"/>
                      <a:pt x="2" y="7"/>
                    </a:cubicBezTo>
                    <a:cubicBezTo>
                      <a:pt x="1" y="7"/>
                      <a:pt x="0" y="6"/>
                      <a:pt x="0" y="5"/>
                    </a:cubicBezTo>
                    <a:cubicBezTo>
                      <a:pt x="0" y="2"/>
                      <a:pt x="0" y="2"/>
                      <a:pt x="0" y="2"/>
                    </a:cubicBezTo>
                    <a:cubicBezTo>
                      <a:pt x="0" y="1"/>
                      <a:pt x="1" y="0"/>
                      <a:pt x="2" y="0"/>
                    </a:cubicBezTo>
                    <a:cubicBezTo>
                      <a:pt x="110" y="0"/>
                      <a:pt x="110" y="0"/>
                      <a:pt x="110" y="0"/>
                    </a:cubicBezTo>
                    <a:cubicBezTo>
                      <a:pt x="111" y="0"/>
                      <a:pt x="112" y="1"/>
                      <a:pt x="112" y="2"/>
                    </a:cubicBezTo>
                    <a:lnTo>
                      <a:pt x="112" y="5"/>
                    </a:ln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300" name="Freeform 13">
                <a:extLst>
                  <a:ext uri="{FF2B5EF4-FFF2-40B4-BE49-F238E27FC236}">
                    <a16:creationId xmlns:a16="http://schemas.microsoft.com/office/drawing/2014/main" xmlns="" id="{B7B373BE-B9B3-492A-B34F-345612E2569D}"/>
                  </a:ext>
                </a:extLst>
              </p:cNvPr>
              <p:cNvSpPr>
                <a:spLocks/>
              </p:cNvSpPr>
              <p:nvPr/>
            </p:nvSpPr>
            <p:spPr bwMode="auto">
              <a:xfrm>
                <a:off x="263" y="1307"/>
                <a:ext cx="733" cy="42"/>
              </a:xfrm>
              <a:custGeom>
                <a:avLst/>
                <a:gdLst/>
                <a:ahLst/>
                <a:cxnLst>
                  <a:cxn ang="0">
                    <a:pos x="123" y="5"/>
                  </a:cxn>
                  <a:cxn ang="0">
                    <a:pos x="120" y="7"/>
                  </a:cxn>
                  <a:cxn ang="0">
                    <a:pos x="3" y="7"/>
                  </a:cxn>
                  <a:cxn ang="0">
                    <a:pos x="0" y="5"/>
                  </a:cxn>
                  <a:cxn ang="0">
                    <a:pos x="0" y="2"/>
                  </a:cxn>
                  <a:cxn ang="0">
                    <a:pos x="3" y="0"/>
                  </a:cxn>
                  <a:cxn ang="0">
                    <a:pos x="120" y="0"/>
                  </a:cxn>
                  <a:cxn ang="0">
                    <a:pos x="123" y="2"/>
                  </a:cxn>
                  <a:cxn ang="0">
                    <a:pos x="123" y="5"/>
                  </a:cxn>
                </a:cxnLst>
                <a:rect l="0" t="0" r="r" b="b"/>
                <a:pathLst>
                  <a:path w="123" h="7">
                    <a:moveTo>
                      <a:pt x="123" y="5"/>
                    </a:moveTo>
                    <a:cubicBezTo>
                      <a:pt x="123" y="6"/>
                      <a:pt x="122" y="7"/>
                      <a:pt x="120" y="7"/>
                    </a:cubicBezTo>
                    <a:cubicBezTo>
                      <a:pt x="3" y="7"/>
                      <a:pt x="3" y="7"/>
                      <a:pt x="3" y="7"/>
                    </a:cubicBezTo>
                    <a:cubicBezTo>
                      <a:pt x="1" y="7"/>
                      <a:pt x="0" y="6"/>
                      <a:pt x="0" y="5"/>
                    </a:cubicBezTo>
                    <a:cubicBezTo>
                      <a:pt x="0" y="2"/>
                      <a:pt x="0" y="2"/>
                      <a:pt x="0" y="2"/>
                    </a:cubicBezTo>
                    <a:cubicBezTo>
                      <a:pt x="0" y="1"/>
                      <a:pt x="1" y="0"/>
                      <a:pt x="3" y="0"/>
                    </a:cubicBezTo>
                    <a:cubicBezTo>
                      <a:pt x="120" y="0"/>
                      <a:pt x="120" y="0"/>
                      <a:pt x="120" y="0"/>
                    </a:cubicBezTo>
                    <a:cubicBezTo>
                      <a:pt x="122" y="0"/>
                      <a:pt x="123" y="1"/>
                      <a:pt x="123" y="2"/>
                    </a:cubicBezTo>
                    <a:lnTo>
                      <a:pt x="123" y="5"/>
                    </a:ln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grpSp>
        <p:sp>
          <p:nvSpPr>
            <p:cNvPr id="289" name="Rectangle 288">
              <a:extLst>
                <a:ext uri="{FF2B5EF4-FFF2-40B4-BE49-F238E27FC236}">
                  <a16:creationId xmlns:a16="http://schemas.microsoft.com/office/drawing/2014/main" xmlns="" id="{295D2371-EE33-42E7-848C-5999C9F56809}"/>
                </a:ext>
              </a:extLst>
            </p:cNvPr>
            <p:cNvSpPr/>
            <p:nvPr/>
          </p:nvSpPr>
          <p:spPr>
            <a:xfrm>
              <a:off x="1469309" y="1715976"/>
              <a:ext cx="1675139" cy="153888"/>
            </a:xfrm>
            <a:prstGeom prst="rect">
              <a:avLst/>
            </a:prstGeom>
          </p:spPr>
          <p:txBody>
            <a:bodyPr wrap="square" lIns="0" tIns="0" rIns="0" bIns="0">
              <a:spAutoFit/>
            </a:bodyPr>
            <a:lstStyle/>
            <a:p>
              <a:r>
                <a:rPr lang="en-US" sz="1000" b="1" dirty="0">
                  <a:solidFill>
                    <a:schemeClr val="bg1"/>
                  </a:solidFill>
                </a:rPr>
                <a:t>Cloud Security Governance</a:t>
              </a:r>
              <a:endParaRPr lang="en-US" sz="1000" dirty="0">
                <a:solidFill>
                  <a:schemeClr val="bg1"/>
                </a:solidFill>
              </a:endParaRPr>
            </a:p>
          </p:txBody>
        </p:sp>
        <p:sp>
          <p:nvSpPr>
            <p:cNvPr id="290" name="Rectangle 289">
              <a:extLst>
                <a:ext uri="{FF2B5EF4-FFF2-40B4-BE49-F238E27FC236}">
                  <a16:creationId xmlns:a16="http://schemas.microsoft.com/office/drawing/2014/main" xmlns="" id="{735A673B-F8C6-418D-9E5E-2E4506409456}"/>
                </a:ext>
              </a:extLst>
            </p:cNvPr>
            <p:cNvSpPr/>
            <p:nvPr/>
          </p:nvSpPr>
          <p:spPr>
            <a:xfrm>
              <a:off x="4216882" y="1715006"/>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Azure Advisor</a:t>
              </a:r>
              <a:endParaRPr lang="en-US" sz="700" b="1" dirty="0">
                <a:solidFill>
                  <a:schemeClr val="bg1"/>
                </a:solidFill>
              </a:endParaRPr>
            </a:p>
          </p:txBody>
        </p:sp>
        <p:sp>
          <p:nvSpPr>
            <p:cNvPr id="291" name="Rectangle 290">
              <a:extLst>
                <a:ext uri="{FF2B5EF4-FFF2-40B4-BE49-F238E27FC236}">
                  <a16:creationId xmlns:a16="http://schemas.microsoft.com/office/drawing/2014/main" xmlns="" id="{F38AE03C-EF66-459B-A2DD-0B2D96194FA9}"/>
                </a:ext>
              </a:extLst>
            </p:cNvPr>
            <p:cNvSpPr/>
            <p:nvPr/>
          </p:nvSpPr>
          <p:spPr>
            <a:xfrm>
              <a:off x="6614795" y="1715006"/>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Azure Security</a:t>
              </a:r>
              <a:endParaRPr lang="en-US" sz="700" b="1" dirty="0">
                <a:solidFill>
                  <a:schemeClr val="bg1"/>
                </a:solidFill>
              </a:endParaRPr>
            </a:p>
          </p:txBody>
        </p:sp>
        <p:sp>
          <p:nvSpPr>
            <p:cNvPr id="292" name="Rectangle 291">
              <a:extLst>
                <a:ext uri="{FF2B5EF4-FFF2-40B4-BE49-F238E27FC236}">
                  <a16:creationId xmlns:a16="http://schemas.microsoft.com/office/drawing/2014/main" xmlns="" id="{F6F0A22F-23D9-4A19-8030-96F846A025D0}"/>
                </a:ext>
              </a:extLst>
            </p:cNvPr>
            <p:cNvSpPr/>
            <p:nvPr/>
          </p:nvSpPr>
          <p:spPr>
            <a:xfrm>
              <a:off x="9012708" y="1715006"/>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Azure Trust Portal</a:t>
              </a:r>
              <a:endParaRPr lang="en-US" sz="700" b="1" dirty="0">
                <a:solidFill>
                  <a:schemeClr val="bg1"/>
                </a:solidFill>
              </a:endParaRPr>
            </a:p>
          </p:txBody>
        </p:sp>
      </p:grpSp>
      <p:grpSp>
        <p:nvGrpSpPr>
          <p:cNvPr id="245" name="Group 244">
            <a:extLst>
              <a:ext uri="{FF2B5EF4-FFF2-40B4-BE49-F238E27FC236}">
                <a16:creationId xmlns:a16="http://schemas.microsoft.com/office/drawing/2014/main" xmlns="" id="{F982DE39-8140-4CB6-AF94-AB51061540BC}"/>
              </a:ext>
            </a:extLst>
          </p:cNvPr>
          <p:cNvGrpSpPr/>
          <p:nvPr/>
        </p:nvGrpSpPr>
        <p:grpSpPr>
          <a:xfrm>
            <a:off x="3284270" y="5613240"/>
            <a:ext cx="7764730" cy="446812"/>
            <a:chOff x="3465245" y="5587840"/>
            <a:chExt cx="7429176" cy="446812"/>
          </a:xfrm>
        </p:grpSpPr>
        <p:sp>
          <p:nvSpPr>
            <p:cNvPr id="279" name="Rectangle 278">
              <a:extLst>
                <a:ext uri="{FF2B5EF4-FFF2-40B4-BE49-F238E27FC236}">
                  <a16:creationId xmlns:a16="http://schemas.microsoft.com/office/drawing/2014/main" xmlns="" id="{446B2C88-1C81-4A3A-B599-B561D993C6D3}"/>
                </a:ext>
              </a:extLst>
            </p:cNvPr>
            <p:cNvSpPr/>
            <p:nvPr/>
          </p:nvSpPr>
          <p:spPr>
            <a:xfrm>
              <a:off x="4976353" y="5587840"/>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Privileged Identity Management</a:t>
              </a:r>
              <a:endParaRPr lang="en-US" sz="700" b="1" dirty="0">
                <a:solidFill>
                  <a:schemeClr val="bg1"/>
                </a:solidFill>
              </a:endParaRPr>
            </a:p>
          </p:txBody>
        </p:sp>
        <p:sp>
          <p:nvSpPr>
            <p:cNvPr id="280" name="Rectangle 279">
              <a:extLst>
                <a:ext uri="{FF2B5EF4-FFF2-40B4-BE49-F238E27FC236}">
                  <a16:creationId xmlns:a16="http://schemas.microsoft.com/office/drawing/2014/main" xmlns="" id="{A0DC204B-E93D-480D-AD03-1689BAC146F3}"/>
                </a:ext>
              </a:extLst>
            </p:cNvPr>
            <p:cNvSpPr/>
            <p:nvPr/>
          </p:nvSpPr>
          <p:spPr>
            <a:xfrm>
              <a:off x="7998569" y="5587840"/>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Azure Active Directory</a:t>
              </a:r>
              <a:endParaRPr lang="en-US" sz="700" b="1" dirty="0">
                <a:solidFill>
                  <a:schemeClr val="bg1"/>
                </a:solidFill>
              </a:endParaRPr>
            </a:p>
          </p:txBody>
        </p:sp>
        <p:sp>
          <p:nvSpPr>
            <p:cNvPr id="281" name="Rectangle 280">
              <a:extLst>
                <a:ext uri="{FF2B5EF4-FFF2-40B4-BE49-F238E27FC236}">
                  <a16:creationId xmlns:a16="http://schemas.microsoft.com/office/drawing/2014/main" xmlns="" id="{151BB3C5-C685-42DD-B634-2011484AFFDC}"/>
                </a:ext>
              </a:extLst>
            </p:cNvPr>
            <p:cNvSpPr/>
            <p:nvPr/>
          </p:nvSpPr>
          <p:spPr>
            <a:xfrm>
              <a:off x="4220799" y="5878824"/>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Azure Load Balancer</a:t>
              </a:r>
              <a:endParaRPr lang="en-US" sz="700" b="1" dirty="0">
                <a:solidFill>
                  <a:schemeClr val="bg1"/>
                </a:solidFill>
              </a:endParaRPr>
            </a:p>
          </p:txBody>
        </p:sp>
        <p:sp>
          <p:nvSpPr>
            <p:cNvPr id="282" name="Rectangle 281">
              <a:extLst>
                <a:ext uri="{FF2B5EF4-FFF2-40B4-BE49-F238E27FC236}">
                  <a16:creationId xmlns:a16="http://schemas.microsoft.com/office/drawing/2014/main" xmlns="" id="{9FD4E2CC-5361-4816-88D0-CF988911B961}"/>
                </a:ext>
              </a:extLst>
            </p:cNvPr>
            <p:cNvSpPr/>
            <p:nvPr/>
          </p:nvSpPr>
          <p:spPr>
            <a:xfrm>
              <a:off x="6487461" y="5878824"/>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Azure Backup</a:t>
              </a:r>
              <a:endParaRPr lang="en-US" sz="700" b="1" dirty="0">
                <a:solidFill>
                  <a:schemeClr val="bg1"/>
                </a:solidFill>
              </a:endParaRPr>
            </a:p>
          </p:txBody>
        </p:sp>
        <p:sp>
          <p:nvSpPr>
            <p:cNvPr id="283" name="Rectangle 282">
              <a:extLst>
                <a:ext uri="{FF2B5EF4-FFF2-40B4-BE49-F238E27FC236}">
                  <a16:creationId xmlns:a16="http://schemas.microsoft.com/office/drawing/2014/main" xmlns="" id="{BCC51868-1BEE-4C8D-8F93-5C0E9D8482AB}"/>
                </a:ext>
              </a:extLst>
            </p:cNvPr>
            <p:cNvSpPr/>
            <p:nvPr/>
          </p:nvSpPr>
          <p:spPr>
            <a:xfrm>
              <a:off x="9509677" y="5587840"/>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Single Sign-On</a:t>
              </a:r>
              <a:endParaRPr lang="en-US" sz="700" b="1" dirty="0">
                <a:solidFill>
                  <a:schemeClr val="bg1"/>
                </a:solidFill>
              </a:endParaRPr>
            </a:p>
          </p:txBody>
        </p:sp>
        <p:sp>
          <p:nvSpPr>
            <p:cNvPr id="284" name="Rectangle 283">
              <a:extLst>
                <a:ext uri="{FF2B5EF4-FFF2-40B4-BE49-F238E27FC236}">
                  <a16:creationId xmlns:a16="http://schemas.microsoft.com/office/drawing/2014/main" xmlns="" id="{E8EE4DA3-45FE-42E7-A235-166BC7C5B47D}"/>
                </a:ext>
              </a:extLst>
            </p:cNvPr>
            <p:cNvSpPr/>
            <p:nvPr/>
          </p:nvSpPr>
          <p:spPr>
            <a:xfrm>
              <a:off x="8754123" y="5878824"/>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Azure Auto Scale</a:t>
              </a:r>
              <a:endParaRPr lang="en-US" sz="700" b="1" dirty="0">
                <a:solidFill>
                  <a:schemeClr val="bg1"/>
                </a:solidFill>
              </a:endParaRPr>
            </a:p>
          </p:txBody>
        </p:sp>
        <p:sp>
          <p:nvSpPr>
            <p:cNvPr id="285" name="Rectangle 284">
              <a:extLst>
                <a:ext uri="{FF2B5EF4-FFF2-40B4-BE49-F238E27FC236}">
                  <a16:creationId xmlns:a16="http://schemas.microsoft.com/office/drawing/2014/main" xmlns="" id="{0ED28C3D-B25B-4EFF-BEA1-6A162A994599}"/>
                </a:ext>
              </a:extLst>
            </p:cNvPr>
            <p:cNvSpPr/>
            <p:nvPr/>
          </p:nvSpPr>
          <p:spPr>
            <a:xfrm>
              <a:off x="6487461" y="5587840"/>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Conditional Access &amp; MFA</a:t>
              </a:r>
              <a:endParaRPr lang="en-US" sz="700" b="1" dirty="0">
                <a:solidFill>
                  <a:schemeClr val="bg1"/>
                </a:solidFill>
              </a:endParaRPr>
            </a:p>
          </p:txBody>
        </p:sp>
        <p:sp>
          <p:nvSpPr>
            <p:cNvPr id="286" name="Rectangle 285">
              <a:extLst>
                <a:ext uri="{FF2B5EF4-FFF2-40B4-BE49-F238E27FC236}">
                  <a16:creationId xmlns:a16="http://schemas.microsoft.com/office/drawing/2014/main" xmlns="" id="{D13F66F4-CADD-4357-B093-625A2937B024}"/>
                </a:ext>
              </a:extLst>
            </p:cNvPr>
            <p:cNvSpPr/>
            <p:nvPr/>
          </p:nvSpPr>
          <p:spPr>
            <a:xfrm>
              <a:off x="3465245" y="5587840"/>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Identity Governance</a:t>
              </a:r>
              <a:endParaRPr lang="en-US" sz="700" b="1" dirty="0">
                <a:solidFill>
                  <a:schemeClr val="bg1"/>
                </a:solidFill>
              </a:endParaRPr>
            </a:p>
          </p:txBody>
        </p:sp>
      </p:grpSp>
      <p:grpSp>
        <p:nvGrpSpPr>
          <p:cNvPr id="246" name="Group 110">
            <a:extLst>
              <a:ext uri="{FF2B5EF4-FFF2-40B4-BE49-F238E27FC236}">
                <a16:creationId xmlns:a16="http://schemas.microsoft.com/office/drawing/2014/main" xmlns="" id="{62AB2562-5726-434A-B03B-E72A20928339}"/>
              </a:ext>
            </a:extLst>
          </p:cNvPr>
          <p:cNvGrpSpPr>
            <a:grpSpLocks noChangeAspect="1"/>
          </p:cNvGrpSpPr>
          <p:nvPr/>
        </p:nvGrpSpPr>
        <p:grpSpPr bwMode="auto">
          <a:xfrm>
            <a:off x="1054746" y="5618091"/>
            <a:ext cx="262163" cy="146127"/>
            <a:chOff x="304" y="3220"/>
            <a:chExt cx="757" cy="359"/>
          </a:xfrm>
          <a:solidFill>
            <a:schemeClr val="bg1"/>
          </a:solidFill>
        </p:grpSpPr>
        <p:sp>
          <p:nvSpPr>
            <p:cNvPr id="273" name="Freeform 111">
              <a:extLst>
                <a:ext uri="{FF2B5EF4-FFF2-40B4-BE49-F238E27FC236}">
                  <a16:creationId xmlns:a16="http://schemas.microsoft.com/office/drawing/2014/main" xmlns="" id="{A9D7B113-C99E-4A70-ADB8-CC7BCB3A07ED}"/>
                </a:ext>
              </a:extLst>
            </p:cNvPr>
            <p:cNvSpPr>
              <a:spLocks noEditPoints="1"/>
            </p:cNvSpPr>
            <p:nvPr/>
          </p:nvSpPr>
          <p:spPr bwMode="auto">
            <a:xfrm>
              <a:off x="837" y="3223"/>
              <a:ext cx="149" cy="181"/>
            </a:xfrm>
            <a:custGeom>
              <a:avLst/>
              <a:gdLst/>
              <a:ahLst/>
              <a:cxnLst>
                <a:cxn ang="0">
                  <a:pos x="1" y="39"/>
                </a:cxn>
                <a:cxn ang="0">
                  <a:pos x="3" y="46"/>
                </a:cxn>
                <a:cxn ang="0">
                  <a:pos x="6" y="51"/>
                </a:cxn>
                <a:cxn ang="0">
                  <a:pos x="7" y="53"/>
                </a:cxn>
                <a:cxn ang="0">
                  <a:pos x="13" y="64"/>
                </a:cxn>
                <a:cxn ang="0">
                  <a:pos x="15" y="67"/>
                </a:cxn>
                <a:cxn ang="0">
                  <a:pos x="31" y="77"/>
                </a:cxn>
                <a:cxn ang="0">
                  <a:pos x="47" y="67"/>
                </a:cxn>
                <a:cxn ang="0">
                  <a:pos x="50" y="64"/>
                </a:cxn>
                <a:cxn ang="0">
                  <a:pos x="56" y="53"/>
                </a:cxn>
                <a:cxn ang="0">
                  <a:pos x="57" y="51"/>
                </a:cxn>
                <a:cxn ang="0">
                  <a:pos x="60" y="46"/>
                </a:cxn>
                <a:cxn ang="0">
                  <a:pos x="62" y="39"/>
                </a:cxn>
                <a:cxn ang="0">
                  <a:pos x="63" y="34"/>
                </a:cxn>
                <a:cxn ang="0">
                  <a:pos x="63" y="30"/>
                </a:cxn>
                <a:cxn ang="0">
                  <a:pos x="61" y="25"/>
                </a:cxn>
                <a:cxn ang="0">
                  <a:pos x="60" y="25"/>
                </a:cxn>
                <a:cxn ang="0">
                  <a:pos x="59" y="23"/>
                </a:cxn>
                <a:cxn ang="0">
                  <a:pos x="58" y="18"/>
                </a:cxn>
                <a:cxn ang="0">
                  <a:pos x="53" y="10"/>
                </a:cxn>
                <a:cxn ang="0">
                  <a:pos x="31" y="0"/>
                </a:cxn>
                <a:cxn ang="0">
                  <a:pos x="9" y="10"/>
                </a:cxn>
                <a:cxn ang="0">
                  <a:pos x="4" y="18"/>
                </a:cxn>
                <a:cxn ang="0">
                  <a:pos x="3" y="23"/>
                </a:cxn>
                <a:cxn ang="0">
                  <a:pos x="3" y="25"/>
                </a:cxn>
                <a:cxn ang="0">
                  <a:pos x="1" y="25"/>
                </a:cxn>
                <a:cxn ang="0">
                  <a:pos x="0" y="30"/>
                </a:cxn>
                <a:cxn ang="0">
                  <a:pos x="0" y="34"/>
                </a:cxn>
                <a:cxn ang="0">
                  <a:pos x="1" y="39"/>
                </a:cxn>
                <a:cxn ang="0">
                  <a:pos x="4" y="30"/>
                </a:cxn>
                <a:cxn ang="0">
                  <a:pos x="12" y="35"/>
                </a:cxn>
                <a:cxn ang="0">
                  <a:pos x="31" y="29"/>
                </a:cxn>
                <a:cxn ang="0">
                  <a:pos x="46" y="22"/>
                </a:cxn>
                <a:cxn ang="0">
                  <a:pos x="52" y="34"/>
                </a:cxn>
                <a:cxn ang="0">
                  <a:pos x="59" y="30"/>
                </a:cxn>
                <a:cxn ang="0">
                  <a:pos x="60" y="36"/>
                </a:cxn>
                <a:cxn ang="0">
                  <a:pos x="59" y="40"/>
                </a:cxn>
                <a:cxn ang="0">
                  <a:pos x="53" y="48"/>
                </a:cxn>
                <a:cxn ang="0">
                  <a:pos x="54" y="52"/>
                </a:cxn>
                <a:cxn ang="0">
                  <a:pos x="48" y="61"/>
                </a:cxn>
                <a:cxn ang="0">
                  <a:pos x="31" y="73"/>
                </a:cxn>
                <a:cxn ang="0">
                  <a:pos x="14" y="61"/>
                </a:cxn>
                <a:cxn ang="0">
                  <a:pos x="9" y="52"/>
                </a:cxn>
                <a:cxn ang="0">
                  <a:pos x="9" y="48"/>
                </a:cxn>
                <a:cxn ang="0">
                  <a:pos x="3" y="40"/>
                </a:cxn>
                <a:cxn ang="0">
                  <a:pos x="3" y="36"/>
                </a:cxn>
                <a:cxn ang="0">
                  <a:pos x="4" y="30"/>
                </a:cxn>
              </a:cxnLst>
              <a:rect l="0" t="0" r="r" b="b"/>
              <a:pathLst>
                <a:path w="63" h="77">
                  <a:moveTo>
                    <a:pt x="1" y="39"/>
                  </a:moveTo>
                  <a:cubicBezTo>
                    <a:pt x="1" y="41"/>
                    <a:pt x="2" y="44"/>
                    <a:pt x="3" y="46"/>
                  </a:cubicBezTo>
                  <a:cubicBezTo>
                    <a:pt x="3" y="47"/>
                    <a:pt x="5" y="51"/>
                    <a:pt x="6" y="51"/>
                  </a:cubicBezTo>
                  <a:cubicBezTo>
                    <a:pt x="7" y="51"/>
                    <a:pt x="6" y="51"/>
                    <a:pt x="7" y="53"/>
                  </a:cubicBezTo>
                  <a:cubicBezTo>
                    <a:pt x="8" y="57"/>
                    <a:pt x="11" y="61"/>
                    <a:pt x="13" y="64"/>
                  </a:cubicBezTo>
                  <a:cubicBezTo>
                    <a:pt x="14" y="65"/>
                    <a:pt x="15" y="66"/>
                    <a:pt x="15" y="67"/>
                  </a:cubicBezTo>
                  <a:cubicBezTo>
                    <a:pt x="20" y="72"/>
                    <a:pt x="25" y="76"/>
                    <a:pt x="31" y="77"/>
                  </a:cubicBezTo>
                  <a:cubicBezTo>
                    <a:pt x="38" y="76"/>
                    <a:pt x="43" y="72"/>
                    <a:pt x="47" y="67"/>
                  </a:cubicBezTo>
                  <a:cubicBezTo>
                    <a:pt x="48" y="66"/>
                    <a:pt x="49" y="65"/>
                    <a:pt x="50" y="64"/>
                  </a:cubicBezTo>
                  <a:cubicBezTo>
                    <a:pt x="52" y="61"/>
                    <a:pt x="55" y="57"/>
                    <a:pt x="56" y="53"/>
                  </a:cubicBezTo>
                  <a:cubicBezTo>
                    <a:pt x="57" y="51"/>
                    <a:pt x="56" y="51"/>
                    <a:pt x="57" y="51"/>
                  </a:cubicBezTo>
                  <a:cubicBezTo>
                    <a:pt x="58" y="51"/>
                    <a:pt x="59" y="47"/>
                    <a:pt x="60" y="46"/>
                  </a:cubicBezTo>
                  <a:cubicBezTo>
                    <a:pt x="61" y="44"/>
                    <a:pt x="62" y="41"/>
                    <a:pt x="62" y="39"/>
                  </a:cubicBezTo>
                  <a:cubicBezTo>
                    <a:pt x="62" y="37"/>
                    <a:pt x="63" y="36"/>
                    <a:pt x="63" y="34"/>
                  </a:cubicBezTo>
                  <a:cubicBezTo>
                    <a:pt x="63" y="33"/>
                    <a:pt x="63" y="32"/>
                    <a:pt x="63" y="30"/>
                  </a:cubicBezTo>
                  <a:cubicBezTo>
                    <a:pt x="63" y="29"/>
                    <a:pt x="62" y="27"/>
                    <a:pt x="61" y="25"/>
                  </a:cubicBezTo>
                  <a:cubicBezTo>
                    <a:pt x="61" y="25"/>
                    <a:pt x="60" y="25"/>
                    <a:pt x="60" y="25"/>
                  </a:cubicBezTo>
                  <a:cubicBezTo>
                    <a:pt x="59" y="25"/>
                    <a:pt x="60" y="24"/>
                    <a:pt x="59" y="23"/>
                  </a:cubicBezTo>
                  <a:cubicBezTo>
                    <a:pt x="59" y="21"/>
                    <a:pt x="59" y="19"/>
                    <a:pt x="58" y="18"/>
                  </a:cubicBezTo>
                  <a:cubicBezTo>
                    <a:pt x="57" y="15"/>
                    <a:pt x="55" y="12"/>
                    <a:pt x="53" y="10"/>
                  </a:cubicBezTo>
                  <a:cubicBezTo>
                    <a:pt x="48" y="4"/>
                    <a:pt x="40" y="1"/>
                    <a:pt x="31" y="0"/>
                  </a:cubicBezTo>
                  <a:cubicBezTo>
                    <a:pt x="23" y="1"/>
                    <a:pt x="15" y="4"/>
                    <a:pt x="9" y="10"/>
                  </a:cubicBezTo>
                  <a:cubicBezTo>
                    <a:pt x="7" y="12"/>
                    <a:pt x="6" y="15"/>
                    <a:pt x="4" y="18"/>
                  </a:cubicBezTo>
                  <a:cubicBezTo>
                    <a:pt x="4" y="19"/>
                    <a:pt x="3" y="21"/>
                    <a:pt x="3" y="23"/>
                  </a:cubicBezTo>
                  <a:cubicBezTo>
                    <a:pt x="3" y="24"/>
                    <a:pt x="4" y="25"/>
                    <a:pt x="3" y="25"/>
                  </a:cubicBezTo>
                  <a:cubicBezTo>
                    <a:pt x="2" y="25"/>
                    <a:pt x="2" y="25"/>
                    <a:pt x="1" y="25"/>
                  </a:cubicBezTo>
                  <a:cubicBezTo>
                    <a:pt x="0" y="27"/>
                    <a:pt x="0" y="29"/>
                    <a:pt x="0" y="30"/>
                  </a:cubicBezTo>
                  <a:cubicBezTo>
                    <a:pt x="0" y="32"/>
                    <a:pt x="0" y="33"/>
                    <a:pt x="0" y="34"/>
                  </a:cubicBezTo>
                  <a:cubicBezTo>
                    <a:pt x="0" y="36"/>
                    <a:pt x="0" y="37"/>
                    <a:pt x="1" y="39"/>
                  </a:cubicBezTo>
                  <a:close/>
                  <a:moveTo>
                    <a:pt x="4" y="30"/>
                  </a:moveTo>
                  <a:cubicBezTo>
                    <a:pt x="5" y="27"/>
                    <a:pt x="10" y="32"/>
                    <a:pt x="12" y="35"/>
                  </a:cubicBezTo>
                  <a:cubicBezTo>
                    <a:pt x="12" y="35"/>
                    <a:pt x="27" y="30"/>
                    <a:pt x="31" y="29"/>
                  </a:cubicBezTo>
                  <a:cubicBezTo>
                    <a:pt x="35" y="28"/>
                    <a:pt x="46" y="22"/>
                    <a:pt x="46" y="22"/>
                  </a:cubicBezTo>
                  <a:cubicBezTo>
                    <a:pt x="46" y="22"/>
                    <a:pt x="52" y="34"/>
                    <a:pt x="52" y="34"/>
                  </a:cubicBezTo>
                  <a:cubicBezTo>
                    <a:pt x="53" y="34"/>
                    <a:pt x="56" y="27"/>
                    <a:pt x="59" y="30"/>
                  </a:cubicBezTo>
                  <a:cubicBezTo>
                    <a:pt x="61" y="31"/>
                    <a:pt x="60" y="34"/>
                    <a:pt x="60" y="36"/>
                  </a:cubicBezTo>
                  <a:cubicBezTo>
                    <a:pt x="60" y="37"/>
                    <a:pt x="60" y="39"/>
                    <a:pt x="59" y="40"/>
                  </a:cubicBezTo>
                  <a:cubicBezTo>
                    <a:pt x="59" y="43"/>
                    <a:pt x="55" y="48"/>
                    <a:pt x="53" y="48"/>
                  </a:cubicBezTo>
                  <a:cubicBezTo>
                    <a:pt x="53" y="49"/>
                    <a:pt x="54" y="51"/>
                    <a:pt x="54" y="52"/>
                  </a:cubicBezTo>
                  <a:cubicBezTo>
                    <a:pt x="54" y="55"/>
                    <a:pt x="50" y="58"/>
                    <a:pt x="48" y="61"/>
                  </a:cubicBezTo>
                  <a:cubicBezTo>
                    <a:pt x="44" y="66"/>
                    <a:pt x="39" y="72"/>
                    <a:pt x="31" y="73"/>
                  </a:cubicBezTo>
                  <a:cubicBezTo>
                    <a:pt x="24" y="72"/>
                    <a:pt x="19" y="66"/>
                    <a:pt x="14" y="61"/>
                  </a:cubicBezTo>
                  <a:cubicBezTo>
                    <a:pt x="12" y="58"/>
                    <a:pt x="9" y="55"/>
                    <a:pt x="9" y="52"/>
                  </a:cubicBezTo>
                  <a:cubicBezTo>
                    <a:pt x="9" y="51"/>
                    <a:pt x="10" y="49"/>
                    <a:pt x="9" y="48"/>
                  </a:cubicBezTo>
                  <a:cubicBezTo>
                    <a:pt x="8" y="48"/>
                    <a:pt x="4" y="43"/>
                    <a:pt x="3" y="40"/>
                  </a:cubicBezTo>
                  <a:cubicBezTo>
                    <a:pt x="3" y="39"/>
                    <a:pt x="3" y="37"/>
                    <a:pt x="3" y="36"/>
                  </a:cubicBezTo>
                  <a:cubicBezTo>
                    <a:pt x="3" y="34"/>
                    <a:pt x="3" y="32"/>
                    <a:pt x="4" y="30"/>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sp>
          <p:nvSpPr>
            <p:cNvPr id="274" name="Freeform 112">
              <a:extLst>
                <a:ext uri="{FF2B5EF4-FFF2-40B4-BE49-F238E27FC236}">
                  <a16:creationId xmlns:a16="http://schemas.microsoft.com/office/drawing/2014/main" xmlns="" id="{7E9BD2DA-93D7-49FE-88EF-AE09C054831A}"/>
                </a:ext>
              </a:extLst>
            </p:cNvPr>
            <p:cNvSpPr>
              <a:spLocks/>
            </p:cNvSpPr>
            <p:nvPr/>
          </p:nvSpPr>
          <p:spPr bwMode="auto">
            <a:xfrm>
              <a:off x="783" y="3395"/>
              <a:ext cx="278" cy="139"/>
            </a:xfrm>
            <a:custGeom>
              <a:avLst/>
              <a:gdLst/>
              <a:ahLst/>
              <a:cxnLst>
                <a:cxn ang="0">
                  <a:pos x="91" y="7"/>
                </a:cxn>
                <a:cxn ang="0">
                  <a:pos x="83" y="4"/>
                </a:cxn>
                <a:cxn ang="0">
                  <a:pos x="76" y="0"/>
                </a:cxn>
                <a:cxn ang="0">
                  <a:pos x="76" y="0"/>
                </a:cxn>
                <a:cxn ang="0">
                  <a:pos x="72" y="0"/>
                </a:cxn>
                <a:cxn ang="0">
                  <a:pos x="70" y="2"/>
                </a:cxn>
                <a:cxn ang="0">
                  <a:pos x="54" y="12"/>
                </a:cxn>
                <a:cxn ang="0">
                  <a:pos x="38" y="2"/>
                </a:cxn>
                <a:cxn ang="0">
                  <a:pos x="36" y="0"/>
                </a:cxn>
                <a:cxn ang="0">
                  <a:pos x="32" y="0"/>
                </a:cxn>
                <a:cxn ang="0">
                  <a:pos x="17" y="7"/>
                </a:cxn>
                <a:cxn ang="0">
                  <a:pos x="0" y="20"/>
                </a:cxn>
                <a:cxn ang="0">
                  <a:pos x="2" y="20"/>
                </a:cxn>
                <a:cxn ang="0">
                  <a:pos x="29" y="54"/>
                </a:cxn>
                <a:cxn ang="0">
                  <a:pos x="26" y="55"/>
                </a:cxn>
                <a:cxn ang="0">
                  <a:pos x="54" y="59"/>
                </a:cxn>
                <a:cxn ang="0">
                  <a:pos x="118" y="39"/>
                </a:cxn>
                <a:cxn ang="0">
                  <a:pos x="91" y="7"/>
                </a:cxn>
              </a:cxnLst>
              <a:rect l="0" t="0" r="r" b="b"/>
              <a:pathLst>
                <a:path w="118" h="59">
                  <a:moveTo>
                    <a:pt x="91" y="7"/>
                  </a:moveTo>
                  <a:cubicBezTo>
                    <a:pt x="89" y="6"/>
                    <a:pt x="86" y="5"/>
                    <a:pt x="83" y="4"/>
                  </a:cubicBezTo>
                  <a:cubicBezTo>
                    <a:pt x="81" y="3"/>
                    <a:pt x="79" y="2"/>
                    <a:pt x="76" y="0"/>
                  </a:cubicBezTo>
                  <a:cubicBezTo>
                    <a:pt x="76" y="0"/>
                    <a:pt x="76" y="0"/>
                    <a:pt x="76" y="0"/>
                  </a:cubicBezTo>
                  <a:cubicBezTo>
                    <a:pt x="72" y="0"/>
                    <a:pt x="72" y="0"/>
                    <a:pt x="72" y="0"/>
                  </a:cubicBezTo>
                  <a:cubicBezTo>
                    <a:pt x="72" y="1"/>
                    <a:pt x="71" y="1"/>
                    <a:pt x="70" y="2"/>
                  </a:cubicBezTo>
                  <a:cubicBezTo>
                    <a:pt x="66" y="7"/>
                    <a:pt x="61" y="12"/>
                    <a:pt x="54" y="12"/>
                  </a:cubicBezTo>
                  <a:cubicBezTo>
                    <a:pt x="48" y="12"/>
                    <a:pt x="43" y="7"/>
                    <a:pt x="38" y="2"/>
                  </a:cubicBezTo>
                  <a:cubicBezTo>
                    <a:pt x="38" y="1"/>
                    <a:pt x="37" y="1"/>
                    <a:pt x="36" y="0"/>
                  </a:cubicBezTo>
                  <a:cubicBezTo>
                    <a:pt x="32" y="0"/>
                    <a:pt x="32" y="0"/>
                    <a:pt x="32" y="0"/>
                  </a:cubicBezTo>
                  <a:cubicBezTo>
                    <a:pt x="26" y="4"/>
                    <a:pt x="22" y="6"/>
                    <a:pt x="17" y="7"/>
                  </a:cubicBezTo>
                  <a:cubicBezTo>
                    <a:pt x="11" y="8"/>
                    <a:pt x="4" y="13"/>
                    <a:pt x="0" y="20"/>
                  </a:cubicBezTo>
                  <a:cubicBezTo>
                    <a:pt x="1" y="20"/>
                    <a:pt x="1" y="20"/>
                    <a:pt x="2" y="20"/>
                  </a:cubicBezTo>
                  <a:cubicBezTo>
                    <a:pt x="15" y="23"/>
                    <a:pt x="27" y="39"/>
                    <a:pt x="29" y="54"/>
                  </a:cubicBezTo>
                  <a:cubicBezTo>
                    <a:pt x="28" y="54"/>
                    <a:pt x="27" y="55"/>
                    <a:pt x="26" y="55"/>
                  </a:cubicBezTo>
                  <a:cubicBezTo>
                    <a:pt x="35" y="57"/>
                    <a:pt x="45" y="59"/>
                    <a:pt x="54" y="59"/>
                  </a:cubicBezTo>
                  <a:cubicBezTo>
                    <a:pt x="78" y="59"/>
                    <a:pt x="100" y="51"/>
                    <a:pt x="118" y="39"/>
                  </a:cubicBezTo>
                  <a:cubicBezTo>
                    <a:pt x="116" y="25"/>
                    <a:pt x="104" y="9"/>
                    <a:pt x="91" y="7"/>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sp>
          <p:nvSpPr>
            <p:cNvPr id="275" name="Freeform 113">
              <a:extLst>
                <a:ext uri="{FF2B5EF4-FFF2-40B4-BE49-F238E27FC236}">
                  <a16:creationId xmlns:a16="http://schemas.microsoft.com/office/drawing/2014/main" xmlns="" id="{98EAB3E1-5F52-4D45-8889-4DE04AB0D2B9}"/>
                </a:ext>
              </a:extLst>
            </p:cNvPr>
            <p:cNvSpPr>
              <a:spLocks/>
            </p:cNvSpPr>
            <p:nvPr/>
          </p:nvSpPr>
          <p:spPr bwMode="auto">
            <a:xfrm>
              <a:off x="304" y="3402"/>
              <a:ext cx="262" cy="132"/>
            </a:xfrm>
            <a:custGeom>
              <a:avLst/>
              <a:gdLst/>
              <a:ahLst/>
              <a:cxnLst>
                <a:cxn ang="0">
                  <a:pos x="111" y="19"/>
                </a:cxn>
                <a:cxn ang="0">
                  <a:pos x="94" y="7"/>
                </a:cxn>
                <a:cxn ang="0">
                  <a:pos x="87" y="4"/>
                </a:cxn>
                <a:cxn ang="0">
                  <a:pos x="80" y="0"/>
                </a:cxn>
                <a:cxn ang="0">
                  <a:pos x="80" y="0"/>
                </a:cxn>
                <a:cxn ang="0">
                  <a:pos x="77" y="0"/>
                </a:cxn>
                <a:cxn ang="0">
                  <a:pos x="75" y="2"/>
                </a:cxn>
                <a:cxn ang="0">
                  <a:pos x="59" y="11"/>
                </a:cxn>
                <a:cxn ang="0">
                  <a:pos x="44" y="2"/>
                </a:cxn>
                <a:cxn ang="0">
                  <a:pos x="42" y="0"/>
                </a:cxn>
                <a:cxn ang="0">
                  <a:pos x="39" y="0"/>
                </a:cxn>
                <a:cxn ang="0">
                  <a:pos x="24" y="7"/>
                </a:cxn>
                <a:cxn ang="0">
                  <a:pos x="0" y="37"/>
                </a:cxn>
                <a:cxn ang="0">
                  <a:pos x="59" y="56"/>
                </a:cxn>
                <a:cxn ang="0">
                  <a:pos x="90" y="51"/>
                </a:cxn>
                <a:cxn ang="0">
                  <a:pos x="88" y="51"/>
                </a:cxn>
                <a:cxn ang="0">
                  <a:pos x="111" y="19"/>
                </a:cxn>
              </a:cxnLst>
              <a:rect l="0" t="0" r="r" b="b"/>
              <a:pathLst>
                <a:path w="111" h="56">
                  <a:moveTo>
                    <a:pt x="111" y="19"/>
                  </a:moveTo>
                  <a:cubicBezTo>
                    <a:pt x="107" y="13"/>
                    <a:pt x="101" y="8"/>
                    <a:pt x="94" y="7"/>
                  </a:cubicBezTo>
                  <a:cubicBezTo>
                    <a:pt x="92" y="6"/>
                    <a:pt x="90" y="5"/>
                    <a:pt x="87" y="4"/>
                  </a:cubicBezTo>
                  <a:cubicBezTo>
                    <a:pt x="85" y="3"/>
                    <a:pt x="83" y="2"/>
                    <a:pt x="80" y="0"/>
                  </a:cubicBezTo>
                  <a:cubicBezTo>
                    <a:pt x="80" y="0"/>
                    <a:pt x="80" y="0"/>
                    <a:pt x="80" y="0"/>
                  </a:cubicBezTo>
                  <a:cubicBezTo>
                    <a:pt x="77" y="0"/>
                    <a:pt x="77" y="0"/>
                    <a:pt x="77" y="0"/>
                  </a:cubicBezTo>
                  <a:cubicBezTo>
                    <a:pt x="76" y="1"/>
                    <a:pt x="75" y="2"/>
                    <a:pt x="75" y="2"/>
                  </a:cubicBezTo>
                  <a:cubicBezTo>
                    <a:pt x="71" y="7"/>
                    <a:pt x="66" y="11"/>
                    <a:pt x="59" y="11"/>
                  </a:cubicBezTo>
                  <a:cubicBezTo>
                    <a:pt x="53" y="11"/>
                    <a:pt x="48" y="7"/>
                    <a:pt x="44" y="2"/>
                  </a:cubicBezTo>
                  <a:cubicBezTo>
                    <a:pt x="44" y="2"/>
                    <a:pt x="43" y="1"/>
                    <a:pt x="42" y="0"/>
                  </a:cubicBezTo>
                  <a:cubicBezTo>
                    <a:pt x="39" y="0"/>
                    <a:pt x="39" y="0"/>
                    <a:pt x="39" y="0"/>
                  </a:cubicBezTo>
                  <a:cubicBezTo>
                    <a:pt x="33" y="4"/>
                    <a:pt x="29" y="6"/>
                    <a:pt x="24" y="7"/>
                  </a:cubicBezTo>
                  <a:cubicBezTo>
                    <a:pt x="13" y="9"/>
                    <a:pt x="2" y="24"/>
                    <a:pt x="0" y="37"/>
                  </a:cubicBezTo>
                  <a:cubicBezTo>
                    <a:pt x="16" y="49"/>
                    <a:pt x="37" y="56"/>
                    <a:pt x="59" y="56"/>
                  </a:cubicBezTo>
                  <a:cubicBezTo>
                    <a:pt x="70" y="56"/>
                    <a:pt x="80" y="54"/>
                    <a:pt x="90" y="51"/>
                  </a:cubicBezTo>
                  <a:cubicBezTo>
                    <a:pt x="89" y="51"/>
                    <a:pt x="89" y="51"/>
                    <a:pt x="88" y="51"/>
                  </a:cubicBezTo>
                  <a:cubicBezTo>
                    <a:pt x="90" y="38"/>
                    <a:pt x="100" y="23"/>
                    <a:pt x="111" y="19"/>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sp>
          <p:nvSpPr>
            <p:cNvPr id="276" name="Freeform 114">
              <a:extLst>
                <a:ext uri="{FF2B5EF4-FFF2-40B4-BE49-F238E27FC236}">
                  <a16:creationId xmlns:a16="http://schemas.microsoft.com/office/drawing/2014/main" xmlns="" id="{FA3BF3EA-3D73-40AE-8588-EAE26375FA46}"/>
                </a:ext>
              </a:extLst>
            </p:cNvPr>
            <p:cNvSpPr>
              <a:spLocks noEditPoints="1"/>
            </p:cNvSpPr>
            <p:nvPr/>
          </p:nvSpPr>
          <p:spPr bwMode="auto">
            <a:xfrm>
              <a:off x="360" y="3220"/>
              <a:ext cx="168" cy="191"/>
            </a:xfrm>
            <a:custGeom>
              <a:avLst/>
              <a:gdLst/>
              <a:ahLst/>
              <a:cxnLst>
                <a:cxn ang="0">
                  <a:pos x="7" y="79"/>
                </a:cxn>
                <a:cxn ang="0">
                  <a:pos x="20" y="75"/>
                </a:cxn>
                <a:cxn ang="0">
                  <a:pos x="20" y="75"/>
                </a:cxn>
                <a:cxn ang="0">
                  <a:pos x="21" y="65"/>
                </a:cxn>
                <a:cxn ang="0">
                  <a:pos x="21" y="64"/>
                </a:cxn>
                <a:cxn ang="0">
                  <a:pos x="35" y="73"/>
                </a:cxn>
                <a:cxn ang="0">
                  <a:pos x="50" y="64"/>
                </a:cxn>
                <a:cxn ang="0">
                  <a:pos x="50" y="65"/>
                </a:cxn>
                <a:cxn ang="0">
                  <a:pos x="51" y="75"/>
                </a:cxn>
                <a:cxn ang="0">
                  <a:pos x="51" y="75"/>
                </a:cxn>
                <a:cxn ang="0">
                  <a:pos x="64" y="79"/>
                </a:cxn>
                <a:cxn ang="0">
                  <a:pos x="71" y="81"/>
                </a:cxn>
                <a:cxn ang="0">
                  <a:pos x="69" y="55"/>
                </a:cxn>
                <a:cxn ang="0">
                  <a:pos x="65" y="23"/>
                </a:cxn>
                <a:cxn ang="0">
                  <a:pos x="56" y="10"/>
                </a:cxn>
                <a:cxn ang="0">
                  <a:pos x="35" y="0"/>
                </a:cxn>
                <a:cxn ang="0">
                  <a:pos x="15" y="10"/>
                </a:cxn>
                <a:cxn ang="0">
                  <a:pos x="6" y="23"/>
                </a:cxn>
                <a:cxn ang="0">
                  <a:pos x="2" y="55"/>
                </a:cxn>
                <a:cxn ang="0">
                  <a:pos x="0" y="81"/>
                </a:cxn>
                <a:cxn ang="0">
                  <a:pos x="7" y="79"/>
                </a:cxn>
                <a:cxn ang="0">
                  <a:pos x="14" y="37"/>
                </a:cxn>
                <a:cxn ang="0">
                  <a:pos x="35" y="18"/>
                </a:cxn>
                <a:cxn ang="0">
                  <a:pos x="57" y="37"/>
                </a:cxn>
                <a:cxn ang="0">
                  <a:pos x="58" y="41"/>
                </a:cxn>
                <a:cxn ang="0">
                  <a:pos x="57" y="49"/>
                </a:cxn>
                <a:cxn ang="0">
                  <a:pos x="52" y="58"/>
                </a:cxn>
                <a:cxn ang="0">
                  <a:pos x="35" y="70"/>
                </a:cxn>
                <a:cxn ang="0">
                  <a:pos x="19" y="58"/>
                </a:cxn>
                <a:cxn ang="0">
                  <a:pos x="14" y="49"/>
                </a:cxn>
                <a:cxn ang="0">
                  <a:pos x="13" y="41"/>
                </a:cxn>
                <a:cxn ang="0">
                  <a:pos x="14" y="37"/>
                </a:cxn>
              </a:cxnLst>
              <a:rect l="0" t="0" r="r" b="b"/>
              <a:pathLst>
                <a:path w="71" h="81">
                  <a:moveTo>
                    <a:pt x="7" y="79"/>
                  </a:moveTo>
                  <a:cubicBezTo>
                    <a:pt x="9" y="78"/>
                    <a:pt x="14" y="72"/>
                    <a:pt x="20" y="75"/>
                  </a:cubicBezTo>
                  <a:cubicBezTo>
                    <a:pt x="20" y="75"/>
                    <a:pt x="20" y="76"/>
                    <a:pt x="20" y="75"/>
                  </a:cubicBezTo>
                  <a:cubicBezTo>
                    <a:pt x="21" y="75"/>
                    <a:pt x="21" y="71"/>
                    <a:pt x="21" y="65"/>
                  </a:cubicBezTo>
                  <a:cubicBezTo>
                    <a:pt x="21" y="65"/>
                    <a:pt x="21" y="65"/>
                    <a:pt x="21" y="64"/>
                  </a:cubicBezTo>
                  <a:cubicBezTo>
                    <a:pt x="25" y="68"/>
                    <a:pt x="30" y="72"/>
                    <a:pt x="35" y="73"/>
                  </a:cubicBezTo>
                  <a:cubicBezTo>
                    <a:pt x="41" y="72"/>
                    <a:pt x="46" y="68"/>
                    <a:pt x="50" y="64"/>
                  </a:cubicBezTo>
                  <a:cubicBezTo>
                    <a:pt x="50" y="65"/>
                    <a:pt x="50" y="65"/>
                    <a:pt x="50" y="65"/>
                  </a:cubicBezTo>
                  <a:cubicBezTo>
                    <a:pt x="50" y="71"/>
                    <a:pt x="50" y="75"/>
                    <a:pt x="51" y="75"/>
                  </a:cubicBezTo>
                  <a:cubicBezTo>
                    <a:pt x="51" y="76"/>
                    <a:pt x="51" y="75"/>
                    <a:pt x="51" y="75"/>
                  </a:cubicBezTo>
                  <a:cubicBezTo>
                    <a:pt x="57" y="72"/>
                    <a:pt x="62" y="78"/>
                    <a:pt x="64" y="79"/>
                  </a:cubicBezTo>
                  <a:cubicBezTo>
                    <a:pt x="66" y="80"/>
                    <a:pt x="71" y="81"/>
                    <a:pt x="71" y="81"/>
                  </a:cubicBezTo>
                  <a:cubicBezTo>
                    <a:pt x="71" y="81"/>
                    <a:pt x="68" y="64"/>
                    <a:pt x="69" y="55"/>
                  </a:cubicBezTo>
                  <a:cubicBezTo>
                    <a:pt x="70" y="46"/>
                    <a:pt x="70" y="37"/>
                    <a:pt x="65" y="23"/>
                  </a:cubicBezTo>
                  <a:cubicBezTo>
                    <a:pt x="63" y="19"/>
                    <a:pt x="58" y="12"/>
                    <a:pt x="56" y="10"/>
                  </a:cubicBezTo>
                  <a:cubicBezTo>
                    <a:pt x="50" y="4"/>
                    <a:pt x="43" y="1"/>
                    <a:pt x="35" y="0"/>
                  </a:cubicBezTo>
                  <a:cubicBezTo>
                    <a:pt x="28" y="1"/>
                    <a:pt x="20" y="4"/>
                    <a:pt x="15" y="10"/>
                  </a:cubicBezTo>
                  <a:cubicBezTo>
                    <a:pt x="13" y="12"/>
                    <a:pt x="8" y="19"/>
                    <a:pt x="6" y="23"/>
                  </a:cubicBezTo>
                  <a:cubicBezTo>
                    <a:pt x="1" y="37"/>
                    <a:pt x="1" y="46"/>
                    <a:pt x="2" y="55"/>
                  </a:cubicBezTo>
                  <a:cubicBezTo>
                    <a:pt x="3" y="64"/>
                    <a:pt x="0" y="81"/>
                    <a:pt x="0" y="81"/>
                  </a:cubicBezTo>
                  <a:cubicBezTo>
                    <a:pt x="0" y="81"/>
                    <a:pt x="5" y="80"/>
                    <a:pt x="7" y="79"/>
                  </a:cubicBezTo>
                  <a:close/>
                  <a:moveTo>
                    <a:pt x="14" y="37"/>
                  </a:moveTo>
                  <a:cubicBezTo>
                    <a:pt x="17" y="32"/>
                    <a:pt x="31" y="29"/>
                    <a:pt x="35" y="18"/>
                  </a:cubicBezTo>
                  <a:cubicBezTo>
                    <a:pt x="40" y="29"/>
                    <a:pt x="54" y="32"/>
                    <a:pt x="57" y="37"/>
                  </a:cubicBezTo>
                  <a:cubicBezTo>
                    <a:pt x="58" y="38"/>
                    <a:pt x="58" y="41"/>
                    <a:pt x="58" y="41"/>
                  </a:cubicBezTo>
                  <a:cubicBezTo>
                    <a:pt x="58" y="44"/>
                    <a:pt x="57" y="48"/>
                    <a:pt x="57" y="49"/>
                  </a:cubicBezTo>
                  <a:cubicBezTo>
                    <a:pt x="56" y="52"/>
                    <a:pt x="53" y="56"/>
                    <a:pt x="52" y="58"/>
                  </a:cubicBezTo>
                  <a:cubicBezTo>
                    <a:pt x="48" y="63"/>
                    <a:pt x="42" y="70"/>
                    <a:pt x="35" y="70"/>
                  </a:cubicBezTo>
                  <a:cubicBezTo>
                    <a:pt x="29" y="70"/>
                    <a:pt x="23" y="63"/>
                    <a:pt x="19" y="58"/>
                  </a:cubicBezTo>
                  <a:cubicBezTo>
                    <a:pt x="18" y="56"/>
                    <a:pt x="15" y="52"/>
                    <a:pt x="14" y="49"/>
                  </a:cubicBezTo>
                  <a:cubicBezTo>
                    <a:pt x="14" y="48"/>
                    <a:pt x="13" y="44"/>
                    <a:pt x="13" y="41"/>
                  </a:cubicBezTo>
                  <a:cubicBezTo>
                    <a:pt x="13" y="41"/>
                    <a:pt x="13" y="38"/>
                    <a:pt x="14" y="37"/>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sp>
          <p:nvSpPr>
            <p:cNvPr id="277" name="Freeform 115">
              <a:extLst>
                <a:ext uri="{FF2B5EF4-FFF2-40B4-BE49-F238E27FC236}">
                  <a16:creationId xmlns:a16="http://schemas.microsoft.com/office/drawing/2014/main" xmlns="" id="{4D32D357-D02C-4DF6-97FF-00A486AC0AA8}"/>
                </a:ext>
              </a:extLst>
            </p:cNvPr>
            <p:cNvSpPr>
              <a:spLocks/>
            </p:cNvSpPr>
            <p:nvPr/>
          </p:nvSpPr>
          <p:spPr bwMode="auto">
            <a:xfrm>
              <a:off x="530" y="3437"/>
              <a:ext cx="302" cy="142"/>
            </a:xfrm>
            <a:custGeom>
              <a:avLst/>
              <a:gdLst/>
              <a:ahLst/>
              <a:cxnLst>
                <a:cxn ang="0">
                  <a:pos x="102" y="8"/>
                </a:cxn>
                <a:cxn ang="0">
                  <a:pos x="99" y="7"/>
                </a:cxn>
                <a:cxn ang="0">
                  <a:pos x="93" y="5"/>
                </a:cxn>
                <a:cxn ang="0">
                  <a:pos x="86" y="0"/>
                </a:cxn>
                <a:cxn ang="0">
                  <a:pos x="79" y="22"/>
                </a:cxn>
                <a:cxn ang="0">
                  <a:pos x="71" y="34"/>
                </a:cxn>
                <a:cxn ang="0">
                  <a:pos x="67" y="21"/>
                </a:cxn>
                <a:cxn ang="0">
                  <a:pos x="75" y="15"/>
                </a:cxn>
                <a:cxn ang="0">
                  <a:pos x="64" y="8"/>
                </a:cxn>
                <a:cxn ang="0">
                  <a:pos x="53" y="15"/>
                </a:cxn>
                <a:cxn ang="0">
                  <a:pos x="61" y="21"/>
                </a:cxn>
                <a:cxn ang="0">
                  <a:pos x="57" y="34"/>
                </a:cxn>
                <a:cxn ang="0">
                  <a:pos x="42" y="0"/>
                </a:cxn>
                <a:cxn ang="0">
                  <a:pos x="27" y="8"/>
                </a:cxn>
                <a:cxn ang="0">
                  <a:pos x="23" y="9"/>
                </a:cxn>
                <a:cxn ang="0">
                  <a:pos x="0" y="41"/>
                </a:cxn>
                <a:cxn ang="0">
                  <a:pos x="1" y="41"/>
                </a:cxn>
                <a:cxn ang="0">
                  <a:pos x="64" y="60"/>
                </a:cxn>
                <a:cxn ang="0">
                  <a:pos x="126" y="42"/>
                </a:cxn>
                <a:cxn ang="0">
                  <a:pos x="128" y="41"/>
                </a:cxn>
                <a:cxn ang="0">
                  <a:pos x="102" y="8"/>
                </a:cxn>
              </a:cxnLst>
              <a:rect l="0" t="0" r="r" b="b"/>
              <a:pathLst>
                <a:path w="128" h="60">
                  <a:moveTo>
                    <a:pt x="102" y="8"/>
                  </a:moveTo>
                  <a:cubicBezTo>
                    <a:pt x="101" y="7"/>
                    <a:pt x="100" y="7"/>
                    <a:pt x="99" y="7"/>
                  </a:cubicBezTo>
                  <a:cubicBezTo>
                    <a:pt x="97" y="6"/>
                    <a:pt x="95" y="6"/>
                    <a:pt x="93" y="5"/>
                  </a:cubicBezTo>
                  <a:cubicBezTo>
                    <a:pt x="91" y="4"/>
                    <a:pt x="89" y="2"/>
                    <a:pt x="86" y="0"/>
                  </a:cubicBezTo>
                  <a:cubicBezTo>
                    <a:pt x="85" y="6"/>
                    <a:pt x="82" y="15"/>
                    <a:pt x="79" y="22"/>
                  </a:cubicBezTo>
                  <a:cubicBezTo>
                    <a:pt x="76" y="27"/>
                    <a:pt x="74" y="32"/>
                    <a:pt x="71" y="34"/>
                  </a:cubicBezTo>
                  <a:cubicBezTo>
                    <a:pt x="67" y="21"/>
                    <a:pt x="67" y="21"/>
                    <a:pt x="67" y="21"/>
                  </a:cubicBezTo>
                  <a:cubicBezTo>
                    <a:pt x="75" y="15"/>
                    <a:pt x="75" y="15"/>
                    <a:pt x="75" y="15"/>
                  </a:cubicBezTo>
                  <a:cubicBezTo>
                    <a:pt x="64" y="8"/>
                    <a:pt x="64" y="8"/>
                    <a:pt x="64" y="8"/>
                  </a:cubicBezTo>
                  <a:cubicBezTo>
                    <a:pt x="53" y="15"/>
                    <a:pt x="53" y="15"/>
                    <a:pt x="53" y="15"/>
                  </a:cubicBezTo>
                  <a:cubicBezTo>
                    <a:pt x="61" y="21"/>
                    <a:pt x="61" y="21"/>
                    <a:pt x="61" y="21"/>
                  </a:cubicBezTo>
                  <a:cubicBezTo>
                    <a:pt x="57" y="34"/>
                    <a:pt x="57" y="34"/>
                    <a:pt x="57" y="34"/>
                  </a:cubicBezTo>
                  <a:cubicBezTo>
                    <a:pt x="50" y="27"/>
                    <a:pt x="44" y="10"/>
                    <a:pt x="42" y="0"/>
                  </a:cubicBezTo>
                  <a:cubicBezTo>
                    <a:pt x="35" y="5"/>
                    <a:pt x="31" y="7"/>
                    <a:pt x="27" y="8"/>
                  </a:cubicBezTo>
                  <a:cubicBezTo>
                    <a:pt x="25" y="8"/>
                    <a:pt x="24" y="8"/>
                    <a:pt x="23" y="9"/>
                  </a:cubicBezTo>
                  <a:cubicBezTo>
                    <a:pt x="12" y="13"/>
                    <a:pt x="2" y="28"/>
                    <a:pt x="0" y="41"/>
                  </a:cubicBezTo>
                  <a:cubicBezTo>
                    <a:pt x="1" y="41"/>
                    <a:pt x="1" y="41"/>
                    <a:pt x="1" y="41"/>
                  </a:cubicBezTo>
                  <a:cubicBezTo>
                    <a:pt x="19" y="53"/>
                    <a:pt x="40" y="60"/>
                    <a:pt x="64" y="60"/>
                  </a:cubicBezTo>
                  <a:cubicBezTo>
                    <a:pt x="87" y="60"/>
                    <a:pt x="109" y="53"/>
                    <a:pt x="126" y="42"/>
                  </a:cubicBezTo>
                  <a:cubicBezTo>
                    <a:pt x="126" y="42"/>
                    <a:pt x="127" y="41"/>
                    <a:pt x="128" y="41"/>
                  </a:cubicBezTo>
                  <a:cubicBezTo>
                    <a:pt x="126" y="26"/>
                    <a:pt x="114" y="10"/>
                    <a:pt x="102" y="8"/>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sp>
          <p:nvSpPr>
            <p:cNvPr id="278" name="Freeform 116">
              <a:extLst>
                <a:ext uri="{FF2B5EF4-FFF2-40B4-BE49-F238E27FC236}">
                  <a16:creationId xmlns:a16="http://schemas.microsoft.com/office/drawing/2014/main" xmlns="" id="{A2F9689A-76CA-4FD7-ABEC-D24A8CDECF01}"/>
                </a:ext>
              </a:extLst>
            </p:cNvPr>
            <p:cNvSpPr>
              <a:spLocks noEditPoints="1"/>
            </p:cNvSpPr>
            <p:nvPr/>
          </p:nvSpPr>
          <p:spPr bwMode="auto">
            <a:xfrm>
              <a:off x="606" y="3256"/>
              <a:ext cx="151" cy="181"/>
            </a:xfrm>
            <a:custGeom>
              <a:avLst/>
              <a:gdLst/>
              <a:ahLst/>
              <a:cxnLst>
                <a:cxn ang="0">
                  <a:pos x="1" y="39"/>
                </a:cxn>
                <a:cxn ang="0">
                  <a:pos x="3" y="46"/>
                </a:cxn>
                <a:cxn ang="0">
                  <a:pos x="6" y="51"/>
                </a:cxn>
                <a:cxn ang="0">
                  <a:pos x="7" y="54"/>
                </a:cxn>
                <a:cxn ang="0">
                  <a:pos x="14" y="65"/>
                </a:cxn>
                <a:cxn ang="0">
                  <a:pos x="16" y="68"/>
                </a:cxn>
                <a:cxn ang="0">
                  <a:pos x="32" y="77"/>
                </a:cxn>
                <a:cxn ang="0">
                  <a:pos x="48" y="68"/>
                </a:cxn>
                <a:cxn ang="0">
                  <a:pos x="51" y="65"/>
                </a:cxn>
                <a:cxn ang="0">
                  <a:pos x="57" y="54"/>
                </a:cxn>
                <a:cxn ang="0">
                  <a:pos x="58" y="51"/>
                </a:cxn>
                <a:cxn ang="0">
                  <a:pos x="61" y="46"/>
                </a:cxn>
                <a:cxn ang="0">
                  <a:pos x="63" y="39"/>
                </a:cxn>
                <a:cxn ang="0">
                  <a:pos x="64" y="34"/>
                </a:cxn>
                <a:cxn ang="0">
                  <a:pos x="64" y="31"/>
                </a:cxn>
                <a:cxn ang="0">
                  <a:pos x="62" y="26"/>
                </a:cxn>
                <a:cxn ang="0">
                  <a:pos x="61" y="25"/>
                </a:cxn>
                <a:cxn ang="0">
                  <a:pos x="60" y="23"/>
                </a:cxn>
                <a:cxn ang="0">
                  <a:pos x="59" y="18"/>
                </a:cxn>
                <a:cxn ang="0">
                  <a:pos x="54" y="10"/>
                </a:cxn>
                <a:cxn ang="0">
                  <a:pos x="32" y="0"/>
                </a:cxn>
                <a:cxn ang="0">
                  <a:pos x="10" y="10"/>
                </a:cxn>
                <a:cxn ang="0">
                  <a:pos x="5" y="18"/>
                </a:cxn>
                <a:cxn ang="0">
                  <a:pos x="4" y="23"/>
                </a:cxn>
                <a:cxn ang="0">
                  <a:pos x="3" y="25"/>
                </a:cxn>
                <a:cxn ang="0">
                  <a:pos x="2" y="26"/>
                </a:cxn>
                <a:cxn ang="0">
                  <a:pos x="0" y="31"/>
                </a:cxn>
                <a:cxn ang="0">
                  <a:pos x="0" y="34"/>
                </a:cxn>
                <a:cxn ang="0">
                  <a:pos x="1" y="39"/>
                </a:cxn>
                <a:cxn ang="0">
                  <a:pos x="4" y="30"/>
                </a:cxn>
                <a:cxn ang="0">
                  <a:pos x="11" y="32"/>
                </a:cxn>
                <a:cxn ang="0">
                  <a:pos x="12" y="29"/>
                </a:cxn>
                <a:cxn ang="0">
                  <a:pos x="15" y="24"/>
                </a:cxn>
                <a:cxn ang="0">
                  <a:pos x="22" y="24"/>
                </a:cxn>
                <a:cxn ang="0">
                  <a:pos x="32" y="28"/>
                </a:cxn>
                <a:cxn ang="0">
                  <a:pos x="41" y="24"/>
                </a:cxn>
                <a:cxn ang="0">
                  <a:pos x="49" y="24"/>
                </a:cxn>
                <a:cxn ang="0">
                  <a:pos x="52" y="29"/>
                </a:cxn>
                <a:cxn ang="0">
                  <a:pos x="53" y="32"/>
                </a:cxn>
                <a:cxn ang="0">
                  <a:pos x="60" y="30"/>
                </a:cxn>
                <a:cxn ang="0">
                  <a:pos x="61" y="36"/>
                </a:cxn>
                <a:cxn ang="0">
                  <a:pos x="60" y="40"/>
                </a:cxn>
                <a:cxn ang="0">
                  <a:pos x="54" y="49"/>
                </a:cxn>
                <a:cxn ang="0">
                  <a:pos x="55" y="52"/>
                </a:cxn>
                <a:cxn ang="0">
                  <a:pos x="49" y="61"/>
                </a:cxn>
                <a:cxn ang="0">
                  <a:pos x="32" y="73"/>
                </a:cxn>
                <a:cxn ang="0">
                  <a:pos x="15" y="61"/>
                </a:cxn>
                <a:cxn ang="0">
                  <a:pos x="9" y="52"/>
                </a:cxn>
                <a:cxn ang="0">
                  <a:pos x="10" y="49"/>
                </a:cxn>
                <a:cxn ang="0">
                  <a:pos x="4" y="40"/>
                </a:cxn>
                <a:cxn ang="0">
                  <a:pos x="3" y="36"/>
                </a:cxn>
                <a:cxn ang="0">
                  <a:pos x="4" y="30"/>
                </a:cxn>
              </a:cxnLst>
              <a:rect l="0" t="0" r="r" b="b"/>
              <a:pathLst>
                <a:path w="64" h="77">
                  <a:moveTo>
                    <a:pt x="1" y="39"/>
                  </a:moveTo>
                  <a:cubicBezTo>
                    <a:pt x="1" y="41"/>
                    <a:pt x="2" y="44"/>
                    <a:pt x="3" y="46"/>
                  </a:cubicBezTo>
                  <a:cubicBezTo>
                    <a:pt x="4" y="48"/>
                    <a:pt x="5" y="51"/>
                    <a:pt x="6" y="51"/>
                  </a:cubicBezTo>
                  <a:cubicBezTo>
                    <a:pt x="7" y="51"/>
                    <a:pt x="6" y="52"/>
                    <a:pt x="7" y="54"/>
                  </a:cubicBezTo>
                  <a:cubicBezTo>
                    <a:pt x="8" y="58"/>
                    <a:pt x="11" y="61"/>
                    <a:pt x="14" y="65"/>
                  </a:cubicBezTo>
                  <a:cubicBezTo>
                    <a:pt x="14" y="66"/>
                    <a:pt x="15" y="67"/>
                    <a:pt x="16" y="68"/>
                  </a:cubicBezTo>
                  <a:cubicBezTo>
                    <a:pt x="20" y="73"/>
                    <a:pt x="25" y="77"/>
                    <a:pt x="32" y="77"/>
                  </a:cubicBezTo>
                  <a:cubicBezTo>
                    <a:pt x="39" y="77"/>
                    <a:pt x="44" y="73"/>
                    <a:pt x="48" y="68"/>
                  </a:cubicBezTo>
                  <a:cubicBezTo>
                    <a:pt x="49" y="67"/>
                    <a:pt x="50" y="66"/>
                    <a:pt x="51" y="65"/>
                  </a:cubicBezTo>
                  <a:cubicBezTo>
                    <a:pt x="53" y="61"/>
                    <a:pt x="56" y="58"/>
                    <a:pt x="57" y="54"/>
                  </a:cubicBezTo>
                  <a:cubicBezTo>
                    <a:pt x="58" y="52"/>
                    <a:pt x="57" y="51"/>
                    <a:pt x="58" y="51"/>
                  </a:cubicBezTo>
                  <a:cubicBezTo>
                    <a:pt x="59" y="51"/>
                    <a:pt x="60" y="48"/>
                    <a:pt x="61" y="46"/>
                  </a:cubicBezTo>
                  <a:cubicBezTo>
                    <a:pt x="62" y="44"/>
                    <a:pt x="63" y="41"/>
                    <a:pt x="63" y="39"/>
                  </a:cubicBezTo>
                  <a:cubicBezTo>
                    <a:pt x="63" y="37"/>
                    <a:pt x="64" y="36"/>
                    <a:pt x="64" y="34"/>
                  </a:cubicBezTo>
                  <a:cubicBezTo>
                    <a:pt x="64" y="33"/>
                    <a:pt x="64" y="32"/>
                    <a:pt x="64" y="31"/>
                  </a:cubicBezTo>
                  <a:cubicBezTo>
                    <a:pt x="64" y="29"/>
                    <a:pt x="63" y="27"/>
                    <a:pt x="62" y="26"/>
                  </a:cubicBezTo>
                  <a:cubicBezTo>
                    <a:pt x="62" y="25"/>
                    <a:pt x="61" y="25"/>
                    <a:pt x="61" y="25"/>
                  </a:cubicBezTo>
                  <a:cubicBezTo>
                    <a:pt x="60" y="25"/>
                    <a:pt x="61" y="24"/>
                    <a:pt x="60" y="23"/>
                  </a:cubicBezTo>
                  <a:cubicBezTo>
                    <a:pt x="60" y="21"/>
                    <a:pt x="60" y="20"/>
                    <a:pt x="59" y="18"/>
                  </a:cubicBezTo>
                  <a:cubicBezTo>
                    <a:pt x="58" y="15"/>
                    <a:pt x="56" y="12"/>
                    <a:pt x="54" y="10"/>
                  </a:cubicBezTo>
                  <a:cubicBezTo>
                    <a:pt x="49" y="4"/>
                    <a:pt x="41" y="1"/>
                    <a:pt x="32" y="0"/>
                  </a:cubicBezTo>
                  <a:cubicBezTo>
                    <a:pt x="24" y="1"/>
                    <a:pt x="16" y="4"/>
                    <a:pt x="10" y="10"/>
                  </a:cubicBezTo>
                  <a:cubicBezTo>
                    <a:pt x="8" y="13"/>
                    <a:pt x="6" y="15"/>
                    <a:pt x="5" y="18"/>
                  </a:cubicBezTo>
                  <a:cubicBezTo>
                    <a:pt x="4" y="20"/>
                    <a:pt x="4" y="21"/>
                    <a:pt x="4" y="23"/>
                  </a:cubicBezTo>
                  <a:cubicBezTo>
                    <a:pt x="4" y="24"/>
                    <a:pt x="4" y="25"/>
                    <a:pt x="3" y="25"/>
                  </a:cubicBezTo>
                  <a:cubicBezTo>
                    <a:pt x="3" y="25"/>
                    <a:pt x="2" y="25"/>
                    <a:pt x="2" y="26"/>
                  </a:cubicBezTo>
                  <a:cubicBezTo>
                    <a:pt x="1" y="27"/>
                    <a:pt x="0" y="29"/>
                    <a:pt x="0" y="31"/>
                  </a:cubicBezTo>
                  <a:cubicBezTo>
                    <a:pt x="0" y="32"/>
                    <a:pt x="0" y="33"/>
                    <a:pt x="0" y="34"/>
                  </a:cubicBezTo>
                  <a:cubicBezTo>
                    <a:pt x="1" y="36"/>
                    <a:pt x="1" y="37"/>
                    <a:pt x="1" y="39"/>
                  </a:cubicBezTo>
                  <a:close/>
                  <a:moveTo>
                    <a:pt x="4" y="30"/>
                  </a:moveTo>
                  <a:cubicBezTo>
                    <a:pt x="6" y="28"/>
                    <a:pt x="10" y="32"/>
                    <a:pt x="11" y="32"/>
                  </a:cubicBezTo>
                  <a:cubicBezTo>
                    <a:pt x="11" y="32"/>
                    <a:pt x="12" y="30"/>
                    <a:pt x="12" y="29"/>
                  </a:cubicBezTo>
                  <a:cubicBezTo>
                    <a:pt x="13" y="27"/>
                    <a:pt x="14" y="25"/>
                    <a:pt x="15" y="24"/>
                  </a:cubicBezTo>
                  <a:cubicBezTo>
                    <a:pt x="17" y="22"/>
                    <a:pt x="20" y="22"/>
                    <a:pt x="22" y="24"/>
                  </a:cubicBezTo>
                  <a:cubicBezTo>
                    <a:pt x="25" y="25"/>
                    <a:pt x="28" y="28"/>
                    <a:pt x="32" y="28"/>
                  </a:cubicBezTo>
                  <a:cubicBezTo>
                    <a:pt x="36" y="28"/>
                    <a:pt x="38" y="26"/>
                    <a:pt x="41" y="24"/>
                  </a:cubicBezTo>
                  <a:cubicBezTo>
                    <a:pt x="44" y="23"/>
                    <a:pt x="47" y="21"/>
                    <a:pt x="49" y="24"/>
                  </a:cubicBezTo>
                  <a:cubicBezTo>
                    <a:pt x="50" y="25"/>
                    <a:pt x="51" y="27"/>
                    <a:pt x="52" y="29"/>
                  </a:cubicBezTo>
                  <a:cubicBezTo>
                    <a:pt x="52" y="30"/>
                    <a:pt x="53" y="32"/>
                    <a:pt x="53" y="32"/>
                  </a:cubicBezTo>
                  <a:cubicBezTo>
                    <a:pt x="54" y="32"/>
                    <a:pt x="58" y="28"/>
                    <a:pt x="60" y="30"/>
                  </a:cubicBezTo>
                  <a:cubicBezTo>
                    <a:pt x="61" y="32"/>
                    <a:pt x="61" y="35"/>
                    <a:pt x="61" y="36"/>
                  </a:cubicBezTo>
                  <a:cubicBezTo>
                    <a:pt x="61" y="38"/>
                    <a:pt x="61" y="39"/>
                    <a:pt x="60" y="40"/>
                  </a:cubicBezTo>
                  <a:cubicBezTo>
                    <a:pt x="60" y="43"/>
                    <a:pt x="56" y="48"/>
                    <a:pt x="54" y="49"/>
                  </a:cubicBezTo>
                  <a:cubicBezTo>
                    <a:pt x="54" y="49"/>
                    <a:pt x="55" y="51"/>
                    <a:pt x="55" y="52"/>
                  </a:cubicBezTo>
                  <a:cubicBezTo>
                    <a:pt x="55" y="55"/>
                    <a:pt x="51" y="59"/>
                    <a:pt x="49" y="61"/>
                  </a:cubicBezTo>
                  <a:cubicBezTo>
                    <a:pt x="45" y="67"/>
                    <a:pt x="40" y="73"/>
                    <a:pt x="32" y="73"/>
                  </a:cubicBezTo>
                  <a:cubicBezTo>
                    <a:pt x="25" y="73"/>
                    <a:pt x="19" y="67"/>
                    <a:pt x="15" y="61"/>
                  </a:cubicBezTo>
                  <a:cubicBezTo>
                    <a:pt x="13" y="59"/>
                    <a:pt x="9" y="55"/>
                    <a:pt x="9" y="52"/>
                  </a:cubicBezTo>
                  <a:cubicBezTo>
                    <a:pt x="9" y="51"/>
                    <a:pt x="10" y="49"/>
                    <a:pt x="10" y="49"/>
                  </a:cubicBezTo>
                  <a:cubicBezTo>
                    <a:pt x="8" y="48"/>
                    <a:pt x="4" y="43"/>
                    <a:pt x="4" y="40"/>
                  </a:cubicBezTo>
                  <a:cubicBezTo>
                    <a:pt x="4" y="39"/>
                    <a:pt x="3" y="38"/>
                    <a:pt x="3" y="36"/>
                  </a:cubicBezTo>
                  <a:cubicBezTo>
                    <a:pt x="3" y="35"/>
                    <a:pt x="3" y="32"/>
                    <a:pt x="4" y="30"/>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grpSp>
      <p:grpSp>
        <p:nvGrpSpPr>
          <p:cNvPr id="247" name="Group 135">
            <a:extLst>
              <a:ext uri="{FF2B5EF4-FFF2-40B4-BE49-F238E27FC236}">
                <a16:creationId xmlns:a16="http://schemas.microsoft.com/office/drawing/2014/main" xmlns="" id="{4A3C9A6A-98B4-4AC1-93D3-094EAA301825}"/>
              </a:ext>
            </a:extLst>
          </p:cNvPr>
          <p:cNvGrpSpPr>
            <a:grpSpLocks noChangeAspect="1"/>
          </p:cNvGrpSpPr>
          <p:nvPr/>
        </p:nvGrpSpPr>
        <p:grpSpPr bwMode="auto">
          <a:xfrm>
            <a:off x="1056157" y="5900498"/>
            <a:ext cx="187552" cy="158256"/>
            <a:chOff x="2644" y="3216"/>
            <a:chExt cx="459" cy="365"/>
          </a:xfrm>
          <a:solidFill>
            <a:schemeClr val="bg1"/>
          </a:solidFill>
        </p:grpSpPr>
        <p:sp>
          <p:nvSpPr>
            <p:cNvPr id="271" name="Freeform 136">
              <a:extLst>
                <a:ext uri="{FF2B5EF4-FFF2-40B4-BE49-F238E27FC236}">
                  <a16:creationId xmlns:a16="http://schemas.microsoft.com/office/drawing/2014/main" xmlns="" id="{0494AE5D-1AA3-48A0-99CF-7A8B4EDC46F8}"/>
                </a:ext>
              </a:extLst>
            </p:cNvPr>
            <p:cNvSpPr>
              <a:spLocks/>
            </p:cNvSpPr>
            <p:nvPr/>
          </p:nvSpPr>
          <p:spPr bwMode="auto">
            <a:xfrm>
              <a:off x="2869" y="3216"/>
              <a:ext cx="234" cy="325"/>
            </a:xfrm>
            <a:custGeom>
              <a:avLst/>
              <a:gdLst/>
              <a:ahLst/>
              <a:cxnLst>
                <a:cxn ang="0">
                  <a:pos x="99" y="57"/>
                </a:cxn>
                <a:cxn ang="0">
                  <a:pos x="99" y="9"/>
                </a:cxn>
                <a:cxn ang="0">
                  <a:pos x="99" y="8"/>
                </a:cxn>
                <a:cxn ang="0">
                  <a:pos x="97" y="4"/>
                </a:cxn>
                <a:cxn ang="0">
                  <a:pos x="97" y="3"/>
                </a:cxn>
                <a:cxn ang="0">
                  <a:pos x="97" y="3"/>
                </a:cxn>
                <a:cxn ang="0">
                  <a:pos x="97" y="3"/>
                </a:cxn>
                <a:cxn ang="0">
                  <a:pos x="96" y="2"/>
                </a:cxn>
                <a:cxn ang="0">
                  <a:pos x="91" y="0"/>
                </a:cxn>
                <a:cxn ang="0">
                  <a:pos x="91" y="0"/>
                </a:cxn>
                <a:cxn ang="0">
                  <a:pos x="42" y="0"/>
                </a:cxn>
                <a:cxn ang="0">
                  <a:pos x="41" y="0"/>
                </a:cxn>
                <a:cxn ang="0">
                  <a:pos x="41" y="0"/>
                </a:cxn>
                <a:cxn ang="0">
                  <a:pos x="8" y="0"/>
                </a:cxn>
                <a:cxn ang="0">
                  <a:pos x="2" y="3"/>
                </a:cxn>
                <a:cxn ang="0">
                  <a:pos x="0" y="9"/>
                </a:cxn>
                <a:cxn ang="0">
                  <a:pos x="2" y="15"/>
                </a:cxn>
                <a:cxn ang="0">
                  <a:pos x="18" y="30"/>
                </a:cxn>
                <a:cxn ang="0">
                  <a:pos x="25" y="30"/>
                </a:cxn>
                <a:cxn ang="0">
                  <a:pos x="26" y="28"/>
                </a:cxn>
                <a:cxn ang="0">
                  <a:pos x="25" y="23"/>
                </a:cxn>
                <a:cxn ang="0">
                  <a:pos x="12" y="10"/>
                </a:cxn>
                <a:cxn ang="0">
                  <a:pos x="89" y="10"/>
                </a:cxn>
                <a:cxn ang="0">
                  <a:pos x="89" y="57"/>
                </a:cxn>
                <a:cxn ang="0">
                  <a:pos x="89" y="87"/>
                </a:cxn>
                <a:cxn ang="0">
                  <a:pos x="77" y="75"/>
                </a:cxn>
                <a:cxn ang="0">
                  <a:pos x="73" y="73"/>
                </a:cxn>
                <a:cxn ang="0">
                  <a:pos x="69" y="75"/>
                </a:cxn>
                <a:cxn ang="0">
                  <a:pos x="20" y="124"/>
                </a:cxn>
                <a:cxn ang="0">
                  <a:pos x="15" y="129"/>
                </a:cxn>
                <a:cxn ang="0">
                  <a:pos x="15" y="136"/>
                </a:cxn>
                <a:cxn ang="0">
                  <a:pos x="22" y="136"/>
                </a:cxn>
                <a:cxn ang="0">
                  <a:pos x="73" y="85"/>
                </a:cxn>
                <a:cxn ang="0">
                  <a:pos x="85" y="97"/>
                </a:cxn>
                <a:cxn ang="0">
                  <a:pos x="91" y="100"/>
                </a:cxn>
                <a:cxn ang="0">
                  <a:pos x="97" y="97"/>
                </a:cxn>
                <a:cxn ang="0">
                  <a:pos x="99" y="91"/>
                </a:cxn>
                <a:cxn ang="0">
                  <a:pos x="99" y="59"/>
                </a:cxn>
                <a:cxn ang="0">
                  <a:pos x="99" y="59"/>
                </a:cxn>
                <a:cxn ang="0">
                  <a:pos x="99" y="57"/>
                </a:cxn>
              </a:cxnLst>
              <a:rect l="0" t="0" r="r" b="b"/>
              <a:pathLst>
                <a:path w="99" h="138">
                  <a:moveTo>
                    <a:pt x="99" y="57"/>
                  </a:moveTo>
                  <a:cubicBezTo>
                    <a:pt x="99" y="9"/>
                    <a:pt x="99" y="9"/>
                    <a:pt x="99" y="9"/>
                  </a:cubicBezTo>
                  <a:cubicBezTo>
                    <a:pt x="99" y="9"/>
                    <a:pt x="99" y="8"/>
                    <a:pt x="99" y="8"/>
                  </a:cubicBezTo>
                  <a:cubicBezTo>
                    <a:pt x="99" y="6"/>
                    <a:pt x="98" y="5"/>
                    <a:pt x="97" y="4"/>
                  </a:cubicBezTo>
                  <a:cubicBezTo>
                    <a:pt x="97" y="3"/>
                    <a:pt x="97" y="3"/>
                    <a:pt x="97" y="3"/>
                  </a:cubicBezTo>
                  <a:cubicBezTo>
                    <a:pt x="97" y="3"/>
                    <a:pt x="97" y="3"/>
                    <a:pt x="97" y="3"/>
                  </a:cubicBezTo>
                  <a:cubicBezTo>
                    <a:pt x="97" y="3"/>
                    <a:pt x="97" y="3"/>
                    <a:pt x="97" y="3"/>
                  </a:cubicBezTo>
                  <a:cubicBezTo>
                    <a:pt x="96" y="2"/>
                    <a:pt x="96" y="2"/>
                    <a:pt x="96" y="2"/>
                  </a:cubicBezTo>
                  <a:cubicBezTo>
                    <a:pt x="94" y="1"/>
                    <a:pt x="93" y="0"/>
                    <a:pt x="91" y="0"/>
                  </a:cubicBezTo>
                  <a:cubicBezTo>
                    <a:pt x="91" y="0"/>
                    <a:pt x="91" y="0"/>
                    <a:pt x="91" y="0"/>
                  </a:cubicBezTo>
                  <a:cubicBezTo>
                    <a:pt x="42" y="0"/>
                    <a:pt x="42" y="0"/>
                    <a:pt x="42" y="0"/>
                  </a:cubicBezTo>
                  <a:cubicBezTo>
                    <a:pt x="41" y="0"/>
                    <a:pt x="41" y="0"/>
                    <a:pt x="41" y="0"/>
                  </a:cubicBezTo>
                  <a:cubicBezTo>
                    <a:pt x="41" y="0"/>
                    <a:pt x="41" y="0"/>
                    <a:pt x="41" y="0"/>
                  </a:cubicBezTo>
                  <a:cubicBezTo>
                    <a:pt x="8" y="0"/>
                    <a:pt x="8" y="0"/>
                    <a:pt x="8" y="0"/>
                  </a:cubicBezTo>
                  <a:cubicBezTo>
                    <a:pt x="6" y="0"/>
                    <a:pt x="4" y="1"/>
                    <a:pt x="2" y="3"/>
                  </a:cubicBezTo>
                  <a:cubicBezTo>
                    <a:pt x="1" y="4"/>
                    <a:pt x="0" y="6"/>
                    <a:pt x="0" y="9"/>
                  </a:cubicBezTo>
                  <a:cubicBezTo>
                    <a:pt x="0" y="11"/>
                    <a:pt x="1" y="13"/>
                    <a:pt x="2" y="15"/>
                  </a:cubicBezTo>
                  <a:cubicBezTo>
                    <a:pt x="18" y="30"/>
                    <a:pt x="18" y="30"/>
                    <a:pt x="18" y="30"/>
                  </a:cubicBezTo>
                  <a:cubicBezTo>
                    <a:pt x="20" y="32"/>
                    <a:pt x="23" y="32"/>
                    <a:pt x="25" y="30"/>
                  </a:cubicBezTo>
                  <a:cubicBezTo>
                    <a:pt x="25" y="30"/>
                    <a:pt x="26" y="29"/>
                    <a:pt x="26" y="28"/>
                  </a:cubicBezTo>
                  <a:cubicBezTo>
                    <a:pt x="27" y="27"/>
                    <a:pt x="26" y="24"/>
                    <a:pt x="25" y="23"/>
                  </a:cubicBezTo>
                  <a:cubicBezTo>
                    <a:pt x="12" y="10"/>
                    <a:pt x="12" y="10"/>
                    <a:pt x="12" y="10"/>
                  </a:cubicBezTo>
                  <a:cubicBezTo>
                    <a:pt x="89" y="10"/>
                    <a:pt x="89" y="10"/>
                    <a:pt x="89" y="10"/>
                  </a:cubicBezTo>
                  <a:cubicBezTo>
                    <a:pt x="89" y="57"/>
                    <a:pt x="89" y="57"/>
                    <a:pt x="89" y="57"/>
                  </a:cubicBezTo>
                  <a:cubicBezTo>
                    <a:pt x="89" y="87"/>
                    <a:pt x="89" y="87"/>
                    <a:pt x="89" y="87"/>
                  </a:cubicBezTo>
                  <a:cubicBezTo>
                    <a:pt x="85" y="83"/>
                    <a:pt x="77" y="75"/>
                    <a:pt x="77" y="75"/>
                  </a:cubicBezTo>
                  <a:cubicBezTo>
                    <a:pt x="76" y="74"/>
                    <a:pt x="74" y="73"/>
                    <a:pt x="73" y="73"/>
                  </a:cubicBezTo>
                  <a:cubicBezTo>
                    <a:pt x="72" y="73"/>
                    <a:pt x="70" y="74"/>
                    <a:pt x="69" y="75"/>
                  </a:cubicBezTo>
                  <a:cubicBezTo>
                    <a:pt x="20" y="124"/>
                    <a:pt x="20" y="124"/>
                    <a:pt x="20" y="124"/>
                  </a:cubicBezTo>
                  <a:cubicBezTo>
                    <a:pt x="15" y="129"/>
                    <a:pt x="15" y="129"/>
                    <a:pt x="15" y="129"/>
                  </a:cubicBezTo>
                  <a:cubicBezTo>
                    <a:pt x="13" y="131"/>
                    <a:pt x="13" y="134"/>
                    <a:pt x="15" y="136"/>
                  </a:cubicBezTo>
                  <a:cubicBezTo>
                    <a:pt x="17" y="138"/>
                    <a:pt x="20" y="138"/>
                    <a:pt x="22" y="136"/>
                  </a:cubicBezTo>
                  <a:cubicBezTo>
                    <a:pt x="73" y="85"/>
                    <a:pt x="73" y="85"/>
                    <a:pt x="73" y="85"/>
                  </a:cubicBezTo>
                  <a:cubicBezTo>
                    <a:pt x="85" y="97"/>
                    <a:pt x="85" y="97"/>
                    <a:pt x="85" y="97"/>
                  </a:cubicBezTo>
                  <a:cubicBezTo>
                    <a:pt x="86" y="99"/>
                    <a:pt x="89" y="100"/>
                    <a:pt x="91" y="100"/>
                  </a:cubicBezTo>
                  <a:cubicBezTo>
                    <a:pt x="93" y="100"/>
                    <a:pt x="95" y="99"/>
                    <a:pt x="97" y="97"/>
                  </a:cubicBezTo>
                  <a:cubicBezTo>
                    <a:pt x="98" y="95"/>
                    <a:pt x="99" y="93"/>
                    <a:pt x="99" y="91"/>
                  </a:cubicBezTo>
                  <a:cubicBezTo>
                    <a:pt x="99" y="59"/>
                    <a:pt x="99" y="59"/>
                    <a:pt x="99" y="59"/>
                  </a:cubicBezTo>
                  <a:cubicBezTo>
                    <a:pt x="99" y="59"/>
                    <a:pt x="99" y="59"/>
                    <a:pt x="99" y="59"/>
                  </a:cubicBezTo>
                  <a:lnTo>
                    <a:pt x="99" y="57"/>
                  </a:ln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sp>
          <p:nvSpPr>
            <p:cNvPr id="272" name="Freeform 137">
              <a:extLst>
                <a:ext uri="{FF2B5EF4-FFF2-40B4-BE49-F238E27FC236}">
                  <a16:creationId xmlns:a16="http://schemas.microsoft.com/office/drawing/2014/main" xmlns="" id="{A8D6594C-12DA-4D6B-8FA2-01C6FB9FB408}"/>
                </a:ext>
              </a:extLst>
            </p:cNvPr>
            <p:cNvSpPr>
              <a:spLocks/>
            </p:cNvSpPr>
            <p:nvPr/>
          </p:nvSpPr>
          <p:spPr bwMode="auto">
            <a:xfrm>
              <a:off x="2644" y="3277"/>
              <a:ext cx="295" cy="304"/>
            </a:xfrm>
            <a:custGeom>
              <a:avLst/>
              <a:gdLst/>
              <a:ahLst/>
              <a:cxnLst>
                <a:cxn ang="0">
                  <a:pos x="124" y="45"/>
                </a:cxn>
                <a:cxn ang="0">
                  <a:pos x="121" y="40"/>
                </a:cxn>
                <a:cxn ang="0">
                  <a:pos x="105" y="24"/>
                </a:cxn>
                <a:cxn ang="0">
                  <a:pos x="85" y="4"/>
                </a:cxn>
                <a:cxn ang="0">
                  <a:pos x="70" y="4"/>
                </a:cxn>
                <a:cxn ang="0">
                  <a:pos x="22" y="52"/>
                </a:cxn>
                <a:cxn ang="0">
                  <a:pos x="6" y="36"/>
                </a:cxn>
                <a:cxn ang="0">
                  <a:pos x="1" y="36"/>
                </a:cxn>
                <a:cxn ang="0">
                  <a:pos x="0" y="39"/>
                </a:cxn>
                <a:cxn ang="0">
                  <a:pos x="0" y="125"/>
                </a:cxn>
                <a:cxn ang="0">
                  <a:pos x="1" y="128"/>
                </a:cxn>
                <a:cxn ang="0">
                  <a:pos x="4" y="129"/>
                </a:cxn>
                <a:cxn ang="0">
                  <a:pos x="90" y="129"/>
                </a:cxn>
                <a:cxn ang="0">
                  <a:pos x="92" y="128"/>
                </a:cxn>
                <a:cxn ang="0">
                  <a:pos x="92" y="123"/>
                </a:cxn>
                <a:cxn ang="0">
                  <a:pos x="92" y="123"/>
                </a:cxn>
                <a:cxn ang="0">
                  <a:pos x="73" y="104"/>
                </a:cxn>
                <a:cxn ang="0">
                  <a:pos x="121" y="56"/>
                </a:cxn>
                <a:cxn ang="0">
                  <a:pos x="123" y="54"/>
                </a:cxn>
                <a:cxn ang="0">
                  <a:pos x="124" y="45"/>
                </a:cxn>
              </a:cxnLst>
              <a:rect l="0" t="0" r="r" b="b"/>
              <a:pathLst>
                <a:path w="125" h="129">
                  <a:moveTo>
                    <a:pt x="124" y="45"/>
                  </a:moveTo>
                  <a:cubicBezTo>
                    <a:pt x="124" y="44"/>
                    <a:pt x="123" y="42"/>
                    <a:pt x="121" y="40"/>
                  </a:cubicBezTo>
                  <a:cubicBezTo>
                    <a:pt x="105" y="24"/>
                    <a:pt x="105" y="24"/>
                    <a:pt x="105" y="24"/>
                  </a:cubicBezTo>
                  <a:cubicBezTo>
                    <a:pt x="85" y="4"/>
                    <a:pt x="85" y="4"/>
                    <a:pt x="85" y="4"/>
                  </a:cubicBezTo>
                  <a:cubicBezTo>
                    <a:pt x="81" y="0"/>
                    <a:pt x="74" y="0"/>
                    <a:pt x="70" y="4"/>
                  </a:cubicBezTo>
                  <a:cubicBezTo>
                    <a:pt x="22" y="52"/>
                    <a:pt x="22" y="52"/>
                    <a:pt x="22" y="52"/>
                  </a:cubicBezTo>
                  <a:cubicBezTo>
                    <a:pt x="6" y="36"/>
                    <a:pt x="6" y="36"/>
                    <a:pt x="6" y="36"/>
                  </a:cubicBezTo>
                  <a:cubicBezTo>
                    <a:pt x="5" y="35"/>
                    <a:pt x="2" y="35"/>
                    <a:pt x="1" y="36"/>
                  </a:cubicBezTo>
                  <a:cubicBezTo>
                    <a:pt x="0" y="37"/>
                    <a:pt x="0" y="38"/>
                    <a:pt x="0" y="39"/>
                  </a:cubicBezTo>
                  <a:cubicBezTo>
                    <a:pt x="0" y="125"/>
                    <a:pt x="0" y="125"/>
                    <a:pt x="0" y="125"/>
                  </a:cubicBezTo>
                  <a:cubicBezTo>
                    <a:pt x="0" y="126"/>
                    <a:pt x="0" y="127"/>
                    <a:pt x="1" y="128"/>
                  </a:cubicBezTo>
                  <a:cubicBezTo>
                    <a:pt x="2" y="128"/>
                    <a:pt x="3" y="129"/>
                    <a:pt x="4" y="129"/>
                  </a:cubicBezTo>
                  <a:cubicBezTo>
                    <a:pt x="90" y="129"/>
                    <a:pt x="90" y="129"/>
                    <a:pt x="90" y="129"/>
                  </a:cubicBezTo>
                  <a:cubicBezTo>
                    <a:pt x="91" y="129"/>
                    <a:pt x="92" y="129"/>
                    <a:pt x="92" y="128"/>
                  </a:cubicBezTo>
                  <a:cubicBezTo>
                    <a:pt x="94" y="126"/>
                    <a:pt x="94" y="124"/>
                    <a:pt x="92" y="123"/>
                  </a:cubicBezTo>
                  <a:cubicBezTo>
                    <a:pt x="92" y="123"/>
                    <a:pt x="92" y="123"/>
                    <a:pt x="92" y="123"/>
                  </a:cubicBezTo>
                  <a:cubicBezTo>
                    <a:pt x="73" y="104"/>
                    <a:pt x="73" y="104"/>
                    <a:pt x="73" y="104"/>
                  </a:cubicBezTo>
                  <a:cubicBezTo>
                    <a:pt x="121" y="56"/>
                    <a:pt x="121" y="56"/>
                    <a:pt x="121" y="56"/>
                  </a:cubicBezTo>
                  <a:cubicBezTo>
                    <a:pt x="122" y="55"/>
                    <a:pt x="122" y="55"/>
                    <a:pt x="123" y="54"/>
                  </a:cubicBezTo>
                  <a:cubicBezTo>
                    <a:pt x="124" y="52"/>
                    <a:pt x="125" y="48"/>
                    <a:pt x="124" y="45"/>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grpSp>
      <p:grpSp>
        <p:nvGrpSpPr>
          <p:cNvPr id="248" name="Group 247">
            <a:extLst>
              <a:ext uri="{FF2B5EF4-FFF2-40B4-BE49-F238E27FC236}">
                <a16:creationId xmlns:a16="http://schemas.microsoft.com/office/drawing/2014/main" xmlns="" id="{2069F8AF-0274-4A32-AACA-60FA82258108}"/>
              </a:ext>
            </a:extLst>
          </p:cNvPr>
          <p:cNvGrpSpPr/>
          <p:nvPr/>
        </p:nvGrpSpPr>
        <p:grpSpPr>
          <a:xfrm>
            <a:off x="3594931" y="4788197"/>
            <a:ext cx="2383675" cy="145930"/>
            <a:chOff x="3594931" y="4762797"/>
            <a:chExt cx="2383675" cy="145930"/>
          </a:xfrm>
        </p:grpSpPr>
        <p:grpSp>
          <p:nvGrpSpPr>
            <p:cNvPr id="263" name="Group 262">
              <a:extLst>
                <a:ext uri="{FF2B5EF4-FFF2-40B4-BE49-F238E27FC236}">
                  <a16:creationId xmlns:a16="http://schemas.microsoft.com/office/drawing/2014/main" xmlns="" id="{A09C3E72-A414-4E4C-A393-0E6C70145CA2}"/>
                </a:ext>
              </a:extLst>
            </p:cNvPr>
            <p:cNvGrpSpPr/>
            <p:nvPr/>
          </p:nvGrpSpPr>
          <p:grpSpPr>
            <a:xfrm>
              <a:off x="3761196" y="4764072"/>
              <a:ext cx="2217410" cy="144655"/>
              <a:chOff x="1237953" y="2049432"/>
              <a:chExt cx="3198317" cy="208646"/>
            </a:xfrm>
          </p:grpSpPr>
          <p:cxnSp>
            <p:nvCxnSpPr>
              <p:cNvPr id="269" name="Straight Connector 268">
                <a:extLst>
                  <a:ext uri="{FF2B5EF4-FFF2-40B4-BE49-F238E27FC236}">
                    <a16:creationId xmlns:a16="http://schemas.microsoft.com/office/drawing/2014/main" xmlns="" id="{AD7DC027-0971-4DF2-A5A3-77043E4662C3}"/>
                  </a:ext>
                </a:extLst>
              </p:cNvPr>
              <p:cNvCxnSpPr>
                <a:cxnSpLocks/>
              </p:cNvCxnSpPr>
              <p:nvPr/>
            </p:nvCxnSpPr>
            <p:spPr>
              <a:xfrm>
                <a:off x="1237953" y="2153756"/>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70" name="Rectangle 269">
                <a:extLst>
                  <a:ext uri="{FF2B5EF4-FFF2-40B4-BE49-F238E27FC236}">
                    <a16:creationId xmlns:a16="http://schemas.microsoft.com/office/drawing/2014/main" xmlns="" id="{E461B148-7102-4136-8948-F4FEA6D9623D}"/>
                  </a:ext>
                </a:extLst>
              </p:cNvPr>
              <p:cNvSpPr/>
              <p:nvPr/>
            </p:nvSpPr>
            <p:spPr>
              <a:xfrm>
                <a:off x="2032152" y="2049432"/>
                <a:ext cx="1384744" cy="208646"/>
              </a:xfrm>
              <a:prstGeom prst="rect">
                <a:avLst/>
              </a:prstGeom>
              <a:solidFill>
                <a:srgbClr val="00338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spAutoFit/>
              </a:bodyPr>
              <a:lstStyle/>
              <a:p>
                <a:pPr algn="ctr"/>
                <a:r>
                  <a:rPr lang="en-US" sz="700" b="1" dirty="0">
                    <a:solidFill>
                      <a:schemeClr val="bg1"/>
                    </a:solidFill>
                  </a:rPr>
                  <a:t>Monitoring</a:t>
                </a:r>
              </a:p>
            </p:txBody>
          </p:sp>
        </p:grpSp>
        <p:grpSp>
          <p:nvGrpSpPr>
            <p:cNvPr id="264" name="Group 66">
              <a:extLst>
                <a:ext uri="{FF2B5EF4-FFF2-40B4-BE49-F238E27FC236}">
                  <a16:creationId xmlns:a16="http://schemas.microsoft.com/office/drawing/2014/main" xmlns="" id="{1A66BB8A-FBE9-489F-B1EF-763A0018B359}"/>
                </a:ext>
              </a:extLst>
            </p:cNvPr>
            <p:cNvGrpSpPr>
              <a:grpSpLocks noChangeAspect="1"/>
            </p:cNvGrpSpPr>
            <p:nvPr/>
          </p:nvGrpSpPr>
          <p:grpSpPr bwMode="auto">
            <a:xfrm>
              <a:off x="3594931" y="4762797"/>
              <a:ext cx="188875" cy="144733"/>
              <a:chOff x="520" y="3239"/>
              <a:chExt cx="1091" cy="813"/>
            </a:xfrm>
            <a:solidFill>
              <a:schemeClr val="bg1"/>
            </a:solidFill>
          </p:grpSpPr>
          <p:sp>
            <p:nvSpPr>
              <p:cNvPr id="265" name="Freeform 67">
                <a:extLst>
                  <a:ext uri="{FF2B5EF4-FFF2-40B4-BE49-F238E27FC236}">
                    <a16:creationId xmlns:a16="http://schemas.microsoft.com/office/drawing/2014/main" xmlns="" id="{48E95B38-2429-427B-967C-F76F24C3C7AF}"/>
                  </a:ext>
                </a:extLst>
              </p:cNvPr>
              <p:cNvSpPr>
                <a:spLocks/>
              </p:cNvSpPr>
              <p:nvPr/>
            </p:nvSpPr>
            <p:spPr bwMode="auto">
              <a:xfrm>
                <a:off x="520" y="3239"/>
                <a:ext cx="921" cy="780"/>
              </a:xfrm>
              <a:custGeom>
                <a:avLst/>
                <a:gdLst/>
                <a:ahLst/>
                <a:cxnLst>
                  <a:cxn ang="0">
                    <a:pos x="259" y="257"/>
                  </a:cxn>
                  <a:cxn ang="0">
                    <a:pos x="263" y="257"/>
                  </a:cxn>
                  <a:cxn ang="0">
                    <a:pos x="231" y="227"/>
                  </a:cxn>
                  <a:cxn ang="0">
                    <a:pos x="35" y="227"/>
                  </a:cxn>
                  <a:cxn ang="0">
                    <a:pos x="35" y="30"/>
                  </a:cxn>
                  <a:cxn ang="0">
                    <a:pos x="300" y="30"/>
                  </a:cxn>
                  <a:cxn ang="0">
                    <a:pos x="331" y="26"/>
                  </a:cxn>
                  <a:cxn ang="0">
                    <a:pos x="390" y="41"/>
                  </a:cxn>
                  <a:cxn ang="0">
                    <a:pos x="390" y="10"/>
                  </a:cxn>
                  <a:cxn ang="0">
                    <a:pos x="379" y="0"/>
                  </a:cxn>
                  <a:cxn ang="0">
                    <a:pos x="11" y="0"/>
                  </a:cxn>
                  <a:cxn ang="0">
                    <a:pos x="0" y="10"/>
                  </a:cxn>
                  <a:cxn ang="0">
                    <a:pos x="0" y="246"/>
                  </a:cxn>
                  <a:cxn ang="0">
                    <a:pos x="11" y="257"/>
                  </a:cxn>
                  <a:cxn ang="0">
                    <a:pos x="133" y="257"/>
                  </a:cxn>
                  <a:cxn ang="0">
                    <a:pos x="123" y="313"/>
                  </a:cxn>
                  <a:cxn ang="0">
                    <a:pos x="82" y="313"/>
                  </a:cxn>
                  <a:cxn ang="0">
                    <a:pos x="82" y="330"/>
                  </a:cxn>
                  <a:cxn ang="0">
                    <a:pos x="308" y="330"/>
                  </a:cxn>
                  <a:cxn ang="0">
                    <a:pos x="308" y="313"/>
                  </a:cxn>
                  <a:cxn ang="0">
                    <a:pos x="267" y="313"/>
                  </a:cxn>
                  <a:cxn ang="0">
                    <a:pos x="259" y="257"/>
                  </a:cxn>
                </a:cxnLst>
                <a:rect l="0" t="0" r="r" b="b"/>
                <a:pathLst>
                  <a:path w="390" h="330">
                    <a:moveTo>
                      <a:pt x="259" y="257"/>
                    </a:moveTo>
                    <a:cubicBezTo>
                      <a:pt x="263" y="257"/>
                      <a:pt x="263" y="257"/>
                      <a:pt x="263" y="257"/>
                    </a:cubicBezTo>
                    <a:cubicBezTo>
                      <a:pt x="251" y="249"/>
                      <a:pt x="240" y="239"/>
                      <a:pt x="231" y="227"/>
                    </a:cubicBezTo>
                    <a:cubicBezTo>
                      <a:pt x="35" y="227"/>
                      <a:pt x="35" y="227"/>
                      <a:pt x="35" y="227"/>
                    </a:cubicBezTo>
                    <a:cubicBezTo>
                      <a:pt x="35" y="30"/>
                      <a:pt x="35" y="30"/>
                      <a:pt x="35" y="30"/>
                    </a:cubicBezTo>
                    <a:cubicBezTo>
                      <a:pt x="300" y="30"/>
                      <a:pt x="300" y="30"/>
                      <a:pt x="300" y="30"/>
                    </a:cubicBezTo>
                    <a:cubicBezTo>
                      <a:pt x="310" y="27"/>
                      <a:pt x="320" y="26"/>
                      <a:pt x="331" y="26"/>
                    </a:cubicBezTo>
                    <a:cubicBezTo>
                      <a:pt x="352" y="26"/>
                      <a:pt x="373" y="31"/>
                      <a:pt x="390" y="41"/>
                    </a:cubicBezTo>
                    <a:cubicBezTo>
                      <a:pt x="390" y="10"/>
                      <a:pt x="390" y="10"/>
                      <a:pt x="390" y="10"/>
                    </a:cubicBezTo>
                    <a:cubicBezTo>
                      <a:pt x="390" y="5"/>
                      <a:pt x="386" y="0"/>
                      <a:pt x="379" y="0"/>
                    </a:cubicBezTo>
                    <a:cubicBezTo>
                      <a:pt x="11" y="0"/>
                      <a:pt x="11" y="0"/>
                      <a:pt x="11" y="0"/>
                    </a:cubicBezTo>
                    <a:cubicBezTo>
                      <a:pt x="5" y="0"/>
                      <a:pt x="0" y="5"/>
                      <a:pt x="0" y="10"/>
                    </a:cubicBezTo>
                    <a:cubicBezTo>
                      <a:pt x="0" y="246"/>
                      <a:pt x="0" y="246"/>
                      <a:pt x="0" y="246"/>
                    </a:cubicBezTo>
                    <a:cubicBezTo>
                      <a:pt x="0" y="252"/>
                      <a:pt x="5" y="257"/>
                      <a:pt x="11" y="257"/>
                    </a:cubicBezTo>
                    <a:cubicBezTo>
                      <a:pt x="133" y="257"/>
                      <a:pt x="133" y="257"/>
                      <a:pt x="133" y="257"/>
                    </a:cubicBezTo>
                    <a:cubicBezTo>
                      <a:pt x="123" y="313"/>
                      <a:pt x="123" y="313"/>
                      <a:pt x="123" y="313"/>
                    </a:cubicBezTo>
                    <a:cubicBezTo>
                      <a:pt x="82" y="313"/>
                      <a:pt x="82" y="313"/>
                      <a:pt x="82" y="313"/>
                    </a:cubicBezTo>
                    <a:cubicBezTo>
                      <a:pt x="82" y="330"/>
                      <a:pt x="82" y="330"/>
                      <a:pt x="82" y="330"/>
                    </a:cubicBezTo>
                    <a:cubicBezTo>
                      <a:pt x="308" y="330"/>
                      <a:pt x="308" y="330"/>
                      <a:pt x="308" y="330"/>
                    </a:cubicBezTo>
                    <a:cubicBezTo>
                      <a:pt x="308" y="313"/>
                      <a:pt x="308" y="313"/>
                      <a:pt x="308" y="313"/>
                    </a:cubicBezTo>
                    <a:cubicBezTo>
                      <a:pt x="267" y="313"/>
                      <a:pt x="267" y="313"/>
                      <a:pt x="267" y="313"/>
                    </a:cubicBezTo>
                    <a:lnTo>
                      <a:pt x="259" y="25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6" name="Freeform 68">
                <a:extLst>
                  <a:ext uri="{FF2B5EF4-FFF2-40B4-BE49-F238E27FC236}">
                    <a16:creationId xmlns:a16="http://schemas.microsoft.com/office/drawing/2014/main" xmlns="" id="{2DF71BCF-A0B7-4D6F-8D44-C3753192D2EE}"/>
                  </a:ext>
                </a:extLst>
              </p:cNvPr>
              <p:cNvSpPr>
                <a:spLocks noEditPoints="1"/>
              </p:cNvSpPr>
              <p:nvPr/>
            </p:nvSpPr>
            <p:spPr bwMode="auto">
              <a:xfrm>
                <a:off x="1021" y="3317"/>
                <a:ext cx="547" cy="562"/>
              </a:xfrm>
              <a:custGeom>
                <a:avLst/>
                <a:gdLst/>
                <a:ahLst/>
                <a:cxnLst>
                  <a:cxn ang="0">
                    <a:pos x="205" y="62"/>
                  </a:cxn>
                  <a:cxn ang="0">
                    <a:pos x="188" y="193"/>
                  </a:cxn>
                  <a:cxn ang="0">
                    <a:pos x="203" y="218"/>
                  </a:cxn>
                  <a:cxn ang="0">
                    <a:pos x="172" y="238"/>
                  </a:cxn>
                  <a:cxn ang="0">
                    <a:pos x="156" y="213"/>
                  </a:cxn>
                  <a:cxn ang="0">
                    <a:pos x="31" y="173"/>
                  </a:cxn>
                  <a:cxn ang="0">
                    <a:pos x="62" y="30"/>
                  </a:cxn>
                  <a:cxn ang="0">
                    <a:pos x="205" y="62"/>
                  </a:cxn>
                  <a:cxn ang="0">
                    <a:pos x="156" y="178"/>
                  </a:cxn>
                  <a:cxn ang="0">
                    <a:pos x="178" y="79"/>
                  </a:cxn>
                  <a:cxn ang="0">
                    <a:pos x="79" y="58"/>
                  </a:cxn>
                  <a:cxn ang="0">
                    <a:pos x="58" y="156"/>
                  </a:cxn>
                  <a:cxn ang="0">
                    <a:pos x="156" y="178"/>
                  </a:cxn>
                </a:cxnLst>
                <a:rect l="0" t="0" r="r" b="b"/>
                <a:pathLst>
                  <a:path w="232" h="238">
                    <a:moveTo>
                      <a:pt x="205" y="62"/>
                    </a:moveTo>
                    <a:cubicBezTo>
                      <a:pt x="232" y="105"/>
                      <a:pt x="224" y="160"/>
                      <a:pt x="188" y="193"/>
                    </a:cubicBezTo>
                    <a:cubicBezTo>
                      <a:pt x="203" y="218"/>
                      <a:pt x="203" y="218"/>
                      <a:pt x="203" y="218"/>
                    </a:cubicBezTo>
                    <a:cubicBezTo>
                      <a:pt x="172" y="238"/>
                      <a:pt x="172" y="238"/>
                      <a:pt x="172" y="238"/>
                    </a:cubicBezTo>
                    <a:cubicBezTo>
                      <a:pt x="156" y="213"/>
                      <a:pt x="156" y="213"/>
                      <a:pt x="156" y="213"/>
                    </a:cubicBezTo>
                    <a:cubicBezTo>
                      <a:pt x="111" y="232"/>
                      <a:pt x="58" y="216"/>
                      <a:pt x="31" y="173"/>
                    </a:cubicBezTo>
                    <a:cubicBezTo>
                      <a:pt x="0" y="125"/>
                      <a:pt x="14" y="61"/>
                      <a:pt x="62" y="30"/>
                    </a:cubicBezTo>
                    <a:cubicBezTo>
                      <a:pt x="110" y="0"/>
                      <a:pt x="174" y="14"/>
                      <a:pt x="205" y="62"/>
                    </a:cubicBezTo>
                    <a:moveTo>
                      <a:pt x="156" y="178"/>
                    </a:moveTo>
                    <a:cubicBezTo>
                      <a:pt x="189" y="156"/>
                      <a:pt x="199" y="112"/>
                      <a:pt x="178" y="79"/>
                    </a:cubicBezTo>
                    <a:cubicBezTo>
                      <a:pt x="156" y="46"/>
                      <a:pt x="113" y="36"/>
                      <a:pt x="79" y="58"/>
                    </a:cubicBezTo>
                    <a:cubicBezTo>
                      <a:pt x="46" y="79"/>
                      <a:pt x="37" y="123"/>
                      <a:pt x="58" y="156"/>
                    </a:cubicBezTo>
                    <a:cubicBezTo>
                      <a:pt x="79" y="189"/>
                      <a:pt x="123" y="199"/>
                      <a:pt x="156" y="17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7" name="Freeform 69">
                <a:extLst>
                  <a:ext uri="{FF2B5EF4-FFF2-40B4-BE49-F238E27FC236}">
                    <a16:creationId xmlns:a16="http://schemas.microsoft.com/office/drawing/2014/main" xmlns="" id="{AB6F66DD-8344-41A3-934E-022189965DE4}"/>
                  </a:ext>
                </a:extLst>
              </p:cNvPr>
              <p:cNvSpPr>
                <a:spLocks/>
              </p:cNvSpPr>
              <p:nvPr/>
            </p:nvSpPr>
            <p:spPr bwMode="auto">
              <a:xfrm>
                <a:off x="1420" y="3837"/>
                <a:ext cx="189" cy="196"/>
              </a:xfrm>
              <a:custGeom>
                <a:avLst/>
                <a:gdLst/>
                <a:ahLst/>
                <a:cxnLst>
                  <a:cxn ang="0">
                    <a:pos x="5" y="22"/>
                  </a:cxn>
                  <a:cxn ang="0">
                    <a:pos x="12" y="47"/>
                  </a:cxn>
                  <a:cxn ang="0">
                    <a:pos x="35" y="83"/>
                  </a:cxn>
                  <a:cxn ang="0">
                    <a:pos x="52" y="72"/>
                  </a:cxn>
                  <a:cxn ang="0">
                    <a:pos x="62" y="65"/>
                  </a:cxn>
                  <a:cxn ang="0">
                    <a:pos x="80" y="54"/>
                  </a:cxn>
                  <a:cxn ang="0">
                    <a:pos x="57" y="18"/>
                  </a:cxn>
                  <a:cxn ang="0">
                    <a:pos x="37" y="2"/>
                  </a:cxn>
                  <a:cxn ang="0">
                    <a:pos x="21" y="12"/>
                  </a:cxn>
                  <a:cxn ang="0">
                    <a:pos x="21" y="12"/>
                  </a:cxn>
                  <a:cxn ang="0">
                    <a:pos x="5" y="22"/>
                  </a:cxn>
                </a:cxnLst>
                <a:rect l="0" t="0" r="r" b="b"/>
                <a:pathLst>
                  <a:path w="80" h="83">
                    <a:moveTo>
                      <a:pt x="5" y="22"/>
                    </a:moveTo>
                    <a:cubicBezTo>
                      <a:pt x="5" y="22"/>
                      <a:pt x="0" y="29"/>
                      <a:pt x="12" y="47"/>
                    </a:cubicBezTo>
                    <a:cubicBezTo>
                      <a:pt x="23" y="64"/>
                      <a:pt x="35" y="83"/>
                      <a:pt x="35" y="83"/>
                    </a:cubicBezTo>
                    <a:cubicBezTo>
                      <a:pt x="52" y="72"/>
                      <a:pt x="52" y="72"/>
                      <a:pt x="52" y="72"/>
                    </a:cubicBezTo>
                    <a:cubicBezTo>
                      <a:pt x="62" y="65"/>
                      <a:pt x="62" y="65"/>
                      <a:pt x="62" y="65"/>
                    </a:cubicBezTo>
                    <a:cubicBezTo>
                      <a:pt x="80" y="54"/>
                      <a:pt x="80" y="54"/>
                      <a:pt x="80" y="54"/>
                    </a:cubicBezTo>
                    <a:cubicBezTo>
                      <a:pt x="80" y="54"/>
                      <a:pt x="68" y="35"/>
                      <a:pt x="57" y="18"/>
                    </a:cubicBezTo>
                    <a:cubicBezTo>
                      <a:pt x="46" y="0"/>
                      <a:pt x="37" y="2"/>
                      <a:pt x="37" y="2"/>
                    </a:cubicBezTo>
                    <a:cubicBezTo>
                      <a:pt x="21" y="12"/>
                      <a:pt x="21" y="12"/>
                      <a:pt x="21" y="12"/>
                    </a:cubicBezTo>
                    <a:cubicBezTo>
                      <a:pt x="21" y="12"/>
                      <a:pt x="21" y="12"/>
                      <a:pt x="21" y="12"/>
                    </a:cubicBezTo>
                    <a:lnTo>
                      <a:pt x="5"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8" name="Freeform 70">
                <a:extLst>
                  <a:ext uri="{FF2B5EF4-FFF2-40B4-BE49-F238E27FC236}">
                    <a16:creationId xmlns:a16="http://schemas.microsoft.com/office/drawing/2014/main" xmlns="" id="{CF682ABD-C9A2-4E57-841B-406471810189}"/>
                  </a:ext>
                </a:extLst>
              </p:cNvPr>
              <p:cNvSpPr>
                <a:spLocks/>
              </p:cNvSpPr>
              <p:nvPr/>
            </p:nvSpPr>
            <p:spPr bwMode="auto">
              <a:xfrm>
                <a:off x="1514" y="3978"/>
                <a:ext cx="97" cy="74"/>
              </a:xfrm>
              <a:custGeom>
                <a:avLst/>
                <a:gdLst/>
                <a:ahLst/>
                <a:cxnLst>
                  <a:cxn ang="0">
                    <a:pos x="39" y="0"/>
                  </a:cxn>
                  <a:cxn ang="0">
                    <a:pos x="0" y="25"/>
                  </a:cxn>
                  <a:cxn ang="0">
                    <a:pos x="28" y="25"/>
                  </a:cxn>
                  <a:cxn ang="0">
                    <a:pos x="39" y="0"/>
                  </a:cxn>
                </a:cxnLst>
                <a:rect l="0" t="0" r="r" b="b"/>
                <a:pathLst>
                  <a:path w="41" h="31">
                    <a:moveTo>
                      <a:pt x="39" y="0"/>
                    </a:moveTo>
                    <a:cubicBezTo>
                      <a:pt x="0" y="25"/>
                      <a:pt x="0" y="25"/>
                      <a:pt x="0" y="25"/>
                    </a:cubicBezTo>
                    <a:cubicBezTo>
                      <a:pt x="8" y="30"/>
                      <a:pt x="19" y="31"/>
                      <a:pt x="28" y="25"/>
                    </a:cubicBezTo>
                    <a:cubicBezTo>
                      <a:pt x="37" y="20"/>
                      <a:pt x="41" y="9"/>
                      <a:pt x="39"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nvGrpSpPr>
          <p:cNvPr id="249" name="Group 248">
            <a:extLst>
              <a:ext uri="{FF2B5EF4-FFF2-40B4-BE49-F238E27FC236}">
                <a16:creationId xmlns:a16="http://schemas.microsoft.com/office/drawing/2014/main" xmlns="" id="{910C2B84-DB18-4456-B6CF-636E446DD498}"/>
              </a:ext>
            </a:extLst>
          </p:cNvPr>
          <p:cNvGrpSpPr/>
          <p:nvPr/>
        </p:nvGrpSpPr>
        <p:grpSpPr>
          <a:xfrm>
            <a:off x="6157610" y="4782796"/>
            <a:ext cx="2376952" cy="159368"/>
            <a:chOff x="6157610" y="4757396"/>
            <a:chExt cx="2376952" cy="159368"/>
          </a:xfrm>
        </p:grpSpPr>
        <p:grpSp>
          <p:nvGrpSpPr>
            <p:cNvPr id="257" name="Group 256">
              <a:extLst>
                <a:ext uri="{FF2B5EF4-FFF2-40B4-BE49-F238E27FC236}">
                  <a16:creationId xmlns:a16="http://schemas.microsoft.com/office/drawing/2014/main" xmlns="" id="{0F6F29BA-5976-4469-A648-74895F584718}"/>
                </a:ext>
              </a:extLst>
            </p:cNvPr>
            <p:cNvGrpSpPr/>
            <p:nvPr/>
          </p:nvGrpSpPr>
          <p:grpSpPr>
            <a:xfrm>
              <a:off x="6317152" y="4764072"/>
              <a:ext cx="2217410" cy="144655"/>
              <a:chOff x="1237953" y="2049431"/>
              <a:chExt cx="3198317" cy="208646"/>
            </a:xfrm>
          </p:grpSpPr>
          <p:cxnSp>
            <p:nvCxnSpPr>
              <p:cNvPr id="261" name="Straight Connector 260">
                <a:extLst>
                  <a:ext uri="{FF2B5EF4-FFF2-40B4-BE49-F238E27FC236}">
                    <a16:creationId xmlns:a16="http://schemas.microsoft.com/office/drawing/2014/main" xmlns="" id="{76725172-454B-4228-9217-CF43F7F6BE34}"/>
                  </a:ext>
                </a:extLst>
              </p:cNvPr>
              <p:cNvCxnSpPr>
                <a:cxnSpLocks/>
              </p:cNvCxnSpPr>
              <p:nvPr/>
            </p:nvCxnSpPr>
            <p:spPr>
              <a:xfrm>
                <a:off x="1237953" y="2153756"/>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62" name="Rectangle 261">
                <a:extLst>
                  <a:ext uri="{FF2B5EF4-FFF2-40B4-BE49-F238E27FC236}">
                    <a16:creationId xmlns:a16="http://schemas.microsoft.com/office/drawing/2014/main" xmlns="" id="{9F8A9A8A-2959-4DA2-90BC-9DBFC1113487}"/>
                  </a:ext>
                </a:extLst>
              </p:cNvPr>
              <p:cNvSpPr/>
              <p:nvPr/>
            </p:nvSpPr>
            <p:spPr>
              <a:xfrm>
                <a:off x="1802977" y="2049431"/>
                <a:ext cx="1843094" cy="208646"/>
              </a:xfrm>
              <a:prstGeom prst="rect">
                <a:avLst/>
              </a:prstGeom>
              <a:solidFill>
                <a:srgbClr val="00338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spAutoFit/>
              </a:bodyPr>
              <a:lstStyle/>
              <a:p>
                <a:pPr algn="ctr"/>
                <a:r>
                  <a:rPr lang="en-US" sz="700" b="1" dirty="0">
                    <a:solidFill>
                      <a:schemeClr val="bg1"/>
                    </a:solidFill>
                  </a:rPr>
                  <a:t>Vulnerability Management</a:t>
                </a:r>
              </a:p>
            </p:txBody>
          </p:sp>
        </p:grpSp>
        <p:grpSp>
          <p:nvGrpSpPr>
            <p:cNvPr id="258" name="Group 257">
              <a:extLst>
                <a:ext uri="{FF2B5EF4-FFF2-40B4-BE49-F238E27FC236}">
                  <a16:creationId xmlns:a16="http://schemas.microsoft.com/office/drawing/2014/main" xmlns="" id="{2EDD27BE-2A39-47B8-A02F-EB63EFB94E95}"/>
                </a:ext>
              </a:extLst>
            </p:cNvPr>
            <p:cNvGrpSpPr/>
            <p:nvPr/>
          </p:nvGrpSpPr>
          <p:grpSpPr>
            <a:xfrm>
              <a:off x="6157610" y="4757396"/>
              <a:ext cx="159740" cy="159368"/>
              <a:chOff x="6009983" y="4908029"/>
              <a:chExt cx="250446" cy="249863"/>
            </a:xfrm>
          </p:grpSpPr>
          <p:sp>
            <p:nvSpPr>
              <p:cNvPr id="259" name="Freeform 130">
                <a:extLst>
                  <a:ext uri="{FF2B5EF4-FFF2-40B4-BE49-F238E27FC236}">
                    <a16:creationId xmlns:a16="http://schemas.microsoft.com/office/drawing/2014/main" xmlns="" id="{55969DB3-5B61-449B-90FB-ECE80702F9B9}"/>
                  </a:ext>
                </a:extLst>
              </p:cNvPr>
              <p:cNvSpPr>
                <a:spLocks noEditPoints="1"/>
              </p:cNvSpPr>
              <p:nvPr/>
            </p:nvSpPr>
            <p:spPr bwMode="auto">
              <a:xfrm>
                <a:off x="6104466" y="4985245"/>
                <a:ext cx="139784" cy="140366"/>
              </a:xfrm>
              <a:custGeom>
                <a:avLst/>
                <a:gdLst/>
                <a:ahLst/>
                <a:cxnLst>
                  <a:cxn ang="0">
                    <a:pos x="19" y="3"/>
                  </a:cxn>
                  <a:cxn ang="0">
                    <a:pos x="19" y="3"/>
                  </a:cxn>
                  <a:cxn ang="0">
                    <a:pos x="32" y="0"/>
                  </a:cxn>
                  <a:cxn ang="0">
                    <a:pos x="51" y="17"/>
                  </a:cxn>
                  <a:cxn ang="0">
                    <a:pos x="47" y="31"/>
                  </a:cxn>
                  <a:cxn ang="0">
                    <a:pos x="47" y="32"/>
                  </a:cxn>
                  <a:cxn ang="0">
                    <a:pos x="98" y="81"/>
                  </a:cxn>
                  <a:cxn ang="0">
                    <a:pos x="97" y="97"/>
                  </a:cxn>
                  <a:cxn ang="0">
                    <a:pos x="97" y="97"/>
                  </a:cxn>
                  <a:cxn ang="0">
                    <a:pos x="81" y="97"/>
                  </a:cxn>
                  <a:cxn ang="0">
                    <a:pos x="32" y="46"/>
                  </a:cxn>
                  <a:cxn ang="0">
                    <a:pos x="31" y="47"/>
                  </a:cxn>
                  <a:cxn ang="0">
                    <a:pos x="17" y="51"/>
                  </a:cxn>
                  <a:cxn ang="0">
                    <a:pos x="0" y="32"/>
                  </a:cxn>
                  <a:cxn ang="0">
                    <a:pos x="3" y="19"/>
                  </a:cxn>
                  <a:cxn ang="0">
                    <a:pos x="3" y="19"/>
                  </a:cxn>
                  <a:cxn ang="0">
                    <a:pos x="4" y="19"/>
                  </a:cxn>
                  <a:cxn ang="0">
                    <a:pos x="17" y="32"/>
                  </a:cxn>
                  <a:cxn ang="0">
                    <a:pos x="27" y="27"/>
                  </a:cxn>
                  <a:cxn ang="0">
                    <a:pos x="32" y="17"/>
                  </a:cxn>
                  <a:cxn ang="0">
                    <a:pos x="19" y="4"/>
                  </a:cxn>
                  <a:cxn ang="0">
                    <a:pos x="19" y="3"/>
                  </a:cxn>
                  <a:cxn ang="0">
                    <a:pos x="85" y="85"/>
                  </a:cxn>
                  <a:cxn ang="0">
                    <a:pos x="93" y="85"/>
                  </a:cxn>
                  <a:cxn ang="0">
                    <a:pos x="93" y="92"/>
                  </a:cxn>
                  <a:cxn ang="0">
                    <a:pos x="85" y="92"/>
                  </a:cxn>
                  <a:cxn ang="0">
                    <a:pos x="85" y="85"/>
                  </a:cxn>
                </a:cxnLst>
                <a:rect l="0" t="0" r="r" b="b"/>
                <a:pathLst>
                  <a:path w="102" h="102">
                    <a:moveTo>
                      <a:pt x="19" y="3"/>
                    </a:moveTo>
                    <a:cubicBezTo>
                      <a:pt x="19" y="3"/>
                      <a:pt x="19" y="3"/>
                      <a:pt x="19" y="3"/>
                    </a:cubicBezTo>
                    <a:cubicBezTo>
                      <a:pt x="32" y="0"/>
                      <a:pt x="32" y="0"/>
                      <a:pt x="32" y="0"/>
                    </a:cubicBezTo>
                    <a:cubicBezTo>
                      <a:pt x="51" y="17"/>
                      <a:pt x="51" y="17"/>
                      <a:pt x="51" y="17"/>
                    </a:cubicBezTo>
                    <a:cubicBezTo>
                      <a:pt x="47" y="31"/>
                      <a:pt x="47" y="31"/>
                      <a:pt x="47" y="31"/>
                    </a:cubicBezTo>
                    <a:cubicBezTo>
                      <a:pt x="47" y="32"/>
                      <a:pt x="47" y="32"/>
                      <a:pt x="47" y="32"/>
                    </a:cubicBezTo>
                    <a:cubicBezTo>
                      <a:pt x="98" y="81"/>
                      <a:pt x="98" y="81"/>
                      <a:pt x="98" y="81"/>
                    </a:cubicBezTo>
                    <a:cubicBezTo>
                      <a:pt x="102" y="85"/>
                      <a:pt x="102" y="93"/>
                      <a:pt x="97" y="97"/>
                    </a:cubicBezTo>
                    <a:cubicBezTo>
                      <a:pt x="97" y="97"/>
                      <a:pt x="97" y="97"/>
                      <a:pt x="97" y="97"/>
                    </a:cubicBezTo>
                    <a:cubicBezTo>
                      <a:pt x="93" y="101"/>
                      <a:pt x="85" y="102"/>
                      <a:pt x="81" y="97"/>
                    </a:cubicBezTo>
                    <a:cubicBezTo>
                      <a:pt x="32" y="46"/>
                      <a:pt x="32" y="46"/>
                      <a:pt x="32" y="46"/>
                    </a:cubicBezTo>
                    <a:cubicBezTo>
                      <a:pt x="31" y="47"/>
                      <a:pt x="31" y="47"/>
                      <a:pt x="31" y="47"/>
                    </a:cubicBezTo>
                    <a:cubicBezTo>
                      <a:pt x="17" y="51"/>
                      <a:pt x="17" y="51"/>
                      <a:pt x="17" y="51"/>
                    </a:cubicBezTo>
                    <a:cubicBezTo>
                      <a:pt x="0" y="32"/>
                      <a:pt x="0" y="32"/>
                      <a:pt x="0" y="32"/>
                    </a:cubicBezTo>
                    <a:cubicBezTo>
                      <a:pt x="3" y="19"/>
                      <a:pt x="3" y="19"/>
                      <a:pt x="3" y="19"/>
                    </a:cubicBezTo>
                    <a:cubicBezTo>
                      <a:pt x="3" y="19"/>
                      <a:pt x="3" y="19"/>
                      <a:pt x="3" y="19"/>
                    </a:cubicBezTo>
                    <a:cubicBezTo>
                      <a:pt x="4" y="19"/>
                      <a:pt x="4" y="19"/>
                      <a:pt x="4" y="19"/>
                    </a:cubicBezTo>
                    <a:cubicBezTo>
                      <a:pt x="17" y="32"/>
                      <a:pt x="17" y="32"/>
                      <a:pt x="17" y="32"/>
                    </a:cubicBezTo>
                    <a:cubicBezTo>
                      <a:pt x="27" y="27"/>
                      <a:pt x="27" y="27"/>
                      <a:pt x="27" y="27"/>
                    </a:cubicBezTo>
                    <a:cubicBezTo>
                      <a:pt x="32" y="17"/>
                      <a:pt x="32" y="17"/>
                      <a:pt x="32" y="17"/>
                    </a:cubicBezTo>
                    <a:cubicBezTo>
                      <a:pt x="19" y="4"/>
                      <a:pt x="19" y="4"/>
                      <a:pt x="19" y="4"/>
                    </a:cubicBezTo>
                    <a:cubicBezTo>
                      <a:pt x="19" y="3"/>
                      <a:pt x="19" y="3"/>
                      <a:pt x="19" y="3"/>
                    </a:cubicBezTo>
                    <a:close/>
                    <a:moveTo>
                      <a:pt x="85" y="85"/>
                    </a:moveTo>
                    <a:cubicBezTo>
                      <a:pt x="87" y="83"/>
                      <a:pt x="91" y="83"/>
                      <a:pt x="93" y="85"/>
                    </a:cubicBezTo>
                    <a:cubicBezTo>
                      <a:pt x="95" y="87"/>
                      <a:pt x="95" y="90"/>
                      <a:pt x="93" y="92"/>
                    </a:cubicBezTo>
                    <a:cubicBezTo>
                      <a:pt x="91" y="95"/>
                      <a:pt x="87" y="95"/>
                      <a:pt x="85" y="92"/>
                    </a:cubicBezTo>
                    <a:cubicBezTo>
                      <a:pt x="83" y="90"/>
                      <a:pt x="83" y="87"/>
                      <a:pt x="85" y="85"/>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900" dirty="0"/>
              </a:p>
            </p:txBody>
          </p:sp>
          <p:sp>
            <p:nvSpPr>
              <p:cNvPr id="260" name="Freeform 131">
                <a:extLst>
                  <a:ext uri="{FF2B5EF4-FFF2-40B4-BE49-F238E27FC236}">
                    <a16:creationId xmlns:a16="http://schemas.microsoft.com/office/drawing/2014/main" xmlns="" id="{AE0AE2F1-094F-4C3F-B1F8-E96929582A43}"/>
                  </a:ext>
                </a:extLst>
              </p:cNvPr>
              <p:cNvSpPr>
                <a:spLocks/>
              </p:cNvSpPr>
              <p:nvPr/>
            </p:nvSpPr>
            <p:spPr bwMode="auto">
              <a:xfrm>
                <a:off x="6009983" y="4908029"/>
                <a:ext cx="250446" cy="249863"/>
              </a:xfrm>
              <a:custGeom>
                <a:avLst/>
                <a:gdLst/>
                <a:ahLst/>
                <a:cxnLst>
                  <a:cxn ang="0">
                    <a:pos x="104" y="0"/>
                  </a:cxn>
                  <a:cxn ang="0">
                    <a:pos x="108" y="24"/>
                  </a:cxn>
                  <a:cxn ang="0">
                    <a:pos x="126" y="31"/>
                  </a:cxn>
                  <a:cxn ang="0">
                    <a:pos x="146" y="17"/>
                  </a:cxn>
                  <a:cxn ang="0">
                    <a:pos x="165" y="36"/>
                  </a:cxn>
                  <a:cxn ang="0">
                    <a:pos x="151" y="56"/>
                  </a:cxn>
                  <a:cxn ang="0">
                    <a:pos x="158" y="74"/>
                  </a:cxn>
                  <a:cxn ang="0">
                    <a:pos x="182" y="78"/>
                  </a:cxn>
                  <a:cxn ang="0">
                    <a:pos x="182" y="104"/>
                  </a:cxn>
                  <a:cxn ang="0">
                    <a:pos x="158" y="108"/>
                  </a:cxn>
                  <a:cxn ang="0">
                    <a:pos x="153" y="121"/>
                  </a:cxn>
                  <a:cxn ang="0">
                    <a:pos x="137" y="106"/>
                  </a:cxn>
                  <a:cxn ang="0">
                    <a:pos x="139" y="97"/>
                  </a:cxn>
                  <a:cxn ang="0">
                    <a:pos x="98" y="42"/>
                  </a:cxn>
                  <a:cxn ang="0">
                    <a:pos x="42" y="84"/>
                  </a:cxn>
                  <a:cxn ang="0">
                    <a:pos x="84" y="139"/>
                  </a:cxn>
                  <a:cxn ang="0">
                    <a:pos x="107" y="137"/>
                  </a:cxn>
                  <a:cxn ang="0">
                    <a:pos x="121" y="153"/>
                  </a:cxn>
                  <a:cxn ang="0">
                    <a:pos x="108" y="158"/>
                  </a:cxn>
                  <a:cxn ang="0">
                    <a:pos x="104" y="182"/>
                  </a:cxn>
                  <a:cxn ang="0">
                    <a:pos x="78" y="182"/>
                  </a:cxn>
                  <a:cxn ang="0">
                    <a:pos x="74" y="158"/>
                  </a:cxn>
                  <a:cxn ang="0">
                    <a:pos x="55" y="151"/>
                  </a:cxn>
                  <a:cxn ang="0">
                    <a:pos x="36" y="165"/>
                  </a:cxn>
                  <a:cxn ang="0">
                    <a:pos x="17" y="146"/>
                  </a:cxn>
                  <a:cxn ang="0">
                    <a:pos x="31" y="126"/>
                  </a:cxn>
                  <a:cxn ang="0">
                    <a:pos x="23" y="108"/>
                  </a:cxn>
                  <a:cxn ang="0">
                    <a:pos x="0" y="104"/>
                  </a:cxn>
                  <a:cxn ang="0">
                    <a:pos x="0" y="78"/>
                  </a:cxn>
                  <a:cxn ang="0">
                    <a:pos x="24" y="73"/>
                  </a:cxn>
                  <a:cxn ang="0">
                    <a:pos x="31" y="55"/>
                  </a:cxn>
                  <a:cxn ang="0">
                    <a:pos x="17" y="36"/>
                  </a:cxn>
                  <a:cxn ang="0">
                    <a:pos x="36" y="17"/>
                  </a:cxn>
                  <a:cxn ang="0">
                    <a:pos x="56" y="31"/>
                  </a:cxn>
                  <a:cxn ang="0">
                    <a:pos x="74" y="23"/>
                  </a:cxn>
                  <a:cxn ang="0">
                    <a:pos x="78" y="0"/>
                  </a:cxn>
                  <a:cxn ang="0">
                    <a:pos x="104" y="0"/>
                  </a:cxn>
                </a:cxnLst>
                <a:rect l="0" t="0" r="r" b="b"/>
                <a:pathLst>
                  <a:path w="182" h="182">
                    <a:moveTo>
                      <a:pt x="104" y="0"/>
                    </a:moveTo>
                    <a:cubicBezTo>
                      <a:pt x="108" y="24"/>
                      <a:pt x="108" y="24"/>
                      <a:pt x="108" y="24"/>
                    </a:cubicBezTo>
                    <a:cubicBezTo>
                      <a:pt x="126" y="31"/>
                      <a:pt x="126" y="31"/>
                      <a:pt x="126" y="31"/>
                    </a:cubicBezTo>
                    <a:cubicBezTo>
                      <a:pt x="146" y="17"/>
                      <a:pt x="146" y="17"/>
                      <a:pt x="146" y="17"/>
                    </a:cubicBezTo>
                    <a:cubicBezTo>
                      <a:pt x="165" y="36"/>
                      <a:pt x="165" y="36"/>
                      <a:pt x="165" y="36"/>
                    </a:cubicBezTo>
                    <a:cubicBezTo>
                      <a:pt x="151" y="56"/>
                      <a:pt x="151" y="56"/>
                      <a:pt x="151" y="56"/>
                    </a:cubicBezTo>
                    <a:cubicBezTo>
                      <a:pt x="158" y="74"/>
                      <a:pt x="158" y="74"/>
                      <a:pt x="158" y="74"/>
                    </a:cubicBezTo>
                    <a:cubicBezTo>
                      <a:pt x="182" y="78"/>
                      <a:pt x="182" y="78"/>
                      <a:pt x="182" y="78"/>
                    </a:cubicBezTo>
                    <a:cubicBezTo>
                      <a:pt x="182" y="104"/>
                      <a:pt x="182" y="104"/>
                      <a:pt x="182" y="104"/>
                    </a:cubicBezTo>
                    <a:cubicBezTo>
                      <a:pt x="158" y="108"/>
                      <a:pt x="158" y="108"/>
                      <a:pt x="158" y="108"/>
                    </a:cubicBezTo>
                    <a:cubicBezTo>
                      <a:pt x="153" y="121"/>
                      <a:pt x="153" y="121"/>
                      <a:pt x="153" y="121"/>
                    </a:cubicBezTo>
                    <a:cubicBezTo>
                      <a:pt x="137" y="106"/>
                      <a:pt x="137" y="106"/>
                      <a:pt x="137" y="106"/>
                    </a:cubicBezTo>
                    <a:cubicBezTo>
                      <a:pt x="138" y="103"/>
                      <a:pt x="139" y="100"/>
                      <a:pt x="139" y="97"/>
                    </a:cubicBezTo>
                    <a:cubicBezTo>
                      <a:pt x="143" y="71"/>
                      <a:pt x="124" y="46"/>
                      <a:pt x="98" y="42"/>
                    </a:cubicBezTo>
                    <a:cubicBezTo>
                      <a:pt x="71" y="39"/>
                      <a:pt x="46" y="58"/>
                      <a:pt x="42" y="84"/>
                    </a:cubicBezTo>
                    <a:cubicBezTo>
                      <a:pt x="39" y="111"/>
                      <a:pt x="58" y="136"/>
                      <a:pt x="84" y="139"/>
                    </a:cubicBezTo>
                    <a:cubicBezTo>
                      <a:pt x="92" y="140"/>
                      <a:pt x="100" y="139"/>
                      <a:pt x="107" y="137"/>
                    </a:cubicBezTo>
                    <a:cubicBezTo>
                      <a:pt x="121" y="153"/>
                      <a:pt x="121" y="153"/>
                      <a:pt x="121" y="153"/>
                    </a:cubicBezTo>
                    <a:cubicBezTo>
                      <a:pt x="108" y="158"/>
                      <a:pt x="108" y="158"/>
                      <a:pt x="108" y="158"/>
                    </a:cubicBezTo>
                    <a:cubicBezTo>
                      <a:pt x="104" y="182"/>
                      <a:pt x="104" y="182"/>
                      <a:pt x="104" y="182"/>
                    </a:cubicBezTo>
                    <a:cubicBezTo>
                      <a:pt x="78" y="182"/>
                      <a:pt x="78" y="182"/>
                      <a:pt x="78" y="182"/>
                    </a:cubicBezTo>
                    <a:cubicBezTo>
                      <a:pt x="74" y="158"/>
                      <a:pt x="74" y="158"/>
                      <a:pt x="74" y="158"/>
                    </a:cubicBezTo>
                    <a:cubicBezTo>
                      <a:pt x="55" y="151"/>
                      <a:pt x="55" y="151"/>
                      <a:pt x="55" y="151"/>
                    </a:cubicBezTo>
                    <a:cubicBezTo>
                      <a:pt x="36" y="165"/>
                      <a:pt x="36" y="165"/>
                      <a:pt x="36" y="165"/>
                    </a:cubicBezTo>
                    <a:cubicBezTo>
                      <a:pt x="17" y="146"/>
                      <a:pt x="17" y="146"/>
                      <a:pt x="17" y="146"/>
                    </a:cubicBezTo>
                    <a:cubicBezTo>
                      <a:pt x="31" y="126"/>
                      <a:pt x="31" y="126"/>
                      <a:pt x="31" y="126"/>
                    </a:cubicBezTo>
                    <a:cubicBezTo>
                      <a:pt x="23" y="108"/>
                      <a:pt x="23" y="108"/>
                      <a:pt x="23" y="108"/>
                    </a:cubicBezTo>
                    <a:cubicBezTo>
                      <a:pt x="0" y="104"/>
                      <a:pt x="0" y="104"/>
                      <a:pt x="0" y="104"/>
                    </a:cubicBezTo>
                    <a:cubicBezTo>
                      <a:pt x="0" y="78"/>
                      <a:pt x="0" y="78"/>
                      <a:pt x="0" y="78"/>
                    </a:cubicBezTo>
                    <a:cubicBezTo>
                      <a:pt x="24" y="73"/>
                      <a:pt x="24" y="73"/>
                      <a:pt x="24" y="73"/>
                    </a:cubicBezTo>
                    <a:cubicBezTo>
                      <a:pt x="31" y="55"/>
                      <a:pt x="31" y="55"/>
                      <a:pt x="31" y="55"/>
                    </a:cubicBezTo>
                    <a:cubicBezTo>
                      <a:pt x="17" y="36"/>
                      <a:pt x="17" y="36"/>
                      <a:pt x="17" y="36"/>
                    </a:cubicBezTo>
                    <a:cubicBezTo>
                      <a:pt x="36" y="17"/>
                      <a:pt x="36" y="17"/>
                      <a:pt x="36" y="17"/>
                    </a:cubicBezTo>
                    <a:cubicBezTo>
                      <a:pt x="56" y="31"/>
                      <a:pt x="56" y="31"/>
                      <a:pt x="56" y="31"/>
                    </a:cubicBezTo>
                    <a:cubicBezTo>
                      <a:pt x="74" y="23"/>
                      <a:pt x="74" y="23"/>
                      <a:pt x="74" y="23"/>
                    </a:cubicBezTo>
                    <a:cubicBezTo>
                      <a:pt x="78" y="0"/>
                      <a:pt x="78" y="0"/>
                      <a:pt x="78" y="0"/>
                    </a:cubicBezTo>
                    <a:cubicBezTo>
                      <a:pt x="104" y="0"/>
                      <a:pt x="104" y="0"/>
                      <a:pt x="104"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900" dirty="0"/>
              </a:p>
            </p:txBody>
          </p:sp>
        </p:grpSp>
      </p:grpSp>
      <p:grpSp>
        <p:nvGrpSpPr>
          <p:cNvPr id="250" name="Group 249">
            <a:extLst>
              <a:ext uri="{FF2B5EF4-FFF2-40B4-BE49-F238E27FC236}">
                <a16:creationId xmlns:a16="http://schemas.microsoft.com/office/drawing/2014/main" xmlns="" id="{AAB30DA7-E690-41FD-9F9E-2E8136759A55}"/>
              </a:ext>
            </a:extLst>
          </p:cNvPr>
          <p:cNvGrpSpPr/>
          <p:nvPr/>
        </p:nvGrpSpPr>
        <p:grpSpPr>
          <a:xfrm>
            <a:off x="8764565" y="4789472"/>
            <a:ext cx="2325953" cy="166472"/>
            <a:chOff x="8764565" y="4764072"/>
            <a:chExt cx="2325953" cy="166472"/>
          </a:xfrm>
        </p:grpSpPr>
        <p:grpSp>
          <p:nvGrpSpPr>
            <p:cNvPr id="251" name="Group 250">
              <a:extLst>
                <a:ext uri="{FF2B5EF4-FFF2-40B4-BE49-F238E27FC236}">
                  <a16:creationId xmlns:a16="http://schemas.microsoft.com/office/drawing/2014/main" xmlns="" id="{D96387DD-C35B-461C-9403-8528E38955AD}"/>
                </a:ext>
              </a:extLst>
            </p:cNvPr>
            <p:cNvGrpSpPr/>
            <p:nvPr/>
          </p:nvGrpSpPr>
          <p:grpSpPr>
            <a:xfrm>
              <a:off x="8873108" y="4764072"/>
              <a:ext cx="2217410" cy="144655"/>
              <a:chOff x="1237953" y="2049432"/>
              <a:chExt cx="3198317" cy="208646"/>
            </a:xfrm>
          </p:grpSpPr>
          <p:cxnSp>
            <p:nvCxnSpPr>
              <p:cNvPr id="255" name="Straight Connector 254">
                <a:extLst>
                  <a:ext uri="{FF2B5EF4-FFF2-40B4-BE49-F238E27FC236}">
                    <a16:creationId xmlns:a16="http://schemas.microsoft.com/office/drawing/2014/main" xmlns="" id="{1A3BBFB6-6E34-4E43-899E-909FB7252F49}"/>
                  </a:ext>
                </a:extLst>
              </p:cNvPr>
              <p:cNvCxnSpPr>
                <a:cxnSpLocks/>
              </p:cNvCxnSpPr>
              <p:nvPr/>
            </p:nvCxnSpPr>
            <p:spPr>
              <a:xfrm>
                <a:off x="1237953" y="2153756"/>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56" name="Rectangle 255">
                <a:extLst>
                  <a:ext uri="{FF2B5EF4-FFF2-40B4-BE49-F238E27FC236}">
                    <a16:creationId xmlns:a16="http://schemas.microsoft.com/office/drawing/2014/main" xmlns="" id="{18C6D153-504D-4E1D-95B3-C9C3D1C4D6ED}"/>
                  </a:ext>
                </a:extLst>
              </p:cNvPr>
              <p:cNvSpPr/>
              <p:nvPr/>
            </p:nvSpPr>
            <p:spPr>
              <a:xfrm>
                <a:off x="1497944" y="2049432"/>
                <a:ext cx="2453159" cy="208646"/>
              </a:xfrm>
              <a:prstGeom prst="rect">
                <a:avLst/>
              </a:prstGeom>
              <a:solidFill>
                <a:srgbClr val="00338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spAutoFit/>
              </a:bodyPr>
              <a:lstStyle/>
              <a:p>
                <a:pPr algn="ctr"/>
                <a:r>
                  <a:rPr lang="en-US" sz="700" b="1" dirty="0">
                    <a:solidFill>
                      <a:schemeClr val="bg1"/>
                    </a:solidFill>
                  </a:rPr>
                  <a:t>Change &amp; Configuration Management</a:t>
                </a:r>
              </a:p>
            </p:txBody>
          </p:sp>
        </p:grpSp>
        <p:grpSp>
          <p:nvGrpSpPr>
            <p:cNvPr id="252" name="Group 251">
              <a:extLst>
                <a:ext uri="{FF2B5EF4-FFF2-40B4-BE49-F238E27FC236}">
                  <a16:creationId xmlns:a16="http://schemas.microsoft.com/office/drawing/2014/main" xmlns="" id="{6F18A377-5DEC-427F-83A7-3ABE79D3661B}"/>
                </a:ext>
              </a:extLst>
            </p:cNvPr>
            <p:cNvGrpSpPr/>
            <p:nvPr/>
          </p:nvGrpSpPr>
          <p:grpSpPr>
            <a:xfrm>
              <a:off x="8764565" y="4768466"/>
              <a:ext cx="143935" cy="162078"/>
              <a:chOff x="8418051" y="5566920"/>
              <a:chExt cx="234850" cy="286333"/>
            </a:xfrm>
          </p:grpSpPr>
          <p:sp>
            <p:nvSpPr>
              <p:cNvPr id="253" name="Freeform 21">
                <a:extLst>
                  <a:ext uri="{FF2B5EF4-FFF2-40B4-BE49-F238E27FC236}">
                    <a16:creationId xmlns:a16="http://schemas.microsoft.com/office/drawing/2014/main" xmlns="" id="{7CC6B78E-9C46-48F0-B6F6-A7B4C12DCA8F}"/>
                  </a:ext>
                </a:extLst>
              </p:cNvPr>
              <p:cNvSpPr>
                <a:spLocks noEditPoints="1"/>
              </p:cNvSpPr>
              <p:nvPr/>
            </p:nvSpPr>
            <p:spPr bwMode="auto">
              <a:xfrm>
                <a:off x="8418051" y="5566920"/>
                <a:ext cx="190938" cy="238199"/>
              </a:xfrm>
              <a:custGeom>
                <a:avLst/>
                <a:gdLst/>
                <a:ahLst/>
                <a:cxnLst>
                  <a:cxn ang="0">
                    <a:pos x="126" y="106"/>
                  </a:cxn>
                  <a:cxn ang="0">
                    <a:pos x="64" y="127"/>
                  </a:cxn>
                  <a:cxn ang="0">
                    <a:pos x="3" y="106"/>
                  </a:cxn>
                  <a:cxn ang="0">
                    <a:pos x="0" y="106"/>
                  </a:cxn>
                  <a:cxn ang="0">
                    <a:pos x="0" y="124"/>
                  </a:cxn>
                  <a:cxn ang="0">
                    <a:pos x="64" y="160"/>
                  </a:cxn>
                  <a:cxn ang="0">
                    <a:pos x="128" y="124"/>
                  </a:cxn>
                  <a:cxn ang="0">
                    <a:pos x="128" y="106"/>
                  </a:cxn>
                  <a:cxn ang="0">
                    <a:pos x="126" y="106"/>
                  </a:cxn>
                  <a:cxn ang="0">
                    <a:pos x="126" y="59"/>
                  </a:cxn>
                  <a:cxn ang="0">
                    <a:pos x="64" y="78"/>
                  </a:cxn>
                  <a:cxn ang="0">
                    <a:pos x="3" y="59"/>
                  </a:cxn>
                  <a:cxn ang="0">
                    <a:pos x="0" y="59"/>
                  </a:cxn>
                  <a:cxn ang="0">
                    <a:pos x="0" y="81"/>
                  </a:cxn>
                  <a:cxn ang="0">
                    <a:pos x="64" y="110"/>
                  </a:cxn>
                  <a:cxn ang="0">
                    <a:pos x="128" y="81"/>
                  </a:cxn>
                  <a:cxn ang="0">
                    <a:pos x="128" y="59"/>
                  </a:cxn>
                  <a:cxn ang="0">
                    <a:pos x="126" y="59"/>
                  </a:cxn>
                  <a:cxn ang="0">
                    <a:pos x="64" y="0"/>
                  </a:cxn>
                  <a:cxn ang="0">
                    <a:pos x="0" y="24"/>
                  </a:cxn>
                  <a:cxn ang="0">
                    <a:pos x="0" y="35"/>
                  </a:cxn>
                  <a:cxn ang="0">
                    <a:pos x="64" y="61"/>
                  </a:cxn>
                  <a:cxn ang="0">
                    <a:pos x="128" y="35"/>
                  </a:cxn>
                  <a:cxn ang="0">
                    <a:pos x="128" y="24"/>
                  </a:cxn>
                  <a:cxn ang="0">
                    <a:pos x="64" y="0"/>
                  </a:cxn>
                </a:cxnLst>
                <a:rect l="0" t="0" r="r" b="b"/>
                <a:pathLst>
                  <a:path w="128" h="160">
                    <a:moveTo>
                      <a:pt x="126" y="106"/>
                    </a:moveTo>
                    <a:cubicBezTo>
                      <a:pt x="118" y="118"/>
                      <a:pt x="93" y="127"/>
                      <a:pt x="64" y="127"/>
                    </a:cubicBezTo>
                    <a:cubicBezTo>
                      <a:pt x="35" y="127"/>
                      <a:pt x="11" y="118"/>
                      <a:pt x="3" y="106"/>
                    </a:cubicBezTo>
                    <a:cubicBezTo>
                      <a:pt x="1" y="103"/>
                      <a:pt x="0" y="105"/>
                      <a:pt x="0" y="106"/>
                    </a:cubicBezTo>
                    <a:cubicBezTo>
                      <a:pt x="0" y="107"/>
                      <a:pt x="0" y="124"/>
                      <a:pt x="0" y="124"/>
                    </a:cubicBezTo>
                    <a:cubicBezTo>
                      <a:pt x="0" y="142"/>
                      <a:pt x="29" y="160"/>
                      <a:pt x="64" y="160"/>
                    </a:cubicBezTo>
                    <a:cubicBezTo>
                      <a:pt x="100" y="160"/>
                      <a:pt x="128" y="142"/>
                      <a:pt x="128" y="124"/>
                    </a:cubicBezTo>
                    <a:cubicBezTo>
                      <a:pt x="128" y="124"/>
                      <a:pt x="128" y="107"/>
                      <a:pt x="128" y="106"/>
                    </a:cubicBezTo>
                    <a:cubicBezTo>
                      <a:pt x="128" y="105"/>
                      <a:pt x="127" y="103"/>
                      <a:pt x="126" y="106"/>
                    </a:cubicBezTo>
                    <a:close/>
                    <a:moveTo>
                      <a:pt x="126" y="59"/>
                    </a:moveTo>
                    <a:cubicBezTo>
                      <a:pt x="118" y="70"/>
                      <a:pt x="94" y="78"/>
                      <a:pt x="64" y="78"/>
                    </a:cubicBezTo>
                    <a:cubicBezTo>
                      <a:pt x="35" y="78"/>
                      <a:pt x="10" y="70"/>
                      <a:pt x="3" y="59"/>
                    </a:cubicBezTo>
                    <a:cubicBezTo>
                      <a:pt x="1" y="57"/>
                      <a:pt x="0" y="58"/>
                      <a:pt x="0" y="59"/>
                    </a:cubicBezTo>
                    <a:cubicBezTo>
                      <a:pt x="0" y="60"/>
                      <a:pt x="0" y="81"/>
                      <a:pt x="0" y="81"/>
                    </a:cubicBezTo>
                    <a:cubicBezTo>
                      <a:pt x="0" y="97"/>
                      <a:pt x="29" y="110"/>
                      <a:pt x="64" y="110"/>
                    </a:cubicBezTo>
                    <a:cubicBezTo>
                      <a:pt x="100" y="110"/>
                      <a:pt x="128" y="97"/>
                      <a:pt x="128" y="81"/>
                    </a:cubicBezTo>
                    <a:cubicBezTo>
                      <a:pt x="128" y="81"/>
                      <a:pt x="128" y="60"/>
                      <a:pt x="128" y="59"/>
                    </a:cubicBezTo>
                    <a:cubicBezTo>
                      <a:pt x="128" y="58"/>
                      <a:pt x="127" y="57"/>
                      <a:pt x="126" y="59"/>
                    </a:cubicBezTo>
                    <a:close/>
                    <a:moveTo>
                      <a:pt x="64" y="0"/>
                    </a:moveTo>
                    <a:cubicBezTo>
                      <a:pt x="29" y="0"/>
                      <a:pt x="0" y="10"/>
                      <a:pt x="0" y="24"/>
                    </a:cubicBezTo>
                    <a:cubicBezTo>
                      <a:pt x="0" y="35"/>
                      <a:pt x="0" y="35"/>
                      <a:pt x="0" y="35"/>
                    </a:cubicBezTo>
                    <a:cubicBezTo>
                      <a:pt x="0" y="49"/>
                      <a:pt x="29" y="61"/>
                      <a:pt x="64" y="61"/>
                    </a:cubicBezTo>
                    <a:cubicBezTo>
                      <a:pt x="100" y="61"/>
                      <a:pt x="128" y="49"/>
                      <a:pt x="128" y="35"/>
                    </a:cubicBezTo>
                    <a:cubicBezTo>
                      <a:pt x="128" y="24"/>
                      <a:pt x="128" y="24"/>
                      <a:pt x="128" y="24"/>
                    </a:cubicBezTo>
                    <a:cubicBezTo>
                      <a:pt x="128" y="10"/>
                      <a:pt x="100" y="0"/>
                      <a:pt x="64"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900" dirty="0"/>
              </a:p>
            </p:txBody>
          </p:sp>
          <p:sp>
            <p:nvSpPr>
              <p:cNvPr id="254" name="Freeform 6">
                <a:extLst>
                  <a:ext uri="{FF2B5EF4-FFF2-40B4-BE49-F238E27FC236}">
                    <a16:creationId xmlns:a16="http://schemas.microsoft.com/office/drawing/2014/main" xmlns="" id="{6EAF0CD3-2060-4F69-9E92-9AF98A808788}"/>
                  </a:ext>
                </a:extLst>
              </p:cNvPr>
              <p:cNvSpPr>
                <a:spLocks noEditPoints="1"/>
              </p:cNvSpPr>
              <p:nvPr/>
            </p:nvSpPr>
            <p:spPr bwMode="auto">
              <a:xfrm>
                <a:off x="8541382" y="5742931"/>
                <a:ext cx="111519" cy="110322"/>
              </a:xfrm>
              <a:custGeom>
                <a:avLst/>
                <a:gdLst/>
                <a:ahLst/>
                <a:cxnLst>
                  <a:cxn ang="0">
                    <a:pos x="156" y="93"/>
                  </a:cxn>
                  <a:cxn ang="0">
                    <a:pos x="157" y="82"/>
                  </a:cxn>
                  <a:cxn ang="0">
                    <a:pos x="157" y="71"/>
                  </a:cxn>
                  <a:cxn ang="0">
                    <a:pos x="140" y="67"/>
                  </a:cxn>
                  <a:cxn ang="0">
                    <a:pos x="138" y="57"/>
                  </a:cxn>
                  <a:cxn ang="0">
                    <a:pos x="150" y="45"/>
                  </a:cxn>
                  <a:cxn ang="0">
                    <a:pos x="138" y="27"/>
                  </a:cxn>
                  <a:cxn ang="0">
                    <a:pos x="122" y="33"/>
                  </a:cxn>
                  <a:cxn ang="0">
                    <a:pos x="114" y="27"/>
                  </a:cxn>
                  <a:cxn ang="0">
                    <a:pos x="117" y="9"/>
                  </a:cxn>
                  <a:cxn ang="0">
                    <a:pos x="97" y="2"/>
                  </a:cxn>
                  <a:cxn ang="0">
                    <a:pos x="87" y="16"/>
                  </a:cxn>
                  <a:cxn ang="0">
                    <a:pos x="82" y="16"/>
                  </a:cxn>
                  <a:cxn ang="0">
                    <a:pos x="77" y="16"/>
                  </a:cxn>
                  <a:cxn ang="0">
                    <a:pos x="69" y="0"/>
                  </a:cxn>
                  <a:cxn ang="0">
                    <a:pos x="48" y="6"/>
                  </a:cxn>
                  <a:cxn ang="0">
                    <a:pos x="49" y="23"/>
                  </a:cxn>
                  <a:cxn ang="0">
                    <a:pos x="41" y="29"/>
                  </a:cxn>
                  <a:cxn ang="0">
                    <a:pos x="25" y="21"/>
                  </a:cxn>
                  <a:cxn ang="0">
                    <a:pos x="12" y="37"/>
                  </a:cxn>
                  <a:cxn ang="0">
                    <a:pos x="23" y="51"/>
                  </a:cxn>
                  <a:cxn ang="0">
                    <a:pos x="19" y="60"/>
                  </a:cxn>
                  <a:cxn ang="0">
                    <a:pos x="2" y="63"/>
                  </a:cxn>
                  <a:cxn ang="0">
                    <a:pos x="1" y="74"/>
                  </a:cxn>
                  <a:cxn ang="0">
                    <a:pos x="1" y="85"/>
                  </a:cxn>
                  <a:cxn ang="0">
                    <a:pos x="18" y="89"/>
                  </a:cxn>
                  <a:cxn ang="0">
                    <a:pos x="20" y="99"/>
                  </a:cxn>
                  <a:cxn ang="0">
                    <a:pos x="8" y="111"/>
                  </a:cxn>
                  <a:cxn ang="0">
                    <a:pos x="20" y="129"/>
                  </a:cxn>
                  <a:cxn ang="0">
                    <a:pos x="36" y="123"/>
                  </a:cxn>
                  <a:cxn ang="0">
                    <a:pos x="44" y="129"/>
                  </a:cxn>
                  <a:cxn ang="0">
                    <a:pos x="41" y="147"/>
                  </a:cxn>
                  <a:cxn ang="0">
                    <a:pos x="61" y="154"/>
                  </a:cxn>
                  <a:cxn ang="0">
                    <a:pos x="71" y="140"/>
                  </a:cxn>
                  <a:cxn ang="0">
                    <a:pos x="76" y="140"/>
                  </a:cxn>
                  <a:cxn ang="0">
                    <a:pos x="81" y="140"/>
                  </a:cxn>
                  <a:cxn ang="0">
                    <a:pos x="89" y="156"/>
                  </a:cxn>
                  <a:cxn ang="0">
                    <a:pos x="109" y="150"/>
                  </a:cxn>
                  <a:cxn ang="0">
                    <a:pos x="109" y="133"/>
                  </a:cxn>
                  <a:cxn ang="0">
                    <a:pos x="117" y="127"/>
                  </a:cxn>
                  <a:cxn ang="0">
                    <a:pos x="133" y="135"/>
                  </a:cxn>
                  <a:cxn ang="0">
                    <a:pos x="146" y="119"/>
                  </a:cxn>
                  <a:cxn ang="0">
                    <a:pos x="135" y="105"/>
                  </a:cxn>
                  <a:cxn ang="0">
                    <a:pos x="139" y="96"/>
                  </a:cxn>
                  <a:cxn ang="0">
                    <a:pos x="156" y="93"/>
                  </a:cxn>
                  <a:cxn ang="0">
                    <a:pos x="77" y="112"/>
                  </a:cxn>
                  <a:cxn ang="0">
                    <a:pos x="45" y="76"/>
                  </a:cxn>
                  <a:cxn ang="0">
                    <a:pos x="81" y="44"/>
                  </a:cxn>
                  <a:cxn ang="0">
                    <a:pos x="113" y="80"/>
                  </a:cxn>
                  <a:cxn ang="0">
                    <a:pos x="77" y="112"/>
                  </a:cxn>
                </a:cxnLst>
                <a:rect l="0" t="0" r="r" b="b"/>
                <a:pathLst>
                  <a:path w="158" h="156">
                    <a:moveTo>
                      <a:pt x="156" y="93"/>
                    </a:moveTo>
                    <a:cubicBezTo>
                      <a:pt x="157" y="89"/>
                      <a:pt x="157" y="86"/>
                      <a:pt x="157" y="82"/>
                    </a:cubicBezTo>
                    <a:cubicBezTo>
                      <a:pt x="158" y="78"/>
                      <a:pt x="157" y="75"/>
                      <a:pt x="157" y="71"/>
                    </a:cubicBezTo>
                    <a:cubicBezTo>
                      <a:pt x="140" y="67"/>
                      <a:pt x="140" y="67"/>
                      <a:pt x="140" y="67"/>
                    </a:cubicBezTo>
                    <a:cubicBezTo>
                      <a:pt x="140" y="63"/>
                      <a:pt x="139" y="60"/>
                      <a:pt x="138" y="57"/>
                    </a:cubicBezTo>
                    <a:cubicBezTo>
                      <a:pt x="150" y="45"/>
                      <a:pt x="150" y="45"/>
                      <a:pt x="150" y="45"/>
                    </a:cubicBezTo>
                    <a:cubicBezTo>
                      <a:pt x="147" y="38"/>
                      <a:pt x="143" y="32"/>
                      <a:pt x="138" y="27"/>
                    </a:cubicBezTo>
                    <a:cubicBezTo>
                      <a:pt x="122" y="33"/>
                      <a:pt x="122" y="33"/>
                      <a:pt x="122" y="33"/>
                    </a:cubicBezTo>
                    <a:cubicBezTo>
                      <a:pt x="119" y="31"/>
                      <a:pt x="117" y="28"/>
                      <a:pt x="114" y="27"/>
                    </a:cubicBezTo>
                    <a:cubicBezTo>
                      <a:pt x="117" y="9"/>
                      <a:pt x="117" y="9"/>
                      <a:pt x="117" y="9"/>
                    </a:cubicBezTo>
                    <a:cubicBezTo>
                      <a:pt x="111" y="6"/>
                      <a:pt x="104" y="3"/>
                      <a:pt x="97" y="2"/>
                    </a:cubicBezTo>
                    <a:cubicBezTo>
                      <a:pt x="87" y="16"/>
                      <a:pt x="87" y="16"/>
                      <a:pt x="87" y="16"/>
                    </a:cubicBezTo>
                    <a:cubicBezTo>
                      <a:pt x="85" y="16"/>
                      <a:pt x="84" y="16"/>
                      <a:pt x="82" y="16"/>
                    </a:cubicBezTo>
                    <a:cubicBezTo>
                      <a:pt x="80" y="16"/>
                      <a:pt x="79" y="16"/>
                      <a:pt x="77" y="16"/>
                    </a:cubicBezTo>
                    <a:cubicBezTo>
                      <a:pt x="69" y="0"/>
                      <a:pt x="69" y="0"/>
                      <a:pt x="69" y="0"/>
                    </a:cubicBezTo>
                    <a:cubicBezTo>
                      <a:pt x="62" y="1"/>
                      <a:pt x="55" y="3"/>
                      <a:pt x="48" y="6"/>
                    </a:cubicBezTo>
                    <a:cubicBezTo>
                      <a:pt x="49" y="23"/>
                      <a:pt x="49" y="23"/>
                      <a:pt x="49" y="23"/>
                    </a:cubicBezTo>
                    <a:cubicBezTo>
                      <a:pt x="46" y="25"/>
                      <a:pt x="44" y="27"/>
                      <a:pt x="41" y="29"/>
                    </a:cubicBezTo>
                    <a:cubicBezTo>
                      <a:pt x="25" y="21"/>
                      <a:pt x="25" y="21"/>
                      <a:pt x="25" y="21"/>
                    </a:cubicBezTo>
                    <a:cubicBezTo>
                      <a:pt x="20" y="26"/>
                      <a:pt x="15" y="31"/>
                      <a:pt x="12" y="37"/>
                    </a:cubicBezTo>
                    <a:cubicBezTo>
                      <a:pt x="23" y="51"/>
                      <a:pt x="23" y="51"/>
                      <a:pt x="23" y="51"/>
                    </a:cubicBezTo>
                    <a:cubicBezTo>
                      <a:pt x="21" y="54"/>
                      <a:pt x="20" y="57"/>
                      <a:pt x="19" y="60"/>
                    </a:cubicBezTo>
                    <a:cubicBezTo>
                      <a:pt x="2" y="63"/>
                      <a:pt x="2" y="63"/>
                      <a:pt x="2" y="63"/>
                    </a:cubicBezTo>
                    <a:cubicBezTo>
                      <a:pt x="1" y="67"/>
                      <a:pt x="1" y="70"/>
                      <a:pt x="1" y="74"/>
                    </a:cubicBezTo>
                    <a:cubicBezTo>
                      <a:pt x="0" y="78"/>
                      <a:pt x="0" y="81"/>
                      <a:pt x="1" y="85"/>
                    </a:cubicBezTo>
                    <a:cubicBezTo>
                      <a:pt x="18" y="89"/>
                      <a:pt x="18" y="89"/>
                      <a:pt x="18" y="89"/>
                    </a:cubicBezTo>
                    <a:cubicBezTo>
                      <a:pt x="18" y="93"/>
                      <a:pt x="19" y="96"/>
                      <a:pt x="20" y="99"/>
                    </a:cubicBezTo>
                    <a:cubicBezTo>
                      <a:pt x="8" y="111"/>
                      <a:pt x="8" y="111"/>
                      <a:pt x="8" y="111"/>
                    </a:cubicBezTo>
                    <a:cubicBezTo>
                      <a:pt x="11" y="118"/>
                      <a:pt x="15" y="124"/>
                      <a:pt x="20" y="129"/>
                    </a:cubicBezTo>
                    <a:cubicBezTo>
                      <a:pt x="36" y="123"/>
                      <a:pt x="36" y="123"/>
                      <a:pt x="36" y="123"/>
                    </a:cubicBezTo>
                    <a:cubicBezTo>
                      <a:pt x="38" y="126"/>
                      <a:pt x="41" y="128"/>
                      <a:pt x="44" y="129"/>
                    </a:cubicBezTo>
                    <a:cubicBezTo>
                      <a:pt x="41" y="147"/>
                      <a:pt x="41" y="147"/>
                      <a:pt x="41" y="147"/>
                    </a:cubicBezTo>
                    <a:cubicBezTo>
                      <a:pt x="47" y="150"/>
                      <a:pt x="54" y="153"/>
                      <a:pt x="61" y="154"/>
                    </a:cubicBezTo>
                    <a:cubicBezTo>
                      <a:pt x="71" y="140"/>
                      <a:pt x="71" y="140"/>
                      <a:pt x="71" y="140"/>
                    </a:cubicBezTo>
                    <a:cubicBezTo>
                      <a:pt x="72" y="140"/>
                      <a:pt x="74" y="140"/>
                      <a:pt x="76" y="140"/>
                    </a:cubicBezTo>
                    <a:cubicBezTo>
                      <a:pt x="77" y="140"/>
                      <a:pt x="79" y="140"/>
                      <a:pt x="81" y="140"/>
                    </a:cubicBezTo>
                    <a:cubicBezTo>
                      <a:pt x="89" y="156"/>
                      <a:pt x="89" y="156"/>
                      <a:pt x="89" y="156"/>
                    </a:cubicBezTo>
                    <a:cubicBezTo>
                      <a:pt x="96" y="155"/>
                      <a:pt x="103" y="153"/>
                      <a:pt x="109" y="150"/>
                    </a:cubicBezTo>
                    <a:cubicBezTo>
                      <a:pt x="109" y="133"/>
                      <a:pt x="109" y="133"/>
                      <a:pt x="109" y="133"/>
                    </a:cubicBezTo>
                    <a:cubicBezTo>
                      <a:pt x="112" y="131"/>
                      <a:pt x="114" y="129"/>
                      <a:pt x="117" y="127"/>
                    </a:cubicBezTo>
                    <a:cubicBezTo>
                      <a:pt x="133" y="135"/>
                      <a:pt x="133" y="135"/>
                      <a:pt x="133" y="135"/>
                    </a:cubicBezTo>
                    <a:cubicBezTo>
                      <a:pt x="138" y="130"/>
                      <a:pt x="142" y="125"/>
                      <a:pt x="146" y="119"/>
                    </a:cubicBezTo>
                    <a:cubicBezTo>
                      <a:pt x="135" y="105"/>
                      <a:pt x="135" y="105"/>
                      <a:pt x="135" y="105"/>
                    </a:cubicBezTo>
                    <a:cubicBezTo>
                      <a:pt x="137" y="102"/>
                      <a:pt x="138" y="99"/>
                      <a:pt x="139" y="96"/>
                    </a:cubicBezTo>
                    <a:lnTo>
                      <a:pt x="156" y="93"/>
                    </a:lnTo>
                    <a:close/>
                    <a:moveTo>
                      <a:pt x="77" y="112"/>
                    </a:moveTo>
                    <a:cubicBezTo>
                      <a:pt x="59" y="111"/>
                      <a:pt x="44" y="95"/>
                      <a:pt x="45" y="76"/>
                    </a:cubicBezTo>
                    <a:cubicBezTo>
                      <a:pt x="46" y="58"/>
                      <a:pt x="62" y="43"/>
                      <a:pt x="81" y="44"/>
                    </a:cubicBezTo>
                    <a:cubicBezTo>
                      <a:pt x="99" y="45"/>
                      <a:pt x="114" y="61"/>
                      <a:pt x="113" y="80"/>
                    </a:cubicBezTo>
                    <a:cubicBezTo>
                      <a:pt x="112" y="98"/>
                      <a:pt x="96" y="113"/>
                      <a:pt x="77" y="112"/>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900" dirty="0"/>
              </a:p>
            </p:txBody>
          </p:sp>
        </p:grpSp>
      </p:grpSp>
    </p:spTree>
    <p:extLst>
      <p:ext uri="{BB962C8B-B14F-4D97-AF65-F5344CB8AC3E}">
        <p14:creationId xmlns:p14="http://schemas.microsoft.com/office/powerpoint/2010/main" val="16426316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Azure</a:t>
            </a:r>
            <a:r>
              <a:rPr lang="en-US" dirty="0"/>
              <a:t> </a:t>
            </a:r>
            <a:r>
              <a:rPr lang="en-US" dirty="0" smtClean="0"/>
              <a:t>Services</a:t>
            </a:r>
            <a:endParaRPr lang="en-US" dirty="0"/>
          </a:p>
        </p:txBody>
      </p:sp>
    </p:spTree>
    <p:extLst>
      <p:ext uri="{BB962C8B-B14F-4D97-AF65-F5344CB8AC3E}">
        <p14:creationId xmlns:p14="http://schemas.microsoft.com/office/powerpoint/2010/main" val="14054642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Capabilities</a:t>
            </a:r>
            <a:endParaRPr lang="en-US" dirty="0"/>
          </a:p>
        </p:txBody>
      </p:sp>
      <p:sp>
        <p:nvSpPr>
          <p:cNvPr id="3" name="Text Placeholder 2"/>
          <p:cNvSpPr>
            <a:spLocks noGrp="1"/>
          </p:cNvSpPr>
          <p:nvPr>
            <p:ph type="body" sz="quarter" idx="12"/>
          </p:nvPr>
        </p:nvSpPr>
        <p:spPr/>
        <p:txBody>
          <a:bodyPr/>
          <a:lstStyle/>
          <a:p>
            <a:r>
              <a:rPr lang="en-US" dirty="0" smtClean="0"/>
              <a:t>Azure Services</a:t>
            </a:r>
            <a:endParaRPr lang="en-US" dirty="0"/>
          </a:p>
        </p:txBody>
      </p:sp>
      <p:sp>
        <p:nvSpPr>
          <p:cNvPr id="207" name="TextBox 206"/>
          <p:cNvSpPr txBox="1"/>
          <p:nvPr/>
        </p:nvSpPr>
        <p:spPr>
          <a:xfrm rot="16200000">
            <a:off x="695594" y="2977355"/>
            <a:ext cx="790280" cy="184666"/>
          </a:xfrm>
          <a:prstGeom prst="rect">
            <a:avLst/>
          </a:prstGeom>
          <a:noFill/>
        </p:spPr>
        <p:txBody>
          <a:bodyPr wrap="square" lIns="0" tIns="0" rIns="0" bIns="0" rtlCol="0">
            <a:spAutoFit/>
          </a:bodyPr>
          <a:lstStyle/>
          <a:p>
            <a:pPr algn="ctr">
              <a:spcAft>
                <a:spcPts val="600"/>
              </a:spcAft>
            </a:pPr>
            <a:r>
              <a:rPr lang="en-US" sz="1200" dirty="0"/>
              <a:t>Capabilities</a:t>
            </a:r>
          </a:p>
        </p:txBody>
      </p:sp>
      <p:grpSp>
        <p:nvGrpSpPr>
          <p:cNvPr id="18" name="Group 17"/>
          <p:cNvGrpSpPr/>
          <p:nvPr/>
        </p:nvGrpSpPr>
        <p:grpSpPr>
          <a:xfrm>
            <a:off x="2158922" y="2572250"/>
            <a:ext cx="8223099" cy="137160"/>
            <a:chOff x="2158922" y="2839022"/>
            <a:chExt cx="8223099" cy="137160"/>
          </a:xfrm>
        </p:grpSpPr>
        <p:sp>
          <p:nvSpPr>
            <p:cNvPr id="70" name="Oval 23"/>
            <p:cNvSpPr>
              <a:spLocks noChangeArrowheads="1"/>
            </p:cNvSpPr>
            <p:nvPr/>
          </p:nvSpPr>
          <p:spPr bwMode="auto">
            <a:xfrm>
              <a:off x="10244861" y="2839022"/>
              <a:ext cx="137160" cy="137160"/>
            </a:xfrm>
            <a:prstGeom prst="ellipse">
              <a:avLst/>
            </a:prstGeom>
            <a:solidFill>
              <a:srgbClr val="6D20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342900"/>
              <a:endParaRPr lang="en-IN" sz="1200" dirty="0">
                <a:solidFill>
                  <a:srgbClr val="000000"/>
                </a:solidFill>
              </a:endParaRPr>
            </a:p>
          </p:txBody>
        </p:sp>
        <p:sp>
          <p:nvSpPr>
            <p:cNvPr id="72" name="Oval 29"/>
            <p:cNvSpPr>
              <a:spLocks noChangeArrowheads="1"/>
            </p:cNvSpPr>
            <p:nvPr/>
          </p:nvSpPr>
          <p:spPr bwMode="auto">
            <a:xfrm>
              <a:off x="2158922" y="2839022"/>
              <a:ext cx="137160" cy="137160"/>
            </a:xfrm>
            <a:prstGeom prst="ellipse">
              <a:avLst/>
            </a:prstGeom>
            <a:solidFill>
              <a:srgbClr val="005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342900"/>
              <a:endParaRPr lang="en-IN" sz="1200" dirty="0">
                <a:solidFill>
                  <a:srgbClr val="000000"/>
                </a:solidFill>
              </a:endParaRPr>
            </a:p>
          </p:txBody>
        </p:sp>
        <p:cxnSp>
          <p:nvCxnSpPr>
            <p:cNvPr id="78" name="Straight Connector 37"/>
            <p:cNvCxnSpPr>
              <a:stCxn id="72" idx="6"/>
              <a:endCxn id="70" idx="2"/>
            </p:cNvCxnSpPr>
            <p:nvPr/>
          </p:nvCxnSpPr>
          <p:spPr>
            <a:xfrm>
              <a:off x="2296082" y="2907602"/>
              <a:ext cx="7948779" cy="0"/>
            </a:xfrm>
            <a:prstGeom prst="line">
              <a:avLst/>
            </a:prstGeom>
            <a:ln w="19050">
              <a:solidFill>
                <a:srgbClr val="00338D"/>
              </a:solidFill>
            </a:ln>
          </p:spPr>
          <p:style>
            <a:lnRef idx="1">
              <a:schemeClr val="accent1"/>
            </a:lnRef>
            <a:fillRef idx="0">
              <a:schemeClr val="accent1"/>
            </a:fillRef>
            <a:effectRef idx="0">
              <a:schemeClr val="accent1"/>
            </a:effectRef>
            <a:fontRef idx="minor">
              <a:schemeClr val="tx1"/>
            </a:fontRef>
          </p:style>
        </p:cxnSp>
        <p:sp>
          <p:nvSpPr>
            <p:cNvPr id="79" name="Oval 21"/>
            <p:cNvSpPr>
              <a:spLocks noChangeArrowheads="1"/>
            </p:cNvSpPr>
            <p:nvPr/>
          </p:nvSpPr>
          <p:spPr bwMode="auto">
            <a:xfrm>
              <a:off x="8096917" y="2839022"/>
              <a:ext cx="137160" cy="137160"/>
            </a:xfrm>
            <a:prstGeom prst="ellipse">
              <a:avLst/>
            </a:prstGeom>
            <a:solidFill>
              <a:srgbClr val="470A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342900"/>
              <a:endParaRPr lang="en-IN" sz="1200" dirty="0">
                <a:solidFill>
                  <a:srgbClr val="000000"/>
                </a:solidFill>
              </a:endParaRPr>
            </a:p>
          </p:txBody>
        </p:sp>
        <p:sp>
          <p:nvSpPr>
            <p:cNvPr id="81" name="Oval 25"/>
            <p:cNvSpPr>
              <a:spLocks noChangeArrowheads="1"/>
            </p:cNvSpPr>
            <p:nvPr/>
          </p:nvSpPr>
          <p:spPr bwMode="auto">
            <a:xfrm>
              <a:off x="6047299" y="2839022"/>
              <a:ext cx="137160" cy="137160"/>
            </a:xfrm>
            <a:prstGeom prst="ellipse">
              <a:avLst/>
            </a:prstGeom>
            <a:solidFill>
              <a:srgbClr val="483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342900"/>
              <a:endParaRPr lang="en-IN" sz="1200" dirty="0">
                <a:solidFill>
                  <a:srgbClr val="000000"/>
                </a:solidFill>
              </a:endParaRPr>
            </a:p>
          </p:txBody>
        </p:sp>
        <p:sp>
          <p:nvSpPr>
            <p:cNvPr id="83" name="Oval 27"/>
            <p:cNvSpPr>
              <a:spLocks noChangeArrowheads="1"/>
            </p:cNvSpPr>
            <p:nvPr/>
          </p:nvSpPr>
          <p:spPr bwMode="auto">
            <a:xfrm>
              <a:off x="4212315" y="2839022"/>
              <a:ext cx="137160" cy="137160"/>
            </a:xfrm>
            <a:prstGeom prst="ellipse">
              <a:avLst/>
            </a:prstGeom>
            <a:solidFill>
              <a:srgbClr val="0091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342900"/>
              <a:endParaRPr lang="en-IN" sz="1200" dirty="0">
                <a:solidFill>
                  <a:srgbClr val="000000"/>
                </a:solidFill>
              </a:endParaRPr>
            </a:p>
          </p:txBody>
        </p:sp>
      </p:grpSp>
      <p:sp>
        <p:nvSpPr>
          <p:cNvPr id="85" name="Rectangle 84"/>
          <p:cNvSpPr/>
          <p:nvPr/>
        </p:nvSpPr>
        <p:spPr>
          <a:xfrm>
            <a:off x="1430788" y="2121028"/>
            <a:ext cx="1593429" cy="369332"/>
          </a:xfrm>
          <a:prstGeom prst="rect">
            <a:avLst/>
          </a:prstGeom>
        </p:spPr>
        <p:txBody>
          <a:bodyPr wrap="square" lIns="0" tIns="0" rIns="0" bIns="0">
            <a:spAutoFit/>
          </a:bodyPr>
          <a:lstStyle/>
          <a:p>
            <a:pPr algn="ctr" defTabSz="342900"/>
            <a:r>
              <a:rPr lang="en-US" sz="1200" b="1" dirty="0" smtClean="0">
                <a:solidFill>
                  <a:srgbClr val="005EB8"/>
                </a:solidFill>
              </a:rPr>
              <a:t>Application Security Architecture</a:t>
            </a:r>
          </a:p>
        </p:txBody>
      </p:sp>
      <p:sp>
        <p:nvSpPr>
          <p:cNvPr id="86" name="Rectangle 85"/>
          <p:cNvSpPr/>
          <p:nvPr/>
        </p:nvSpPr>
        <p:spPr>
          <a:xfrm>
            <a:off x="3956349" y="2121028"/>
            <a:ext cx="649092" cy="184666"/>
          </a:xfrm>
          <a:prstGeom prst="rect">
            <a:avLst/>
          </a:prstGeom>
        </p:spPr>
        <p:txBody>
          <a:bodyPr wrap="square" lIns="0" tIns="0" rIns="0" bIns="0">
            <a:spAutoFit/>
          </a:bodyPr>
          <a:lstStyle/>
          <a:p>
            <a:pPr algn="ctr" defTabSz="342900"/>
            <a:r>
              <a:rPr lang="en-US" sz="1200" b="1" dirty="0" smtClean="0">
                <a:solidFill>
                  <a:srgbClr val="0091DA"/>
                </a:solidFill>
              </a:rPr>
              <a:t>DevOps</a:t>
            </a:r>
            <a:endParaRPr lang="en-US" sz="1200" b="1" dirty="0">
              <a:solidFill>
                <a:srgbClr val="0091DA"/>
              </a:solidFill>
            </a:endParaRPr>
          </a:p>
        </p:txBody>
      </p:sp>
      <p:sp>
        <p:nvSpPr>
          <p:cNvPr id="87" name="Rectangle 86"/>
          <p:cNvSpPr/>
          <p:nvPr/>
        </p:nvSpPr>
        <p:spPr>
          <a:xfrm>
            <a:off x="5537573" y="2121028"/>
            <a:ext cx="1156612" cy="184666"/>
          </a:xfrm>
          <a:prstGeom prst="rect">
            <a:avLst/>
          </a:prstGeom>
        </p:spPr>
        <p:txBody>
          <a:bodyPr wrap="square" lIns="0" tIns="0" rIns="0" bIns="0">
            <a:spAutoFit/>
          </a:bodyPr>
          <a:lstStyle/>
          <a:p>
            <a:pPr algn="ctr" defTabSz="342900"/>
            <a:r>
              <a:rPr lang="en-US" sz="1200" b="1" dirty="0" smtClean="0">
                <a:solidFill>
                  <a:srgbClr val="483698"/>
                </a:solidFill>
              </a:rPr>
              <a:t>Data Analytics</a:t>
            </a:r>
            <a:endParaRPr lang="en-US" sz="1200" b="1" dirty="0">
              <a:solidFill>
                <a:srgbClr val="483698"/>
              </a:solidFill>
            </a:endParaRPr>
          </a:p>
        </p:txBody>
      </p:sp>
      <p:sp>
        <p:nvSpPr>
          <p:cNvPr id="88" name="Rectangle 87"/>
          <p:cNvSpPr/>
          <p:nvPr/>
        </p:nvSpPr>
        <p:spPr>
          <a:xfrm>
            <a:off x="7626317" y="2121028"/>
            <a:ext cx="1078360" cy="184666"/>
          </a:xfrm>
          <a:prstGeom prst="rect">
            <a:avLst/>
          </a:prstGeom>
        </p:spPr>
        <p:txBody>
          <a:bodyPr wrap="square" lIns="0" tIns="0" rIns="0" bIns="0">
            <a:spAutoFit/>
          </a:bodyPr>
          <a:lstStyle/>
          <a:p>
            <a:pPr algn="ctr" defTabSz="342900"/>
            <a:r>
              <a:rPr lang="en-US" sz="1200" b="1" dirty="0" smtClean="0">
                <a:solidFill>
                  <a:srgbClr val="470A68"/>
                </a:solidFill>
              </a:rPr>
              <a:t>Cybersecurity</a:t>
            </a:r>
            <a:endParaRPr lang="en-US" sz="1200" b="1" dirty="0">
              <a:solidFill>
                <a:srgbClr val="470A68"/>
              </a:solidFill>
            </a:endParaRPr>
          </a:p>
        </p:txBody>
      </p:sp>
      <p:sp>
        <p:nvSpPr>
          <p:cNvPr id="89" name="Rectangle 88"/>
          <p:cNvSpPr/>
          <p:nvPr/>
        </p:nvSpPr>
        <p:spPr>
          <a:xfrm>
            <a:off x="9636808" y="2121028"/>
            <a:ext cx="1353267" cy="369332"/>
          </a:xfrm>
          <a:prstGeom prst="rect">
            <a:avLst/>
          </a:prstGeom>
        </p:spPr>
        <p:txBody>
          <a:bodyPr wrap="square" lIns="0" tIns="0" rIns="0" bIns="0">
            <a:spAutoFit/>
          </a:bodyPr>
          <a:lstStyle/>
          <a:p>
            <a:pPr algn="ctr" defTabSz="342900"/>
            <a:r>
              <a:rPr lang="en-US" sz="1200" b="1" dirty="0" smtClean="0">
                <a:solidFill>
                  <a:srgbClr val="6D2077"/>
                </a:solidFill>
              </a:rPr>
              <a:t>Cloud </a:t>
            </a:r>
            <a:r>
              <a:rPr lang="en-US" sz="1200" b="1" dirty="0">
                <a:solidFill>
                  <a:srgbClr val="6D2077"/>
                </a:solidFill>
              </a:rPr>
              <a:t>Business </a:t>
            </a:r>
            <a:r>
              <a:rPr lang="en-US" sz="1200" b="1" dirty="0" smtClean="0">
                <a:solidFill>
                  <a:srgbClr val="6D2077"/>
                </a:solidFill>
              </a:rPr>
              <a:t>Transformation</a:t>
            </a:r>
            <a:endParaRPr lang="en-US" sz="1200" b="1" dirty="0">
              <a:solidFill>
                <a:srgbClr val="6D2077"/>
              </a:solidFill>
            </a:endParaRPr>
          </a:p>
        </p:txBody>
      </p:sp>
      <p:grpSp>
        <p:nvGrpSpPr>
          <p:cNvPr id="90" name="Group 525"/>
          <p:cNvGrpSpPr>
            <a:grpSpLocks noChangeAspect="1"/>
          </p:cNvGrpSpPr>
          <p:nvPr/>
        </p:nvGrpSpPr>
        <p:grpSpPr bwMode="auto">
          <a:xfrm>
            <a:off x="1766414" y="2884107"/>
            <a:ext cx="914400" cy="914400"/>
            <a:chOff x="4623" y="1762"/>
            <a:chExt cx="701" cy="701"/>
          </a:xfrm>
        </p:grpSpPr>
        <p:sp>
          <p:nvSpPr>
            <p:cNvPr id="147" name="AutoShape 524"/>
            <p:cNvSpPr>
              <a:spLocks noChangeAspect="1" noChangeArrowheads="1" noTextEdit="1"/>
            </p:cNvSpPr>
            <p:nvPr/>
          </p:nvSpPr>
          <p:spPr bwMode="auto">
            <a:xfrm>
              <a:off x="4623" y="1762"/>
              <a:ext cx="701" cy="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200" dirty="0"/>
            </a:p>
          </p:txBody>
        </p:sp>
        <p:sp>
          <p:nvSpPr>
            <p:cNvPr id="148" name="Freeform 526"/>
            <p:cNvSpPr>
              <a:spLocks/>
            </p:cNvSpPr>
            <p:nvPr/>
          </p:nvSpPr>
          <p:spPr bwMode="auto">
            <a:xfrm>
              <a:off x="4623" y="1762"/>
              <a:ext cx="701" cy="701"/>
            </a:xfrm>
            <a:custGeom>
              <a:avLst/>
              <a:gdLst>
                <a:gd name="T0" fmla="*/ 368 w 701"/>
                <a:gd name="T1" fmla="*/ 1 h 701"/>
                <a:gd name="T2" fmla="*/ 422 w 701"/>
                <a:gd name="T3" fmla="*/ 7 h 701"/>
                <a:gd name="T4" fmla="*/ 471 w 701"/>
                <a:gd name="T5" fmla="*/ 21 h 701"/>
                <a:gd name="T6" fmla="*/ 517 w 701"/>
                <a:gd name="T7" fmla="*/ 43 h 701"/>
                <a:gd name="T8" fmla="*/ 560 w 701"/>
                <a:gd name="T9" fmla="*/ 70 h 701"/>
                <a:gd name="T10" fmla="*/ 598 w 701"/>
                <a:gd name="T11" fmla="*/ 103 h 701"/>
                <a:gd name="T12" fmla="*/ 631 w 701"/>
                <a:gd name="T13" fmla="*/ 141 h 701"/>
                <a:gd name="T14" fmla="*/ 658 w 701"/>
                <a:gd name="T15" fmla="*/ 184 h 701"/>
                <a:gd name="T16" fmla="*/ 680 w 701"/>
                <a:gd name="T17" fmla="*/ 230 h 701"/>
                <a:gd name="T18" fmla="*/ 694 w 701"/>
                <a:gd name="T19" fmla="*/ 281 h 701"/>
                <a:gd name="T20" fmla="*/ 701 w 701"/>
                <a:gd name="T21" fmla="*/ 333 h 701"/>
                <a:gd name="T22" fmla="*/ 701 w 701"/>
                <a:gd name="T23" fmla="*/ 368 h 701"/>
                <a:gd name="T24" fmla="*/ 694 w 701"/>
                <a:gd name="T25" fmla="*/ 422 h 701"/>
                <a:gd name="T26" fmla="*/ 680 w 701"/>
                <a:gd name="T27" fmla="*/ 471 h 701"/>
                <a:gd name="T28" fmla="*/ 658 w 701"/>
                <a:gd name="T29" fmla="*/ 517 h 701"/>
                <a:gd name="T30" fmla="*/ 631 w 701"/>
                <a:gd name="T31" fmla="*/ 560 h 701"/>
                <a:gd name="T32" fmla="*/ 598 w 701"/>
                <a:gd name="T33" fmla="*/ 598 h 701"/>
                <a:gd name="T34" fmla="*/ 560 w 701"/>
                <a:gd name="T35" fmla="*/ 631 h 701"/>
                <a:gd name="T36" fmla="*/ 517 w 701"/>
                <a:gd name="T37" fmla="*/ 658 h 701"/>
                <a:gd name="T38" fmla="*/ 471 w 701"/>
                <a:gd name="T39" fmla="*/ 680 h 701"/>
                <a:gd name="T40" fmla="*/ 422 w 701"/>
                <a:gd name="T41" fmla="*/ 694 h 701"/>
                <a:gd name="T42" fmla="*/ 368 w 701"/>
                <a:gd name="T43" fmla="*/ 701 h 701"/>
                <a:gd name="T44" fmla="*/ 333 w 701"/>
                <a:gd name="T45" fmla="*/ 701 h 701"/>
                <a:gd name="T46" fmla="*/ 281 w 701"/>
                <a:gd name="T47" fmla="*/ 694 h 701"/>
                <a:gd name="T48" fmla="*/ 230 w 701"/>
                <a:gd name="T49" fmla="*/ 680 h 701"/>
                <a:gd name="T50" fmla="*/ 184 w 701"/>
                <a:gd name="T51" fmla="*/ 658 h 701"/>
                <a:gd name="T52" fmla="*/ 141 w 701"/>
                <a:gd name="T53" fmla="*/ 631 h 701"/>
                <a:gd name="T54" fmla="*/ 103 w 701"/>
                <a:gd name="T55" fmla="*/ 598 h 701"/>
                <a:gd name="T56" fmla="*/ 70 w 701"/>
                <a:gd name="T57" fmla="*/ 560 h 701"/>
                <a:gd name="T58" fmla="*/ 43 w 701"/>
                <a:gd name="T59" fmla="*/ 517 h 701"/>
                <a:gd name="T60" fmla="*/ 21 w 701"/>
                <a:gd name="T61" fmla="*/ 471 h 701"/>
                <a:gd name="T62" fmla="*/ 7 w 701"/>
                <a:gd name="T63" fmla="*/ 422 h 701"/>
                <a:gd name="T64" fmla="*/ 1 w 701"/>
                <a:gd name="T65" fmla="*/ 368 h 701"/>
                <a:gd name="T66" fmla="*/ 1 w 701"/>
                <a:gd name="T67" fmla="*/ 333 h 701"/>
                <a:gd name="T68" fmla="*/ 7 w 701"/>
                <a:gd name="T69" fmla="*/ 281 h 701"/>
                <a:gd name="T70" fmla="*/ 21 w 701"/>
                <a:gd name="T71" fmla="*/ 230 h 701"/>
                <a:gd name="T72" fmla="*/ 43 w 701"/>
                <a:gd name="T73" fmla="*/ 184 h 701"/>
                <a:gd name="T74" fmla="*/ 70 w 701"/>
                <a:gd name="T75" fmla="*/ 141 h 701"/>
                <a:gd name="T76" fmla="*/ 103 w 701"/>
                <a:gd name="T77" fmla="*/ 103 h 701"/>
                <a:gd name="T78" fmla="*/ 141 w 701"/>
                <a:gd name="T79" fmla="*/ 70 h 701"/>
                <a:gd name="T80" fmla="*/ 184 w 701"/>
                <a:gd name="T81" fmla="*/ 43 h 701"/>
                <a:gd name="T82" fmla="*/ 230 w 701"/>
                <a:gd name="T83" fmla="*/ 21 h 701"/>
                <a:gd name="T84" fmla="*/ 281 w 701"/>
                <a:gd name="T85" fmla="*/ 7 h 701"/>
                <a:gd name="T86" fmla="*/ 333 w 701"/>
                <a:gd name="T87" fmla="*/ 1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01" h="701">
                  <a:moveTo>
                    <a:pt x="351" y="0"/>
                  </a:moveTo>
                  <a:lnTo>
                    <a:pt x="351" y="0"/>
                  </a:lnTo>
                  <a:lnTo>
                    <a:pt x="368" y="1"/>
                  </a:lnTo>
                  <a:lnTo>
                    <a:pt x="386" y="2"/>
                  </a:lnTo>
                  <a:lnTo>
                    <a:pt x="404" y="5"/>
                  </a:lnTo>
                  <a:lnTo>
                    <a:pt x="422" y="7"/>
                  </a:lnTo>
                  <a:lnTo>
                    <a:pt x="438" y="12"/>
                  </a:lnTo>
                  <a:lnTo>
                    <a:pt x="455" y="17"/>
                  </a:lnTo>
                  <a:lnTo>
                    <a:pt x="471" y="21"/>
                  </a:lnTo>
                  <a:lnTo>
                    <a:pt x="487" y="28"/>
                  </a:lnTo>
                  <a:lnTo>
                    <a:pt x="502" y="36"/>
                  </a:lnTo>
                  <a:lnTo>
                    <a:pt x="517" y="43"/>
                  </a:lnTo>
                  <a:lnTo>
                    <a:pt x="533" y="51"/>
                  </a:lnTo>
                  <a:lnTo>
                    <a:pt x="547" y="60"/>
                  </a:lnTo>
                  <a:lnTo>
                    <a:pt x="560" y="70"/>
                  </a:lnTo>
                  <a:lnTo>
                    <a:pt x="573" y="81"/>
                  </a:lnTo>
                  <a:lnTo>
                    <a:pt x="586" y="91"/>
                  </a:lnTo>
                  <a:lnTo>
                    <a:pt x="598" y="103"/>
                  </a:lnTo>
                  <a:lnTo>
                    <a:pt x="610" y="115"/>
                  </a:lnTo>
                  <a:lnTo>
                    <a:pt x="620" y="128"/>
                  </a:lnTo>
                  <a:lnTo>
                    <a:pt x="631" y="141"/>
                  </a:lnTo>
                  <a:lnTo>
                    <a:pt x="642" y="155"/>
                  </a:lnTo>
                  <a:lnTo>
                    <a:pt x="650" y="169"/>
                  </a:lnTo>
                  <a:lnTo>
                    <a:pt x="658" y="184"/>
                  </a:lnTo>
                  <a:lnTo>
                    <a:pt x="667" y="199"/>
                  </a:lnTo>
                  <a:lnTo>
                    <a:pt x="674" y="214"/>
                  </a:lnTo>
                  <a:lnTo>
                    <a:pt x="680" y="230"/>
                  </a:lnTo>
                  <a:lnTo>
                    <a:pt x="686" y="246"/>
                  </a:lnTo>
                  <a:lnTo>
                    <a:pt x="690" y="263"/>
                  </a:lnTo>
                  <a:lnTo>
                    <a:pt x="694" y="281"/>
                  </a:lnTo>
                  <a:lnTo>
                    <a:pt x="697" y="297"/>
                  </a:lnTo>
                  <a:lnTo>
                    <a:pt x="700" y="315"/>
                  </a:lnTo>
                  <a:lnTo>
                    <a:pt x="701" y="333"/>
                  </a:lnTo>
                  <a:lnTo>
                    <a:pt x="701" y="351"/>
                  </a:lnTo>
                  <a:lnTo>
                    <a:pt x="701" y="351"/>
                  </a:lnTo>
                  <a:lnTo>
                    <a:pt x="701" y="368"/>
                  </a:lnTo>
                  <a:lnTo>
                    <a:pt x="700" y="386"/>
                  </a:lnTo>
                  <a:lnTo>
                    <a:pt x="697" y="404"/>
                  </a:lnTo>
                  <a:lnTo>
                    <a:pt x="694" y="422"/>
                  </a:lnTo>
                  <a:lnTo>
                    <a:pt x="690" y="438"/>
                  </a:lnTo>
                  <a:lnTo>
                    <a:pt x="686" y="455"/>
                  </a:lnTo>
                  <a:lnTo>
                    <a:pt x="680" y="471"/>
                  </a:lnTo>
                  <a:lnTo>
                    <a:pt x="674" y="487"/>
                  </a:lnTo>
                  <a:lnTo>
                    <a:pt x="667" y="502"/>
                  </a:lnTo>
                  <a:lnTo>
                    <a:pt x="658" y="517"/>
                  </a:lnTo>
                  <a:lnTo>
                    <a:pt x="650" y="533"/>
                  </a:lnTo>
                  <a:lnTo>
                    <a:pt x="642" y="547"/>
                  </a:lnTo>
                  <a:lnTo>
                    <a:pt x="631" y="560"/>
                  </a:lnTo>
                  <a:lnTo>
                    <a:pt x="620" y="573"/>
                  </a:lnTo>
                  <a:lnTo>
                    <a:pt x="610" y="586"/>
                  </a:lnTo>
                  <a:lnTo>
                    <a:pt x="598" y="598"/>
                  </a:lnTo>
                  <a:lnTo>
                    <a:pt x="586" y="610"/>
                  </a:lnTo>
                  <a:lnTo>
                    <a:pt x="573" y="622"/>
                  </a:lnTo>
                  <a:lnTo>
                    <a:pt x="560" y="631"/>
                  </a:lnTo>
                  <a:lnTo>
                    <a:pt x="547" y="642"/>
                  </a:lnTo>
                  <a:lnTo>
                    <a:pt x="533" y="650"/>
                  </a:lnTo>
                  <a:lnTo>
                    <a:pt x="517" y="658"/>
                  </a:lnTo>
                  <a:lnTo>
                    <a:pt x="502" y="667"/>
                  </a:lnTo>
                  <a:lnTo>
                    <a:pt x="487" y="674"/>
                  </a:lnTo>
                  <a:lnTo>
                    <a:pt x="471" y="680"/>
                  </a:lnTo>
                  <a:lnTo>
                    <a:pt x="455" y="686"/>
                  </a:lnTo>
                  <a:lnTo>
                    <a:pt x="438" y="690"/>
                  </a:lnTo>
                  <a:lnTo>
                    <a:pt x="422" y="694"/>
                  </a:lnTo>
                  <a:lnTo>
                    <a:pt x="404" y="697"/>
                  </a:lnTo>
                  <a:lnTo>
                    <a:pt x="386" y="700"/>
                  </a:lnTo>
                  <a:lnTo>
                    <a:pt x="368" y="701"/>
                  </a:lnTo>
                  <a:lnTo>
                    <a:pt x="351" y="701"/>
                  </a:lnTo>
                  <a:lnTo>
                    <a:pt x="351" y="701"/>
                  </a:lnTo>
                  <a:lnTo>
                    <a:pt x="333" y="701"/>
                  </a:lnTo>
                  <a:lnTo>
                    <a:pt x="315" y="700"/>
                  </a:lnTo>
                  <a:lnTo>
                    <a:pt x="297" y="697"/>
                  </a:lnTo>
                  <a:lnTo>
                    <a:pt x="281" y="694"/>
                  </a:lnTo>
                  <a:lnTo>
                    <a:pt x="263" y="690"/>
                  </a:lnTo>
                  <a:lnTo>
                    <a:pt x="246" y="686"/>
                  </a:lnTo>
                  <a:lnTo>
                    <a:pt x="230" y="680"/>
                  </a:lnTo>
                  <a:lnTo>
                    <a:pt x="214" y="674"/>
                  </a:lnTo>
                  <a:lnTo>
                    <a:pt x="199" y="667"/>
                  </a:lnTo>
                  <a:lnTo>
                    <a:pt x="184" y="658"/>
                  </a:lnTo>
                  <a:lnTo>
                    <a:pt x="169" y="650"/>
                  </a:lnTo>
                  <a:lnTo>
                    <a:pt x="155" y="642"/>
                  </a:lnTo>
                  <a:lnTo>
                    <a:pt x="141" y="631"/>
                  </a:lnTo>
                  <a:lnTo>
                    <a:pt x="128" y="622"/>
                  </a:lnTo>
                  <a:lnTo>
                    <a:pt x="115" y="610"/>
                  </a:lnTo>
                  <a:lnTo>
                    <a:pt x="103" y="598"/>
                  </a:lnTo>
                  <a:lnTo>
                    <a:pt x="91" y="586"/>
                  </a:lnTo>
                  <a:lnTo>
                    <a:pt x="81" y="573"/>
                  </a:lnTo>
                  <a:lnTo>
                    <a:pt x="70" y="560"/>
                  </a:lnTo>
                  <a:lnTo>
                    <a:pt x="60" y="547"/>
                  </a:lnTo>
                  <a:lnTo>
                    <a:pt x="51" y="533"/>
                  </a:lnTo>
                  <a:lnTo>
                    <a:pt x="43" y="517"/>
                  </a:lnTo>
                  <a:lnTo>
                    <a:pt x="36" y="502"/>
                  </a:lnTo>
                  <a:lnTo>
                    <a:pt x="28" y="487"/>
                  </a:lnTo>
                  <a:lnTo>
                    <a:pt x="21" y="471"/>
                  </a:lnTo>
                  <a:lnTo>
                    <a:pt x="17" y="455"/>
                  </a:lnTo>
                  <a:lnTo>
                    <a:pt x="12" y="438"/>
                  </a:lnTo>
                  <a:lnTo>
                    <a:pt x="7" y="422"/>
                  </a:lnTo>
                  <a:lnTo>
                    <a:pt x="5" y="404"/>
                  </a:lnTo>
                  <a:lnTo>
                    <a:pt x="2" y="386"/>
                  </a:lnTo>
                  <a:lnTo>
                    <a:pt x="1" y="368"/>
                  </a:lnTo>
                  <a:lnTo>
                    <a:pt x="0" y="351"/>
                  </a:lnTo>
                  <a:lnTo>
                    <a:pt x="0" y="351"/>
                  </a:lnTo>
                  <a:lnTo>
                    <a:pt x="1" y="333"/>
                  </a:lnTo>
                  <a:lnTo>
                    <a:pt x="2" y="315"/>
                  </a:lnTo>
                  <a:lnTo>
                    <a:pt x="5" y="297"/>
                  </a:lnTo>
                  <a:lnTo>
                    <a:pt x="7" y="281"/>
                  </a:lnTo>
                  <a:lnTo>
                    <a:pt x="12" y="263"/>
                  </a:lnTo>
                  <a:lnTo>
                    <a:pt x="17" y="246"/>
                  </a:lnTo>
                  <a:lnTo>
                    <a:pt x="21" y="230"/>
                  </a:lnTo>
                  <a:lnTo>
                    <a:pt x="28" y="214"/>
                  </a:lnTo>
                  <a:lnTo>
                    <a:pt x="36" y="199"/>
                  </a:lnTo>
                  <a:lnTo>
                    <a:pt x="43" y="184"/>
                  </a:lnTo>
                  <a:lnTo>
                    <a:pt x="51" y="169"/>
                  </a:lnTo>
                  <a:lnTo>
                    <a:pt x="60" y="155"/>
                  </a:lnTo>
                  <a:lnTo>
                    <a:pt x="70" y="141"/>
                  </a:lnTo>
                  <a:lnTo>
                    <a:pt x="81" y="128"/>
                  </a:lnTo>
                  <a:lnTo>
                    <a:pt x="91" y="115"/>
                  </a:lnTo>
                  <a:lnTo>
                    <a:pt x="103" y="103"/>
                  </a:lnTo>
                  <a:lnTo>
                    <a:pt x="115" y="91"/>
                  </a:lnTo>
                  <a:lnTo>
                    <a:pt x="128" y="81"/>
                  </a:lnTo>
                  <a:lnTo>
                    <a:pt x="141" y="70"/>
                  </a:lnTo>
                  <a:lnTo>
                    <a:pt x="155" y="60"/>
                  </a:lnTo>
                  <a:lnTo>
                    <a:pt x="169" y="51"/>
                  </a:lnTo>
                  <a:lnTo>
                    <a:pt x="184" y="43"/>
                  </a:lnTo>
                  <a:lnTo>
                    <a:pt x="199" y="36"/>
                  </a:lnTo>
                  <a:lnTo>
                    <a:pt x="214" y="28"/>
                  </a:lnTo>
                  <a:lnTo>
                    <a:pt x="230" y="21"/>
                  </a:lnTo>
                  <a:lnTo>
                    <a:pt x="246" y="17"/>
                  </a:lnTo>
                  <a:lnTo>
                    <a:pt x="263" y="12"/>
                  </a:lnTo>
                  <a:lnTo>
                    <a:pt x="281" y="7"/>
                  </a:lnTo>
                  <a:lnTo>
                    <a:pt x="297" y="5"/>
                  </a:lnTo>
                  <a:lnTo>
                    <a:pt x="315" y="2"/>
                  </a:lnTo>
                  <a:lnTo>
                    <a:pt x="333" y="1"/>
                  </a:lnTo>
                  <a:lnTo>
                    <a:pt x="351" y="0"/>
                  </a:ln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dirty="0"/>
            </a:p>
          </p:txBody>
        </p:sp>
        <p:sp>
          <p:nvSpPr>
            <p:cNvPr id="149" name="Freeform 527"/>
            <p:cNvSpPr>
              <a:spLocks/>
            </p:cNvSpPr>
            <p:nvPr/>
          </p:nvSpPr>
          <p:spPr bwMode="auto">
            <a:xfrm>
              <a:off x="4623" y="1762"/>
              <a:ext cx="701" cy="701"/>
            </a:xfrm>
            <a:custGeom>
              <a:avLst/>
              <a:gdLst>
                <a:gd name="T0" fmla="*/ 368 w 701"/>
                <a:gd name="T1" fmla="*/ 1 h 701"/>
                <a:gd name="T2" fmla="*/ 422 w 701"/>
                <a:gd name="T3" fmla="*/ 7 h 701"/>
                <a:gd name="T4" fmla="*/ 471 w 701"/>
                <a:gd name="T5" fmla="*/ 21 h 701"/>
                <a:gd name="T6" fmla="*/ 517 w 701"/>
                <a:gd name="T7" fmla="*/ 43 h 701"/>
                <a:gd name="T8" fmla="*/ 560 w 701"/>
                <a:gd name="T9" fmla="*/ 70 h 701"/>
                <a:gd name="T10" fmla="*/ 598 w 701"/>
                <a:gd name="T11" fmla="*/ 103 h 701"/>
                <a:gd name="T12" fmla="*/ 631 w 701"/>
                <a:gd name="T13" fmla="*/ 141 h 701"/>
                <a:gd name="T14" fmla="*/ 658 w 701"/>
                <a:gd name="T15" fmla="*/ 184 h 701"/>
                <a:gd name="T16" fmla="*/ 680 w 701"/>
                <a:gd name="T17" fmla="*/ 230 h 701"/>
                <a:gd name="T18" fmla="*/ 694 w 701"/>
                <a:gd name="T19" fmla="*/ 281 h 701"/>
                <a:gd name="T20" fmla="*/ 701 w 701"/>
                <a:gd name="T21" fmla="*/ 333 h 701"/>
                <a:gd name="T22" fmla="*/ 701 w 701"/>
                <a:gd name="T23" fmla="*/ 368 h 701"/>
                <a:gd name="T24" fmla="*/ 694 w 701"/>
                <a:gd name="T25" fmla="*/ 422 h 701"/>
                <a:gd name="T26" fmla="*/ 680 w 701"/>
                <a:gd name="T27" fmla="*/ 471 h 701"/>
                <a:gd name="T28" fmla="*/ 658 w 701"/>
                <a:gd name="T29" fmla="*/ 517 h 701"/>
                <a:gd name="T30" fmla="*/ 631 w 701"/>
                <a:gd name="T31" fmla="*/ 560 h 701"/>
                <a:gd name="T32" fmla="*/ 598 w 701"/>
                <a:gd name="T33" fmla="*/ 598 h 701"/>
                <a:gd name="T34" fmla="*/ 560 w 701"/>
                <a:gd name="T35" fmla="*/ 631 h 701"/>
                <a:gd name="T36" fmla="*/ 517 w 701"/>
                <a:gd name="T37" fmla="*/ 658 h 701"/>
                <a:gd name="T38" fmla="*/ 471 w 701"/>
                <a:gd name="T39" fmla="*/ 680 h 701"/>
                <a:gd name="T40" fmla="*/ 422 w 701"/>
                <a:gd name="T41" fmla="*/ 694 h 701"/>
                <a:gd name="T42" fmla="*/ 368 w 701"/>
                <a:gd name="T43" fmla="*/ 701 h 701"/>
                <a:gd name="T44" fmla="*/ 333 w 701"/>
                <a:gd name="T45" fmla="*/ 701 h 701"/>
                <a:gd name="T46" fmla="*/ 281 w 701"/>
                <a:gd name="T47" fmla="*/ 694 h 701"/>
                <a:gd name="T48" fmla="*/ 230 w 701"/>
                <a:gd name="T49" fmla="*/ 680 h 701"/>
                <a:gd name="T50" fmla="*/ 184 w 701"/>
                <a:gd name="T51" fmla="*/ 658 h 701"/>
                <a:gd name="T52" fmla="*/ 141 w 701"/>
                <a:gd name="T53" fmla="*/ 631 h 701"/>
                <a:gd name="T54" fmla="*/ 103 w 701"/>
                <a:gd name="T55" fmla="*/ 598 h 701"/>
                <a:gd name="T56" fmla="*/ 70 w 701"/>
                <a:gd name="T57" fmla="*/ 560 h 701"/>
                <a:gd name="T58" fmla="*/ 43 w 701"/>
                <a:gd name="T59" fmla="*/ 517 h 701"/>
                <a:gd name="T60" fmla="*/ 21 w 701"/>
                <a:gd name="T61" fmla="*/ 471 h 701"/>
                <a:gd name="T62" fmla="*/ 7 w 701"/>
                <a:gd name="T63" fmla="*/ 422 h 701"/>
                <a:gd name="T64" fmla="*/ 1 w 701"/>
                <a:gd name="T65" fmla="*/ 368 h 701"/>
                <a:gd name="T66" fmla="*/ 1 w 701"/>
                <a:gd name="T67" fmla="*/ 333 h 701"/>
                <a:gd name="T68" fmla="*/ 7 w 701"/>
                <a:gd name="T69" fmla="*/ 281 h 701"/>
                <a:gd name="T70" fmla="*/ 21 w 701"/>
                <a:gd name="T71" fmla="*/ 230 h 701"/>
                <a:gd name="T72" fmla="*/ 43 w 701"/>
                <a:gd name="T73" fmla="*/ 184 h 701"/>
                <a:gd name="T74" fmla="*/ 70 w 701"/>
                <a:gd name="T75" fmla="*/ 141 h 701"/>
                <a:gd name="T76" fmla="*/ 103 w 701"/>
                <a:gd name="T77" fmla="*/ 103 h 701"/>
                <a:gd name="T78" fmla="*/ 141 w 701"/>
                <a:gd name="T79" fmla="*/ 70 h 701"/>
                <a:gd name="T80" fmla="*/ 184 w 701"/>
                <a:gd name="T81" fmla="*/ 43 h 701"/>
                <a:gd name="T82" fmla="*/ 230 w 701"/>
                <a:gd name="T83" fmla="*/ 21 h 701"/>
                <a:gd name="T84" fmla="*/ 281 w 701"/>
                <a:gd name="T85" fmla="*/ 7 h 701"/>
                <a:gd name="T86" fmla="*/ 333 w 701"/>
                <a:gd name="T87" fmla="*/ 1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01" h="701">
                  <a:moveTo>
                    <a:pt x="351" y="0"/>
                  </a:moveTo>
                  <a:lnTo>
                    <a:pt x="351" y="0"/>
                  </a:lnTo>
                  <a:lnTo>
                    <a:pt x="368" y="1"/>
                  </a:lnTo>
                  <a:lnTo>
                    <a:pt x="386" y="2"/>
                  </a:lnTo>
                  <a:lnTo>
                    <a:pt x="404" y="5"/>
                  </a:lnTo>
                  <a:lnTo>
                    <a:pt x="422" y="7"/>
                  </a:lnTo>
                  <a:lnTo>
                    <a:pt x="438" y="12"/>
                  </a:lnTo>
                  <a:lnTo>
                    <a:pt x="455" y="17"/>
                  </a:lnTo>
                  <a:lnTo>
                    <a:pt x="471" y="21"/>
                  </a:lnTo>
                  <a:lnTo>
                    <a:pt x="487" y="28"/>
                  </a:lnTo>
                  <a:lnTo>
                    <a:pt x="502" y="36"/>
                  </a:lnTo>
                  <a:lnTo>
                    <a:pt x="517" y="43"/>
                  </a:lnTo>
                  <a:lnTo>
                    <a:pt x="533" y="51"/>
                  </a:lnTo>
                  <a:lnTo>
                    <a:pt x="547" y="60"/>
                  </a:lnTo>
                  <a:lnTo>
                    <a:pt x="560" y="70"/>
                  </a:lnTo>
                  <a:lnTo>
                    <a:pt x="573" y="81"/>
                  </a:lnTo>
                  <a:lnTo>
                    <a:pt x="586" y="91"/>
                  </a:lnTo>
                  <a:lnTo>
                    <a:pt x="598" y="103"/>
                  </a:lnTo>
                  <a:lnTo>
                    <a:pt x="610" y="115"/>
                  </a:lnTo>
                  <a:lnTo>
                    <a:pt x="620" y="128"/>
                  </a:lnTo>
                  <a:lnTo>
                    <a:pt x="631" y="141"/>
                  </a:lnTo>
                  <a:lnTo>
                    <a:pt x="642" y="155"/>
                  </a:lnTo>
                  <a:lnTo>
                    <a:pt x="650" y="169"/>
                  </a:lnTo>
                  <a:lnTo>
                    <a:pt x="658" y="184"/>
                  </a:lnTo>
                  <a:lnTo>
                    <a:pt x="667" y="199"/>
                  </a:lnTo>
                  <a:lnTo>
                    <a:pt x="674" y="214"/>
                  </a:lnTo>
                  <a:lnTo>
                    <a:pt x="680" y="230"/>
                  </a:lnTo>
                  <a:lnTo>
                    <a:pt x="686" y="246"/>
                  </a:lnTo>
                  <a:lnTo>
                    <a:pt x="690" y="263"/>
                  </a:lnTo>
                  <a:lnTo>
                    <a:pt x="694" y="281"/>
                  </a:lnTo>
                  <a:lnTo>
                    <a:pt x="697" y="297"/>
                  </a:lnTo>
                  <a:lnTo>
                    <a:pt x="700" y="315"/>
                  </a:lnTo>
                  <a:lnTo>
                    <a:pt x="701" y="333"/>
                  </a:lnTo>
                  <a:lnTo>
                    <a:pt x="701" y="351"/>
                  </a:lnTo>
                  <a:lnTo>
                    <a:pt x="701" y="351"/>
                  </a:lnTo>
                  <a:lnTo>
                    <a:pt x="701" y="368"/>
                  </a:lnTo>
                  <a:lnTo>
                    <a:pt x="700" y="386"/>
                  </a:lnTo>
                  <a:lnTo>
                    <a:pt x="697" y="404"/>
                  </a:lnTo>
                  <a:lnTo>
                    <a:pt x="694" y="422"/>
                  </a:lnTo>
                  <a:lnTo>
                    <a:pt x="690" y="438"/>
                  </a:lnTo>
                  <a:lnTo>
                    <a:pt x="686" y="455"/>
                  </a:lnTo>
                  <a:lnTo>
                    <a:pt x="680" y="471"/>
                  </a:lnTo>
                  <a:lnTo>
                    <a:pt x="674" y="487"/>
                  </a:lnTo>
                  <a:lnTo>
                    <a:pt x="667" y="502"/>
                  </a:lnTo>
                  <a:lnTo>
                    <a:pt x="658" y="517"/>
                  </a:lnTo>
                  <a:lnTo>
                    <a:pt x="650" y="533"/>
                  </a:lnTo>
                  <a:lnTo>
                    <a:pt x="642" y="547"/>
                  </a:lnTo>
                  <a:lnTo>
                    <a:pt x="631" y="560"/>
                  </a:lnTo>
                  <a:lnTo>
                    <a:pt x="620" y="573"/>
                  </a:lnTo>
                  <a:lnTo>
                    <a:pt x="610" y="586"/>
                  </a:lnTo>
                  <a:lnTo>
                    <a:pt x="598" y="598"/>
                  </a:lnTo>
                  <a:lnTo>
                    <a:pt x="586" y="610"/>
                  </a:lnTo>
                  <a:lnTo>
                    <a:pt x="573" y="622"/>
                  </a:lnTo>
                  <a:lnTo>
                    <a:pt x="560" y="631"/>
                  </a:lnTo>
                  <a:lnTo>
                    <a:pt x="547" y="642"/>
                  </a:lnTo>
                  <a:lnTo>
                    <a:pt x="533" y="650"/>
                  </a:lnTo>
                  <a:lnTo>
                    <a:pt x="517" y="658"/>
                  </a:lnTo>
                  <a:lnTo>
                    <a:pt x="502" y="667"/>
                  </a:lnTo>
                  <a:lnTo>
                    <a:pt x="487" y="674"/>
                  </a:lnTo>
                  <a:lnTo>
                    <a:pt x="471" y="680"/>
                  </a:lnTo>
                  <a:lnTo>
                    <a:pt x="455" y="686"/>
                  </a:lnTo>
                  <a:lnTo>
                    <a:pt x="438" y="690"/>
                  </a:lnTo>
                  <a:lnTo>
                    <a:pt x="422" y="694"/>
                  </a:lnTo>
                  <a:lnTo>
                    <a:pt x="404" y="697"/>
                  </a:lnTo>
                  <a:lnTo>
                    <a:pt x="386" y="700"/>
                  </a:lnTo>
                  <a:lnTo>
                    <a:pt x="368" y="701"/>
                  </a:lnTo>
                  <a:lnTo>
                    <a:pt x="351" y="701"/>
                  </a:lnTo>
                  <a:lnTo>
                    <a:pt x="351" y="701"/>
                  </a:lnTo>
                  <a:lnTo>
                    <a:pt x="333" y="701"/>
                  </a:lnTo>
                  <a:lnTo>
                    <a:pt x="315" y="700"/>
                  </a:lnTo>
                  <a:lnTo>
                    <a:pt x="297" y="697"/>
                  </a:lnTo>
                  <a:lnTo>
                    <a:pt x="281" y="694"/>
                  </a:lnTo>
                  <a:lnTo>
                    <a:pt x="263" y="690"/>
                  </a:lnTo>
                  <a:lnTo>
                    <a:pt x="246" y="686"/>
                  </a:lnTo>
                  <a:lnTo>
                    <a:pt x="230" y="680"/>
                  </a:lnTo>
                  <a:lnTo>
                    <a:pt x="214" y="674"/>
                  </a:lnTo>
                  <a:lnTo>
                    <a:pt x="199" y="667"/>
                  </a:lnTo>
                  <a:lnTo>
                    <a:pt x="184" y="658"/>
                  </a:lnTo>
                  <a:lnTo>
                    <a:pt x="169" y="650"/>
                  </a:lnTo>
                  <a:lnTo>
                    <a:pt x="155" y="642"/>
                  </a:lnTo>
                  <a:lnTo>
                    <a:pt x="141" y="631"/>
                  </a:lnTo>
                  <a:lnTo>
                    <a:pt x="128" y="622"/>
                  </a:lnTo>
                  <a:lnTo>
                    <a:pt x="115" y="610"/>
                  </a:lnTo>
                  <a:lnTo>
                    <a:pt x="103" y="598"/>
                  </a:lnTo>
                  <a:lnTo>
                    <a:pt x="91" y="586"/>
                  </a:lnTo>
                  <a:lnTo>
                    <a:pt x="81" y="573"/>
                  </a:lnTo>
                  <a:lnTo>
                    <a:pt x="70" y="560"/>
                  </a:lnTo>
                  <a:lnTo>
                    <a:pt x="60" y="547"/>
                  </a:lnTo>
                  <a:lnTo>
                    <a:pt x="51" y="533"/>
                  </a:lnTo>
                  <a:lnTo>
                    <a:pt x="43" y="517"/>
                  </a:lnTo>
                  <a:lnTo>
                    <a:pt x="36" y="502"/>
                  </a:lnTo>
                  <a:lnTo>
                    <a:pt x="28" y="487"/>
                  </a:lnTo>
                  <a:lnTo>
                    <a:pt x="21" y="471"/>
                  </a:lnTo>
                  <a:lnTo>
                    <a:pt x="17" y="455"/>
                  </a:lnTo>
                  <a:lnTo>
                    <a:pt x="12" y="438"/>
                  </a:lnTo>
                  <a:lnTo>
                    <a:pt x="7" y="422"/>
                  </a:lnTo>
                  <a:lnTo>
                    <a:pt x="5" y="404"/>
                  </a:lnTo>
                  <a:lnTo>
                    <a:pt x="2" y="386"/>
                  </a:lnTo>
                  <a:lnTo>
                    <a:pt x="1" y="368"/>
                  </a:lnTo>
                  <a:lnTo>
                    <a:pt x="0" y="351"/>
                  </a:lnTo>
                  <a:lnTo>
                    <a:pt x="0" y="351"/>
                  </a:lnTo>
                  <a:lnTo>
                    <a:pt x="1" y="333"/>
                  </a:lnTo>
                  <a:lnTo>
                    <a:pt x="2" y="315"/>
                  </a:lnTo>
                  <a:lnTo>
                    <a:pt x="5" y="297"/>
                  </a:lnTo>
                  <a:lnTo>
                    <a:pt x="7" y="281"/>
                  </a:lnTo>
                  <a:lnTo>
                    <a:pt x="12" y="263"/>
                  </a:lnTo>
                  <a:lnTo>
                    <a:pt x="17" y="246"/>
                  </a:lnTo>
                  <a:lnTo>
                    <a:pt x="21" y="230"/>
                  </a:lnTo>
                  <a:lnTo>
                    <a:pt x="28" y="214"/>
                  </a:lnTo>
                  <a:lnTo>
                    <a:pt x="36" y="199"/>
                  </a:lnTo>
                  <a:lnTo>
                    <a:pt x="43" y="184"/>
                  </a:lnTo>
                  <a:lnTo>
                    <a:pt x="51" y="169"/>
                  </a:lnTo>
                  <a:lnTo>
                    <a:pt x="60" y="155"/>
                  </a:lnTo>
                  <a:lnTo>
                    <a:pt x="70" y="141"/>
                  </a:lnTo>
                  <a:lnTo>
                    <a:pt x="81" y="128"/>
                  </a:lnTo>
                  <a:lnTo>
                    <a:pt x="91" y="115"/>
                  </a:lnTo>
                  <a:lnTo>
                    <a:pt x="103" y="103"/>
                  </a:lnTo>
                  <a:lnTo>
                    <a:pt x="115" y="91"/>
                  </a:lnTo>
                  <a:lnTo>
                    <a:pt x="128" y="81"/>
                  </a:lnTo>
                  <a:lnTo>
                    <a:pt x="141" y="70"/>
                  </a:lnTo>
                  <a:lnTo>
                    <a:pt x="155" y="60"/>
                  </a:lnTo>
                  <a:lnTo>
                    <a:pt x="169" y="51"/>
                  </a:lnTo>
                  <a:lnTo>
                    <a:pt x="184" y="43"/>
                  </a:lnTo>
                  <a:lnTo>
                    <a:pt x="199" y="36"/>
                  </a:lnTo>
                  <a:lnTo>
                    <a:pt x="214" y="28"/>
                  </a:lnTo>
                  <a:lnTo>
                    <a:pt x="230" y="21"/>
                  </a:lnTo>
                  <a:lnTo>
                    <a:pt x="246" y="17"/>
                  </a:lnTo>
                  <a:lnTo>
                    <a:pt x="263" y="12"/>
                  </a:lnTo>
                  <a:lnTo>
                    <a:pt x="281" y="7"/>
                  </a:lnTo>
                  <a:lnTo>
                    <a:pt x="297" y="5"/>
                  </a:lnTo>
                  <a:lnTo>
                    <a:pt x="315" y="2"/>
                  </a:lnTo>
                  <a:lnTo>
                    <a:pt x="333" y="1"/>
                  </a:lnTo>
                  <a:lnTo>
                    <a:pt x="35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dirty="0"/>
            </a:p>
          </p:txBody>
        </p:sp>
        <p:sp>
          <p:nvSpPr>
            <p:cNvPr id="150" name="Freeform 528"/>
            <p:cNvSpPr>
              <a:spLocks/>
            </p:cNvSpPr>
            <p:nvPr/>
          </p:nvSpPr>
          <p:spPr bwMode="auto">
            <a:xfrm>
              <a:off x="4809" y="1922"/>
              <a:ext cx="515" cy="541"/>
            </a:xfrm>
            <a:custGeom>
              <a:avLst/>
              <a:gdLst>
                <a:gd name="T0" fmla="*/ 328 w 515"/>
                <a:gd name="T1" fmla="*/ 0 h 541"/>
                <a:gd name="T2" fmla="*/ 253 w 515"/>
                <a:gd name="T3" fmla="*/ 2 h 541"/>
                <a:gd name="T4" fmla="*/ 0 w 515"/>
                <a:gd name="T5" fmla="*/ 380 h 541"/>
                <a:gd name="T6" fmla="*/ 161 w 515"/>
                <a:gd name="T7" fmla="*/ 541 h 541"/>
                <a:gd name="T8" fmla="*/ 161 w 515"/>
                <a:gd name="T9" fmla="*/ 541 h 541"/>
                <a:gd name="T10" fmla="*/ 165 w 515"/>
                <a:gd name="T11" fmla="*/ 541 h 541"/>
                <a:gd name="T12" fmla="*/ 165 w 515"/>
                <a:gd name="T13" fmla="*/ 541 h 541"/>
                <a:gd name="T14" fmla="*/ 182 w 515"/>
                <a:gd name="T15" fmla="*/ 541 h 541"/>
                <a:gd name="T16" fmla="*/ 200 w 515"/>
                <a:gd name="T17" fmla="*/ 540 h 541"/>
                <a:gd name="T18" fmla="*/ 218 w 515"/>
                <a:gd name="T19" fmla="*/ 537 h 541"/>
                <a:gd name="T20" fmla="*/ 236 w 515"/>
                <a:gd name="T21" fmla="*/ 534 h 541"/>
                <a:gd name="T22" fmla="*/ 252 w 515"/>
                <a:gd name="T23" fmla="*/ 530 h 541"/>
                <a:gd name="T24" fmla="*/ 269 w 515"/>
                <a:gd name="T25" fmla="*/ 526 h 541"/>
                <a:gd name="T26" fmla="*/ 285 w 515"/>
                <a:gd name="T27" fmla="*/ 520 h 541"/>
                <a:gd name="T28" fmla="*/ 301 w 515"/>
                <a:gd name="T29" fmla="*/ 514 h 541"/>
                <a:gd name="T30" fmla="*/ 316 w 515"/>
                <a:gd name="T31" fmla="*/ 507 h 541"/>
                <a:gd name="T32" fmla="*/ 331 w 515"/>
                <a:gd name="T33" fmla="*/ 498 h 541"/>
                <a:gd name="T34" fmla="*/ 347 w 515"/>
                <a:gd name="T35" fmla="*/ 490 h 541"/>
                <a:gd name="T36" fmla="*/ 361 w 515"/>
                <a:gd name="T37" fmla="*/ 482 h 541"/>
                <a:gd name="T38" fmla="*/ 374 w 515"/>
                <a:gd name="T39" fmla="*/ 471 h 541"/>
                <a:gd name="T40" fmla="*/ 387 w 515"/>
                <a:gd name="T41" fmla="*/ 462 h 541"/>
                <a:gd name="T42" fmla="*/ 400 w 515"/>
                <a:gd name="T43" fmla="*/ 450 h 541"/>
                <a:gd name="T44" fmla="*/ 412 w 515"/>
                <a:gd name="T45" fmla="*/ 438 h 541"/>
                <a:gd name="T46" fmla="*/ 424 w 515"/>
                <a:gd name="T47" fmla="*/ 426 h 541"/>
                <a:gd name="T48" fmla="*/ 434 w 515"/>
                <a:gd name="T49" fmla="*/ 413 h 541"/>
                <a:gd name="T50" fmla="*/ 445 w 515"/>
                <a:gd name="T51" fmla="*/ 400 h 541"/>
                <a:gd name="T52" fmla="*/ 456 w 515"/>
                <a:gd name="T53" fmla="*/ 387 h 541"/>
                <a:gd name="T54" fmla="*/ 464 w 515"/>
                <a:gd name="T55" fmla="*/ 373 h 541"/>
                <a:gd name="T56" fmla="*/ 472 w 515"/>
                <a:gd name="T57" fmla="*/ 357 h 541"/>
                <a:gd name="T58" fmla="*/ 481 w 515"/>
                <a:gd name="T59" fmla="*/ 342 h 541"/>
                <a:gd name="T60" fmla="*/ 488 w 515"/>
                <a:gd name="T61" fmla="*/ 327 h 541"/>
                <a:gd name="T62" fmla="*/ 494 w 515"/>
                <a:gd name="T63" fmla="*/ 311 h 541"/>
                <a:gd name="T64" fmla="*/ 500 w 515"/>
                <a:gd name="T65" fmla="*/ 295 h 541"/>
                <a:gd name="T66" fmla="*/ 504 w 515"/>
                <a:gd name="T67" fmla="*/ 278 h 541"/>
                <a:gd name="T68" fmla="*/ 508 w 515"/>
                <a:gd name="T69" fmla="*/ 262 h 541"/>
                <a:gd name="T70" fmla="*/ 511 w 515"/>
                <a:gd name="T71" fmla="*/ 244 h 541"/>
                <a:gd name="T72" fmla="*/ 514 w 515"/>
                <a:gd name="T73" fmla="*/ 226 h 541"/>
                <a:gd name="T74" fmla="*/ 515 w 515"/>
                <a:gd name="T75" fmla="*/ 208 h 541"/>
                <a:gd name="T76" fmla="*/ 515 w 515"/>
                <a:gd name="T77" fmla="*/ 191 h 541"/>
                <a:gd name="T78" fmla="*/ 515 w 515"/>
                <a:gd name="T79" fmla="*/ 191 h 541"/>
                <a:gd name="T80" fmla="*/ 515 w 515"/>
                <a:gd name="T81" fmla="*/ 191 h 541"/>
                <a:gd name="T82" fmla="*/ 515 w 515"/>
                <a:gd name="T83" fmla="*/ 187 h 541"/>
                <a:gd name="T84" fmla="*/ 328 w 515"/>
                <a:gd name="T85" fmla="*/ 0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5" h="541">
                  <a:moveTo>
                    <a:pt x="328" y="0"/>
                  </a:moveTo>
                  <a:lnTo>
                    <a:pt x="253" y="2"/>
                  </a:lnTo>
                  <a:lnTo>
                    <a:pt x="0" y="380"/>
                  </a:lnTo>
                  <a:lnTo>
                    <a:pt x="161" y="541"/>
                  </a:lnTo>
                  <a:lnTo>
                    <a:pt x="161" y="541"/>
                  </a:lnTo>
                  <a:lnTo>
                    <a:pt x="165" y="541"/>
                  </a:lnTo>
                  <a:lnTo>
                    <a:pt x="165" y="541"/>
                  </a:lnTo>
                  <a:lnTo>
                    <a:pt x="182" y="541"/>
                  </a:lnTo>
                  <a:lnTo>
                    <a:pt x="200" y="540"/>
                  </a:lnTo>
                  <a:lnTo>
                    <a:pt x="218" y="537"/>
                  </a:lnTo>
                  <a:lnTo>
                    <a:pt x="236" y="534"/>
                  </a:lnTo>
                  <a:lnTo>
                    <a:pt x="252" y="530"/>
                  </a:lnTo>
                  <a:lnTo>
                    <a:pt x="269" y="526"/>
                  </a:lnTo>
                  <a:lnTo>
                    <a:pt x="285" y="520"/>
                  </a:lnTo>
                  <a:lnTo>
                    <a:pt x="301" y="514"/>
                  </a:lnTo>
                  <a:lnTo>
                    <a:pt x="316" y="507"/>
                  </a:lnTo>
                  <a:lnTo>
                    <a:pt x="331" y="498"/>
                  </a:lnTo>
                  <a:lnTo>
                    <a:pt x="347" y="490"/>
                  </a:lnTo>
                  <a:lnTo>
                    <a:pt x="361" y="482"/>
                  </a:lnTo>
                  <a:lnTo>
                    <a:pt x="374" y="471"/>
                  </a:lnTo>
                  <a:lnTo>
                    <a:pt x="387" y="462"/>
                  </a:lnTo>
                  <a:lnTo>
                    <a:pt x="400" y="450"/>
                  </a:lnTo>
                  <a:lnTo>
                    <a:pt x="412" y="438"/>
                  </a:lnTo>
                  <a:lnTo>
                    <a:pt x="424" y="426"/>
                  </a:lnTo>
                  <a:lnTo>
                    <a:pt x="434" y="413"/>
                  </a:lnTo>
                  <a:lnTo>
                    <a:pt x="445" y="400"/>
                  </a:lnTo>
                  <a:lnTo>
                    <a:pt x="456" y="387"/>
                  </a:lnTo>
                  <a:lnTo>
                    <a:pt x="464" y="373"/>
                  </a:lnTo>
                  <a:lnTo>
                    <a:pt x="472" y="357"/>
                  </a:lnTo>
                  <a:lnTo>
                    <a:pt x="481" y="342"/>
                  </a:lnTo>
                  <a:lnTo>
                    <a:pt x="488" y="327"/>
                  </a:lnTo>
                  <a:lnTo>
                    <a:pt x="494" y="311"/>
                  </a:lnTo>
                  <a:lnTo>
                    <a:pt x="500" y="295"/>
                  </a:lnTo>
                  <a:lnTo>
                    <a:pt x="504" y="278"/>
                  </a:lnTo>
                  <a:lnTo>
                    <a:pt x="508" y="262"/>
                  </a:lnTo>
                  <a:lnTo>
                    <a:pt x="511" y="244"/>
                  </a:lnTo>
                  <a:lnTo>
                    <a:pt x="514" y="226"/>
                  </a:lnTo>
                  <a:lnTo>
                    <a:pt x="515" y="208"/>
                  </a:lnTo>
                  <a:lnTo>
                    <a:pt x="515" y="191"/>
                  </a:lnTo>
                  <a:lnTo>
                    <a:pt x="515" y="191"/>
                  </a:lnTo>
                  <a:lnTo>
                    <a:pt x="515" y="191"/>
                  </a:lnTo>
                  <a:lnTo>
                    <a:pt x="515" y="187"/>
                  </a:lnTo>
                  <a:lnTo>
                    <a:pt x="328" y="0"/>
                  </a:lnTo>
                  <a:close/>
                </a:path>
              </a:pathLst>
            </a:custGeom>
            <a:solidFill>
              <a:srgbClr val="005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dirty="0"/>
            </a:p>
          </p:txBody>
        </p:sp>
        <p:sp>
          <p:nvSpPr>
            <p:cNvPr id="151" name="Freeform 529"/>
            <p:cNvSpPr>
              <a:spLocks/>
            </p:cNvSpPr>
            <p:nvPr/>
          </p:nvSpPr>
          <p:spPr bwMode="auto">
            <a:xfrm>
              <a:off x="4809" y="1922"/>
              <a:ext cx="515" cy="541"/>
            </a:xfrm>
            <a:custGeom>
              <a:avLst/>
              <a:gdLst>
                <a:gd name="T0" fmla="*/ 328 w 515"/>
                <a:gd name="T1" fmla="*/ 0 h 541"/>
                <a:gd name="T2" fmla="*/ 253 w 515"/>
                <a:gd name="T3" fmla="*/ 2 h 541"/>
                <a:gd name="T4" fmla="*/ 0 w 515"/>
                <a:gd name="T5" fmla="*/ 380 h 541"/>
                <a:gd name="T6" fmla="*/ 161 w 515"/>
                <a:gd name="T7" fmla="*/ 541 h 541"/>
                <a:gd name="T8" fmla="*/ 161 w 515"/>
                <a:gd name="T9" fmla="*/ 541 h 541"/>
                <a:gd name="T10" fmla="*/ 165 w 515"/>
                <a:gd name="T11" fmla="*/ 541 h 541"/>
                <a:gd name="T12" fmla="*/ 165 w 515"/>
                <a:gd name="T13" fmla="*/ 541 h 541"/>
                <a:gd name="T14" fmla="*/ 182 w 515"/>
                <a:gd name="T15" fmla="*/ 541 h 541"/>
                <a:gd name="T16" fmla="*/ 200 w 515"/>
                <a:gd name="T17" fmla="*/ 540 h 541"/>
                <a:gd name="T18" fmla="*/ 218 w 515"/>
                <a:gd name="T19" fmla="*/ 537 h 541"/>
                <a:gd name="T20" fmla="*/ 236 w 515"/>
                <a:gd name="T21" fmla="*/ 534 h 541"/>
                <a:gd name="T22" fmla="*/ 252 w 515"/>
                <a:gd name="T23" fmla="*/ 530 h 541"/>
                <a:gd name="T24" fmla="*/ 269 w 515"/>
                <a:gd name="T25" fmla="*/ 526 h 541"/>
                <a:gd name="T26" fmla="*/ 285 w 515"/>
                <a:gd name="T27" fmla="*/ 520 h 541"/>
                <a:gd name="T28" fmla="*/ 301 w 515"/>
                <a:gd name="T29" fmla="*/ 514 h 541"/>
                <a:gd name="T30" fmla="*/ 316 w 515"/>
                <a:gd name="T31" fmla="*/ 507 h 541"/>
                <a:gd name="T32" fmla="*/ 331 w 515"/>
                <a:gd name="T33" fmla="*/ 498 h 541"/>
                <a:gd name="T34" fmla="*/ 347 w 515"/>
                <a:gd name="T35" fmla="*/ 490 h 541"/>
                <a:gd name="T36" fmla="*/ 361 w 515"/>
                <a:gd name="T37" fmla="*/ 482 h 541"/>
                <a:gd name="T38" fmla="*/ 374 w 515"/>
                <a:gd name="T39" fmla="*/ 471 h 541"/>
                <a:gd name="T40" fmla="*/ 387 w 515"/>
                <a:gd name="T41" fmla="*/ 462 h 541"/>
                <a:gd name="T42" fmla="*/ 400 w 515"/>
                <a:gd name="T43" fmla="*/ 450 h 541"/>
                <a:gd name="T44" fmla="*/ 412 w 515"/>
                <a:gd name="T45" fmla="*/ 438 h 541"/>
                <a:gd name="T46" fmla="*/ 424 w 515"/>
                <a:gd name="T47" fmla="*/ 426 h 541"/>
                <a:gd name="T48" fmla="*/ 434 w 515"/>
                <a:gd name="T49" fmla="*/ 413 h 541"/>
                <a:gd name="T50" fmla="*/ 445 w 515"/>
                <a:gd name="T51" fmla="*/ 400 h 541"/>
                <a:gd name="T52" fmla="*/ 456 w 515"/>
                <a:gd name="T53" fmla="*/ 387 h 541"/>
                <a:gd name="T54" fmla="*/ 464 w 515"/>
                <a:gd name="T55" fmla="*/ 373 h 541"/>
                <a:gd name="T56" fmla="*/ 472 w 515"/>
                <a:gd name="T57" fmla="*/ 357 h 541"/>
                <a:gd name="T58" fmla="*/ 481 w 515"/>
                <a:gd name="T59" fmla="*/ 342 h 541"/>
                <a:gd name="T60" fmla="*/ 488 w 515"/>
                <a:gd name="T61" fmla="*/ 327 h 541"/>
                <a:gd name="T62" fmla="*/ 494 w 515"/>
                <a:gd name="T63" fmla="*/ 311 h 541"/>
                <a:gd name="T64" fmla="*/ 500 w 515"/>
                <a:gd name="T65" fmla="*/ 295 h 541"/>
                <a:gd name="T66" fmla="*/ 504 w 515"/>
                <a:gd name="T67" fmla="*/ 278 h 541"/>
                <a:gd name="T68" fmla="*/ 508 w 515"/>
                <a:gd name="T69" fmla="*/ 262 h 541"/>
                <a:gd name="T70" fmla="*/ 511 w 515"/>
                <a:gd name="T71" fmla="*/ 244 h 541"/>
                <a:gd name="T72" fmla="*/ 514 w 515"/>
                <a:gd name="T73" fmla="*/ 226 h 541"/>
                <a:gd name="T74" fmla="*/ 515 w 515"/>
                <a:gd name="T75" fmla="*/ 208 h 541"/>
                <a:gd name="T76" fmla="*/ 515 w 515"/>
                <a:gd name="T77" fmla="*/ 191 h 541"/>
                <a:gd name="T78" fmla="*/ 515 w 515"/>
                <a:gd name="T79" fmla="*/ 191 h 541"/>
                <a:gd name="T80" fmla="*/ 515 w 515"/>
                <a:gd name="T81" fmla="*/ 191 h 541"/>
                <a:gd name="T82" fmla="*/ 515 w 515"/>
                <a:gd name="T83" fmla="*/ 187 h 541"/>
                <a:gd name="T84" fmla="*/ 328 w 515"/>
                <a:gd name="T85" fmla="*/ 0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5" h="541">
                  <a:moveTo>
                    <a:pt x="328" y="0"/>
                  </a:moveTo>
                  <a:lnTo>
                    <a:pt x="253" y="2"/>
                  </a:lnTo>
                  <a:lnTo>
                    <a:pt x="0" y="380"/>
                  </a:lnTo>
                  <a:lnTo>
                    <a:pt x="161" y="541"/>
                  </a:lnTo>
                  <a:lnTo>
                    <a:pt x="161" y="541"/>
                  </a:lnTo>
                  <a:lnTo>
                    <a:pt x="165" y="541"/>
                  </a:lnTo>
                  <a:lnTo>
                    <a:pt x="165" y="541"/>
                  </a:lnTo>
                  <a:lnTo>
                    <a:pt x="182" y="541"/>
                  </a:lnTo>
                  <a:lnTo>
                    <a:pt x="200" y="540"/>
                  </a:lnTo>
                  <a:lnTo>
                    <a:pt x="218" y="537"/>
                  </a:lnTo>
                  <a:lnTo>
                    <a:pt x="236" y="534"/>
                  </a:lnTo>
                  <a:lnTo>
                    <a:pt x="252" y="530"/>
                  </a:lnTo>
                  <a:lnTo>
                    <a:pt x="269" y="526"/>
                  </a:lnTo>
                  <a:lnTo>
                    <a:pt x="285" y="520"/>
                  </a:lnTo>
                  <a:lnTo>
                    <a:pt x="301" y="514"/>
                  </a:lnTo>
                  <a:lnTo>
                    <a:pt x="316" y="507"/>
                  </a:lnTo>
                  <a:lnTo>
                    <a:pt x="331" y="498"/>
                  </a:lnTo>
                  <a:lnTo>
                    <a:pt x="347" y="490"/>
                  </a:lnTo>
                  <a:lnTo>
                    <a:pt x="361" y="482"/>
                  </a:lnTo>
                  <a:lnTo>
                    <a:pt x="374" y="471"/>
                  </a:lnTo>
                  <a:lnTo>
                    <a:pt x="387" y="462"/>
                  </a:lnTo>
                  <a:lnTo>
                    <a:pt x="400" y="450"/>
                  </a:lnTo>
                  <a:lnTo>
                    <a:pt x="412" y="438"/>
                  </a:lnTo>
                  <a:lnTo>
                    <a:pt x="424" y="426"/>
                  </a:lnTo>
                  <a:lnTo>
                    <a:pt x="434" y="413"/>
                  </a:lnTo>
                  <a:lnTo>
                    <a:pt x="445" y="400"/>
                  </a:lnTo>
                  <a:lnTo>
                    <a:pt x="456" y="387"/>
                  </a:lnTo>
                  <a:lnTo>
                    <a:pt x="464" y="373"/>
                  </a:lnTo>
                  <a:lnTo>
                    <a:pt x="472" y="357"/>
                  </a:lnTo>
                  <a:lnTo>
                    <a:pt x="481" y="342"/>
                  </a:lnTo>
                  <a:lnTo>
                    <a:pt x="488" y="327"/>
                  </a:lnTo>
                  <a:lnTo>
                    <a:pt x="494" y="311"/>
                  </a:lnTo>
                  <a:lnTo>
                    <a:pt x="500" y="295"/>
                  </a:lnTo>
                  <a:lnTo>
                    <a:pt x="504" y="278"/>
                  </a:lnTo>
                  <a:lnTo>
                    <a:pt x="508" y="262"/>
                  </a:lnTo>
                  <a:lnTo>
                    <a:pt x="511" y="244"/>
                  </a:lnTo>
                  <a:lnTo>
                    <a:pt x="514" y="226"/>
                  </a:lnTo>
                  <a:lnTo>
                    <a:pt x="515" y="208"/>
                  </a:lnTo>
                  <a:lnTo>
                    <a:pt x="515" y="191"/>
                  </a:lnTo>
                  <a:lnTo>
                    <a:pt x="515" y="191"/>
                  </a:lnTo>
                  <a:lnTo>
                    <a:pt x="515" y="191"/>
                  </a:lnTo>
                  <a:lnTo>
                    <a:pt x="515" y="187"/>
                  </a:lnTo>
                  <a:lnTo>
                    <a:pt x="3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dirty="0"/>
            </a:p>
          </p:txBody>
        </p:sp>
        <p:sp>
          <p:nvSpPr>
            <p:cNvPr id="152" name="Freeform 530"/>
            <p:cNvSpPr>
              <a:spLocks noEditPoints="1"/>
            </p:cNvSpPr>
            <p:nvPr/>
          </p:nvSpPr>
          <p:spPr bwMode="auto">
            <a:xfrm>
              <a:off x="4804" y="1886"/>
              <a:ext cx="368" cy="422"/>
            </a:xfrm>
            <a:custGeom>
              <a:avLst/>
              <a:gdLst>
                <a:gd name="T0" fmla="*/ 323 w 368"/>
                <a:gd name="T1" fmla="*/ 28 h 422"/>
                <a:gd name="T2" fmla="*/ 294 w 368"/>
                <a:gd name="T3" fmla="*/ 10 h 422"/>
                <a:gd name="T4" fmla="*/ 261 w 368"/>
                <a:gd name="T5" fmla="*/ 2 h 422"/>
                <a:gd name="T6" fmla="*/ 226 w 368"/>
                <a:gd name="T7" fmla="*/ 3 h 422"/>
                <a:gd name="T8" fmla="*/ 193 w 368"/>
                <a:gd name="T9" fmla="*/ 15 h 422"/>
                <a:gd name="T10" fmla="*/ 165 w 368"/>
                <a:gd name="T11" fmla="*/ 36 h 422"/>
                <a:gd name="T12" fmla="*/ 152 w 368"/>
                <a:gd name="T13" fmla="*/ 50 h 422"/>
                <a:gd name="T14" fmla="*/ 135 w 368"/>
                <a:gd name="T15" fmla="*/ 82 h 422"/>
                <a:gd name="T16" fmla="*/ 130 w 368"/>
                <a:gd name="T17" fmla="*/ 135 h 422"/>
                <a:gd name="T18" fmla="*/ 127 w 368"/>
                <a:gd name="T19" fmla="*/ 184 h 422"/>
                <a:gd name="T20" fmla="*/ 132 w 368"/>
                <a:gd name="T21" fmla="*/ 195 h 422"/>
                <a:gd name="T22" fmla="*/ 4 w 368"/>
                <a:gd name="T23" fmla="*/ 328 h 422"/>
                <a:gd name="T24" fmla="*/ 0 w 368"/>
                <a:gd name="T25" fmla="*/ 335 h 422"/>
                <a:gd name="T26" fmla="*/ 3 w 368"/>
                <a:gd name="T27" fmla="*/ 411 h 422"/>
                <a:gd name="T28" fmla="*/ 17 w 368"/>
                <a:gd name="T29" fmla="*/ 422 h 422"/>
                <a:gd name="T30" fmla="*/ 57 w 368"/>
                <a:gd name="T31" fmla="*/ 421 h 422"/>
                <a:gd name="T32" fmla="*/ 63 w 368"/>
                <a:gd name="T33" fmla="*/ 411 h 422"/>
                <a:gd name="T34" fmla="*/ 63 w 368"/>
                <a:gd name="T35" fmla="*/ 373 h 422"/>
                <a:gd name="T36" fmla="*/ 65 w 368"/>
                <a:gd name="T37" fmla="*/ 369 h 422"/>
                <a:gd name="T38" fmla="*/ 82 w 368"/>
                <a:gd name="T39" fmla="*/ 366 h 422"/>
                <a:gd name="T40" fmla="*/ 85 w 368"/>
                <a:gd name="T41" fmla="*/ 365 h 422"/>
                <a:gd name="T42" fmla="*/ 88 w 368"/>
                <a:gd name="T43" fmla="*/ 346 h 422"/>
                <a:gd name="T44" fmla="*/ 89 w 368"/>
                <a:gd name="T45" fmla="*/ 341 h 422"/>
                <a:gd name="T46" fmla="*/ 110 w 368"/>
                <a:gd name="T47" fmla="*/ 340 h 422"/>
                <a:gd name="T48" fmla="*/ 114 w 368"/>
                <a:gd name="T49" fmla="*/ 338 h 422"/>
                <a:gd name="T50" fmla="*/ 116 w 368"/>
                <a:gd name="T51" fmla="*/ 308 h 422"/>
                <a:gd name="T52" fmla="*/ 119 w 368"/>
                <a:gd name="T53" fmla="*/ 303 h 422"/>
                <a:gd name="T54" fmla="*/ 153 w 368"/>
                <a:gd name="T55" fmla="*/ 301 h 422"/>
                <a:gd name="T56" fmla="*/ 158 w 368"/>
                <a:gd name="T57" fmla="*/ 299 h 422"/>
                <a:gd name="T58" fmla="*/ 160 w 368"/>
                <a:gd name="T59" fmla="*/ 267 h 422"/>
                <a:gd name="T60" fmla="*/ 165 w 368"/>
                <a:gd name="T61" fmla="*/ 262 h 422"/>
                <a:gd name="T62" fmla="*/ 190 w 368"/>
                <a:gd name="T63" fmla="*/ 255 h 422"/>
                <a:gd name="T64" fmla="*/ 204 w 368"/>
                <a:gd name="T65" fmla="*/ 251 h 422"/>
                <a:gd name="T66" fmla="*/ 226 w 368"/>
                <a:gd name="T67" fmla="*/ 237 h 422"/>
                <a:gd name="T68" fmla="*/ 269 w 368"/>
                <a:gd name="T69" fmla="*/ 237 h 422"/>
                <a:gd name="T70" fmla="*/ 309 w 368"/>
                <a:gd name="T71" fmla="*/ 222 h 422"/>
                <a:gd name="T72" fmla="*/ 333 w 368"/>
                <a:gd name="T73" fmla="*/ 204 h 422"/>
                <a:gd name="T74" fmla="*/ 354 w 368"/>
                <a:gd name="T75" fmla="*/ 176 h 422"/>
                <a:gd name="T76" fmla="*/ 366 w 368"/>
                <a:gd name="T77" fmla="*/ 142 h 422"/>
                <a:gd name="T78" fmla="*/ 367 w 368"/>
                <a:gd name="T79" fmla="*/ 108 h 422"/>
                <a:gd name="T80" fmla="*/ 359 w 368"/>
                <a:gd name="T81" fmla="*/ 75 h 422"/>
                <a:gd name="T82" fmla="*/ 341 w 368"/>
                <a:gd name="T83" fmla="*/ 44 h 422"/>
                <a:gd name="T84" fmla="*/ 303 w 368"/>
                <a:gd name="T85" fmla="*/ 94 h 422"/>
                <a:gd name="T86" fmla="*/ 296 w 368"/>
                <a:gd name="T87" fmla="*/ 99 h 422"/>
                <a:gd name="T88" fmla="*/ 284 w 368"/>
                <a:gd name="T89" fmla="*/ 100 h 422"/>
                <a:gd name="T90" fmla="*/ 274 w 368"/>
                <a:gd name="T91" fmla="*/ 94 h 422"/>
                <a:gd name="T92" fmla="*/ 269 w 368"/>
                <a:gd name="T93" fmla="*/ 88 h 422"/>
                <a:gd name="T94" fmla="*/ 268 w 368"/>
                <a:gd name="T95" fmla="*/ 76 h 422"/>
                <a:gd name="T96" fmla="*/ 274 w 368"/>
                <a:gd name="T97" fmla="*/ 65 h 422"/>
                <a:gd name="T98" fmla="*/ 281 w 368"/>
                <a:gd name="T99" fmla="*/ 61 h 422"/>
                <a:gd name="T100" fmla="*/ 293 w 368"/>
                <a:gd name="T101" fmla="*/ 60 h 422"/>
                <a:gd name="T102" fmla="*/ 303 w 368"/>
                <a:gd name="T103" fmla="*/ 65 h 422"/>
                <a:gd name="T104" fmla="*/ 308 w 368"/>
                <a:gd name="T105" fmla="*/ 71 h 422"/>
                <a:gd name="T106" fmla="*/ 309 w 368"/>
                <a:gd name="T107" fmla="*/ 83 h 422"/>
                <a:gd name="T108" fmla="*/ 303 w 368"/>
                <a:gd name="T109" fmla="*/ 94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8" h="422">
                  <a:moveTo>
                    <a:pt x="333" y="36"/>
                  </a:moveTo>
                  <a:lnTo>
                    <a:pt x="333" y="36"/>
                  </a:lnTo>
                  <a:lnTo>
                    <a:pt x="323" y="28"/>
                  </a:lnTo>
                  <a:lnTo>
                    <a:pt x="314" y="20"/>
                  </a:lnTo>
                  <a:lnTo>
                    <a:pt x="304" y="15"/>
                  </a:lnTo>
                  <a:lnTo>
                    <a:pt x="294" y="10"/>
                  </a:lnTo>
                  <a:lnTo>
                    <a:pt x="283" y="5"/>
                  </a:lnTo>
                  <a:lnTo>
                    <a:pt x="271" y="3"/>
                  </a:lnTo>
                  <a:lnTo>
                    <a:pt x="261" y="2"/>
                  </a:lnTo>
                  <a:lnTo>
                    <a:pt x="249" y="0"/>
                  </a:lnTo>
                  <a:lnTo>
                    <a:pt x="237" y="2"/>
                  </a:lnTo>
                  <a:lnTo>
                    <a:pt x="226" y="3"/>
                  </a:lnTo>
                  <a:lnTo>
                    <a:pt x="214" y="5"/>
                  </a:lnTo>
                  <a:lnTo>
                    <a:pt x="204" y="10"/>
                  </a:lnTo>
                  <a:lnTo>
                    <a:pt x="193" y="15"/>
                  </a:lnTo>
                  <a:lnTo>
                    <a:pt x="184" y="20"/>
                  </a:lnTo>
                  <a:lnTo>
                    <a:pt x="173" y="28"/>
                  </a:lnTo>
                  <a:lnTo>
                    <a:pt x="165" y="36"/>
                  </a:lnTo>
                  <a:lnTo>
                    <a:pt x="165" y="36"/>
                  </a:lnTo>
                  <a:lnTo>
                    <a:pt x="158" y="43"/>
                  </a:lnTo>
                  <a:lnTo>
                    <a:pt x="152" y="50"/>
                  </a:lnTo>
                  <a:lnTo>
                    <a:pt x="147" y="57"/>
                  </a:lnTo>
                  <a:lnTo>
                    <a:pt x="142" y="65"/>
                  </a:lnTo>
                  <a:lnTo>
                    <a:pt x="135" y="82"/>
                  </a:lnTo>
                  <a:lnTo>
                    <a:pt x="132" y="100"/>
                  </a:lnTo>
                  <a:lnTo>
                    <a:pt x="129" y="118"/>
                  </a:lnTo>
                  <a:lnTo>
                    <a:pt x="130" y="135"/>
                  </a:lnTo>
                  <a:lnTo>
                    <a:pt x="134" y="153"/>
                  </a:lnTo>
                  <a:lnTo>
                    <a:pt x="141" y="170"/>
                  </a:lnTo>
                  <a:lnTo>
                    <a:pt x="127" y="184"/>
                  </a:lnTo>
                  <a:lnTo>
                    <a:pt x="127" y="184"/>
                  </a:lnTo>
                  <a:lnTo>
                    <a:pt x="130" y="189"/>
                  </a:lnTo>
                  <a:lnTo>
                    <a:pt x="132" y="195"/>
                  </a:lnTo>
                  <a:lnTo>
                    <a:pt x="130" y="199"/>
                  </a:lnTo>
                  <a:lnTo>
                    <a:pt x="127" y="205"/>
                  </a:lnTo>
                  <a:lnTo>
                    <a:pt x="4" y="328"/>
                  </a:lnTo>
                  <a:lnTo>
                    <a:pt x="4" y="328"/>
                  </a:lnTo>
                  <a:lnTo>
                    <a:pt x="1" y="332"/>
                  </a:lnTo>
                  <a:lnTo>
                    <a:pt x="0" y="335"/>
                  </a:lnTo>
                  <a:lnTo>
                    <a:pt x="0" y="405"/>
                  </a:lnTo>
                  <a:lnTo>
                    <a:pt x="0" y="405"/>
                  </a:lnTo>
                  <a:lnTo>
                    <a:pt x="3" y="411"/>
                  </a:lnTo>
                  <a:lnTo>
                    <a:pt x="5" y="417"/>
                  </a:lnTo>
                  <a:lnTo>
                    <a:pt x="11" y="421"/>
                  </a:lnTo>
                  <a:lnTo>
                    <a:pt x="17" y="422"/>
                  </a:lnTo>
                  <a:lnTo>
                    <a:pt x="52" y="422"/>
                  </a:lnTo>
                  <a:lnTo>
                    <a:pt x="52" y="422"/>
                  </a:lnTo>
                  <a:lnTo>
                    <a:pt x="57" y="421"/>
                  </a:lnTo>
                  <a:lnTo>
                    <a:pt x="61" y="418"/>
                  </a:lnTo>
                  <a:lnTo>
                    <a:pt x="63" y="416"/>
                  </a:lnTo>
                  <a:lnTo>
                    <a:pt x="63" y="411"/>
                  </a:lnTo>
                  <a:lnTo>
                    <a:pt x="63" y="411"/>
                  </a:lnTo>
                  <a:lnTo>
                    <a:pt x="63" y="410"/>
                  </a:lnTo>
                  <a:lnTo>
                    <a:pt x="63" y="373"/>
                  </a:lnTo>
                  <a:lnTo>
                    <a:pt x="63" y="373"/>
                  </a:lnTo>
                  <a:lnTo>
                    <a:pt x="64" y="371"/>
                  </a:lnTo>
                  <a:lnTo>
                    <a:pt x="65" y="369"/>
                  </a:lnTo>
                  <a:lnTo>
                    <a:pt x="68" y="366"/>
                  </a:lnTo>
                  <a:lnTo>
                    <a:pt x="71" y="366"/>
                  </a:lnTo>
                  <a:lnTo>
                    <a:pt x="82" y="366"/>
                  </a:lnTo>
                  <a:lnTo>
                    <a:pt x="82" y="366"/>
                  </a:lnTo>
                  <a:lnTo>
                    <a:pt x="84" y="366"/>
                  </a:lnTo>
                  <a:lnTo>
                    <a:pt x="85" y="365"/>
                  </a:lnTo>
                  <a:lnTo>
                    <a:pt x="87" y="363"/>
                  </a:lnTo>
                  <a:lnTo>
                    <a:pt x="88" y="360"/>
                  </a:lnTo>
                  <a:lnTo>
                    <a:pt x="88" y="346"/>
                  </a:lnTo>
                  <a:lnTo>
                    <a:pt x="88" y="346"/>
                  </a:lnTo>
                  <a:lnTo>
                    <a:pt x="88" y="344"/>
                  </a:lnTo>
                  <a:lnTo>
                    <a:pt x="89" y="341"/>
                  </a:lnTo>
                  <a:lnTo>
                    <a:pt x="91" y="340"/>
                  </a:lnTo>
                  <a:lnTo>
                    <a:pt x="94" y="340"/>
                  </a:lnTo>
                  <a:lnTo>
                    <a:pt x="110" y="340"/>
                  </a:lnTo>
                  <a:lnTo>
                    <a:pt x="110" y="340"/>
                  </a:lnTo>
                  <a:lnTo>
                    <a:pt x="113" y="339"/>
                  </a:lnTo>
                  <a:lnTo>
                    <a:pt x="114" y="338"/>
                  </a:lnTo>
                  <a:lnTo>
                    <a:pt x="115" y="337"/>
                  </a:lnTo>
                  <a:lnTo>
                    <a:pt x="116" y="334"/>
                  </a:lnTo>
                  <a:lnTo>
                    <a:pt x="116" y="308"/>
                  </a:lnTo>
                  <a:lnTo>
                    <a:pt x="116" y="308"/>
                  </a:lnTo>
                  <a:lnTo>
                    <a:pt x="116" y="306"/>
                  </a:lnTo>
                  <a:lnTo>
                    <a:pt x="119" y="303"/>
                  </a:lnTo>
                  <a:lnTo>
                    <a:pt x="121" y="301"/>
                  </a:lnTo>
                  <a:lnTo>
                    <a:pt x="123" y="301"/>
                  </a:lnTo>
                  <a:lnTo>
                    <a:pt x="153" y="301"/>
                  </a:lnTo>
                  <a:lnTo>
                    <a:pt x="153" y="301"/>
                  </a:lnTo>
                  <a:lnTo>
                    <a:pt x="155" y="300"/>
                  </a:lnTo>
                  <a:lnTo>
                    <a:pt x="158" y="299"/>
                  </a:lnTo>
                  <a:lnTo>
                    <a:pt x="159" y="296"/>
                  </a:lnTo>
                  <a:lnTo>
                    <a:pt x="160" y="294"/>
                  </a:lnTo>
                  <a:lnTo>
                    <a:pt x="160" y="267"/>
                  </a:lnTo>
                  <a:lnTo>
                    <a:pt x="160" y="267"/>
                  </a:lnTo>
                  <a:lnTo>
                    <a:pt x="161" y="263"/>
                  </a:lnTo>
                  <a:lnTo>
                    <a:pt x="165" y="262"/>
                  </a:lnTo>
                  <a:lnTo>
                    <a:pt x="183" y="262"/>
                  </a:lnTo>
                  <a:lnTo>
                    <a:pt x="190" y="255"/>
                  </a:lnTo>
                  <a:lnTo>
                    <a:pt x="190" y="255"/>
                  </a:lnTo>
                  <a:lnTo>
                    <a:pt x="194" y="251"/>
                  </a:lnTo>
                  <a:lnTo>
                    <a:pt x="199" y="250"/>
                  </a:lnTo>
                  <a:lnTo>
                    <a:pt x="204" y="251"/>
                  </a:lnTo>
                  <a:lnTo>
                    <a:pt x="210" y="254"/>
                  </a:lnTo>
                  <a:lnTo>
                    <a:pt x="226" y="237"/>
                  </a:lnTo>
                  <a:lnTo>
                    <a:pt x="226" y="237"/>
                  </a:lnTo>
                  <a:lnTo>
                    <a:pt x="241" y="238"/>
                  </a:lnTo>
                  <a:lnTo>
                    <a:pt x="255" y="238"/>
                  </a:lnTo>
                  <a:lnTo>
                    <a:pt x="269" y="237"/>
                  </a:lnTo>
                  <a:lnTo>
                    <a:pt x="283" y="234"/>
                  </a:lnTo>
                  <a:lnTo>
                    <a:pt x="296" y="229"/>
                  </a:lnTo>
                  <a:lnTo>
                    <a:pt x="309" y="222"/>
                  </a:lnTo>
                  <a:lnTo>
                    <a:pt x="321" y="213"/>
                  </a:lnTo>
                  <a:lnTo>
                    <a:pt x="333" y="204"/>
                  </a:lnTo>
                  <a:lnTo>
                    <a:pt x="333" y="204"/>
                  </a:lnTo>
                  <a:lnTo>
                    <a:pt x="341" y="195"/>
                  </a:lnTo>
                  <a:lnTo>
                    <a:pt x="348" y="185"/>
                  </a:lnTo>
                  <a:lnTo>
                    <a:pt x="354" y="176"/>
                  </a:lnTo>
                  <a:lnTo>
                    <a:pt x="359" y="165"/>
                  </a:lnTo>
                  <a:lnTo>
                    <a:pt x="363" y="153"/>
                  </a:lnTo>
                  <a:lnTo>
                    <a:pt x="366" y="142"/>
                  </a:lnTo>
                  <a:lnTo>
                    <a:pt x="367" y="131"/>
                  </a:lnTo>
                  <a:lnTo>
                    <a:pt x="368" y="120"/>
                  </a:lnTo>
                  <a:lnTo>
                    <a:pt x="367" y="108"/>
                  </a:lnTo>
                  <a:lnTo>
                    <a:pt x="366" y="97"/>
                  </a:lnTo>
                  <a:lnTo>
                    <a:pt x="363" y="86"/>
                  </a:lnTo>
                  <a:lnTo>
                    <a:pt x="359" y="75"/>
                  </a:lnTo>
                  <a:lnTo>
                    <a:pt x="354" y="64"/>
                  </a:lnTo>
                  <a:lnTo>
                    <a:pt x="348" y="54"/>
                  </a:lnTo>
                  <a:lnTo>
                    <a:pt x="341" y="44"/>
                  </a:lnTo>
                  <a:lnTo>
                    <a:pt x="333" y="36"/>
                  </a:lnTo>
                  <a:lnTo>
                    <a:pt x="333" y="36"/>
                  </a:lnTo>
                  <a:close/>
                  <a:moveTo>
                    <a:pt x="303" y="94"/>
                  </a:moveTo>
                  <a:lnTo>
                    <a:pt x="303" y="94"/>
                  </a:lnTo>
                  <a:lnTo>
                    <a:pt x="300" y="97"/>
                  </a:lnTo>
                  <a:lnTo>
                    <a:pt x="296" y="99"/>
                  </a:lnTo>
                  <a:lnTo>
                    <a:pt x="293" y="100"/>
                  </a:lnTo>
                  <a:lnTo>
                    <a:pt x="289" y="101"/>
                  </a:lnTo>
                  <a:lnTo>
                    <a:pt x="284" y="100"/>
                  </a:lnTo>
                  <a:lnTo>
                    <a:pt x="281" y="99"/>
                  </a:lnTo>
                  <a:lnTo>
                    <a:pt x="277" y="97"/>
                  </a:lnTo>
                  <a:lnTo>
                    <a:pt x="274" y="94"/>
                  </a:lnTo>
                  <a:lnTo>
                    <a:pt x="274" y="94"/>
                  </a:lnTo>
                  <a:lnTo>
                    <a:pt x="271" y="92"/>
                  </a:lnTo>
                  <a:lnTo>
                    <a:pt x="269" y="88"/>
                  </a:lnTo>
                  <a:lnTo>
                    <a:pt x="268" y="83"/>
                  </a:lnTo>
                  <a:lnTo>
                    <a:pt x="268" y="80"/>
                  </a:lnTo>
                  <a:lnTo>
                    <a:pt x="268" y="76"/>
                  </a:lnTo>
                  <a:lnTo>
                    <a:pt x="269" y="71"/>
                  </a:lnTo>
                  <a:lnTo>
                    <a:pt x="271" y="68"/>
                  </a:lnTo>
                  <a:lnTo>
                    <a:pt x="274" y="65"/>
                  </a:lnTo>
                  <a:lnTo>
                    <a:pt x="274" y="65"/>
                  </a:lnTo>
                  <a:lnTo>
                    <a:pt x="277" y="62"/>
                  </a:lnTo>
                  <a:lnTo>
                    <a:pt x="281" y="61"/>
                  </a:lnTo>
                  <a:lnTo>
                    <a:pt x="284" y="60"/>
                  </a:lnTo>
                  <a:lnTo>
                    <a:pt x="289" y="58"/>
                  </a:lnTo>
                  <a:lnTo>
                    <a:pt x="293" y="60"/>
                  </a:lnTo>
                  <a:lnTo>
                    <a:pt x="296" y="61"/>
                  </a:lnTo>
                  <a:lnTo>
                    <a:pt x="300" y="62"/>
                  </a:lnTo>
                  <a:lnTo>
                    <a:pt x="303" y="65"/>
                  </a:lnTo>
                  <a:lnTo>
                    <a:pt x="303" y="65"/>
                  </a:lnTo>
                  <a:lnTo>
                    <a:pt x="306" y="68"/>
                  </a:lnTo>
                  <a:lnTo>
                    <a:pt x="308" y="71"/>
                  </a:lnTo>
                  <a:lnTo>
                    <a:pt x="309" y="76"/>
                  </a:lnTo>
                  <a:lnTo>
                    <a:pt x="309" y="80"/>
                  </a:lnTo>
                  <a:lnTo>
                    <a:pt x="309" y="83"/>
                  </a:lnTo>
                  <a:lnTo>
                    <a:pt x="308" y="88"/>
                  </a:lnTo>
                  <a:lnTo>
                    <a:pt x="306" y="92"/>
                  </a:lnTo>
                  <a:lnTo>
                    <a:pt x="303" y="94"/>
                  </a:lnTo>
                  <a:lnTo>
                    <a:pt x="303" y="94"/>
                  </a:lnTo>
                  <a:close/>
                </a:path>
              </a:pathLst>
            </a:custGeom>
            <a:solidFill>
              <a:srgbClr val="EDBA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dirty="0"/>
            </a:p>
          </p:txBody>
        </p:sp>
        <p:sp>
          <p:nvSpPr>
            <p:cNvPr id="153" name="Freeform 531"/>
            <p:cNvSpPr>
              <a:spLocks/>
            </p:cNvSpPr>
            <p:nvPr/>
          </p:nvSpPr>
          <p:spPr bwMode="auto">
            <a:xfrm>
              <a:off x="4804" y="2103"/>
              <a:ext cx="152" cy="162"/>
            </a:xfrm>
            <a:custGeom>
              <a:avLst/>
              <a:gdLst>
                <a:gd name="T0" fmla="*/ 138 w 152"/>
                <a:gd name="T1" fmla="*/ 2 h 162"/>
                <a:gd name="T2" fmla="*/ 0 w 152"/>
                <a:gd name="T3" fmla="*/ 140 h 162"/>
                <a:gd name="T4" fmla="*/ 0 w 152"/>
                <a:gd name="T5" fmla="*/ 162 h 162"/>
                <a:gd name="T6" fmla="*/ 149 w 152"/>
                <a:gd name="T7" fmla="*/ 13 h 162"/>
                <a:gd name="T8" fmla="*/ 149 w 152"/>
                <a:gd name="T9" fmla="*/ 13 h 162"/>
                <a:gd name="T10" fmla="*/ 151 w 152"/>
                <a:gd name="T11" fmla="*/ 11 h 162"/>
                <a:gd name="T12" fmla="*/ 152 w 152"/>
                <a:gd name="T13" fmla="*/ 8 h 162"/>
                <a:gd name="T14" fmla="*/ 151 w 152"/>
                <a:gd name="T15" fmla="*/ 5 h 162"/>
                <a:gd name="T16" fmla="*/ 149 w 152"/>
                <a:gd name="T17" fmla="*/ 2 h 162"/>
                <a:gd name="T18" fmla="*/ 149 w 152"/>
                <a:gd name="T19" fmla="*/ 2 h 162"/>
                <a:gd name="T20" fmla="*/ 147 w 152"/>
                <a:gd name="T21" fmla="*/ 1 h 162"/>
                <a:gd name="T22" fmla="*/ 143 w 152"/>
                <a:gd name="T23" fmla="*/ 0 h 162"/>
                <a:gd name="T24" fmla="*/ 141 w 152"/>
                <a:gd name="T25" fmla="*/ 1 h 162"/>
                <a:gd name="T26" fmla="*/ 138 w 152"/>
                <a:gd name="T27" fmla="*/ 2 h 162"/>
                <a:gd name="T28" fmla="*/ 138 w 152"/>
                <a:gd name="T29" fmla="*/ 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2" h="162">
                  <a:moveTo>
                    <a:pt x="138" y="2"/>
                  </a:moveTo>
                  <a:lnTo>
                    <a:pt x="0" y="140"/>
                  </a:lnTo>
                  <a:lnTo>
                    <a:pt x="0" y="162"/>
                  </a:lnTo>
                  <a:lnTo>
                    <a:pt x="149" y="13"/>
                  </a:lnTo>
                  <a:lnTo>
                    <a:pt x="149" y="13"/>
                  </a:lnTo>
                  <a:lnTo>
                    <a:pt x="151" y="11"/>
                  </a:lnTo>
                  <a:lnTo>
                    <a:pt x="152" y="8"/>
                  </a:lnTo>
                  <a:lnTo>
                    <a:pt x="151" y="5"/>
                  </a:lnTo>
                  <a:lnTo>
                    <a:pt x="149" y="2"/>
                  </a:lnTo>
                  <a:lnTo>
                    <a:pt x="149" y="2"/>
                  </a:lnTo>
                  <a:lnTo>
                    <a:pt x="147" y="1"/>
                  </a:lnTo>
                  <a:lnTo>
                    <a:pt x="143" y="0"/>
                  </a:lnTo>
                  <a:lnTo>
                    <a:pt x="141" y="1"/>
                  </a:lnTo>
                  <a:lnTo>
                    <a:pt x="138" y="2"/>
                  </a:lnTo>
                  <a:lnTo>
                    <a:pt x="138" y="2"/>
                  </a:lnTo>
                  <a:close/>
                </a:path>
              </a:pathLst>
            </a:custGeom>
            <a:solidFill>
              <a:srgbClr val="D48E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dirty="0"/>
            </a:p>
          </p:txBody>
        </p:sp>
        <p:sp>
          <p:nvSpPr>
            <p:cNvPr id="154" name="Freeform 532"/>
            <p:cNvSpPr>
              <a:spLocks/>
            </p:cNvSpPr>
            <p:nvPr/>
          </p:nvSpPr>
          <p:spPr bwMode="auto">
            <a:xfrm>
              <a:off x="4974" y="1966"/>
              <a:ext cx="118" cy="118"/>
            </a:xfrm>
            <a:custGeom>
              <a:avLst/>
              <a:gdLst>
                <a:gd name="T0" fmla="*/ 4 w 118"/>
                <a:gd name="T1" fmla="*/ 8 h 118"/>
                <a:gd name="T2" fmla="*/ 4 w 118"/>
                <a:gd name="T3" fmla="*/ 8 h 118"/>
                <a:gd name="T4" fmla="*/ 1 w 118"/>
                <a:gd name="T5" fmla="*/ 13 h 118"/>
                <a:gd name="T6" fmla="*/ 0 w 118"/>
                <a:gd name="T7" fmla="*/ 20 h 118"/>
                <a:gd name="T8" fmla="*/ 1 w 118"/>
                <a:gd name="T9" fmla="*/ 26 h 118"/>
                <a:gd name="T10" fmla="*/ 4 w 118"/>
                <a:gd name="T11" fmla="*/ 32 h 118"/>
                <a:gd name="T12" fmla="*/ 87 w 118"/>
                <a:gd name="T13" fmla="*/ 113 h 118"/>
                <a:gd name="T14" fmla="*/ 87 w 118"/>
                <a:gd name="T15" fmla="*/ 113 h 118"/>
                <a:gd name="T16" fmla="*/ 93 w 118"/>
                <a:gd name="T17" fmla="*/ 117 h 118"/>
                <a:gd name="T18" fmla="*/ 99 w 118"/>
                <a:gd name="T19" fmla="*/ 118 h 118"/>
                <a:gd name="T20" fmla="*/ 105 w 118"/>
                <a:gd name="T21" fmla="*/ 117 h 118"/>
                <a:gd name="T22" fmla="*/ 111 w 118"/>
                <a:gd name="T23" fmla="*/ 113 h 118"/>
                <a:gd name="T24" fmla="*/ 113 w 118"/>
                <a:gd name="T25" fmla="*/ 111 h 118"/>
                <a:gd name="T26" fmla="*/ 113 w 118"/>
                <a:gd name="T27" fmla="*/ 111 h 118"/>
                <a:gd name="T28" fmla="*/ 117 w 118"/>
                <a:gd name="T29" fmla="*/ 106 h 118"/>
                <a:gd name="T30" fmla="*/ 118 w 118"/>
                <a:gd name="T31" fmla="*/ 99 h 118"/>
                <a:gd name="T32" fmla="*/ 117 w 118"/>
                <a:gd name="T33" fmla="*/ 93 h 118"/>
                <a:gd name="T34" fmla="*/ 113 w 118"/>
                <a:gd name="T35" fmla="*/ 87 h 118"/>
                <a:gd name="T36" fmla="*/ 30 w 118"/>
                <a:gd name="T37" fmla="*/ 6 h 118"/>
                <a:gd name="T38" fmla="*/ 30 w 118"/>
                <a:gd name="T39" fmla="*/ 6 h 118"/>
                <a:gd name="T40" fmla="*/ 26 w 118"/>
                <a:gd name="T41" fmla="*/ 1 h 118"/>
                <a:gd name="T42" fmla="*/ 18 w 118"/>
                <a:gd name="T43" fmla="*/ 0 h 118"/>
                <a:gd name="T44" fmla="*/ 13 w 118"/>
                <a:gd name="T45" fmla="*/ 1 h 118"/>
                <a:gd name="T46" fmla="*/ 8 w 118"/>
                <a:gd name="T47" fmla="*/ 6 h 118"/>
                <a:gd name="T48" fmla="*/ 4 w 118"/>
                <a:gd name="T49" fmla="*/ 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118">
                  <a:moveTo>
                    <a:pt x="4" y="8"/>
                  </a:moveTo>
                  <a:lnTo>
                    <a:pt x="4" y="8"/>
                  </a:lnTo>
                  <a:lnTo>
                    <a:pt x="1" y="13"/>
                  </a:lnTo>
                  <a:lnTo>
                    <a:pt x="0" y="20"/>
                  </a:lnTo>
                  <a:lnTo>
                    <a:pt x="1" y="26"/>
                  </a:lnTo>
                  <a:lnTo>
                    <a:pt x="4" y="32"/>
                  </a:lnTo>
                  <a:lnTo>
                    <a:pt x="87" y="113"/>
                  </a:lnTo>
                  <a:lnTo>
                    <a:pt x="87" y="113"/>
                  </a:lnTo>
                  <a:lnTo>
                    <a:pt x="93" y="117"/>
                  </a:lnTo>
                  <a:lnTo>
                    <a:pt x="99" y="118"/>
                  </a:lnTo>
                  <a:lnTo>
                    <a:pt x="105" y="117"/>
                  </a:lnTo>
                  <a:lnTo>
                    <a:pt x="111" y="113"/>
                  </a:lnTo>
                  <a:lnTo>
                    <a:pt x="113" y="111"/>
                  </a:lnTo>
                  <a:lnTo>
                    <a:pt x="113" y="111"/>
                  </a:lnTo>
                  <a:lnTo>
                    <a:pt x="117" y="106"/>
                  </a:lnTo>
                  <a:lnTo>
                    <a:pt x="118" y="99"/>
                  </a:lnTo>
                  <a:lnTo>
                    <a:pt x="117" y="93"/>
                  </a:lnTo>
                  <a:lnTo>
                    <a:pt x="113" y="87"/>
                  </a:lnTo>
                  <a:lnTo>
                    <a:pt x="30" y="6"/>
                  </a:lnTo>
                  <a:lnTo>
                    <a:pt x="30" y="6"/>
                  </a:lnTo>
                  <a:lnTo>
                    <a:pt x="26" y="1"/>
                  </a:lnTo>
                  <a:lnTo>
                    <a:pt x="18" y="0"/>
                  </a:lnTo>
                  <a:lnTo>
                    <a:pt x="13" y="1"/>
                  </a:lnTo>
                  <a:lnTo>
                    <a:pt x="8" y="6"/>
                  </a:lnTo>
                  <a:lnTo>
                    <a:pt x="4" y="8"/>
                  </a:lnTo>
                  <a:close/>
                </a:path>
              </a:pathLst>
            </a:custGeom>
            <a:solidFill>
              <a:srgbClr val="D48E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dirty="0"/>
            </a:p>
          </p:txBody>
        </p:sp>
      </p:grpSp>
      <p:grpSp>
        <p:nvGrpSpPr>
          <p:cNvPr id="20" name="Group 19"/>
          <p:cNvGrpSpPr/>
          <p:nvPr/>
        </p:nvGrpSpPr>
        <p:grpSpPr>
          <a:xfrm>
            <a:off x="998401" y="4060976"/>
            <a:ext cx="9761445" cy="1879377"/>
            <a:chOff x="998401" y="4216623"/>
            <a:chExt cx="9761445" cy="1879377"/>
          </a:xfrm>
        </p:grpSpPr>
        <p:sp>
          <p:nvSpPr>
            <p:cNvPr id="209" name="TextBox 208"/>
            <p:cNvSpPr txBox="1"/>
            <p:nvPr/>
          </p:nvSpPr>
          <p:spPr>
            <a:xfrm rot="16200000">
              <a:off x="758110" y="5062824"/>
              <a:ext cx="665247" cy="184666"/>
            </a:xfrm>
            <a:prstGeom prst="rect">
              <a:avLst/>
            </a:prstGeom>
            <a:noFill/>
          </p:spPr>
          <p:txBody>
            <a:bodyPr wrap="square" lIns="0" tIns="0" rIns="0" bIns="0" rtlCol="0">
              <a:spAutoFit/>
            </a:bodyPr>
            <a:lstStyle/>
            <a:p>
              <a:pPr algn="ctr">
                <a:spcAft>
                  <a:spcPts val="600"/>
                </a:spcAft>
              </a:pPr>
              <a:r>
                <a:rPr lang="en-US" sz="1200" dirty="0"/>
                <a:t>Industries</a:t>
              </a:r>
            </a:p>
          </p:txBody>
        </p:sp>
        <p:grpSp>
          <p:nvGrpSpPr>
            <p:cNvPr id="17" name="Group 16"/>
            <p:cNvGrpSpPr/>
            <p:nvPr/>
          </p:nvGrpSpPr>
          <p:grpSpPr>
            <a:xfrm>
              <a:off x="1780956" y="4216623"/>
              <a:ext cx="885316" cy="1877069"/>
              <a:chOff x="2150169" y="4165897"/>
              <a:chExt cx="827952" cy="2062841"/>
            </a:xfrm>
          </p:grpSpPr>
          <p:sp>
            <p:nvSpPr>
              <p:cNvPr id="194" name="Rectangle 193"/>
              <p:cNvSpPr/>
              <p:nvPr/>
            </p:nvSpPr>
            <p:spPr>
              <a:xfrm>
                <a:off x="2307004" y="4361378"/>
                <a:ext cx="504600" cy="1669774"/>
              </a:xfrm>
              <a:prstGeom prst="rect">
                <a:avLst/>
              </a:prstGeom>
              <a:solidFill>
                <a:srgbClr val="00338D"/>
              </a:solidFill>
              <a:ln w="9525">
                <a:noFill/>
                <a:round/>
                <a:headEnd/>
                <a:tailEnd/>
              </a:ln>
            </p:spPr>
            <p:txBody>
              <a:bodyPr rot="0" spcFirstLastPara="0" vertOverflow="overflow" horzOverflow="overflow" vert="vert270" wrap="square" lIns="54610" tIns="54610" rIns="54610" bIns="54610" numCol="1" spcCol="0" rtlCol="0" fromWordArt="0" anchor="ctr" anchorCtr="1" forceAA="0" compatLnSpc="1">
                <a:prstTxWarp prst="textNoShape">
                  <a:avLst/>
                </a:prstTxWarp>
                <a:noAutofit/>
                <a:scene3d>
                  <a:camera prst="orthographicFront">
                    <a:rot lat="1080000" lon="0" rev="0"/>
                  </a:camera>
                  <a:lightRig rig="threePt" dir="t"/>
                </a:scene3d>
              </a:bodyPr>
              <a:lstStyle/>
              <a:p>
                <a:pPr algn="ctr"/>
                <a:r>
                  <a:rPr lang="en-US" sz="1200" dirty="0">
                    <a:solidFill>
                      <a:schemeClr val="bg1"/>
                    </a:solidFill>
                  </a:rPr>
                  <a:t>Federal Government (GovCloud)</a:t>
                </a:r>
              </a:p>
            </p:txBody>
          </p:sp>
          <p:sp>
            <p:nvSpPr>
              <p:cNvPr id="9" name="Flowchart: Manual Operation 8"/>
              <p:cNvSpPr/>
              <p:nvPr/>
            </p:nvSpPr>
            <p:spPr>
              <a:xfrm>
                <a:off x="2155161" y="4165897"/>
                <a:ext cx="822960" cy="164204"/>
              </a:xfrm>
              <a:prstGeom prst="flowChartManualOperation">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200" dirty="0" smtClean="0">
                  <a:solidFill>
                    <a:schemeClr val="bg1"/>
                  </a:solidFill>
                </a:endParaRPr>
              </a:p>
            </p:txBody>
          </p:sp>
          <p:sp>
            <p:nvSpPr>
              <p:cNvPr id="162" name="Flowchart: Manual Operation 161"/>
              <p:cNvSpPr/>
              <p:nvPr/>
            </p:nvSpPr>
            <p:spPr>
              <a:xfrm rot="10800000">
                <a:off x="2150169" y="6064534"/>
                <a:ext cx="822960" cy="164204"/>
              </a:xfrm>
              <a:prstGeom prst="flowChartManualOperation">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200" dirty="0" smtClean="0">
                  <a:solidFill>
                    <a:schemeClr val="bg1"/>
                  </a:solidFill>
                </a:endParaRPr>
              </a:p>
            </p:txBody>
          </p:sp>
        </p:grpSp>
        <p:grpSp>
          <p:nvGrpSpPr>
            <p:cNvPr id="15" name="Group 14"/>
            <p:cNvGrpSpPr/>
            <p:nvPr/>
          </p:nvGrpSpPr>
          <p:grpSpPr>
            <a:xfrm>
              <a:off x="3840771" y="4216623"/>
              <a:ext cx="885316" cy="1877069"/>
              <a:chOff x="2970749" y="4168085"/>
              <a:chExt cx="827952" cy="2062841"/>
            </a:xfrm>
          </p:grpSpPr>
          <p:sp>
            <p:nvSpPr>
              <p:cNvPr id="195" name="Rectangle 194"/>
              <p:cNvSpPr/>
              <p:nvPr/>
            </p:nvSpPr>
            <p:spPr>
              <a:xfrm>
                <a:off x="3136419" y="4355515"/>
                <a:ext cx="504600" cy="1669774"/>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54610" tIns="54610" rIns="54610" bIns="54610" numCol="1" spcCol="0" rtlCol="0" fromWordArt="0" anchor="ctr" anchorCtr="1" forceAA="0" compatLnSpc="1">
                <a:prstTxWarp prst="textNoShape">
                  <a:avLst/>
                </a:prstTxWarp>
                <a:noAutofit/>
              </a:bodyPr>
              <a:lstStyle/>
              <a:p>
                <a:pPr algn="l"/>
                <a:r>
                  <a:rPr lang="en-US" sz="1200" dirty="0">
                    <a:solidFill>
                      <a:schemeClr val="bg1"/>
                    </a:solidFill>
                  </a:rPr>
                  <a:t>State &amp; Local</a:t>
                </a:r>
              </a:p>
            </p:txBody>
          </p:sp>
          <p:sp>
            <p:nvSpPr>
              <p:cNvPr id="163" name="Flowchart: Manual Operation 162"/>
              <p:cNvSpPr/>
              <p:nvPr/>
            </p:nvSpPr>
            <p:spPr>
              <a:xfrm>
                <a:off x="2975741" y="4168085"/>
                <a:ext cx="822960" cy="164204"/>
              </a:xfrm>
              <a:prstGeom prst="flowChartManualOperation">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200" dirty="0" smtClean="0">
                  <a:solidFill>
                    <a:schemeClr val="bg1"/>
                  </a:solidFill>
                </a:endParaRPr>
              </a:p>
            </p:txBody>
          </p:sp>
          <p:sp>
            <p:nvSpPr>
              <p:cNvPr id="164" name="Flowchart: Manual Operation 163"/>
              <p:cNvSpPr/>
              <p:nvPr/>
            </p:nvSpPr>
            <p:spPr>
              <a:xfrm rot="10800000">
                <a:off x="2970749" y="6066722"/>
                <a:ext cx="822960" cy="164204"/>
              </a:xfrm>
              <a:prstGeom prst="flowChartManualOperation">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200" dirty="0" smtClean="0">
                  <a:solidFill>
                    <a:schemeClr val="bg1"/>
                  </a:solidFill>
                </a:endParaRPr>
              </a:p>
            </p:txBody>
          </p:sp>
        </p:grpSp>
        <p:grpSp>
          <p:nvGrpSpPr>
            <p:cNvPr id="11" name="Group 10"/>
            <p:cNvGrpSpPr/>
            <p:nvPr/>
          </p:nvGrpSpPr>
          <p:grpSpPr>
            <a:xfrm>
              <a:off x="9874052" y="4216623"/>
              <a:ext cx="885794" cy="1879377"/>
              <a:chOff x="5475117" y="4165226"/>
              <a:chExt cx="828399" cy="2065377"/>
            </a:xfrm>
            <a:solidFill>
              <a:srgbClr val="6D2077"/>
            </a:solidFill>
          </p:grpSpPr>
          <p:sp>
            <p:nvSpPr>
              <p:cNvPr id="198" name="Rectangle 197"/>
              <p:cNvSpPr/>
              <p:nvPr/>
            </p:nvSpPr>
            <p:spPr>
              <a:xfrm>
                <a:off x="5634296" y="4355515"/>
                <a:ext cx="504600" cy="16697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54610" tIns="54610" rIns="54610" bIns="54610" numCol="1" spcCol="0" rtlCol="0" fromWordArt="0" anchor="ctr" anchorCtr="1" forceAA="0" compatLnSpc="1">
                <a:prstTxWarp prst="textNoShape">
                  <a:avLst/>
                </a:prstTxWarp>
                <a:noAutofit/>
              </a:bodyPr>
              <a:lstStyle/>
              <a:p>
                <a:pPr algn="ctr"/>
                <a:r>
                  <a:rPr lang="en-US" sz="1200" dirty="0">
                    <a:solidFill>
                      <a:schemeClr val="bg1"/>
                    </a:solidFill>
                  </a:rPr>
                  <a:t>Banking &amp; Capital </a:t>
                </a:r>
                <a:r>
                  <a:rPr lang="en-US" sz="1200" dirty="0" smtClean="0">
                    <a:solidFill>
                      <a:schemeClr val="bg1"/>
                    </a:solidFill>
                  </a:rPr>
                  <a:t>Markets</a:t>
                </a:r>
                <a:endParaRPr lang="en-US" sz="1200" dirty="0">
                  <a:solidFill>
                    <a:schemeClr val="bg1"/>
                  </a:solidFill>
                </a:endParaRPr>
              </a:p>
            </p:txBody>
          </p:sp>
          <p:sp>
            <p:nvSpPr>
              <p:cNvPr id="173" name="Flowchart: Manual Operation 172"/>
              <p:cNvSpPr/>
              <p:nvPr/>
            </p:nvSpPr>
            <p:spPr>
              <a:xfrm>
                <a:off x="5480556" y="4165226"/>
                <a:ext cx="822960" cy="164204"/>
              </a:xfrm>
              <a:prstGeom prst="flowChartManualOperati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200" dirty="0" smtClean="0">
                  <a:solidFill>
                    <a:schemeClr val="bg1"/>
                  </a:solidFill>
                </a:endParaRPr>
              </a:p>
            </p:txBody>
          </p:sp>
          <p:sp>
            <p:nvSpPr>
              <p:cNvPr id="174" name="Flowchart: Manual Operation 173"/>
              <p:cNvSpPr/>
              <p:nvPr/>
            </p:nvSpPr>
            <p:spPr>
              <a:xfrm rot="10800000">
                <a:off x="5475117" y="6066399"/>
                <a:ext cx="822960" cy="164204"/>
              </a:xfrm>
              <a:prstGeom prst="flowChartManualOperati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200" dirty="0" smtClean="0">
                  <a:solidFill>
                    <a:schemeClr val="bg1"/>
                  </a:solidFill>
                </a:endParaRPr>
              </a:p>
            </p:txBody>
          </p:sp>
        </p:grpSp>
        <p:grpSp>
          <p:nvGrpSpPr>
            <p:cNvPr id="14" name="Group 13"/>
            <p:cNvGrpSpPr/>
            <p:nvPr/>
          </p:nvGrpSpPr>
          <p:grpSpPr>
            <a:xfrm>
              <a:off x="5663697" y="4216623"/>
              <a:ext cx="897380" cy="1877069"/>
              <a:chOff x="3791329" y="4166343"/>
              <a:chExt cx="839234" cy="2062841"/>
            </a:xfrm>
          </p:grpSpPr>
          <p:sp>
            <p:nvSpPr>
              <p:cNvPr id="180" name="Rectangle 179"/>
              <p:cNvSpPr/>
              <p:nvPr/>
            </p:nvSpPr>
            <p:spPr>
              <a:xfrm>
                <a:off x="3960534" y="4361378"/>
                <a:ext cx="504600" cy="1669774"/>
              </a:xfrm>
              <a:prstGeom prst="rect">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54610" tIns="54610" rIns="54610" bIns="54610" numCol="1" spcCol="0" rtlCol="0" fromWordArt="0" anchor="ctr" anchorCtr="1" forceAA="0" compatLnSpc="1">
                <a:prstTxWarp prst="textNoShape">
                  <a:avLst/>
                </a:prstTxWarp>
                <a:noAutofit/>
              </a:bodyPr>
              <a:lstStyle/>
              <a:p>
                <a:pPr algn="l"/>
                <a:r>
                  <a:rPr lang="en-US" sz="1200" dirty="0">
                    <a:solidFill>
                      <a:schemeClr val="bg1"/>
                    </a:solidFill>
                  </a:rPr>
                  <a:t>Healthcare</a:t>
                </a:r>
              </a:p>
            </p:txBody>
          </p:sp>
          <p:sp>
            <p:nvSpPr>
              <p:cNvPr id="192" name="Flowchart: Manual Operation 191"/>
              <p:cNvSpPr/>
              <p:nvPr/>
            </p:nvSpPr>
            <p:spPr>
              <a:xfrm>
                <a:off x="3791329" y="4166343"/>
                <a:ext cx="822960" cy="164204"/>
              </a:xfrm>
              <a:prstGeom prst="flowChartManualOperation">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200" dirty="0" smtClean="0">
                  <a:solidFill>
                    <a:schemeClr val="bg1"/>
                  </a:solidFill>
                </a:endParaRPr>
              </a:p>
            </p:txBody>
          </p:sp>
          <p:sp>
            <p:nvSpPr>
              <p:cNvPr id="199" name="Flowchart: Manual Operation 198"/>
              <p:cNvSpPr/>
              <p:nvPr/>
            </p:nvSpPr>
            <p:spPr>
              <a:xfrm rot="10800000">
                <a:off x="3807603" y="6064980"/>
                <a:ext cx="822960" cy="164204"/>
              </a:xfrm>
              <a:prstGeom prst="flowChartManualOperation">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200" dirty="0" smtClean="0">
                  <a:solidFill>
                    <a:schemeClr val="bg1"/>
                  </a:solidFill>
                </a:endParaRPr>
              </a:p>
            </p:txBody>
          </p:sp>
        </p:grpSp>
        <p:grpSp>
          <p:nvGrpSpPr>
            <p:cNvPr id="12" name="Group 11"/>
            <p:cNvGrpSpPr/>
            <p:nvPr/>
          </p:nvGrpSpPr>
          <p:grpSpPr>
            <a:xfrm>
              <a:off x="7737154" y="4216623"/>
              <a:ext cx="898394" cy="1871353"/>
              <a:chOff x="4625802" y="4165240"/>
              <a:chExt cx="840183" cy="2056559"/>
            </a:xfrm>
          </p:grpSpPr>
          <p:sp>
            <p:nvSpPr>
              <p:cNvPr id="197" name="Rectangle 196"/>
              <p:cNvSpPr/>
              <p:nvPr/>
            </p:nvSpPr>
            <p:spPr>
              <a:xfrm>
                <a:off x="4783125" y="4358574"/>
                <a:ext cx="504600" cy="1669774"/>
              </a:xfrm>
              <a:prstGeom prst="rect">
                <a:avLst/>
              </a:prstGeom>
              <a:solidFill>
                <a:srgbClr val="470A6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54610" tIns="54610" rIns="54610" bIns="54610" numCol="1" spcCol="0" rtlCol="0" fromWordArt="0" anchor="ctr" anchorCtr="1" forceAA="0" compatLnSpc="1">
                <a:prstTxWarp prst="textNoShape">
                  <a:avLst/>
                </a:prstTxWarp>
                <a:noAutofit/>
              </a:bodyPr>
              <a:lstStyle/>
              <a:p>
                <a:pPr algn="l"/>
                <a:r>
                  <a:rPr lang="en-US" sz="1200" dirty="0">
                    <a:solidFill>
                      <a:schemeClr val="bg1"/>
                    </a:solidFill>
                  </a:rPr>
                  <a:t>Insurance</a:t>
                </a:r>
              </a:p>
            </p:txBody>
          </p:sp>
          <p:sp>
            <p:nvSpPr>
              <p:cNvPr id="176" name="Flowchart: Manual Operation 175"/>
              <p:cNvSpPr/>
              <p:nvPr/>
            </p:nvSpPr>
            <p:spPr>
              <a:xfrm rot="10800000">
                <a:off x="4643025" y="6057595"/>
                <a:ext cx="822960" cy="164204"/>
              </a:xfrm>
              <a:prstGeom prst="flowChartManualOperation">
                <a:avLst/>
              </a:prstGeom>
              <a:solidFill>
                <a:srgbClr val="470A6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200" dirty="0" smtClean="0">
                  <a:solidFill>
                    <a:schemeClr val="bg1"/>
                  </a:solidFill>
                </a:endParaRPr>
              </a:p>
            </p:txBody>
          </p:sp>
          <p:sp>
            <p:nvSpPr>
              <p:cNvPr id="201" name="Flowchart: Manual Operation 200"/>
              <p:cNvSpPr/>
              <p:nvPr/>
            </p:nvSpPr>
            <p:spPr>
              <a:xfrm>
                <a:off x="4625802" y="4165240"/>
                <a:ext cx="822960" cy="164204"/>
              </a:xfrm>
              <a:prstGeom prst="flowChartManualOperation">
                <a:avLst/>
              </a:prstGeom>
              <a:solidFill>
                <a:srgbClr val="470A6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200" dirty="0" smtClean="0">
                  <a:solidFill>
                    <a:schemeClr val="bg1"/>
                  </a:solidFill>
                </a:endParaRPr>
              </a:p>
            </p:txBody>
          </p:sp>
        </p:grpSp>
      </p:grpSp>
      <p:grpSp>
        <p:nvGrpSpPr>
          <p:cNvPr id="208" name="Group 207"/>
          <p:cNvGrpSpPr>
            <a:grpSpLocks noChangeAspect="1"/>
          </p:cNvGrpSpPr>
          <p:nvPr/>
        </p:nvGrpSpPr>
        <p:grpSpPr>
          <a:xfrm>
            <a:off x="5655187" y="2884107"/>
            <a:ext cx="914400" cy="914400"/>
            <a:chOff x="3089877" y="1649261"/>
            <a:chExt cx="1063626" cy="1063622"/>
          </a:xfrm>
        </p:grpSpPr>
        <p:sp>
          <p:nvSpPr>
            <p:cNvPr id="211" name="Freeform 5"/>
            <p:cNvSpPr>
              <a:spLocks/>
            </p:cNvSpPr>
            <p:nvPr/>
          </p:nvSpPr>
          <p:spPr bwMode="auto">
            <a:xfrm>
              <a:off x="3089877" y="1649261"/>
              <a:ext cx="1063626" cy="1063622"/>
            </a:xfrm>
            <a:custGeom>
              <a:avLst/>
              <a:gdLst>
                <a:gd name="T0" fmla="*/ 670 w 670"/>
                <a:gd name="T1" fmla="*/ 352 h 670"/>
                <a:gd name="T2" fmla="*/ 663 w 670"/>
                <a:gd name="T3" fmla="*/ 402 h 670"/>
                <a:gd name="T4" fmla="*/ 649 w 670"/>
                <a:gd name="T5" fmla="*/ 450 h 670"/>
                <a:gd name="T6" fmla="*/ 630 w 670"/>
                <a:gd name="T7" fmla="*/ 495 h 670"/>
                <a:gd name="T8" fmla="*/ 603 w 670"/>
                <a:gd name="T9" fmla="*/ 535 h 670"/>
                <a:gd name="T10" fmla="*/ 571 w 670"/>
                <a:gd name="T11" fmla="*/ 571 h 670"/>
                <a:gd name="T12" fmla="*/ 535 w 670"/>
                <a:gd name="T13" fmla="*/ 603 h 670"/>
                <a:gd name="T14" fmla="*/ 495 w 670"/>
                <a:gd name="T15" fmla="*/ 630 h 670"/>
                <a:gd name="T16" fmla="*/ 450 w 670"/>
                <a:gd name="T17" fmla="*/ 649 h 670"/>
                <a:gd name="T18" fmla="*/ 402 w 670"/>
                <a:gd name="T19" fmla="*/ 663 h 670"/>
                <a:gd name="T20" fmla="*/ 352 w 670"/>
                <a:gd name="T21" fmla="*/ 670 h 670"/>
                <a:gd name="T22" fmla="*/ 317 w 670"/>
                <a:gd name="T23" fmla="*/ 670 h 670"/>
                <a:gd name="T24" fmla="*/ 268 w 670"/>
                <a:gd name="T25" fmla="*/ 663 h 670"/>
                <a:gd name="T26" fmla="*/ 219 w 670"/>
                <a:gd name="T27" fmla="*/ 649 h 670"/>
                <a:gd name="T28" fmla="*/ 175 w 670"/>
                <a:gd name="T29" fmla="*/ 630 h 670"/>
                <a:gd name="T30" fmla="*/ 135 w 670"/>
                <a:gd name="T31" fmla="*/ 603 h 670"/>
                <a:gd name="T32" fmla="*/ 98 w 670"/>
                <a:gd name="T33" fmla="*/ 571 h 670"/>
                <a:gd name="T34" fmla="*/ 67 w 670"/>
                <a:gd name="T35" fmla="*/ 535 h 670"/>
                <a:gd name="T36" fmla="*/ 40 w 670"/>
                <a:gd name="T37" fmla="*/ 495 h 670"/>
                <a:gd name="T38" fmla="*/ 21 w 670"/>
                <a:gd name="T39" fmla="*/ 450 h 670"/>
                <a:gd name="T40" fmla="*/ 6 w 670"/>
                <a:gd name="T41" fmla="*/ 402 h 670"/>
                <a:gd name="T42" fmla="*/ 0 w 670"/>
                <a:gd name="T43" fmla="*/ 352 h 670"/>
                <a:gd name="T44" fmla="*/ 0 w 670"/>
                <a:gd name="T45" fmla="*/ 317 h 670"/>
                <a:gd name="T46" fmla="*/ 6 w 670"/>
                <a:gd name="T47" fmla="*/ 268 h 670"/>
                <a:gd name="T48" fmla="*/ 21 w 670"/>
                <a:gd name="T49" fmla="*/ 219 h 670"/>
                <a:gd name="T50" fmla="*/ 40 w 670"/>
                <a:gd name="T51" fmla="*/ 175 h 670"/>
                <a:gd name="T52" fmla="*/ 67 w 670"/>
                <a:gd name="T53" fmla="*/ 135 h 670"/>
                <a:gd name="T54" fmla="*/ 98 w 670"/>
                <a:gd name="T55" fmla="*/ 98 h 670"/>
                <a:gd name="T56" fmla="*/ 135 w 670"/>
                <a:gd name="T57" fmla="*/ 67 h 670"/>
                <a:gd name="T58" fmla="*/ 175 w 670"/>
                <a:gd name="T59" fmla="*/ 40 h 670"/>
                <a:gd name="T60" fmla="*/ 219 w 670"/>
                <a:gd name="T61" fmla="*/ 21 h 670"/>
                <a:gd name="T62" fmla="*/ 268 w 670"/>
                <a:gd name="T63" fmla="*/ 6 h 670"/>
                <a:gd name="T64" fmla="*/ 317 w 670"/>
                <a:gd name="T65" fmla="*/ 0 h 670"/>
                <a:gd name="T66" fmla="*/ 352 w 670"/>
                <a:gd name="T67" fmla="*/ 0 h 670"/>
                <a:gd name="T68" fmla="*/ 402 w 670"/>
                <a:gd name="T69" fmla="*/ 6 h 670"/>
                <a:gd name="T70" fmla="*/ 450 w 670"/>
                <a:gd name="T71" fmla="*/ 21 h 670"/>
                <a:gd name="T72" fmla="*/ 495 w 670"/>
                <a:gd name="T73" fmla="*/ 40 h 670"/>
                <a:gd name="T74" fmla="*/ 535 w 670"/>
                <a:gd name="T75" fmla="*/ 67 h 670"/>
                <a:gd name="T76" fmla="*/ 571 w 670"/>
                <a:gd name="T77" fmla="*/ 98 h 670"/>
                <a:gd name="T78" fmla="*/ 603 w 670"/>
                <a:gd name="T79" fmla="*/ 135 h 670"/>
                <a:gd name="T80" fmla="*/ 630 w 670"/>
                <a:gd name="T81" fmla="*/ 175 h 670"/>
                <a:gd name="T82" fmla="*/ 649 w 670"/>
                <a:gd name="T83" fmla="*/ 219 h 670"/>
                <a:gd name="T84" fmla="*/ 663 w 670"/>
                <a:gd name="T85" fmla="*/ 268 h 670"/>
                <a:gd name="T86" fmla="*/ 670 w 670"/>
                <a:gd name="T87" fmla="*/ 317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0" h="670">
                  <a:moveTo>
                    <a:pt x="670" y="335"/>
                  </a:moveTo>
                  <a:lnTo>
                    <a:pt x="670" y="335"/>
                  </a:lnTo>
                  <a:lnTo>
                    <a:pt x="670" y="352"/>
                  </a:lnTo>
                  <a:lnTo>
                    <a:pt x="667" y="369"/>
                  </a:lnTo>
                  <a:lnTo>
                    <a:pt x="665" y="386"/>
                  </a:lnTo>
                  <a:lnTo>
                    <a:pt x="663" y="402"/>
                  </a:lnTo>
                  <a:lnTo>
                    <a:pt x="659" y="418"/>
                  </a:lnTo>
                  <a:lnTo>
                    <a:pt x="654" y="434"/>
                  </a:lnTo>
                  <a:lnTo>
                    <a:pt x="649" y="450"/>
                  </a:lnTo>
                  <a:lnTo>
                    <a:pt x="644" y="465"/>
                  </a:lnTo>
                  <a:lnTo>
                    <a:pt x="636" y="479"/>
                  </a:lnTo>
                  <a:lnTo>
                    <a:pt x="630" y="495"/>
                  </a:lnTo>
                  <a:lnTo>
                    <a:pt x="621" y="509"/>
                  </a:lnTo>
                  <a:lnTo>
                    <a:pt x="612" y="522"/>
                  </a:lnTo>
                  <a:lnTo>
                    <a:pt x="603" y="535"/>
                  </a:lnTo>
                  <a:lnTo>
                    <a:pt x="593" y="548"/>
                  </a:lnTo>
                  <a:lnTo>
                    <a:pt x="582" y="559"/>
                  </a:lnTo>
                  <a:lnTo>
                    <a:pt x="571" y="571"/>
                  </a:lnTo>
                  <a:lnTo>
                    <a:pt x="559" y="582"/>
                  </a:lnTo>
                  <a:lnTo>
                    <a:pt x="548" y="593"/>
                  </a:lnTo>
                  <a:lnTo>
                    <a:pt x="535" y="603"/>
                  </a:lnTo>
                  <a:lnTo>
                    <a:pt x="522" y="612"/>
                  </a:lnTo>
                  <a:lnTo>
                    <a:pt x="509" y="621"/>
                  </a:lnTo>
                  <a:lnTo>
                    <a:pt x="495" y="630"/>
                  </a:lnTo>
                  <a:lnTo>
                    <a:pt x="479" y="636"/>
                  </a:lnTo>
                  <a:lnTo>
                    <a:pt x="465" y="644"/>
                  </a:lnTo>
                  <a:lnTo>
                    <a:pt x="450" y="649"/>
                  </a:lnTo>
                  <a:lnTo>
                    <a:pt x="434" y="654"/>
                  </a:lnTo>
                  <a:lnTo>
                    <a:pt x="418" y="659"/>
                  </a:lnTo>
                  <a:lnTo>
                    <a:pt x="402" y="663"/>
                  </a:lnTo>
                  <a:lnTo>
                    <a:pt x="386" y="665"/>
                  </a:lnTo>
                  <a:lnTo>
                    <a:pt x="369" y="667"/>
                  </a:lnTo>
                  <a:lnTo>
                    <a:pt x="352" y="670"/>
                  </a:lnTo>
                  <a:lnTo>
                    <a:pt x="335" y="670"/>
                  </a:lnTo>
                  <a:lnTo>
                    <a:pt x="335" y="670"/>
                  </a:lnTo>
                  <a:lnTo>
                    <a:pt x="317" y="670"/>
                  </a:lnTo>
                  <a:lnTo>
                    <a:pt x="300" y="667"/>
                  </a:lnTo>
                  <a:lnTo>
                    <a:pt x="284" y="665"/>
                  </a:lnTo>
                  <a:lnTo>
                    <a:pt x="268" y="663"/>
                  </a:lnTo>
                  <a:lnTo>
                    <a:pt x="252" y="659"/>
                  </a:lnTo>
                  <a:lnTo>
                    <a:pt x="235" y="654"/>
                  </a:lnTo>
                  <a:lnTo>
                    <a:pt x="219" y="649"/>
                  </a:lnTo>
                  <a:lnTo>
                    <a:pt x="204" y="644"/>
                  </a:lnTo>
                  <a:lnTo>
                    <a:pt x="190" y="636"/>
                  </a:lnTo>
                  <a:lnTo>
                    <a:pt x="175" y="630"/>
                  </a:lnTo>
                  <a:lnTo>
                    <a:pt x="161" y="621"/>
                  </a:lnTo>
                  <a:lnTo>
                    <a:pt x="148" y="612"/>
                  </a:lnTo>
                  <a:lnTo>
                    <a:pt x="135" y="603"/>
                  </a:lnTo>
                  <a:lnTo>
                    <a:pt x="122" y="593"/>
                  </a:lnTo>
                  <a:lnTo>
                    <a:pt x="110" y="582"/>
                  </a:lnTo>
                  <a:lnTo>
                    <a:pt x="98" y="571"/>
                  </a:lnTo>
                  <a:lnTo>
                    <a:pt x="87" y="559"/>
                  </a:lnTo>
                  <a:lnTo>
                    <a:pt x="77" y="548"/>
                  </a:lnTo>
                  <a:lnTo>
                    <a:pt x="67" y="535"/>
                  </a:lnTo>
                  <a:lnTo>
                    <a:pt x="57" y="522"/>
                  </a:lnTo>
                  <a:lnTo>
                    <a:pt x="49" y="509"/>
                  </a:lnTo>
                  <a:lnTo>
                    <a:pt x="40" y="495"/>
                  </a:lnTo>
                  <a:lnTo>
                    <a:pt x="33" y="479"/>
                  </a:lnTo>
                  <a:lnTo>
                    <a:pt x="26" y="465"/>
                  </a:lnTo>
                  <a:lnTo>
                    <a:pt x="21" y="450"/>
                  </a:lnTo>
                  <a:lnTo>
                    <a:pt x="15" y="434"/>
                  </a:lnTo>
                  <a:lnTo>
                    <a:pt x="11" y="418"/>
                  </a:lnTo>
                  <a:lnTo>
                    <a:pt x="6" y="402"/>
                  </a:lnTo>
                  <a:lnTo>
                    <a:pt x="4" y="386"/>
                  </a:lnTo>
                  <a:lnTo>
                    <a:pt x="2" y="369"/>
                  </a:lnTo>
                  <a:lnTo>
                    <a:pt x="0" y="352"/>
                  </a:lnTo>
                  <a:lnTo>
                    <a:pt x="0" y="335"/>
                  </a:lnTo>
                  <a:lnTo>
                    <a:pt x="0" y="335"/>
                  </a:lnTo>
                  <a:lnTo>
                    <a:pt x="0" y="317"/>
                  </a:lnTo>
                  <a:lnTo>
                    <a:pt x="2" y="300"/>
                  </a:lnTo>
                  <a:lnTo>
                    <a:pt x="4" y="284"/>
                  </a:lnTo>
                  <a:lnTo>
                    <a:pt x="6" y="268"/>
                  </a:lnTo>
                  <a:lnTo>
                    <a:pt x="11" y="252"/>
                  </a:lnTo>
                  <a:lnTo>
                    <a:pt x="15" y="235"/>
                  </a:lnTo>
                  <a:lnTo>
                    <a:pt x="21" y="219"/>
                  </a:lnTo>
                  <a:lnTo>
                    <a:pt x="26" y="204"/>
                  </a:lnTo>
                  <a:lnTo>
                    <a:pt x="33" y="190"/>
                  </a:lnTo>
                  <a:lnTo>
                    <a:pt x="40" y="175"/>
                  </a:lnTo>
                  <a:lnTo>
                    <a:pt x="49" y="161"/>
                  </a:lnTo>
                  <a:lnTo>
                    <a:pt x="57" y="148"/>
                  </a:lnTo>
                  <a:lnTo>
                    <a:pt x="67" y="135"/>
                  </a:lnTo>
                  <a:lnTo>
                    <a:pt x="77" y="122"/>
                  </a:lnTo>
                  <a:lnTo>
                    <a:pt x="87" y="110"/>
                  </a:lnTo>
                  <a:lnTo>
                    <a:pt x="98" y="98"/>
                  </a:lnTo>
                  <a:lnTo>
                    <a:pt x="110" y="87"/>
                  </a:lnTo>
                  <a:lnTo>
                    <a:pt x="122" y="77"/>
                  </a:lnTo>
                  <a:lnTo>
                    <a:pt x="135" y="67"/>
                  </a:lnTo>
                  <a:lnTo>
                    <a:pt x="148" y="57"/>
                  </a:lnTo>
                  <a:lnTo>
                    <a:pt x="161" y="49"/>
                  </a:lnTo>
                  <a:lnTo>
                    <a:pt x="175" y="40"/>
                  </a:lnTo>
                  <a:lnTo>
                    <a:pt x="190" y="33"/>
                  </a:lnTo>
                  <a:lnTo>
                    <a:pt x="204" y="26"/>
                  </a:lnTo>
                  <a:lnTo>
                    <a:pt x="219" y="21"/>
                  </a:lnTo>
                  <a:lnTo>
                    <a:pt x="235" y="15"/>
                  </a:lnTo>
                  <a:lnTo>
                    <a:pt x="252" y="11"/>
                  </a:lnTo>
                  <a:lnTo>
                    <a:pt x="268" y="6"/>
                  </a:lnTo>
                  <a:lnTo>
                    <a:pt x="284" y="4"/>
                  </a:lnTo>
                  <a:lnTo>
                    <a:pt x="300" y="2"/>
                  </a:lnTo>
                  <a:lnTo>
                    <a:pt x="317" y="0"/>
                  </a:lnTo>
                  <a:lnTo>
                    <a:pt x="335" y="0"/>
                  </a:lnTo>
                  <a:lnTo>
                    <a:pt x="335" y="0"/>
                  </a:lnTo>
                  <a:lnTo>
                    <a:pt x="352" y="0"/>
                  </a:lnTo>
                  <a:lnTo>
                    <a:pt x="369" y="2"/>
                  </a:lnTo>
                  <a:lnTo>
                    <a:pt x="386" y="4"/>
                  </a:lnTo>
                  <a:lnTo>
                    <a:pt x="402" y="6"/>
                  </a:lnTo>
                  <a:lnTo>
                    <a:pt x="418" y="11"/>
                  </a:lnTo>
                  <a:lnTo>
                    <a:pt x="434" y="15"/>
                  </a:lnTo>
                  <a:lnTo>
                    <a:pt x="450" y="21"/>
                  </a:lnTo>
                  <a:lnTo>
                    <a:pt x="465" y="26"/>
                  </a:lnTo>
                  <a:lnTo>
                    <a:pt x="479" y="33"/>
                  </a:lnTo>
                  <a:lnTo>
                    <a:pt x="495" y="40"/>
                  </a:lnTo>
                  <a:lnTo>
                    <a:pt x="509" y="49"/>
                  </a:lnTo>
                  <a:lnTo>
                    <a:pt x="522" y="57"/>
                  </a:lnTo>
                  <a:lnTo>
                    <a:pt x="535" y="67"/>
                  </a:lnTo>
                  <a:lnTo>
                    <a:pt x="548" y="77"/>
                  </a:lnTo>
                  <a:lnTo>
                    <a:pt x="559" y="87"/>
                  </a:lnTo>
                  <a:lnTo>
                    <a:pt x="571" y="98"/>
                  </a:lnTo>
                  <a:lnTo>
                    <a:pt x="582" y="110"/>
                  </a:lnTo>
                  <a:lnTo>
                    <a:pt x="593" y="122"/>
                  </a:lnTo>
                  <a:lnTo>
                    <a:pt x="603" y="135"/>
                  </a:lnTo>
                  <a:lnTo>
                    <a:pt x="612" y="148"/>
                  </a:lnTo>
                  <a:lnTo>
                    <a:pt x="621" y="161"/>
                  </a:lnTo>
                  <a:lnTo>
                    <a:pt x="630" y="175"/>
                  </a:lnTo>
                  <a:lnTo>
                    <a:pt x="636" y="190"/>
                  </a:lnTo>
                  <a:lnTo>
                    <a:pt x="644" y="204"/>
                  </a:lnTo>
                  <a:lnTo>
                    <a:pt x="649" y="219"/>
                  </a:lnTo>
                  <a:lnTo>
                    <a:pt x="654" y="235"/>
                  </a:lnTo>
                  <a:lnTo>
                    <a:pt x="659" y="252"/>
                  </a:lnTo>
                  <a:lnTo>
                    <a:pt x="663" y="268"/>
                  </a:lnTo>
                  <a:lnTo>
                    <a:pt x="665" y="284"/>
                  </a:lnTo>
                  <a:lnTo>
                    <a:pt x="667" y="300"/>
                  </a:lnTo>
                  <a:lnTo>
                    <a:pt x="670" y="317"/>
                  </a:lnTo>
                  <a:lnTo>
                    <a:pt x="670" y="335"/>
                  </a:lnTo>
                  <a:lnTo>
                    <a:pt x="670" y="335"/>
                  </a:lnTo>
                  <a:close/>
                </a:path>
              </a:pathLst>
            </a:custGeom>
            <a:solidFill>
              <a:srgbClr val="483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dirty="0"/>
            </a:p>
          </p:txBody>
        </p:sp>
        <p:sp>
          <p:nvSpPr>
            <p:cNvPr id="212" name="Freeform 6"/>
            <p:cNvSpPr>
              <a:spLocks/>
            </p:cNvSpPr>
            <p:nvPr/>
          </p:nvSpPr>
          <p:spPr bwMode="auto">
            <a:xfrm>
              <a:off x="3393090" y="2062010"/>
              <a:ext cx="455614" cy="236537"/>
            </a:xfrm>
            <a:custGeom>
              <a:avLst/>
              <a:gdLst>
                <a:gd name="T0" fmla="*/ 144 w 287"/>
                <a:gd name="T1" fmla="*/ 0 h 149"/>
                <a:gd name="T2" fmla="*/ 144 w 287"/>
                <a:gd name="T3" fmla="*/ 0 h 149"/>
                <a:gd name="T4" fmla="*/ 133 w 287"/>
                <a:gd name="T5" fmla="*/ 0 h 149"/>
                <a:gd name="T6" fmla="*/ 122 w 287"/>
                <a:gd name="T7" fmla="*/ 1 h 149"/>
                <a:gd name="T8" fmla="*/ 111 w 287"/>
                <a:gd name="T9" fmla="*/ 3 h 149"/>
                <a:gd name="T10" fmla="*/ 101 w 287"/>
                <a:gd name="T11" fmla="*/ 6 h 149"/>
                <a:gd name="T12" fmla="*/ 80 w 287"/>
                <a:gd name="T13" fmla="*/ 12 h 149"/>
                <a:gd name="T14" fmla="*/ 62 w 287"/>
                <a:gd name="T15" fmla="*/ 21 h 149"/>
                <a:gd name="T16" fmla="*/ 43 w 287"/>
                <a:gd name="T17" fmla="*/ 32 h 149"/>
                <a:gd name="T18" fmla="*/ 27 w 287"/>
                <a:gd name="T19" fmla="*/ 45 h 149"/>
                <a:gd name="T20" fmla="*/ 13 w 287"/>
                <a:gd name="T21" fmla="*/ 59 h 149"/>
                <a:gd name="T22" fmla="*/ 0 w 287"/>
                <a:gd name="T23" fmla="*/ 75 h 149"/>
                <a:gd name="T24" fmla="*/ 0 w 287"/>
                <a:gd name="T25" fmla="*/ 75 h 149"/>
                <a:gd name="T26" fmla="*/ 13 w 287"/>
                <a:gd name="T27" fmla="*/ 91 h 149"/>
                <a:gd name="T28" fmla="*/ 27 w 287"/>
                <a:gd name="T29" fmla="*/ 105 h 149"/>
                <a:gd name="T30" fmla="*/ 43 w 287"/>
                <a:gd name="T31" fmla="*/ 118 h 149"/>
                <a:gd name="T32" fmla="*/ 62 w 287"/>
                <a:gd name="T33" fmla="*/ 129 h 149"/>
                <a:gd name="T34" fmla="*/ 80 w 287"/>
                <a:gd name="T35" fmla="*/ 137 h 149"/>
                <a:gd name="T36" fmla="*/ 101 w 287"/>
                <a:gd name="T37" fmla="*/ 144 h 149"/>
                <a:gd name="T38" fmla="*/ 111 w 287"/>
                <a:gd name="T39" fmla="*/ 146 h 149"/>
                <a:gd name="T40" fmla="*/ 122 w 287"/>
                <a:gd name="T41" fmla="*/ 148 h 149"/>
                <a:gd name="T42" fmla="*/ 133 w 287"/>
                <a:gd name="T43" fmla="*/ 149 h 149"/>
                <a:gd name="T44" fmla="*/ 144 w 287"/>
                <a:gd name="T45" fmla="*/ 149 h 149"/>
                <a:gd name="T46" fmla="*/ 144 w 287"/>
                <a:gd name="T47" fmla="*/ 149 h 149"/>
                <a:gd name="T48" fmla="*/ 155 w 287"/>
                <a:gd name="T49" fmla="*/ 149 h 149"/>
                <a:gd name="T50" fmla="*/ 165 w 287"/>
                <a:gd name="T51" fmla="*/ 148 h 149"/>
                <a:gd name="T52" fmla="*/ 176 w 287"/>
                <a:gd name="T53" fmla="*/ 146 h 149"/>
                <a:gd name="T54" fmla="*/ 187 w 287"/>
                <a:gd name="T55" fmla="*/ 144 h 149"/>
                <a:gd name="T56" fmla="*/ 207 w 287"/>
                <a:gd name="T57" fmla="*/ 137 h 149"/>
                <a:gd name="T58" fmla="*/ 226 w 287"/>
                <a:gd name="T59" fmla="*/ 129 h 149"/>
                <a:gd name="T60" fmla="*/ 244 w 287"/>
                <a:gd name="T61" fmla="*/ 118 h 149"/>
                <a:gd name="T62" fmla="*/ 260 w 287"/>
                <a:gd name="T63" fmla="*/ 105 h 149"/>
                <a:gd name="T64" fmla="*/ 274 w 287"/>
                <a:gd name="T65" fmla="*/ 91 h 149"/>
                <a:gd name="T66" fmla="*/ 287 w 287"/>
                <a:gd name="T67" fmla="*/ 75 h 149"/>
                <a:gd name="T68" fmla="*/ 287 w 287"/>
                <a:gd name="T69" fmla="*/ 75 h 149"/>
                <a:gd name="T70" fmla="*/ 274 w 287"/>
                <a:gd name="T71" fmla="*/ 59 h 149"/>
                <a:gd name="T72" fmla="*/ 260 w 287"/>
                <a:gd name="T73" fmla="*/ 45 h 149"/>
                <a:gd name="T74" fmla="*/ 244 w 287"/>
                <a:gd name="T75" fmla="*/ 32 h 149"/>
                <a:gd name="T76" fmla="*/ 226 w 287"/>
                <a:gd name="T77" fmla="*/ 21 h 149"/>
                <a:gd name="T78" fmla="*/ 207 w 287"/>
                <a:gd name="T79" fmla="*/ 12 h 149"/>
                <a:gd name="T80" fmla="*/ 187 w 287"/>
                <a:gd name="T81" fmla="*/ 6 h 149"/>
                <a:gd name="T82" fmla="*/ 176 w 287"/>
                <a:gd name="T83" fmla="*/ 3 h 149"/>
                <a:gd name="T84" fmla="*/ 165 w 287"/>
                <a:gd name="T85" fmla="*/ 1 h 149"/>
                <a:gd name="T86" fmla="*/ 155 w 287"/>
                <a:gd name="T87" fmla="*/ 0 h 149"/>
                <a:gd name="T88" fmla="*/ 144 w 287"/>
                <a:gd name="T89" fmla="*/ 0 h 149"/>
                <a:gd name="T90" fmla="*/ 144 w 287"/>
                <a:gd name="T91"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7" h="149">
                  <a:moveTo>
                    <a:pt x="144" y="0"/>
                  </a:moveTo>
                  <a:lnTo>
                    <a:pt x="144" y="0"/>
                  </a:lnTo>
                  <a:lnTo>
                    <a:pt x="133" y="0"/>
                  </a:lnTo>
                  <a:lnTo>
                    <a:pt x="122" y="1"/>
                  </a:lnTo>
                  <a:lnTo>
                    <a:pt x="111" y="3"/>
                  </a:lnTo>
                  <a:lnTo>
                    <a:pt x="101" y="6"/>
                  </a:lnTo>
                  <a:lnTo>
                    <a:pt x="80" y="12"/>
                  </a:lnTo>
                  <a:lnTo>
                    <a:pt x="62" y="21"/>
                  </a:lnTo>
                  <a:lnTo>
                    <a:pt x="43" y="32"/>
                  </a:lnTo>
                  <a:lnTo>
                    <a:pt x="27" y="45"/>
                  </a:lnTo>
                  <a:lnTo>
                    <a:pt x="13" y="59"/>
                  </a:lnTo>
                  <a:lnTo>
                    <a:pt x="0" y="75"/>
                  </a:lnTo>
                  <a:lnTo>
                    <a:pt x="0" y="75"/>
                  </a:lnTo>
                  <a:lnTo>
                    <a:pt x="13" y="91"/>
                  </a:lnTo>
                  <a:lnTo>
                    <a:pt x="27" y="105"/>
                  </a:lnTo>
                  <a:lnTo>
                    <a:pt x="43" y="118"/>
                  </a:lnTo>
                  <a:lnTo>
                    <a:pt x="62" y="129"/>
                  </a:lnTo>
                  <a:lnTo>
                    <a:pt x="80" y="137"/>
                  </a:lnTo>
                  <a:lnTo>
                    <a:pt x="101" y="144"/>
                  </a:lnTo>
                  <a:lnTo>
                    <a:pt x="111" y="146"/>
                  </a:lnTo>
                  <a:lnTo>
                    <a:pt x="122" y="148"/>
                  </a:lnTo>
                  <a:lnTo>
                    <a:pt x="133" y="149"/>
                  </a:lnTo>
                  <a:lnTo>
                    <a:pt x="144" y="149"/>
                  </a:lnTo>
                  <a:lnTo>
                    <a:pt x="144" y="149"/>
                  </a:lnTo>
                  <a:lnTo>
                    <a:pt x="155" y="149"/>
                  </a:lnTo>
                  <a:lnTo>
                    <a:pt x="165" y="148"/>
                  </a:lnTo>
                  <a:lnTo>
                    <a:pt x="176" y="146"/>
                  </a:lnTo>
                  <a:lnTo>
                    <a:pt x="187" y="144"/>
                  </a:lnTo>
                  <a:lnTo>
                    <a:pt x="207" y="137"/>
                  </a:lnTo>
                  <a:lnTo>
                    <a:pt x="226" y="129"/>
                  </a:lnTo>
                  <a:lnTo>
                    <a:pt x="244" y="118"/>
                  </a:lnTo>
                  <a:lnTo>
                    <a:pt x="260" y="105"/>
                  </a:lnTo>
                  <a:lnTo>
                    <a:pt x="274" y="91"/>
                  </a:lnTo>
                  <a:lnTo>
                    <a:pt x="287" y="75"/>
                  </a:lnTo>
                  <a:lnTo>
                    <a:pt x="287" y="75"/>
                  </a:lnTo>
                  <a:lnTo>
                    <a:pt x="274" y="59"/>
                  </a:lnTo>
                  <a:lnTo>
                    <a:pt x="260" y="45"/>
                  </a:lnTo>
                  <a:lnTo>
                    <a:pt x="244" y="32"/>
                  </a:lnTo>
                  <a:lnTo>
                    <a:pt x="226" y="21"/>
                  </a:lnTo>
                  <a:lnTo>
                    <a:pt x="207" y="12"/>
                  </a:lnTo>
                  <a:lnTo>
                    <a:pt x="187" y="6"/>
                  </a:lnTo>
                  <a:lnTo>
                    <a:pt x="176" y="3"/>
                  </a:lnTo>
                  <a:lnTo>
                    <a:pt x="165" y="1"/>
                  </a:lnTo>
                  <a:lnTo>
                    <a:pt x="155" y="0"/>
                  </a:lnTo>
                  <a:lnTo>
                    <a:pt x="144" y="0"/>
                  </a:lnTo>
                  <a:lnTo>
                    <a:pt x="14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dirty="0"/>
            </a:p>
          </p:txBody>
        </p:sp>
        <p:sp>
          <p:nvSpPr>
            <p:cNvPr id="213" name="Freeform 7"/>
            <p:cNvSpPr>
              <a:spLocks/>
            </p:cNvSpPr>
            <p:nvPr/>
          </p:nvSpPr>
          <p:spPr bwMode="auto">
            <a:xfrm>
              <a:off x="3502627" y="2062010"/>
              <a:ext cx="236538" cy="236537"/>
            </a:xfrm>
            <a:custGeom>
              <a:avLst/>
              <a:gdLst>
                <a:gd name="T0" fmla="*/ 149 w 149"/>
                <a:gd name="T1" fmla="*/ 75 h 149"/>
                <a:gd name="T2" fmla="*/ 148 w 149"/>
                <a:gd name="T3" fmla="*/ 90 h 149"/>
                <a:gd name="T4" fmla="*/ 144 w 149"/>
                <a:gd name="T5" fmla="*/ 104 h 149"/>
                <a:gd name="T6" fmla="*/ 136 w 149"/>
                <a:gd name="T7" fmla="*/ 117 h 149"/>
                <a:gd name="T8" fmla="*/ 128 w 149"/>
                <a:gd name="T9" fmla="*/ 128 h 149"/>
                <a:gd name="T10" fmla="*/ 117 w 149"/>
                <a:gd name="T11" fmla="*/ 136 h 149"/>
                <a:gd name="T12" fmla="*/ 104 w 149"/>
                <a:gd name="T13" fmla="*/ 144 h 149"/>
                <a:gd name="T14" fmla="*/ 90 w 149"/>
                <a:gd name="T15" fmla="*/ 148 h 149"/>
                <a:gd name="T16" fmla="*/ 75 w 149"/>
                <a:gd name="T17" fmla="*/ 149 h 149"/>
                <a:gd name="T18" fmla="*/ 67 w 149"/>
                <a:gd name="T19" fmla="*/ 149 h 149"/>
                <a:gd name="T20" fmla="*/ 52 w 149"/>
                <a:gd name="T21" fmla="*/ 146 h 149"/>
                <a:gd name="T22" fmla="*/ 39 w 149"/>
                <a:gd name="T23" fmla="*/ 141 h 149"/>
                <a:gd name="T24" fmla="*/ 27 w 149"/>
                <a:gd name="T25" fmla="*/ 132 h 149"/>
                <a:gd name="T26" fmla="*/ 18 w 149"/>
                <a:gd name="T27" fmla="*/ 122 h 149"/>
                <a:gd name="T28" fmla="*/ 9 w 149"/>
                <a:gd name="T29" fmla="*/ 110 h 149"/>
                <a:gd name="T30" fmla="*/ 3 w 149"/>
                <a:gd name="T31" fmla="*/ 97 h 149"/>
                <a:gd name="T32" fmla="*/ 0 w 149"/>
                <a:gd name="T33" fmla="*/ 82 h 149"/>
                <a:gd name="T34" fmla="*/ 0 w 149"/>
                <a:gd name="T35" fmla="*/ 75 h 149"/>
                <a:gd name="T36" fmla="*/ 1 w 149"/>
                <a:gd name="T37" fmla="*/ 60 h 149"/>
                <a:gd name="T38" fmla="*/ 6 w 149"/>
                <a:gd name="T39" fmla="*/ 46 h 149"/>
                <a:gd name="T40" fmla="*/ 13 w 149"/>
                <a:gd name="T41" fmla="*/ 33 h 149"/>
                <a:gd name="T42" fmla="*/ 22 w 149"/>
                <a:gd name="T43" fmla="*/ 22 h 149"/>
                <a:gd name="T44" fmla="*/ 33 w 149"/>
                <a:gd name="T45" fmla="*/ 13 h 149"/>
                <a:gd name="T46" fmla="*/ 46 w 149"/>
                <a:gd name="T47" fmla="*/ 6 h 149"/>
                <a:gd name="T48" fmla="*/ 60 w 149"/>
                <a:gd name="T49" fmla="*/ 1 h 149"/>
                <a:gd name="T50" fmla="*/ 75 w 149"/>
                <a:gd name="T51" fmla="*/ 0 h 149"/>
                <a:gd name="T52" fmla="*/ 82 w 149"/>
                <a:gd name="T53" fmla="*/ 0 h 149"/>
                <a:gd name="T54" fmla="*/ 97 w 149"/>
                <a:gd name="T55" fmla="*/ 3 h 149"/>
                <a:gd name="T56" fmla="*/ 110 w 149"/>
                <a:gd name="T57" fmla="*/ 9 h 149"/>
                <a:gd name="T58" fmla="*/ 122 w 149"/>
                <a:gd name="T59" fmla="*/ 18 h 149"/>
                <a:gd name="T60" fmla="*/ 132 w 149"/>
                <a:gd name="T61" fmla="*/ 27 h 149"/>
                <a:gd name="T62" fmla="*/ 141 w 149"/>
                <a:gd name="T63" fmla="*/ 39 h 149"/>
                <a:gd name="T64" fmla="*/ 146 w 149"/>
                <a:gd name="T65" fmla="*/ 52 h 149"/>
                <a:gd name="T66" fmla="*/ 149 w 149"/>
                <a:gd name="T67" fmla="*/ 67 h 149"/>
                <a:gd name="T68" fmla="*/ 149 w 149"/>
                <a:gd name="T69" fmla="*/ 7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9" h="149">
                  <a:moveTo>
                    <a:pt x="149" y="75"/>
                  </a:moveTo>
                  <a:lnTo>
                    <a:pt x="149" y="75"/>
                  </a:lnTo>
                  <a:lnTo>
                    <a:pt x="149" y="82"/>
                  </a:lnTo>
                  <a:lnTo>
                    <a:pt x="148" y="90"/>
                  </a:lnTo>
                  <a:lnTo>
                    <a:pt x="146" y="97"/>
                  </a:lnTo>
                  <a:lnTo>
                    <a:pt x="144" y="104"/>
                  </a:lnTo>
                  <a:lnTo>
                    <a:pt x="141" y="110"/>
                  </a:lnTo>
                  <a:lnTo>
                    <a:pt x="136" y="117"/>
                  </a:lnTo>
                  <a:lnTo>
                    <a:pt x="132" y="122"/>
                  </a:lnTo>
                  <a:lnTo>
                    <a:pt x="128" y="128"/>
                  </a:lnTo>
                  <a:lnTo>
                    <a:pt x="122" y="132"/>
                  </a:lnTo>
                  <a:lnTo>
                    <a:pt x="117" y="136"/>
                  </a:lnTo>
                  <a:lnTo>
                    <a:pt x="110" y="141"/>
                  </a:lnTo>
                  <a:lnTo>
                    <a:pt x="104" y="144"/>
                  </a:lnTo>
                  <a:lnTo>
                    <a:pt x="97" y="146"/>
                  </a:lnTo>
                  <a:lnTo>
                    <a:pt x="90" y="148"/>
                  </a:lnTo>
                  <a:lnTo>
                    <a:pt x="82" y="149"/>
                  </a:lnTo>
                  <a:lnTo>
                    <a:pt x="75" y="149"/>
                  </a:lnTo>
                  <a:lnTo>
                    <a:pt x="75" y="149"/>
                  </a:lnTo>
                  <a:lnTo>
                    <a:pt x="67" y="149"/>
                  </a:lnTo>
                  <a:lnTo>
                    <a:pt x="60" y="148"/>
                  </a:lnTo>
                  <a:lnTo>
                    <a:pt x="52" y="146"/>
                  </a:lnTo>
                  <a:lnTo>
                    <a:pt x="46" y="144"/>
                  </a:lnTo>
                  <a:lnTo>
                    <a:pt x="39" y="141"/>
                  </a:lnTo>
                  <a:lnTo>
                    <a:pt x="33" y="136"/>
                  </a:lnTo>
                  <a:lnTo>
                    <a:pt x="27" y="132"/>
                  </a:lnTo>
                  <a:lnTo>
                    <a:pt x="22" y="128"/>
                  </a:lnTo>
                  <a:lnTo>
                    <a:pt x="18" y="122"/>
                  </a:lnTo>
                  <a:lnTo>
                    <a:pt x="13" y="117"/>
                  </a:lnTo>
                  <a:lnTo>
                    <a:pt x="9" y="110"/>
                  </a:lnTo>
                  <a:lnTo>
                    <a:pt x="6" y="104"/>
                  </a:lnTo>
                  <a:lnTo>
                    <a:pt x="3" y="97"/>
                  </a:lnTo>
                  <a:lnTo>
                    <a:pt x="1" y="90"/>
                  </a:lnTo>
                  <a:lnTo>
                    <a:pt x="0" y="82"/>
                  </a:lnTo>
                  <a:lnTo>
                    <a:pt x="0" y="75"/>
                  </a:lnTo>
                  <a:lnTo>
                    <a:pt x="0" y="75"/>
                  </a:lnTo>
                  <a:lnTo>
                    <a:pt x="0" y="67"/>
                  </a:lnTo>
                  <a:lnTo>
                    <a:pt x="1" y="60"/>
                  </a:lnTo>
                  <a:lnTo>
                    <a:pt x="3" y="52"/>
                  </a:lnTo>
                  <a:lnTo>
                    <a:pt x="6" y="46"/>
                  </a:lnTo>
                  <a:lnTo>
                    <a:pt x="9" y="39"/>
                  </a:lnTo>
                  <a:lnTo>
                    <a:pt x="13" y="33"/>
                  </a:lnTo>
                  <a:lnTo>
                    <a:pt x="18" y="27"/>
                  </a:lnTo>
                  <a:lnTo>
                    <a:pt x="22" y="22"/>
                  </a:lnTo>
                  <a:lnTo>
                    <a:pt x="27" y="18"/>
                  </a:lnTo>
                  <a:lnTo>
                    <a:pt x="33" y="13"/>
                  </a:lnTo>
                  <a:lnTo>
                    <a:pt x="39" y="9"/>
                  </a:lnTo>
                  <a:lnTo>
                    <a:pt x="46" y="6"/>
                  </a:lnTo>
                  <a:lnTo>
                    <a:pt x="52" y="3"/>
                  </a:lnTo>
                  <a:lnTo>
                    <a:pt x="60" y="1"/>
                  </a:lnTo>
                  <a:lnTo>
                    <a:pt x="67" y="0"/>
                  </a:lnTo>
                  <a:lnTo>
                    <a:pt x="75" y="0"/>
                  </a:lnTo>
                  <a:lnTo>
                    <a:pt x="75" y="0"/>
                  </a:lnTo>
                  <a:lnTo>
                    <a:pt x="82" y="0"/>
                  </a:lnTo>
                  <a:lnTo>
                    <a:pt x="90" y="1"/>
                  </a:lnTo>
                  <a:lnTo>
                    <a:pt x="97" y="3"/>
                  </a:lnTo>
                  <a:lnTo>
                    <a:pt x="104" y="6"/>
                  </a:lnTo>
                  <a:lnTo>
                    <a:pt x="110" y="9"/>
                  </a:lnTo>
                  <a:lnTo>
                    <a:pt x="117" y="13"/>
                  </a:lnTo>
                  <a:lnTo>
                    <a:pt x="122" y="18"/>
                  </a:lnTo>
                  <a:lnTo>
                    <a:pt x="128" y="22"/>
                  </a:lnTo>
                  <a:lnTo>
                    <a:pt x="132" y="27"/>
                  </a:lnTo>
                  <a:lnTo>
                    <a:pt x="136" y="33"/>
                  </a:lnTo>
                  <a:lnTo>
                    <a:pt x="141" y="39"/>
                  </a:lnTo>
                  <a:lnTo>
                    <a:pt x="144" y="46"/>
                  </a:lnTo>
                  <a:lnTo>
                    <a:pt x="146" y="52"/>
                  </a:lnTo>
                  <a:lnTo>
                    <a:pt x="148" y="60"/>
                  </a:lnTo>
                  <a:lnTo>
                    <a:pt x="149" y="67"/>
                  </a:lnTo>
                  <a:lnTo>
                    <a:pt x="149" y="75"/>
                  </a:lnTo>
                  <a:lnTo>
                    <a:pt x="149" y="75"/>
                  </a:lnTo>
                  <a:close/>
                </a:path>
              </a:pathLst>
            </a:custGeom>
            <a:solidFill>
              <a:srgbClr val="16C6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dirty="0"/>
            </a:p>
          </p:txBody>
        </p:sp>
        <p:sp>
          <p:nvSpPr>
            <p:cNvPr id="214" name="Freeform 8"/>
            <p:cNvSpPr>
              <a:spLocks/>
            </p:cNvSpPr>
            <p:nvPr/>
          </p:nvSpPr>
          <p:spPr bwMode="auto">
            <a:xfrm>
              <a:off x="3564540" y="2123923"/>
              <a:ext cx="112714" cy="112713"/>
            </a:xfrm>
            <a:custGeom>
              <a:avLst/>
              <a:gdLst>
                <a:gd name="T0" fmla="*/ 71 w 71"/>
                <a:gd name="T1" fmla="*/ 36 h 71"/>
                <a:gd name="T2" fmla="*/ 71 w 71"/>
                <a:gd name="T3" fmla="*/ 36 h 71"/>
                <a:gd name="T4" fmla="*/ 70 w 71"/>
                <a:gd name="T5" fmla="*/ 43 h 71"/>
                <a:gd name="T6" fmla="*/ 68 w 71"/>
                <a:gd name="T7" fmla="*/ 50 h 71"/>
                <a:gd name="T8" fmla="*/ 65 w 71"/>
                <a:gd name="T9" fmla="*/ 55 h 71"/>
                <a:gd name="T10" fmla="*/ 61 w 71"/>
                <a:gd name="T11" fmla="*/ 61 h 71"/>
                <a:gd name="T12" fmla="*/ 55 w 71"/>
                <a:gd name="T13" fmla="*/ 65 h 71"/>
                <a:gd name="T14" fmla="*/ 50 w 71"/>
                <a:gd name="T15" fmla="*/ 68 h 71"/>
                <a:gd name="T16" fmla="*/ 43 w 71"/>
                <a:gd name="T17" fmla="*/ 70 h 71"/>
                <a:gd name="T18" fmla="*/ 36 w 71"/>
                <a:gd name="T19" fmla="*/ 71 h 71"/>
                <a:gd name="T20" fmla="*/ 36 w 71"/>
                <a:gd name="T21" fmla="*/ 71 h 71"/>
                <a:gd name="T22" fmla="*/ 28 w 71"/>
                <a:gd name="T23" fmla="*/ 70 h 71"/>
                <a:gd name="T24" fmla="*/ 22 w 71"/>
                <a:gd name="T25" fmla="*/ 68 h 71"/>
                <a:gd name="T26" fmla="*/ 16 w 71"/>
                <a:gd name="T27" fmla="*/ 65 h 71"/>
                <a:gd name="T28" fmla="*/ 11 w 71"/>
                <a:gd name="T29" fmla="*/ 61 h 71"/>
                <a:gd name="T30" fmla="*/ 7 w 71"/>
                <a:gd name="T31" fmla="*/ 55 h 71"/>
                <a:gd name="T32" fmla="*/ 3 w 71"/>
                <a:gd name="T33" fmla="*/ 50 h 71"/>
                <a:gd name="T34" fmla="*/ 1 w 71"/>
                <a:gd name="T35" fmla="*/ 43 h 71"/>
                <a:gd name="T36" fmla="*/ 0 w 71"/>
                <a:gd name="T37" fmla="*/ 36 h 71"/>
                <a:gd name="T38" fmla="*/ 0 w 71"/>
                <a:gd name="T39" fmla="*/ 36 h 71"/>
                <a:gd name="T40" fmla="*/ 1 w 71"/>
                <a:gd name="T41" fmla="*/ 28 h 71"/>
                <a:gd name="T42" fmla="*/ 3 w 71"/>
                <a:gd name="T43" fmla="*/ 22 h 71"/>
                <a:gd name="T44" fmla="*/ 7 w 71"/>
                <a:gd name="T45" fmla="*/ 16 h 71"/>
                <a:gd name="T46" fmla="*/ 11 w 71"/>
                <a:gd name="T47" fmla="*/ 11 h 71"/>
                <a:gd name="T48" fmla="*/ 16 w 71"/>
                <a:gd name="T49" fmla="*/ 7 h 71"/>
                <a:gd name="T50" fmla="*/ 22 w 71"/>
                <a:gd name="T51" fmla="*/ 3 h 71"/>
                <a:gd name="T52" fmla="*/ 28 w 71"/>
                <a:gd name="T53" fmla="*/ 1 h 71"/>
                <a:gd name="T54" fmla="*/ 36 w 71"/>
                <a:gd name="T55" fmla="*/ 0 h 71"/>
                <a:gd name="T56" fmla="*/ 36 w 71"/>
                <a:gd name="T57" fmla="*/ 0 h 71"/>
                <a:gd name="T58" fmla="*/ 43 w 71"/>
                <a:gd name="T59" fmla="*/ 1 h 71"/>
                <a:gd name="T60" fmla="*/ 50 w 71"/>
                <a:gd name="T61" fmla="*/ 3 h 71"/>
                <a:gd name="T62" fmla="*/ 55 w 71"/>
                <a:gd name="T63" fmla="*/ 7 h 71"/>
                <a:gd name="T64" fmla="*/ 61 w 71"/>
                <a:gd name="T65" fmla="*/ 11 h 71"/>
                <a:gd name="T66" fmla="*/ 65 w 71"/>
                <a:gd name="T67" fmla="*/ 16 h 71"/>
                <a:gd name="T68" fmla="*/ 68 w 71"/>
                <a:gd name="T69" fmla="*/ 22 h 71"/>
                <a:gd name="T70" fmla="*/ 70 w 71"/>
                <a:gd name="T71" fmla="*/ 28 h 71"/>
                <a:gd name="T72" fmla="*/ 71 w 71"/>
                <a:gd name="T73" fmla="*/ 36 h 71"/>
                <a:gd name="T74" fmla="*/ 71 w 71"/>
                <a:gd name="T75" fmla="*/ 3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1" h="71">
                  <a:moveTo>
                    <a:pt x="71" y="36"/>
                  </a:moveTo>
                  <a:lnTo>
                    <a:pt x="71" y="36"/>
                  </a:lnTo>
                  <a:lnTo>
                    <a:pt x="70" y="43"/>
                  </a:lnTo>
                  <a:lnTo>
                    <a:pt x="68" y="50"/>
                  </a:lnTo>
                  <a:lnTo>
                    <a:pt x="65" y="55"/>
                  </a:lnTo>
                  <a:lnTo>
                    <a:pt x="61" y="61"/>
                  </a:lnTo>
                  <a:lnTo>
                    <a:pt x="55" y="65"/>
                  </a:lnTo>
                  <a:lnTo>
                    <a:pt x="50" y="68"/>
                  </a:lnTo>
                  <a:lnTo>
                    <a:pt x="43" y="70"/>
                  </a:lnTo>
                  <a:lnTo>
                    <a:pt x="36" y="71"/>
                  </a:lnTo>
                  <a:lnTo>
                    <a:pt x="36" y="71"/>
                  </a:lnTo>
                  <a:lnTo>
                    <a:pt x="28" y="70"/>
                  </a:lnTo>
                  <a:lnTo>
                    <a:pt x="22" y="68"/>
                  </a:lnTo>
                  <a:lnTo>
                    <a:pt x="16" y="65"/>
                  </a:lnTo>
                  <a:lnTo>
                    <a:pt x="11" y="61"/>
                  </a:lnTo>
                  <a:lnTo>
                    <a:pt x="7" y="55"/>
                  </a:lnTo>
                  <a:lnTo>
                    <a:pt x="3" y="50"/>
                  </a:lnTo>
                  <a:lnTo>
                    <a:pt x="1" y="43"/>
                  </a:lnTo>
                  <a:lnTo>
                    <a:pt x="0" y="36"/>
                  </a:lnTo>
                  <a:lnTo>
                    <a:pt x="0" y="36"/>
                  </a:lnTo>
                  <a:lnTo>
                    <a:pt x="1" y="28"/>
                  </a:lnTo>
                  <a:lnTo>
                    <a:pt x="3" y="22"/>
                  </a:lnTo>
                  <a:lnTo>
                    <a:pt x="7" y="16"/>
                  </a:lnTo>
                  <a:lnTo>
                    <a:pt x="11" y="11"/>
                  </a:lnTo>
                  <a:lnTo>
                    <a:pt x="16" y="7"/>
                  </a:lnTo>
                  <a:lnTo>
                    <a:pt x="22" y="3"/>
                  </a:lnTo>
                  <a:lnTo>
                    <a:pt x="28" y="1"/>
                  </a:lnTo>
                  <a:lnTo>
                    <a:pt x="36" y="0"/>
                  </a:lnTo>
                  <a:lnTo>
                    <a:pt x="36" y="0"/>
                  </a:lnTo>
                  <a:lnTo>
                    <a:pt x="43" y="1"/>
                  </a:lnTo>
                  <a:lnTo>
                    <a:pt x="50" y="3"/>
                  </a:lnTo>
                  <a:lnTo>
                    <a:pt x="55" y="7"/>
                  </a:lnTo>
                  <a:lnTo>
                    <a:pt x="61" y="11"/>
                  </a:lnTo>
                  <a:lnTo>
                    <a:pt x="65" y="16"/>
                  </a:lnTo>
                  <a:lnTo>
                    <a:pt x="68" y="22"/>
                  </a:lnTo>
                  <a:lnTo>
                    <a:pt x="70" y="28"/>
                  </a:lnTo>
                  <a:lnTo>
                    <a:pt x="71" y="36"/>
                  </a:lnTo>
                  <a:lnTo>
                    <a:pt x="71" y="36"/>
                  </a:lnTo>
                  <a:close/>
                </a:path>
              </a:pathLst>
            </a:custGeom>
            <a:solidFill>
              <a:srgbClr val="242D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dirty="0"/>
            </a:p>
          </p:txBody>
        </p:sp>
        <p:sp>
          <p:nvSpPr>
            <p:cNvPr id="215" name="Freeform 9"/>
            <p:cNvSpPr>
              <a:spLocks/>
            </p:cNvSpPr>
            <p:nvPr/>
          </p:nvSpPr>
          <p:spPr bwMode="auto">
            <a:xfrm>
              <a:off x="3555015" y="2114398"/>
              <a:ext cx="53975" cy="53975"/>
            </a:xfrm>
            <a:custGeom>
              <a:avLst/>
              <a:gdLst>
                <a:gd name="T0" fmla="*/ 34 w 34"/>
                <a:gd name="T1" fmla="*/ 17 h 34"/>
                <a:gd name="T2" fmla="*/ 34 w 34"/>
                <a:gd name="T3" fmla="*/ 17 h 34"/>
                <a:gd name="T4" fmla="*/ 34 w 34"/>
                <a:gd name="T5" fmla="*/ 20 h 34"/>
                <a:gd name="T6" fmla="*/ 33 w 34"/>
                <a:gd name="T7" fmla="*/ 23 h 34"/>
                <a:gd name="T8" fmla="*/ 31 w 34"/>
                <a:gd name="T9" fmla="*/ 27 h 34"/>
                <a:gd name="T10" fmla="*/ 29 w 34"/>
                <a:gd name="T11" fmla="*/ 29 h 34"/>
                <a:gd name="T12" fmla="*/ 27 w 34"/>
                <a:gd name="T13" fmla="*/ 31 h 34"/>
                <a:gd name="T14" fmla="*/ 23 w 34"/>
                <a:gd name="T15" fmla="*/ 33 h 34"/>
                <a:gd name="T16" fmla="*/ 20 w 34"/>
                <a:gd name="T17" fmla="*/ 34 h 34"/>
                <a:gd name="T18" fmla="*/ 17 w 34"/>
                <a:gd name="T19" fmla="*/ 34 h 34"/>
                <a:gd name="T20" fmla="*/ 17 w 34"/>
                <a:gd name="T21" fmla="*/ 34 h 34"/>
                <a:gd name="T22" fmla="*/ 14 w 34"/>
                <a:gd name="T23" fmla="*/ 34 h 34"/>
                <a:gd name="T24" fmla="*/ 10 w 34"/>
                <a:gd name="T25" fmla="*/ 33 h 34"/>
                <a:gd name="T26" fmla="*/ 7 w 34"/>
                <a:gd name="T27" fmla="*/ 31 h 34"/>
                <a:gd name="T28" fmla="*/ 4 w 34"/>
                <a:gd name="T29" fmla="*/ 29 h 34"/>
                <a:gd name="T30" fmla="*/ 2 w 34"/>
                <a:gd name="T31" fmla="*/ 27 h 34"/>
                <a:gd name="T32" fmla="*/ 1 w 34"/>
                <a:gd name="T33" fmla="*/ 23 h 34"/>
                <a:gd name="T34" fmla="*/ 0 w 34"/>
                <a:gd name="T35" fmla="*/ 20 h 34"/>
                <a:gd name="T36" fmla="*/ 0 w 34"/>
                <a:gd name="T37" fmla="*/ 17 h 34"/>
                <a:gd name="T38" fmla="*/ 0 w 34"/>
                <a:gd name="T39" fmla="*/ 17 h 34"/>
                <a:gd name="T40" fmla="*/ 0 w 34"/>
                <a:gd name="T41" fmla="*/ 14 h 34"/>
                <a:gd name="T42" fmla="*/ 1 w 34"/>
                <a:gd name="T43" fmla="*/ 10 h 34"/>
                <a:gd name="T44" fmla="*/ 2 w 34"/>
                <a:gd name="T45" fmla="*/ 7 h 34"/>
                <a:gd name="T46" fmla="*/ 4 w 34"/>
                <a:gd name="T47" fmla="*/ 4 h 34"/>
                <a:gd name="T48" fmla="*/ 7 w 34"/>
                <a:gd name="T49" fmla="*/ 2 h 34"/>
                <a:gd name="T50" fmla="*/ 10 w 34"/>
                <a:gd name="T51" fmla="*/ 1 h 34"/>
                <a:gd name="T52" fmla="*/ 14 w 34"/>
                <a:gd name="T53" fmla="*/ 0 h 34"/>
                <a:gd name="T54" fmla="*/ 17 w 34"/>
                <a:gd name="T55" fmla="*/ 0 h 34"/>
                <a:gd name="T56" fmla="*/ 17 w 34"/>
                <a:gd name="T57" fmla="*/ 0 h 34"/>
                <a:gd name="T58" fmla="*/ 20 w 34"/>
                <a:gd name="T59" fmla="*/ 0 h 34"/>
                <a:gd name="T60" fmla="*/ 23 w 34"/>
                <a:gd name="T61" fmla="*/ 1 h 34"/>
                <a:gd name="T62" fmla="*/ 27 w 34"/>
                <a:gd name="T63" fmla="*/ 2 h 34"/>
                <a:gd name="T64" fmla="*/ 29 w 34"/>
                <a:gd name="T65" fmla="*/ 4 h 34"/>
                <a:gd name="T66" fmla="*/ 31 w 34"/>
                <a:gd name="T67" fmla="*/ 7 h 34"/>
                <a:gd name="T68" fmla="*/ 33 w 34"/>
                <a:gd name="T69" fmla="*/ 10 h 34"/>
                <a:gd name="T70" fmla="*/ 34 w 34"/>
                <a:gd name="T71" fmla="*/ 14 h 34"/>
                <a:gd name="T72" fmla="*/ 34 w 34"/>
                <a:gd name="T73" fmla="*/ 17 h 34"/>
                <a:gd name="T74" fmla="*/ 34 w 34"/>
                <a:gd name="T75"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 h="34">
                  <a:moveTo>
                    <a:pt x="34" y="17"/>
                  </a:moveTo>
                  <a:lnTo>
                    <a:pt x="34" y="17"/>
                  </a:lnTo>
                  <a:lnTo>
                    <a:pt x="34" y="20"/>
                  </a:lnTo>
                  <a:lnTo>
                    <a:pt x="33" y="23"/>
                  </a:lnTo>
                  <a:lnTo>
                    <a:pt x="31" y="27"/>
                  </a:lnTo>
                  <a:lnTo>
                    <a:pt x="29" y="29"/>
                  </a:lnTo>
                  <a:lnTo>
                    <a:pt x="27" y="31"/>
                  </a:lnTo>
                  <a:lnTo>
                    <a:pt x="23" y="33"/>
                  </a:lnTo>
                  <a:lnTo>
                    <a:pt x="20" y="34"/>
                  </a:lnTo>
                  <a:lnTo>
                    <a:pt x="17" y="34"/>
                  </a:lnTo>
                  <a:lnTo>
                    <a:pt x="17" y="34"/>
                  </a:lnTo>
                  <a:lnTo>
                    <a:pt x="14" y="34"/>
                  </a:lnTo>
                  <a:lnTo>
                    <a:pt x="10" y="33"/>
                  </a:lnTo>
                  <a:lnTo>
                    <a:pt x="7" y="31"/>
                  </a:lnTo>
                  <a:lnTo>
                    <a:pt x="4" y="29"/>
                  </a:lnTo>
                  <a:lnTo>
                    <a:pt x="2" y="27"/>
                  </a:lnTo>
                  <a:lnTo>
                    <a:pt x="1" y="23"/>
                  </a:lnTo>
                  <a:lnTo>
                    <a:pt x="0" y="20"/>
                  </a:lnTo>
                  <a:lnTo>
                    <a:pt x="0" y="17"/>
                  </a:lnTo>
                  <a:lnTo>
                    <a:pt x="0" y="17"/>
                  </a:lnTo>
                  <a:lnTo>
                    <a:pt x="0" y="14"/>
                  </a:lnTo>
                  <a:lnTo>
                    <a:pt x="1" y="10"/>
                  </a:lnTo>
                  <a:lnTo>
                    <a:pt x="2" y="7"/>
                  </a:lnTo>
                  <a:lnTo>
                    <a:pt x="4" y="4"/>
                  </a:lnTo>
                  <a:lnTo>
                    <a:pt x="7" y="2"/>
                  </a:lnTo>
                  <a:lnTo>
                    <a:pt x="10" y="1"/>
                  </a:lnTo>
                  <a:lnTo>
                    <a:pt x="14" y="0"/>
                  </a:lnTo>
                  <a:lnTo>
                    <a:pt x="17" y="0"/>
                  </a:lnTo>
                  <a:lnTo>
                    <a:pt x="17" y="0"/>
                  </a:lnTo>
                  <a:lnTo>
                    <a:pt x="20" y="0"/>
                  </a:lnTo>
                  <a:lnTo>
                    <a:pt x="23" y="1"/>
                  </a:lnTo>
                  <a:lnTo>
                    <a:pt x="27" y="2"/>
                  </a:lnTo>
                  <a:lnTo>
                    <a:pt x="29" y="4"/>
                  </a:lnTo>
                  <a:lnTo>
                    <a:pt x="31" y="7"/>
                  </a:lnTo>
                  <a:lnTo>
                    <a:pt x="33" y="10"/>
                  </a:lnTo>
                  <a:lnTo>
                    <a:pt x="34" y="14"/>
                  </a:lnTo>
                  <a:lnTo>
                    <a:pt x="34" y="17"/>
                  </a:lnTo>
                  <a:lnTo>
                    <a:pt x="34"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dirty="0"/>
            </a:p>
          </p:txBody>
        </p:sp>
        <p:sp>
          <p:nvSpPr>
            <p:cNvPr id="216" name="Freeform 10"/>
            <p:cNvSpPr>
              <a:spLocks/>
            </p:cNvSpPr>
            <p:nvPr/>
          </p:nvSpPr>
          <p:spPr bwMode="auto">
            <a:xfrm>
              <a:off x="3278791" y="1863573"/>
              <a:ext cx="584201" cy="660398"/>
            </a:xfrm>
            <a:custGeom>
              <a:avLst/>
              <a:gdLst>
                <a:gd name="T0" fmla="*/ 216 w 368"/>
                <a:gd name="T1" fmla="*/ 365 h 416"/>
                <a:gd name="T2" fmla="*/ 182 w 368"/>
                <a:gd name="T3" fmla="*/ 362 h 416"/>
                <a:gd name="T4" fmla="*/ 151 w 368"/>
                <a:gd name="T5" fmla="*/ 352 h 416"/>
                <a:gd name="T6" fmla="*/ 123 w 368"/>
                <a:gd name="T7" fmla="*/ 337 h 416"/>
                <a:gd name="T8" fmla="*/ 99 w 368"/>
                <a:gd name="T9" fmla="*/ 316 h 416"/>
                <a:gd name="T10" fmla="*/ 79 w 368"/>
                <a:gd name="T11" fmla="*/ 293 h 416"/>
                <a:gd name="T12" fmla="*/ 64 w 368"/>
                <a:gd name="T13" fmla="*/ 265 h 416"/>
                <a:gd name="T14" fmla="*/ 54 w 368"/>
                <a:gd name="T15" fmla="*/ 233 h 416"/>
                <a:gd name="T16" fmla="*/ 51 w 368"/>
                <a:gd name="T17" fmla="*/ 200 h 416"/>
                <a:gd name="T18" fmla="*/ 51 w 368"/>
                <a:gd name="T19" fmla="*/ 187 h 416"/>
                <a:gd name="T20" fmla="*/ 55 w 368"/>
                <a:gd name="T21" fmla="*/ 162 h 416"/>
                <a:gd name="T22" fmla="*/ 61 w 368"/>
                <a:gd name="T23" fmla="*/ 138 h 416"/>
                <a:gd name="T24" fmla="*/ 72 w 368"/>
                <a:gd name="T25" fmla="*/ 117 h 416"/>
                <a:gd name="T26" fmla="*/ 86 w 368"/>
                <a:gd name="T27" fmla="*/ 97 h 416"/>
                <a:gd name="T28" fmla="*/ 102 w 368"/>
                <a:gd name="T29" fmla="*/ 80 h 416"/>
                <a:gd name="T30" fmla="*/ 121 w 368"/>
                <a:gd name="T31" fmla="*/ 64 h 416"/>
                <a:gd name="T32" fmla="*/ 141 w 368"/>
                <a:gd name="T33" fmla="*/ 52 h 416"/>
                <a:gd name="T34" fmla="*/ 133 w 368"/>
                <a:gd name="T35" fmla="*/ 0 h 416"/>
                <a:gd name="T36" fmla="*/ 119 w 368"/>
                <a:gd name="T37" fmla="*/ 6 h 416"/>
                <a:gd name="T38" fmla="*/ 92 w 368"/>
                <a:gd name="T39" fmla="*/ 23 h 416"/>
                <a:gd name="T40" fmla="*/ 68 w 368"/>
                <a:gd name="T41" fmla="*/ 43 h 416"/>
                <a:gd name="T42" fmla="*/ 46 w 368"/>
                <a:gd name="T43" fmla="*/ 66 h 416"/>
                <a:gd name="T44" fmla="*/ 29 w 368"/>
                <a:gd name="T45" fmla="*/ 92 h 416"/>
                <a:gd name="T46" fmla="*/ 15 w 368"/>
                <a:gd name="T47" fmla="*/ 120 h 416"/>
                <a:gd name="T48" fmla="*/ 5 w 368"/>
                <a:gd name="T49" fmla="*/ 151 h 416"/>
                <a:gd name="T50" fmla="*/ 1 w 368"/>
                <a:gd name="T51" fmla="*/ 184 h 416"/>
                <a:gd name="T52" fmla="*/ 0 w 368"/>
                <a:gd name="T53" fmla="*/ 200 h 416"/>
                <a:gd name="T54" fmla="*/ 4 w 368"/>
                <a:gd name="T55" fmla="*/ 243 h 416"/>
                <a:gd name="T56" fmla="*/ 17 w 368"/>
                <a:gd name="T57" fmla="*/ 284 h 416"/>
                <a:gd name="T58" fmla="*/ 37 w 368"/>
                <a:gd name="T59" fmla="*/ 321 h 416"/>
                <a:gd name="T60" fmla="*/ 64 w 368"/>
                <a:gd name="T61" fmla="*/ 352 h 416"/>
                <a:gd name="T62" fmla="*/ 95 w 368"/>
                <a:gd name="T63" fmla="*/ 379 h 416"/>
                <a:gd name="T64" fmla="*/ 132 w 368"/>
                <a:gd name="T65" fmla="*/ 398 h 416"/>
                <a:gd name="T66" fmla="*/ 173 w 368"/>
                <a:gd name="T67" fmla="*/ 411 h 416"/>
                <a:gd name="T68" fmla="*/ 216 w 368"/>
                <a:gd name="T69" fmla="*/ 416 h 416"/>
                <a:gd name="T70" fmla="*/ 237 w 368"/>
                <a:gd name="T71" fmla="*/ 415 h 416"/>
                <a:gd name="T72" fmla="*/ 279 w 368"/>
                <a:gd name="T73" fmla="*/ 406 h 416"/>
                <a:gd name="T74" fmla="*/ 318 w 368"/>
                <a:gd name="T75" fmla="*/ 390 h 416"/>
                <a:gd name="T76" fmla="*/ 353 w 368"/>
                <a:gd name="T77" fmla="*/ 366 h 416"/>
                <a:gd name="T78" fmla="*/ 332 w 368"/>
                <a:gd name="T79" fmla="*/ 316 h 416"/>
                <a:gd name="T80" fmla="*/ 322 w 368"/>
                <a:gd name="T81" fmla="*/ 327 h 416"/>
                <a:gd name="T82" fmla="*/ 295 w 368"/>
                <a:gd name="T83" fmla="*/ 346 h 416"/>
                <a:gd name="T84" fmla="*/ 265 w 368"/>
                <a:gd name="T85" fmla="*/ 357 h 416"/>
                <a:gd name="T86" fmla="*/ 233 w 368"/>
                <a:gd name="T87" fmla="*/ 365 h 416"/>
                <a:gd name="T88" fmla="*/ 216 w 368"/>
                <a:gd name="T89" fmla="*/ 365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8" h="416">
                  <a:moveTo>
                    <a:pt x="216" y="365"/>
                  </a:moveTo>
                  <a:lnTo>
                    <a:pt x="216" y="365"/>
                  </a:lnTo>
                  <a:lnTo>
                    <a:pt x="198" y="365"/>
                  </a:lnTo>
                  <a:lnTo>
                    <a:pt x="182" y="362"/>
                  </a:lnTo>
                  <a:lnTo>
                    <a:pt x="166" y="357"/>
                  </a:lnTo>
                  <a:lnTo>
                    <a:pt x="151" y="352"/>
                  </a:lnTo>
                  <a:lnTo>
                    <a:pt x="137" y="346"/>
                  </a:lnTo>
                  <a:lnTo>
                    <a:pt x="123" y="337"/>
                  </a:lnTo>
                  <a:lnTo>
                    <a:pt x="110" y="327"/>
                  </a:lnTo>
                  <a:lnTo>
                    <a:pt x="99" y="316"/>
                  </a:lnTo>
                  <a:lnTo>
                    <a:pt x="88" y="306"/>
                  </a:lnTo>
                  <a:lnTo>
                    <a:pt x="79" y="293"/>
                  </a:lnTo>
                  <a:lnTo>
                    <a:pt x="70" y="279"/>
                  </a:lnTo>
                  <a:lnTo>
                    <a:pt x="64" y="265"/>
                  </a:lnTo>
                  <a:lnTo>
                    <a:pt x="58" y="249"/>
                  </a:lnTo>
                  <a:lnTo>
                    <a:pt x="54" y="233"/>
                  </a:lnTo>
                  <a:lnTo>
                    <a:pt x="51" y="217"/>
                  </a:lnTo>
                  <a:lnTo>
                    <a:pt x="51" y="200"/>
                  </a:lnTo>
                  <a:lnTo>
                    <a:pt x="51" y="200"/>
                  </a:lnTo>
                  <a:lnTo>
                    <a:pt x="51" y="187"/>
                  </a:lnTo>
                  <a:lnTo>
                    <a:pt x="52" y="175"/>
                  </a:lnTo>
                  <a:lnTo>
                    <a:pt x="55" y="162"/>
                  </a:lnTo>
                  <a:lnTo>
                    <a:pt x="58" y="150"/>
                  </a:lnTo>
                  <a:lnTo>
                    <a:pt x="61" y="138"/>
                  </a:lnTo>
                  <a:lnTo>
                    <a:pt x="67" y="127"/>
                  </a:lnTo>
                  <a:lnTo>
                    <a:pt x="72" y="117"/>
                  </a:lnTo>
                  <a:lnTo>
                    <a:pt x="79" y="107"/>
                  </a:lnTo>
                  <a:lnTo>
                    <a:pt x="86" y="97"/>
                  </a:lnTo>
                  <a:lnTo>
                    <a:pt x="94" y="87"/>
                  </a:lnTo>
                  <a:lnTo>
                    <a:pt x="102" y="80"/>
                  </a:lnTo>
                  <a:lnTo>
                    <a:pt x="111" y="71"/>
                  </a:lnTo>
                  <a:lnTo>
                    <a:pt x="121" y="64"/>
                  </a:lnTo>
                  <a:lnTo>
                    <a:pt x="130" y="57"/>
                  </a:lnTo>
                  <a:lnTo>
                    <a:pt x="141" y="52"/>
                  </a:lnTo>
                  <a:lnTo>
                    <a:pt x="152" y="46"/>
                  </a:lnTo>
                  <a:lnTo>
                    <a:pt x="133" y="0"/>
                  </a:lnTo>
                  <a:lnTo>
                    <a:pt x="133" y="0"/>
                  </a:lnTo>
                  <a:lnTo>
                    <a:pt x="119" y="6"/>
                  </a:lnTo>
                  <a:lnTo>
                    <a:pt x="105" y="14"/>
                  </a:lnTo>
                  <a:lnTo>
                    <a:pt x="92" y="23"/>
                  </a:lnTo>
                  <a:lnTo>
                    <a:pt x="80" y="32"/>
                  </a:lnTo>
                  <a:lnTo>
                    <a:pt x="68" y="43"/>
                  </a:lnTo>
                  <a:lnTo>
                    <a:pt x="57" y="54"/>
                  </a:lnTo>
                  <a:lnTo>
                    <a:pt x="46" y="66"/>
                  </a:lnTo>
                  <a:lnTo>
                    <a:pt x="38" y="79"/>
                  </a:lnTo>
                  <a:lnTo>
                    <a:pt x="29" y="92"/>
                  </a:lnTo>
                  <a:lnTo>
                    <a:pt x="21" y="106"/>
                  </a:lnTo>
                  <a:lnTo>
                    <a:pt x="15" y="120"/>
                  </a:lnTo>
                  <a:lnTo>
                    <a:pt x="10" y="135"/>
                  </a:lnTo>
                  <a:lnTo>
                    <a:pt x="5" y="151"/>
                  </a:lnTo>
                  <a:lnTo>
                    <a:pt x="2" y="166"/>
                  </a:lnTo>
                  <a:lnTo>
                    <a:pt x="1" y="184"/>
                  </a:lnTo>
                  <a:lnTo>
                    <a:pt x="0" y="200"/>
                  </a:lnTo>
                  <a:lnTo>
                    <a:pt x="0" y="200"/>
                  </a:lnTo>
                  <a:lnTo>
                    <a:pt x="1" y="221"/>
                  </a:lnTo>
                  <a:lnTo>
                    <a:pt x="4" y="243"/>
                  </a:lnTo>
                  <a:lnTo>
                    <a:pt x="10" y="263"/>
                  </a:lnTo>
                  <a:lnTo>
                    <a:pt x="17" y="284"/>
                  </a:lnTo>
                  <a:lnTo>
                    <a:pt x="26" y="302"/>
                  </a:lnTo>
                  <a:lnTo>
                    <a:pt x="37" y="321"/>
                  </a:lnTo>
                  <a:lnTo>
                    <a:pt x="49" y="337"/>
                  </a:lnTo>
                  <a:lnTo>
                    <a:pt x="64" y="352"/>
                  </a:lnTo>
                  <a:lnTo>
                    <a:pt x="79" y="366"/>
                  </a:lnTo>
                  <a:lnTo>
                    <a:pt x="95" y="379"/>
                  </a:lnTo>
                  <a:lnTo>
                    <a:pt x="113" y="390"/>
                  </a:lnTo>
                  <a:lnTo>
                    <a:pt x="132" y="398"/>
                  </a:lnTo>
                  <a:lnTo>
                    <a:pt x="152" y="406"/>
                  </a:lnTo>
                  <a:lnTo>
                    <a:pt x="173" y="411"/>
                  </a:lnTo>
                  <a:lnTo>
                    <a:pt x="194" y="415"/>
                  </a:lnTo>
                  <a:lnTo>
                    <a:pt x="216" y="416"/>
                  </a:lnTo>
                  <a:lnTo>
                    <a:pt x="216" y="416"/>
                  </a:lnTo>
                  <a:lnTo>
                    <a:pt x="237" y="415"/>
                  </a:lnTo>
                  <a:lnTo>
                    <a:pt x="259" y="411"/>
                  </a:lnTo>
                  <a:lnTo>
                    <a:pt x="279" y="406"/>
                  </a:lnTo>
                  <a:lnTo>
                    <a:pt x="300" y="398"/>
                  </a:lnTo>
                  <a:lnTo>
                    <a:pt x="318" y="390"/>
                  </a:lnTo>
                  <a:lnTo>
                    <a:pt x="337" y="379"/>
                  </a:lnTo>
                  <a:lnTo>
                    <a:pt x="353" y="366"/>
                  </a:lnTo>
                  <a:lnTo>
                    <a:pt x="368" y="352"/>
                  </a:lnTo>
                  <a:lnTo>
                    <a:pt x="332" y="316"/>
                  </a:lnTo>
                  <a:lnTo>
                    <a:pt x="332" y="316"/>
                  </a:lnTo>
                  <a:lnTo>
                    <a:pt x="322" y="327"/>
                  </a:lnTo>
                  <a:lnTo>
                    <a:pt x="309" y="337"/>
                  </a:lnTo>
                  <a:lnTo>
                    <a:pt x="295" y="346"/>
                  </a:lnTo>
                  <a:lnTo>
                    <a:pt x="281" y="352"/>
                  </a:lnTo>
                  <a:lnTo>
                    <a:pt x="265" y="357"/>
                  </a:lnTo>
                  <a:lnTo>
                    <a:pt x="249" y="362"/>
                  </a:lnTo>
                  <a:lnTo>
                    <a:pt x="233" y="365"/>
                  </a:lnTo>
                  <a:lnTo>
                    <a:pt x="216" y="365"/>
                  </a:lnTo>
                  <a:lnTo>
                    <a:pt x="216" y="365"/>
                  </a:lnTo>
                  <a:close/>
                </a:path>
              </a:pathLst>
            </a:custGeom>
            <a:solidFill>
              <a:srgbClr val="F154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dirty="0"/>
            </a:p>
          </p:txBody>
        </p:sp>
        <p:sp>
          <p:nvSpPr>
            <p:cNvPr id="217" name="Freeform 11"/>
            <p:cNvSpPr>
              <a:spLocks/>
            </p:cNvSpPr>
            <p:nvPr/>
          </p:nvSpPr>
          <p:spPr bwMode="auto">
            <a:xfrm>
              <a:off x="3805844" y="2181069"/>
              <a:ext cx="158750" cy="241299"/>
            </a:xfrm>
            <a:custGeom>
              <a:avLst/>
              <a:gdLst>
                <a:gd name="T0" fmla="*/ 49 w 100"/>
                <a:gd name="T1" fmla="*/ 0 h 152"/>
                <a:gd name="T2" fmla="*/ 49 w 100"/>
                <a:gd name="T3" fmla="*/ 0 h 152"/>
                <a:gd name="T4" fmla="*/ 49 w 100"/>
                <a:gd name="T5" fmla="*/ 17 h 152"/>
                <a:gd name="T6" fmla="*/ 46 w 100"/>
                <a:gd name="T7" fmla="*/ 33 h 152"/>
                <a:gd name="T8" fmla="*/ 41 w 100"/>
                <a:gd name="T9" fmla="*/ 49 h 152"/>
                <a:gd name="T10" fmla="*/ 36 w 100"/>
                <a:gd name="T11" fmla="*/ 65 h 152"/>
                <a:gd name="T12" fmla="*/ 30 w 100"/>
                <a:gd name="T13" fmla="*/ 79 h 152"/>
                <a:gd name="T14" fmla="*/ 21 w 100"/>
                <a:gd name="T15" fmla="*/ 93 h 152"/>
                <a:gd name="T16" fmla="*/ 11 w 100"/>
                <a:gd name="T17" fmla="*/ 106 h 152"/>
                <a:gd name="T18" fmla="*/ 0 w 100"/>
                <a:gd name="T19" fmla="*/ 116 h 152"/>
                <a:gd name="T20" fmla="*/ 36 w 100"/>
                <a:gd name="T21" fmla="*/ 152 h 152"/>
                <a:gd name="T22" fmla="*/ 36 w 100"/>
                <a:gd name="T23" fmla="*/ 152 h 152"/>
                <a:gd name="T24" fmla="*/ 50 w 100"/>
                <a:gd name="T25" fmla="*/ 137 h 152"/>
                <a:gd name="T26" fmla="*/ 63 w 100"/>
                <a:gd name="T27" fmla="*/ 121 h 152"/>
                <a:gd name="T28" fmla="*/ 74 w 100"/>
                <a:gd name="T29" fmla="*/ 102 h 152"/>
                <a:gd name="T30" fmla="*/ 82 w 100"/>
                <a:gd name="T31" fmla="*/ 84 h 152"/>
                <a:gd name="T32" fmla="*/ 90 w 100"/>
                <a:gd name="T33" fmla="*/ 63 h 152"/>
                <a:gd name="T34" fmla="*/ 95 w 100"/>
                <a:gd name="T35" fmla="*/ 43 h 152"/>
                <a:gd name="T36" fmla="*/ 99 w 100"/>
                <a:gd name="T37" fmla="*/ 21 h 152"/>
                <a:gd name="T38" fmla="*/ 100 w 100"/>
                <a:gd name="T39" fmla="*/ 0 h 152"/>
                <a:gd name="T40" fmla="*/ 49 w 100"/>
                <a:gd name="T41"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 h="152">
                  <a:moveTo>
                    <a:pt x="49" y="0"/>
                  </a:moveTo>
                  <a:lnTo>
                    <a:pt x="49" y="0"/>
                  </a:lnTo>
                  <a:lnTo>
                    <a:pt x="49" y="17"/>
                  </a:lnTo>
                  <a:lnTo>
                    <a:pt x="46" y="33"/>
                  </a:lnTo>
                  <a:lnTo>
                    <a:pt x="41" y="49"/>
                  </a:lnTo>
                  <a:lnTo>
                    <a:pt x="36" y="65"/>
                  </a:lnTo>
                  <a:lnTo>
                    <a:pt x="30" y="79"/>
                  </a:lnTo>
                  <a:lnTo>
                    <a:pt x="21" y="93"/>
                  </a:lnTo>
                  <a:lnTo>
                    <a:pt x="11" y="106"/>
                  </a:lnTo>
                  <a:lnTo>
                    <a:pt x="0" y="116"/>
                  </a:lnTo>
                  <a:lnTo>
                    <a:pt x="36" y="152"/>
                  </a:lnTo>
                  <a:lnTo>
                    <a:pt x="36" y="152"/>
                  </a:lnTo>
                  <a:lnTo>
                    <a:pt x="50" y="137"/>
                  </a:lnTo>
                  <a:lnTo>
                    <a:pt x="63" y="121"/>
                  </a:lnTo>
                  <a:lnTo>
                    <a:pt x="74" y="102"/>
                  </a:lnTo>
                  <a:lnTo>
                    <a:pt x="82" y="84"/>
                  </a:lnTo>
                  <a:lnTo>
                    <a:pt x="90" y="63"/>
                  </a:lnTo>
                  <a:lnTo>
                    <a:pt x="95" y="43"/>
                  </a:lnTo>
                  <a:lnTo>
                    <a:pt x="99" y="21"/>
                  </a:lnTo>
                  <a:lnTo>
                    <a:pt x="100" y="0"/>
                  </a:ln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dirty="0"/>
            </a:p>
          </p:txBody>
        </p:sp>
        <p:sp>
          <p:nvSpPr>
            <p:cNvPr id="218" name="Freeform 12"/>
            <p:cNvSpPr>
              <a:spLocks/>
            </p:cNvSpPr>
            <p:nvPr/>
          </p:nvSpPr>
          <p:spPr bwMode="auto">
            <a:xfrm>
              <a:off x="3621692" y="1838171"/>
              <a:ext cx="342901" cy="342898"/>
            </a:xfrm>
            <a:custGeom>
              <a:avLst/>
              <a:gdLst>
                <a:gd name="T0" fmla="*/ 0 w 216"/>
                <a:gd name="T1" fmla="*/ 51 h 216"/>
                <a:gd name="T2" fmla="*/ 0 w 216"/>
                <a:gd name="T3" fmla="*/ 51 h 216"/>
                <a:gd name="T4" fmla="*/ 17 w 216"/>
                <a:gd name="T5" fmla="*/ 51 h 216"/>
                <a:gd name="T6" fmla="*/ 33 w 216"/>
                <a:gd name="T7" fmla="*/ 54 h 216"/>
                <a:gd name="T8" fmla="*/ 49 w 216"/>
                <a:gd name="T9" fmla="*/ 58 h 216"/>
                <a:gd name="T10" fmla="*/ 65 w 216"/>
                <a:gd name="T11" fmla="*/ 64 h 216"/>
                <a:gd name="T12" fmla="*/ 79 w 216"/>
                <a:gd name="T13" fmla="*/ 70 h 216"/>
                <a:gd name="T14" fmla="*/ 93 w 216"/>
                <a:gd name="T15" fmla="*/ 79 h 216"/>
                <a:gd name="T16" fmla="*/ 106 w 216"/>
                <a:gd name="T17" fmla="*/ 88 h 216"/>
                <a:gd name="T18" fmla="*/ 116 w 216"/>
                <a:gd name="T19" fmla="*/ 99 h 216"/>
                <a:gd name="T20" fmla="*/ 127 w 216"/>
                <a:gd name="T21" fmla="*/ 110 h 216"/>
                <a:gd name="T22" fmla="*/ 137 w 216"/>
                <a:gd name="T23" fmla="*/ 123 h 216"/>
                <a:gd name="T24" fmla="*/ 146 w 216"/>
                <a:gd name="T25" fmla="*/ 137 h 216"/>
                <a:gd name="T26" fmla="*/ 152 w 216"/>
                <a:gd name="T27" fmla="*/ 151 h 216"/>
                <a:gd name="T28" fmla="*/ 157 w 216"/>
                <a:gd name="T29" fmla="*/ 166 h 216"/>
                <a:gd name="T30" fmla="*/ 162 w 216"/>
                <a:gd name="T31" fmla="*/ 182 h 216"/>
                <a:gd name="T32" fmla="*/ 165 w 216"/>
                <a:gd name="T33" fmla="*/ 198 h 216"/>
                <a:gd name="T34" fmla="*/ 165 w 216"/>
                <a:gd name="T35" fmla="*/ 216 h 216"/>
                <a:gd name="T36" fmla="*/ 165 w 216"/>
                <a:gd name="T37" fmla="*/ 216 h 216"/>
                <a:gd name="T38" fmla="*/ 216 w 216"/>
                <a:gd name="T39" fmla="*/ 216 h 216"/>
                <a:gd name="T40" fmla="*/ 216 w 216"/>
                <a:gd name="T41" fmla="*/ 216 h 216"/>
                <a:gd name="T42" fmla="*/ 215 w 216"/>
                <a:gd name="T43" fmla="*/ 194 h 216"/>
                <a:gd name="T44" fmla="*/ 211 w 216"/>
                <a:gd name="T45" fmla="*/ 173 h 216"/>
                <a:gd name="T46" fmla="*/ 206 w 216"/>
                <a:gd name="T47" fmla="*/ 152 h 216"/>
                <a:gd name="T48" fmla="*/ 198 w 216"/>
                <a:gd name="T49" fmla="*/ 132 h 216"/>
                <a:gd name="T50" fmla="*/ 190 w 216"/>
                <a:gd name="T51" fmla="*/ 113 h 216"/>
                <a:gd name="T52" fmla="*/ 179 w 216"/>
                <a:gd name="T53" fmla="*/ 95 h 216"/>
                <a:gd name="T54" fmla="*/ 166 w 216"/>
                <a:gd name="T55" fmla="*/ 79 h 216"/>
                <a:gd name="T56" fmla="*/ 152 w 216"/>
                <a:gd name="T57" fmla="*/ 64 h 216"/>
                <a:gd name="T58" fmla="*/ 137 w 216"/>
                <a:gd name="T59" fmla="*/ 49 h 216"/>
                <a:gd name="T60" fmla="*/ 121 w 216"/>
                <a:gd name="T61" fmla="*/ 37 h 216"/>
                <a:gd name="T62" fmla="*/ 102 w 216"/>
                <a:gd name="T63" fmla="*/ 26 h 216"/>
                <a:gd name="T64" fmla="*/ 84 w 216"/>
                <a:gd name="T65" fmla="*/ 17 h 216"/>
                <a:gd name="T66" fmla="*/ 63 w 216"/>
                <a:gd name="T67" fmla="*/ 10 h 216"/>
                <a:gd name="T68" fmla="*/ 43 w 216"/>
                <a:gd name="T69" fmla="*/ 4 h 216"/>
                <a:gd name="T70" fmla="*/ 21 w 216"/>
                <a:gd name="T71" fmla="*/ 1 h 216"/>
                <a:gd name="T72" fmla="*/ 0 w 216"/>
                <a:gd name="T73" fmla="*/ 0 h 216"/>
                <a:gd name="T74" fmla="*/ 0 w 216"/>
                <a:gd name="T75" fmla="*/ 51 h 216"/>
                <a:gd name="T76" fmla="*/ 0 w 216"/>
                <a:gd name="T77" fmla="*/ 5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6" h="216">
                  <a:moveTo>
                    <a:pt x="0" y="51"/>
                  </a:moveTo>
                  <a:lnTo>
                    <a:pt x="0" y="51"/>
                  </a:lnTo>
                  <a:lnTo>
                    <a:pt x="17" y="51"/>
                  </a:lnTo>
                  <a:lnTo>
                    <a:pt x="33" y="54"/>
                  </a:lnTo>
                  <a:lnTo>
                    <a:pt x="49" y="58"/>
                  </a:lnTo>
                  <a:lnTo>
                    <a:pt x="65" y="64"/>
                  </a:lnTo>
                  <a:lnTo>
                    <a:pt x="79" y="70"/>
                  </a:lnTo>
                  <a:lnTo>
                    <a:pt x="93" y="79"/>
                  </a:lnTo>
                  <a:lnTo>
                    <a:pt x="106" y="88"/>
                  </a:lnTo>
                  <a:lnTo>
                    <a:pt x="116" y="99"/>
                  </a:lnTo>
                  <a:lnTo>
                    <a:pt x="127" y="110"/>
                  </a:lnTo>
                  <a:lnTo>
                    <a:pt x="137" y="123"/>
                  </a:lnTo>
                  <a:lnTo>
                    <a:pt x="146" y="137"/>
                  </a:lnTo>
                  <a:lnTo>
                    <a:pt x="152" y="151"/>
                  </a:lnTo>
                  <a:lnTo>
                    <a:pt x="157" y="166"/>
                  </a:lnTo>
                  <a:lnTo>
                    <a:pt x="162" y="182"/>
                  </a:lnTo>
                  <a:lnTo>
                    <a:pt x="165" y="198"/>
                  </a:lnTo>
                  <a:lnTo>
                    <a:pt x="165" y="216"/>
                  </a:lnTo>
                  <a:lnTo>
                    <a:pt x="165" y="216"/>
                  </a:lnTo>
                  <a:lnTo>
                    <a:pt x="216" y="216"/>
                  </a:lnTo>
                  <a:lnTo>
                    <a:pt x="216" y="216"/>
                  </a:lnTo>
                  <a:lnTo>
                    <a:pt x="215" y="194"/>
                  </a:lnTo>
                  <a:lnTo>
                    <a:pt x="211" y="173"/>
                  </a:lnTo>
                  <a:lnTo>
                    <a:pt x="206" y="152"/>
                  </a:lnTo>
                  <a:lnTo>
                    <a:pt x="198" y="132"/>
                  </a:lnTo>
                  <a:lnTo>
                    <a:pt x="190" y="113"/>
                  </a:lnTo>
                  <a:lnTo>
                    <a:pt x="179" y="95"/>
                  </a:lnTo>
                  <a:lnTo>
                    <a:pt x="166" y="79"/>
                  </a:lnTo>
                  <a:lnTo>
                    <a:pt x="152" y="64"/>
                  </a:lnTo>
                  <a:lnTo>
                    <a:pt x="137" y="49"/>
                  </a:lnTo>
                  <a:lnTo>
                    <a:pt x="121" y="37"/>
                  </a:lnTo>
                  <a:lnTo>
                    <a:pt x="102" y="26"/>
                  </a:lnTo>
                  <a:lnTo>
                    <a:pt x="84" y="17"/>
                  </a:lnTo>
                  <a:lnTo>
                    <a:pt x="63" y="10"/>
                  </a:lnTo>
                  <a:lnTo>
                    <a:pt x="43" y="4"/>
                  </a:lnTo>
                  <a:lnTo>
                    <a:pt x="21" y="1"/>
                  </a:lnTo>
                  <a:lnTo>
                    <a:pt x="0" y="0"/>
                  </a:lnTo>
                  <a:lnTo>
                    <a:pt x="0" y="51"/>
                  </a:lnTo>
                  <a:lnTo>
                    <a:pt x="0" y="51"/>
                  </a:lnTo>
                  <a:close/>
                </a:path>
              </a:pathLst>
            </a:custGeom>
            <a:solidFill>
              <a:srgbClr val="16C6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dirty="0"/>
            </a:p>
          </p:txBody>
        </p:sp>
        <p:sp>
          <p:nvSpPr>
            <p:cNvPr id="219" name="Freeform 13"/>
            <p:cNvSpPr>
              <a:spLocks/>
            </p:cNvSpPr>
            <p:nvPr/>
          </p:nvSpPr>
          <p:spPr bwMode="auto">
            <a:xfrm>
              <a:off x="3489922" y="1838178"/>
              <a:ext cx="131763" cy="98425"/>
            </a:xfrm>
            <a:custGeom>
              <a:avLst/>
              <a:gdLst>
                <a:gd name="T0" fmla="*/ 83 w 83"/>
                <a:gd name="T1" fmla="*/ 51 h 62"/>
                <a:gd name="T2" fmla="*/ 83 w 83"/>
                <a:gd name="T3" fmla="*/ 0 h 62"/>
                <a:gd name="T4" fmla="*/ 83 w 83"/>
                <a:gd name="T5" fmla="*/ 0 h 62"/>
                <a:gd name="T6" fmla="*/ 61 w 83"/>
                <a:gd name="T7" fmla="*/ 1 h 62"/>
                <a:gd name="T8" fmla="*/ 40 w 83"/>
                <a:gd name="T9" fmla="*/ 4 h 62"/>
                <a:gd name="T10" fmla="*/ 20 w 83"/>
                <a:gd name="T11" fmla="*/ 10 h 62"/>
                <a:gd name="T12" fmla="*/ 0 w 83"/>
                <a:gd name="T13" fmla="*/ 16 h 62"/>
                <a:gd name="T14" fmla="*/ 19 w 83"/>
                <a:gd name="T15" fmla="*/ 62 h 62"/>
                <a:gd name="T16" fmla="*/ 19 w 83"/>
                <a:gd name="T17" fmla="*/ 62 h 62"/>
                <a:gd name="T18" fmla="*/ 34 w 83"/>
                <a:gd name="T19" fmla="*/ 57 h 62"/>
                <a:gd name="T20" fmla="*/ 50 w 83"/>
                <a:gd name="T21" fmla="*/ 54 h 62"/>
                <a:gd name="T22" fmla="*/ 67 w 83"/>
                <a:gd name="T23" fmla="*/ 51 h 62"/>
                <a:gd name="T24" fmla="*/ 83 w 83"/>
                <a:gd name="T25" fmla="*/ 51 h 62"/>
                <a:gd name="T26" fmla="*/ 83 w 83"/>
                <a:gd name="T27" fmla="*/ 5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62">
                  <a:moveTo>
                    <a:pt x="83" y="51"/>
                  </a:moveTo>
                  <a:lnTo>
                    <a:pt x="83" y="0"/>
                  </a:lnTo>
                  <a:lnTo>
                    <a:pt x="83" y="0"/>
                  </a:lnTo>
                  <a:lnTo>
                    <a:pt x="61" y="1"/>
                  </a:lnTo>
                  <a:lnTo>
                    <a:pt x="40" y="4"/>
                  </a:lnTo>
                  <a:lnTo>
                    <a:pt x="20" y="10"/>
                  </a:lnTo>
                  <a:lnTo>
                    <a:pt x="0" y="16"/>
                  </a:lnTo>
                  <a:lnTo>
                    <a:pt x="19" y="62"/>
                  </a:lnTo>
                  <a:lnTo>
                    <a:pt x="19" y="62"/>
                  </a:lnTo>
                  <a:lnTo>
                    <a:pt x="34" y="57"/>
                  </a:lnTo>
                  <a:lnTo>
                    <a:pt x="50" y="54"/>
                  </a:lnTo>
                  <a:lnTo>
                    <a:pt x="67" y="51"/>
                  </a:lnTo>
                  <a:lnTo>
                    <a:pt x="83" y="51"/>
                  </a:lnTo>
                  <a:lnTo>
                    <a:pt x="83" y="51"/>
                  </a:lnTo>
                  <a:close/>
                </a:path>
              </a:pathLst>
            </a:custGeom>
            <a:solidFill>
              <a:srgbClr val="242D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dirty="0"/>
            </a:p>
          </p:txBody>
        </p:sp>
      </p:grpSp>
      <p:grpSp>
        <p:nvGrpSpPr>
          <p:cNvPr id="278" name="Group 4"/>
          <p:cNvGrpSpPr>
            <a:grpSpLocks noChangeAspect="1"/>
          </p:cNvGrpSpPr>
          <p:nvPr/>
        </p:nvGrpSpPr>
        <p:grpSpPr bwMode="auto">
          <a:xfrm>
            <a:off x="3826229" y="2884107"/>
            <a:ext cx="914400" cy="914400"/>
            <a:chOff x="6585" y="1620"/>
            <a:chExt cx="600" cy="598"/>
          </a:xfrm>
        </p:grpSpPr>
        <p:sp>
          <p:nvSpPr>
            <p:cNvPr id="279" name="AutoShape 3"/>
            <p:cNvSpPr>
              <a:spLocks noChangeAspect="1" noChangeArrowheads="1" noTextEdit="1"/>
            </p:cNvSpPr>
            <p:nvPr/>
          </p:nvSpPr>
          <p:spPr bwMode="auto">
            <a:xfrm>
              <a:off x="6585" y="1621"/>
              <a:ext cx="600"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80" name="Oval 5"/>
            <p:cNvSpPr>
              <a:spLocks noChangeArrowheads="1"/>
            </p:cNvSpPr>
            <p:nvPr/>
          </p:nvSpPr>
          <p:spPr bwMode="auto">
            <a:xfrm>
              <a:off x="6585" y="1620"/>
              <a:ext cx="599" cy="598"/>
            </a:xfrm>
            <a:prstGeom prst="ellipse">
              <a:avLst/>
            </a:prstGeom>
            <a:solidFill>
              <a:srgbClr val="0091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81" name="Freeform 6"/>
            <p:cNvSpPr>
              <a:spLocks/>
            </p:cNvSpPr>
            <p:nvPr/>
          </p:nvSpPr>
          <p:spPr bwMode="auto">
            <a:xfrm>
              <a:off x="6710" y="1783"/>
              <a:ext cx="348" cy="254"/>
            </a:xfrm>
            <a:custGeom>
              <a:avLst/>
              <a:gdLst>
                <a:gd name="T0" fmla="*/ 256 w 256"/>
                <a:gd name="T1" fmla="*/ 175 h 187"/>
                <a:gd name="T2" fmla="*/ 244 w 256"/>
                <a:gd name="T3" fmla="*/ 187 h 187"/>
                <a:gd name="T4" fmla="*/ 12 w 256"/>
                <a:gd name="T5" fmla="*/ 187 h 187"/>
                <a:gd name="T6" fmla="*/ 0 w 256"/>
                <a:gd name="T7" fmla="*/ 175 h 187"/>
                <a:gd name="T8" fmla="*/ 0 w 256"/>
                <a:gd name="T9" fmla="*/ 12 h 187"/>
                <a:gd name="T10" fmla="*/ 12 w 256"/>
                <a:gd name="T11" fmla="*/ 0 h 187"/>
                <a:gd name="T12" fmla="*/ 244 w 256"/>
                <a:gd name="T13" fmla="*/ 0 h 187"/>
                <a:gd name="T14" fmla="*/ 256 w 256"/>
                <a:gd name="T15" fmla="*/ 12 h 187"/>
                <a:gd name="T16" fmla="*/ 256 w 256"/>
                <a:gd name="T17" fmla="*/ 1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187">
                  <a:moveTo>
                    <a:pt x="256" y="175"/>
                  </a:moveTo>
                  <a:cubicBezTo>
                    <a:pt x="256" y="181"/>
                    <a:pt x="251" y="187"/>
                    <a:pt x="244" y="187"/>
                  </a:cubicBezTo>
                  <a:cubicBezTo>
                    <a:pt x="12" y="187"/>
                    <a:pt x="12" y="187"/>
                    <a:pt x="12" y="187"/>
                  </a:cubicBezTo>
                  <a:cubicBezTo>
                    <a:pt x="5" y="187"/>
                    <a:pt x="0" y="181"/>
                    <a:pt x="0" y="175"/>
                  </a:cubicBezTo>
                  <a:cubicBezTo>
                    <a:pt x="0" y="12"/>
                    <a:pt x="0" y="12"/>
                    <a:pt x="0" y="12"/>
                  </a:cubicBezTo>
                  <a:cubicBezTo>
                    <a:pt x="0" y="6"/>
                    <a:pt x="5" y="0"/>
                    <a:pt x="12" y="0"/>
                  </a:cubicBezTo>
                  <a:cubicBezTo>
                    <a:pt x="244" y="0"/>
                    <a:pt x="244" y="0"/>
                    <a:pt x="244" y="0"/>
                  </a:cubicBezTo>
                  <a:cubicBezTo>
                    <a:pt x="251" y="0"/>
                    <a:pt x="256" y="6"/>
                    <a:pt x="256" y="12"/>
                  </a:cubicBezTo>
                  <a:lnTo>
                    <a:pt x="256" y="175"/>
                  </a:ln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82" name="Rectangle 7"/>
            <p:cNvSpPr>
              <a:spLocks noChangeArrowheads="1"/>
            </p:cNvSpPr>
            <p:nvPr/>
          </p:nvSpPr>
          <p:spPr bwMode="auto">
            <a:xfrm>
              <a:off x="6837" y="2037"/>
              <a:ext cx="95" cy="40"/>
            </a:xfrm>
            <a:prstGeom prst="rect">
              <a:avLst/>
            </a:prstGeom>
            <a:solidFill>
              <a:srgbClr val="E2E4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83" name="Freeform 8"/>
            <p:cNvSpPr>
              <a:spLocks/>
            </p:cNvSpPr>
            <p:nvPr/>
          </p:nvSpPr>
          <p:spPr bwMode="auto">
            <a:xfrm>
              <a:off x="6805" y="2077"/>
              <a:ext cx="158" cy="16"/>
            </a:xfrm>
            <a:custGeom>
              <a:avLst/>
              <a:gdLst>
                <a:gd name="T0" fmla="*/ 116 w 116"/>
                <a:gd name="T1" fmla="*/ 6 h 12"/>
                <a:gd name="T2" fmla="*/ 110 w 116"/>
                <a:gd name="T3" fmla="*/ 12 h 12"/>
                <a:gd name="T4" fmla="*/ 6 w 116"/>
                <a:gd name="T5" fmla="*/ 12 h 12"/>
                <a:gd name="T6" fmla="*/ 0 w 116"/>
                <a:gd name="T7" fmla="*/ 6 h 12"/>
                <a:gd name="T8" fmla="*/ 6 w 116"/>
                <a:gd name="T9" fmla="*/ 0 h 12"/>
                <a:gd name="T10" fmla="*/ 110 w 116"/>
                <a:gd name="T11" fmla="*/ 0 h 12"/>
                <a:gd name="T12" fmla="*/ 116 w 116"/>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116" h="12">
                  <a:moveTo>
                    <a:pt x="116" y="6"/>
                  </a:moveTo>
                  <a:cubicBezTo>
                    <a:pt x="116" y="9"/>
                    <a:pt x="114" y="12"/>
                    <a:pt x="110" y="12"/>
                  </a:cubicBezTo>
                  <a:cubicBezTo>
                    <a:pt x="6" y="12"/>
                    <a:pt x="6" y="12"/>
                    <a:pt x="6" y="12"/>
                  </a:cubicBezTo>
                  <a:cubicBezTo>
                    <a:pt x="2" y="12"/>
                    <a:pt x="0" y="9"/>
                    <a:pt x="0" y="6"/>
                  </a:cubicBezTo>
                  <a:cubicBezTo>
                    <a:pt x="0" y="3"/>
                    <a:pt x="2" y="0"/>
                    <a:pt x="6" y="0"/>
                  </a:cubicBezTo>
                  <a:cubicBezTo>
                    <a:pt x="110" y="0"/>
                    <a:pt x="110" y="0"/>
                    <a:pt x="110" y="0"/>
                  </a:cubicBezTo>
                  <a:cubicBezTo>
                    <a:pt x="114" y="0"/>
                    <a:pt x="116" y="3"/>
                    <a:pt x="116" y="6"/>
                  </a:cubicBezTo>
                  <a:close/>
                </a:path>
              </a:pathLst>
            </a:custGeom>
            <a:solidFill>
              <a:srgbClr val="F0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84" name="Freeform 9"/>
            <p:cNvSpPr>
              <a:spLocks/>
            </p:cNvSpPr>
            <p:nvPr/>
          </p:nvSpPr>
          <p:spPr bwMode="auto">
            <a:xfrm>
              <a:off x="6710" y="1973"/>
              <a:ext cx="348" cy="64"/>
            </a:xfrm>
            <a:custGeom>
              <a:avLst/>
              <a:gdLst>
                <a:gd name="T0" fmla="*/ 256 w 256"/>
                <a:gd name="T1" fmla="*/ 35 h 47"/>
                <a:gd name="T2" fmla="*/ 256 w 256"/>
                <a:gd name="T3" fmla="*/ 0 h 47"/>
                <a:gd name="T4" fmla="*/ 0 w 256"/>
                <a:gd name="T5" fmla="*/ 0 h 47"/>
                <a:gd name="T6" fmla="*/ 0 w 256"/>
                <a:gd name="T7" fmla="*/ 35 h 47"/>
                <a:gd name="T8" fmla="*/ 12 w 256"/>
                <a:gd name="T9" fmla="*/ 47 h 47"/>
                <a:gd name="T10" fmla="*/ 244 w 256"/>
                <a:gd name="T11" fmla="*/ 47 h 47"/>
                <a:gd name="T12" fmla="*/ 256 w 256"/>
                <a:gd name="T13" fmla="*/ 35 h 47"/>
              </a:gdLst>
              <a:ahLst/>
              <a:cxnLst>
                <a:cxn ang="0">
                  <a:pos x="T0" y="T1"/>
                </a:cxn>
                <a:cxn ang="0">
                  <a:pos x="T2" y="T3"/>
                </a:cxn>
                <a:cxn ang="0">
                  <a:pos x="T4" y="T5"/>
                </a:cxn>
                <a:cxn ang="0">
                  <a:pos x="T6" y="T7"/>
                </a:cxn>
                <a:cxn ang="0">
                  <a:pos x="T8" y="T9"/>
                </a:cxn>
                <a:cxn ang="0">
                  <a:pos x="T10" y="T11"/>
                </a:cxn>
                <a:cxn ang="0">
                  <a:pos x="T12" y="T13"/>
                </a:cxn>
              </a:cxnLst>
              <a:rect l="0" t="0" r="r" b="b"/>
              <a:pathLst>
                <a:path w="256" h="47">
                  <a:moveTo>
                    <a:pt x="256" y="35"/>
                  </a:moveTo>
                  <a:cubicBezTo>
                    <a:pt x="256" y="0"/>
                    <a:pt x="256" y="0"/>
                    <a:pt x="256" y="0"/>
                  </a:cubicBezTo>
                  <a:cubicBezTo>
                    <a:pt x="0" y="0"/>
                    <a:pt x="0" y="0"/>
                    <a:pt x="0" y="0"/>
                  </a:cubicBezTo>
                  <a:cubicBezTo>
                    <a:pt x="0" y="35"/>
                    <a:pt x="0" y="35"/>
                    <a:pt x="0" y="35"/>
                  </a:cubicBezTo>
                  <a:cubicBezTo>
                    <a:pt x="0" y="41"/>
                    <a:pt x="5" y="47"/>
                    <a:pt x="12" y="47"/>
                  </a:cubicBezTo>
                  <a:cubicBezTo>
                    <a:pt x="244" y="47"/>
                    <a:pt x="244" y="47"/>
                    <a:pt x="244" y="47"/>
                  </a:cubicBezTo>
                  <a:cubicBezTo>
                    <a:pt x="251" y="47"/>
                    <a:pt x="256" y="41"/>
                    <a:pt x="256"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85" name="Freeform 10"/>
            <p:cNvSpPr>
              <a:spLocks noEditPoints="1"/>
            </p:cNvSpPr>
            <p:nvPr/>
          </p:nvSpPr>
          <p:spPr bwMode="auto">
            <a:xfrm>
              <a:off x="6863" y="1984"/>
              <a:ext cx="43" cy="44"/>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0" y="24"/>
                    <a:pt x="24" y="20"/>
                    <a:pt x="24" y="16"/>
                  </a:cubicBezTo>
                  <a:cubicBezTo>
                    <a:pt x="24" y="12"/>
                    <a:pt x="20" y="8"/>
                    <a:pt x="16" y="8"/>
                  </a:cubicBezTo>
                  <a:close/>
                </a:path>
              </a:pathLst>
            </a:custGeom>
            <a:solidFill>
              <a:srgbClr val="CF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86" name="Freeform 11"/>
            <p:cNvSpPr>
              <a:spLocks/>
            </p:cNvSpPr>
            <p:nvPr/>
          </p:nvSpPr>
          <p:spPr bwMode="auto">
            <a:xfrm>
              <a:off x="6710" y="1783"/>
              <a:ext cx="298" cy="190"/>
            </a:xfrm>
            <a:custGeom>
              <a:avLst/>
              <a:gdLst>
                <a:gd name="T0" fmla="*/ 0 w 219"/>
                <a:gd name="T1" fmla="*/ 12 h 140"/>
                <a:gd name="T2" fmla="*/ 0 w 219"/>
                <a:gd name="T3" fmla="*/ 140 h 140"/>
                <a:gd name="T4" fmla="*/ 79 w 219"/>
                <a:gd name="T5" fmla="*/ 140 h 140"/>
                <a:gd name="T6" fmla="*/ 219 w 219"/>
                <a:gd name="T7" fmla="*/ 0 h 140"/>
                <a:gd name="T8" fmla="*/ 12 w 219"/>
                <a:gd name="T9" fmla="*/ 0 h 140"/>
                <a:gd name="T10" fmla="*/ 0 w 219"/>
                <a:gd name="T11" fmla="*/ 12 h 140"/>
              </a:gdLst>
              <a:ahLst/>
              <a:cxnLst>
                <a:cxn ang="0">
                  <a:pos x="T0" y="T1"/>
                </a:cxn>
                <a:cxn ang="0">
                  <a:pos x="T2" y="T3"/>
                </a:cxn>
                <a:cxn ang="0">
                  <a:pos x="T4" y="T5"/>
                </a:cxn>
                <a:cxn ang="0">
                  <a:pos x="T6" y="T7"/>
                </a:cxn>
                <a:cxn ang="0">
                  <a:pos x="T8" y="T9"/>
                </a:cxn>
                <a:cxn ang="0">
                  <a:pos x="T10" y="T11"/>
                </a:cxn>
              </a:cxnLst>
              <a:rect l="0" t="0" r="r" b="b"/>
              <a:pathLst>
                <a:path w="219" h="140">
                  <a:moveTo>
                    <a:pt x="0" y="12"/>
                  </a:moveTo>
                  <a:cubicBezTo>
                    <a:pt x="0" y="140"/>
                    <a:pt x="0" y="140"/>
                    <a:pt x="0" y="140"/>
                  </a:cubicBezTo>
                  <a:cubicBezTo>
                    <a:pt x="79" y="140"/>
                    <a:pt x="79" y="140"/>
                    <a:pt x="79" y="140"/>
                  </a:cubicBezTo>
                  <a:cubicBezTo>
                    <a:pt x="219" y="0"/>
                    <a:pt x="219" y="0"/>
                    <a:pt x="219" y="0"/>
                  </a:cubicBezTo>
                  <a:cubicBezTo>
                    <a:pt x="12" y="0"/>
                    <a:pt x="12" y="0"/>
                    <a:pt x="12" y="0"/>
                  </a:cubicBezTo>
                  <a:cubicBezTo>
                    <a:pt x="5" y="0"/>
                    <a:pt x="0" y="5"/>
                    <a:pt x="0" y="12"/>
                  </a:cubicBezTo>
                  <a:close/>
                </a:path>
              </a:pathLst>
            </a:custGeom>
            <a:solidFill>
              <a:srgbClr val="5B5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87" name="Freeform 12"/>
            <p:cNvSpPr>
              <a:spLocks noEditPoints="1"/>
            </p:cNvSpPr>
            <p:nvPr/>
          </p:nvSpPr>
          <p:spPr bwMode="auto">
            <a:xfrm>
              <a:off x="6751" y="1814"/>
              <a:ext cx="11" cy="19"/>
            </a:xfrm>
            <a:custGeom>
              <a:avLst/>
              <a:gdLst>
                <a:gd name="T0" fmla="*/ 0 w 8"/>
                <a:gd name="T1" fmla="*/ 7 h 14"/>
                <a:gd name="T2" fmla="*/ 4 w 8"/>
                <a:gd name="T3" fmla="*/ 0 h 14"/>
                <a:gd name="T4" fmla="*/ 8 w 8"/>
                <a:gd name="T5" fmla="*/ 7 h 14"/>
                <a:gd name="T6" fmla="*/ 4 w 8"/>
                <a:gd name="T7" fmla="*/ 14 h 14"/>
                <a:gd name="T8" fmla="*/ 0 w 8"/>
                <a:gd name="T9" fmla="*/ 7 h 14"/>
                <a:gd name="T10" fmla="*/ 7 w 8"/>
                <a:gd name="T11" fmla="*/ 7 h 14"/>
                <a:gd name="T12" fmla="*/ 4 w 8"/>
                <a:gd name="T13" fmla="*/ 1 h 14"/>
                <a:gd name="T14" fmla="*/ 1 w 8"/>
                <a:gd name="T15" fmla="*/ 7 h 14"/>
                <a:gd name="T16" fmla="*/ 4 w 8"/>
                <a:gd name="T17" fmla="*/ 12 h 14"/>
                <a:gd name="T18" fmla="*/ 7 w 8"/>
                <a:gd name="T19" fmla="*/ 7 h 14"/>
                <a:gd name="T20" fmla="*/ 4 w 8"/>
                <a:gd name="T21" fmla="*/ 6 h 14"/>
                <a:gd name="T22" fmla="*/ 5 w 8"/>
                <a:gd name="T23" fmla="*/ 7 h 14"/>
                <a:gd name="T24" fmla="*/ 4 w 8"/>
                <a:gd name="T25" fmla="*/ 8 h 14"/>
                <a:gd name="T26" fmla="*/ 3 w 8"/>
                <a:gd name="T27" fmla="*/ 7 h 14"/>
                <a:gd name="T28" fmla="*/ 4 w 8"/>
                <a:gd name="T29"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14">
                  <a:moveTo>
                    <a:pt x="0" y="7"/>
                  </a:moveTo>
                  <a:cubicBezTo>
                    <a:pt x="0" y="3"/>
                    <a:pt x="1" y="0"/>
                    <a:pt x="4" y="0"/>
                  </a:cubicBezTo>
                  <a:cubicBezTo>
                    <a:pt x="7" y="0"/>
                    <a:pt x="8" y="3"/>
                    <a:pt x="8" y="7"/>
                  </a:cubicBezTo>
                  <a:cubicBezTo>
                    <a:pt x="8" y="11"/>
                    <a:pt x="7" y="14"/>
                    <a:pt x="4" y="14"/>
                  </a:cubicBezTo>
                  <a:cubicBezTo>
                    <a:pt x="1" y="14"/>
                    <a:pt x="0" y="11"/>
                    <a:pt x="0" y="7"/>
                  </a:cubicBezTo>
                  <a:close/>
                  <a:moveTo>
                    <a:pt x="7" y="7"/>
                  </a:moveTo>
                  <a:cubicBezTo>
                    <a:pt x="7" y="3"/>
                    <a:pt x="6" y="1"/>
                    <a:pt x="4" y="1"/>
                  </a:cubicBezTo>
                  <a:cubicBezTo>
                    <a:pt x="2" y="1"/>
                    <a:pt x="1" y="3"/>
                    <a:pt x="1" y="7"/>
                  </a:cubicBezTo>
                  <a:cubicBezTo>
                    <a:pt x="1" y="11"/>
                    <a:pt x="2" y="12"/>
                    <a:pt x="4" y="12"/>
                  </a:cubicBezTo>
                  <a:cubicBezTo>
                    <a:pt x="6" y="12"/>
                    <a:pt x="7" y="11"/>
                    <a:pt x="7" y="7"/>
                  </a:cubicBezTo>
                  <a:close/>
                  <a:moveTo>
                    <a:pt x="4" y="6"/>
                  </a:moveTo>
                  <a:cubicBezTo>
                    <a:pt x="5" y="6"/>
                    <a:pt x="5" y="6"/>
                    <a:pt x="5" y="7"/>
                  </a:cubicBezTo>
                  <a:cubicBezTo>
                    <a:pt x="5" y="8"/>
                    <a:pt x="5" y="8"/>
                    <a:pt x="4" y="8"/>
                  </a:cubicBezTo>
                  <a:cubicBezTo>
                    <a:pt x="3" y="8"/>
                    <a:pt x="3" y="8"/>
                    <a:pt x="3" y="7"/>
                  </a:cubicBezTo>
                  <a:cubicBezTo>
                    <a:pt x="3" y="6"/>
                    <a:pt x="3" y="6"/>
                    <a:pt x="4"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88" name="Freeform 13"/>
            <p:cNvSpPr>
              <a:spLocks/>
            </p:cNvSpPr>
            <p:nvPr/>
          </p:nvSpPr>
          <p:spPr bwMode="auto">
            <a:xfrm>
              <a:off x="6767" y="1814"/>
              <a:ext cx="11" cy="19"/>
            </a:xfrm>
            <a:custGeom>
              <a:avLst/>
              <a:gdLst>
                <a:gd name="T0" fmla="*/ 6 w 11"/>
                <a:gd name="T1" fmla="*/ 3 h 19"/>
                <a:gd name="T2" fmla="*/ 0 w 11"/>
                <a:gd name="T3" fmla="*/ 6 h 19"/>
                <a:gd name="T4" fmla="*/ 0 w 11"/>
                <a:gd name="T5" fmla="*/ 4 h 19"/>
                <a:gd name="T6" fmla="*/ 6 w 11"/>
                <a:gd name="T7" fmla="*/ 0 h 19"/>
                <a:gd name="T8" fmla="*/ 7 w 11"/>
                <a:gd name="T9" fmla="*/ 0 h 19"/>
                <a:gd name="T10" fmla="*/ 7 w 11"/>
                <a:gd name="T11" fmla="*/ 17 h 19"/>
                <a:gd name="T12" fmla="*/ 11 w 11"/>
                <a:gd name="T13" fmla="*/ 17 h 19"/>
                <a:gd name="T14" fmla="*/ 11 w 11"/>
                <a:gd name="T15" fmla="*/ 19 h 19"/>
                <a:gd name="T16" fmla="*/ 0 w 11"/>
                <a:gd name="T17" fmla="*/ 19 h 19"/>
                <a:gd name="T18" fmla="*/ 0 w 11"/>
                <a:gd name="T19" fmla="*/ 17 h 19"/>
                <a:gd name="T20" fmla="*/ 6 w 11"/>
                <a:gd name="T21" fmla="*/ 17 h 19"/>
                <a:gd name="T22" fmla="*/ 6 w 11"/>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19">
                  <a:moveTo>
                    <a:pt x="6" y="3"/>
                  </a:moveTo>
                  <a:lnTo>
                    <a:pt x="0" y="6"/>
                  </a:lnTo>
                  <a:lnTo>
                    <a:pt x="0" y="4"/>
                  </a:lnTo>
                  <a:lnTo>
                    <a:pt x="6" y="0"/>
                  </a:lnTo>
                  <a:lnTo>
                    <a:pt x="7" y="0"/>
                  </a:lnTo>
                  <a:lnTo>
                    <a:pt x="7" y="17"/>
                  </a:lnTo>
                  <a:lnTo>
                    <a:pt x="11" y="17"/>
                  </a:lnTo>
                  <a:lnTo>
                    <a:pt x="11" y="19"/>
                  </a:lnTo>
                  <a:lnTo>
                    <a:pt x="0" y="19"/>
                  </a:lnTo>
                  <a:lnTo>
                    <a:pt x="0" y="17"/>
                  </a:lnTo>
                  <a:lnTo>
                    <a:pt x="6" y="17"/>
                  </a:lnTo>
                  <a:lnTo>
                    <a:pt x="6"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89" name="Freeform 14"/>
            <p:cNvSpPr>
              <a:spLocks/>
            </p:cNvSpPr>
            <p:nvPr/>
          </p:nvSpPr>
          <p:spPr bwMode="auto">
            <a:xfrm>
              <a:off x="6799" y="1817"/>
              <a:ext cx="11" cy="15"/>
            </a:xfrm>
            <a:custGeom>
              <a:avLst/>
              <a:gdLst>
                <a:gd name="T0" fmla="*/ 9 w 11"/>
                <a:gd name="T1" fmla="*/ 0 h 15"/>
                <a:gd name="T2" fmla="*/ 11 w 11"/>
                <a:gd name="T3" fmla="*/ 1 h 15"/>
                <a:gd name="T4" fmla="*/ 1 w 11"/>
                <a:gd name="T5" fmla="*/ 8 h 15"/>
                <a:gd name="T6" fmla="*/ 11 w 11"/>
                <a:gd name="T7" fmla="*/ 14 h 15"/>
                <a:gd name="T8" fmla="*/ 9 w 11"/>
                <a:gd name="T9" fmla="*/ 15 h 15"/>
                <a:gd name="T10" fmla="*/ 0 w 11"/>
                <a:gd name="T11" fmla="*/ 8 h 15"/>
                <a:gd name="T12" fmla="*/ 0 w 11"/>
                <a:gd name="T13" fmla="*/ 7 h 15"/>
                <a:gd name="T14" fmla="*/ 9 w 11"/>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5">
                  <a:moveTo>
                    <a:pt x="9" y="0"/>
                  </a:moveTo>
                  <a:lnTo>
                    <a:pt x="11" y="1"/>
                  </a:lnTo>
                  <a:lnTo>
                    <a:pt x="1" y="8"/>
                  </a:lnTo>
                  <a:lnTo>
                    <a:pt x="11" y="14"/>
                  </a:lnTo>
                  <a:lnTo>
                    <a:pt x="9" y="15"/>
                  </a:lnTo>
                  <a:lnTo>
                    <a:pt x="0" y="8"/>
                  </a:lnTo>
                  <a:lnTo>
                    <a:pt x="0" y="7"/>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90" name="Freeform 15"/>
            <p:cNvSpPr>
              <a:spLocks/>
            </p:cNvSpPr>
            <p:nvPr/>
          </p:nvSpPr>
          <p:spPr bwMode="auto">
            <a:xfrm>
              <a:off x="6814" y="1814"/>
              <a:ext cx="12" cy="19"/>
            </a:xfrm>
            <a:custGeom>
              <a:avLst/>
              <a:gdLst>
                <a:gd name="T0" fmla="*/ 9 w 12"/>
                <a:gd name="T1" fmla="*/ 19 h 19"/>
                <a:gd name="T2" fmla="*/ 9 w 12"/>
                <a:gd name="T3" fmla="*/ 10 h 19"/>
                <a:gd name="T4" fmla="*/ 2 w 12"/>
                <a:gd name="T5" fmla="*/ 10 h 19"/>
                <a:gd name="T6" fmla="*/ 2 w 12"/>
                <a:gd name="T7" fmla="*/ 19 h 19"/>
                <a:gd name="T8" fmla="*/ 0 w 12"/>
                <a:gd name="T9" fmla="*/ 19 h 19"/>
                <a:gd name="T10" fmla="*/ 0 w 12"/>
                <a:gd name="T11" fmla="*/ 0 h 19"/>
                <a:gd name="T12" fmla="*/ 2 w 12"/>
                <a:gd name="T13" fmla="*/ 0 h 19"/>
                <a:gd name="T14" fmla="*/ 2 w 12"/>
                <a:gd name="T15" fmla="*/ 8 h 19"/>
                <a:gd name="T16" fmla="*/ 9 w 12"/>
                <a:gd name="T17" fmla="*/ 8 h 19"/>
                <a:gd name="T18" fmla="*/ 9 w 12"/>
                <a:gd name="T19" fmla="*/ 0 h 19"/>
                <a:gd name="T20" fmla="*/ 12 w 12"/>
                <a:gd name="T21" fmla="*/ 0 h 19"/>
                <a:gd name="T22" fmla="*/ 12 w 12"/>
                <a:gd name="T23" fmla="*/ 19 h 19"/>
                <a:gd name="T24" fmla="*/ 9 w 12"/>
                <a:gd name="T25"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9">
                  <a:moveTo>
                    <a:pt x="9" y="19"/>
                  </a:moveTo>
                  <a:lnTo>
                    <a:pt x="9" y="10"/>
                  </a:lnTo>
                  <a:lnTo>
                    <a:pt x="2" y="10"/>
                  </a:lnTo>
                  <a:lnTo>
                    <a:pt x="2" y="19"/>
                  </a:lnTo>
                  <a:lnTo>
                    <a:pt x="0" y="19"/>
                  </a:lnTo>
                  <a:lnTo>
                    <a:pt x="0" y="0"/>
                  </a:lnTo>
                  <a:lnTo>
                    <a:pt x="2" y="0"/>
                  </a:lnTo>
                  <a:lnTo>
                    <a:pt x="2" y="8"/>
                  </a:lnTo>
                  <a:lnTo>
                    <a:pt x="9" y="8"/>
                  </a:lnTo>
                  <a:lnTo>
                    <a:pt x="9" y="0"/>
                  </a:lnTo>
                  <a:lnTo>
                    <a:pt x="12" y="0"/>
                  </a:lnTo>
                  <a:lnTo>
                    <a:pt x="12" y="19"/>
                  </a:lnTo>
                  <a:lnTo>
                    <a:pt x="9"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91" name="Freeform 16"/>
            <p:cNvSpPr>
              <a:spLocks/>
            </p:cNvSpPr>
            <p:nvPr/>
          </p:nvSpPr>
          <p:spPr bwMode="auto">
            <a:xfrm>
              <a:off x="6829" y="1814"/>
              <a:ext cx="13" cy="19"/>
            </a:xfrm>
            <a:custGeom>
              <a:avLst/>
              <a:gdLst>
                <a:gd name="T0" fmla="*/ 8 w 13"/>
                <a:gd name="T1" fmla="*/ 3 h 19"/>
                <a:gd name="T2" fmla="*/ 8 w 13"/>
                <a:gd name="T3" fmla="*/ 19 h 19"/>
                <a:gd name="T4" fmla="*/ 5 w 13"/>
                <a:gd name="T5" fmla="*/ 19 h 19"/>
                <a:gd name="T6" fmla="*/ 5 w 13"/>
                <a:gd name="T7" fmla="*/ 3 h 19"/>
                <a:gd name="T8" fmla="*/ 0 w 13"/>
                <a:gd name="T9" fmla="*/ 3 h 19"/>
                <a:gd name="T10" fmla="*/ 0 w 13"/>
                <a:gd name="T11" fmla="*/ 0 h 19"/>
                <a:gd name="T12" fmla="*/ 13 w 13"/>
                <a:gd name="T13" fmla="*/ 0 h 19"/>
                <a:gd name="T14" fmla="*/ 13 w 13"/>
                <a:gd name="T15" fmla="*/ 3 h 19"/>
                <a:gd name="T16" fmla="*/ 8 w 13"/>
                <a:gd name="T17"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9">
                  <a:moveTo>
                    <a:pt x="8" y="3"/>
                  </a:moveTo>
                  <a:lnTo>
                    <a:pt x="8" y="19"/>
                  </a:lnTo>
                  <a:lnTo>
                    <a:pt x="5" y="19"/>
                  </a:lnTo>
                  <a:lnTo>
                    <a:pt x="5" y="3"/>
                  </a:lnTo>
                  <a:lnTo>
                    <a:pt x="0" y="3"/>
                  </a:lnTo>
                  <a:lnTo>
                    <a:pt x="0" y="0"/>
                  </a:lnTo>
                  <a:lnTo>
                    <a:pt x="13" y="0"/>
                  </a:lnTo>
                  <a:lnTo>
                    <a:pt x="13" y="3"/>
                  </a:lnTo>
                  <a:lnTo>
                    <a:pt x="8"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92" name="Freeform 17"/>
            <p:cNvSpPr>
              <a:spLocks/>
            </p:cNvSpPr>
            <p:nvPr/>
          </p:nvSpPr>
          <p:spPr bwMode="auto">
            <a:xfrm>
              <a:off x="6845" y="1814"/>
              <a:ext cx="14" cy="19"/>
            </a:xfrm>
            <a:custGeom>
              <a:avLst/>
              <a:gdLst>
                <a:gd name="T0" fmla="*/ 8 w 10"/>
                <a:gd name="T1" fmla="*/ 14 h 14"/>
                <a:gd name="T2" fmla="*/ 8 w 10"/>
                <a:gd name="T3" fmla="*/ 7 h 14"/>
                <a:gd name="T4" fmla="*/ 8 w 10"/>
                <a:gd name="T5" fmla="*/ 2 h 14"/>
                <a:gd name="T6" fmla="*/ 8 w 10"/>
                <a:gd name="T7" fmla="*/ 2 h 14"/>
                <a:gd name="T8" fmla="*/ 6 w 10"/>
                <a:gd name="T9" fmla="*/ 11 h 14"/>
                <a:gd name="T10" fmla="*/ 4 w 10"/>
                <a:gd name="T11" fmla="*/ 11 h 14"/>
                <a:gd name="T12" fmla="*/ 2 w 10"/>
                <a:gd name="T13" fmla="*/ 2 h 14"/>
                <a:gd name="T14" fmla="*/ 2 w 10"/>
                <a:gd name="T15" fmla="*/ 2 h 14"/>
                <a:gd name="T16" fmla="*/ 2 w 10"/>
                <a:gd name="T17" fmla="*/ 7 h 14"/>
                <a:gd name="T18" fmla="*/ 1 w 10"/>
                <a:gd name="T19" fmla="*/ 14 h 14"/>
                <a:gd name="T20" fmla="*/ 0 w 10"/>
                <a:gd name="T21" fmla="*/ 14 h 14"/>
                <a:gd name="T22" fmla="*/ 0 w 10"/>
                <a:gd name="T23" fmla="*/ 0 h 14"/>
                <a:gd name="T24" fmla="*/ 3 w 10"/>
                <a:gd name="T25" fmla="*/ 0 h 14"/>
                <a:gd name="T26" fmla="*/ 5 w 10"/>
                <a:gd name="T27" fmla="*/ 9 h 14"/>
                <a:gd name="T28" fmla="*/ 5 w 10"/>
                <a:gd name="T29" fmla="*/ 9 h 14"/>
                <a:gd name="T30" fmla="*/ 7 w 10"/>
                <a:gd name="T31" fmla="*/ 0 h 14"/>
                <a:gd name="T32" fmla="*/ 9 w 10"/>
                <a:gd name="T33" fmla="*/ 0 h 14"/>
                <a:gd name="T34" fmla="*/ 10 w 10"/>
                <a:gd name="T35" fmla="*/ 14 h 14"/>
                <a:gd name="T36" fmla="*/ 8 w 10"/>
                <a:gd name="T3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14">
                  <a:moveTo>
                    <a:pt x="8" y="14"/>
                  </a:moveTo>
                  <a:cubicBezTo>
                    <a:pt x="8" y="7"/>
                    <a:pt x="8" y="7"/>
                    <a:pt x="8" y="7"/>
                  </a:cubicBezTo>
                  <a:cubicBezTo>
                    <a:pt x="8" y="5"/>
                    <a:pt x="8" y="3"/>
                    <a:pt x="8" y="2"/>
                  </a:cubicBezTo>
                  <a:cubicBezTo>
                    <a:pt x="8" y="2"/>
                    <a:pt x="8" y="2"/>
                    <a:pt x="8" y="2"/>
                  </a:cubicBezTo>
                  <a:cubicBezTo>
                    <a:pt x="6" y="11"/>
                    <a:pt x="6" y="11"/>
                    <a:pt x="6" y="11"/>
                  </a:cubicBezTo>
                  <a:cubicBezTo>
                    <a:pt x="4" y="11"/>
                    <a:pt x="4" y="11"/>
                    <a:pt x="4" y="11"/>
                  </a:cubicBezTo>
                  <a:cubicBezTo>
                    <a:pt x="2" y="2"/>
                    <a:pt x="2" y="2"/>
                    <a:pt x="2" y="2"/>
                  </a:cubicBezTo>
                  <a:cubicBezTo>
                    <a:pt x="2" y="2"/>
                    <a:pt x="2" y="2"/>
                    <a:pt x="2" y="2"/>
                  </a:cubicBezTo>
                  <a:cubicBezTo>
                    <a:pt x="2" y="3"/>
                    <a:pt x="2" y="5"/>
                    <a:pt x="2" y="7"/>
                  </a:cubicBezTo>
                  <a:cubicBezTo>
                    <a:pt x="1" y="14"/>
                    <a:pt x="1" y="14"/>
                    <a:pt x="1" y="14"/>
                  </a:cubicBezTo>
                  <a:cubicBezTo>
                    <a:pt x="0" y="14"/>
                    <a:pt x="0" y="14"/>
                    <a:pt x="0" y="14"/>
                  </a:cubicBezTo>
                  <a:cubicBezTo>
                    <a:pt x="0" y="0"/>
                    <a:pt x="0" y="0"/>
                    <a:pt x="0" y="0"/>
                  </a:cubicBezTo>
                  <a:cubicBezTo>
                    <a:pt x="3" y="0"/>
                    <a:pt x="3" y="0"/>
                    <a:pt x="3" y="0"/>
                  </a:cubicBezTo>
                  <a:cubicBezTo>
                    <a:pt x="5" y="9"/>
                    <a:pt x="5" y="9"/>
                    <a:pt x="5" y="9"/>
                  </a:cubicBezTo>
                  <a:cubicBezTo>
                    <a:pt x="5" y="9"/>
                    <a:pt x="5" y="9"/>
                    <a:pt x="5" y="9"/>
                  </a:cubicBezTo>
                  <a:cubicBezTo>
                    <a:pt x="7" y="0"/>
                    <a:pt x="7" y="0"/>
                    <a:pt x="7" y="0"/>
                  </a:cubicBezTo>
                  <a:cubicBezTo>
                    <a:pt x="9" y="0"/>
                    <a:pt x="9" y="0"/>
                    <a:pt x="9" y="0"/>
                  </a:cubicBezTo>
                  <a:cubicBezTo>
                    <a:pt x="10" y="14"/>
                    <a:pt x="10" y="14"/>
                    <a:pt x="10" y="14"/>
                  </a:cubicBezTo>
                  <a:lnTo>
                    <a:pt x="8"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93" name="Freeform 18"/>
            <p:cNvSpPr>
              <a:spLocks/>
            </p:cNvSpPr>
            <p:nvPr/>
          </p:nvSpPr>
          <p:spPr bwMode="auto">
            <a:xfrm>
              <a:off x="6863" y="1814"/>
              <a:ext cx="10" cy="19"/>
            </a:xfrm>
            <a:custGeom>
              <a:avLst/>
              <a:gdLst>
                <a:gd name="T0" fmla="*/ 0 w 10"/>
                <a:gd name="T1" fmla="*/ 19 h 19"/>
                <a:gd name="T2" fmla="*/ 0 w 10"/>
                <a:gd name="T3" fmla="*/ 0 h 19"/>
                <a:gd name="T4" fmla="*/ 2 w 10"/>
                <a:gd name="T5" fmla="*/ 0 h 19"/>
                <a:gd name="T6" fmla="*/ 2 w 10"/>
                <a:gd name="T7" fmla="*/ 17 h 19"/>
                <a:gd name="T8" fmla="*/ 10 w 10"/>
                <a:gd name="T9" fmla="*/ 17 h 19"/>
                <a:gd name="T10" fmla="*/ 10 w 10"/>
                <a:gd name="T11" fmla="*/ 19 h 19"/>
                <a:gd name="T12" fmla="*/ 0 w 10"/>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10" h="19">
                  <a:moveTo>
                    <a:pt x="0" y="19"/>
                  </a:moveTo>
                  <a:lnTo>
                    <a:pt x="0" y="0"/>
                  </a:lnTo>
                  <a:lnTo>
                    <a:pt x="2" y="0"/>
                  </a:lnTo>
                  <a:lnTo>
                    <a:pt x="2" y="17"/>
                  </a:lnTo>
                  <a:lnTo>
                    <a:pt x="10" y="17"/>
                  </a:lnTo>
                  <a:lnTo>
                    <a:pt x="10" y="19"/>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94" name="Freeform 19"/>
            <p:cNvSpPr>
              <a:spLocks/>
            </p:cNvSpPr>
            <p:nvPr/>
          </p:nvSpPr>
          <p:spPr bwMode="auto">
            <a:xfrm>
              <a:off x="6878" y="1817"/>
              <a:ext cx="10" cy="15"/>
            </a:xfrm>
            <a:custGeom>
              <a:avLst/>
              <a:gdLst>
                <a:gd name="T0" fmla="*/ 10 w 10"/>
                <a:gd name="T1" fmla="*/ 7 h 15"/>
                <a:gd name="T2" fmla="*/ 10 w 10"/>
                <a:gd name="T3" fmla="*/ 8 h 15"/>
                <a:gd name="T4" fmla="*/ 1 w 10"/>
                <a:gd name="T5" fmla="*/ 15 h 15"/>
                <a:gd name="T6" fmla="*/ 0 w 10"/>
                <a:gd name="T7" fmla="*/ 14 h 15"/>
                <a:gd name="T8" fmla="*/ 9 w 10"/>
                <a:gd name="T9" fmla="*/ 8 h 15"/>
                <a:gd name="T10" fmla="*/ 0 w 10"/>
                <a:gd name="T11" fmla="*/ 1 h 15"/>
                <a:gd name="T12" fmla="*/ 1 w 10"/>
                <a:gd name="T13" fmla="*/ 0 h 15"/>
                <a:gd name="T14" fmla="*/ 10 w 10"/>
                <a:gd name="T15" fmla="*/ 7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5">
                  <a:moveTo>
                    <a:pt x="10" y="7"/>
                  </a:moveTo>
                  <a:lnTo>
                    <a:pt x="10" y="8"/>
                  </a:lnTo>
                  <a:lnTo>
                    <a:pt x="1" y="15"/>
                  </a:lnTo>
                  <a:lnTo>
                    <a:pt x="0" y="14"/>
                  </a:lnTo>
                  <a:lnTo>
                    <a:pt x="9" y="8"/>
                  </a:lnTo>
                  <a:lnTo>
                    <a:pt x="0" y="1"/>
                  </a:lnTo>
                  <a:lnTo>
                    <a:pt x="1" y="0"/>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95" name="Freeform 20"/>
            <p:cNvSpPr>
              <a:spLocks noEditPoints="1"/>
            </p:cNvSpPr>
            <p:nvPr/>
          </p:nvSpPr>
          <p:spPr bwMode="auto">
            <a:xfrm>
              <a:off x="6751" y="1846"/>
              <a:ext cx="11" cy="19"/>
            </a:xfrm>
            <a:custGeom>
              <a:avLst/>
              <a:gdLst>
                <a:gd name="T0" fmla="*/ 0 w 8"/>
                <a:gd name="T1" fmla="*/ 7 h 14"/>
                <a:gd name="T2" fmla="*/ 4 w 8"/>
                <a:gd name="T3" fmla="*/ 0 h 14"/>
                <a:gd name="T4" fmla="*/ 8 w 8"/>
                <a:gd name="T5" fmla="*/ 7 h 14"/>
                <a:gd name="T6" fmla="*/ 4 w 8"/>
                <a:gd name="T7" fmla="*/ 14 h 14"/>
                <a:gd name="T8" fmla="*/ 0 w 8"/>
                <a:gd name="T9" fmla="*/ 7 h 14"/>
                <a:gd name="T10" fmla="*/ 7 w 8"/>
                <a:gd name="T11" fmla="*/ 7 h 14"/>
                <a:gd name="T12" fmla="*/ 4 w 8"/>
                <a:gd name="T13" fmla="*/ 2 h 14"/>
                <a:gd name="T14" fmla="*/ 1 w 8"/>
                <a:gd name="T15" fmla="*/ 7 h 14"/>
                <a:gd name="T16" fmla="*/ 4 w 8"/>
                <a:gd name="T17" fmla="*/ 13 h 14"/>
                <a:gd name="T18" fmla="*/ 7 w 8"/>
                <a:gd name="T19" fmla="*/ 7 h 14"/>
                <a:gd name="T20" fmla="*/ 4 w 8"/>
                <a:gd name="T21" fmla="*/ 6 h 14"/>
                <a:gd name="T22" fmla="*/ 5 w 8"/>
                <a:gd name="T23" fmla="*/ 7 h 14"/>
                <a:gd name="T24" fmla="*/ 4 w 8"/>
                <a:gd name="T25" fmla="*/ 8 h 14"/>
                <a:gd name="T26" fmla="*/ 3 w 8"/>
                <a:gd name="T27" fmla="*/ 7 h 14"/>
                <a:gd name="T28" fmla="*/ 4 w 8"/>
                <a:gd name="T29"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14">
                  <a:moveTo>
                    <a:pt x="0" y="7"/>
                  </a:moveTo>
                  <a:cubicBezTo>
                    <a:pt x="0" y="3"/>
                    <a:pt x="1" y="0"/>
                    <a:pt x="4" y="0"/>
                  </a:cubicBezTo>
                  <a:cubicBezTo>
                    <a:pt x="7" y="0"/>
                    <a:pt x="8" y="3"/>
                    <a:pt x="8" y="7"/>
                  </a:cubicBezTo>
                  <a:cubicBezTo>
                    <a:pt x="8" y="12"/>
                    <a:pt x="7" y="14"/>
                    <a:pt x="4" y="14"/>
                  </a:cubicBezTo>
                  <a:cubicBezTo>
                    <a:pt x="1" y="14"/>
                    <a:pt x="0" y="12"/>
                    <a:pt x="0" y="7"/>
                  </a:cubicBezTo>
                  <a:close/>
                  <a:moveTo>
                    <a:pt x="7" y="7"/>
                  </a:moveTo>
                  <a:cubicBezTo>
                    <a:pt x="7" y="3"/>
                    <a:pt x="6" y="2"/>
                    <a:pt x="4" y="2"/>
                  </a:cubicBezTo>
                  <a:cubicBezTo>
                    <a:pt x="2" y="2"/>
                    <a:pt x="1" y="3"/>
                    <a:pt x="1" y="7"/>
                  </a:cubicBezTo>
                  <a:cubicBezTo>
                    <a:pt x="1" y="11"/>
                    <a:pt x="2" y="13"/>
                    <a:pt x="4" y="13"/>
                  </a:cubicBezTo>
                  <a:cubicBezTo>
                    <a:pt x="6" y="13"/>
                    <a:pt x="7" y="11"/>
                    <a:pt x="7" y="7"/>
                  </a:cubicBezTo>
                  <a:close/>
                  <a:moveTo>
                    <a:pt x="4" y="6"/>
                  </a:moveTo>
                  <a:cubicBezTo>
                    <a:pt x="5" y="6"/>
                    <a:pt x="5" y="6"/>
                    <a:pt x="5" y="7"/>
                  </a:cubicBezTo>
                  <a:cubicBezTo>
                    <a:pt x="5" y="8"/>
                    <a:pt x="5" y="8"/>
                    <a:pt x="4" y="8"/>
                  </a:cubicBezTo>
                  <a:cubicBezTo>
                    <a:pt x="3" y="8"/>
                    <a:pt x="3" y="8"/>
                    <a:pt x="3" y="7"/>
                  </a:cubicBezTo>
                  <a:cubicBezTo>
                    <a:pt x="3" y="6"/>
                    <a:pt x="3" y="6"/>
                    <a:pt x="4"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96" name="Freeform 21"/>
            <p:cNvSpPr>
              <a:spLocks/>
            </p:cNvSpPr>
            <p:nvPr/>
          </p:nvSpPr>
          <p:spPr bwMode="auto">
            <a:xfrm>
              <a:off x="6766" y="1846"/>
              <a:ext cx="12" cy="19"/>
            </a:xfrm>
            <a:custGeom>
              <a:avLst/>
              <a:gdLst>
                <a:gd name="T0" fmla="*/ 3 w 9"/>
                <a:gd name="T1" fmla="*/ 12 h 14"/>
                <a:gd name="T2" fmla="*/ 9 w 9"/>
                <a:gd name="T3" fmla="*/ 12 h 14"/>
                <a:gd name="T4" fmla="*/ 8 w 9"/>
                <a:gd name="T5" fmla="*/ 14 h 14"/>
                <a:gd name="T6" fmla="*/ 0 w 9"/>
                <a:gd name="T7" fmla="*/ 14 h 14"/>
                <a:gd name="T8" fmla="*/ 0 w 9"/>
                <a:gd name="T9" fmla="*/ 12 h 14"/>
                <a:gd name="T10" fmla="*/ 7 w 9"/>
                <a:gd name="T11" fmla="*/ 4 h 14"/>
                <a:gd name="T12" fmla="*/ 4 w 9"/>
                <a:gd name="T13" fmla="*/ 2 h 14"/>
                <a:gd name="T14" fmla="*/ 2 w 9"/>
                <a:gd name="T15" fmla="*/ 3 h 14"/>
                <a:gd name="T16" fmla="*/ 0 w 9"/>
                <a:gd name="T17" fmla="*/ 2 h 14"/>
                <a:gd name="T18" fmla="*/ 4 w 9"/>
                <a:gd name="T19" fmla="*/ 0 h 14"/>
                <a:gd name="T20" fmla="*/ 8 w 9"/>
                <a:gd name="T21" fmla="*/ 4 h 14"/>
                <a:gd name="T22" fmla="*/ 3 w 9"/>
                <a:gd name="T2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14">
                  <a:moveTo>
                    <a:pt x="3" y="12"/>
                  </a:moveTo>
                  <a:cubicBezTo>
                    <a:pt x="9" y="12"/>
                    <a:pt x="9" y="12"/>
                    <a:pt x="9" y="12"/>
                  </a:cubicBezTo>
                  <a:cubicBezTo>
                    <a:pt x="8" y="14"/>
                    <a:pt x="8" y="14"/>
                    <a:pt x="8" y="14"/>
                  </a:cubicBezTo>
                  <a:cubicBezTo>
                    <a:pt x="0" y="14"/>
                    <a:pt x="0" y="14"/>
                    <a:pt x="0" y="14"/>
                  </a:cubicBezTo>
                  <a:cubicBezTo>
                    <a:pt x="0" y="12"/>
                    <a:pt x="0" y="12"/>
                    <a:pt x="0" y="12"/>
                  </a:cubicBezTo>
                  <a:cubicBezTo>
                    <a:pt x="5" y="8"/>
                    <a:pt x="7" y="6"/>
                    <a:pt x="7" y="4"/>
                  </a:cubicBezTo>
                  <a:cubicBezTo>
                    <a:pt x="7" y="3"/>
                    <a:pt x="6" y="2"/>
                    <a:pt x="4" y="2"/>
                  </a:cubicBezTo>
                  <a:cubicBezTo>
                    <a:pt x="3" y="2"/>
                    <a:pt x="2" y="2"/>
                    <a:pt x="2" y="3"/>
                  </a:cubicBezTo>
                  <a:cubicBezTo>
                    <a:pt x="0" y="2"/>
                    <a:pt x="0" y="2"/>
                    <a:pt x="0" y="2"/>
                  </a:cubicBezTo>
                  <a:cubicBezTo>
                    <a:pt x="1" y="1"/>
                    <a:pt x="3" y="0"/>
                    <a:pt x="4" y="0"/>
                  </a:cubicBezTo>
                  <a:cubicBezTo>
                    <a:pt x="7" y="0"/>
                    <a:pt x="8" y="2"/>
                    <a:pt x="8" y="4"/>
                  </a:cubicBezTo>
                  <a:cubicBezTo>
                    <a:pt x="8" y="6"/>
                    <a:pt x="7" y="9"/>
                    <a:pt x="3"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97" name="Freeform 22"/>
            <p:cNvSpPr>
              <a:spLocks/>
            </p:cNvSpPr>
            <p:nvPr/>
          </p:nvSpPr>
          <p:spPr bwMode="auto">
            <a:xfrm>
              <a:off x="6799" y="1848"/>
              <a:ext cx="11" cy="15"/>
            </a:xfrm>
            <a:custGeom>
              <a:avLst/>
              <a:gdLst>
                <a:gd name="T0" fmla="*/ 9 w 11"/>
                <a:gd name="T1" fmla="*/ 0 h 15"/>
                <a:gd name="T2" fmla="*/ 11 w 11"/>
                <a:gd name="T3" fmla="*/ 3 h 15"/>
                <a:gd name="T4" fmla="*/ 1 w 11"/>
                <a:gd name="T5" fmla="*/ 8 h 15"/>
                <a:gd name="T6" fmla="*/ 11 w 11"/>
                <a:gd name="T7" fmla="*/ 14 h 15"/>
                <a:gd name="T8" fmla="*/ 9 w 11"/>
                <a:gd name="T9" fmla="*/ 15 h 15"/>
                <a:gd name="T10" fmla="*/ 0 w 11"/>
                <a:gd name="T11" fmla="*/ 10 h 15"/>
                <a:gd name="T12" fmla="*/ 0 w 11"/>
                <a:gd name="T13" fmla="*/ 7 h 15"/>
                <a:gd name="T14" fmla="*/ 9 w 11"/>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5">
                  <a:moveTo>
                    <a:pt x="9" y="0"/>
                  </a:moveTo>
                  <a:lnTo>
                    <a:pt x="11" y="3"/>
                  </a:lnTo>
                  <a:lnTo>
                    <a:pt x="1" y="8"/>
                  </a:lnTo>
                  <a:lnTo>
                    <a:pt x="11" y="14"/>
                  </a:lnTo>
                  <a:lnTo>
                    <a:pt x="9" y="15"/>
                  </a:lnTo>
                  <a:lnTo>
                    <a:pt x="0" y="10"/>
                  </a:lnTo>
                  <a:lnTo>
                    <a:pt x="0" y="7"/>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98" name="Freeform 23"/>
            <p:cNvSpPr>
              <a:spLocks noEditPoints="1"/>
            </p:cNvSpPr>
            <p:nvPr/>
          </p:nvSpPr>
          <p:spPr bwMode="auto">
            <a:xfrm>
              <a:off x="6815" y="1847"/>
              <a:ext cx="11" cy="18"/>
            </a:xfrm>
            <a:custGeom>
              <a:avLst/>
              <a:gdLst>
                <a:gd name="T0" fmla="*/ 3 w 8"/>
                <a:gd name="T1" fmla="*/ 13 h 13"/>
                <a:gd name="T2" fmla="*/ 0 w 8"/>
                <a:gd name="T3" fmla="*/ 13 h 13"/>
                <a:gd name="T4" fmla="*/ 0 w 8"/>
                <a:gd name="T5" fmla="*/ 0 h 13"/>
                <a:gd name="T6" fmla="*/ 3 w 8"/>
                <a:gd name="T7" fmla="*/ 0 h 13"/>
                <a:gd name="T8" fmla="*/ 8 w 8"/>
                <a:gd name="T9" fmla="*/ 3 h 13"/>
                <a:gd name="T10" fmla="*/ 5 w 8"/>
                <a:gd name="T11" fmla="*/ 6 h 13"/>
                <a:gd name="T12" fmla="*/ 5 w 8"/>
                <a:gd name="T13" fmla="*/ 6 h 13"/>
                <a:gd name="T14" fmla="*/ 8 w 8"/>
                <a:gd name="T15" fmla="*/ 9 h 13"/>
                <a:gd name="T16" fmla="*/ 3 w 8"/>
                <a:gd name="T17" fmla="*/ 13 h 13"/>
                <a:gd name="T18" fmla="*/ 3 w 8"/>
                <a:gd name="T19" fmla="*/ 1 h 13"/>
                <a:gd name="T20" fmla="*/ 1 w 8"/>
                <a:gd name="T21" fmla="*/ 1 h 13"/>
                <a:gd name="T22" fmla="*/ 1 w 8"/>
                <a:gd name="T23" fmla="*/ 5 h 13"/>
                <a:gd name="T24" fmla="*/ 3 w 8"/>
                <a:gd name="T25" fmla="*/ 5 h 13"/>
                <a:gd name="T26" fmla="*/ 6 w 8"/>
                <a:gd name="T27" fmla="*/ 3 h 13"/>
                <a:gd name="T28" fmla="*/ 3 w 8"/>
                <a:gd name="T29" fmla="*/ 1 h 13"/>
                <a:gd name="T30" fmla="*/ 4 w 8"/>
                <a:gd name="T31" fmla="*/ 7 h 13"/>
                <a:gd name="T32" fmla="*/ 1 w 8"/>
                <a:gd name="T33" fmla="*/ 7 h 13"/>
                <a:gd name="T34" fmla="*/ 1 w 8"/>
                <a:gd name="T35" fmla="*/ 11 h 13"/>
                <a:gd name="T36" fmla="*/ 3 w 8"/>
                <a:gd name="T37" fmla="*/ 11 h 13"/>
                <a:gd name="T38" fmla="*/ 6 w 8"/>
                <a:gd name="T39" fmla="*/ 9 h 13"/>
                <a:gd name="T40" fmla="*/ 4 w 8"/>
                <a:gd name="T41"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3">
                  <a:moveTo>
                    <a:pt x="3" y="13"/>
                  </a:moveTo>
                  <a:cubicBezTo>
                    <a:pt x="0" y="13"/>
                    <a:pt x="0" y="13"/>
                    <a:pt x="0" y="13"/>
                  </a:cubicBezTo>
                  <a:cubicBezTo>
                    <a:pt x="0" y="0"/>
                    <a:pt x="0" y="0"/>
                    <a:pt x="0" y="0"/>
                  </a:cubicBezTo>
                  <a:cubicBezTo>
                    <a:pt x="3" y="0"/>
                    <a:pt x="3" y="0"/>
                    <a:pt x="3" y="0"/>
                  </a:cubicBezTo>
                  <a:cubicBezTo>
                    <a:pt x="5" y="0"/>
                    <a:pt x="8" y="0"/>
                    <a:pt x="8" y="3"/>
                  </a:cubicBezTo>
                  <a:cubicBezTo>
                    <a:pt x="8" y="5"/>
                    <a:pt x="6" y="5"/>
                    <a:pt x="5" y="6"/>
                  </a:cubicBezTo>
                  <a:cubicBezTo>
                    <a:pt x="5" y="6"/>
                    <a:pt x="5" y="6"/>
                    <a:pt x="5" y="6"/>
                  </a:cubicBezTo>
                  <a:cubicBezTo>
                    <a:pt x="7" y="6"/>
                    <a:pt x="8" y="7"/>
                    <a:pt x="8" y="9"/>
                  </a:cubicBezTo>
                  <a:cubicBezTo>
                    <a:pt x="8" y="12"/>
                    <a:pt x="6" y="13"/>
                    <a:pt x="3" y="13"/>
                  </a:cubicBezTo>
                  <a:close/>
                  <a:moveTo>
                    <a:pt x="3" y="1"/>
                  </a:moveTo>
                  <a:cubicBezTo>
                    <a:pt x="1" y="1"/>
                    <a:pt x="1" y="1"/>
                    <a:pt x="1" y="1"/>
                  </a:cubicBezTo>
                  <a:cubicBezTo>
                    <a:pt x="1" y="5"/>
                    <a:pt x="1" y="5"/>
                    <a:pt x="1" y="5"/>
                  </a:cubicBezTo>
                  <a:cubicBezTo>
                    <a:pt x="3" y="5"/>
                    <a:pt x="3" y="5"/>
                    <a:pt x="3" y="5"/>
                  </a:cubicBezTo>
                  <a:cubicBezTo>
                    <a:pt x="5" y="5"/>
                    <a:pt x="6" y="5"/>
                    <a:pt x="6" y="3"/>
                  </a:cubicBezTo>
                  <a:cubicBezTo>
                    <a:pt x="6" y="2"/>
                    <a:pt x="5" y="1"/>
                    <a:pt x="3" y="1"/>
                  </a:cubicBezTo>
                  <a:close/>
                  <a:moveTo>
                    <a:pt x="4" y="7"/>
                  </a:moveTo>
                  <a:cubicBezTo>
                    <a:pt x="1" y="7"/>
                    <a:pt x="1" y="7"/>
                    <a:pt x="1" y="7"/>
                  </a:cubicBezTo>
                  <a:cubicBezTo>
                    <a:pt x="1" y="11"/>
                    <a:pt x="1" y="11"/>
                    <a:pt x="1" y="11"/>
                  </a:cubicBezTo>
                  <a:cubicBezTo>
                    <a:pt x="3" y="11"/>
                    <a:pt x="3" y="11"/>
                    <a:pt x="3" y="11"/>
                  </a:cubicBezTo>
                  <a:cubicBezTo>
                    <a:pt x="5" y="11"/>
                    <a:pt x="6" y="11"/>
                    <a:pt x="6" y="9"/>
                  </a:cubicBezTo>
                  <a:cubicBezTo>
                    <a:pt x="6" y="7"/>
                    <a:pt x="5" y="7"/>
                    <a:pt x="4"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99" name="Freeform 24"/>
            <p:cNvSpPr>
              <a:spLocks noEditPoints="1"/>
            </p:cNvSpPr>
            <p:nvPr/>
          </p:nvSpPr>
          <p:spPr bwMode="auto">
            <a:xfrm>
              <a:off x="6829" y="1846"/>
              <a:ext cx="13" cy="19"/>
            </a:xfrm>
            <a:custGeom>
              <a:avLst/>
              <a:gdLst>
                <a:gd name="T0" fmla="*/ 5 w 10"/>
                <a:gd name="T1" fmla="*/ 14 h 14"/>
                <a:gd name="T2" fmla="*/ 0 w 10"/>
                <a:gd name="T3" fmla="*/ 7 h 14"/>
                <a:gd name="T4" fmla="*/ 5 w 10"/>
                <a:gd name="T5" fmla="*/ 0 h 14"/>
                <a:gd name="T6" fmla="*/ 10 w 10"/>
                <a:gd name="T7" fmla="*/ 7 h 14"/>
                <a:gd name="T8" fmla="*/ 5 w 10"/>
                <a:gd name="T9" fmla="*/ 14 h 14"/>
                <a:gd name="T10" fmla="*/ 5 w 10"/>
                <a:gd name="T11" fmla="*/ 2 h 14"/>
                <a:gd name="T12" fmla="*/ 2 w 10"/>
                <a:gd name="T13" fmla="*/ 7 h 14"/>
                <a:gd name="T14" fmla="*/ 5 w 10"/>
                <a:gd name="T15" fmla="*/ 13 h 14"/>
                <a:gd name="T16" fmla="*/ 8 w 10"/>
                <a:gd name="T17" fmla="*/ 7 h 14"/>
                <a:gd name="T18" fmla="*/ 5 w 10"/>
                <a:gd name="T19"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4">
                  <a:moveTo>
                    <a:pt x="5" y="14"/>
                  </a:moveTo>
                  <a:cubicBezTo>
                    <a:pt x="2" y="14"/>
                    <a:pt x="0" y="11"/>
                    <a:pt x="0" y="7"/>
                  </a:cubicBezTo>
                  <a:cubicBezTo>
                    <a:pt x="0" y="3"/>
                    <a:pt x="2" y="0"/>
                    <a:pt x="5" y="0"/>
                  </a:cubicBezTo>
                  <a:cubicBezTo>
                    <a:pt x="8" y="0"/>
                    <a:pt x="10" y="3"/>
                    <a:pt x="10" y="7"/>
                  </a:cubicBezTo>
                  <a:cubicBezTo>
                    <a:pt x="10" y="11"/>
                    <a:pt x="8" y="14"/>
                    <a:pt x="5" y="14"/>
                  </a:cubicBezTo>
                  <a:close/>
                  <a:moveTo>
                    <a:pt x="5" y="2"/>
                  </a:moveTo>
                  <a:cubicBezTo>
                    <a:pt x="3" y="2"/>
                    <a:pt x="2" y="4"/>
                    <a:pt x="2" y="7"/>
                  </a:cubicBezTo>
                  <a:cubicBezTo>
                    <a:pt x="2" y="11"/>
                    <a:pt x="3" y="13"/>
                    <a:pt x="5" y="13"/>
                  </a:cubicBezTo>
                  <a:cubicBezTo>
                    <a:pt x="7" y="13"/>
                    <a:pt x="8" y="11"/>
                    <a:pt x="8" y="7"/>
                  </a:cubicBezTo>
                  <a:cubicBezTo>
                    <a:pt x="8" y="4"/>
                    <a:pt x="7"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00" name="Freeform 25"/>
            <p:cNvSpPr>
              <a:spLocks noEditPoints="1"/>
            </p:cNvSpPr>
            <p:nvPr/>
          </p:nvSpPr>
          <p:spPr bwMode="auto">
            <a:xfrm>
              <a:off x="6846" y="1847"/>
              <a:ext cx="13" cy="18"/>
            </a:xfrm>
            <a:custGeom>
              <a:avLst/>
              <a:gdLst>
                <a:gd name="T0" fmla="*/ 3 w 9"/>
                <a:gd name="T1" fmla="*/ 13 h 13"/>
                <a:gd name="T2" fmla="*/ 0 w 9"/>
                <a:gd name="T3" fmla="*/ 13 h 13"/>
                <a:gd name="T4" fmla="*/ 0 w 9"/>
                <a:gd name="T5" fmla="*/ 0 h 13"/>
                <a:gd name="T6" fmla="*/ 2 w 9"/>
                <a:gd name="T7" fmla="*/ 0 h 13"/>
                <a:gd name="T8" fmla="*/ 9 w 9"/>
                <a:gd name="T9" fmla="*/ 6 h 13"/>
                <a:gd name="T10" fmla="*/ 3 w 9"/>
                <a:gd name="T11" fmla="*/ 13 h 13"/>
                <a:gd name="T12" fmla="*/ 3 w 9"/>
                <a:gd name="T13" fmla="*/ 1 h 13"/>
                <a:gd name="T14" fmla="*/ 1 w 9"/>
                <a:gd name="T15" fmla="*/ 1 h 13"/>
                <a:gd name="T16" fmla="*/ 1 w 9"/>
                <a:gd name="T17" fmla="*/ 11 h 13"/>
                <a:gd name="T18" fmla="*/ 3 w 9"/>
                <a:gd name="T19" fmla="*/ 11 h 13"/>
                <a:gd name="T20" fmla="*/ 7 w 9"/>
                <a:gd name="T21" fmla="*/ 6 h 13"/>
                <a:gd name="T22" fmla="*/ 3 w 9"/>
                <a:gd name="T2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13">
                  <a:moveTo>
                    <a:pt x="3" y="13"/>
                  </a:moveTo>
                  <a:cubicBezTo>
                    <a:pt x="0" y="13"/>
                    <a:pt x="0" y="13"/>
                    <a:pt x="0" y="13"/>
                  </a:cubicBezTo>
                  <a:cubicBezTo>
                    <a:pt x="0" y="0"/>
                    <a:pt x="0" y="0"/>
                    <a:pt x="0" y="0"/>
                  </a:cubicBezTo>
                  <a:cubicBezTo>
                    <a:pt x="2" y="0"/>
                    <a:pt x="2" y="0"/>
                    <a:pt x="2" y="0"/>
                  </a:cubicBezTo>
                  <a:cubicBezTo>
                    <a:pt x="6" y="0"/>
                    <a:pt x="9" y="1"/>
                    <a:pt x="9" y="6"/>
                  </a:cubicBezTo>
                  <a:cubicBezTo>
                    <a:pt x="9" y="12"/>
                    <a:pt x="5" y="13"/>
                    <a:pt x="3" y="13"/>
                  </a:cubicBezTo>
                  <a:close/>
                  <a:moveTo>
                    <a:pt x="3" y="1"/>
                  </a:moveTo>
                  <a:cubicBezTo>
                    <a:pt x="1" y="1"/>
                    <a:pt x="1" y="1"/>
                    <a:pt x="1" y="1"/>
                  </a:cubicBezTo>
                  <a:cubicBezTo>
                    <a:pt x="1" y="11"/>
                    <a:pt x="1" y="11"/>
                    <a:pt x="1" y="11"/>
                  </a:cubicBezTo>
                  <a:cubicBezTo>
                    <a:pt x="3" y="11"/>
                    <a:pt x="3" y="11"/>
                    <a:pt x="3" y="11"/>
                  </a:cubicBezTo>
                  <a:cubicBezTo>
                    <a:pt x="5" y="11"/>
                    <a:pt x="7" y="10"/>
                    <a:pt x="7" y="6"/>
                  </a:cubicBezTo>
                  <a:cubicBezTo>
                    <a:pt x="7" y="2"/>
                    <a:pt x="5"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01" name="Freeform 26"/>
            <p:cNvSpPr>
              <a:spLocks/>
            </p:cNvSpPr>
            <p:nvPr/>
          </p:nvSpPr>
          <p:spPr bwMode="auto">
            <a:xfrm>
              <a:off x="6860" y="1847"/>
              <a:ext cx="15" cy="18"/>
            </a:xfrm>
            <a:custGeom>
              <a:avLst/>
              <a:gdLst>
                <a:gd name="T0" fmla="*/ 8 w 15"/>
                <a:gd name="T1" fmla="*/ 11 h 18"/>
                <a:gd name="T2" fmla="*/ 8 w 15"/>
                <a:gd name="T3" fmla="*/ 18 h 18"/>
                <a:gd name="T4" fmla="*/ 5 w 15"/>
                <a:gd name="T5" fmla="*/ 18 h 18"/>
                <a:gd name="T6" fmla="*/ 5 w 15"/>
                <a:gd name="T7" fmla="*/ 11 h 18"/>
                <a:gd name="T8" fmla="*/ 0 w 15"/>
                <a:gd name="T9" fmla="*/ 0 h 18"/>
                <a:gd name="T10" fmla="*/ 3 w 15"/>
                <a:gd name="T11" fmla="*/ 0 h 18"/>
                <a:gd name="T12" fmla="*/ 7 w 15"/>
                <a:gd name="T13" fmla="*/ 8 h 18"/>
                <a:gd name="T14" fmla="*/ 7 w 15"/>
                <a:gd name="T15" fmla="*/ 8 h 18"/>
                <a:gd name="T16" fmla="*/ 12 w 15"/>
                <a:gd name="T17" fmla="*/ 0 h 18"/>
                <a:gd name="T18" fmla="*/ 15 w 15"/>
                <a:gd name="T19" fmla="*/ 0 h 18"/>
                <a:gd name="T20" fmla="*/ 8 w 1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8">
                  <a:moveTo>
                    <a:pt x="8" y="11"/>
                  </a:moveTo>
                  <a:lnTo>
                    <a:pt x="8" y="18"/>
                  </a:lnTo>
                  <a:lnTo>
                    <a:pt x="5" y="18"/>
                  </a:lnTo>
                  <a:lnTo>
                    <a:pt x="5" y="11"/>
                  </a:lnTo>
                  <a:lnTo>
                    <a:pt x="0" y="0"/>
                  </a:lnTo>
                  <a:lnTo>
                    <a:pt x="3" y="0"/>
                  </a:lnTo>
                  <a:lnTo>
                    <a:pt x="7" y="8"/>
                  </a:lnTo>
                  <a:lnTo>
                    <a:pt x="7" y="8"/>
                  </a:lnTo>
                  <a:lnTo>
                    <a:pt x="12" y="0"/>
                  </a:lnTo>
                  <a:lnTo>
                    <a:pt x="15" y="0"/>
                  </a:lnTo>
                  <a:lnTo>
                    <a:pt x="8"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02" name="Freeform 27"/>
            <p:cNvSpPr>
              <a:spLocks/>
            </p:cNvSpPr>
            <p:nvPr/>
          </p:nvSpPr>
          <p:spPr bwMode="auto">
            <a:xfrm>
              <a:off x="6878" y="1848"/>
              <a:ext cx="10" cy="15"/>
            </a:xfrm>
            <a:custGeom>
              <a:avLst/>
              <a:gdLst>
                <a:gd name="T0" fmla="*/ 10 w 10"/>
                <a:gd name="T1" fmla="*/ 7 h 15"/>
                <a:gd name="T2" fmla="*/ 10 w 10"/>
                <a:gd name="T3" fmla="*/ 10 h 15"/>
                <a:gd name="T4" fmla="*/ 1 w 10"/>
                <a:gd name="T5" fmla="*/ 15 h 15"/>
                <a:gd name="T6" fmla="*/ 0 w 10"/>
                <a:gd name="T7" fmla="*/ 14 h 15"/>
                <a:gd name="T8" fmla="*/ 9 w 10"/>
                <a:gd name="T9" fmla="*/ 8 h 15"/>
                <a:gd name="T10" fmla="*/ 0 w 10"/>
                <a:gd name="T11" fmla="*/ 3 h 15"/>
                <a:gd name="T12" fmla="*/ 1 w 10"/>
                <a:gd name="T13" fmla="*/ 0 h 15"/>
                <a:gd name="T14" fmla="*/ 10 w 10"/>
                <a:gd name="T15" fmla="*/ 7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5">
                  <a:moveTo>
                    <a:pt x="10" y="7"/>
                  </a:moveTo>
                  <a:lnTo>
                    <a:pt x="10" y="10"/>
                  </a:lnTo>
                  <a:lnTo>
                    <a:pt x="1" y="15"/>
                  </a:lnTo>
                  <a:lnTo>
                    <a:pt x="0" y="14"/>
                  </a:lnTo>
                  <a:lnTo>
                    <a:pt x="9" y="8"/>
                  </a:lnTo>
                  <a:lnTo>
                    <a:pt x="0" y="3"/>
                  </a:lnTo>
                  <a:lnTo>
                    <a:pt x="1" y="0"/>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03" name="Freeform 28"/>
            <p:cNvSpPr>
              <a:spLocks noEditPoints="1"/>
            </p:cNvSpPr>
            <p:nvPr/>
          </p:nvSpPr>
          <p:spPr bwMode="auto">
            <a:xfrm>
              <a:off x="6751" y="1878"/>
              <a:ext cx="11" cy="18"/>
            </a:xfrm>
            <a:custGeom>
              <a:avLst/>
              <a:gdLst>
                <a:gd name="T0" fmla="*/ 0 w 8"/>
                <a:gd name="T1" fmla="*/ 6 h 13"/>
                <a:gd name="T2" fmla="*/ 4 w 8"/>
                <a:gd name="T3" fmla="*/ 0 h 13"/>
                <a:gd name="T4" fmla="*/ 8 w 8"/>
                <a:gd name="T5" fmla="*/ 6 h 13"/>
                <a:gd name="T6" fmla="*/ 4 w 8"/>
                <a:gd name="T7" fmla="*/ 13 h 13"/>
                <a:gd name="T8" fmla="*/ 0 w 8"/>
                <a:gd name="T9" fmla="*/ 6 h 13"/>
                <a:gd name="T10" fmla="*/ 7 w 8"/>
                <a:gd name="T11" fmla="*/ 6 h 13"/>
                <a:gd name="T12" fmla="*/ 4 w 8"/>
                <a:gd name="T13" fmla="*/ 1 h 13"/>
                <a:gd name="T14" fmla="*/ 1 w 8"/>
                <a:gd name="T15" fmla="*/ 6 h 13"/>
                <a:gd name="T16" fmla="*/ 4 w 8"/>
                <a:gd name="T17" fmla="*/ 12 h 13"/>
                <a:gd name="T18" fmla="*/ 7 w 8"/>
                <a:gd name="T19" fmla="*/ 6 h 13"/>
                <a:gd name="T20" fmla="*/ 4 w 8"/>
                <a:gd name="T21" fmla="*/ 5 h 13"/>
                <a:gd name="T22" fmla="*/ 5 w 8"/>
                <a:gd name="T23" fmla="*/ 6 h 13"/>
                <a:gd name="T24" fmla="*/ 4 w 8"/>
                <a:gd name="T25" fmla="*/ 8 h 13"/>
                <a:gd name="T26" fmla="*/ 3 w 8"/>
                <a:gd name="T27" fmla="*/ 6 h 13"/>
                <a:gd name="T28" fmla="*/ 4 w 8"/>
                <a:gd name="T29"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13">
                  <a:moveTo>
                    <a:pt x="0" y="6"/>
                  </a:moveTo>
                  <a:cubicBezTo>
                    <a:pt x="0" y="2"/>
                    <a:pt x="1" y="0"/>
                    <a:pt x="4" y="0"/>
                  </a:cubicBezTo>
                  <a:cubicBezTo>
                    <a:pt x="7" y="0"/>
                    <a:pt x="8" y="2"/>
                    <a:pt x="8" y="6"/>
                  </a:cubicBezTo>
                  <a:cubicBezTo>
                    <a:pt x="8" y="11"/>
                    <a:pt x="7" y="13"/>
                    <a:pt x="4" y="13"/>
                  </a:cubicBezTo>
                  <a:cubicBezTo>
                    <a:pt x="1" y="13"/>
                    <a:pt x="0" y="11"/>
                    <a:pt x="0" y="6"/>
                  </a:cubicBezTo>
                  <a:close/>
                  <a:moveTo>
                    <a:pt x="7" y="6"/>
                  </a:moveTo>
                  <a:cubicBezTo>
                    <a:pt x="7" y="3"/>
                    <a:pt x="6" y="1"/>
                    <a:pt x="4" y="1"/>
                  </a:cubicBezTo>
                  <a:cubicBezTo>
                    <a:pt x="2" y="1"/>
                    <a:pt x="1" y="3"/>
                    <a:pt x="1" y="6"/>
                  </a:cubicBezTo>
                  <a:cubicBezTo>
                    <a:pt x="1" y="10"/>
                    <a:pt x="2" y="12"/>
                    <a:pt x="4" y="12"/>
                  </a:cubicBezTo>
                  <a:cubicBezTo>
                    <a:pt x="6" y="12"/>
                    <a:pt x="7" y="10"/>
                    <a:pt x="7" y="6"/>
                  </a:cubicBezTo>
                  <a:close/>
                  <a:moveTo>
                    <a:pt x="4" y="5"/>
                  </a:moveTo>
                  <a:cubicBezTo>
                    <a:pt x="5" y="5"/>
                    <a:pt x="5" y="6"/>
                    <a:pt x="5" y="6"/>
                  </a:cubicBezTo>
                  <a:cubicBezTo>
                    <a:pt x="5" y="7"/>
                    <a:pt x="5" y="8"/>
                    <a:pt x="4" y="8"/>
                  </a:cubicBezTo>
                  <a:cubicBezTo>
                    <a:pt x="3" y="8"/>
                    <a:pt x="3" y="7"/>
                    <a:pt x="3" y="6"/>
                  </a:cubicBezTo>
                  <a:cubicBezTo>
                    <a:pt x="3" y="6"/>
                    <a:pt x="3" y="5"/>
                    <a:pt x="4"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04" name="Freeform 29"/>
            <p:cNvSpPr>
              <a:spLocks/>
            </p:cNvSpPr>
            <p:nvPr/>
          </p:nvSpPr>
          <p:spPr bwMode="auto">
            <a:xfrm>
              <a:off x="6766" y="1878"/>
              <a:ext cx="12" cy="18"/>
            </a:xfrm>
            <a:custGeom>
              <a:avLst/>
              <a:gdLst>
                <a:gd name="T0" fmla="*/ 4 w 9"/>
                <a:gd name="T1" fmla="*/ 13 h 13"/>
                <a:gd name="T2" fmla="*/ 0 w 9"/>
                <a:gd name="T3" fmla="*/ 12 h 13"/>
                <a:gd name="T4" fmla="*/ 1 w 9"/>
                <a:gd name="T5" fmla="*/ 11 h 13"/>
                <a:gd name="T6" fmla="*/ 4 w 9"/>
                <a:gd name="T7" fmla="*/ 12 h 13"/>
                <a:gd name="T8" fmla="*/ 7 w 9"/>
                <a:gd name="T9" fmla="*/ 9 h 13"/>
                <a:gd name="T10" fmla="*/ 4 w 9"/>
                <a:gd name="T11" fmla="*/ 7 h 13"/>
                <a:gd name="T12" fmla="*/ 3 w 9"/>
                <a:gd name="T13" fmla="*/ 7 h 13"/>
                <a:gd name="T14" fmla="*/ 3 w 9"/>
                <a:gd name="T15" fmla="*/ 5 h 13"/>
                <a:gd name="T16" fmla="*/ 4 w 9"/>
                <a:gd name="T17" fmla="*/ 5 h 13"/>
                <a:gd name="T18" fmla="*/ 7 w 9"/>
                <a:gd name="T19" fmla="*/ 3 h 13"/>
                <a:gd name="T20" fmla="*/ 4 w 9"/>
                <a:gd name="T21" fmla="*/ 1 h 13"/>
                <a:gd name="T22" fmla="*/ 1 w 9"/>
                <a:gd name="T23" fmla="*/ 2 h 13"/>
                <a:gd name="T24" fmla="*/ 0 w 9"/>
                <a:gd name="T25" fmla="*/ 1 h 13"/>
                <a:gd name="T26" fmla="*/ 4 w 9"/>
                <a:gd name="T27" fmla="*/ 0 h 13"/>
                <a:gd name="T28" fmla="*/ 8 w 9"/>
                <a:gd name="T29" fmla="*/ 3 h 13"/>
                <a:gd name="T30" fmla="*/ 6 w 9"/>
                <a:gd name="T31" fmla="*/ 6 h 13"/>
                <a:gd name="T32" fmla="*/ 6 w 9"/>
                <a:gd name="T33" fmla="*/ 6 h 13"/>
                <a:gd name="T34" fmla="*/ 9 w 9"/>
                <a:gd name="T35" fmla="*/ 9 h 13"/>
                <a:gd name="T36" fmla="*/ 4 w 9"/>
                <a:gd name="T3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13">
                  <a:moveTo>
                    <a:pt x="4" y="13"/>
                  </a:moveTo>
                  <a:cubicBezTo>
                    <a:pt x="3" y="13"/>
                    <a:pt x="1" y="13"/>
                    <a:pt x="0" y="12"/>
                  </a:cubicBezTo>
                  <a:cubicBezTo>
                    <a:pt x="1" y="11"/>
                    <a:pt x="1" y="11"/>
                    <a:pt x="1" y="11"/>
                  </a:cubicBezTo>
                  <a:cubicBezTo>
                    <a:pt x="2" y="11"/>
                    <a:pt x="3" y="12"/>
                    <a:pt x="4" y="12"/>
                  </a:cubicBezTo>
                  <a:cubicBezTo>
                    <a:pt x="6" y="12"/>
                    <a:pt x="7" y="11"/>
                    <a:pt x="7" y="9"/>
                  </a:cubicBezTo>
                  <a:cubicBezTo>
                    <a:pt x="7" y="7"/>
                    <a:pt x="6" y="7"/>
                    <a:pt x="4" y="7"/>
                  </a:cubicBezTo>
                  <a:cubicBezTo>
                    <a:pt x="3" y="7"/>
                    <a:pt x="3" y="7"/>
                    <a:pt x="3" y="7"/>
                  </a:cubicBezTo>
                  <a:cubicBezTo>
                    <a:pt x="3" y="5"/>
                    <a:pt x="3" y="5"/>
                    <a:pt x="3" y="5"/>
                  </a:cubicBezTo>
                  <a:cubicBezTo>
                    <a:pt x="4" y="5"/>
                    <a:pt x="4" y="5"/>
                    <a:pt x="4" y="5"/>
                  </a:cubicBezTo>
                  <a:cubicBezTo>
                    <a:pt x="5" y="5"/>
                    <a:pt x="7" y="5"/>
                    <a:pt x="7" y="3"/>
                  </a:cubicBezTo>
                  <a:cubicBezTo>
                    <a:pt x="7" y="2"/>
                    <a:pt x="6" y="1"/>
                    <a:pt x="4" y="1"/>
                  </a:cubicBezTo>
                  <a:cubicBezTo>
                    <a:pt x="3" y="1"/>
                    <a:pt x="2" y="1"/>
                    <a:pt x="1" y="2"/>
                  </a:cubicBezTo>
                  <a:cubicBezTo>
                    <a:pt x="0" y="1"/>
                    <a:pt x="0" y="1"/>
                    <a:pt x="0" y="1"/>
                  </a:cubicBezTo>
                  <a:cubicBezTo>
                    <a:pt x="2" y="0"/>
                    <a:pt x="3" y="0"/>
                    <a:pt x="4" y="0"/>
                  </a:cubicBezTo>
                  <a:cubicBezTo>
                    <a:pt x="7" y="0"/>
                    <a:pt x="8" y="1"/>
                    <a:pt x="8" y="3"/>
                  </a:cubicBezTo>
                  <a:cubicBezTo>
                    <a:pt x="8" y="5"/>
                    <a:pt x="7" y="6"/>
                    <a:pt x="6" y="6"/>
                  </a:cubicBezTo>
                  <a:cubicBezTo>
                    <a:pt x="6" y="6"/>
                    <a:pt x="6" y="6"/>
                    <a:pt x="6" y="6"/>
                  </a:cubicBezTo>
                  <a:cubicBezTo>
                    <a:pt x="7" y="6"/>
                    <a:pt x="9" y="7"/>
                    <a:pt x="9" y="9"/>
                  </a:cubicBezTo>
                  <a:cubicBezTo>
                    <a:pt x="9" y="12"/>
                    <a:pt x="7" y="13"/>
                    <a:pt x="4"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05" name="Freeform 30"/>
            <p:cNvSpPr>
              <a:spLocks/>
            </p:cNvSpPr>
            <p:nvPr/>
          </p:nvSpPr>
          <p:spPr bwMode="auto">
            <a:xfrm>
              <a:off x="6799" y="1881"/>
              <a:ext cx="11" cy="15"/>
            </a:xfrm>
            <a:custGeom>
              <a:avLst/>
              <a:gdLst>
                <a:gd name="T0" fmla="*/ 9 w 11"/>
                <a:gd name="T1" fmla="*/ 0 h 15"/>
                <a:gd name="T2" fmla="*/ 11 w 11"/>
                <a:gd name="T3" fmla="*/ 1 h 15"/>
                <a:gd name="T4" fmla="*/ 1 w 11"/>
                <a:gd name="T5" fmla="*/ 7 h 15"/>
                <a:gd name="T6" fmla="*/ 11 w 11"/>
                <a:gd name="T7" fmla="*/ 12 h 15"/>
                <a:gd name="T8" fmla="*/ 9 w 11"/>
                <a:gd name="T9" fmla="*/ 15 h 15"/>
                <a:gd name="T10" fmla="*/ 0 w 11"/>
                <a:gd name="T11" fmla="*/ 8 h 15"/>
                <a:gd name="T12" fmla="*/ 0 w 11"/>
                <a:gd name="T13" fmla="*/ 5 h 15"/>
                <a:gd name="T14" fmla="*/ 9 w 11"/>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5">
                  <a:moveTo>
                    <a:pt x="9" y="0"/>
                  </a:moveTo>
                  <a:lnTo>
                    <a:pt x="11" y="1"/>
                  </a:lnTo>
                  <a:lnTo>
                    <a:pt x="1" y="7"/>
                  </a:lnTo>
                  <a:lnTo>
                    <a:pt x="11" y="12"/>
                  </a:lnTo>
                  <a:lnTo>
                    <a:pt x="9" y="15"/>
                  </a:lnTo>
                  <a:lnTo>
                    <a:pt x="0" y="8"/>
                  </a:lnTo>
                  <a:lnTo>
                    <a:pt x="0" y="5"/>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06" name="Freeform 31"/>
            <p:cNvSpPr>
              <a:spLocks/>
            </p:cNvSpPr>
            <p:nvPr/>
          </p:nvSpPr>
          <p:spPr bwMode="auto">
            <a:xfrm>
              <a:off x="6814" y="1878"/>
              <a:ext cx="12" cy="18"/>
            </a:xfrm>
            <a:custGeom>
              <a:avLst/>
              <a:gdLst>
                <a:gd name="T0" fmla="*/ 9 w 12"/>
                <a:gd name="T1" fmla="*/ 18 h 18"/>
                <a:gd name="T2" fmla="*/ 9 w 12"/>
                <a:gd name="T3" fmla="*/ 10 h 18"/>
                <a:gd name="T4" fmla="*/ 2 w 12"/>
                <a:gd name="T5" fmla="*/ 10 h 18"/>
                <a:gd name="T6" fmla="*/ 2 w 12"/>
                <a:gd name="T7" fmla="*/ 18 h 18"/>
                <a:gd name="T8" fmla="*/ 0 w 12"/>
                <a:gd name="T9" fmla="*/ 18 h 18"/>
                <a:gd name="T10" fmla="*/ 0 w 12"/>
                <a:gd name="T11" fmla="*/ 0 h 18"/>
                <a:gd name="T12" fmla="*/ 2 w 12"/>
                <a:gd name="T13" fmla="*/ 0 h 18"/>
                <a:gd name="T14" fmla="*/ 2 w 12"/>
                <a:gd name="T15" fmla="*/ 7 h 18"/>
                <a:gd name="T16" fmla="*/ 9 w 12"/>
                <a:gd name="T17" fmla="*/ 7 h 18"/>
                <a:gd name="T18" fmla="*/ 9 w 12"/>
                <a:gd name="T19" fmla="*/ 0 h 18"/>
                <a:gd name="T20" fmla="*/ 12 w 12"/>
                <a:gd name="T21" fmla="*/ 0 h 18"/>
                <a:gd name="T22" fmla="*/ 12 w 12"/>
                <a:gd name="T23" fmla="*/ 18 h 18"/>
                <a:gd name="T24" fmla="*/ 9 w 12"/>
                <a:gd name="T25"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8">
                  <a:moveTo>
                    <a:pt x="9" y="18"/>
                  </a:moveTo>
                  <a:lnTo>
                    <a:pt x="9" y="10"/>
                  </a:lnTo>
                  <a:lnTo>
                    <a:pt x="2" y="10"/>
                  </a:lnTo>
                  <a:lnTo>
                    <a:pt x="2" y="18"/>
                  </a:lnTo>
                  <a:lnTo>
                    <a:pt x="0" y="18"/>
                  </a:lnTo>
                  <a:lnTo>
                    <a:pt x="0" y="0"/>
                  </a:lnTo>
                  <a:lnTo>
                    <a:pt x="2" y="0"/>
                  </a:lnTo>
                  <a:lnTo>
                    <a:pt x="2" y="7"/>
                  </a:lnTo>
                  <a:lnTo>
                    <a:pt x="9" y="7"/>
                  </a:lnTo>
                  <a:lnTo>
                    <a:pt x="9" y="0"/>
                  </a:lnTo>
                  <a:lnTo>
                    <a:pt x="12" y="0"/>
                  </a:lnTo>
                  <a:lnTo>
                    <a:pt x="12" y="18"/>
                  </a:lnTo>
                  <a:lnTo>
                    <a:pt x="9"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07" name="Freeform 32"/>
            <p:cNvSpPr>
              <a:spLocks/>
            </p:cNvSpPr>
            <p:nvPr/>
          </p:nvSpPr>
          <p:spPr bwMode="auto">
            <a:xfrm>
              <a:off x="6831" y="1878"/>
              <a:ext cx="10" cy="18"/>
            </a:xfrm>
            <a:custGeom>
              <a:avLst/>
              <a:gdLst>
                <a:gd name="T0" fmla="*/ 2 w 10"/>
                <a:gd name="T1" fmla="*/ 2 h 18"/>
                <a:gd name="T2" fmla="*/ 2 w 10"/>
                <a:gd name="T3" fmla="*/ 8 h 18"/>
                <a:gd name="T4" fmla="*/ 8 w 10"/>
                <a:gd name="T5" fmla="*/ 8 h 18"/>
                <a:gd name="T6" fmla="*/ 8 w 10"/>
                <a:gd name="T7" fmla="*/ 10 h 18"/>
                <a:gd name="T8" fmla="*/ 2 w 10"/>
                <a:gd name="T9" fmla="*/ 10 h 18"/>
                <a:gd name="T10" fmla="*/ 2 w 10"/>
                <a:gd name="T11" fmla="*/ 17 h 18"/>
                <a:gd name="T12" fmla="*/ 10 w 10"/>
                <a:gd name="T13" fmla="*/ 17 h 18"/>
                <a:gd name="T14" fmla="*/ 10 w 10"/>
                <a:gd name="T15" fmla="*/ 18 h 18"/>
                <a:gd name="T16" fmla="*/ 0 w 10"/>
                <a:gd name="T17" fmla="*/ 18 h 18"/>
                <a:gd name="T18" fmla="*/ 0 w 10"/>
                <a:gd name="T19" fmla="*/ 0 h 18"/>
                <a:gd name="T20" fmla="*/ 10 w 10"/>
                <a:gd name="T21" fmla="*/ 0 h 18"/>
                <a:gd name="T22" fmla="*/ 10 w 10"/>
                <a:gd name="T23" fmla="*/ 2 h 18"/>
                <a:gd name="T24" fmla="*/ 2 w 10"/>
                <a:gd name="T25"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8">
                  <a:moveTo>
                    <a:pt x="2" y="2"/>
                  </a:moveTo>
                  <a:lnTo>
                    <a:pt x="2" y="8"/>
                  </a:lnTo>
                  <a:lnTo>
                    <a:pt x="8" y="8"/>
                  </a:lnTo>
                  <a:lnTo>
                    <a:pt x="8" y="10"/>
                  </a:lnTo>
                  <a:lnTo>
                    <a:pt x="2" y="10"/>
                  </a:lnTo>
                  <a:lnTo>
                    <a:pt x="2" y="17"/>
                  </a:lnTo>
                  <a:lnTo>
                    <a:pt x="10" y="17"/>
                  </a:lnTo>
                  <a:lnTo>
                    <a:pt x="10" y="18"/>
                  </a:lnTo>
                  <a:lnTo>
                    <a:pt x="0" y="18"/>
                  </a:lnTo>
                  <a:lnTo>
                    <a:pt x="0" y="0"/>
                  </a:lnTo>
                  <a:lnTo>
                    <a:pt x="10" y="0"/>
                  </a:lnTo>
                  <a:lnTo>
                    <a:pt x="10" y="2"/>
                  </a:lnTo>
                  <a:lnTo>
                    <a:pt x="2"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08" name="Freeform 33"/>
            <p:cNvSpPr>
              <a:spLocks noEditPoints="1"/>
            </p:cNvSpPr>
            <p:nvPr/>
          </p:nvSpPr>
          <p:spPr bwMode="auto">
            <a:xfrm>
              <a:off x="6844" y="1878"/>
              <a:ext cx="15" cy="18"/>
            </a:xfrm>
            <a:custGeom>
              <a:avLst/>
              <a:gdLst>
                <a:gd name="T0" fmla="*/ 10 w 15"/>
                <a:gd name="T1" fmla="*/ 14 h 18"/>
                <a:gd name="T2" fmla="*/ 4 w 15"/>
                <a:gd name="T3" fmla="*/ 14 h 18"/>
                <a:gd name="T4" fmla="*/ 2 w 15"/>
                <a:gd name="T5" fmla="*/ 18 h 18"/>
                <a:gd name="T6" fmla="*/ 0 w 15"/>
                <a:gd name="T7" fmla="*/ 18 h 18"/>
                <a:gd name="T8" fmla="*/ 6 w 15"/>
                <a:gd name="T9" fmla="*/ 0 h 18"/>
                <a:gd name="T10" fmla="*/ 9 w 15"/>
                <a:gd name="T11" fmla="*/ 0 h 18"/>
                <a:gd name="T12" fmla="*/ 15 w 15"/>
                <a:gd name="T13" fmla="*/ 18 h 18"/>
                <a:gd name="T14" fmla="*/ 12 w 15"/>
                <a:gd name="T15" fmla="*/ 18 h 18"/>
                <a:gd name="T16" fmla="*/ 10 w 15"/>
                <a:gd name="T17" fmla="*/ 14 h 18"/>
                <a:gd name="T18" fmla="*/ 5 w 15"/>
                <a:gd name="T19" fmla="*/ 11 h 18"/>
                <a:gd name="T20" fmla="*/ 10 w 15"/>
                <a:gd name="T21" fmla="*/ 11 h 18"/>
                <a:gd name="T22" fmla="*/ 8 w 15"/>
                <a:gd name="T23" fmla="*/ 2 h 18"/>
                <a:gd name="T24" fmla="*/ 8 w 15"/>
                <a:gd name="T25" fmla="*/ 2 h 18"/>
                <a:gd name="T26" fmla="*/ 5 w 15"/>
                <a:gd name="T27"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18">
                  <a:moveTo>
                    <a:pt x="10" y="14"/>
                  </a:moveTo>
                  <a:lnTo>
                    <a:pt x="4" y="14"/>
                  </a:lnTo>
                  <a:lnTo>
                    <a:pt x="2" y="18"/>
                  </a:lnTo>
                  <a:lnTo>
                    <a:pt x="0" y="18"/>
                  </a:lnTo>
                  <a:lnTo>
                    <a:pt x="6" y="0"/>
                  </a:lnTo>
                  <a:lnTo>
                    <a:pt x="9" y="0"/>
                  </a:lnTo>
                  <a:lnTo>
                    <a:pt x="15" y="18"/>
                  </a:lnTo>
                  <a:lnTo>
                    <a:pt x="12" y="18"/>
                  </a:lnTo>
                  <a:lnTo>
                    <a:pt x="10" y="14"/>
                  </a:lnTo>
                  <a:close/>
                  <a:moveTo>
                    <a:pt x="5" y="11"/>
                  </a:moveTo>
                  <a:lnTo>
                    <a:pt x="10" y="11"/>
                  </a:lnTo>
                  <a:lnTo>
                    <a:pt x="8" y="2"/>
                  </a:lnTo>
                  <a:lnTo>
                    <a:pt x="8" y="2"/>
                  </a:lnTo>
                  <a:lnTo>
                    <a:pt x="5"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09" name="Freeform 34"/>
            <p:cNvSpPr>
              <a:spLocks noEditPoints="1"/>
            </p:cNvSpPr>
            <p:nvPr/>
          </p:nvSpPr>
          <p:spPr bwMode="auto">
            <a:xfrm>
              <a:off x="6861" y="1878"/>
              <a:ext cx="12" cy="18"/>
            </a:xfrm>
            <a:custGeom>
              <a:avLst/>
              <a:gdLst>
                <a:gd name="T0" fmla="*/ 3 w 9"/>
                <a:gd name="T1" fmla="*/ 13 h 13"/>
                <a:gd name="T2" fmla="*/ 0 w 9"/>
                <a:gd name="T3" fmla="*/ 13 h 13"/>
                <a:gd name="T4" fmla="*/ 0 w 9"/>
                <a:gd name="T5" fmla="*/ 0 h 13"/>
                <a:gd name="T6" fmla="*/ 3 w 9"/>
                <a:gd name="T7" fmla="*/ 0 h 13"/>
                <a:gd name="T8" fmla="*/ 9 w 9"/>
                <a:gd name="T9" fmla="*/ 6 h 13"/>
                <a:gd name="T10" fmla="*/ 3 w 9"/>
                <a:gd name="T11" fmla="*/ 13 h 13"/>
                <a:gd name="T12" fmla="*/ 3 w 9"/>
                <a:gd name="T13" fmla="*/ 1 h 13"/>
                <a:gd name="T14" fmla="*/ 2 w 9"/>
                <a:gd name="T15" fmla="*/ 1 h 13"/>
                <a:gd name="T16" fmla="*/ 2 w 9"/>
                <a:gd name="T17" fmla="*/ 12 h 13"/>
                <a:gd name="T18" fmla="*/ 3 w 9"/>
                <a:gd name="T19" fmla="*/ 12 h 13"/>
                <a:gd name="T20" fmla="*/ 7 w 9"/>
                <a:gd name="T21" fmla="*/ 6 h 13"/>
                <a:gd name="T22" fmla="*/ 3 w 9"/>
                <a:gd name="T2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13">
                  <a:moveTo>
                    <a:pt x="3" y="13"/>
                  </a:moveTo>
                  <a:cubicBezTo>
                    <a:pt x="0" y="13"/>
                    <a:pt x="0" y="13"/>
                    <a:pt x="0" y="13"/>
                  </a:cubicBezTo>
                  <a:cubicBezTo>
                    <a:pt x="0" y="0"/>
                    <a:pt x="0" y="0"/>
                    <a:pt x="0" y="0"/>
                  </a:cubicBezTo>
                  <a:cubicBezTo>
                    <a:pt x="3" y="0"/>
                    <a:pt x="3" y="0"/>
                    <a:pt x="3" y="0"/>
                  </a:cubicBezTo>
                  <a:cubicBezTo>
                    <a:pt x="6" y="0"/>
                    <a:pt x="9" y="1"/>
                    <a:pt x="9" y="6"/>
                  </a:cubicBezTo>
                  <a:cubicBezTo>
                    <a:pt x="9" y="12"/>
                    <a:pt x="6" y="13"/>
                    <a:pt x="3" y="13"/>
                  </a:cubicBezTo>
                  <a:close/>
                  <a:moveTo>
                    <a:pt x="3" y="1"/>
                  </a:moveTo>
                  <a:cubicBezTo>
                    <a:pt x="2" y="1"/>
                    <a:pt x="2" y="1"/>
                    <a:pt x="2" y="1"/>
                  </a:cubicBezTo>
                  <a:cubicBezTo>
                    <a:pt x="2" y="12"/>
                    <a:pt x="2" y="12"/>
                    <a:pt x="2" y="12"/>
                  </a:cubicBezTo>
                  <a:cubicBezTo>
                    <a:pt x="3" y="12"/>
                    <a:pt x="3" y="12"/>
                    <a:pt x="3" y="12"/>
                  </a:cubicBezTo>
                  <a:cubicBezTo>
                    <a:pt x="5" y="12"/>
                    <a:pt x="7" y="11"/>
                    <a:pt x="7" y="6"/>
                  </a:cubicBezTo>
                  <a:cubicBezTo>
                    <a:pt x="7" y="2"/>
                    <a:pt x="5"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10" name="Freeform 35"/>
            <p:cNvSpPr>
              <a:spLocks/>
            </p:cNvSpPr>
            <p:nvPr/>
          </p:nvSpPr>
          <p:spPr bwMode="auto">
            <a:xfrm>
              <a:off x="6878" y="1878"/>
              <a:ext cx="10" cy="18"/>
            </a:xfrm>
            <a:custGeom>
              <a:avLst/>
              <a:gdLst>
                <a:gd name="T0" fmla="*/ 2 w 10"/>
                <a:gd name="T1" fmla="*/ 2 h 18"/>
                <a:gd name="T2" fmla="*/ 2 w 10"/>
                <a:gd name="T3" fmla="*/ 8 h 18"/>
                <a:gd name="T4" fmla="*/ 9 w 10"/>
                <a:gd name="T5" fmla="*/ 8 h 18"/>
                <a:gd name="T6" fmla="*/ 9 w 10"/>
                <a:gd name="T7" fmla="*/ 10 h 18"/>
                <a:gd name="T8" fmla="*/ 2 w 10"/>
                <a:gd name="T9" fmla="*/ 10 h 18"/>
                <a:gd name="T10" fmla="*/ 2 w 10"/>
                <a:gd name="T11" fmla="*/ 17 h 18"/>
                <a:gd name="T12" fmla="*/ 10 w 10"/>
                <a:gd name="T13" fmla="*/ 17 h 18"/>
                <a:gd name="T14" fmla="*/ 10 w 10"/>
                <a:gd name="T15" fmla="*/ 18 h 18"/>
                <a:gd name="T16" fmla="*/ 0 w 10"/>
                <a:gd name="T17" fmla="*/ 18 h 18"/>
                <a:gd name="T18" fmla="*/ 0 w 10"/>
                <a:gd name="T19" fmla="*/ 0 h 18"/>
                <a:gd name="T20" fmla="*/ 10 w 10"/>
                <a:gd name="T21" fmla="*/ 0 h 18"/>
                <a:gd name="T22" fmla="*/ 10 w 10"/>
                <a:gd name="T23" fmla="*/ 2 h 18"/>
                <a:gd name="T24" fmla="*/ 2 w 10"/>
                <a:gd name="T25"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8">
                  <a:moveTo>
                    <a:pt x="2" y="2"/>
                  </a:moveTo>
                  <a:lnTo>
                    <a:pt x="2" y="8"/>
                  </a:lnTo>
                  <a:lnTo>
                    <a:pt x="9" y="8"/>
                  </a:lnTo>
                  <a:lnTo>
                    <a:pt x="9" y="10"/>
                  </a:lnTo>
                  <a:lnTo>
                    <a:pt x="2" y="10"/>
                  </a:lnTo>
                  <a:lnTo>
                    <a:pt x="2" y="17"/>
                  </a:lnTo>
                  <a:lnTo>
                    <a:pt x="10" y="17"/>
                  </a:lnTo>
                  <a:lnTo>
                    <a:pt x="10" y="18"/>
                  </a:lnTo>
                  <a:lnTo>
                    <a:pt x="0" y="18"/>
                  </a:lnTo>
                  <a:lnTo>
                    <a:pt x="0" y="0"/>
                  </a:lnTo>
                  <a:lnTo>
                    <a:pt x="10" y="0"/>
                  </a:lnTo>
                  <a:lnTo>
                    <a:pt x="10" y="2"/>
                  </a:lnTo>
                  <a:lnTo>
                    <a:pt x="2"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11" name="Freeform 36"/>
            <p:cNvSpPr>
              <a:spLocks noEditPoints="1"/>
            </p:cNvSpPr>
            <p:nvPr/>
          </p:nvSpPr>
          <p:spPr bwMode="auto">
            <a:xfrm>
              <a:off x="6894" y="1878"/>
              <a:ext cx="12" cy="18"/>
            </a:xfrm>
            <a:custGeom>
              <a:avLst/>
              <a:gdLst>
                <a:gd name="T0" fmla="*/ 5 w 9"/>
                <a:gd name="T1" fmla="*/ 7 h 13"/>
                <a:gd name="T2" fmla="*/ 9 w 9"/>
                <a:gd name="T3" fmla="*/ 13 h 13"/>
                <a:gd name="T4" fmla="*/ 7 w 9"/>
                <a:gd name="T5" fmla="*/ 13 h 13"/>
                <a:gd name="T6" fmla="*/ 3 w 9"/>
                <a:gd name="T7" fmla="*/ 7 h 13"/>
                <a:gd name="T8" fmla="*/ 2 w 9"/>
                <a:gd name="T9" fmla="*/ 7 h 13"/>
                <a:gd name="T10" fmla="*/ 2 w 9"/>
                <a:gd name="T11" fmla="*/ 13 h 13"/>
                <a:gd name="T12" fmla="*/ 0 w 9"/>
                <a:gd name="T13" fmla="*/ 13 h 13"/>
                <a:gd name="T14" fmla="*/ 0 w 9"/>
                <a:gd name="T15" fmla="*/ 0 h 13"/>
                <a:gd name="T16" fmla="*/ 3 w 9"/>
                <a:gd name="T17" fmla="*/ 0 h 13"/>
                <a:gd name="T18" fmla="*/ 8 w 9"/>
                <a:gd name="T19" fmla="*/ 4 h 13"/>
                <a:gd name="T20" fmla="*/ 5 w 9"/>
                <a:gd name="T21" fmla="*/ 7 h 13"/>
                <a:gd name="T22" fmla="*/ 3 w 9"/>
                <a:gd name="T23" fmla="*/ 1 h 13"/>
                <a:gd name="T24" fmla="*/ 2 w 9"/>
                <a:gd name="T25" fmla="*/ 1 h 13"/>
                <a:gd name="T26" fmla="*/ 2 w 9"/>
                <a:gd name="T27" fmla="*/ 6 h 13"/>
                <a:gd name="T28" fmla="*/ 3 w 9"/>
                <a:gd name="T29" fmla="*/ 6 h 13"/>
                <a:gd name="T30" fmla="*/ 6 w 9"/>
                <a:gd name="T31" fmla="*/ 4 h 13"/>
                <a:gd name="T32" fmla="*/ 3 w 9"/>
                <a:gd name="T3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13">
                  <a:moveTo>
                    <a:pt x="5" y="7"/>
                  </a:moveTo>
                  <a:cubicBezTo>
                    <a:pt x="9" y="13"/>
                    <a:pt x="9" y="13"/>
                    <a:pt x="9" y="13"/>
                  </a:cubicBezTo>
                  <a:cubicBezTo>
                    <a:pt x="7" y="13"/>
                    <a:pt x="7" y="13"/>
                    <a:pt x="7" y="13"/>
                  </a:cubicBezTo>
                  <a:cubicBezTo>
                    <a:pt x="3" y="7"/>
                    <a:pt x="3" y="7"/>
                    <a:pt x="3" y="7"/>
                  </a:cubicBezTo>
                  <a:cubicBezTo>
                    <a:pt x="2" y="7"/>
                    <a:pt x="2" y="7"/>
                    <a:pt x="2" y="7"/>
                  </a:cubicBezTo>
                  <a:cubicBezTo>
                    <a:pt x="2" y="13"/>
                    <a:pt x="2" y="13"/>
                    <a:pt x="2" y="13"/>
                  </a:cubicBezTo>
                  <a:cubicBezTo>
                    <a:pt x="0" y="13"/>
                    <a:pt x="0" y="13"/>
                    <a:pt x="0" y="13"/>
                  </a:cubicBezTo>
                  <a:cubicBezTo>
                    <a:pt x="0" y="0"/>
                    <a:pt x="0" y="0"/>
                    <a:pt x="0" y="0"/>
                  </a:cubicBezTo>
                  <a:cubicBezTo>
                    <a:pt x="3" y="0"/>
                    <a:pt x="3" y="0"/>
                    <a:pt x="3" y="0"/>
                  </a:cubicBezTo>
                  <a:cubicBezTo>
                    <a:pt x="7" y="0"/>
                    <a:pt x="8" y="1"/>
                    <a:pt x="8" y="4"/>
                  </a:cubicBezTo>
                  <a:cubicBezTo>
                    <a:pt x="8" y="6"/>
                    <a:pt x="7" y="7"/>
                    <a:pt x="5" y="7"/>
                  </a:cubicBezTo>
                  <a:close/>
                  <a:moveTo>
                    <a:pt x="3" y="1"/>
                  </a:moveTo>
                  <a:cubicBezTo>
                    <a:pt x="2" y="1"/>
                    <a:pt x="2" y="1"/>
                    <a:pt x="2" y="1"/>
                  </a:cubicBezTo>
                  <a:cubicBezTo>
                    <a:pt x="2" y="6"/>
                    <a:pt x="2" y="6"/>
                    <a:pt x="2" y="6"/>
                  </a:cubicBezTo>
                  <a:cubicBezTo>
                    <a:pt x="3" y="6"/>
                    <a:pt x="3" y="6"/>
                    <a:pt x="3" y="6"/>
                  </a:cubicBezTo>
                  <a:cubicBezTo>
                    <a:pt x="5" y="6"/>
                    <a:pt x="6" y="5"/>
                    <a:pt x="6" y="4"/>
                  </a:cubicBezTo>
                  <a:cubicBezTo>
                    <a:pt x="6" y="2"/>
                    <a:pt x="5"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12" name="Freeform 37"/>
            <p:cNvSpPr>
              <a:spLocks/>
            </p:cNvSpPr>
            <p:nvPr/>
          </p:nvSpPr>
          <p:spPr bwMode="auto">
            <a:xfrm>
              <a:off x="6909" y="1881"/>
              <a:ext cx="11" cy="15"/>
            </a:xfrm>
            <a:custGeom>
              <a:avLst/>
              <a:gdLst>
                <a:gd name="T0" fmla="*/ 11 w 11"/>
                <a:gd name="T1" fmla="*/ 5 h 15"/>
                <a:gd name="T2" fmla="*/ 11 w 11"/>
                <a:gd name="T3" fmla="*/ 8 h 15"/>
                <a:gd name="T4" fmla="*/ 1 w 11"/>
                <a:gd name="T5" fmla="*/ 15 h 15"/>
                <a:gd name="T6" fmla="*/ 0 w 11"/>
                <a:gd name="T7" fmla="*/ 12 h 15"/>
                <a:gd name="T8" fmla="*/ 9 w 11"/>
                <a:gd name="T9" fmla="*/ 7 h 15"/>
                <a:gd name="T10" fmla="*/ 0 w 11"/>
                <a:gd name="T11" fmla="*/ 1 h 15"/>
                <a:gd name="T12" fmla="*/ 1 w 11"/>
                <a:gd name="T13" fmla="*/ 0 h 15"/>
                <a:gd name="T14" fmla="*/ 11 w 11"/>
                <a:gd name="T15" fmla="*/ 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5">
                  <a:moveTo>
                    <a:pt x="11" y="5"/>
                  </a:moveTo>
                  <a:lnTo>
                    <a:pt x="11" y="8"/>
                  </a:lnTo>
                  <a:lnTo>
                    <a:pt x="1" y="15"/>
                  </a:lnTo>
                  <a:lnTo>
                    <a:pt x="0" y="12"/>
                  </a:lnTo>
                  <a:lnTo>
                    <a:pt x="9" y="7"/>
                  </a:lnTo>
                  <a:lnTo>
                    <a:pt x="0" y="1"/>
                  </a:lnTo>
                  <a:lnTo>
                    <a:pt x="1" y="0"/>
                  </a:lnTo>
                  <a:lnTo>
                    <a:pt x="11"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13" name="Freeform 38"/>
            <p:cNvSpPr>
              <a:spLocks noEditPoints="1"/>
            </p:cNvSpPr>
            <p:nvPr/>
          </p:nvSpPr>
          <p:spPr bwMode="auto">
            <a:xfrm>
              <a:off x="6751" y="1910"/>
              <a:ext cx="11" cy="19"/>
            </a:xfrm>
            <a:custGeom>
              <a:avLst/>
              <a:gdLst>
                <a:gd name="T0" fmla="*/ 0 w 8"/>
                <a:gd name="T1" fmla="*/ 7 h 14"/>
                <a:gd name="T2" fmla="*/ 4 w 8"/>
                <a:gd name="T3" fmla="*/ 0 h 14"/>
                <a:gd name="T4" fmla="*/ 8 w 8"/>
                <a:gd name="T5" fmla="*/ 7 h 14"/>
                <a:gd name="T6" fmla="*/ 4 w 8"/>
                <a:gd name="T7" fmla="*/ 14 h 14"/>
                <a:gd name="T8" fmla="*/ 0 w 8"/>
                <a:gd name="T9" fmla="*/ 7 h 14"/>
                <a:gd name="T10" fmla="*/ 7 w 8"/>
                <a:gd name="T11" fmla="*/ 7 h 14"/>
                <a:gd name="T12" fmla="*/ 4 w 8"/>
                <a:gd name="T13" fmla="*/ 1 h 14"/>
                <a:gd name="T14" fmla="*/ 1 w 8"/>
                <a:gd name="T15" fmla="*/ 7 h 14"/>
                <a:gd name="T16" fmla="*/ 4 w 8"/>
                <a:gd name="T17" fmla="*/ 12 h 14"/>
                <a:gd name="T18" fmla="*/ 7 w 8"/>
                <a:gd name="T19" fmla="*/ 7 h 14"/>
                <a:gd name="T20" fmla="*/ 4 w 8"/>
                <a:gd name="T21" fmla="*/ 5 h 14"/>
                <a:gd name="T22" fmla="*/ 5 w 8"/>
                <a:gd name="T23" fmla="*/ 7 h 14"/>
                <a:gd name="T24" fmla="*/ 4 w 8"/>
                <a:gd name="T25" fmla="*/ 8 h 14"/>
                <a:gd name="T26" fmla="*/ 3 w 8"/>
                <a:gd name="T27" fmla="*/ 7 h 14"/>
                <a:gd name="T28" fmla="*/ 4 w 8"/>
                <a:gd name="T29"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14">
                  <a:moveTo>
                    <a:pt x="0" y="7"/>
                  </a:moveTo>
                  <a:cubicBezTo>
                    <a:pt x="0" y="2"/>
                    <a:pt x="1" y="0"/>
                    <a:pt x="4" y="0"/>
                  </a:cubicBezTo>
                  <a:cubicBezTo>
                    <a:pt x="7" y="0"/>
                    <a:pt x="8" y="2"/>
                    <a:pt x="8" y="7"/>
                  </a:cubicBezTo>
                  <a:cubicBezTo>
                    <a:pt x="8" y="11"/>
                    <a:pt x="7" y="14"/>
                    <a:pt x="4" y="14"/>
                  </a:cubicBezTo>
                  <a:cubicBezTo>
                    <a:pt x="1" y="14"/>
                    <a:pt x="0" y="11"/>
                    <a:pt x="0" y="7"/>
                  </a:cubicBezTo>
                  <a:close/>
                  <a:moveTo>
                    <a:pt x="7" y="7"/>
                  </a:moveTo>
                  <a:cubicBezTo>
                    <a:pt x="7" y="3"/>
                    <a:pt x="6" y="1"/>
                    <a:pt x="4" y="1"/>
                  </a:cubicBezTo>
                  <a:cubicBezTo>
                    <a:pt x="2" y="1"/>
                    <a:pt x="1" y="3"/>
                    <a:pt x="1" y="7"/>
                  </a:cubicBezTo>
                  <a:cubicBezTo>
                    <a:pt x="1" y="11"/>
                    <a:pt x="2" y="12"/>
                    <a:pt x="4" y="12"/>
                  </a:cubicBezTo>
                  <a:cubicBezTo>
                    <a:pt x="6" y="12"/>
                    <a:pt x="7" y="11"/>
                    <a:pt x="7" y="7"/>
                  </a:cubicBezTo>
                  <a:close/>
                  <a:moveTo>
                    <a:pt x="4" y="5"/>
                  </a:moveTo>
                  <a:cubicBezTo>
                    <a:pt x="5" y="5"/>
                    <a:pt x="5" y="6"/>
                    <a:pt x="5" y="7"/>
                  </a:cubicBezTo>
                  <a:cubicBezTo>
                    <a:pt x="5" y="7"/>
                    <a:pt x="5" y="8"/>
                    <a:pt x="4" y="8"/>
                  </a:cubicBezTo>
                  <a:cubicBezTo>
                    <a:pt x="3" y="8"/>
                    <a:pt x="3" y="7"/>
                    <a:pt x="3" y="7"/>
                  </a:cubicBezTo>
                  <a:cubicBezTo>
                    <a:pt x="3" y="6"/>
                    <a:pt x="3" y="5"/>
                    <a:pt x="4"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14" name="Freeform 39"/>
            <p:cNvSpPr>
              <a:spLocks/>
            </p:cNvSpPr>
            <p:nvPr/>
          </p:nvSpPr>
          <p:spPr bwMode="auto">
            <a:xfrm>
              <a:off x="6766" y="1910"/>
              <a:ext cx="12" cy="17"/>
            </a:xfrm>
            <a:custGeom>
              <a:avLst/>
              <a:gdLst>
                <a:gd name="T0" fmla="*/ 10 w 12"/>
                <a:gd name="T1" fmla="*/ 13 h 17"/>
                <a:gd name="T2" fmla="*/ 10 w 12"/>
                <a:gd name="T3" fmla="*/ 17 h 17"/>
                <a:gd name="T4" fmla="*/ 8 w 12"/>
                <a:gd name="T5" fmla="*/ 17 h 17"/>
                <a:gd name="T6" fmla="*/ 8 w 12"/>
                <a:gd name="T7" fmla="*/ 13 h 17"/>
                <a:gd name="T8" fmla="*/ 0 w 12"/>
                <a:gd name="T9" fmla="*/ 13 h 17"/>
                <a:gd name="T10" fmla="*/ 0 w 12"/>
                <a:gd name="T11" fmla="*/ 12 h 17"/>
                <a:gd name="T12" fmla="*/ 5 w 12"/>
                <a:gd name="T13" fmla="*/ 0 h 17"/>
                <a:gd name="T14" fmla="*/ 8 w 12"/>
                <a:gd name="T15" fmla="*/ 0 h 17"/>
                <a:gd name="T16" fmla="*/ 3 w 12"/>
                <a:gd name="T17" fmla="*/ 12 h 17"/>
                <a:gd name="T18" fmla="*/ 8 w 12"/>
                <a:gd name="T19" fmla="*/ 12 h 17"/>
                <a:gd name="T20" fmla="*/ 8 w 12"/>
                <a:gd name="T21" fmla="*/ 6 h 17"/>
                <a:gd name="T22" fmla="*/ 10 w 12"/>
                <a:gd name="T23" fmla="*/ 6 h 17"/>
                <a:gd name="T24" fmla="*/ 10 w 12"/>
                <a:gd name="T25" fmla="*/ 12 h 17"/>
                <a:gd name="T26" fmla="*/ 12 w 12"/>
                <a:gd name="T27" fmla="*/ 12 h 17"/>
                <a:gd name="T28" fmla="*/ 12 w 12"/>
                <a:gd name="T29" fmla="*/ 13 h 17"/>
                <a:gd name="T30" fmla="*/ 10 w 12"/>
                <a:gd name="T31" fmla="*/ 1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17">
                  <a:moveTo>
                    <a:pt x="10" y="13"/>
                  </a:moveTo>
                  <a:lnTo>
                    <a:pt x="10" y="17"/>
                  </a:lnTo>
                  <a:lnTo>
                    <a:pt x="8" y="17"/>
                  </a:lnTo>
                  <a:lnTo>
                    <a:pt x="8" y="13"/>
                  </a:lnTo>
                  <a:lnTo>
                    <a:pt x="0" y="13"/>
                  </a:lnTo>
                  <a:lnTo>
                    <a:pt x="0" y="12"/>
                  </a:lnTo>
                  <a:lnTo>
                    <a:pt x="5" y="0"/>
                  </a:lnTo>
                  <a:lnTo>
                    <a:pt x="8" y="0"/>
                  </a:lnTo>
                  <a:lnTo>
                    <a:pt x="3" y="12"/>
                  </a:lnTo>
                  <a:lnTo>
                    <a:pt x="8" y="12"/>
                  </a:lnTo>
                  <a:lnTo>
                    <a:pt x="8" y="6"/>
                  </a:lnTo>
                  <a:lnTo>
                    <a:pt x="10" y="6"/>
                  </a:lnTo>
                  <a:lnTo>
                    <a:pt x="10" y="12"/>
                  </a:lnTo>
                  <a:lnTo>
                    <a:pt x="12" y="12"/>
                  </a:lnTo>
                  <a:lnTo>
                    <a:pt x="12" y="13"/>
                  </a:lnTo>
                  <a:lnTo>
                    <a:pt x="1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15" name="Freeform 40"/>
            <p:cNvSpPr>
              <a:spLocks/>
            </p:cNvSpPr>
            <p:nvPr/>
          </p:nvSpPr>
          <p:spPr bwMode="auto">
            <a:xfrm>
              <a:off x="6799" y="1912"/>
              <a:ext cx="11" cy="15"/>
            </a:xfrm>
            <a:custGeom>
              <a:avLst/>
              <a:gdLst>
                <a:gd name="T0" fmla="*/ 9 w 11"/>
                <a:gd name="T1" fmla="*/ 0 h 15"/>
                <a:gd name="T2" fmla="*/ 11 w 11"/>
                <a:gd name="T3" fmla="*/ 2 h 15"/>
                <a:gd name="T4" fmla="*/ 1 w 11"/>
                <a:gd name="T5" fmla="*/ 7 h 15"/>
                <a:gd name="T6" fmla="*/ 11 w 11"/>
                <a:gd name="T7" fmla="*/ 12 h 15"/>
                <a:gd name="T8" fmla="*/ 9 w 11"/>
                <a:gd name="T9" fmla="*/ 15 h 15"/>
                <a:gd name="T10" fmla="*/ 0 w 11"/>
                <a:gd name="T11" fmla="*/ 8 h 15"/>
                <a:gd name="T12" fmla="*/ 0 w 11"/>
                <a:gd name="T13" fmla="*/ 6 h 15"/>
                <a:gd name="T14" fmla="*/ 9 w 11"/>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5">
                  <a:moveTo>
                    <a:pt x="9" y="0"/>
                  </a:moveTo>
                  <a:lnTo>
                    <a:pt x="11" y="2"/>
                  </a:lnTo>
                  <a:lnTo>
                    <a:pt x="1" y="7"/>
                  </a:lnTo>
                  <a:lnTo>
                    <a:pt x="11" y="12"/>
                  </a:lnTo>
                  <a:lnTo>
                    <a:pt x="9" y="15"/>
                  </a:lnTo>
                  <a:lnTo>
                    <a:pt x="0" y="8"/>
                  </a:lnTo>
                  <a:lnTo>
                    <a:pt x="0" y="6"/>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16" name="Freeform 41"/>
            <p:cNvSpPr>
              <a:spLocks/>
            </p:cNvSpPr>
            <p:nvPr/>
          </p:nvSpPr>
          <p:spPr bwMode="auto">
            <a:xfrm>
              <a:off x="6814" y="1907"/>
              <a:ext cx="12" cy="23"/>
            </a:xfrm>
            <a:custGeom>
              <a:avLst/>
              <a:gdLst>
                <a:gd name="T0" fmla="*/ 1 w 12"/>
                <a:gd name="T1" fmla="*/ 23 h 23"/>
                <a:gd name="T2" fmla="*/ 0 w 12"/>
                <a:gd name="T3" fmla="*/ 23 h 23"/>
                <a:gd name="T4" fmla="*/ 10 w 12"/>
                <a:gd name="T5" fmla="*/ 0 h 23"/>
                <a:gd name="T6" fmla="*/ 12 w 12"/>
                <a:gd name="T7" fmla="*/ 0 h 23"/>
                <a:gd name="T8" fmla="*/ 1 w 12"/>
                <a:gd name="T9" fmla="*/ 23 h 23"/>
              </a:gdLst>
              <a:ahLst/>
              <a:cxnLst>
                <a:cxn ang="0">
                  <a:pos x="T0" y="T1"/>
                </a:cxn>
                <a:cxn ang="0">
                  <a:pos x="T2" y="T3"/>
                </a:cxn>
                <a:cxn ang="0">
                  <a:pos x="T4" y="T5"/>
                </a:cxn>
                <a:cxn ang="0">
                  <a:pos x="T6" y="T7"/>
                </a:cxn>
                <a:cxn ang="0">
                  <a:pos x="T8" y="T9"/>
                </a:cxn>
              </a:cxnLst>
              <a:rect l="0" t="0" r="r" b="b"/>
              <a:pathLst>
                <a:path w="12" h="23">
                  <a:moveTo>
                    <a:pt x="1" y="23"/>
                  </a:moveTo>
                  <a:lnTo>
                    <a:pt x="0" y="23"/>
                  </a:lnTo>
                  <a:lnTo>
                    <a:pt x="10" y="0"/>
                  </a:lnTo>
                  <a:lnTo>
                    <a:pt x="12" y="0"/>
                  </a:lnTo>
                  <a:lnTo>
                    <a:pt x="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17" name="Freeform 42"/>
            <p:cNvSpPr>
              <a:spLocks/>
            </p:cNvSpPr>
            <p:nvPr/>
          </p:nvSpPr>
          <p:spPr bwMode="auto">
            <a:xfrm>
              <a:off x="6830" y="1910"/>
              <a:ext cx="11" cy="17"/>
            </a:xfrm>
            <a:custGeom>
              <a:avLst/>
              <a:gdLst>
                <a:gd name="T0" fmla="*/ 9 w 11"/>
                <a:gd name="T1" fmla="*/ 17 h 17"/>
                <a:gd name="T2" fmla="*/ 9 w 11"/>
                <a:gd name="T3" fmla="*/ 9 h 17"/>
                <a:gd name="T4" fmla="*/ 3 w 11"/>
                <a:gd name="T5" fmla="*/ 9 h 17"/>
                <a:gd name="T6" fmla="*/ 3 w 11"/>
                <a:gd name="T7" fmla="*/ 17 h 17"/>
                <a:gd name="T8" fmla="*/ 0 w 11"/>
                <a:gd name="T9" fmla="*/ 17 h 17"/>
                <a:gd name="T10" fmla="*/ 0 w 11"/>
                <a:gd name="T11" fmla="*/ 0 h 17"/>
                <a:gd name="T12" fmla="*/ 3 w 11"/>
                <a:gd name="T13" fmla="*/ 0 h 17"/>
                <a:gd name="T14" fmla="*/ 3 w 11"/>
                <a:gd name="T15" fmla="*/ 8 h 17"/>
                <a:gd name="T16" fmla="*/ 9 w 11"/>
                <a:gd name="T17" fmla="*/ 8 h 17"/>
                <a:gd name="T18" fmla="*/ 9 w 11"/>
                <a:gd name="T19" fmla="*/ 0 h 17"/>
                <a:gd name="T20" fmla="*/ 11 w 11"/>
                <a:gd name="T21" fmla="*/ 0 h 17"/>
                <a:gd name="T22" fmla="*/ 11 w 11"/>
                <a:gd name="T23" fmla="*/ 17 h 17"/>
                <a:gd name="T24" fmla="*/ 9 w 11"/>
                <a:gd name="T25"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7">
                  <a:moveTo>
                    <a:pt x="9" y="17"/>
                  </a:moveTo>
                  <a:lnTo>
                    <a:pt x="9" y="9"/>
                  </a:lnTo>
                  <a:lnTo>
                    <a:pt x="3" y="9"/>
                  </a:lnTo>
                  <a:lnTo>
                    <a:pt x="3" y="17"/>
                  </a:lnTo>
                  <a:lnTo>
                    <a:pt x="0" y="17"/>
                  </a:lnTo>
                  <a:lnTo>
                    <a:pt x="0" y="0"/>
                  </a:lnTo>
                  <a:lnTo>
                    <a:pt x="3" y="0"/>
                  </a:lnTo>
                  <a:lnTo>
                    <a:pt x="3" y="8"/>
                  </a:lnTo>
                  <a:lnTo>
                    <a:pt x="9" y="8"/>
                  </a:lnTo>
                  <a:lnTo>
                    <a:pt x="9" y="0"/>
                  </a:lnTo>
                  <a:lnTo>
                    <a:pt x="11" y="0"/>
                  </a:lnTo>
                  <a:lnTo>
                    <a:pt x="11" y="17"/>
                  </a:lnTo>
                  <a:lnTo>
                    <a:pt x="9"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18" name="Freeform 43"/>
            <p:cNvSpPr>
              <a:spLocks/>
            </p:cNvSpPr>
            <p:nvPr/>
          </p:nvSpPr>
          <p:spPr bwMode="auto">
            <a:xfrm>
              <a:off x="6846" y="1910"/>
              <a:ext cx="11" cy="17"/>
            </a:xfrm>
            <a:custGeom>
              <a:avLst/>
              <a:gdLst>
                <a:gd name="T0" fmla="*/ 3 w 11"/>
                <a:gd name="T1" fmla="*/ 1 h 17"/>
                <a:gd name="T2" fmla="*/ 3 w 11"/>
                <a:gd name="T3" fmla="*/ 8 h 17"/>
                <a:gd name="T4" fmla="*/ 10 w 11"/>
                <a:gd name="T5" fmla="*/ 8 h 17"/>
                <a:gd name="T6" fmla="*/ 10 w 11"/>
                <a:gd name="T7" fmla="*/ 9 h 17"/>
                <a:gd name="T8" fmla="*/ 3 w 11"/>
                <a:gd name="T9" fmla="*/ 9 h 17"/>
                <a:gd name="T10" fmla="*/ 3 w 11"/>
                <a:gd name="T11" fmla="*/ 16 h 17"/>
                <a:gd name="T12" fmla="*/ 11 w 11"/>
                <a:gd name="T13" fmla="*/ 16 h 17"/>
                <a:gd name="T14" fmla="*/ 11 w 11"/>
                <a:gd name="T15" fmla="*/ 17 h 17"/>
                <a:gd name="T16" fmla="*/ 0 w 11"/>
                <a:gd name="T17" fmla="*/ 17 h 17"/>
                <a:gd name="T18" fmla="*/ 0 w 11"/>
                <a:gd name="T19" fmla="*/ 0 h 17"/>
                <a:gd name="T20" fmla="*/ 11 w 11"/>
                <a:gd name="T21" fmla="*/ 0 h 17"/>
                <a:gd name="T22" fmla="*/ 11 w 11"/>
                <a:gd name="T23" fmla="*/ 1 h 17"/>
                <a:gd name="T24" fmla="*/ 3 w 11"/>
                <a:gd name="T25"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7">
                  <a:moveTo>
                    <a:pt x="3" y="1"/>
                  </a:moveTo>
                  <a:lnTo>
                    <a:pt x="3" y="8"/>
                  </a:lnTo>
                  <a:lnTo>
                    <a:pt x="10" y="8"/>
                  </a:lnTo>
                  <a:lnTo>
                    <a:pt x="10" y="9"/>
                  </a:lnTo>
                  <a:lnTo>
                    <a:pt x="3" y="9"/>
                  </a:lnTo>
                  <a:lnTo>
                    <a:pt x="3" y="16"/>
                  </a:lnTo>
                  <a:lnTo>
                    <a:pt x="11" y="16"/>
                  </a:lnTo>
                  <a:lnTo>
                    <a:pt x="11" y="17"/>
                  </a:lnTo>
                  <a:lnTo>
                    <a:pt x="0" y="17"/>
                  </a:lnTo>
                  <a:lnTo>
                    <a:pt x="0" y="0"/>
                  </a:lnTo>
                  <a:lnTo>
                    <a:pt x="11" y="0"/>
                  </a:lnTo>
                  <a:lnTo>
                    <a:pt x="11" y="1"/>
                  </a:lnTo>
                  <a:lnTo>
                    <a:pt x="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19" name="Freeform 44"/>
            <p:cNvSpPr>
              <a:spLocks noEditPoints="1"/>
            </p:cNvSpPr>
            <p:nvPr/>
          </p:nvSpPr>
          <p:spPr bwMode="auto">
            <a:xfrm>
              <a:off x="6860" y="1910"/>
              <a:ext cx="15" cy="17"/>
            </a:xfrm>
            <a:custGeom>
              <a:avLst/>
              <a:gdLst>
                <a:gd name="T0" fmla="*/ 11 w 15"/>
                <a:gd name="T1" fmla="*/ 13 h 17"/>
                <a:gd name="T2" fmla="*/ 4 w 15"/>
                <a:gd name="T3" fmla="*/ 13 h 17"/>
                <a:gd name="T4" fmla="*/ 3 w 15"/>
                <a:gd name="T5" fmla="*/ 17 h 17"/>
                <a:gd name="T6" fmla="*/ 0 w 15"/>
                <a:gd name="T7" fmla="*/ 17 h 17"/>
                <a:gd name="T8" fmla="*/ 5 w 15"/>
                <a:gd name="T9" fmla="*/ 0 h 17"/>
                <a:gd name="T10" fmla="*/ 9 w 15"/>
                <a:gd name="T11" fmla="*/ 0 h 17"/>
                <a:gd name="T12" fmla="*/ 15 w 15"/>
                <a:gd name="T13" fmla="*/ 17 h 17"/>
                <a:gd name="T14" fmla="*/ 12 w 15"/>
                <a:gd name="T15" fmla="*/ 17 h 17"/>
                <a:gd name="T16" fmla="*/ 11 w 15"/>
                <a:gd name="T17" fmla="*/ 13 h 17"/>
                <a:gd name="T18" fmla="*/ 4 w 15"/>
                <a:gd name="T19" fmla="*/ 12 h 17"/>
                <a:gd name="T20" fmla="*/ 9 w 15"/>
                <a:gd name="T21" fmla="*/ 12 h 17"/>
                <a:gd name="T22" fmla="*/ 7 w 15"/>
                <a:gd name="T23" fmla="*/ 2 h 17"/>
                <a:gd name="T24" fmla="*/ 7 w 15"/>
                <a:gd name="T25" fmla="*/ 2 h 17"/>
                <a:gd name="T26" fmla="*/ 4 w 15"/>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17">
                  <a:moveTo>
                    <a:pt x="11" y="13"/>
                  </a:moveTo>
                  <a:lnTo>
                    <a:pt x="4" y="13"/>
                  </a:lnTo>
                  <a:lnTo>
                    <a:pt x="3" y="17"/>
                  </a:lnTo>
                  <a:lnTo>
                    <a:pt x="0" y="17"/>
                  </a:lnTo>
                  <a:lnTo>
                    <a:pt x="5" y="0"/>
                  </a:lnTo>
                  <a:lnTo>
                    <a:pt x="9" y="0"/>
                  </a:lnTo>
                  <a:lnTo>
                    <a:pt x="15" y="17"/>
                  </a:lnTo>
                  <a:lnTo>
                    <a:pt x="12" y="17"/>
                  </a:lnTo>
                  <a:lnTo>
                    <a:pt x="11" y="13"/>
                  </a:lnTo>
                  <a:close/>
                  <a:moveTo>
                    <a:pt x="4" y="12"/>
                  </a:moveTo>
                  <a:lnTo>
                    <a:pt x="9" y="12"/>
                  </a:lnTo>
                  <a:lnTo>
                    <a:pt x="7" y="2"/>
                  </a:lnTo>
                  <a:lnTo>
                    <a:pt x="7" y="2"/>
                  </a:lnTo>
                  <a:lnTo>
                    <a:pt x="4"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20" name="Freeform 45"/>
            <p:cNvSpPr>
              <a:spLocks noEditPoints="1"/>
            </p:cNvSpPr>
            <p:nvPr/>
          </p:nvSpPr>
          <p:spPr bwMode="auto">
            <a:xfrm>
              <a:off x="6878" y="1910"/>
              <a:ext cx="12" cy="17"/>
            </a:xfrm>
            <a:custGeom>
              <a:avLst/>
              <a:gdLst>
                <a:gd name="T0" fmla="*/ 3 w 9"/>
                <a:gd name="T1" fmla="*/ 13 h 13"/>
                <a:gd name="T2" fmla="*/ 0 w 9"/>
                <a:gd name="T3" fmla="*/ 13 h 13"/>
                <a:gd name="T4" fmla="*/ 0 w 9"/>
                <a:gd name="T5" fmla="*/ 0 h 13"/>
                <a:gd name="T6" fmla="*/ 3 w 9"/>
                <a:gd name="T7" fmla="*/ 0 h 13"/>
                <a:gd name="T8" fmla="*/ 9 w 9"/>
                <a:gd name="T9" fmla="*/ 7 h 13"/>
                <a:gd name="T10" fmla="*/ 3 w 9"/>
                <a:gd name="T11" fmla="*/ 13 h 13"/>
                <a:gd name="T12" fmla="*/ 3 w 9"/>
                <a:gd name="T13" fmla="*/ 1 h 13"/>
                <a:gd name="T14" fmla="*/ 2 w 9"/>
                <a:gd name="T15" fmla="*/ 1 h 13"/>
                <a:gd name="T16" fmla="*/ 2 w 9"/>
                <a:gd name="T17" fmla="*/ 12 h 13"/>
                <a:gd name="T18" fmla="*/ 3 w 9"/>
                <a:gd name="T19" fmla="*/ 12 h 13"/>
                <a:gd name="T20" fmla="*/ 7 w 9"/>
                <a:gd name="T21" fmla="*/ 7 h 13"/>
                <a:gd name="T22" fmla="*/ 3 w 9"/>
                <a:gd name="T2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13">
                  <a:moveTo>
                    <a:pt x="3" y="13"/>
                  </a:moveTo>
                  <a:cubicBezTo>
                    <a:pt x="0" y="13"/>
                    <a:pt x="0" y="13"/>
                    <a:pt x="0" y="13"/>
                  </a:cubicBezTo>
                  <a:cubicBezTo>
                    <a:pt x="0" y="0"/>
                    <a:pt x="0" y="0"/>
                    <a:pt x="0" y="0"/>
                  </a:cubicBezTo>
                  <a:cubicBezTo>
                    <a:pt x="3" y="0"/>
                    <a:pt x="3" y="0"/>
                    <a:pt x="3" y="0"/>
                  </a:cubicBezTo>
                  <a:cubicBezTo>
                    <a:pt x="6" y="0"/>
                    <a:pt x="9" y="1"/>
                    <a:pt x="9" y="7"/>
                  </a:cubicBezTo>
                  <a:cubicBezTo>
                    <a:pt x="9" y="12"/>
                    <a:pt x="6" y="13"/>
                    <a:pt x="3" y="13"/>
                  </a:cubicBezTo>
                  <a:close/>
                  <a:moveTo>
                    <a:pt x="3" y="1"/>
                  </a:moveTo>
                  <a:cubicBezTo>
                    <a:pt x="2" y="1"/>
                    <a:pt x="2" y="1"/>
                    <a:pt x="2" y="1"/>
                  </a:cubicBezTo>
                  <a:cubicBezTo>
                    <a:pt x="2" y="12"/>
                    <a:pt x="2" y="12"/>
                    <a:pt x="2" y="12"/>
                  </a:cubicBezTo>
                  <a:cubicBezTo>
                    <a:pt x="3" y="12"/>
                    <a:pt x="3" y="12"/>
                    <a:pt x="3" y="12"/>
                  </a:cubicBezTo>
                  <a:cubicBezTo>
                    <a:pt x="5" y="12"/>
                    <a:pt x="7" y="11"/>
                    <a:pt x="7" y="7"/>
                  </a:cubicBezTo>
                  <a:cubicBezTo>
                    <a:pt x="7" y="2"/>
                    <a:pt x="5"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21" name="Freeform 46"/>
            <p:cNvSpPr>
              <a:spLocks/>
            </p:cNvSpPr>
            <p:nvPr/>
          </p:nvSpPr>
          <p:spPr bwMode="auto">
            <a:xfrm>
              <a:off x="6894" y="1910"/>
              <a:ext cx="11" cy="17"/>
            </a:xfrm>
            <a:custGeom>
              <a:avLst/>
              <a:gdLst>
                <a:gd name="T0" fmla="*/ 3 w 11"/>
                <a:gd name="T1" fmla="*/ 1 h 17"/>
                <a:gd name="T2" fmla="*/ 3 w 11"/>
                <a:gd name="T3" fmla="*/ 8 h 17"/>
                <a:gd name="T4" fmla="*/ 9 w 11"/>
                <a:gd name="T5" fmla="*/ 8 h 17"/>
                <a:gd name="T6" fmla="*/ 9 w 11"/>
                <a:gd name="T7" fmla="*/ 9 h 17"/>
                <a:gd name="T8" fmla="*/ 3 w 11"/>
                <a:gd name="T9" fmla="*/ 9 h 17"/>
                <a:gd name="T10" fmla="*/ 3 w 11"/>
                <a:gd name="T11" fmla="*/ 16 h 17"/>
                <a:gd name="T12" fmla="*/ 11 w 11"/>
                <a:gd name="T13" fmla="*/ 16 h 17"/>
                <a:gd name="T14" fmla="*/ 11 w 11"/>
                <a:gd name="T15" fmla="*/ 17 h 17"/>
                <a:gd name="T16" fmla="*/ 0 w 11"/>
                <a:gd name="T17" fmla="*/ 17 h 17"/>
                <a:gd name="T18" fmla="*/ 0 w 11"/>
                <a:gd name="T19" fmla="*/ 0 h 17"/>
                <a:gd name="T20" fmla="*/ 11 w 11"/>
                <a:gd name="T21" fmla="*/ 0 h 17"/>
                <a:gd name="T22" fmla="*/ 9 w 11"/>
                <a:gd name="T23" fmla="*/ 1 h 17"/>
                <a:gd name="T24" fmla="*/ 3 w 11"/>
                <a:gd name="T25"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7">
                  <a:moveTo>
                    <a:pt x="3" y="1"/>
                  </a:moveTo>
                  <a:lnTo>
                    <a:pt x="3" y="8"/>
                  </a:lnTo>
                  <a:lnTo>
                    <a:pt x="9" y="8"/>
                  </a:lnTo>
                  <a:lnTo>
                    <a:pt x="9" y="9"/>
                  </a:lnTo>
                  <a:lnTo>
                    <a:pt x="3" y="9"/>
                  </a:lnTo>
                  <a:lnTo>
                    <a:pt x="3" y="16"/>
                  </a:lnTo>
                  <a:lnTo>
                    <a:pt x="11" y="16"/>
                  </a:lnTo>
                  <a:lnTo>
                    <a:pt x="11" y="17"/>
                  </a:lnTo>
                  <a:lnTo>
                    <a:pt x="0" y="17"/>
                  </a:lnTo>
                  <a:lnTo>
                    <a:pt x="0" y="0"/>
                  </a:lnTo>
                  <a:lnTo>
                    <a:pt x="11" y="0"/>
                  </a:lnTo>
                  <a:lnTo>
                    <a:pt x="9" y="1"/>
                  </a:lnTo>
                  <a:lnTo>
                    <a:pt x="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22" name="Freeform 47"/>
            <p:cNvSpPr>
              <a:spLocks noEditPoints="1"/>
            </p:cNvSpPr>
            <p:nvPr/>
          </p:nvSpPr>
          <p:spPr bwMode="auto">
            <a:xfrm>
              <a:off x="6909" y="1910"/>
              <a:ext cx="13" cy="17"/>
            </a:xfrm>
            <a:custGeom>
              <a:avLst/>
              <a:gdLst>
                <a:gd name="T0" fmla="*/ 6 w 10"/>
                <a:gd name="T1" fmla="*/ 7 h 13"/>
                <a:gd name="T2" fmla="*/ 10 w 10"/>
                <a:gd name="T3" fmla="*/ 13 h 13"/>
                <a:gd name="T4" fmla="*/ 7 w 10"/>
                <a:gd name="T5" fmla="*/ 13 h 13"/>
                <a:gd name="T6" fmla="*/ 4 w 10"/>
                <a:gd name="T7" fmla="*/ 8 h 13"/>
                <a:gd name="T8" fmla="*/ 2 w 10"/>
                <a:gd name="T9" fmla="*/ 8 h 13"/>
                <a:gd name="T10" fmla="*/ 2 w 10"/>
                <a:gd name="T11" fmla="*/ 13 h 13"/>
                <a:gd name="T12" fmla="*/ 0 w 10"/>
                <a:gd name="T13" fmla="*/ 13 h 13"/>
                <a:gd name="T14" fmla="*/ 0 w 10"/>
                <a:gd name="T15" fmla="*/ 0 h 13"/>
                <a:gd name="T16" fmla="*/ 4 w 10"/>
                <a:gd name="T17" fmla="*/ 0 h 13"/>
                <a:gd name="T18" fmla="*/ 9 w 10"/>
                <a:gd name="T19" fmla="*/ 4 h 13"/>
                <a:gd name="T20" fmla="*/ 6 w 10"/>
                <a:gd name="T21" fmla="*/ 7 h 13"/>
                <a:gd name="T22" fmla="*/ 4 w 10"/>
                <a:gd name="T23" fmla="*/ 1 h 13"/>
                <a:gd name="T24" fmla="*/ 2 w 10"/>
                <a:gd name="T25" fmla="*/ 1 h 13"/>
                <a:gd name="T26" fmla="*/ 2 w 10"/>
                <a:gd name="T27" fmla="*/ 6 h 13"/>
                <a:gd name="T28" fmla="*/ 4 w 10"/>
                <a:gd name="T29" fmla="*/ 6 h 13"/>
                <a:gd name="T30" fmla="*/ 7 w 10"/>
                <a:gd name="T31" fmla="*/ 4 h 13"/>
                <a:gd name="T32" fmla="*/ 4 w 10"/>
                <a:gd name="T3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 h="13">
                  <a:moveTo>
                    <a:pt x="6" y="7"/>
                  </a:moveTo>
                  <a:cubicBezTo>
                    <a:pt x="10" y="13"/>
                    <a:pt x="10" y="13"/>
                    <a:pt x="10" y="13"/>
                  </a:cubicBezTo>
                  <a:cubicBezTo>
                    <a:pt x="7" y="13"/>
                    <a:pt x="7" y="13"/>
                    <a:pt x="7" y="13"/>
                  </a:cubicBezTo>
                  <a:cubicBezTo>
                    <a:pt x="4" y="8"/>
                    <a:pt x="4" y="8"/>
                    <a:pt x="4" y="8"/>
                  </a:cubicBezTo>
                  <a:cubicBezTo>
                    <a:pt x="2" y="8"/>
                    <a:pt x="2" y="8"/>
                    <a:pt x="2" y="8"/>
                  </a:cubicBezTo>
                  <a:cubicBezTo>
                    <a:pt x="2" y="13"/>
                    <a:pt x="2" y="13"/>
                    <a:pt x="2" y="13"/>
                  </a:cubicBezTo>
                  <a:cubicBezTo>
                    <a:pt x="0" y="13"/>
                    <a:pt x="0" y="13"/>
                    <a:pt x="0" y="13"/>
                  </a:cubicBezTo>
                  <a:cubicBezTo>
                    <a:pt x="0" y="0"/>
                    <a:pt x="0" y="0"/>
                    <a:pt x="0" y="0"/>
                  </a:cubicBezTo>
                  <a:cubicBezTo>
                    <a:pt x="4" y="0"/>
                    <a:pt x="4" y="0"/>
                    <a:pt x="4" y="0"/>
                  </a:cubicBezTo>
                  <a:cubicBezTo>
                    <a:pt x="7" y="0"/>
                    <a:pt x="9" y="1"/>
                    <a:pt x="9" y="4"/>
                  </a:cubicBezTo>
                  <a:cubicBezTo>
                    <a:pt x="9" y="6"/>
                    <a:pt x="8" y="7"/>
                    <a:pt x="6" y="7"/>
                  </a:cubicBezTo>
                  <a:close/>
                  <a:moveTo>
                    <a:pt x="4" y="1"/>
                  </a:moveTo>
                  <a:cubicBezTo>
                    <a:pt x="2" y="1"/>
                    <a:pt x="2" y="1"/>
                    <a:pt x="2" y="1"/>
                  </a:cubicBezTo>
                  <a:cubicBezTo>
                    <a:pt x="2" y="6"/>
                    <a:pt x="2" y="6"/>
                    <a:pt x="2" y="6"/>
                  </a:cubicBezTo>
                  <a:cubicBezTo>
                    <a:pt x="4" y="6"/>
                    <a:pt x="4" y="6"/>
                    <a:pt x="4" y="6"/>
                  </a:cubicBezTo>
                  <a:cubicBezTo>
                    <a:pt x="6" y="6"/>
                    <a:pt x="7" y="6"/>
                    <a:pt x="7" y="4"/>
                  </a:cubicBezTo>
                  <a:cubicBezTo>
                    <a:pt x="7" y="2"/>
                    <a:pt x="6" y="1"/>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23" name="Freeform 48"/>
            <p:cNvSpPr>
              <a:spLocks/>
            </p:cNvSpPr>
            <p:nvPr/>
          </p:nvSpPr>
          <p:spPr bwMode="auto">
            <a:xfrm>
              <a:off x="6925" y="1912"/>
              <a:ext cx="11" cy="15"/>
            </a:xfrm>
            <a:custGeom>
              <a:avLst/>
              <a:gdLst>
                <a:gd name="T0" fmla="*/ 11 w 11"/>
                <a:gd name="T1" fmla="*/ 6 h 15"/>
                <a:gd name="T2" fmla="*/ 11 w 11"/>
                <a:gd name="T3" fmla="*/ 8 h 15"/>
                <a:gd name="T4" fmla="*/ 2 w 11"/>
                <a:gd name="T5" fmla="*/ 15 h 15"/>
                <a:gd name="T6" fmla="*/ 0 w 11"/>
                <a:gd name="T7" fmla="*/ 12 h 15"/>
                <a:gd name="T8" fmla="*/ 10 w 11"/>
                <a:gd name="T9" fmla="*/ 7 h 15"/>
                <a:gd name="T10" fmla="*/ 0 w 11"/>
                <a:gd name="T11" fmla="*/ 2 h 15"/>
                <a:gd name="T12" fmla="*/ 2 w 11"/>
                <a:gd name="T13" fmla="*/ 0 h 15"/>
                <a:gd name="T14" fmla="*/ 11 w 11"/>
                <a:gd name="T15" fmla="*/ 6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5">
                  <a:moveTo>
                    <a:pt x="11" y="6"/>
                  </a:moveTo>
                  <a:lnTo>
                    <a:pt x="11" y="8"/>
                  </a:lnTo>
                  <a:lnTo>
                    <a:pt x="2" y="15"/>
                  </a:lnTo>
                  <a:lnTo>
                    <a:pt x="0" y="12"/>
                  </a:lnTo>
                  <a:lnTo>
                    <a:pt x="10" y="7"/>
                  </a:lnTo>
                  <a:lnTo>
                    <a:pt x="0" y="2"/>
                  </a:lnTo>
                  <a:lnTo>
                    <a:pt x="2" y="0"/>
                  </a:lnTo>
                  <a:lnTo>
                    <a:pt x="11"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grpSp>
      <p:grpSp>
        <p:nvGrpSpPr>
          <p:cNvPr id="19" name="Group 18"/>
          <p:cNvGrpSpPr/>
          <p:nvPr/>
        </p:nvGrpSpPr>
        <p:grpSpPr>
          <a:xfrm>
            <a:off x="9859749" y="2884107"/>
            <a:ext cx="914400" cy="914400"/>
            <a:chOff x="9859749" y="3103254"/>
            <a:chExt cx="914400" cy="914400"/>
          </a:xfrm>
        </p:grpSpPr>
        <p:sp>
          <p:nvSpPr>
            <p:cNvPr id="69" name="Freeform 19"/>
            <p:cNvSpPr>
              <a:spLocks noEditPoints="1"/>
            </p:cNvSpPr>
            <p:nvPr/>
          </p:nvSpPr>
          <p:spPr bwMode="auto">
            <a:xfrm>
              <a:off x="9899016" y="3200117"/>
              <a:ext cx="831636" cy="720674"/>
            </a:xfrm>
            <a:custGeom>
              <a:avLst/>
              <a:gdLst>
                <a:gd name="T0" fmla="*/ 137 w 274"/>
                <a:gd name="T1" fmla="*/ 274 h 274"/>
                <a:gd name="T2" fmla="*/ 0 w 274"/>
                <a:gd name="T3" fmla="*/ 137 h 274"/>
                <a:gd name="T4" fmla="*/ 137 w 274"/>
                <a:gd name="T5" fmla="*/ 0 h 274"/>
                <a:gd name="T6" fmla="*/ 274 w 274"/>
                <a:gd name="T7" fmla="*/ 137 h 274"/>
                <a:gd name="T8" fmla="*/ 137 w 274"/>
                <a:gd name="T9" fmla="*/ 274 h 274"/>
                <a:gd name="T10" fmla="*/ 137 w 274"/>
                <a:gd name="T11" fmla="*/ 4 h 274"/>
                <a:gd name="T12" fmla="*/ 4 w 274"/>
                <a:gd name="T13" fmla="*/ 137 h 274"/>
                <a:gd name="T14" fmla="*/ 137 w 274"/>
                <a:gd name="T15" fmla="*/ 270 h 274"/>
                <a:gd name="T16" fmla="*/ 270 w 274"/>
                <a:gd name="T17" fmla="*/ 137 h 274"/>
                <a:gd name="T18" fmla="*/ 137 w 274"/>
                <a:gd name="T19" fmla="*/ 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4" h="274">
                  <a:moveTo>
                    <a:pt x="137" y="274"/>
                  </a:moveTo>
                  <a:cubicBezTo>
                    <a:pt x="61" y="274"/>
                    <a:pt x="0" y="213"/>
                    <a:pt x="0" y="137"/>
                  </a:cubicBezTo>
                  <a:cubicBezTo>
                    <a:pt x="0" y="61"/>
                    <a:pt x="61" y="0"/>
                    <a:pt x="137" y="0"/>
                  </a:cubicBezTo>
                  <a:cubicBezTo>
                    <a:pt x="212" y="0"/>
                    <a:pt x="274" y="61"/>
                    <a:pt x="274" y="137"/>
                  </a:cubicBezTo>
                  <a:cubicBezTo>
                    <a:pt x="274" y="213"/>
                    <a:pt x="212" y="274"/>
                    <a:pt x="137" y="274"/>
                  </a:cubicBezTo>
                  <a:close/>
                  <a:moveTo>
                    <a:pt x="137" y="4"/>
                  </a:moveTo>
                  <a:cubicBezTo>
                    <a:pt x="63" y="4"/>
                    <a:pt x="4" y="64"/>
                    <a:pt x="4" y="137"/>
                  </a:cubicBezTo>
                  <a:cubicBezTo>
                    <a:pt x="4" y="210"/>
                    <a:pt x="63" y="270"/>
                    <a:pt x="137" y="270"/>
                  </a:cubicBezTo>
                  <a:cubicBezTo>
                    <a:pt x="210" y="270"/>
                    <a:pt x="270" y="210"/>
                    <a:pt x="270" y="137"/>
                  </a:cubicBezTo>
                  <a:cubicBezTo>
                    <a:pt x="270" y="64"/>
                    <a:pt x="210" y="4"/>
                    <a:pt x="137"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342900"/>
              <a:endParaRPr lang="en-IN" sz="1200" dirty="0">
                <a:solidFill>
                  <a:srgbClr val="000000"/>
                </a:solidFill>
              </a:endParaRPr>
            </a:p>
          </p:txBody>
        </p:sp>
        <p:sp>
          <p:nvSpPr>
            <p:cNvPr id="75" name="Freeform 32"/>
            <p:cNvSpPr>
              <a:spLocks noEditPoints="1"/>
            </p:cNvSpPr>
            <p:nvPr/>
          </p:nvSpPr>
          <p:spPr bwMode="auto">
            <a:xfrm>
              <a:off x="10096658" y="3312860"/>
              <a:ext cx="433786" cy="495188"/>
            </a:xfrm>
            <a:custGeom>
              <a:avLst/>
              <a:gdLst>
                <a:gd name="T0" fmla="*/ 0 w 143"/>
                <a:gd name="T1" fmla="*/ 152 h 188"/>
                <a:gd name="T2" fmla="*/ 0 w 143"/>
                <a:gd name="T3" fmla="*/ 176 h 188"/>
                <a:gd name="T4" fmla="*/ 12 w 143"/>
                <a:gd name="T5" fmla="*/ 188 h 188"/>
                <a:gd name="T6" fmla="*/ 131 w 143"/>
                <a:gd name="T7" fmla="*/ 188 h 188"/>
                <a:gd name="T8" fmla="*/ 143 w 143"/>
                <a:gd name="T9" fmla="*/ 176 h 188"/>
                <a:gd name="T10" fmla="*/ 143 w 143"/>
                <a:gd name="T11" fmla="*/ 152 h 188"/>
                <a:gd name="T12" fmla="*/ 103 w 143"/>
                <a:gd name="T13" fmla="*/ 120 h 188"/>
                <a:gd name="T14" fmla="*/ 79 w 143"/>
                <a:gd name="T15" fmla="*/ 178 h 188"/>
                <a:gd name="T16" fmla="*/ 75 w 143"/>
                <a:gd name="T17" fmla="*/ 142 h 188"/>
                <a:gd name="T18" fmla="*/ 75 w 143"/>
                <a:gd name="T19" fmla="*/ 140 h 188"/>
                <a:gd name="T20" fmla="*/ 80 w 143"/>
                <a:gd name="T21" fmla="*/ 132 h 188"/>
                <a:gd name="T22" fmla="*/ 80 w 143"/>
                <a:gd name="T23" fmla="*/ 131 h 188"/>
                <a:gd name="T24" fmla="*/ 78 w 143"/>
                <a:gd name="T25" fmla="*/ 130 h 188"/>
                <a:gd name="T26" fmla="*/ 66 w 143"/>
                <a:gd name="T27" fmla="*/ 130 h 188"/>
                <a:gd name="T28" fmla="*/ 64 w 143"/>
                <a:gd name="T29" fmla="*/ 131 h 188"/>
                <a:gd name="T30" fmla="*/ 64 w 143"/>
                <a:gd name="T31" fmla="*/ 132 h 188"/>
                <a:gd name="T32" fmla="*/ 69 w 143"/>
                <a:gd name="T33" fmla="*/ 140 h 188"/>
                <a:gd name="T34" fmla="*/ 69 w 143"/>
                <a:gd name="T35" fmla="*/ 142 h 188"/>
                <a:gd name="T36" fmla="*/ 65 w 143"/>
                <a:gd name="T37" fmla="*/ 179 h 188"/>
                <a:gd name="T38" fmla="*/ 40 w 143"/>
                <a:gd name="T39" fmla="*/ 120 h 188"/>
                <a:gd name="T40" fmla="*/ 0 w 143"/>
                <a:gd name="T41" fmla="*/ 152 h 188"/>
                <a:gd name="T42" fmla="*/ 72 w 143"/>
                <a:gd name="T43" fmla="*/ 107 h 188"/>
                <a:gd name="T44" fmla="*/ 46 w 143"/>
                <a:gd name="T45" fmla="*/ 90 h 188"/>
                <a:gd name="T46" fmla="*/ 34 w 143"/>
                <a:gd name="T47" fmla="*/ 56 h 188"/>
                <a:gd name="T48" fmla="*/ 34 w 143"/>
                <a:gd name="T49" fmla="*/ 56 h 188"/>
                <a:gd name="T50" fmla="*/ 34 w 143"/>
                <a:gd name="T51" fmla="*/ 56 h 188"/>
                <a:gd name="T52" fmla="*/ 34 w 143"/>
                <a:gd name="T53" fmla="*/ 53 h 188"/>
                <a:gd name="T54" fmla="*/ 72 w 143"/>
                <a:gd name="T55" fmla="*/ 0 h 188"/>
                <a:gd name="T56" fmla="*/ 110 w 143"/>
                <a:gd name="T57" fmla="*/ 53 h 188"/>
                <a:gd name="T58" fmla="*/ 110 w 143"/>
                <a:gd name="T59" fmla="*/ 56 h 188"/>
                <a:gd name="T60" fmla="*/ 110 w 143"/>
                <a:gd name="T61" fmla="*/ 56 h 188"/>
                <a:gd name="T62" fmla="*/ 110 w 143"/>
                <a:gd name="T63" fmla="*/ 56 h 188"/>
                <a:gd name="T64" fmla="*/ 98 w 143"/>
                <a:gd name="T65" fmla="*/ 90 h 188"/>
                <a:gd name="T66" fmla="*/ 72 w 143"/>
                <a:gd name="T67" fmla="*/ 107 h 188"/>
                <a:gd name="T68" fmla="*/ 50 w 143"/>
                <a:gd name="T69" fmla="*/ 87 h 188"/>
                <a:gd name="T70" fmla="*/ 72 w 143"/>
                <a:gd name="T71" fmla="*/ 101 h 188"/>
                <a:gd name="T72" fmla="*/ 94 w 143"/>
                <a:gd name="T73" fmla="*/ 87 h 188"/>
                <a:gd name="T74" fmla="*/ 104 w 143"/>
                <a:gd name="T75" fmla="*/ 56 h 188"/>
                <a:gd name="T76" fmla="*/ 102 w 143"/>
                <a:gd name="T77" fmla="*/ 48 h 188"/>
                <a:gd name="T78" fmla="*/ 101 w 143"/>
                <a:gd name="T79" fmla="*/ 39 h 188"/>
                <a:gd name="T80" fmla="*/ 99 w 143"/>
                <a:gd name="T81" fmla="*/ 29 h 188"/>
                <a:gd name="T82" fmla="*/ 85 w 143"/>
                <a:gd name="T83" fmla="*/ 28 h 188"/>
                <a:gd name="T84" fmla="*/ 72 w 143"/>
                <a:gd name="T85" fmla="*/ 30 h 188"/>
                <a:gd name="T86" fmla="*/ 59 w 143"/>
                <a:gd name="T87" fmla="*/ 28 h 188"/>
                <a:gd name="T88" fmla="*/ 59 w 143"/>
                <a:gd name="T89" fmla="*/ 28 h 188"/>
                <a:gd name="T90" fmla="*/ 45 w 143"/>
                <a:gd name="T91" fmla="*/ 29 h 188"/>
                <a:gd name="T92" fmla="*/ 42 w 143"/>
                <a:gd name="T93" fmla="*/ 39 h 188"/>
                <a:gd name="T94" fmla="*/ 42 w 143"/>
                <a:gd name="T95" fmla="*/ 48 h 188"/>
                <a:gd name="T96" fmla="*/ 39 w 143"/>
                <a:gd name="T97" fmla="*/ 56 h 188"/>
                <a:gd name="T98" fmla="*/ 50 w 143"/>
                <a:gd name="T99" fmla="*/ 8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3" h="188">
                  <a:moveTo>
                    <a:pt x="0" y="152"/>
                  </a:moveTo>
                  <a:cubicBezTo>
                    <a:pt x="0" y="160"/>
                    <a:pt x="0" y="168"/>
                    <a:pt x="0" y="176"/>
                  </a:cubicBezTo>
                  <a:cubicBezTo>
                    <a:pt x="0" y="182"/>
                    <a:pt x="6" y="188"/>
                    <a:pt x="12" y="188"/>
                  </a:cubicBezTo>
                  <a:cubicBezTo>
                    <a:pt x="52" y="188"/>
                    <a:pt x="92" y="188"/>
                    <a:pt x="131" y="188"/>
                  </a:cubicBezTo>
                  <a:cubicBezTo>
                    <a:pt x="138" y="188"/>
                    <a:pt x="143" y="182"/>
                    <a:pt x="143" y="176"/>
                  </a:cubicBezTo>
                  <a:cubicBezTo>
                    <a:pt x="143" y="152"/>
                    <a:pt x="143" y="152"/>
                    <a:pt x="143" y="152"/>
                  </a:cubicBezTo>
                  <a:cubicBezTo>
                    <a:pt x="143" y="135"/>
                    <a:pt x="126" y="125"/>
                    <a:pt x="103" y="120"/>
                  </a:cubicBezTo>
                  <a:cubicBezTo>
                    <a:pt x="96" y="147"/>
                    <a:pt x="90" y="157"/>
                    <a:pt x="79" y="178"/>
                  </a:cubicBezTo>
                  <a:cubicBezTo>
                    <a:pt x="75" y="142"/>
                    <a:pt x="75" y="142"/>
                    <a:pt x="75" y="142"/>
                  </a:cubicBezTo>
                  <a:cubicBezTo>
                    <a:pt x="75" y="142"/>
                    <a:pt x="75" y="141"/>
                    <a:pt x="75" y="140"/>
                  </a:cubicBezTo>
                  <a:cubicBezTo>
                    <a:pt x="80" y="132"/>
                    <a:pt x="80" y="132"/>
                    <a:pt x="80" y="132"/>
                  </a:cubicBezTo>
                  <a:cubicBezTo>
                    <a:pt x="80" y="132"/>
                    <a:pt x="80" y="131"/>
                    <a:pt x="80" y="131"/>
                  </a:cubicBezTo>
                  <a:cubicBezTo>
                    <a:pt x="79" y="130"/>
                    <a:pt x="79" y="130"/>
                    <a:pt x="78" y="130"/>
                  </a:cubicBezTo>
                  <a:cubicBezTo>
                    <a:pt x="74" y="130"/>
                    <a:pt x="70" y="130"/>
                    <a:pt x="66" y="130"/>
                  </a:cubicBezTo>
                  <a:cubicBezTo>
                    <a:pt x="65" y="130"/>
                    <a:pt x="65" y="130"/>
                    <a:pt x="64" y="131"/>
                  </a:cubicBezTo>
                  <a:cubicBezTo>
                    <a:pt x="64" y="131"/>
                    <a:pt x="64" y="132"/>
                    <a:pt x="64" y="132"/>
                  </a:cubicBezTo>
                  <a:cubicBezTo>
                    <a:pt x="69" y="140"/>
                    <a:pt x="69" y="140"/>
                    <a:pt x="69" y="140"/>
                  </a:cubicBezTo>
                  <a:cubicBezTo>
                    <a:pt x="69" y="141"/>
                    <a:pt x="69" y="142"/>
                    <a:pt x="69" y="142"/>
                  </a:cubicBezTo>
                  <a:cubicBezTo>
                    <a:pt x="65" y="179"/>
                    <a:pt x="65" y="179"/>
                    <a:pt x="65" y="179"/>
                  </a:cubicBezTo>
                  <a:cubicBezTo>
                    <a:pt x="54" y="157"/>
                    <a:pt x="47" y="148"/>
                    <a:pt x="40" y="120"/>
                  </a:cubicBezTo>
                  <a:cubicBezTo>
                    <a:pt x="18" y="125"/>
                    <a:pt x="0" y="135"/>
                    <a:pt x="0" y="152"/>
                  </a:cubicBezTo>
                  <a:close/>
                  <a:moveTo>
                    <a:pt x="72" y="107"/>
                  </a:moveTo>
                  <a:cubicBezTo>
                    <a:pt x="62" y="107"/>
                    <a:pt x="53" y="100"/>
                    <a:pt x="46" y="90"/>
                  </a:cubicBezTo>
                  <a:cubicBezTo>
                    <a:pt x="39" y="81"/>
                    <a:pt x="34" y="68"/>
                    <a:pt x="34" y="56"/>
                  </a:cubicBezTo>
                  <a:cubicBezTo>
                    <a:pt x="34" y="56"/>
                    <a:pt x="34" y="56"/>
                    <a:pt x="34" y="56"/>
                  </a:cubicBezTo>
                  <a:cubicBezTo>
                    <a:pt x="34" y="56"/>
                    <a:pt x="34" y="56"/>
                    <a:pt x="34" y="56"/>
                  </a:cubicBezTo>
                  <a:cubicBezTo>
                    <a:pt x="34" y="55"/>
                    <a:pt x="34" y="54"/>
                    <a:pt x="34" y="53"/>
                  </a:cubicBezTo>
                  <a:cubicBezTo>
                    <a:pt x="34" y="24"/>
                    <a:pt x="29" y="0"/>
                    <a:pt x="72" y="0"/>
                  </a:cubicBezTo>
                  <a:cubicBezTo>
                    <a:pt x="115" y="0"/>
                    <a:pt x="110" y="24"/>
                    <a:pt x="110" y="53"/>
                  </a:cubicBezTo>
                  <a:cubicBezTo>
                    <a:pt x="110" y="54"/>
                    <a:pt x="110" y="55"/>
                    <a:pt x="110" y="56"/>
                  </a:cubicBezTo>
                  <a:cubicBezTo>
                    <a:pt x="110" y="56"/>
                    <a:pt x="110" y="56"/>
                    <a:pt x="110" y="56"/>
                  </a:cubicBezTo>
                  <a:cubicBezTo>
                    <a:pt x="110" y="56"/>
                    <a:pt x="110" y="56"/>
                    <a:pt x="110" y="56"/>
                  </a:cubicBezTo>
                  <a:cubicBezTo>
                    <a:pt x="110" y="68"/>
                    <a:pt x="105" y="81"/>
                    <a:pt x="98" y="90"/>
                  </a:cubicBezTo>
                  <a:cubicBezTo>
                    <a:pt x="91" y="100"/>
                    <a:pt x="81" y="107"/>
                    <a:pt x="72" y="107"/>
                  </a:cubicBezTo>
                  <a:close/>
                  <a:moveTo>
                    <a:pt x="50" y="87"/>
                  </a:moveTo>
                  <a:cubicBezTo>
                    <a:pt x="56" y="96"/>
                    <a:pt x="64" y="101"/>
                    <a:pt x="72" y="101"/>
                  </a:cubicBezTo>
                  <a:cubicBezTo>
                    <a:pt x="80" y="101"/>
                    <a:pt x="87" y="96"/>
                    <a:pt x="94" y="87"/>
                  </a:cubicBezTo>
                  <a:cubicBezTo>
                    <a:pt x="100" y="79"/>
                    <a:pt x="104" y="67"/>
                    <a:pt x="104" y="56"/>
                  </a:cubicBezTo>
                  <a:cubicBezTo>
                    <a:pt x="102" y="48"/>
                    <a:pt x="102" y="48"/>
                    <a:pt x="102" y="48"/>
                  </a:cubicBezTo>
                  <a:cubicBezTo>
                    <a:pt x="101" y="45"/>
                    <a:pt x="101" y="42"/>
                    <a:pt x="101" y="39"/>
                  </a:cubicBezTo>
                  <a:cubicBezTo>
                    <a:pt x="101" y="35"/>
                    <a:pt x="101" y="32"/>
                    <a:pt x="99" y="29"/>
                  </a:cubicBezTo>
                  <a:cubicBezTo>
                    <a:pt x="96" y="25"/>
                    <a:pt x="91" y="26"/>
                    <a:pt x="85" y="28"/>
                  </a:cubicBezTo>
                  <a:cubicBezTo>
                    <a:pt x="81" y="29"/>
                    <a:pt x="77" y="30"/>
                    <a:pt x="72" y="30"/>
                  </a:cubicBezTo>
                  <a:cubicBezTo>
                    <a:pt x="67" y="30"/>
                    <a:pt x="63" y="29"/>
                    <a:pt x="59" y="28"/>
                  </a:cubicBezTo>
                  <a:cubicBezTo>
                    <a:pt x="59" y="28"/>
                    <a:pt x="59" y="28"/>
                    <a:pt x="59" y="28"/>
                  </a:cubicBezTo>
                  <a:cubicBezTo>
                    <a:pt x="53" y="26"/>
                    <a:pt x="48" y="25"/>
                    <a:pt x="45" y="29"/>
                  </a:cubicBezTo>
                  <a:cubicBezTo>
                    <a:pt x="43" y="32"/>
                    <a:pt x="42" y="35"/>
                    <a:pt x="42" y="39"/>
                  </a:cubicBezTo>
                  <a:cubicBezTo>
                    <a:pt x="42" y="42"/>
                    <a:pt x="42" y="45"/>
                    <a:pt x="42" y="48"/>
                  </a:cubicBezTo>
                  <a:cubicBezTo>
                    <a:pt x="39" y="56"/>
                    <a:pt x="39" y="56"/>
                    <a:pt x="39" y="56"/>
                  </a:cubicBezTo>
                  <a:cubicBezTo>
                    <a:pt x="39" y="67"/>
                    <a:pt x="44" y="79"/>
                    <a:pt x="50"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342900"/>
              <a:endParaRPr lang="en-IN" sz="1200" dirty="0">
                <a:solidFill>
                  <a:srgbClr val="000000"/>
                </a:solidFill>
              </a:endParaRPr>
            </a:p>
          </p:txBody>
        </p:sp>
        <p:grpSp>
          <p:nvGrpSpPr>
            <p:cNvPr id="324" name="Group 34"/>
            <p:cNvGrpSpPr>
              <a:grpSpLocks noChangeAspect="1"/>
            </p:cNvGrpSpPr>
            <p:nvPr/>
          </p:nvGrpSpPr>
          <p:grpSpPr bwMode="auto">
            <a:xfrm>
              <a:off x="9859749" y="3103254"/>
              <a:ext cx="914400" cy="914400"/>
              <a:chOff x="5792" y="1851"/>
              <a:chExt cx="541" cy="455"/>
            </a:xfrm>
          </p:grpSpPr>
          <p:sp>
            <p:nvSpPr>
              <p:cNvPr id="325" name="AutoShape 33"/>
              <p:cNvSpPr>
                <a:spLocks noChangeAspect="1" noChangeArrowheads="1" noTextEdit="1"/>
              </p:cNvSpPr>
              <p:nvPr/>
            </p:nvSpPr>
            <p:spPr bwMode="auto">
              <a:xfrm>
                <a:off x="5792" y="1851"/>
                <a:ext cx="541" cy="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26" name="Oval 35"/>
              <p:cNvSpPr>
                <a:spLocks noChangeArrowheads="1"/>
              </p:cNvSpPr>
              <p:nvPr/>
            </p:nvSpPr>
            <p:spPr bwMode="auto">
              <a:xfrm>
                <a:off x="5792" y="1851"/>
                <a:ext cx="540" cy="454"/>
              </a:xfrm>
              <a:prstGeom prst="ellipse">
                <a:avLst/>
              </a:prstGeom>
              <a:solidFill>
                <a:srgbClr val="6D20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27" name="Freeform 36"/>
              <p:cNvSpPr>
                <a:spLocks/>
              </p:cNvSpPr>
              <p:nvPr/>
            </p:nvSpPr>
            <p:spPr bwMode="auto">
              <a:xfrm>
                <a:off x="6013" y="2078"/>
                <a:ext cx="98" cy="132"/>
              </a:xfrm>
              <a:custGeom>
                <a:avLst/>
                <a:gdLst>
                  <a:gd name="T0" fmla="*/ 80 w 80"/>
                  <a:gd name="T1" fmla="*/ 120 h 128"/>
                  <a:gd name="T2" fmla="*/ 72 w 80"/>
                  <a:gd name="T3" fmla="*/ 128 h 128"/>
                  <a:gd name="T4" fmla="*/ 8 w 80"/>
                  <a:gd name="T5" fmla="*/ 128 h 128"/>
                  <a:gd name="T6" fmla="*/ 0 w 80"/>
                  <a:gd name="T7" fmla="*/ 120 h 128"/>
                  <a:gd name="T8" fmla="*/ 0 w 80"/>
                  <a:gd name="T9" fmla="*/ 8 h 128"/>
                  <a:gd name="T10" fmla="*/ 8 w 80"/>
                  <a:gd name="T11" fmla="*/ 0 h 128"/>
                  <a:gd name="T12" fmla="*/ 72 w 80"/>
                  <a:gd name="T13" fmla="*/ 0 h 128"/>
                  <a:gd name="T14" fmla="*/ 80 w 80"/>
                  <a:gd name="T15" fmla="*/ 8 h 128"/>
                  <a:gd name="T16" fmla="*/ 80 w 80"/>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128">
                    <a:moveTo>
                      <a:pt x="80" y="120"/>
                    </a:moveTo>
                    <a:cubicBezTo>
                      <a:pt x="80" y="124"/>
                      <a:pt x="76" y="128"/>
                      <a:pt x="72" y="128"/>
                    </a:cubicBezTo>
                    <a:cubicBezTo>
                      <a:pt x="8" y="128"/>
                      <a:pt x="8" y="128"/>
                      <a:pt x="8" y="128"/>
                    </a:cubicBezTo>
                    <a:cubicBezTo>
                      <a:pt x="4" y="128"/>
                      <a:pt x="0" y="124"/>
                      <a:pt x="0" y="120"/>
                    </a:cubicBezTo>
                    <a:cubicBezTo>
                      <a:pt x="0" y="8"/>
                      <a:pt x="0" y="8"/>
                      <a:pt x="0" y="8"/>
                    </a:cubicBezTo>
                    <a:cubicBezTo>
                      <a:pt x="0" y="4"/>
                      <a:pt x="4" y="0"/>
                      <a:pt x="8" y="0"/>
                    </a:cubicBezTo>
                    <a:cubicBezTo>
                      <a:pt x="72" y="0"/>
                      <a:pt x="72" y="0"/>
                      <a:pt x="72" y="0"/>
                    </a:cubicBezTo>
                    <a:cubicBezTo>
                      <a:pt x="76" y="0"/>
                      <a:pt x="80" y="4"/>
                      <a:pt x="80" y="8"/>
                    </a:cubicBezTo>
                    <a:lnTo>
                      <a:pt x="80" y="120"/>
                    </a:ln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28" name="Freeform 37"/>
              <p:cNvSpPr>
                <a:spLocks/>
              </p:cNvSpPr>
              <p:nvPr/>
            </p:nvSpPr>
            <p:spPr bwMode="auto">
              <a:xfrm>
                <a:off x="6121" y="2078"/>
                <a:ext cx="98" cy="132"/>
              </a:xfrm>
              <a:custGeom>
                <a:avLst/>
                <a:gdLst>
                  <a:gd name="T0" fmla="*/ 80 w 80"/>
                  <a:gd name="T1" fmla="*/ 120 h 128"/>
                  <a:gd name="T2" fmla="*/ 72 w 80"/>
                  <a:gd name="T3" fmla="*/ 128 h 128"/>
                  <a:gd name="T4" fmla="*/ 8 w 80"/>
                  <a:gd name="T5" fmla="*/ 128 h 128"/>
                  <a:gd name="T6" fmla="*/ 0 w 80"/>
                  <a:gd name="T7" fmla="*/ 120 h 128"/>
                  <a:gd name="T8" fmla="*/ 0 w 80"/>
                  <a:gd name="T9" fmla="*/ 8 h 128"/>
                  <a:gd name="T10" fmla="*/ 8 w 80"/>
                  <a:gd name="T11" fmla="*/ 0 h 128"/>
                  <a:gd name="T12" fmla="*/ 72 w 80"/>
                  <a:gd name="T13" fmla="*/ 0 h 128"/>
                  <a:gd name="T14" fmla="*/ 80 w 80"/>
                  <a:gd name="T15" fmla="*/ 8 h 128"/>
                  <a:gd name="T16" fmla="*/ 80 w 80"/>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128">
                    <a:moveTo>
                      <a:pt x="80" y="120"/>
                    </a:moveTo>
                    <a:cubicBezTo>
                      <a:pt x="80" y="124"/>
                      <a:pt x="76" y="128"/>
                      <a:pt x="72" y="128"/>
                    </a:cubicBezTo>
                    <a:cubicBezTo>
                      <a:pt x="8" y="128"/>
                      <a:pt x="8" y="128"/>
                      <a:pt x="8" y="128"/>
                    </a:cubicBezTo>
                    <a:cubicBezTo>
                      <a:pt x="4" y="128"/>
                      <a:pt x="0" y="124"/>
                      <a:pt x="0" y="120"/>
                    </a:cubicBezTo>
                    <a:cubicBezTo>
                      <a:pt x="0" y="8"/>
                      <a:pt x="0" y="8"/>
                      <a:pt x="0" y="8"/>
                    </a:cubicBezTo>
                    <a:cubicBezTo>
                      <a:pt x="0" y="4"/>
                      <a:pt x="4" y="0"/>
                      <a:pt x="8" y="0"/>
                    </a:cubicBezTo>
                    <a:cubicBezTo>
                      <a:pt x="72" y="0"/>
                      <a:pt x="72" y="0"/>
                      <a:pt x="72" y="0"/>
                    </a:cubicBezTo>
                    <a:cubicBezTo>
                      <a:pt x="76" y="0"/>
                      <a:pt x="80" y="4"/>
                      <a:pt x="80" y="8"/>
                    </a:cubicBezTo>
                    <a:lnTo>
                      <a:pt x="80" y="120"/>
                    </a:ln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29" name="Freeform 38"/>
              <p:cNvSpPr>
                <a:spLocks/>
              </p:cNvSpPr>
              <p:nvPr/>
            </p:nvSpPr>
            <p:spPr bwMode="auto">
              <a:xfrm>
                <a:off x="5905" y="2078"/>
                <a:ext cx="98" cy="132"/>
              </a:xfrm>
              <a:custGeom>
                <a:avLst/>
                <a:gdLst>
                  <a:gd name="T0" fmla="*/ 80 w 80"/>
                  <a:gd name="T1" fmla="*/ 120 h 128"/>
                  <a:gd name="T2" fmla="*/ 72 w 80"/>
                  <a:gd name="T3" fmla="*/ 128 h 128"/>
                  <a:gd name="T4" fmla="*/ 8 w 80"/>
                  <a:gd name="T5" fmla="*/ 128 h 128"/>
                  <a:gd name="T6" fmla="*/ 0 w 80"/>
                  <a:gd name="T7" fmla="*/ 120 h 128"/>
                  <a:gd name="T8" fmla="*/ 0 w 80"/>
                  <a:gd name="T9" fmla="*/ 8 h 128"/>
                  <a:gd name="T10" fmla="*/ 8 w 80"/>
                  <a:gd name="T11" fmla="*/ 0 h 128"/>
                  <a:gd name="T12" fmla="*/ 72 w 80"/>
                  <a:gd name="T13" fmla="*/ 0 h 128"/>
                  <a:gd name="T14" fmla="*/ 80 w 80"/>
                  <a:gd name="T15" fmla="*/ 8 h 128"/>
                  <a:gd name="T16" fmla="*/ 80 w 80"/>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128">
                    <a:moveTo>
                      <a:pt x="80" y="120"/>
                    </a:moveTo>
                    <a:cubicBezTo>
                      <a:pt x="80" y="124"/>
                      <a:pt x="76" y="128"/>
                      <a:pt x="72" y="128"/>
                    </a:cubicBezTo>
                    <a:cubicBezTo>
                      <a:pt x="8" y="128"/>
                      <a:pt x="8" y="128"/>
                      <a:pt x="8" y="128"/>
                    </a:cubicBezTo>
                    <a:cubicBezTo>
                      <a:pt x="4" y="128"/>
                      <a:pt x="0" y="124"/>
                      <a:pt x="0" y="120"/>
                    </a:cubicBezTo>
                    <a:cubicBezTo>
                      <a:pt x="0" y="8"/>
                      <a:pt x="0" y="8"/>
                      <a:pt x="0" y="8"/>
                    </a:cubicBezTo>
                    <a:cubicBezTo>
                      <a:pt x="0" y="4"/>
                      <a:pt x="4" y="0"/>
                      <a:pt x="8" y="0"/>
                    </a:cubicBezTo>
                    <a:cubicBezTo>
                      <a:pt x="72" y="0"/>
                      <a:pt x="72" y="0"/>
                      <a:pt x="72" y="0"/>
                    </a:cubicBezTo>
                    <a:cubicBezTo>
                      <a:pt x="76" y="0"/>
                      <a:pt x="80" y="4"/>
                      <a:pt x="80" y="8"/>
                    </a:cubicBezTo>
                    <a:lnTo>
                      <a:pt x="80" y="120"/>
                    </a:ln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30" name="Oval 39"/>
              <p:cNvSpPr>
                <a:spLocks noChangeArrowheads="1"/>
              </p:cNvSpPr>
              <p:nvPr/>
            </p:nvSpPr>
            <p:spPr bwMode="auto">
              <a:xfrm>
                <a:off x="5974" y="2090"/>
                <a:ext cx="14" cy="13"/>
              </a:xfrm>
              <a:prstGeom prst="ellipse">
                <a:avLst/>
              </a:pr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31" name="Oval 40"/>
              <p:cNvSpPr>
                <a:spLocks noChangeArrowheads="1"/>
              </p:cNvSpPr>
              <p:nvPr/>
            </p:nvSpPr>
            <p:spPr bwMode="auto">
              <a:xfrm>
                <a:off x="5949" y="2090"/>
                <a:ext cx="15" cy="13"/>
              </a:xfrm>
              <a:prstGeom prst="ellipse">
                <a:avLst/>
              </a:prstGeom>
              <a:solidFill>
                <a:srgbClr val="F991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32" name="Oval 41"/>
              <p:cNvSpPr>
                <a:spLocks noChangeArrowheads="1"/>
              </p:cNvSpPr>
              <p:nvPr/>
            </p:nvSpPr>
            <p:spPr bwMode="auto">
              <a:xfrm>
                <a:off x="5925" y="2090"/>
                <a:ext cx="14" cy="13"/>
              </a:xfrm>
              <a:prstGeom prst="ellipse">
                <a:avLst/>
              </a:prstGeom>
              <a:solidFill>
                <a:srgbClr val="FAC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33" name="Freeform 42"/>
              <p:cNvSpPr>
                <a:spLocks/>
              </p:cNvSpPr>
              <p:nvPr/>
            </p:nvSpPr>
            <p:spPr bwMode="auto">
              <a:xfrm>
                <a:off x="5954" y="1948"/>
                <a:ext cx="211" cy="114"/>
              </a:xfrm>
              <a:custGeom>
                <a:avLst/>
                <a:gdLst>
                  <a:gd name="T0" fmla="*/ 172 w 172"/>
                  <a:gd name="T1" fmla="*/ 72 h 110"/>
                  <a:gd name="T2" fmla="*/ 148 w 172"/>
                  <a:gd name="T3" fmla="*/ 37 h 110"/>
                  <a:gd name="T4" fmla="*/ 98 w 172"/>
                  <a:gd name="T5" fmla="*/ 0 h 110"/>
                  <a:gd name="T6" fmla="*/ 51 w 172"/>
                  <a:gd name="T7" fmla="*/ 28 h 110"/>
                  <a:gd name="T8" fmla="*/ 22 w 172"/>
                  <a:gd name="T9" fmla="*/ 47 h 110"/>
                  <a:gd name="T10" fmla="*/ 0 w 172"/>
                  <a:gd name="T11" fmla="*/ 78 h 110"/>
                  <a:gd name="T12" fmla="*/ 32 w 172"/>
                  <a:gd name="T13" fmla="*/ 110 h 110"/>
                  <a:gd name="T14" fmla="*/ 140 w 172"/>
                  <a:gd name="T15" fmla="*/ 110 h 110"/>
                  <a:gd name="T16" fmla="*/ 172 w 172"/>
                  <a:gd name="T17" fmla="*/ 7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110">
                    <a:moveTo>
                      <a:pt x="172" y="72"/>
                    </a:moveTo>
                    <a:cubicBezTo>
                      <a:pt x="172" y="56"/>
                      <a:pt x="162" y="43"/>
                      <a:pt x="148" y="37"/>
                    </a:cubicBezTo>
                    <a:cubicBezTo>
                      <a:pt x="137" y="11"/>
                      <a:pt x="120" y="0"/>
                      <a:pt x="98" y="0"/>
                    </a:cubicBezTo>
                    <a:cubicBezTo>
                      <a:pt x="78" y="0"/>
                      <a:pt x="60" y="11"/>
                      <a:pt x="51" y="28"/>
                    </a:cubicBezTo>
                    <a:cubicBezTo>
                      <a:pt x="38" y="22"/>
                      <a:pt x="22" y="32"/>
                      <a:pt x="22" y="47"/>
                    </a:cubicBezTo>
                    <a:cubicBezTo>
                      <a:pt x="9" y="52"/>
                      <a:pt x="0" y="64"/>
                      <a:pt x="0" y="78"/>
                    </a:cubicBezTo>
                    <a:cubicBezTo>
                      <a:pt x="0" y="95"/>
                      <a:pt x="14" y="110"/>
                      <a:pt x="32" y="110"/>
                    </a:cubicBezTo>
                    <a:cubicBezTo>
                      <a:pt x="140" y="110"/>
                      <a:pt x="140" y="110"/>
                      <a:pt x="140" y="110"/>
                    </a:cubicBezTo>
                    <a:cubicBezTo>
                      <a:pt x="140" y="110"/>
                      <a:pt x="172" y="104"/>
                      <a:pt x="172" y="72"/>
                    </a:cubicBezTo>
                    <a:close/>
                  </a:path>
                </a:pathLst>
              </a:custGeom>
              <a:solidFill>
                <a:srgbClr val="F0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34" name="Freeform 43"/>
              <p:cNvSpPr>
                <a:spLocks/>
              </p:cNvSpPr>
              <p:nvPr/>
            </p:nvSpPr>
            <p:spPr bwMode="auto">
              <a:xfrm>
                <a:off x="5954" y="1948"/>
                <a:ext cx="158" cy="114"/>
              </a:xfrm>
              <a:custGeom>
                <a:avLst/>
                <a:gdLst>
                  <a:gd name="T0" fmla="*/ 98 w 129"/>
                  <a:gd name="T1" fmla="*/ 0 h 110"/>
                  <a:gd name="T2" fmla="*/ 51 w 129"/>
                  <a:gd name="T3" fmla="*/ 28 h 110"/>
                  <a:gd name="T4" fmla="*/ 22 w 129"/>
                  <a:gd name="T5" fmla="*/ 47 h 110"/>
                  <a:gd name="T6" fmla="*/ 0 w 129"/>
                  <a:gd name="T7" fmla="*/ 78 h 110"/>
                  <a:gd name="T8" fmla="*/ 30 w 129"/>
                  <a:gd name="T9" fmla="*/ 110 h 110"/>
                  <a:gd name="T10" fmla="*/ 129 w 129"/>
                  <a:gd name="T11" fmla="*/ 10 h 110"/>
                  <a:gd name="T12" fmla="*/ 98 w 129"/>
                  <a:gd name="T13" fmla="*/ 0 h 110"/>
                </a:gdLst>
                <a:ahLst/>
                <a:cxnLst>
                  <a:cxn ang="0">
                    <a:pos x="T0" y="T1"/>
                  </a:cxn>
                  <a:cxn ang="0">
                    <a:pos x="T2" y="T3"/>
                  </a:cxn>
                  <a:cxn ang="0">
                    <a:pos x="T4" y="T5"/>
                  </a:cxn>
                  <a:cxn ang="0">
                    <a:pos x="T6" y="T7"/>
                  </a:cxn>
                  <a:cxn ang="0">
                    <a:pos x="T8" y="T9"/>
                  </a:cxn>
                  <a:cxn ang="0">
                    <a:pos x="T10" y="T11"/>
                  </a:cxn>
                  <a:cxn ang="0">
                    <a:pos x="T12" y="T13"/>
                  </a:cxn>
                </a:cxnLst>
                <a:rect l="0" t="0" r="r" b="b"/>
                <a:pathLst>
                  <a:path w="129" h="110">
                    <a:moveTo>
                      <a:pt x="98" y="0"/>
                    </a:moveTo>
                    <a:cubicBezTo>
                      <a:pt x="78" y="0"/>
                      <a:pt x="60" y="11"/>
                      <a:pt x="51" y="28"/>
                    </a:cubicBezTo>
                    <a:cubicBezTo>
                      <a:pt x="38" y="22"/>
                      <a:pt x="22" y="32"/>
                      <a:pt x="22" y="47"/>
                    </a:cubicBezTo>
                    <a:cubicBezTo>
                      <a:pt x="9" y="52"/>
                      <a:pt x="0" y="64"/>
                      <a:pt x="0" y="78"/>
                    </a:cubicBezTo>
                    <a:cubicBezTo>
                      <a:pt x="0" y="95"/>
                      <a:pt x="13" y="108"/>
                      <a:pt x="30" y="110"/>
                    </a:cubicBezTo>
                    <a:cubicBezTo>
                      <a:pt x="129" y="10"/>
                      <a:pt x="129" y="10"/>
                      <a:pt x="129" y="10"/>
                    </a:cubicBezTo>
                    <a:cubicBezTo>
                      <a:pt x="120" y="3"/>
                      <a:pt x="110" y="0"/>
                      <a:pt x="9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35" name="Oval 44"/>
              <p:cNvSpPr>
                <a:spLocks noChangeArrowheads="1"/>
              </p:cNvSpPr>
              <p:nvPr/>
            </p:nvSpPr>
            <p:spPr bwMode="auto">
              <a:xfrm>
                <a:off x="6082" y="2090"/>
                <a:ext cx="14" cy="13"/>
              </a:xfrm>
              <a:prstGeom prst="ellipse">
                <a:avLst/>
              </a:pr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36" name="Oval 45"/>
              <p:cNvSpPr>
                <a:spLocks noChangeArrowheads="1"/>
              </p:cNvSpPr>
              <p:nvPr/>
            </p:nvSpPr>
            <p:spPr bwMode="auto">
              <a:xfrm>
                <a:off x="6057" y="2090"/>
                <a:ext cx="15" cy="13"/>
              </a:xfrm>
              <a:prstGeom prst="ellipse">
                <a:avLst/>
              </a:prstGeom>
              <a:solidFill>
                <a:srgbClr val="F991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37" name="Oval 46"/>
              <p:cNvSpPr>
                <a:spLocks noChangeArrowheads="1"/>
              </p:cNvSpPr>
              <p:nvPr/>
            </p:nvSpPr>
            <p:spPr bwMode="auto">
              <a:xfrm>
                <a:off x="6032" y="2090"/>
                <a:ext cx="15" cy="13"/>
              </a:xfrm>
              <a:prstGeom prst="ellipse">
                <a:avLst/>
              </a:prstGeom>
              <a:solidFill>
                <a:srgbClr val="FAC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38" name="Oval 47"/>
              <p:cNvSpPr>
                <a:spLocks noChangeArrowheads="1"/>
              </p:cNvSpPr>
              <p:nvPr/>
            </p:nvSpPr>
            <p:spPr bwMode="auto">
              <a:xfrm>
                <a:off x="6190" y="2090"/>
                <a:ext cx="14" cy="13"/>
              </a:xfrm>
              <a:prstGeom prst="ellipse">
                <a:avLst/>
              </a:pr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39" name="Oval 48"/>
              <p:cNvSpPr>
                <a:spLocks noChangeArrowheads="1"/>
              </p:cNvSpPr>
              <p:nvPr/>
            </p:nvSpPr>
            <p:spPr bwMode="auto">
              <a:xfrm>
                <a:off x="6165" y="2090"/>
                <a:ext cx="15" cy="13"/>
              </a:xfrm>
              <a:prstGeom prst="ellipse">
                <a:avLst/>
              </a:prstGeom>
              <a:solidFill>
                <a:srgbClr val="F991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40" name="Oval 49"/>
              <p:cNvSpPr>
                <a:spLocks noChangeArrowheads="1"/>
              </p:cNvSpPr>
              <p:nvPr/>
            </p:nvSpPr>
            <p:spPr bwMode="auto">
              <a:xfrm>
                <a:off x="6140" y="2090"/>
                <a:ext cx="15" cy="13"/>
              </a:xfrm>
              <a:prstGeom prst="ellipse">
                <a:avLst/>
              </a:prstGeom>
              <a:solidFill>
                <a:srgbClr val="FAC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41" name="Rectangle 50"/>
              <p:cNvSpPr>
                <a:spLocks noChangeArrowheads="1"/>
              </p:cNvSpPr>
              <p:nvPr/>
            </p:nvSpPr>
            <p:spPr bwMode="auto">
              <a:xfrm>
                <a:off x="5905" y="2181"/>
                <a:ext cx="98" cy="8"/>
              </a:xfrm>
              <a:prstGeom prst="rect">
                <a:avLst/>
              </a:prstGeom>
              <a:solidFill>
                <a:srgbClr val="8182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42" name="Rectangle 51"/>
              <p:cNvSpPr>
                <a:spLocks noChangeArrowheads="1"/>
              </p:cNvSpPr>
              <p:nvPr/>
            </p:nvSpPr>
            <p:spPr bwMode="auto">
              <a:xfrm>
                <a:off x="5905" y="2161"/>
                <a:ext cx="98" cy="8"/>
              </a:xfrm>
              <a:prstGeom prst="rect">
                <a:avLst/>
              </a:prstGeom>
              <a:solidFill>
                <a:srgbClr val="8182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43" name="Rectangle 52"/>
              <p:cNvSpPr>
                <a:spLocks noChangeArrowheads="1"/>
              </p:cNvSpPr>
              <p:nvPr/>
            </p:nvSpPr>
            <p:spPr bwMode="auto">
              <a:xfrm>
                <a:off x="5905" y="2140"/>
                <a:ext cx="98" cy="8"/>
              </a:xfrm>
              <a:prstGeom prst="rect">
                <a:avLst/>
              </a:prstGeom>
              <a:solidFill>
                <a:srgbClr val="8182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44" name="Rectangle 53"/>
              <p:cNvSpPr>
                <a:spLocks noChangeArrowheads="1"/>
              </p:cNvSpPr>
              <p:nvPr/>
            </p:nvSpPr>
            <p:spPr bwMode="auto">
              <a:xfrm>
                <a:off x="5905" y="2119"/>
                <a:ext cx="98" cy="9"/>
              </a:xfrm>
              <a:prstGeom prst="rect">
                <a:avLst/>
              </a:prstGeom>
              <a:solidFill>
                <a:srgbClr val="8182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45" name="Rectangle 54"/>
              <p:cNvSpPr>
                <a:spLocks noChangeArrowheads="1"/>
              </p:cNvSpPr>
              <p:nvPr/>
            </p:nvSpPr>
            <p:spPr bwMode="auto">
              <a:xfrm>
                <a:off x="6013" y="2181"/>
                <a:ext cx="98" cy="8"/>
              </a:xfrm>
              <a:prstGeom prst="rect">
                <a:avLst/>
              </a:prstGeom>
              <a:solidFill>
                <a:srgbClr val="8182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46" name="Rectangle 55"/>
              <p:cNvSpPr>
                <a:spLocks noChangeArrowheads="1"/>
              </p:cNvSpPr>
              <p:nvPr/>
            </p:nvSpPr>
            <p:spPr bwMode="auto">
              <a:xfrm>
                <a:off x="6013" y="2161"/>
                <a:ext cx="98" cy="8"/>
              </a:xfrm>
              <a:prstGeom prst="rect">
                <a:avLst/>
              </a:prstGeom>
              <a:solidFill>
                <a:srgbClr val="8182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47" name="Rectangle 56"/>
              <p:cNvSpPr>
                <a:spLocks noChangeArrowheads="1"/>
              </p:cNvSpPr>
              <p:nvPr/>
            </p:nvSpPr>
            <p:spPr bwMode="auto">
              <a:xfrm>
                <a:off x="6013" y="2140"/>
                <a:ext cx="98" cy="8"/>
              </a:xfrm>
              <a:prstGeom prst="rect">
                <a:avLst/>
              </a:prstGeom>
              <a:solidFill>
                <a:srgbClr val="8182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48" name="Rectangle 57"/>
              <p:cNvSpPr>
                <a:spLocks noChangeArrowheads="1"/>
              </p:cNvSpPr>
              <p:nvPr/>
            </p:nvSpPr>
            <p:spPr bwMode="auto">
              <a:xfrm>
                <a:off x="6013" y="2119"/>
                <a:ext cx="98" cy="9"/>
              </a:xfrm>
              <a:prstGeom prst="rect">
                <a:avLst/>
              </a:prstGeom>
              <a:solidFill>
                <a:srgbClr val="8182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49" name="Rectangle 58"/>
              <p:cNvSpPr>
                <a:spLocks noChangeArrowheads="1"/>
              </p:cNvSpPr>
              <p:nvPr/>
            </p:nvSpPr>
            <p:spPr bwMode="auto">
              <a:xfrm>
                <a:off x="6121" y="2181"/>
                <a:ext cx="98" cy="8"/>
              </a:xfrm>
              <a:prstGeom prst="rect">
                <a:avLst/>
              </a:prstGeom>
              <a:solidFill>
                <a:srgbClr val="8182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50" name="Rectangle 59"/>
              <p:cNvSpPr>
                <a:spLocks noChangeArrowheads="1"/>
              </p:cNvSpPr>
              <p:nvPr/>
            </p:nvSpPr>
            <p:spPr bwMode="auto">
              <a:xfrm>
                <a:off x="6121" y="2161"/>
                <a:ext cx="98" cy="8"/>
              </a:xfrm>
              <a:prstGeom prst="rect">
                <a:avLst/>
              </a:prstGeom>
              <a:solidFill>
                <a:srgbClr val="8182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51" name="Rectangle 60"/>
              <p:cNvSpPr>
                <a:spLocks noChangeArrowheads="1"/>
              </p:cNvSpPr>
              <p:nvPr/>
            </p:nvSpPr>
            <p:spPr bwMode="auto">
              <a:xfrm>
                <a:off x="6121" y="2140"/>
                <a:ext cx="98" cy="8"/>
              </a:xfrm>
              <a:prstGeom prst="rect">
                <a:avLst/>
              </a:prstGeom>
              <a:solidFill>
                <a:srgbClr val="8182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52" name="Rectangle 61"/>
              <p:cNvSpPr>
                <a:spLocks noChangeArrowheads="1"/>
              </p:cNvSpPr>
              <p:nvPr/>
            </p:nvSpPr>
            <p:spPr bwMode="auto">
              <a:xfrm>
                <a:off x="6121" y="2119"/>
                <a:ext cx="98" cy="9"/>
              </a:xfrm>
              <a:prstGeom prst="rect">
                <a:avLst/>
              </a:prstGeom>
              <a:solidFill>
                <a:srgbClr val="8182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grpSp>
      </p:grpSp>
      <p:grpSp>
        <p:nvGrpSpPr>
          <p:cNvPr id="353" name="Group 64"/>
          <p:cNvGrpSpPr>
            <a:grpSpLocks noChangeAspect="1"/>
          </p:cNvGrpSpPr>
          <p:nvPr/>
        </p:nvGrpSpPr>
        <p:grpSpPr bwMode="auto">
          <a:xfrm>
            <a:off x="7729151" y="2884107"/>
            <a:ext cx="914400" cy="914400"/>
            <a:chOff x="4702" y="1851"/>
            <a:chExt cx="541" cy="455"/>
          </a:xfrm>
        </p:grpSpPr>
        <p:sp>
          <p:nvSpPr>
            <p:cNvPr id="354" name="AutoShape 63"/>
            <p:cNvSpPr>
              <a:spLocks noChangeAspect="1" noChangeArrowheads="1" noTextEdit="1"/>
            </p:cNvSpPr>
            <p:nvPr/>
          </p:nvSpPr>
          <p:spPr bwMode="auto">
            <a:xfrm>
              <a:off x="4702" y="1851"/>
              <a:ext cx="541" cy="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55" name="Freeform 65"/>
            <p:cNvSpPr>
              <a:spLocks/>
            </p:cNvSpPr>
            <p:nvPr/>
          </p:nvSpPr>
          <p:spPr bwMode="auto">
            <a:xfrm>
              <a:off x="4702" y="1851"/>
              <a:ext cx="541" cy="455"/>
            </a:xfrm>
            <a:custGeom>
              <a:avLst/>
              <a:gdLst>
                <a:gd name="T0" fmla="*/ 568 w 1082"/>
                <a:gd name="T1" fmla="*/ 0 h 910"/>
                <a:gd name="T2" fmla="*/ 649 w 1082"/>
                <a:gd name="T3" fmla="*/ 9 h 910"/>
                <a:gd name="T4" fmla="*/ 727 w 1082"/>
                <a:gd name="T5" fmla="*/ 27 h 910"/>
                <a:gd name="T6" fmla="*/ 799 w 1082"/>
                <a:gd name="T7" fmla="*/ 55 h 910"/>
                <a:gd name="T8" fmla="*/ 864 w 1082"/>
                <a:gd name="T9" fmla="*/ 91 h 910"/>
                <a:gd name="T10" fmla="*/ 923 w 1082"/>
                <a:gd name="T11" fmla="*/ 133 h 910"/>
                <a:gd name="T12" fmla="*/ 974 w 1082"/>
                <a:gd name="T13" fmla="*/ 182 h 910"/>
                <a:gd name="T14" fmla="*/ 1015 w 1082"/>
                <a:gd name="T15" fmla="*/ 238 h 910"/>
                <a:gd name="T16" fmla="*/ 1048 w 1082"/>
                <a:gd name="T17" fmla="*/ 299 h 910"/>
                <a:gd name="T18" fmla="*/ 1071 w 1082"/>
                <a:gd name="T19" fmla="*/ 362 h 910"/>
                <a:gd name="T20" fmla="*/ 1080 w 1082"/>
                <a:gd name="T21" fmla="*/ 431 h 910"/>
                <a:gd name="T22" fmla="*/ 1080 w 1082"/>
                <a:gd name="T23" fmla="*/ 478 h 910"/>
                <a:gd name="T24" fmla="*/ 1071 w 1082"/>
                <a:gd name="T25" fmla="*/ 546 h 910"/>
                <a:gd name="T26" fmla="*/ 1048 w 1082"/>
                <a:gd name="T27" fmla="*/ 611 h 910"/>
                <a:gd name="T28" fmla="*/ 1015 w 1082"/>
                <a:gd name="T29" fmla="*/ 672 h 910"/>
                <a:gd name="T30" fmla="*/ 974 w 1082"/>
                <a:gd name="T31" fmla="*/ 726 h 910"/>
                <a:gd name="T32" fmla="*/ 923 w 1082"/>
                <a:gd name="T33" fmla="*/ 777 h 910"/>
                <a:gd name="T34" fmla="*/ 864 w 1082"/>
                <a:gd name="T35" fmla="*/ 819 h 910"/>
                <a:gd name="T36" fmla="*/ 799 w 1082"/>
                <a:gd name="T37" fmla="*/ 855 h 910"/>
                <a:gd name="T38" fmla="*/ 727 w 1082"/>
                <a:gd name="T39" fmla="*/ 883 h 910"/>
                <a:gd name="T40" fmla="*/ 649 w 1082"/>
                <a:gd name="T41" fmla="*/ 901 h 910"/>
                <a:gd name="T42" fmla="*/ 568 w 1082"/>
                <a:gd name="T43" fmla="*/ 908 h 910"/>
                <a:gd name="T44" fmla="*/ 512 w 1082"/>
                <a:gd name="T45" fmla="*/ 908 h 910"/>
                <a:gd name="T46" fmla="*/ 431 w 1082"/>
                <a:gd name="T47" fmla="*/ 901 h 910"/>
                <a:gd name="T48" fmla="*/ 355 w 1082"/>
                <a:gd name="T49" fmla="*/ 883 h 910"/>
                <a:gd name="T50" fmla="*/ 283 w 1082"/>
                <a:gd name="T51" fmla="*/ 855 h 910"/>
                <a:gd name="T52" fmla="*/ 216 w 1082"/>
                <a:gd name="T53" fmla="*/ 819 h 910"/>
                <a:gd name="T54" fmla="*/ 159 w 1082"/>
                <a:gd name="T55" fmla="*/ 777 h 910"/>
                <a:gd name="T56" fmla="*/ 108 w 1082"/>
                <a:gd name="T57" fmla="*/ 726 h 910"/>
                <a:gd name="T58" fmla="*/ 65 w 1082"/>
                <a:gd name="T59" fmla="*/ 672 h 910"/>
                <a:gd name="T60" fmla="*/ 32 w 1082"/>
                <a:gd name="T61" fmla="*/ 611 h 910"/>
                <a:gd name="T62" fmla="*/ 11 w 1082"/>
                <a:gd name="T63" fmla="*/ 546 h 910"/>
                <a:gd name="T64" fmla="*/ 0 w 1082"/>
                <a:gd name="T65" fmla="*/ 478 h 910"/>
                <a:gd name="T66" fmla="*/ 0 w 1082"/>
                <a:gd name="T67" fmla="*/ 431 h 910"/>
                <a:gd name="T68" fmla="*/ 11 w 1082"/>
                <a:gd name="T69" fmla="*/ 362 h 910"/>
                <a:gd name="T70" fmla="*/ 32 w 1082"/>
                <a:gd name="T71" fmla="*/ 299 h 910"/>
                <a:gd name="T72" fmla="*/ 65 w 1082"/>
                <a:gd name="T73" fmla="*/ 238 h 910"/>
                <a:gd name="T74" fmla="*/ 108 w 1082"/>
                <a:gd name="T75" fmla="*/ 182 h 910"/>
                <a:gd name="T76" fmla="*/ 159 w 1082"/>
                <a:gd name="T77" fmla="*/ 133 h 910"/>
                <a:gd name="T78" fmla="*/ 216 w 1082"/>
                <a:gd name="T79" fmla="*/ 91 h 910"/>
                <a:gd name="T80" fmla="*/ 283 w 1082"/>
                <a:gd name="T81" fmla="*/ 55 h 910"/>
                <a:gd name="T82" fmla="*/ 355 w 1082"/>
                <a:gd name="T83" fmla="*/ 27 h 910"/>
                <a:gd name="T84" fmla="*/ 431 w 1082"/>
                <a:gd name="T85" fmla="*/ 9 h 910"/>
                <a:gd name="T86" fmla="*/ 512 w 1082"/>
                <a:gd name="T87" fmla="*/ 0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82" h="910">
                  <a:moveTo>
                    <a:pt x="541" y="0"/>
                  </a:moveTo>
                  <a:lnTo>
                    <a:pt x="541" y="0"/>
                  </a:lnTo>
                  <a:lnTo>
                    <a:pt x="568" y="0"/>
                  </a:lnTo>
                  <a:lnTo>
                    <a:pt x="595" y="3"/>
                  </a:lnTo>
                  <a:lnTo>
                    <a:pt x="622" y="5"/>
                  </a:lnTo>
                  <a:lnTo>
                    <a:pt x="649" y="9"/>
                  </a:lnTo>
                  <a:lnTo>
                    <a:pt x="676" y="14"/>
                  </a:lnTo>
                  <a:lnTo>
                    <a:pt x="701" y="20"/>
                  </a:lnTo>
                  <a:lnTo>
                    <a:pt x="727" y="27"/>
                  </a:lnTo>
                  <a:lnTo>
                    <a:pt x="752" y="36"/>
                  </a:lnTo>
                  <a:lnTo>
                    <a:pt x="775" y="46"/>
                  </a:lnTo>
                  <a:lnTo>
                    <a:pt x="799" y="55"/>
                  </a:lnTo>
                  <a:lnTo>
                    <a:pt x="821" y="65"/>
                  </a:lnTo>
                  <a:lnTo>
                    <a:pt x="842" y="77"/>
                  </a:lnTo>
                  <a:lnTo>
                    <a:pt x="864" y="91"/>
                  </a:lnTo>
                  <a:lnTo>
                    <a:pt x="885" y="103"/>
                  </a:lnTo>
                  <a:lnTo>
                    <a:pt x="903" y="118"/>
                  </a:lnTo>
                  <a:lnTo>
                    <a:pt x="923" y="133"/>
                  </a:lnTo>
                  <a:lnTo>
                    <a:pt x="941" y="149"/>
                  </a:lnTo>
                  <a:lnTo>
                    <a:pt x="958" y="165"/>
                  </a:lnTo>
                  <a:lnTo>
                    <a:pt x="974" y="182"/>
                  </a:lnTo>
                  <a:lnTo>
                    <a:pt x="988" y="200"/>
                  </a:lnTo>
                  <a:lnTo>
                    <a:pt x="1003" y="218"/>
                  </a:lnTo>
                  <a:lnTo>
                    <a:pt x="1015" y="238"/>
                  </a:lnTo>
                  <a:lnTo>
                    <a:pt x="1028" y="258"/>
                  </a:lnTo>
                  <a:lnTo>
                    <a:pt x="1039" y="278"/>
                  </a:lnTo>
                  <a:lnTo>
                    <a:pt x="1048" y="299"/>
                  </a:lnTo>
                  <a:lnTo>
                    <a:pt x="1057" y="320"/>
                  </a:lnTo>
                  <a:lnTo>
                    <a:pt x="1064" y="341"/>
                  </a:lnTo>
                  <a:lnTo>
                    <a:pt x="1071" y="362"/>
                  </a:lnTo>
                  <a:lnTo>
                    <a:pt x="1075" y="385"/>
                  </a:lnTo>
                  <a:lnTo>
                    <a:pt x="1078" y="408"/>
                  </a:lnTo>
                  <a:lnTo>
                    <a:pt x="1080" y="431"/>
                  </a:lnTo>
                  <a:lnTo>
                    <a:pt x="1082" y="455"/>
                  </a:lnTo>
                  <a:lnTo>
                    <a:pt x="1082" y="455"/>
                  </a:lnTo>
                  <a:lnTo>
                    <a:pt x="1080" y="478"/>
                  </a:lnTo>
                  <a:lnTo>
                    <a:pt x="1078" y="502"/>
                  </a:lnTo>
                  <a:lnTo>
                    <a:pt x="1075" y="525"/>
                  </a:lnTo>
                  <a:lnTo>
                    <a:pt x="1071" y="546"/>
                  </a:lnTo>
                  <a:lnTo>
                    <a:pt x="1064" y="569"/>
                  </a:lnTo>
                  <a:lnTo>
                    <a:pt x="1057" y="590"/>
                  </a:lnTo>
                  <a:lnTo>
                    <a:pt x="1048" y="611"/>
                  </a:lnTo>
                  <a:lnTo>
                    <a:pt x="1039" y="632"/>
                  </a:lnTo>
                  <a:lnTo>
                    <a:pt x="1028" y="652"/>
                  </a:lnTo>
                  <a:lnTo>
                    <a:pt x="1015" y="672"/>
                  </a:lnTo>
                  <a:lnTo>
                    <a:pt x="1003" y="690"/>
                  </a:lnTo>
                  <a:lnTo>
                    <a:pt x="988" y="710"/>
                  </a:lnTo>
                  <a:lnTo>
                    <a:pt x="974" y="726"/>
                  </a:lnTo>
                  <a:lnTo>
                    <a:pt x="958" y="745"/>
                  </a:lnTo>
                  <a:lnTo>
                    <a:pt x="941" y="760"/>
                  </a:lnTo>
                  <a:lnTo>
                    <a:pt x="923" y="777"/>
                  </a:lnTo>
                  <a:lnTo>
                    <a:pt x="903" y="792"/>
                  </a:lnTo>
                  <a:lnTo>
                    <a:pt x="885" y="805"/>
                  </a:lnTo>
                  <a:lnTo>
                    <a:pt x="864" y="819"/>
                  </a:lnTo>
                  <a:lnTo>
                    <a:pt x="842" y="833"/>
                  </a:lnTo>
                  <a:lnTo>
                    <a:pt x="821" y="843"/>
                  </a:lnTo>
                  <a:lnTo>
                    <a:pt x="799" y="855"/>
                  </a:lnTo>
                  <a:lnTo>
                    <a:pt x="775" y="865"/>
                  </a:lnTo>
                  <a:lnTo>
                    <a:pt x="752" y="874"/>
                  </a:lnTo>
                  <a:lnTo>
                    <a:pt x="727" y="883"/>
                  </a:lnTo>
                  <a:lnTo>
                    <a:pt x="701" y="889"/>
                  </a:lnTo>
                  <a:lnTo>
                    <a:pt x="676" y="895"/>
                  </a:lnTo>
                  <a:lnTo>
                    <a:pt x="649" y="901"/>
                  </a:lnTo>
                  <a:lnTo>
                    <a:pt x="622" y="904"/>
                  </a:lnTo>
                  <a:lnTo>
                    <a:pt x="595" y="907"/>
                  </a:lnTo>
                  <a:lnTo>
                    <a:pt x="568" y="908"/>
                  </a:lnTo>
                  <a:lnTo>
                    <a:pt x="541" y="910"/>
                  </a:lnTo>
                  <a:lnTo>
                    <a:pt x="541" y="910"/>
                  </a:lnTo>
                  <a:lnTo>
                    <a:pt x="512" y="908"/>
                  </a:lnTo>
                  <a:lnTo>
                    <a:pt x="485" y="907"/>
                  </a:lnTo>
                  <a:lnTo>
                    <a:pt x="458" y="904"/>
                  </a:lnTo>
                  <a:lnTo>
                    <a:pt x="431" y="901"/>
                  </a:lnTo>
                  <a:lnTo>
                    <a:pt x="406" y="895"/>
                  </a:lnTo>
                  <a:lnTo>
                    <a:pt x="381" y="889"/>
                  </a:lnTo>
                  <a:lnTo>
                    <a:pt x="355" y="883"/>
                  </a:lnTo>
                  <a:lnTo>
                    <a:pt x="330" y="874"/>
                  </a:lnTo>
                  <a:lnTo>
                    <a:pt x="307" y="865"/>
                  </a:lnTo>
                  <a:lnTo>
                    <a:pt x="283" y="855"/>
                  </a:lnTo>
                  <a:lnTo>
                    <a:pt x="260" y="843"/>
                  </a:lnTo>
                  <a:lnTo>
                    <a:pt x="238" y="833"/>
                  </a:lnTo>
                  <a:lnTo>
                    <a:pt x="216" y="819"/>
                  </a:lnTo>
                  <a:lnTo>
                    <a:pt x="197" y="805"/>
                  </a:lnTo>
                  <a:lnTo>
                    <a:pt x="177" y="792"/>
                  </a:lnTo>
                  <a:lnTo>
                    <a:pt x="159" y="777"/>
                  </a:lnTo>
                  <a:lnTo>
                    <a:pt x="141" y="760"/>
                  </a:lnTo>
                  <a:lnTo>
                    <a:pt x="123" y="745"/>
                  </a:lnTo>
                  <a:lnTo>
                    <a:pt x="108" y="726"/>
                  </a:lnTo>
                  <a:lnTo>
                    <a:pt x="92" y="710"/>
                  </a:lnTo>
                  <a:lnTo>
                    <a:pt x="78" y="690"/>
                  </a:lnTo>
                  <a:lnTo>
                    <a:pt x="65" y="672"/>
                  </a:lnTo>
                  <a:lnTo>
                    <a:pt x="54" y="652"/>
                  </a:lnTo>
                  <a:lnTo>
                    <a:pt x="43" y="632"/>
                  </a:lnTo>
                  <a:lnTo>
                    <a:pt x="32" y="611"/>
                  </a:lnTo>
                  <a:lnTo>
                    <a:pt x="23" y="590"/>
                  </a:lnTo>
                  <a:lnTo>
                    <a:pt x="16" y="569"/>
                  </a:lnTo>
                  <a:lnTo>
                    <a:pt x="11" y="546"/>
                  </a:lnTo>
                  <a:lnTo>
                    <a:pt x="5" y="525"/>
                  </a:lnTo>
                  <a:lnTo>
                    <a:pt x="4" y="502"/>
                  </a:lnTo>
                  <a:lnTo>
                    <a:pt x="0" y="478"/>
                  </a:lnTo>
                  <a:lnTo>
                    <a:pt x="0" y="455"/>
                  </a:lnTo>
                  <a:lnTo>
                    <a:pt x="0" y="455"/>
                  </a:lnTo>
                  <a:lnTo>
                    <a:pt x="0" y="431"/>
                  </a:lnTo>
                  <a:lnTo>
                    <a:pt x="4" y="408"/>
                  </a:lnTo>
                  <a:lnTo>
                    <a:pt x="5" y="385"/>
                  </a:lnTo>
                  <a:lnTo>
                    <a:pt x="11" y="362"/>
                  </a:lnTo>
                  <a:lnTo>
                    <a:pt x="16" y="341"/>
                  </a:lnTo>
                  <a:lnTo>
                    <a:pt x="23" y="320"/>
                  </a:lnTo>
                  <a:lnTo>
                    <a:pt x="32" y="299"/>
                  </a:lnTo>
                  <a:lnTo>
                    <a:pt x="43" y="278"/>
                  </a:lnTo>
                  <a:lnTo>
                    <a:pt x="54" y="258"/>
                  </a:lnTo>
                  <a:lnTo>
                    <a:pt x="65" y="238"/>
                  </a:lnTo>
                  <a:lnTo>
                    <a:pt x="78" y="218"/>
                  </a:lnTo>
                  <a:lnTo>
                    <a:pt x="92" y="200"/>
                  </a:lnTo>
                  <a:lnTo>
                    <a:pt x="108" y="182"/>
                  </a:lnTo>
                  <a:lnTo>
                    <a:pt x="123" y="165"/>
                  </a:lnTo>
                  <a:lnTo>
                    <a:pt x="141" y="149"/>
                  </a:lnTo>
                  <a:lnTo>
                    <a:pt x="159" y="133"/>
                  </a:lnTo>
                  <a:lnTo>
                    <a:pt x="177" y="118"/>
                  </a:lnTo>
                  <a:lnTo>
                    <a:pt x="197" y="103"/>
                  </a:lnTo>
                  <a:lnTo>
                    <a:pt x="216" y="91"/>
                  </a:lnTo>
                  <a:lnTo>
                    <a:pt x="238" y="77"/>
                  </a:lnTo>
                  <a:lnTo>
                    <a:pt x="260" y="65"/>
                  </a:lnTo>
                  <a:lnTo>
                    <a:pt x="283" y="55"/>
                  </a:lnTo>
                  <a:lnTo>
                    <a:pt x="307" y="46"/>
                  </a:lnTo>
                  <a:lnTo>
                    <a:pt x="330" y="36"/>
                  </a:lnTo>
                  <a:lnTo>
                    <a:pt x="355" y="27"/>
                  </a:lnTo>
                  <a:lnTo>
                    <a:pt x="381" y="20"/>
                  </a:lnTo>
                  <a:lnTo>
                    <a:pt x="406" y="14"/>
                  </a:lnTo>
                  <a:lnTo>
                    <a:pt x="431" y="9"/>
                  </a:lnTo>
                  <a:lnTo>
                    <a:pt x="458" y="5"/>
                  </a:lnTo>
                  <a:lnTo>
                    <a:pt x="485" y="3"/>
                  </a:lnTo>
                  <a:lnTo>
                    <a:pt x="512" y="0"/>
                  </a:lnTo>
                  <a:lnTo>
                    <a:pt x="541" y="0"/>
                  </a:lnTo>
                  <a:close/>
                </a:path>
              </a:pathLst>
            </a:custGeom>
            <a:solidFill>
              <a:srgbClr val="470A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56" name="Freeform 66"/>
            <p:cNvSpPr>
              <a:spLocks/>
            </p:cNvSpPr>
            <p:nvPr/>
          </p:nvSpPr>
          <p:spPr bwMode="auto">
            <a:xfrm>
              <a:off x="4702" y="1851"/>
              <a:ext cx="541" cy="455"/>
            </a:xfrm>
            <a:custGeom>
              <a:avLst/>
              <a:gdLst>
                <a:gd name="T0" fmla="*/ 568 w 1082"/>
                <a:gd name="T1" fmla="*/ 0 h 910"/>
                <a:gd name="T2" fmla="*/ 649 w 1082"/>
                <a:gd name="T3" fmla="*/ 9 h 910"/>
                <a:gd name="T4" fmla="*/ 727 w 1082"/>
                <a:gd name="T5" fmla="*/ 27 h 910"/>
                <a:gd name="T6" fmla="*/ 799 w 1082"/>
                <a:gd name="T7" fmla="*/ 55 h 910"/>
                <a:gd name="T8" fmla="*/ 864 w 1082"/>
                <a:gd name="T9" fmla="*/ 91 h 910"/>
                <a:gd name="T10" fmla="*/ 923 w 1082"/>
                <a:gd name="T11" fmla="*/ 133 h 910"/>
                <a:gd name="T12" fmla="*/ 974 w 1082"/>
                <a:gd name="T13" fmla="*/ 182 h 910"/>
                <a:gd name="T14" fmla="*/ 1015 w 1082"/>
                <a:gd name="T15" fmla="*/ 238 h 910"/>
                <a:gd name="T16" fmla="*/ 1048 w 1082"/>
                <a:gd name="T17" fmla="*/ 299 h 910"/>
                <a:gd name="T18" fmla="*/ 1071 w 1082"/>
                <a:gd name="T19" fmla="*/ 362 h 910"/>
                <a:gd name="T20" fmla="*/ 1080 w 1082"/>
                <a:gd name="T21" fmla="*/ 431 h 910"/>
                <a:gd name="T22" fmla="*/ 1080 w 1082"/>
                <a:gd name="T23" fmla="*/ 478 h 910"/>
                <a:gd name="T24" fmla="*/ 1071 w 1082"/>
                <a:gd name="T25" fmla="*/ 546 h 910"/>
                <a:gd name="T26" fmla="*/ 1048 w 1082"/>
                <a:gd name="T27" fmla="*/ 611 h 910"/>
                <a:gd name="T28" fmla="*/ 1015 w 1082"/>
                <a:gd name="T29" fmla="*/ 672 h 910"/>
                <a:gd name="T30" fmla="*/ 974 w 1082"/>
                <a:gd name="T31" fmla="*/ 726 h 910"/>
                <a:gd name="T32" fmla="*/ 923 w 1082"/>
                <a:gd name="T33" fmla="*/ 777 h 910"/>
                <a:gd name="T34" fmla="*/ 864 w 1082"/>
                <a:gd name="T35" fmla="*/ 819 h 910"/>
                <a:gd name="T36" fmla="*/ 799 w 1082"/>
                <a:gd name="T37" fmla="*/ 855 h 910"/>
                <a:gd name="T38" fmla="*/ 727 w 1082"/>
                <a:gd name="T39" fmla="*/ 883 h 910"/>
                <a:gd name="T40" fmla="*/ 649 w 1082"/>
                <a:gd name="T41" fmla="*/ 901 h 910"/>
                <a:gd name="T42" fmla="*/ 568 w 1082"/>
                <a:gd name="T43" fmla="*/ 908 h 910"/>
                <a:gd name="T44" fmla="*/ 512 w 1082"/>
                <a:gd name="T45" fmla="*/ 908 h 910"/>
                <a:gd name="T46" fmla="*/ 431 w 1082"/>
                <a:gd name="T47" fmla="*/ 901 h 910"/>
                <a:gd name="T48" fmla="*/ 355 w 1082"/>
                <a:gd name="T49" fmla="*/ 883 h 910"/>
                <a:gd name="T50" fmla="*/ 283 w 1082"/>
                <a:gd name="T51" fmla="*/ 855 h 910"/>
                <a:gd name="T52" fmla="*/ 216 w 1082"/>
                <a:gd name="T53" fmla="*/ 819 h 910"/>
                <a:gd name="T54" fmla="*/ 159 w 1082"/>
                <a:gd name="T55" fmla="*/ 777 h 910"/>
                <a:gd name="T56" fmla="*/ 108 w 1082"/>
                <a:gd name="T57" fmla="*/ 726 h 910"/>
                <a:gd name="T58" fmla="*/ 65 w 1082"/>
                <a:gd name="T59" fmla="*/ 672 h 910"/>
                <a:gd name="T60" fmla="*/ 32 w 1082"/>
                <a:gd name="T61" fmla="*/ 611 h 910"/>
                <a:gd name="T62" fmla="*/ 11 w 1082"/>
                <a:gd name="T63" fmla="*/ 546 h 910"/>
                <a:gd name="T64" fmla="*/ 0 w 1082"/>
                <a:gd name="T65" fmla="*/ 478 h 910"/>
                <a:gd name="T66" fmla="*/ 0 w 1082"/>
                <a:gd name="T67" fmla="*/ 431 h 910"/>
                <a:gd name="T68" fmla="*/ 11 w 1082"/>
                <a:gd name="T69" fmla="*/ 362 h 910"/>
                <a:gd name="T70" fmla="*/ 32 w 1082"/>
                <a:gd name="T71" fmla="*/ 299 h 910"/>
                <a:gd name="T72" fmla="*/ 65 w 1082"/>
                <a:gd name="T73" fmla="*/ 238 h 910"/>
                <a:gd name="T74" fmla="*/ 108 w 1082"/>
                <a:gd name="T75" fmla="*/ 182 h 910"/>
                <a:gd name="T76" fmla="*/ 159 w 1082"/>
                <a:gd name="T77" fmla="*/ 133 h 910"/>
                <a:gd name="T78" fmla="*/ 216 w 1082"/>
                <a:gd name="T79" fmla="*/ 91 h 910"/>
                <a:gd name="T80" fmla="*/ 283 w 1082"/>
                <a:gd name="T81" fmla="*/ 55 h 910"/>
                <a:gd name="T82" fmla="*/ 355 w 1082"/>
                <a:gd name="T83" fmla="*/ 27 h 910"/>
                <a:gd name="T84" fmla="*/ 431 w 1082"/>
                <a:gd name="T85" fmla="*/ 9 h 910"/>
                <a:gd name="T86" fmla="*/ 512 w 1082"/>
                <a:gd name="T87" fmla="*/ 0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82" h="910">
                  <a:moveTo>
                    <a:pt x="541" y="0"/>
                  </a:moveTo>
                  <a:lnTo>
                    <a:pt x="541" y="0"/>
                  </a:lnTo>
                  <a:lnTo>
                    <a:pt x="568" y="0"/>
                  </a:lnTo>
                  <a:lnTo>
                    <a:pt x="595" y="3"/>
                  </a:lnTo>
                  <a:lnTo>
                    <a:pt x="622" y="5"/>
                  </a:lnTo>
                  <a:lnTo>
                    <a:pt x="649" y="9"/>
                  </a:lnTo>
                  <a:lnTo>
                    <a:pt x="676" y="14"/>
                  </a:lnTo>
                  <a:lnTo>
                    <a:pt x="701" y="20"/>
                  </a:lnTo>
                  <a:lnTo>
                    <a:pt x="727" y="27"/>
                  </a:lnTo>
                  <a:lnTo>
                    <a:pt x="752" y="36"/>
                  </a:lnTo>
                  <a:lnTo>
                    <a:pt x="775" y="46"/>
                  </a:lnTo>
                  <a:lnTo>
                    <a:pt x="799" y="55"/>
                  </a:lnTo>
                  <a:lnTo>
                    <a:pt x="821" y="65"/>
                  </a:lnTo>
                  <a:lnTo>
                    <a:pt x="842" y="77"/>
                  </a:lnTo>
                  <a:lnTo>
                    <a:pt x="864" y="91"/>
                  </a:lnTo>
                  <a:lnTo>
                    <a:pt x="885" y="103"/>
                  </a:lnTo>
                  <a:lnTo>
                    <a:pt x="903" y="118"/>
                  </a:lnTo>
                  <a:lnTo>
                    <a:pt x="923" y="133"/>
                  </a:lnTo>
                  <a:lnTo>
                    <a:pt x="941" y="149"/>
                  </a:lnTo>
                  <a:lnTo>
                    <a:pt x="958" y="165"/>
                  </a:lnTo>
                  <a:lnTo>
                    <a:pt x="974" y="182"/>
                  </a:lnTo>
                  <a:lnTo>
                    <a:pt x="988" y="200"/>
                  </a:lnTo>
                  <a:lnTo>
                    <a:pt x="1003" y="218"/>
                  </a:lnTo>
                  <a:lnTo>
                    <a:pt x="1015" y="238"/>
                  </a:lnTo>
                  <a:lnTo>
                    <a:pt x="1028" y="258"/>
                  </a:lnTo>
                  <a:lnTo>
                    <a:pt x="1039" y="278"/>
                  </a:lnTo>
                  <a:lnTo>
                    <a:pt x="1048" y="299"/>
                  </a:lnTo>
                  <a:lnTo>
                    <a:pt x="1057" y="320"/>
                  </a:lnTo>
                  <a:lnTo>
                    <a:pt x="1064" y="341"/>
                  </a:lnTo>
                  <a:lnTo>
                    <a:pt x="1071" y="362"/>
                  </a:lnTo>
                  <a:lnTo>
                    <a:pt x="1075" y="385"/>
                  </a:lnTo>
                  <a:lnTo>
                    <a:pt x="1078" y="408"/>
                  </a:lnTo>
                  <a:lnTo>
                    <a:pt x="1080" y="431"/>
                  </a:lnTo>
                  <a:lnTo>
                    <a:pt x="1082" y="455"/>
                  </a:lnTo>
                  <a:lnTo>
                    <a:pt x="1082" y="455"/>
                  </a:lnTo>
                  <a:lnTo>
                    <a:pt x="1080" y="478"/>
                  </a:lnTo>
                  <a:lnTo>
                    <a:pt x="1078" y="502"/>
                  </a:lnTo>
                  <a:lnTo>
                    <a:pt x="1075" y="525"/>
                  </a:lnTo>
                  <a:lnTo>
                    <a:pt x="1071" y="546"/>
                  </a:lnTo>
                  <a:lnTo>
                    <a:pt x="1064" y="569"/>
                  </a:lnTo>
                  <a:lnTo>
                    <a:pt x="1057" y="590"/>
                  </a:lnTo>
                  <a:lnTo>
                    <a:pt x="1048" y="611"/>
                  </a:lnTo>
                  <a:lnTo>
                    <a:pt x="1039" y="632"/>
                  </a:lnTo>
                  <a:lnTo>
                    <a:pt x="1028" y="652"/>
                  </a:lnTo>
                  <a:lnTo>
                    <a:pt x="1015" y="672"/>
                  </a:lnTo>
                  <a:lnTo>
                    <a:pt x="1003" y="690"/>
                  </a:lnTo>
                  <a:lnTo>
                    <a:pt x="988" y="710"/>
                  </a:lnTo>
                  <a:lnTo>
                    <a:pt x="974" y="726"/>
                  </a:lnTo>
                  <a:lnTo>
                    <a:pt x="958" y="745"/>
                  </a:lnTo>
                  <a:lnTo>
                    <a:pt x="941" y="760"/>
                  </a:lnTo>
                  <a:lnTo>
                    <a:pt x="923" y="777"/>
                  </a:lnTo>
                  <a:lnTo>
                    <a:pt x="903" y="792"/>
                  </a:lnTo>
                  <a:lnTo>
                    <a:pt x="885" y="805"/>
                  </a:lnTo>
                  <a:lnTo>
                    <a:pt x="864" y="819"/>
                  </a:lnTo>
                  <a:lnTo>
                    <a:pt x="842" y="833"/>
                  </a:lnTo>
                  <a:lnTo>
                    <a:pt x="821" y="843"/>
                  </a:lnTo>
                  <a:lnTo>
                    <a:pt x="799" y="855"/>
                  </a:lnTo>
                  <a:lnTo>
                    <a:pt x="775" y="865"/>
                  </a:lnTo>
                  <a:lnTo>
                    <a:pt x="752" y="874"/>
                  </a:lnTo>
                  <a:lnTo>
                    <a:pt x="727" y="883"/>
                  </a:lnTo>
                  <a:lnTo>
                    <a:pt x="701" y="889"/>
                  </a:lnTo>
                  <a:lnTo>
                    <a:pt x="676" y="895"/>
                  </a:lnTo>
                  <a:lnTo>
                    <a:pt x="649" y="901"/>
                  </a:lnTo>
                  <a:lnTo>
                    <a:pt x="622" y="904"/>
                  </a:lnTo>
                  <a:lnTo>
                    <a:pt x="595" y="907"/>
                  </a:lnTo>
                  <a:lnTo>
                    <a:pt x="568" y="908"/>
                  </a:lnTo>
                  <a:lnTo>
                    <a:pt x="541" y="910"/>
                  </a:lnTo>
                  <a:lnTo>
                    <a:pt x="541" y="910"/>
                  </a:lnTo>
                  <a:lnTo>
                    <a:pt x="512" y="908"/>
                  </a:lnTo>
                  <a:lnTo>
                    <a:pt x="485" y="907"/>
                  </a:lnTo>
                  <a:lnTo>
                    <a:pt x="458" y="904"/>
                  </a:lnTo>
                  <a:lnTo>
                    <a:pt x="431" y="901"/>
                  </a:lnTo>
                  <a:lnTo>
                    <a:pt x="406" y="895"/>
                  </a:lnTo>
                  <a:lnTo>
                    <a:pt x="381" y="889"/>
                  </a:lnTo>
                  <a:lnTo>
                    <a:pt x="355" y="883"/>
                  </a:lnTo>
                  <a:lnTo>
                    <a:pt x="330" y="874"/>
                  </a:lnTo>
                  <a:lnTo>
                    <a:pt x="307" y="865"/>
                  </a:lnTo>
                  <a:lnTo>
                    <a:pt x="283" y="855"/>
                  </a:lnTo>
                  <a:lnTo>
                    <a:pt x="260" y="843"/>
                  </a:lnTo>
                  <a:lnTo>
                    <a:pt x="238" y="833"/>
                  </a:lnTo>
                  <a:lnTo>
                    <a:pt x="216" y="819"/>
                  </a:lnTo>
                  <a:lnTo>
                    <a:pt x="197" y="805"/>
                  </a:lnTo>
                  <a:lnTo>
                    <a:pt x="177" y="792"/>
                  </a:lnTo>
                  <a:lnTo>
                    <a:pt x="159" y="777"/>
                  </a:lnTo>
                  <a:lnTo>
                    <a:pt x="141" y="760"/>
                  </a:lnTo>
                  <a:lnTo>
                    <a:pt x="123" y="745"/>
                  </a:lnTo>
                  <a:lnTo>
                    <a:pt x="108" y="726"/>
                  </a:lnTo>
                  <a:lnTo>
                    <a:pt x="92" y="710"/>
                  </a:lnTo>
                  <a:lnTo>
                    <a:pt x="78" y="690"/>
                  </a:lnTo>
                  <a:lnTo>
                    <a:pt x="65" y="672"/>
                  </a:lnTo>
                  <a:lnTo>
                    <a:pt x="54" y="652"/>
                  </a:lnTo>
                  <a:lnTo>
                    <a:pt x="43" y="632"/>
                  </a:lnTo>
                  <a:lnTo>
                    <a:pt x="32" y="611"/>
                  </a:lnTo>
                  <a:lnTo>
                    <a:pt x="23" y="590"/>
                  </a:lnTo>
                  <a:lnTo>
                    <a:pt x="16" y="569"/>
                  </a:lnTo>
                  <a:lnTo>
                    <a:pt x="11" y="546"/>
                  </a:lnTo>
                  <a:lnTo>
                    <a:pt x="5" y="525"/>
                  </a:lnTo>
                  <a:lnTo>
                    <a:pt x="4" y="502"/>
                  </a:lnTo>
                  <a:lnTo>
                    <a:pt x="0" y="478"/>
                  </a:lnTo>
                  <a:lnTo>
                    <a:pt x="0" y="455"/>
                  </a:lnTo>
                  <a:lnTo>
                    <a:pt x="0" y="455"/>
                  </a:lnTo>
                  <a:lnTo>
                    <a:pt x="0" y="431"/>
                  </a:lnTo>
                  <a:lnTo>
                    <a:pt x="4" y="408"/>
                  </a:lnTo>
                  <a:lnTo>
                    <a:pt x="5" y="385"/>
                  </a:lnTo>
                  <a:lnTo>
                    <a:pt x="11" y="362"/>
                  </a:lnTo>
                  <a:lnTo>
                    <a:pt x="16" y="341"/>
                  </a:lnTo>
                  <a:lnTo>
                    <a:pt x="23" y="320"/>
                  </a:lnTo>
                  <a:lnTo>
                    <a:pt x="32" y="299"/>
                  </a:lnTo>
                  <a:lnTo>
                    <a:pt x="43" y="278"/>
                  </a:lnTo>
                  <a:lnTo>
                    <a:pt x="54" y="258"/>
                  </a:lnTo>
                  <a:lnTo>
                    <a:pt x="65" y="238"/>
                  </a:lnTo>
                  <a:lnTo>
                    <a:pt x="78" y="218"/>
                  </a:lnTo>
                  <a:lnTo>
                    <a:pt x="92" y="200"/>
                  </a:lnTo>
                  <a:lnTo>
                    <a:pt x="108" y="182"/>
                  </a:lnTo>
                  <a:lnTo>
                    <a:pt x="123" y="165"/>
                  </a:lnTo>
                  <a:lnTo>
                    <a:pt x="141" y="149"/>
                  </a:lnTo>
                  <a:lnTo>
                    <a:pt x="159" y="133"/>
                  </a:lnTo>
                  <a:lnTo>
                    <a:pt x="177" y="118"/>
                  </a:lnTo>
                  <a:lnTo>
                    <a:pt x="197" y="103"/>
                  </a:lnTo>
                  <a:lnTo>
                    <a:pt x="216" y="91"/>
                  </a:lnTo>
                  <a:lnTo>
                    <a:pt x="238" y="77"/>
                  </a:lnTo>
                  <a:lnTo>
                    <a:pt x="260" y="65"/>
                  </a:lnTo>
                  <a:lnTo>
                    <a:pt x="283" y="55"/>
                  </a:lnTo>
                  <a:lnTo>
                    <a:pt x="307" y="46"/>
                  </a:lnTo>
                  <a:lnTo>
                    <a:pt x="330" y="36"/>
                  </a:lnTo>
                  <a:lnTo>
                    <a:pt x="355" y="27"/>
                  </a:lnTo>
                  <a:lnTo>
                    <a:pt x="381" y="20"/>
                  </a:lnTo>
                  <a:lnTo>
                    <a:pt x="406" y="14"/>
                  </a:lnTo>
                  <a:lnTo>
                    <a:pt x="431" y="9"/>
                  </a:lnTo>
                  <a:lnTo>
                    <a:pt x="458" y="5"/>
                  </a:lnTo>
                  <a:lnTo>
                    <a:pt x="485" y="3"/>
                  </a:lnTo>
                  <a:lnTo>
                    <a:pt x="512" y="0"/>
                  </a:lnTo>
                  <a:lnTo>
                    <a:pt x="5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57" name="Freeform 67"/>
            <p:cNvSpPr>
              <a:spLocks/>
            </p:cNvSpPr>
            <p:nvPr/>
          </p:nvSpPr>
          <p:spPr bwMode="auto">
            <a:xfrm>
              <a:off x="4869" y="1991"/>
              <a:ext cx="369" cy="310"/>
            </a:xfrm>
            <a:custGeom>
              <a:avLst/>
              <a:gdLst>
                <a:gd name="T0" fmla="*/ 432 w 739"/>
                <a:gd name="T1" fmla="*/ 0 h 618"/>
                <a:gd name="T2" fmla="*/ 0 w 739"/>
                <a:gd name="T3" fmla="*/ 347 h 618"/>
                <a:gd name="T4" fmla="*/ 322 w 739"/>
                <a:gd name="T5" fmla="*/ 618 h 618"/>
                <a:gd name="T6" fmla="*/ 322 w 739"/>
                <a:gd name="T7" fmla="*/ 618 h 618"/>
                <a:gd name="T8" fmla="*/ 360 w 739"/>
                <a:gd name="T9" fmla="*/ 609 h 618"/>
                <a:gd name="T10" fmla="*/ 398 w 739"/>
                <a:gd name="T11" fmla="*/ 599 h 618"/>
                <a:gd name="T12" fmla="*/ 436 w 739"/>
                <a:gd name="T13" fmla="*/ 587 h 618"/>
                <a:gd name="T14" fmla="*/ 470 w 739"/>
                <a:gd name="T15" fmla="*/ 571 h 618"/>
                <a:gd name="T16" fmla="*/ 505 w 739"/>
                <a:gd name="T17" fmla="*/ 553 h 618"/>
                <a:gd name="T18" fmla="*/ 535 w 739"/>
                <a:gd name="T19" fmla="*/ 535 h 618"/>
                <a:gd name="T20" fmla="*/ 566 w 739"/>
                <a:gd name="T21" fmla="*/ 514 h 618"/>
                <a:gd name="T22" fmla="*/ 595 w 739"/>
                <a:gd name="T23" fmla="*/ 491 h 618"/>
                <a:gd name="T24" fmla="*/ 620 w 739"/>
                <a:gd name="T25" fmla="*/ 467 h 618"/>
                <a:gd name="T26" fmla="*/ 645 w 739"/>
                <a:gd name="T27" fmla="*/ 441 h 618"/>
                <a:gd name="T28" fmla="*/ 667 w 739"/>
                <a:gd name="T29" fmla="*/ 412 h 618"/>
                <a:gd name="T30" fmla="*/ 687 w 739"/>
                <a:gd name="T31" fmla="*/ 383 h 618"/>
                <a:gd name="T32" fmla="*/ 703 w 739"/>
                <a:gd name="T33" fmla="*/ 354 h 618"/>
                <a:gd name="T34" fmla="*/ 717 w 739"/>
                <a:gd name="T35" fmla="*/ 323 h 618"/>
                <a:gd name="T36" fmla="*/ 730 w 739"/>
                <a:gd name="T37" fmla="*/ 291 h 618"/>
                <a:gd name="T38" fmla="*/ 739 w 739"/>
                <a:gd name="T39" fmla="*/ 257 h 618"/>
                <a:gd name="T40" fmla="*/ 432 w 739"/>
                <a:gd name="T41"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39" h="618">
                  <a:moveTo>
                    <a:pt x="432" y="0"/>
                  </a:moveTo>
                  <a:lnTo>
                    <a:pt x="0" y="347"/>
                  </a:lnTo>
                  <a:lnTo>
                    <a:pt x="322" y="618"/>
                  </a:lnTo>
                  <a:lnTo>
                    <a:pt x="322" y="618"/>
                  </a:lnTo>
                  <a:lnTo>
                    <a:pt x="360" y="609"/>
                  </a:lnTo>
                  <a:lnTo>
                    <a:pt x="398" y="599"/>
                  </a:lnTo>
                  <a:lnTo>
                    <a:pt x="436" y="587"/>
                  </a:lnTo>
                  <a:lnTo>
                    <a:pt x="470" y="571"/>
                  </a:lnTo>
                  <a:lnTo>
                    <a:pt x="505" y="553"/>
                  </a:lnTo>
                  <a:lnTo>
                    <a:pt x="535" y="535"/>
                  </a:lnTo>
                  <a:lnTo>
                    <a:pt x="566" y="514"/>
                  </a:lnTo>
                  <a:lnTo>
                    <a:pt x="595" y="491"/>
                  </a:lnTo>
                  <a:lnTo>
                    <a:pt x="620" y="467"/>
                  </a:lnTo>
                  <a:lnTo>
                    <a:pt x="645" y="441"/>
                  </a:lnTo>
                  <a:lnTo>
                    <a:pt x="667" y="412"/>
                  </a:lnTo>
                  <a:lnTo>
                    <a:pt x="687" y="383"/>
                  </a:lnTo>
                  <a:lnTo>
                    <a:pt x="703" y="354"/>
                  </a:lnTo>
                  <a:lnTo>
                    <a:pt x="717" y="323"/>
                  </a:lnTo>
                  <a:lnTo>
                    <a:pt x="730" y="291"/>
                  </a:lnTo>
                  <a:lnTo>
                    <a:pt x="739" y="257"/>
                  </a:lnTo>
                  <a:lnTo>
                    <a:pt x="432" y="0"/>
                  </a:lnTo>
                  <a:close/>
                </a:path>
              </a:pathLst>
            </a:custGeom>
            <a:solidFill>
              <a:srgbClr val="6D20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58" name="Freeform 68"/>
            <p:cNvSpPr>
              <a:spLocks/>
            </p:cNvSpPr>
            <p:nvPr/>
          </p:nvSpPr>
          <p:spPr bwMode="auto">
            <a:xfrm>
              <a:off x="4869" y="1991"/>
              <a:ext cx="369" cy="310"/>
            </a:xfrm>
            <a:custGeom>
              <a:avLst/>
              <a:gdLst>
                <a:gd name="T0" fmla="*/ 432 w 739"/>
                <a:gd name="T1" fmla="*/ 0 h 618"/>
                <a:gd name="T2" fmla="*/ 0 w 739"/>
                <a:gd name="T3" fmla="*/ 347 h 618"/>
                <a:gd name="T4" fmla="*/ 322 w 739"/>
                <a:gd name="T5" fmla="*/ 618 h 618"/>
                <a:gd name="T6" fmla="*/ 322 w 739"/>
                <a:gd name="T7" fmla="*/ 618 h 618"/>
                <a:gd name="T8" fmla="*/ 360 w 739"/>
                <a:gd name="T9" fmla="*/ 609 h 618"/>
                <a:gd name="T10" fmla="*/ 398 w 739"/>
                <a:gd name="T11" fmla="*/ 599 h 618"/>
                <a:gd name="T12" fmla="*/ 436 w 739"/>
                <a:gd name="T13" fmla="*/ 587 h 618"/>
                <a:gd name="T14" fmla="*/ 470 w 739"/>
                <a:gd name="T15" fmla="*/ 571 h 618"/>
                <a:gd name="T16" fmla="*/ 505 w 739"/>
                <a:gd name="T17" fmla="*/ 553 h 618"/>
                <a:gd name="T18" fmla="*/ 535 w 739"/>
                <a:gd name="T19" fmla="*/ 535 h 618"/>
                <a:gd name="T20" fmla="*/ 566 w 739"/>
                <a:gd name="T21" fmla="*/ 514 h 618"/>
                <a:gd name="T22" fmla="*/ 595 w 739"/>
                <a:gd name="T23" fmla="*/ 491 h 618"/>
                <a:gd name="T24" fmla="*/ 620 w 739"/>
                <a:gd name="T25" fmla="*/ 467 h 618"/>
                <a:gd name="T26" fmla="*/ 645 w 739"/>
                <a:gd name="T27" fmla="*/ 441 h 618"/>
                <a:gd name="T28" fmla="*/ 667 w 739"/>
                <a:gd name="T29" fmla="*/ 412 h 618"/>
                <a:gd name="T30" fmla="*/ 687 w 739"/>
                <a:gd name="T31" fmla="*/ 383 h 618"/>
                <a:gd name="T32" fmla="*/ 703 w 739"/>
                <a:gd name="T33" fmla="*/ 354 h 618"/>
                <a:gd name="T34" fmla="*/ 717 w 739"/>
                <a:gd name="T35" fmla="*/ 323 h 618"/>
                <a:gd name="T36" fmla="*/ 730 w 739"/>
                <a:gd name="T37" fmla="*/ 291 h 618"/>
                <a:gd name="T38" fmla="*/ 739 w 739"/>
                <a:gd name="T39" fmla="*/ 257 h 618"/>
                <a:gd name="T40" fmla="*/ 432 w 739"/>
                <a:gd name="T41"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39" h="618">
                  <a:moveTo>
                    <a:pt x="432" y="0"/>
                  </a:moveTo>
                  <a:lnTo>
                    <a:pt x="0" y="347"/>
                  </a:lnTo>
                  <a:lnTo>
                    <a:pt x="322" y="618"/>
                  </a:lnTo>
                  <a:lnTo>
                    <a:pt x="322" y="618"/>
                  </a:lnTo>
                  <a:lnTo>
                    <a:pt x="360" y="609"/>
                  </a:lnTo>
                  <a:lnTo>
                    <a:pt x="398" y="599"/>
                  </a:lnTo>
                  <a:lnTo>
                    <a:pt x="436" y="587"/>
                  </a:lnTo>
                  <a:lnTo>
                    <a:pt x="470" y="571"/>
                  </a:lnTo>
                  <a:lnTo>
                    <a:pt x="505" y="553"/>
                  </a:lnTo>
                  <a:lnTo>
                    <a:pt x="535" y="535"/>
                  </a:lnTo>
                  <a:lnTo>
                    <a:pt x="566" y="514"/>
                  </a:lnTo>
                  <a:lnTo>
                    <a:pt x="595" y="491"/>
                  </a:lnTo>
                  <a:lnTo>
                    <a:pt x="620" y="467"/>
                  </a:lnTo>
                  <a:lnTo>
                    <a:pt x="645" y="441"/>
                  </a:lnTo>
                  <a:lnTo>
                    <a:pt x="667" y="412"/>
                  </a:lnTo>
                  <a:lnTo>
                    <a:pt x="687" y="383"/>
                  </a:lnTo>
                  <a:lnTo>
                    <a:pt x="703" y="354"/>
                  </a:lnTo>
                  <a:lnTo>
                    <a:pt x="717" y="323"/>
                  </a:lnTo>
                  <a:lnTo>
                    <a:pt x="730" y="291"/>
                  </a:lnTo>
                  <a:lnTo>
                    <a:pt x="739" y="257"/>
                  </a:lnTo>
                  <a:lnTo>
                    <a:pt x="4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59" name="Freeform 69"/>
            <p:cNvSpPr>
              <a:spLocks/>
            </p:cNvSpPr>
            <p:nvPr/>
          </p:nvSpPr>
          <p:spPr bwMode="auto">
            <a:xfrm>
              <a:off x="4823" y="1948"/>
              <a:ext cx="298" cy="252"/>
            </a:xfrm>
            <a:custGeom>
              <a:avLst/>
              <a:gdLst>
                <a:gd name="T0" fmla="*/ 597 w 597"/>
                <a:gd name="T1" fmla="*/ 252 h 504"/>
                <a:gd name="T2" fmla="*/ 591 w 597"/>
                <a:gd name="T3" fmla="*/ 202 h 504"/>
                <a:gd name="T4" fmla="*/ 573 w 597"/>
                <a:gd name="T5" fmla="*/ 153 h 504"/>
                <a:gd name="T6" fmla="*/ 546 w 597"/>
                <a:gd name="T7" fmla="*/ 111 h 504"/>
                <a:gd name="T8" fmla="*/ 510 w 597"/>
                <a:gd name="T9" fmla="*/ 74 h 504"/>
                <a:gd name="T10" fmla="*/ 465 w 597"/>
                <a:gd name="T11" fmla="*/ 43 h 504"/>
                <a:gd name="T12" fmla="*/ 414 w 597"/>
                <a:gd name="T13" fmla="*/ 20 h 504"/>
                <a:gd name="T14" fmla="*/ 359 w 597"/>
                <a:gd name="T15" fmla="*/ 5 h 504"/>
                <a:gd name="T16" fmla="*/ 299 w 597"/>
                <a:gd name="T17" fmla="*/ 0 h 504"/>
                <a:gd name="T18" fmla="*/ 268 w 597"/>
                <a:gd name="T19" fmla="*/ 2 h 504"/>
                <a:gd name="T20" fmla="*/ 209 w 597"/>
                <a:gd name="T21" fmla="*/ 12 h 504"/>
                <a:gd name="T22" fmla="*/ 155 w 597"/>
                <a:gd name="T23" fmla="*/ 30 h 504"/>
                <a:gd name="T24" fmla="*/ 108 w 597"/>
                <a:gd name="T25" fmla="*/ 58 h 504"/>
                <a:gd name="T26" fmla="*/ 68 w 597"/>
                <a:gd name="T27" fmla="*/ 91 h 504"/>
                <a:gd name="T28" fmla="*/ 36 w 597"/>
                <a:gd name="T29" fmla="*/ 132 h 504"/>
                <a:gd name="T30" fmla="*/ 12 w 597"/>
                <a:gd name="T31" fmla="*/ 178 h 504"/>
                <a:gd name="T32" fmla="*/ 1 w 597"/>
                <a:gd name="T33" fmla="*/ 226 h 504"/>
                <a:gd name="T34" fmla="*/ 0 w 597"/>
                <a:gd name="T35" fmla="*/ 252 h 504"/>
                <a:gd name="T36" fmla="*/ 5 w 597"/>
                <a:gd name="T37" fmla="*/ 302 h 504"/>
                <a:gd name="T38" fmla="*/ 23 w 597"/>
                <a:gd name="T39" fmla="*/ 350 h 504"/>
                <a:gd name="T40" fmla="*/ 50 w 597"/>
                <a:gd name="T41" fmla="*/ 393 h 504"/>
                <a:gd name="T42" fmla="*/ 86 w 597"/>
                <a:gd name="T43" fmla="*/ 429 h 504"/>
                <a:gd name="T44" fmla="*/ 131 w 597"/>
                <a:gd name="T45" fmla="*/ 461 h 504"/>
                <a:gd name="T46" fmla="*/ 182 w 597"/>
                <a:gd name="T47" fmla="*/ 484 h 504"/>
                <a:gd name="T48" fmla="*/ 238 w 597"/>
                <a:gd name="T49" fmla="*/ 499 h 504"/>
                <a:gd name="T50" fmla="*/ 299 w 597"/>
                <a:gd name="T51" fmla="*/ 504 h 504"/>
                <a:gd name="T52" fmla="*/ 330 w 597"/>
                <a:gd name="T53" fmla="*/ 502 h 504"/>
                <a:gd name="T54" fmla="*/ 387 w 597"/>
                <a:gd name="T55" fmla="*/ 492 h 504"/>
                <a:gd name="T56" fmla="*/ 441 w 597"/>
                <a:gd name="T57" fmla="*/ 473 h 504"/>
                <a:gd name="T58" fmla="*/ 488 w 597"/>
                <a:gd name="T59" fmla="*/ 446 h 504"/>
                <a:gd name="T60" fmla="*/ 530 w 597"/>
                <a:gd name="T61" fmla="*/ 413 h 504"/>
                <a:gd name="T62" fmla="*/ 560 w 597"/>
                <a:gd name="T63" fmla="*/ 372 h 504"/>
                <a:gd name="T64" fmla="*/ 584 w 597"/>
                <a:gd name="T65" fmla="*/ 326 h 504"/>
                <a:gd name="T66" fmla="*/ 597 w 597"/>
                <a:gd name="T67" fmla="*/ 278 h 504"/>
                <a:gd name="T68" fmla="*/ 597 w 597"/>
                <a:gd name="T69" fmla="*/ 252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7" h="504">
                  <a:moveTo>
                    <a:pt x="597" y="252"/>
                  </a:moveTo>
                  <a:lnTo>
                    <a:pt x="597" y="252"/>
                  </a:lnTo>
                  <a:lnTo>
                    <a:pt x="597" y="226"/>
                  </a:lnTo>
                  <a:lnTo>
                    <a:pt x="591" y="202"/>
                  </a:lnTo>
                  <a:lnTo>
                    <a:pt x="584" y="178"/>
                  </a:lnTo>
                  <a:lnTo>
                    <a:pt x="573" y="153"/>
                  </a:lnTo>
                  <a:lnTo>
                    <a:pt x="560" y="132"/>
                  </a:lnTo>
                  <a:lnTo>
                    <a:pt x="546" y="111"/>
                  </a:lnTo>
                  <a:lnTo>
                    <a:pt x="530" y="91"/>
                  </a:lnTo>
                  <a:lnTo>
                    <a:pt x="510" y="74"/>
                  </a:lnTo>
                  <a:lnTo>
                    <a:pt x="488" y="58"/>
                  </a:lnTo>
                  <a:lnTo>
                    <a:pt x="465" y="43"/>
                  </a:lnTo>
                  <a:lnTo>
                    <a:pt x="441" y="30"/>
                  </a:lnTo>
                  <a:lnTo>
                    <a:pt x="414" y="20"/>
                  </a:lnTo>
                  <a:lnTo>
                    <a:pt x="387" y="12"/>
                  </a:lnTo>
                  <a:lnTo>
                    <a:pt x="359" y="5"/>
                  </a:lnTo>
                  <a:lnTo>
                    <a:pt x="330" y="2"/>
                  </a:lnTo>
                  <a:lnTo>
                    <a:pt x="299" y="0"/>
                  </a:lnTo>
                  <a:lnTo>
                    <a:pt x="299" y="0"/>
                  </a:lnTo>
                  <a:lnTo>
                    <a:pt x="268" y="2"/>
                  </a:lnTo>
                  <a:lnTo>
                    <a:pt x="238" y="5"/>
                  </a:lnTo>
                  <a:lnTo>
                    <a:pt x="209" y="12"/>
                  </a:lnTo>
                  <a:lnTo>
                    <a:pt x="182" y="20"/>
                  </a:lnTo>
                  <a:lnTo>
                    <a:pt x="155" y="30"/>
                  </a:lnTo>
                  <a:lnTo>
                    <a:pt x="131" y="43"/>
                  </a:lnTo>
                  <a:lnTo>
                    <a:pt x="108" y="58"/>
                  </a:lnTo>
                  <a:lnTo>
                    <a:pt x="86" y="74"/>
                  </a:lnTo>
                  <a:lnTo>
                    <a:pt x="68" y="91"/>
                  </a:lnTo>
                  <a:lnTo>
                    <a:pt x="50" y="111"/>
                  </a:lnTo>
                  <a:lnTo>
                    <a:pt x="36" y="132"/>
                  </a:lnTo>
                  <a:lnTo>
                    <a:pt x="23" y="153"/>
                  </a:lnTo>
                  <a:lnTo>
                    <a:pt x="12" y="178"/>
                  </a:lnTo>
                  <a:lnTo>
                    <a:pt x="5" y="202"/>
                  </a:lnTo>
                  <a:lnTo>
                    <a:pt x="1" y="226"/>
                  </a:lnTo>
                  <a:lnTo>
                    <a:pt x="0" y="252"/>
                  </a:lnTo>
                  <a:lnTo>
                    <a:pt x="0" y="252"/>
                  </a:lnTo>
                  <a:lnTo>
                    <a:pt x="1" y="278"/>
                  </a:lnTo>
                  <a:lnTo>
                    <a:pt x="5" y="302"/>
                  </a:lnTo>
                  <a:lnTo>
                    <a:pt x="12" y="326"/>
                  </a:lnTo>
                  <a:lnTo>
                    <a:pt x="23" y="350"/>
                  </a:lnTo>
                  <a:lnTo>
                    <a:pt x="36" y="372"/>
                  </a:lnTo>
                  <a:lnTo>
                    <a:pt x="50" y="393"/>
                  </a:lnTo>
                  <a:lnTo>
                    <a:pt x="68" y="413"/>
                  </a:lnTo>
                  <a:lnTo>
                    <a:pt x="86" y="429"/>
                  </a:lnTo>
                  <a:lnTo>
                    <a:pt x="108" y="446"/>
                  </a:lnTo>
                  <a:lnTo>
                    <a:pt x="131" y="461"/>
                  </a:lnTo>
                  <a:lnTo>
                    <a:pt x="155" y="473"/>
                  </a:lnTo>
                  <a:lnTo>
                    <a:pt x="182" y="484"/>
                  </a:lnTo>
                  <a:lnTo>
                    <a:pt x="209" y="492"/>
                  </a:lnTo>
                  <a:lnTo>
                    <a:pt x="238" y="499"/>
                  </a:lnTo>
                  <a:lnTo>
                    <a:pt x="268" y="502"/>
                  </a:lnTo>
                  <a:lnTo>
                    <a:pt x="299" y="504"/>
                  </a:lnTo>
                  <a:lnTo>
                    <a:pt x="299" y="504"/>
                  </a:lnTo>
                  <a:lnTo>
                    <a:pt x="330" y="502"/>
                  </a:lnTo>
                  <a:lnTo>
                    <a:pt x="359" y="499"/>
                  </a:lnTo>
                  <a:lnTo>
                    <a:pt x="387" y="492"/>
                  </a:lnTo>
                  <a:lnTo>
                    <a:pt x="414" y="484"/>
                  </a:lnTo>
                  <a:lnTo>
                    <a:pt x="441" y="473"/>
                  </a:lnTo>
                  <a:lnTo>
                    <a:pt x="465" y="461"/>
                  </a:lnTo>
                  <a:lnTo>
                    <a:pt x="488" y="446"/>
                  </a:lnTo>
                  <a:lnTo>
                    <a:pt x="510" y="429"/>
                  </a:lnTo>
                  <a:lnTo>
                    <a:pt x="530" y="413"/>
                  </a:lnTo>
                  <a:lnTo>
                    <a:pt x="546" y="393"/>
                  </a:lnTo>
                  <a:lnTo>
                    <a:pt x="560" y="372"/>
                  </a:lnTo>
                  <a:lnTo>
                    <a:pt x="573" y="350"/>
                  </a:lnTo>
                  <a:lnTo>
                    <a:pt x="584" y="326"/>
                  </a:lnTo>
                  <a:lnTo>
                    <a:pt x="591" y="302"/>
                  </a:lnTo>
                  <a:lnTo>
                    <a:pt x="597" y="278"/>
                  </a:lnTo>
                  <a:lnTo>
                    <a:pt x="597" y="252"/>
                  </a:lnTo>
                  <a:lnTo>
                    <a:pt x="597" y="252"/>
                  </a:lnTo>
                  <a:close/>
                </a:path>
              </a:pathLst>
            </a:custGeom>
            <a:solidFill>
              <a:srgbClr val="63A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60" name="Freeform 70"/>
            <p:cNvSpPr>
              <a:spLocks noEditPoints="1"/>
            </p:cNvSpPr>
            <p:nvPr/>
          </p:nvSpPr>
          <p:spPr bwMode="auto">
            <a:xfrm>
              <a:off x="4828" y="1953"/>
              <a:ext cx="288" cy="242"/>
            </a:xfrm>
            <a:custGeom>
              <a:avLst/>
              <a:gdLst>
                <a:gd name="T0" fmla="*/ 455 w 576"/>
                <a:gd name="T1" fmla="*/ 90 h 486"/>
                <a:gd name="T2" fmla="*/ 475 w 576"/>
                <a:gd name="T3" fmla="*/ 59 h 486"/>
                <a:gd name="T4" fmla="*/ 428 w 576"/>
                <a:gd name="T5" fmla="*/ 88 h 486"/>
                <a:gd name="T6" fmla="*/ 377 w 576"/>
                <a:gd name="T7" fmla="*/ 55 h 486"/>
                <a:gd name="T8" fmla="*/ 316 w 576"/>
                <a:gd name="T9" fmla="*/ 2 h 486"/>
                <a:gd name="T10" fmla="*/ 260 w 576"/>
                <a:gd name="T11" fmla="*/ 2 h 486"/>
                <a:gd name="T12" fmla="*/ 219 w 576"/>
                <a:gd name="T13" fmla="*/ 35 h 486"/>
                <a:gd name="T14" fmla="*/ 166 w 576"/>
                <a:gd name="T15" fmla="*/ 96 h 486"/>
                <a:gd name="T16" fmla="*/ 101 w 576"/>
                <a:gd name="T17" fmla="*/ 59 h 486"/>
                <a:gd name="T18" fmla="*/ 105 w 576"/>
                <a:gd name="T19" fmla="*/ 81 h 486"/>
                <a:gd name="T20" fmla="*/ 159 w 576"/>
                <a:gd name="T21" fmla="*/ 108 h 486"/>
                <a:gd name="T22" fmla="*/ 125 w 576"/>
                <a:gd name="T23" fmla="*/ 202 h 486"/>
                <a:gd name="T24" fmla="*/ 0 w 576"/>
                <a:gd name="T25" fmla="*/ 235 h 486"/>
                <a:gd name="T26" fmla="*/ 121 w 576"/>
                <a:gd name="T27" fmla="*/ 250 h 486"/>
                <a:gd name="T28" fmla="*/ 127 w 576"/>
                <a:gd name="T29" fmla="*/ 301 h 486"/>
                <a:gd name="T30" fmla="*/ 159 w 576"/>
                <a:gd name="T31" fmla="*/ 378 h 486"/>
                <a:gd name="T32" fmla="*/ 89 w 576"/>
                <a:gd name="T33" fmla="*/ 417 h 486"/>
                <a:gd name="T34" fmla="*/ 116 w 576"/>
                <a:gd name="T35" fmla="*/ 416 h 486"/>
                <a:gd name="T36" fmla="*/ 166 w 576"/>
                <a:gd name="T37" fmla="*/ 390 h 486"/>
                <a:gd name="T38" fmla="*/ 239 w 576"/>
                <a:gd name="T39" fmla="*/ 467 h 486"/>
                <a:gd name="T40" fmla="*/ 289 w 576"/>
                <a:gd name="T41" fmla="*/ 486 h 486"/>
                <a:gd name="T42" fmla="*/ 338 w 576"/>
                <a:gd name="T43" fmla="*/ 467 h 486"/>
                <a:gd name="T44" fmla="*/ 395 w 576"/>
                <a:gd name="T45" fmla="*/ 411 h 486"/>
                <a:gd name="T46" fmla="*/ 444 w 576"/>
                <a:gd name="T47" fmla="*/ 407 h 486"/>
                <a:gd name="T48" fmla="*/ 487 w 576"/>
                <a:gd name="T49" fmla="*/ 417 h 486"/>
                <a:gd name="T50" fmla="*/ 437 w 576"/>
                <a:gd name="T51" fmla="*/ 385 h 486"/>
                <a:gd name="T52" fmla="*/ 444 w 576"/>
                <a:gd name="T53" fmla="*/ 316 h 486"/>
                <a:gd name="T54" fmla="*/ 455 w 576"/>
                <a:gd name="T55" fmla="*/ 250 h 486"/>
                <a:gd name="T56" fmla="*/ 576 w 576"/>
                <a:gd name="T57" fmla="*/ 243 h 486"/>
                <a:gd name="T58" fmla="*/ 455 w 576"/>
                <a:gd name="T59" fmla="*/ 219 h 486"/>
                <a:gd name="T60" fmla="*/ 433 w 576"/>
                <a:gd name="T61" fmla="*/ 138 h 486"/>
                <a:gd name="T62" fmla="*/ 280 w 576"/>
                <a:gd name="T63" fmla="*/ 480 h 486"/>
                <a:gd name="T64" fmla="*/ 211 w 576"/>
                <a:gd name="T65" fmla="*/ 423 h 486"/>
                <a:gd name="T66" fmla="*/ 204 w 576"/>
                <a:gd name="T67" fmla="*/ 376 h 486"/>
                <a:gd name="T68" fmla="*/ 280 w 576"/>
                <a:gd name="T69" fmla="*/ 480 h 486"/>
                <a:gd name="T70" fmla="*/ 224 w 576"/>
                <a:gd name="T71" fmla="*/ 358 h 486"/>
                <a:gd name="T72" fmla="*/ 159 w 576"/>
                <a:gd name="T73" fmla="*/ 343 h 486"/>
                <a:gd name="T74" fmla="*/ 138 w 576"/>
                <a:gd name="T75" fmla="*/ 250 h 486"/>
                <a:gd name="T76" fmla="*/ 138 w 576"/>
                <a:gd name="T77" fmla="*/ 235 h 486"/>
                <a:gd name="T78" fmla="*/ 148 w 576"/>
                <a:gd name="T79" fmla="*/ 173 h 486"/>
                <a:gd name="T80" fmla="*/ 199 w 576"/>
                <a:gd name="T81" fmla="*/ 122 h 486"/>
                <a:gd name="T82" fmla="*/ 280 w 576"/>
                <a:gd name="T83" fmla="*/ 235 h 486"/>
                <a:gd name="T84" fmla="*/ 229 w 576"/>
                <a:gd name="T85" fmla="*/ 114 h 486"/>
                <a:gd name="T86" fmla="*/ 195 w 576"/>
                <a:gd name="T87" fmla="*/ 82 h 486"/>
                <a:gd name="T88" fmla="*/ 251 w 576"/>
                <a:gd name="T89" fmla="*/ 28 h 486"/>
                <a:gd name="T90" fmla="*/ 296 w 576"/>
                <a:gd name="T91" fmla="*/ 6 h 486"/>
                <a:gd name="T92" fmla="*/ 365 w 576"/>
                <a:gd name="T93" fmla="*/ 62 h 486"/>
                <a:gd name="T94" fmla="*/ 372 w 576"/>
                <a:gd name="T95" fmla="*/ 109 h 486"/>
                <a:gd name="T96" fmla="*/ 296 w 576"/>
                <a:gd name="T97" fmla="*/ 6 h 486"/>
                <a:gd name="T98" fmla="*/ 296 w 576"/>
                <a:gd name="T99" fmla="*/ 366 h 486"/>
                <a:gd name="T100" fmla="*/ 372 w 576"/>
                <a:gd name="T101" fmla="*/ 376 h 486"/>
                <a:gd name="T102" fmla="*/ 365 w 576"/>
                <a:gd name="T103" fmla="*/ 423 h 486"/>
                <a:gd name="T104" fmla="*/ 403 w 576"/>
                <a:gd name="T105" fmla="*/ 372 h 486"/>
                <a:gd name="T106" fmla="*/ 325 w 576"/>
                <a:gd name="T107" fmla="*/ 354 h 486"/>
                <a:gd name="T108" fmla="*/ 439 w 576"/>
                <a:gd name="T109" fmla="*/ 250 h 486"/>
                <a:gd name="T110" fmla="*/ 417 w 576"/>
                <a:gd name="T111" fmla="*/ 343 h 486"/>
                <a:gd name="T112" fmla="*/ 296 w 576"/>
                <a:gd name="T113" fmla="*/ 134 h 486"/>
                <a:gd name="T114" fmla="*/ 377 w 576"/>
                <a:gd name="T115" fmla="*/ 122 h 486"/>
                <a:gd name="T116" fmla="*/ 430 w 576"/>
                <a:gd name="T117" fmla="*/ 173 h 486"/>
                <a:gd name="T118" fmla="*/ 296 w 576"/>
                <a:gd name="T119" fmla="*/ 235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6" h="486">
                  <a:moveTo>
                    <a:pt x="419" y="108"/>
                  </a:moveTo>
                  <a:lnTo>
                    <a:pt x="419" y="108"/>
                  </a:lnTo>
                  <a:lnTo>
                    <a:pt x="437" y="100"/>
                  </a:lnTo>
                  <a:lnTo>
                    <a:pt x="455" y="90"/>
                  </a:lnTo>
                  <a:lnTo>
                    <a:pt x="471" y="81"/>
                  </a:lnTo>
                  <a:lnTo>
                    <a:pt x="487" y="68"/>
                  </a:lnTo>
                  <a:lnTo>
                    <a:pt x="487" y="68"/>
                  </a:lnTo>
                  <a:lnTo>
                    <a:pt x="475" y="59"/>
                  </a:lnTo>
                  <a:lnTo>
                    <a:pt x="475" y="59"/>
                  </a:lnTo>
                  <a:lnTo>
                    <a:pt x="460" y="70"/>
                  </a:lnTo>
                  <a:lnTo>
                    <a:pt x="444" y="79"/>
                  </a:lnTo>
                  <a:lnTo>
                    <a:pt x="428" y="88"/>
                  </a:lnTo>
                  <a:lnTo>
                    <a:pt x="410" y="96"/>
                  </a:lnTo>
                  <a:lnTo>
                    <a:pt x="410" y="96"/>
                  </a:lnTo>
                  <a:lnTo>
                    <a:pt x="395" y="75"/>
                  </a:lnTo>
                  <a:lnTo>
                    <a:pt x="377" y="55"/>
                  </a:lnTo>
                  <a:lnTo>
                    <a:pt x="358" y="35"/>
                  </a:lnTo>
                  <a:lnTo>
                    <a:pt x="338" y="18"/>
                  </a:lnTo>
                  <a:lnTo>
                    <a:pt x="338" y="18"/>
                  </a:lnTo>
                  <a:lnTo>
                    <a:pt x="316" y="2"/>
                  </a:lnTo>
                  <a:lnTo>
                    <a:pt x="316" y="2"/>
                  </a:lnTo>
                  <a:lnTo>
                    <a:pt x="289" y="0"/>
                  </a:lnTo>
                  <a:lnTo>
                    <a:pt x="289" y="0"/>
                  </a:lnTo>
                  <a:lnTo>
                    <a:pt x="260" y="2"/>
                  </a:lnTo>
                  <a:lnTo>
                    <a:pt x="260" y="2"/>
                  </a:lnTo>
                  <a:lnTo>
                    <a:pt x="239" y="18"/>
                  </a:lnTo>
                  <a:lnTo>
                    <a:pt x="239" y="18"/>
                  </a:lnTo>
                  <a:lnTo>
                    <a:pt x="219" y="35"/>
                  </a:lnTo>
                  <a:lnTo>
                    <a:pt x="199" y="55"/>
                  </a:lnTo>
                  <a:lnTo>
                    <a:pt x="181" y="75"/>
                  </a:lnTo>
                  <a:lnTo>
                    <a:pt x="166" y="96"/>
                  </a:lnTo>
                  <a:lnTo>
                    <a:pt x="166" y="96"/>
                  </a:lnTo>
                  <a:lnTo>
                    <a:pt x="148" y="88"/>
                  </a:lnTo>
                  <a:lnTo>
                    <a:pt x="132" y="79"/>
                  </a:lnTo>
                  <a:lnTo>
                    <a:pt x="116" y="70"/>
                  </a:lnTo>
                  <a:lnTo>
                    <a:pt x="101" y="59"/>
                  </a:lnTo>
                  <a:lnTo>
                    <a:pt x="101" y="59"/>
                  </a:lnTo>
                  <a:lnTo>
                    <a:pt x="89" y="68"/>
                  </a:lnTo>
                  <a:lnTo>
                    <a:pt x="89" y="68"/>
                  </a:lnTo>
                  <a:lnTo>
                    <a:pt x="105" y="81"/>
                  </a:lnTo>
                  <a:lnTo>
                    <a:pt x="121" y="90"/>
                  </a:lnTo>
                  <a:lnTo>
                    <a:pt x="139" y="100"/>
                  </a:lnTo>
                  <a:lnTo>
                    <a:pt x="159" y="108"/>
                  </a:lnTo>
                  <a:lnTo>
                    <a:pt x="159" y="108"/>
                  </a:lnTo>
                  <a:lnTo>
                    <a:pt x="143" y="138"/>
                  </a:lnTo>
                  <a:lnTo>
                    <a:pt x="132" y="170"/>
                  </a:lnTo>
                  <a:lnTo>
                    <a:pt x="127" y="185"/>
                  </a:lnTo>
                  <a:lnTo>
                    <a:pt x="125" y="202"/>
                  </a:lnTo>
                  <a:lnTo>
                    <a:pt x="121" y="219"/>
                  </a:lnTo>
                  <a:lnTo>
                    <a:pt x="121" y="235"/>
                  </a:lnTo>
                  <a:lnTo>
                    <a:pt x="0" y="235"/>
                  </a:lnTo>
                  <a:lnTo>
                    <a:pt x="0" y="235"/>
                  </a:lnTo>
                  <a:lnTo>
                    <a:pt x="0" y="243"/>
                  </a:lnTo>
                  <a:lnTo>
                    <a:pt x="0" y="243"/>
                  </a:lnTo>
                  <a:lnTo>
                    <a:pt x="0" y="250"/>
                  </a:lnTo>
                  <a:lnTo>
                    <a:pt x="121" y="250"/>
                  </a:lnTo>
                  <a:lnTo>
                    <a:pt x="121" y="250"/>
                  </a:lnTo>
                  <a:lnTo>
                    <a:pt x="121" y="267"/>
                  </a:lnTo>
                  <a:lnTo>
                    <a:pt x="125" y="284"/>
                  </a:lnTo>
                  <a:lnTo>
                    <a:pt x="127" y="301"/>
                  </a:lnTo>
                  <a:lnTo>
                    <a:pt x="132" y="316"/>
                  </a:lnTo>
                  <a:lnTo>
                    <a:pt x="143" y="348"/>
                  </a:lnTo>
                  <a:lnTo>
                    <a:pt x="159" y="378"/>
                  </a:lnTo>
                  <a:lnTo>
                    <a:pt x="159" y="378"/>
                  </a:lnTo>
                  <a:lnTo>
                    <a:pt x="139" y="385"/>
                  </a:lnTo>
                  <a:lnTo>
                    <a:pt x="121" y="395"/>
                  </a:lnTo>
                  <a:lnTo>
                    <a:pt x="105" y="405"/>
                  </a:lnTo>
                  <a:lnTo>
                    <a:pt x="89" y="417"/>
                  </a:lnTo>
                  <a:lnTo>
                    <a:pt x="89" y="417"/>
                  </a:lnTo>
                  <a:lnTo>
                    <a:pt x="101" y="426"/>
                  </a:lnTo>
                  <a:lnTo>
                    <a:pt x="101" y="426"/>
                  </a:lnTo>
                  <a:lnTo>
                    <a:pt x="116" y="416"/>
                  </a:lnTo>
                  <a:lnTo>
                    <a:pt x="132" y="407"/>
                  </a:lnTo>
                  <a:lnTo>
                    <a:pt x="148" y="398"/>
                  </a:lnTo>
                  <a:lnTo>
                    <a:pt x="166" y="390"/>
                  </a:lnTo>
                  <a:lnTo>
                    <a:pt x="166" y="390"/>
                  </a:lnTo>
                  <a:lnTo>
                    <a:pt x="181" y="411"/>
                  </a:lnTo>
                  <a:lnTo>
                    <a:pt x="199" y="431"/>
                  </a:lnTo>
                  <a:lnTo>
                    <a:pt x="219" y="451"/>
                  </a:lnTo>
                  <a:lnTo>
                    <a:pt x="239" y="467"/>
                  </a:lnTo>
                  <a:lnTo>
                    <a:pt x="239" y="467"/>
                  </a:lnTo>
                  <a:lnTo>
                    <a:pt x="260" y="484"/>
                  </a:lnTo>
                  <a:lnTo>
                    <a:pt x="260" y="484"/>
                  </a:lnTo>
                  <a:lnTo>
                    <a:pt x="289" y="486"/>
                  </a:lnTo>
                  <a:lnTo>
                    <a:pt x="289" y="486"/>
                  </a:lnTo>
                  <a:lnTo>
                    <a:pt x="316" y="484"/>
                  </a:lnTo>
                  <a:lnTo>
                    <a:pt x="316" y="484"/>
                  </a:lnTo>
                  <a:lnTo>
                    <a:pt x="338" y="467"/>
                  </a:lnTo>
                  <a:lnTo>
                    <a:pt x="338" y="467"/>
                  </a:lnTo>
                  <a:lnTo>
                    <a:pt x="358" y="451"/>
                  </a:lnTo>
                  <a:lnTo>
                    <a:pt x="377" y="431"/>
                  </a:lnTo>
                  <a:lnTo>
                    <a:pt x="395" y="411"/>
                  </a:lnTo>
                  <a:lnTo>
                    <a:pt x="410" y="390"/>
                  </a:lnTo>
                  <a:lnTo>
                    <a:pt x="410" y="390"/>
                  </a:lnTo>
                  <a:lnTo>
                    <a:pt x="428" y="398"/>
                  </a:lnTo>
                  <a:lnTo>
                    <a:pt x="444" y="407"/>
                  </a:lnTo>
                  <a:lnTo>
                    <a:pt x="460" y="416"/>
                  </a:lnTo>
                  <a:lnTo>
                    <a:pt x="475" y="426"/>
                  </a:lnTo>
                  <a:lnTo>
                    <a:pt x="475" y="426"/>
                  </a:lnTo>
                  <a:lnTo>
                    <a:pt x="487" y="417"/>
                  </a:lnTo>
                  <a:lnTo>
                    <a:pt x="487" y="417"/>
                  </a:lnTo>
                  <a:lnTo>
                    <a:pt x="471" y="405"/>
                  </a:lnTo>
                  <a:lnTo>
                    <a:pt x="455" y="395"/>
                  </a:lnTo>
                  <a:lnTo>
                    <a:pt x="437" y="385"/>
                  </a:lnTo>
                  <a:lnTo>
                    <a:pt x="419" y="378"/>
                  </a:lnTo>
                  <a:lnTo>
                    <a:pt x="419" y="378"/>
                  </a:lnTo>
                  <a:lnTo>
                    <a:pt x="433" y="348"/>
                  </a:lnTo>
                  <a:lnTo>
                    <a:pt x="444" y="316"/>
                  </a:lnTo>
                  <a:lnTo>
                    <a:pt x="449" y="301"/>
                  </a:lnTo>
                  <a:lnTo>
                    <a:pt x="453" y="284"/>
                  </a:lnTo>
                  <a:lnTo>
                    <a:pt x="455" y="267"/>
                  </a:lnTo>
                  <a:lnTo>
                    <a:pt x="455" y="250"/>
                  </a:lnTo>
                  <a:lnTo>
                    <a:pt x="576" y="250"/>
                  </a:lnTo>
                  <a:lnTo>
                    <a:pt x="576" y="250"/>
                  </a:lnTo>
                  <a:lnTo>
                    <a:pt x="576" y="243"/>
                  </a:lnTo>
                  <a:lnTo>
                    <a:pt x="576" y="243"/>
                  </a:lnTo>
                  <a:lnTo>
                    <a:pt x="576" y="235"/>
                  </a:lnTo>
                  <a:lnTo>
                    <a:pt x="455" y="235"/>
                  </a:lnTo>
                  <a:lnTo>
                    <a:pt x="455" y="235"/>
                  </a:lnTo>
                  <a:lnTo>
                    <a:pt x="455" y="219"/>
                  </a:lnTo>
                  <a:lnTo>
                    <a:pt x="453" y="202"/>
                  </a:lnTo>
                  <a:lnTo>
                    <a:pt x="449" y="185"/>
                  </a:lnTo>
                  <a:lnTo>
                    <a:pt x="444" y="170"/>
                  </a:lnTo>
                  <a:lnTo>
                    <a:pt x="433" y="138"/>
                  </a:lnTo>
                  <a:lnTo>
                    <a:pt x="419" y="108"/>
                  </a:lnTo>
                  <a:lnTo>
                    <a:pt x="419" y="108"/>
                  </a:lnTo>
                  <a:close/>
                  <a:moveTo>
                    <a:pt x="280" y="480"/>
                  </a:moveTo>
                  <a:lnTo>
                    <a:pt x="280" y="480"/>
                  </a:lnTo>
                  <a:lnTo>
                    <a:pt x="251" y="458"/>
                  </a:lnTo>
                  <a:lnTo>
                    <a:pt x="251" y="458"/>
                  </a:lnTo>
                  <a:lnTo>
                    <a:pt x="231" y="442"/>
                  </a:lnTo>
                  <a:lnTo>
                    <a:pt x="211" y="423"/>
                  </a:lnTo>
                  <a:lnTo>
                    <a:pt x="195" y="404"/>
                  </a:lnTo>
                  <a:lnTo>
                    <a:pt x="181" y="384"/>
                  </a:lnTo>
                  <a:lnTo>
                    <a:pt x="181" y="384"/>
                  </a:lnTo>
                  <a:lnTo>
                    <a:pt x="204" y="376"/>
                  </a:lnTo>
                  <a:lnTo>
                    <a:pt x="229" y="372"/>
                  </a:lnTo>
                  <a:lnTo>
                    <a:pt x="255" y="367"/>
                  </a:lnTo>
                  <a:lnTo>
                    <a:pt x="280" y="366"/>
                  </a:lnTo>
                  <a:lnTo>
                    <a:pt x="280" y="480"/>
                  </a:lnTo>
                  <a:close/>
                  <a:moveTo>
                    <a:pt x="280" y="352"/>
                  </a:moveTo>
                  <a:lnTo>
                    <a:pt x="280" y="352"/>
                  </a:lnTo>
                  <a:lnTo>
                    <a:pt x="253" y="354"/>
                  </a:lnTo>
                  <a:lnTo>
                    <a:pt x="224" y="358"/>
                  </a:lnTo>
                  <a:lnTo>
                    <a:pt x="199" y="364"/>
                  </a:lnTo>
                  <a:lnTo>
                    <a:pt x="174" y="372"/>
                  </a:lnTo>
                  <a:lnTo>
                    <a:pt x="174" y="372"/>
                  </a:lnTo>
                  <a:lnTo>
                    <a:pt x="159" y="343"/>
                  </a:lnTo>
                  <a:lnTo>
                    <a:pt x="148" y="313"/>
                  </a:lnTo>
                  <a:lnTo>
                    <a:pt x="141" y="282"/>
                  </a:lnTo>
                  <a:lnTo>
                    <a:pt x="138" y="266"/>
                  </a:lnTo>
                  <a:lnTo>
                    <a:pt x="138" y="250"/>
                  </a:lnTo>
                  <a:lnTo>
                    <a:pt x="280" y="250"/>
                  </a:lnTo>
                  <a:lnTo>
                    <a:pt x="280" y="352"/>
                  </a:lnTo>
                  <a:close/>
                  <a:moveTo>
                    <a:pt x="280" y="235"/>
                  </a:moveTo>
                  <a:lnTo>
                    <a:pt x="138" y="235"/>
                  </a:lnTo>
                  <a:lnTo>
                    <a:pt x="138" y="235"/>
                  </a:lnTo>
                  <a:lnTo>
                    <a:pt x="138" y="220"/>
                  </a:lnTo>
                  <a:lnTo>
                    <a:pt x="141" y="203"/>
                  </a:lnTo>
                  <a:lnTo>
                    <a:pt x="148" y="173"/>
                  </a:lnTo>
                  <a:lnTo>
                    <a:pt x="159" y="143"/>
                  </a:lnTo>
                  <a:lnTo>
                    <a:pt x="174" y="114"/>
                  </a:lnTo>
                  <a:lnTo>
                    <a:pt x="174" y="114"/>
                  </a:lnTo>
                  <a:lnTo>
                    <a:pt x="199" y="122"/>
                  </a:lnTo>
                  <a:lnTo>
                    <a:pt x="224" y="128"/>
                  </a:lnTo>
                  <a:lnTo>
                    <a:pt x="253" y="132"/>
                  </a:lnTo>
                  <a:lnTo>
                    <a:pt x="280" y="134"/>
                  </a:lnTo>
                  <a:lnTo>
                    <a:pt x="280" y="235"/>
                  </a:lnTo>
                  <a:close/>
                  <a:moveTo>
                    <a:pt x="280" y="120"/>
                  </a:moveTo>
                  <a:lnTo>
                    <a:pt x="280" y="120"/>
                  </a:lnTo>
                  <a:lnTo>
                    <a:pt x="255" y="119"/>
                  </a:lnTo>
                  <a:lnTo>
                    <a:pt x="229" y="114"/>
                  </a:lnTo>
                  <a:lnTo>
                    <a:pt x="204" y="109"/>
                  </a:lnTo>
                  <a:lnTo>
                    <a:pt x="181" y="102"/>
                  </a:lnTo>
                  <a:lnTo>
                    <a:pt x="181" y="102"/>
                  </a:lnTo>
                  <a:lnTo>
                    <a:pt x="195" y="82"/>
                  </a:lnTo>
                  <a:lnTo>
                    <a:pt x="211" y="62"/>
                  </a:lnTo>
                  <a:lnTo>
                    <a:pt x="231" y="44"/>
                  </a:lnTo>
                  <a:lnTo>
                    <a:pt x="251" y="28"/>
                  </a:lnTo>
                  <a:lnTo>
                    <a:pt x="251" y="28"/>
                  </a:lnTo>
                  <a:lnTo>
                    <a:pt x="280" y="6"/>
                  </a:lnTo>
                  <a:lnTo>
                    <a:pt x="280" y="120"/>
                  </a:lnTo>
                  <a:close/>
                  <a:moveTo>
                    <a:pt x="296" y="6"/>
                  </a:moveTo>
                  <a:lnTo>
                    <a:pt x="296" y="6"/>
                  </a:lnTo>
                  <a:lnTo>
                    <a:pt x="327" y="28"/>
                  </a:lnTo>
                  <a:lnTo>
                    <a:pt x="327" y="28"/>
                  </a:lnTo>
                  <a:lnTo>
                    <a:pt x="347" y="44"/>
                  </a:lnTo>
                  <a:lnTo>
                    <a:pt x="365" y="62"/>
                  </a:lnTo>
                  <a:lnTo>
                    <a:pt x="381" y="82"/>
                  </a:lnTo>
                  <a:lnTo>
                    <a:pt x="395" y="102"/>
                  </a:lnTo>
                  <a:lnTo>
                    <a:pt x="395" y="102"/>
                  </a:lnTo>
                  <a:lnTo>
                    <a:pt x="372" y="109"/>
                  </a:lnTo>
                  <a:lnTo>
                    <a:pt x="347" y="114"/>
                  </a:lnTo>
                  <a:lnTo>
                    <a:pt x="321" y="119"/>
                  </a:lnTo>
                  <a:lnTo>
                    <a:pt x="296" y="120"/>
                  </a:lnTo>
                  <a:lnTo>
                    <a:pt x="296" y="6"/>
                  </a:lnTo>
                  <a:close/>
                  <a:moveTo>
                    <a:pt x="327" y="458"/>
                  </a:moveTo>
                  <a:lnTo>
                    <a:pt x="327" y="458"/>
                  </a:lnTo>
                  <a:lnTo>
                    <a:pt x="296" y="480"/>
                  </a:lnTo>
                  <a:lnTo>
                    <a:pt x="296" y="366"/>
                  </a:lnTo>
                  <a:lnTo>
                    <a:pt x="296" y="366"/>
                  </a:lnTo>
                  <a:lnTo>
                    <a:pt x="321" y="367"/>
                  </a:lnTo>
                  <a:lnTo>
                    <a:pt x="347" y="372"/>
                  </a:lnTo>
                  <a:lnTo>
                    <a:pt x="372" y="376"/>
                  </a:lnTo>
                  <a:lnTo>
                    <a:pt x="395" y="384"/>
                  </a:lnTo>
                  <a:lnTo>
                    <a:pt x="395" y="384"/>
                  </a:lnTo>
                  <a:lnTo>
                    <a:pt x="381" y="404"/>
                  </a:lnTo>
                  <a:lnTo>
                    <a:pt x="365" y="423"/>
                  </a:lnTo>
                  <a:lnTo>
                    <a:pt x="347" y="442"/>
                  </a:lnTo>
                  <a:lnTo>
                    <a:pt x="327" y="458"/>
                  </a:lnTo>
                  <a:lnTo>
                    <a:pt x="327" y="458"/>
                  </a:lnTo>
                  <a:close/>
                  <a:moveTo>
                    <a:pt x="403" y="372"/>
                  </a:moveTo>
                  <a:lnTo>
                    <a:pt x="403" y="372"/>
                  </a:lnTo>
                  <a:lnTo>
                    <a:pt x="377" y="364"/>
                  </a:lnTo>
                  <a:lnTo>
                    <a:pt x="352" y="358"/>
                  </a:lnTo>
                  <a:lnTo>
                    <a:pt x="325" y="354"/>
                  </a:lnTo>
                  <a:lnTo>
                    <a:pt x="296" y="352"/>
                  </a:lnTo>
                  <a:lnTo>
                    <a:pt x="296" y="250"/>
                  </a:lnTo>
                  <a:lnTo>
                    <a:pt x="439" y="250"/>
                  </a:lnTo>
                  <a:lnTo>
                    <a:pt x="439" y="250"/>
                  </a:lnTo>
                  <a:lnTo>
                    <a:pt x="439" y="266"/>
                  </a:lnTo>
                  <a:lnTo>
                    <a:pt x="437" y="282"/>
                  </a:lnTo>
                  <a:lnTo>
                    <a:pt x="430" y="313"/>
                  </a:lnTo>
                  <a:lnTo>
                    <a:pt x="417" y="343"/>
                  </a:lnTo>
                  <a:lnTo>
                    <a:pt x="403" y="372"/>
                  </a:lnTo>
                  <a:lnTo>
                    <a:pt x="403" y="372"/>
                  </a:lnTo>
                  <a:close/>
                  <a:moveTo>
                    <a:pt x="296" y="235"/>
                  </a:moveTo>
                  <a:lnTo>
                    <a:pt x="296" y="134"/>
                  </a:lnTo>
                  <a:lnTo>
                    <a:pt x="296" y="134"/>
                  </a:lnTo>
                  <a:lnTo>
                    <a:pt x="325" y="132"/>
                  </a:lnTo>
                  <a:lnTo>
                    <a:pt x="352" y="128"/>
                  </a:lnTo>
                  <a:lnTo>
                    <a:pt x="377" y="122"/>
                  </a:lnTo>
                  <a:lnTo>
                    <a:pt x="403" y="114"/>
                  </a:lnTo>
                  <a:lnTo>
                    <a:pt x="403" y="114"/>
                  </a:lnTo>
                  <a:lnTo>
                    <a:pt x="417" y="143"/>
                  </a:lnTo>
                  <a:lnTo>
                    <a:pt x="430" y="173"/>
                  </a:lnTo>
                  <a:lnTo>
                    <a:pt x="437" y="203"/>
                  </a:lnTo>
                  <a:lnTo>
                    <a:pt x="439" y="220"/>
                  </a:lnTo>
                  <a:lnTo>
                    <a:pt x="439" y="235"/>
                  </a:lnTo>
                  <a:lnTo>
                    <a:pt x="296" y="2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grpSp>
      <p:sp>
        <p:nvSpPr>
          <p:cNvPr id="5" name="Rectangle 4"/>
          <p:cNvSpPr/>
          <p:nvPr/>
        </p:nvSpPr>
        <p:spPr>
          <a:xfrm>
            <a:off x="1291771" y="1989419"/>
            <a:ext cx="9906329" cy="1945745"/>
          </a:xfrm>
          <a:prstGeom prst="rect">
            <a:avLst/>
          </a:prstGeom>
          <a:noFill/>
          <a:ln w="1270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200" dirty="0" smtClean="0">
              <a:solidFill>
                <a:schemeClr val="bg1"/>
              </a:solidFill>
            </a:endParaRPr>
          </a:p>
        </p:txBody>
      </p:sp>
      <p:grpSp>
        <p:nvGrpSpPr>
          <p:cNvPr id="16" name="Group 15"/>
          <p:cNvGrpSpPr/>
          <p:nvPr/>
        </p:nvGrpSpPr>
        <p:grpSpPr>
          <a:xfrm>
            <a:off x="1291771" y="1166742"/>
            <a:ext cx="1748048" cy="745963"/>
            <a:chOff x="1976917" y="1322389"/>
            <a:chExt cx="1748048" cy="745963"/>
          </a:xfrm>
        </p:grpSpPr>
        <p:sp>
          <p:nvSpPr>
            <p:cNvPr id="160" name="Rectangle 159"/>
            <p:cNvSpPr/>
            <p:nvPr/>
          </p:nvSpPr>
          <p:spPr>
            <a:xfrm>
              <a:off x="1976917" y="1322389"/>
              <a:ext cx="1748048" cy="184666"/>
            </a:xfrm>
            <a:prstGeom prst="rect">
              <a:avLst/>
            </a:prstGeom>
          </p:spPr>
          <p:txBody>
            <a:bodyPr wrap="square" lIns="0" tIns="0" rIns="0" bIns="0">
              <a:spAutoFit/>
            </a:bodyPr>
            <a:lstStyle/>
            <a:p>
              <a:pPr algn="ctr" defTabSz="342900"/>
              <a:r>
                <a:rPr lang="en-US" sz="1200" b="1" dirty="0">
                  <a:solidFill>
                    <a:schemeClr val="tx2"/>
                  </a:solidFill>
                </a:rPr>
                <a:t>Emerging </a:t>
              </a:r>
              <a:r>
                <a:rPr lang="en-US" sz="1200" b="1" dirty="0" smtClean="0">
                  <a:solidFill>
                    <a:schemeClr val="tx2"/>
                  </a:solidFill>
                </a:rPr>
                <a:t>Technofuture</a:t>
              </a:r>
              <a:endParaRPr lang="en-US" sz="1200" b="1" dirty="0">
                <a:solidFill>
                  <a:schemeClr val="tx2"/>
                </a:solidFill>
              </a:endParaRPr>
            </a:p>
          </p:txBody>
        </p:sp>
        <p:sp>
          <p:nvSpPr>
            <p:cNvPr id="6" name="Down Arrow 5"/>
            <p:cNvSpPr/>
            <p:nvPr/>
          </p:nvSpPr>
          <p:spPr>
            <a:xfrm>
              <a:off x="2702068" y="1579475"/>
              <a:ext cx="297746" cy="488877"/>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200" dirty="0" smtClean="0">
                <a:solidFill>
                  <a:schemeClr val="bg1"/>
                </a:solidFill>
              </a:endParaRPr>
            </a:p>
          </p:txBody>
        </p:sp>
      </p:grpSp>
      <p:grpSp>
        <p:nvGrpSpPr>
          <p:cNvPr id="10" name="Group 9"/>
          <p:cNvGrpSpPr/>
          <p:nvPr/>
        </p:nvGrpSpPr>
        <p:grpSpPr>
          <a:xfrm>
            <a:off x="5696035" y="1166742"/>
            <a:ext cx="928138" cy="745963"/>
            <a:chOff x="6044804" y="1322389"/>
            <a:chExt cx="928138" cy="745963"/>
          </a:xfrm>
        </p:grpSpPr>
        <p:sp>
          <p:nvSpPr>
            <p:cNvPr id="161" name="Rectangle 160"/>
            <p:cNvSpPr/>
            <p:nvPr/>
          </p:nvSpPr>
          <p:spPr>
            <a:xfrm>
              <a:off x="6044804" y="1322389"/>
              <a:ext cx="928138" cy="184666"/>
            </a:xfrm>
            <a:prstGeom prst="rect">
              <a:avLst/>
            </a:prstGeom>
          </p:spPr>
          <p:txBody>
            <a:bodyPr wrap="square" lIns="0" tIns="0" rIns="0" bIns="0">
              <a:spAutoFit/>
            </a:bodyPr>
            <a:lstStyle/>
            <a:p>
              <a:pPr algn="ctr" defTabSz="342900"/>
              <a:r>
                <a:rPr lang="en-US" sz="1200" b="1" dirty="0" smtClean="0">
                  <a:solidFill>
                    <a:srgbClr val="0091DA"/>
                  </a:solidFill>
                </a:rPr>
                <a:t>Accelerators</a:t>
              </a:r>
              <a:endParaRPr lang="en-US" sz="1200" b="1" dirty="0">
                <a:solidFill>
                  <a:srgbClr val="0091DA"/>
                </a:solidFill>
              </a:endParaRPr>
            </a:p>
          </p:txBody>
        </p:sp>
        <p:sp>
          <p:nvSpPr>
            <p:cNvPr id="165" name="Down Arrow 164"/>
            <p:cNvSpPr/>
            <p:nvPr/>
          </p:nvSpPr>
          <p:spPr>
            <a:xfrm>
              <a:off x="6360000" y="1579475"/>
              <a:ext cx="297746" cy="48887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200" dirty="0" smtClean="0">
                <a:solidFill>
                  <a:schemeClr val="bg1"/>
                </a:solidFill>
              </a:endParaRPr>
            </a:p>
          </p:txBody>
        </p:sp>
      </p:grpSp>
      <p:grpSp>
        <p:nvGrpSpPr>
          <p:cNvPr id="13" name="Group 12"/>
          <p:cNvGrpSpPr/>
          <p:nvPr/>
        </p:nvGrpSpPr>
        <p:grpSpPr>
          <a:xfrm>
            <a:off x="9280390" y="1166742"/>
            <a:ext cx="1913210" cy="745963"/>
            <a:chOff x="9280390" y="1322389"/>
            <a:chExt cx="1913210" cy="745963"/>
          </a:xfrm>
        </p:grpSpPr>
        <p:sp>
          <p:nvSpPr>
            <p:cNvPr id="155" name="Rectangle 154"/>
            <p:cNvSpPr/>
            <p:nvPr/>
          </p:nvSpPr>
          <p:spPr>
            <a:xfrm>
              <a:off x="9280390" y="1322389"/>
              <a:ext cx="1913210" cy="184666"/>
            </a:xfrm>
            <a:prstGeom prst="rect">
              <a:avLst/>
            </a:prstGeom>
          </p:spPr>
          <p:txBody>
            <a:bodyPr wrap="square" lIns="0" tIns="0" rIns="0" bIns="0">
              <a:spAutoFit/>
            </a:bodyPr>
            <a:lstStyle/>
            <a:p>
              <a:pPr algn="ctr" defTabSz="342900"/>
              <a:r>
                <a:rPr lang="en-US" sz="1200" b="1" dirty="0" smtClean="0">
                  <a:solidFill>
                    <a:srgbClr val="470A68"/>
                  </a:solidFill>
                </a:rPr>
                <a:t>Research </a:t>
              </a:r>
              <a:r>
                <a:rPr lang="en-US" sz="1200" b="1" dirty="0">
                  <a:solidFill>
                    <a:srgbClr val="470A68"/>
                  </a:solidFill>
                </a:rPr>
                <a:t>&amp; Development</a:t>
              </a:r>
            </a:p>
          </p:txBody>
        </p:sp>
        <p:sp>
          <p:nvSpPr>
            <p:cNvPr id="166" name="Down Arrow 165"/>
            <p:cNvSpPr/>
            <p:nvPr/>
          </p:nvSpPr>
          <p:spPr>
            <a:xfrm>
              <a:off x="10088122" y="1579475"/>
              <a:ext cx="297746" cy="488877"/>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200" dirty="0" smtClean="0">
                <a:solidFill>
                  <a:schemeClr val="bg1"/>
                </a:solidFill>
              </a:endParaRPr>
            </a:p>
          </p:txBody>
        </p:sp>
      </p:grpSp>
    </p:spTree>
    <p:extLst>
      <p:ext uri="{BB962C8B-B14F-4D97-AF65-F5344CB8AC3E}">
        <p14:creationId xmlns:p14="http://schemas.microsoft.com/office/powerpoint/2010/main" val="23893594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8400" y="431800"/>
            <a:ext cx="10195200" cy="533400"/>
          </a:xfrm>
        </p:spPr>
        <p:txBody>
          <a:bodyPr/>
          <a:lstStyle/>
          <a:p>
            <a:r>
              <a:rPr lang="en-US" dirty="0" smtClean="0"/>
              <a:t>Capabilities</a:t>
            </a:r>
            <a:endParaRPr lang="en-US" dirty="0"/>
          </a:p>
        </p:txBody>
      </p:sp>
      <p:sp>
        <p:nvSpPr>
          <p:cNvPr id="3" name="Text Placeholder 2"/>
          <p:cNvSpPr>
            <a:spLocks noGrp="1"/>
          </p:cNvSpPr>
          <p:nvPr>
            <p:ph type="body" sz="quarter" idx="12"/>
          </p:nvPr>
        </p:nvSpPr>
        <p:spPr/>
        <p:txBody>
          <a:bodyPr/>
          <a:lstStyle/>
          <a:p>
            <a:r>
              <a:rPr lang="en-US" dirty="0" smtClean="0"/>
              <a:t>Azure Services</a:t>
            </a:r>
            <a:endParaRPr lang="en-US" dirty="0"/>
          </a:p>
        </p:txBody>
      </p:sp>
      <p:grpSp>
        <p:nvGrpSpPr>
          <p:cNvPr id="263" name="Group 262"/>
          <p:cNvGrpSpPr/>
          <p:nvPr/>
        </p:nvGrpSpPr>
        <p:grpSpPr>
          <a:xfrm>
            <a:off x="1776806" y="1334816"/>
            <a:ext cx="4648836" cy="4640315"/>
            <a:chOff x="1040206" y="1334816"/>
            <a:chExt cx="4648836" cy="4640315"/>
          </a:xfrm>
        </p:grpSpPr>
        <p:sp>
          <p:nvSpPr>
            <p:cNvPr id="209" name="TextBox 208"/>
            <p:cNvSpPr txBox="1"/>
            <p:nvPr/>
          </p:nvSpPr>
          <p:spPr>
            <a:xfrm>
              <a:off x="2850669" y="1334816"/>
              <a:ext cx="1027912" cy="184666"/>
            </a:xfrm>
            <a:prstGeom prst="rect">
              <a:avLst/>
            </a:prstGeom>
            <a:noFill/>
          </p:spPr>
          <p:txBody>
            <a:bodyPr wrap="square" lIns="0" tIns="0" rIns="0" bIns="0" rtlCol="0">
              <a:spAutoFit/>
            </a:bodyPr>
            <a:lstStyle/>
            <a:p>
              <a:pPr algn="ctr">
                <a:spcAft>
                  <a:spcPts val="600"/>
                </a:spcAft>
              </a:pPr>
              <a:r>
                <a:rPr lang="en-US" sz="1200" b="1" dirty="0">
                  <a:solidFill>
                    <a:srgbClr val="00338D"/>
                  </a:solidFill>
                </a:rPr>
                <a:t>Industries</a:t>
              </a:r>
            </a:p>
          </p:txBody>
        </p:sp>
        <p:grpSp>
          <p:nvGrpSpPr>
            <p:cNvPr id="24" name="Group 23"/>
            <p:cNvGrpSpPr/>
            <p:nvPr/>
          </p:nvGrpSpPr>
          <p:grpSpPr>
            <a:xfrm>
              <a:off x="1040206" y="1563037"/>
              <a:ext cx="4648836" cy="4412094"/>
              <a:chOff x="4194968" y="332286"/>
              <a:chExt cx="3802063" cy="3608444"/>
            </a:xfrm>
            <a:solidFill>
              <a:srgbClr val="00A3A1"/>
            </a:solidFill>
          </p:grpSpPr>
          <p:sp>
            <p:nvSpPr>
              <p:cNvPr id="167" name="Freeform 5"/>
              <p:cNvSpPr>
                <a:spLocks/>
              </p:cNvSpPr>
              <p:nvPr/>
            </p:nvSpPr>
            <p:spPr bwMode="auto">
              <a:xfrm>
                <a:off x="6096541" y="332286"/>
                <a:ext cx="1665768" cy="1749057"/>
              </a:xfrm>
              <a:custGeom>
                <a:avLst/>
                <a:gdLst>
                  <a:gd name="T0" fmla="*/ 0 w 6415"/>
                  <a:gd name="T1" fmla="*/ 6744 h 6744"/>
                  <a:gd name="T2" fmla="*/ 6415 w 6415"/>
                  <a:gd name="T3" fmla="*/ 4660 h 6744"/>
                  <a:gd name="T4" fmla="*/ 0 w 6415"/>
                  <a:gd name="T5" fmla="*/ 0 h 6744"/>
                  <a:gd name="T6" fmla="*/ 0 w 6415"/>
                  <a:gd name="T7" fmla="*/ 6744 h 6744"/>
                </a:gdLst>
                <a:ahLst/>
                <a:cxnLst>
                  <a:cxn ang="0">
                    <a:pos x="T0" y="T1"/>
                  </a:cxn>
                  <a:cxn ang="0">
                    <a:pos x="T2" y="T3"/>
                  </a:cxn>
                  <a:cxn ang="0">
                    <a:pos x="T4" y="T5"/>
                  </a:cxn>
                  <a:cxn ang="0">
                    <a:pos x="T6" y="T7"/>
                  </a:cxn>
                </a:cxnLst>
                <a:rect l="0" t="0" r="r" b="b"/>
                <a:pathLst>
                  <a:path w="6415" h="6744">
                    <a:moveTo>
                      <a:pt x="0" y="6744"/>
                    </a:moveTo>
                    <a:lnTo>
                      <a:pt x="6415" y="4660"/>
                    </a:lnTo>
                    <a:cubicBezTo>
                      <a:pt x="5512" y="1881"/>
                      <a:pt x="2922" y="0"/>
                      <a:pt x="0" y="0"/>
                    </a:cubicBezTo>
                    <a:lnTo>
                      <a:pt x="0" y="6744"/>
                    </a:lnTo>
                    <a:close/>
                  </a:path>
                </a:pathLst>
              </a:custGeom>
              <a:solidFill>
                <a:srgbClr val="00338D"/>
              </a:solidFill>
              <a:ln w="635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168" name="Freeform 6"/>
              <p:cNvSpPr>
                <a:spLocks/>
              </p:cNvSpPr>
              <p:nvPr/>
            </p:nvSpPr>
            <p:spPr bwMode="auto">
              <a:xfrm>
                <a:off x="6096541" y="1540509"/>
                <a:ext cx="1900490" cy="1955655"/>
              </a:xfrm>
              <a:custGeom>
                <a:avLst/>
                <a:gdLst>
                  <a:gd name="T0" fmla="*/ 0 w 7318"/>
                  <a:gd name="T1" fmla="*/ 2084 h 7541"/>
                  <a:gd name="T2" fmla="*/ 3965 w 7318"/>
                  <a:gd name="T3" fmla="*/ 7541 h 7541"/>
                  <a:gd name="T4" fmla="*/ 6415 w 7318"/>
                  <a:gd name="T5" fmla="*/ 0 h 7541"/>
                  <a:gd name="T6" fmla="*/ 0 w 7318"/>
                  <a:gd name="T7" fmla="*/ 2084 h 7541"/>
                </a:gdLst>
                <a:ahLst/>
                <a:cxnLst>
                  <a:cxn ang="0">
                    <a:pos x="T0" y="T1"/>
                  </a:cxn>
                  <a:cxn ang="0">
                    <a:pos x="T2" y="T3"/>
                  </a:cxn>
                  <a:cxn ang="0">
                    <a:pos x="T4" y="T5"/>
                  </a:cxn>
                  <a:cxn ang="0">
                    <a:pos x="T6" y="T7"/>
                  </a:cxn>
                </a:cxnLst>
                <a:rect l="0" t="0" r="r" b="b"/>
                <a:pathLst>
                  <a:path w="7318" h="7541">
                    <a:moveTo>
                      <a:pt x="0" y="2084"/>
                    </a:moveTo>
                    <a:lnTo>
                      <a:pt x="3965" y="7541"/>
                    </a:lnTo>
                    <a:cubicBezTo>
                      <a:pt x="6329" y="5823"/>
                      <a:pt x="7318" y="2779"/>
                      <a:pt x="6415" y="0"/>
                    </a:cubicBezTo>
                    <a:lnTo>
                      <a:pt x="0" y="2084"/>
                    </a:lnTo>
                    <a:close/>
                  </a:path>
                </a:pathLst>
              </a:custGeom>
              <a:solidFill>
                <a:srgbClr val="00338D"/>
              </a:solidFill>
              <a:ln w="635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169" name="Freeform 7"/>
              <p:cNvSpPr>
                <a:spLocks/>
              </p:cNvSpPr>
              <p:nvPr/>
            </p:nvSpPr>
            <p:spPr bwMode="auto">
              <a:xfrm>
                <a:off x="5066793" y="2081343"/>
                <a:ext cx="2059496" cy="1859387"/>
              </a:xfrm>
              <a:custGeom>
                <a:avLst/>
                <a:gdLst>
                  <a:gd name="T0" fmla="*/ 7928 w 15857"/>
                  <a:gd name="T1" fmla="*/ 0 h 14348"/>
                  <a:gd name="T2" fmla="*/ 0 w 15857"/>
                  <a:gd name="T3" fmla="*/ 10913 h 14348"/>
                  <a:gd name="T4" fmla="*/ 15857 w 15857"/>
                  <a:gd name="T5" fmla="*/ 10913 h 14348"/>
                  <a:gd name="T6" fmla="*/ 7928 w 15857"/>
                  <a:gd name="T7" fmla="*/ 0 h 14348"/>
                </a:gdLst>
                <a:ahLst/>
                <a:cxnLst>
                  <a:cxn ang="0">
                    <a:pos x="T0" y="T1"/>
                  </a:cxn>
                  <a:cxn ang="0">
                    <a:pos x="T2" y="T3"/>
                  </a:cxn>
                  <a:cxn ang="0">
                    <a:pos x="T4" y="T5"/>
                  </a:cxn>
                  <a:cxn ang="0">
                    <a:pos x="T6" y="T7"/>
                  </a:cxn>
                </a:cxnLst>
                <a:rect l="0" t="0" r="r" b="b"/>
                <a:pathLst>
                  <a:path w="15857" h="14348">
                    <a:moveTo>
                      <a:pt x="7928" y="0"/>
                    </a:moveTo>
                    <a:lnTo>
                      <a:pt x="0" y="10913"/>
                    </a:lnTo>
                    <a:cubicBezTo>
                      <a:pt x="4728" y="14348"/>
                      <a:pt x="11129" y="14348"/>
                      <a:pt x="15857" y="10913"/>
                    </a:cubicBezTo>
                    <a:lnTo>
                      <a:pt x="7928" y="0"/>
                    </a:lnTo>
                    <a:close/>
                  </a:path>
                </a:pathLst>
              </a:custGeom>
              <a:solidFill>
                <a:srgbClr val="00338D"/>
              </a:solidFill>
              <a:ln w="635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170" name="Freeform 8"/>
              <p:cNvSpPr>
                <a:spLocks/>
              </p:cNvSpPr>
              <p:nvPr/>
            </p:nvSpPr>
            <p:spPr bwMode="auto">
              <a:xfrm>
                <a:off x="4194968" y="1540509"/>
                <a:ext cx="1901571" cy="1955655"/>
              </a:xfrm>
              <a:custGeom>
                <a:avLst/>
                <a:gdLst>
                  <a:gd name="T0" fmla="*/ 14634 w 14634"/>
                  <a:gd name="T1" fmla="*/ 4168 h 15081"/>
                  <a:gd name="T2" fmla="*/ 1806 w 14634"/>
                  <a:gd name="T3" fmla="*/ 0 h 15081"/>
                  <a:gd name="T4" fmla="*/ 6706 w 14634"/>
                  <a:gd name="T5" fmla="*/ 15081 h 15081"/>
                  <a:gd name="T6" fmla="*/ 14634 w 14634"/>
                  <a:gd name="T7" fmla="*/ 4168 h 15081"/>
                </a:gdLst>
                <a:ahLst/>
                <a:cxnLst>
                  <a:cxn ang="0">
                    <a:pos x="T0" y="T1"/>
                  </a:cxn>
                  <a:cxn ang="0">
                    <a:pos x="T2" y="T3"/>
                  </a:cxn>
                  <a:cxn ang="0">
                    <a:pos x="T4" y="T5"/>
                  </a:cxn>
                  <a:cxn ang="0">
                    <a:pos x="T6" y="T7"/>
                  </a:cxn>
                </a:cxnLst>
                <a:rect l="0" t="0" r="r" b="b"/>
                <a:pathLst>
                  <a:path w="14634" h="15081">
                    <a:moveTo>
                      <a:pt x="14634" y="4168"/>
                    </a:moveTo>
                    <a:lnTo>
                      <a:pt x="1806" y="0"/>
                    </a:lnTo>
                    <a:cubicBezTo>
                      <a:pt x="0" y="5558"/>
                      <a:pt x="1978" y="11646"/>
                      <a:pt x="6706" y="15081"/>
                    </a:cubicBezTo>
                    <a:lnTo>
                      <a:pt x="14634" y="4168"/>
                    </a:lnTo>
                    <a:close/>
                  </a:path>
                </a:pathLst>
              </a:custGeom>
              <a:solidFill>
                <a:srgbClr val="00338D"/>
              </a:solidFill>
              <a:ln w="635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171" name="Freeform 9"/>
              <p:cNvSpPr>
                <a:spLocks/>
              </p:cNvSpPr>
              <p:nvPr/>
            </p:nvSpPr>
            <p:spPr bwMode="auto">
              <a:xfrm>
                <a:off x="4429691" y="332286"/>
                <a:ext cx="1666850" cy="1749057"/>
              </a:xfrm>
              <a:custGeom>
                <a:avLst/>
                <a:gdLst>
                  <a:gd name="T0" fmla="*/ 12828 w 12828"/>
                  <a:gd name="T1" fmla="*/ 13488 h 13488"/>
                  <a:gd name="T2" fmla="*/ 12828 w 12828"/>
                  <a:gd name="T3" fmla="*/ 0 h 13488"/>
                  <a:gd name="T4" fmla="*/ 0 w 12828"/>
                  <a:gd name="T5" fmla="*/ 9320 h 13488"/>
                  <a:gd name="T6" fmla="*/ 12828 w 12828"/>
                  <a:gd name="T7" fmla="*/ 13488 h 13488"/>
                </a:gdLst>
                <a:ahLst/>
                <a:cxnLst>
                  <a:cxn ang="0">
                    <a:pos x="T0" y="T1"/>
                  </a:cxn>
                  <a:cxn ang="0">
                    <a:pos x="T2" y="T3"/>
                  </a:cxn>
                  <a:cxn ang="0">
                    <a:pos x="T4" y="T5"/>
                  </a:cxn>
                  <a:cxn ang="0">
                    <a:pos x="T6" y="T7"/>
                  </a:cxn>
                </a:cxnLst>
                <a:rect l="0" t="0" r="r" b="b"/>
                <a:pathLst>
                  <a:path w="12828" h="13488">
                    <a:moveTo>
                      <a:pt x="12828" y="13488"/>
                    </a:moveTo>
                    <a:lnTo>
                      <a:pt x="12828" y="0"/>
                    </a:lnTo>
                    <a:cubicBezTo>
                      <a:pt x="6985" y="0"/>
                      <a:pt x="1806" y="3762"/>
                      <a:pt x="0" y="9320"/>
                    </a:cubicBezTo>
                    <a:lnTo>
                      <a:pt x="12828" y="13488"/>
                    </a:lnTo>
                    <a:close/>
                  </a:path>
                </a:pathLst>
              </a:custGeom>
              <a:solidFill>
                <a:srgbClr val="00338D"/>
              </a:solidFill>
              <a:ln w="635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grpSp>
        <p:grpSp>
          <p:nvGrpSpPr>
            <p:cNvPr id="31" name="Group 30"/>
            <p:cNvGrpSpPr/>
            <p:nvPr/>
          </p:nvGrpSpPr>
          <p:grpSpPr>
            <a:xfrm>
              <a:off x="1409926" y="1913929"/>
              <a:ext cx="3909395" cy="3710310"/>
              <a:chOff x="4194969" y="1730097"/>
              <a:chExt cx="3802062" cy="3608444"/>
            </a:xfrm>
          </p:grpSpPr>
          <p:sp>
            <p:nvSpPr>
              <p:cNvPr id="25" name="Freeform 5"/>
              <p:cNvSpPr>
                <a:spLocks/>
              </p:cNvSpPr>
              <p:nvPr/>
            </p:nvSpPr>
            <p:spPr bwMode="auto">
              <a:xfrm>
                <a:off x="6096541" y="1730097"/>
                <a:ext cx="1665768" cy="1749057"/>
              </a:xfrm>
              <a:custGeom>
                <a:avLst/>
                <a:gdLst>
                  <a:gd name="T0" fmla="*/ 0 w 6415"/>
                  <a:gd name="T1" fmla="*/ 6744 h 6744"/>
                  <a:gd name="T2" fmla="*/ 6415 w 6415"/>
                  <a:gd name="T3" fmla="*/ 4660 h 6744"/>
                  <a:gd name="T4" fmla="*/ 0 w 6415"/>
                  <a:gd name="T5" fmla="*/ 0 h 6744"/>
                  <a:gd name="T6" fmla="*/ 0 w 6415"/>
                  <a:gd name="T7" fmla="*/ 6744 h 6744"/>
                </a:gdLst>
                <a:ahLst/>
                <a:cxnLst>
                  <a:cxn ang="0">
                    <a:pos x="T0" y="T1"/>
                  </a:cxn>
                  <a:cxn ang="0">
                    <a:pos x="T2" y="T3"/>
                  </a:cxn>
                  <a:cxn ang="0">
                    <a:pos x="T4" y="T5"/>
                  </a:cxn>
                  <a:cxn ang="0">
                    <a:pos x="T6" y="T7"/>
                  </a:cxn>
                </a:cxnLst>
                <a:rect l="0" t="0" r="r" b="b"/>
                <a:pathLst>
                  <a:path w="6415" h="6744">
                    <a:moveTo>
                      <a:pt x="0" y="6744"/>
                    </a:moveTo>
                    <a:lnTo>
                      <a:pt x="6415" y="4660"/>
                    </a:lnTo>
                    <a:cubicBezTo>
                      <a:pt x="5512" y="1881"/>
                      <a:pt x="2922" y="0"/>
                      <a:pt x="0" y="0"/>
                    </a:cubicBezTo>
                    <a:lnTo>
                      <a:pt x="0" y="6744"/>
                    </a:lnTo>
                    <a:close/>
                  </a:path>
                </a:pathLst>
              </a:custGeom>
              <a:solidFill>
                <a:srgbClr val="005EB8"/>
              </a:solidFill>
              <a:ln w="635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6" name="Freeform 6"/>
              <p:cNvSpPr>
                <a:spLocks/>
              </p:cNvSpPr>
              <p:nvPr/>
            </p:nvSpPr>
            <p:spPr bwMode="auto">
              <a:xfrm>
                <a:off x="6096541" y="2938320"/>
                <a:ext cx="1900490" cy="1955655"/>
              </a:xfrm>
              <a:custGeom>
                <a:avLst/>
                <a:gdLst>
                  <a:gd name="T0" fmla="*/ 0 w 7318"/>
                  <a:gd name="T1" fmla="*/ 2084 h 7541"/>
                  <a:gd name="T2" fmla="*/ 3965 w 7318"/>
                  <a:gd name="T3" fmla="*/ 7541 h 7541"/>
                  <a:gd name="T4" fmla="*/ 6415 w 7318"/>
                  <a:gd name="T5" fmla="*/ 0 h 7541"/>
                  <a:gd name="T6" fmla="*/ 0 w 7318"/>
                  <a:gd name="T7" fmla="*/ 2084 h 7541"/>
                </a:gdLst>
                <a:ahLst/>
                <a:cxnLst>
                  <a:cxn ang="0">
                    <a:pos x="T0" y="T1"/>
                  </a:cxn>
                  <a:cxn ang="0">
                    <a:pos x="T2" y="T3"/>
                  </a:cxn>
                  <a:cxn ang="0">
                    <a:pos x="T4" y="T5"/>
                  </a:cxn>
                  <a:cxn ang="0">
                    <a:pos x="T6" y="T7"/>
                  </a:cxn>
                </a:cxnLst>
                <a:rect l="0" t="0" r="r" b="b"/>
                <a:pathLst>
                  <a:path w="7318" h="7541">
                    <a:moveTo>
                      <a:pt x="0" y="2084"/>
                    </a:moveTo>
                    <a:lnTo>
                      <a:pt x="3965" y="7541"/>
                    </a:lnTo>
                    <a:cubicBezTo>
                      <a:pt x="6329" y="5823"/>
                      <a:pt x="7318" y="2779"/>
                      <a:pt x="6415" y="0"/>
                    </a:cubicBezTo>
                    <a:lnTo>
                      <a:pt x="0" y="2084"/>
                    </a:lnTo>
                    <a:close/>
                  </a:path>
                </a:pathLst>
              </a:custGeom>
              <a:solidFill>
                <a:srgbClr val="0091DA"/>
              </a:solidFill>
              <a:ln w="635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7" name="Freeform 7"/>
              <p:cNvSpPr>
                <a:spLocks/>
              </p:cNvSpPr>
              <p:nvPr/>
            </p:nvSpPr>
            <p:spPr bwMode="auto">
              <a:xfrm>
                <a:off x="5066793" y="3479154"/>
                <a:ext cx="2059496" cy="1859387"/>
              </a:xfrm>
              <a:custGeom>
                <a:avLst/>
                <a:gdLst>
                  <a:gd name="T0" fmla="*/ 7928 w 15857"/>
                  <a:gd name="T1" fmla="*/ 0 h 14348"/>
                  <a:gd name="T2" fmla="*/ 0 w 15857"/>
                  <a:gd name="T3" fmla="*/ 10913 h 14348"/>
                  <a:gd name="T4" fmla="*/ 15857 w 15857"/>
                  <a:gd name="T5" fmla="*/ 10913 h 14348"/>
                  <a:gd name="T6" fmla="*/ 7928 w 15857"/>
                  <a:gd name="T7" fmla="*/ 0 h 14348"/>
                </a:gdLst>
                <a:ahLst/>
                <a:cxnLst>
                  <a:cxn ang="0">
                    <a:pos x="T0" y="T1"/>
                  </a:cxn>
                  <a:cxn ang="0">
                    <a:pos x="T2" y="T3"/>
                  </a:cxn>
                  <a:cxn ang="0">
                    <a:pos x="T4" y="T5"/>
                  </a:cxn>
                  <a:cxn ang="0">
                    <a:pos x="T6" y="T7"/>
                  </a:cxn>
                </a:cxnLst>
                <a:rect l="0" t="0" r="r" b="b"/>
                <a:pathLst>
                  <a:path w="15857" h="14348">
                    <a:moveTo>
                      <a:pt x="7928" y="0"/>
                    </a:moveTo>
                    <a:lnTo>
                      <a:pt x="0" y="10913"/>
                    </a:lnTo>
                    <a:cubicBezTo>
                      <a:pt x="4728" y="14348"/>
                      <a:pt x="11129" y="14348"/>
                      <a:pt x="15857" y="10913"/>
                    </a:cubicBezTo>
                    <a:lnTo>
                      <a:pt x="7928" y="0"/>
                    </a:lnTo>
                    <a:close/>
                  </a:path>
                </a:pathLst>
              </a:custGeom>
              <a:solidFill>
                <a:srgbClr val="483698"/>
              </a:solidFill>
              <a:ln w="635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8" name="Freeform 8"/>
              <p:cNvSpPr>
                <a:spLocks/>
              </p:cNvSpPr>
              <p:nvPr/>
            </p:nvSpPr>
            <p:spPr bwMode="auto">
              <a:xfrm>
                <a:off x="4194969" y="2938320"/>
                <a:ext cx="1901572" cy="1955655"/>
              </a:xfrm>
              <a:custGeom>
                <a:avLst/>
                <a:gdLst>
                  <a:gd name="T0" fmla="*/ 14634 w 14634"/>
                  <a:gd name="T1" fmla="*/ 4168 h 15081"/>
                  <a:gd name="T2" fmla="*/ 1806 w 14634"/>
                  <a:gd name="T3" fmla="*/ 0 h 15081"/>
                  <a:gd name="T4" fmla="*/ 6706 w 14634"/>
                  <a:gd name="T5" fmla="*/ 15081 h 15081"/>
                  <a:gd name="T6" fmla="*/ 14634 w 14634"/>
                  <a:gd name="T7" fmla="*/ 4168 h 15081"/>
                </a:gdLst>
                <a:ahLst/>
                <a:cxnLst>
                  <a:cxn ang="0">
                    <a:pos x="T0" y="T1"/>
                  </a:cxn>
                  <a:cxn ang="0">
                    <a:pos x="T2" y="T3"/>
                  </a:cxn>
                  <a:cxn ang="0">
                    <a:pos x="T4" y="T5"/>
                  </a:cxn>
                  <a:cxn ang="0">
                    <a:pos x="T6" y="T7"/>
                  </a:cxn>
                </a:cxnLst>
                <a:rect l="0" t="0" r="r" b="b"/>
                <a:pathLst>
                  <a:path w="14634" h="15081">
                    <a:moveTo>
                      <a:pt x="14634" y="4168"/>
                    </a:moveTo>
                    <a:lnTo>
                      <a:pt x="1806" y="0"/>
                    </a:lnTo>
                    <a:cubicBezTo>
                      <a:pt x="0" y="5558"/>
                      <a:pt x="1978" y="11646"/>
                      <a:pt x="6706" y="15081"/>
                    </a:cubicBezTo>
                    <a:lnTo>
                      <a:pt x="14634" y="4168"/>
                    </a:lnTo>
                    <a:close/>
                  </a:path>
                </a:pathLst>
              </a:custGeom>
              <a:solidFill>
                <a:srgbClr val="470A68"/>
              </a:solidFill>
              <a:ln w="635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9" name="Freeform 9"/>
              <p:cNvSpPr>
                <a:spLocks/>
              </p:cNvSpPr>
              <p:nvPr/>
            </p:nvSpPr>
            <p:spPr bwMode="auto">
              <a:xfrm>
                <a:off x="4429691" y="1730097"/>
                <a:ext cx="1666850" cy="1749057"/>
              </a:xfrm>
              <a:custGeom>
                <a:avLst/>
                <a:gdLst>
                  <a:gd name="T0" fmla="*/ 12828 w 12828"/>
                  <a:gd name="T1" fmla="*/ 13488 h 13488"/>
                  <a:gd name="T2" fmla="*/ 12828 w 12828"/>
                  <a:gd name="T3" fmla="*/ 0 h 13488"/>
                  <a:gd name="T4" fmla="*/ 0 w 12828"/>
                  <a:gd name="T5" fmla="*/ 9320 h 13488"/>
                  <a:gd name="T6" fmla="*/ 12828 w 12828"/>
                  <a:gd name="T7" fmla="*/ 13488 h 13488"/>
                </a:gdLst>
                <a:ahLst/>
                <a:cxnLst>
                  <a:cxn ang="0">
                    <a:pos x="T0" y="T1"/>
                  </a:cxn>
                  <a:cxn ang="0">
                    <a:pos x="T2" y="T3"/>
                  </a:cxn>
                  <a:cxn ang="0">
                    <a:pos x="T4" y="T5"/>
                  </a:cxn>
                  <a:cxn ang="0">
                    <a:pos x="T6" y="T7"/>
                  </a:cxn>
                </a:cxnLst>
                <a:rect l="0" t="0" r="r" b="b"/>
                <a:pathLst>
                  <a:path w="12828" h="13488">
                    <a:moveTo>
                      <a:pt x="12828" y="13488"/>
                    </a:moveTo>
                    <a:lnTo>
                      <a:pt x="12828" y="0"/>
                    </a:lnTo>
                    <a:cubicBezTo>
                      <a:pt x="6985" y="0"/>
                      <a:pt x="1806" y="3762"/>
                      <a:pt x="0" y="9320"/>
                    </a:cubicBezTo>
                    <a:lnTo>
                      <a:pt x="12828" y="13488"/>
                    </a:lnTo>
                    <a:close/>
                  </a:path>
                </a:pathLst>
              </a:custGeom>
              <a:solidFill>
                <a:srgbClr val="6D2077"/>
              </a:solidFill>
              <a:ln w="635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grpSp>
        <p:sp>
          <p:nvSpPr>
            <p:cNvPr id="85" name="Rectangle 84"/>
            <p:cNvSpPr/>
            <p:nvPr/>
          </p:nvSpPr>
          <p:spPr>
            <a:xfrm>
              <a:off x="3771145" y="2695940"/>
              <a:ext cx="1034027" cy="461665"/>
            </a:xfrm>
            <a:prstGeom prst="rect">
              <a:avLst/>
            </a:prstGeom>
          </p:spPr>
          <p:txBody>
            <a:bodyPr wrap="square" lIns="0" tIns="0" rIns="0" bIns="0">
              <a:spAutoFit/>
            </a:bodyPr>
            <a:lstStyle/>
            <a:p>
              <a:pPr algn="ctr" defTabSz="342900"/>
              <a:r>
                <a:rPr lang="en-US" sz="1000" b="1" dirty="0" smtClean="0">
                  <a:solidFill>
                    <a:schemeClr val="bg1"/>
                  </a:solidFill>
                </a:rPr>
                <a:t>Application Security Architecture</a:t>
              </a:r>
            </a:p>
          </p:txBody>
        </p:sp>
        <p:sp>
          <p:nvSpPr>
            <p:cNvPr id="86" name="Rectangle 85"/>
            <p:cNvSpPr/>
            <p:nvPr/>
          </p:nvSpPr>
          <p:spPr>
            <a:xfrm>
              <a:off x="4208681" y="4361190"/>
              <a:ext cx="605451" cy="158232"/>
            </a:xfrm>
            <a:prstGeom prst="rect">
              <a:avLst/>
            </a:prstGeom>
          </p:spPr>
          <p:txBody>
            <a:bodyPr wrap="square" lIns="0" tIns="0" rIns="0" bIns="0">
              <a:spAutoFit/>
            </a:bodyPr>
            <a:lstStyle/>
            <a:p>
              <a:pPr algn="ctr" defTabSz="342900"/>
              <a:r>
                <a:rPr lang="en-US" sz="1000" b="1" dirty="0" smtClean="0">
                  <a:solidFill>
                    <a:schemeClr val="bg1"/>
                  </a:solidFill>
                </a:rPr>
                <a:t>DevOps</a:t>
              </a:r>
              <a:endParaRPr lang="en-US" sz="1000" b="1" dirty="0">
                <a:solidFill>
                  <a:schemeClr val="bg1"/>
                </a:solidFill>
              </a:endParaRPr>
            </a:p>
          </p:txBody>
        </p:sp>
        <p:sp>
          <p:nvSpPr>
            <p:cNvPr id="87" name="Rectangle 86"/>
            <p:cNvSpPr/>
            <p:nvPr/>
          </p:nvSpPr>
          <p:spPr>
            <a:xfrm>
              <a:off x="2837921" y="5254482"/>
              <a:ext cx="1053404" cy="149816"/>
            </a:xfrm>
            <a:prstGeom prst="rect">
              <a:avLst/>
            </a:prstGeom>
          </p:spPr>
          <p:txBody>
            <a:bodyPr wrap="square" lIns="0" tIns="0" rIns="0" bIns="0">
              <a:spAutoFit/>
            </a:bodyPr>
            <a:lstStyle/>
            <a:p>
              <a:pPr algn="ctr" defTabSz="342900"/>
              <a:r>
                <a:rPr lang="en-US" sz="1000" b="1" dirty="0" smtClean="0">
                  <a:solidFill>
                    <a:schemeClr val="bg1"/>
                  </a:solidFill>
                </a:rPr>
                <a:t>Data Analytics</a:t>
              </a:r>
              <a:endParaRPr lang="en-US" sz="1000" b="1" dirty="0">
                <a:solidFill>
                  <a:schemeClr val="bg1"/>
                </a:solidFill>
              </a:endParaRPr>
            </a:p>
          </p:txBody>
        </p:sp>
        <p:sp>
          <p:nvSpPr>
            <p:cNvPr id="88" name="Rectangle 87"/>
            <p:cNvSpPr/>
            <p:nvPr/>
          </p:nvSpPr>
          <p:spPr>
            <a:xfrm>
              <a:off x="1834098" y="4251888"/>
              <a:ext cx="933646" cy="158232"/>
            </a:xfrm>
            <a:prstGeom prst="rect">
              <a:avLst/>
            </a:prstGeom>
          </p:spPr>
          <p:txBody>
            <a:bodyPr wrap="square" lIns="0" tIns="0" rIns="0" bIns="0">
              <a:spAutoFit/>
            </a:bodyPr>
            <a:lstStyle/>
            <a:p>
              <a:pPr algn="ctr" defTabSz="342900"/>
              <a:r>
                <a:rPr lang="en-US" sz="1000" b="1" dirty="0" smtClean="0">
                  <a:solidFill>
                    <a:schemeClr val="bg1"/>
                  </a:solidFill>
                </a:rPr>
                <a:t>Cybersecurity</a:t>
              </a:r>
              <a:endParaRPr lang="en-US" sz="1000" b="1" dirty="0">
                <a:solidFill>
                  <a:schemeClr val="bg1"/>
                </a:solidFill>
              </a:endParaRPr>
            </a:p>
          </p:txBody>
        </p:sp>
        <p:sp>
          <p:nvSpPr>
            <p:cNvPr id="89" name="Rectangle 88"/>
            <p:cNvSpPr/>
            <p:nvPr/>
          </p:nvSpPr>
          <p:spPr>
            <a:xfrm>
              <a:off x="2060051" y="2873352"/>
              <a:ext cx="1074717" cy="316466"/>
            </a:xfrm>
            <a:prstGeom prst="rect">
              <a:avLst/>
            </a:prstGeom>
          </p:spPr>
          <p:txBody>
            <a:bodyPr wrap="square" lIns="0" tIns="0" rIns="0" bIns="0">
              <a:spAutoFit/>
            </a:bodyPr>
            <a:lstStyle/>
            <a:p>
              <a:pPr algn="ctr" defTabSz="342900"/>
              <a:r>
                <a:rPr lang="en-US" sz="1000" b="1" dirty="0" smtClean="0">
                  <a:solidFill>
                    <a:schemeClr val="bg1"/>
                  </a:solidFill>
                </a:rPr>
                <a:t>Cloud </a:t>
              </a:r>
              <a:r>
                <a:rPr lang="en-US" sz="1000" b="1" dirty="0">
                  <a:solidFill>
                    <a:schemeClr val="bg1"/>
                  </a:solidFill>
                </a:rPr>
                <a:t>Business </a:t>
              </a:r>
              <a:r>
                <a:rPr lang="en-US" sz="1000" b="1" dirty="0" smtClean="0">
                  <a:solidFill>
                    <a:schemeClr val="bg1"/>
                  </a:solidFill>
                </a:rPr>
                <a:t>Transformation</a:t>
              </a:r>
              <a:endParaRPr lang="en-US" sz="1000" b="1" dirty="0">
                <a:solidFill>
                  <a:schemeClr val="bg1"/>
                </a:solidFill>
              </a:endParaRPr>
            </a:p>
          </p:txBody>
        </p:sp>
        <p:grpSp>
          <p:nvGrpSpPr>
            <p:cNvPr id="4" name="Group 3"/>
            <p:cNvGrpSpPr/>
            <p:nvPr/>
          </p:nvGrpSpPr>
          <p:grpSpPr>
            <a:xfrm>
              <a:off x="3566857" y="2159366"/>
              <a:ext cx="583434" cy="669047"/>
              <a:chOff x="2002514" y="3045855"/>
              <a:chExt cx="480027" cy="550466"/>
            </a:xfrm>
          </p:grpSpPr>
          <p:sp>
            <p:nvSpPr>
              <p:cNvPr id="152" name="Freeform 530"/>
              <p:cNvSpPr>
                <a:spLocks noEditPoints="1"/>
              </p:cNvSpPr>
              <p:nvPr/>
            </p:nvSpPr>
            <p:spPr bwMode="auto">
              <a:xfrm>
                <a:off x="2002514" y="3045855"/>
                <a:ext cx="480027" cy="550466"/>
              </a:xfrm>
              <a:custGeom>
                <a:avLst/>
                <a:gdLst>
                  <a:gd name="T0" fmla="*/ 323 w 368"/>
                  <a:gd name="T1" fmla="*/ 28 h 422"/>
                  <a:gd name="T2" fmla="*/ 294 w 368"/>
                  <a:gd name="T3" fmla="*/ 10 h 422"/>
                  <a:gd name="T4" fmla="*/ 261 w 368"/>
                  <a:gd name="T5" fmla="*/ 2 h 422"/>
                  <a:gd name="T6" fmla="*/ 226 w 368"/>
                  <a:gd name="T7" fmla="*/ 3 h 422"/>
                  <a:gd name="T8" fmla="*/ 193 w 368"/>
                  <a:gd name="T9" fmla="*/ 15 h 422"/>
                  <a:gd name="T10" fmla="*/ 165 w 368"/>
                  <a:gd name="T11" fmla="*/ 36 h 422"/>
                  <a:gd name="T12" fmla="*/ 152 w 368"/>
                  <a:gd name="T13" fmla="*/ 50 h 422"/>
                  <a:gd name="T14" fmla="*/ 135 w 368"/>
                  <a:gd name="T15" fmla="*/ 82 h 422"/>
                  <a:gd name="T16" fmla="*/ 130 w 368"/>
                  <a:gd name="T17" fmla="*/ 135 h 422"/>
                  <a:gd name="T18" fmla="*/ 127 w 368"/>
                  <a:gd name="T19" fmla="*/ 184 h 422"/>
                  <a:gd name="T20" fmla="*/ 132 w 368"/>
                  <a:gd name="T21" fmla="*/ 195 h 422"/>
                  <a:gd name="T22" fmla="*/ 4 w 368"/>
                  <a:gd name="T23" fmla="*/ 328 h 422"/>
                  <a:gd name="T24" fmla="*/ 0 w 368"/>
                  <a:gd name="T25" fmla="*/ 335 h 422"/>
                  <a:gd name="T26" fmla="*/ 3 w 368"/>
                  <a:gd name="T27" fmla="*/ 411 h 422"/>
                  <a:gd name="T28" fmla="*/ 17 w 368"/>
                  <a:gd name="T29" fmla="*/ 422 h 422"/>
                  <a:gd name="T30" fmla="*/ 57 w 368"/>
                  <a:gd name="T31" fmla="*/ 421 h 422"/>
                  <a:gd name="T32" fmla="*/ 63 w 368"/>
                  <a:gd name="T33" fmla="*/ 411 h 422"/>
                  <a:gd name="T34" fmla="*/ 63 w 368"/>
                  <a:gd name="T35" fmla="*/ 373 h 422"/>
                  <a:gd name="T36" fmla="*/ 65 w 368"/>
                  <a:gd name="T37" fmla="*/ 369 h 422"/>
                  <a:gd name="T38" fmla="*/ 82 w 368"/>
                  <a:gd name="T39" fmla="*/ 366 h 422"/>
                  <a:gd name="T40" fmla="*/ 85 w 368"/>
                  <a:gd name="T41" fmla="*/ 365 h 422"/>
                  <a:gd name="T42" fmla="*/ 88 w 368"/>
                  <a:gd name="T43" fmla="*/ 346 h 422"/>
                  <a:gd name="T44" fmla="*/ 89 w 368"/>
                  <a:gd name="T45" fmla="*/ 341 h 422"/>
                  <a:gd name="T46" fmla="*/ 110 w 368"/>
                  <a:gd name="T47" fmla="*/ 340 h 422"/>
                  <a:gd name="T48" fmla="*/ 114 w 368"/>
                  <a:gd name="T49" fmla="*/ 338 h 422"/>
                  <a:gd name="T50" fmla="*/ 116 w 368"/>
                  <a:gd name="T51" fmla="*/ 308 h 422"/>
                  <a:gd name="T52" fmla="*/ 119 w 368"/>
                  <a:gd name="T53" fmla="*/ 303 h 422"/>
                  <a:gd name="T54" fmla="*/ 153 w 368"/>
                  <a:gd name="T55" fmla="*/ 301 h 422"/>
                  <a:gd name="T56" fmla="*/ 158 w 368"/>
                  <a:gd name="T57" fmla="*/ 299 h 422"/>
                  <a:gd name="T58" fmla="*/ 160 w 368"/>
                  <a:gd name="T59" fmla="*/ 267 h 422"/>
                  <a:gd name="T60" fmla="*/ 165 w 368"/>
                  <a:gd name="T61" fmla="*/ 262 h 422"/>
                  <a:gd name="T62" fmla="*/ 190 w 368"/>
                  <a:gd name="T63" fmla="*/ 255 h 422"/>
                  <a:gd name="T64" fmla="*/ 204 w 368"/>
                  <a:gd name="T65" fmla="*/ 251 h 422"/>
                  <a:gd name="T66" fmla="*/ 226 w 368"/>
                  <a:gd name="T67" fmla="*/ 237 h 422"/>
                  <a:gd name="T68" fmla="*/ 269 w 368"/>
                  <a:gd name="T69" fmla="*/ 237 h 422"/>
                  <a:gd name="T70" fmla="*/ 309 w 368"/>
                  <a:gd name="T71" fmla="*/ 222 h 422"/>
                  <a:gd name="T72" fmla="*/ 333 w 368"/>
                  <a:gd name="T73" fmla="*/ 204 h 422"/>
                  <a:gd name="T74" fmla="*/ 354 w 368"/>
                  <a:gd name="T75" fmla="*/ 176 h 422"/>
                  <a:gd name="T76" fmla="*/ 366 w 368"/>
                  <a:gd name="T77" fmla="*/ 142 h 422"/>
                  <a:gd name="T78" fmla="*/ 367 w 368"/>
                  <a:gd name="T79" fmla="*/ 108 h 422"/>
                  <a:gd name="T80" fmla="*/ 359 w 368"/>
                  <a:gd name="T81" fmla="*/ 75 h 422"/>
                  <a:gd name="T82" fmla="*/ 341 w 368"/>
                  <a:gd name="T83" fmla="*/ 44 h 422"/>
                  <a:gd name="T84" fmla="*/ 303 w 368"/>
                  <a:gd name="T85" fmla="*/ 94 h 422"/>
                  <a:gd name="T86" fmla="*/ 296 w 368"/>
                  <a:gd name="T87" fmla="*/ 99 h 422"/>
                  <a:gd name="T88" fmla="*/ 284 w 368"/>
                  <a:gd name="T89" fmla="*/ 100 h 422"/>
                  <a:gd name="T90" fmla="*/ 274 w 368"/>
                  <a:gd name="T91" fmla="*/ 94 h 422"/>
                  <a:gd name="T92" fmla="*/ 269 w 368"/>
                  <a:gd name="T93" fmla="*/ 88 h 422"/>
                  <a:gd name="T94" fmla="*/ 268 w 368"/>
                  <a:gd name="T95" fmla="*/ 76 h 422"/>
                  <a:gd name="T96" fmla="*/ 274 w 368"/>
                  <a:gd name="T97" fmla="*/ 65 h 422"/>
                  <a:gd name="T98" fmla="*/ 281 w 368"/>
                  <a:gd name="T99" fmla="*/ 61 h 422"/>
                  <a:gd name="T100" fmla="*/ 293 w 368"/>
                  <a:gd name="T101" fmla="*/ 60 h 422"/>
                  <a:gd name="T102" fmla="*/ 303 w 368"/>
                  <a:gd name="T103" fmla="*/ 65 h 422"/>
                  <a:gd name="T104" fmla="*/ 308 w 368"/>
                  <a:gd name="T105" fmla="*/ 71 h 422"/>
                  <a:gd name="T106" fmla="*/ 309 w 368"/>
                  <a:gd name="T107" fmla="*/ 83 h 422"/>
                  <a:gd name="T108" fmla="*/ 303 w 368"/>
                  <a:gd name="T109" fmla="*/ 94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8" h="422">
                    <a:moveTo>
                      <a:pt x="333" y="36"/>
                    </a:moveTo>
                    <a:lnTo>
                      <a:pt x="333" y="36"/>
                    </a:lnTo>
                    <a:lnTo>
                      <a:pt x="323" y="28"/>
                    </a:lnTo>
                    <a:lnTo>
                      <a:pt x="314" y="20"/>
                    </a:lnTo>
                    <a:lnTo>
                      <a:pt x="304" y="15"/>
                    </a:lnTo>
                    <a:lnTo>
                      <a:pt x="294" y="10"/>
                    </a:lnTo>
                    <a:lnTo>
                      <a:pt x="283" y="5"/>
                    </a:lnTo>
                    <a:lnTo>
                      <a:pt x="271" y="3"/>
                    </a:lnTo>
                    <a:lnTo>
                      <a:pt x="261" y="2"/>
                    </a:lnTo>
                    <a:lnTo>
                      <a:pt x="249" y="0"/>
                    </a:lnTo>
                    <a:lnTo>
                      <a:pt x="237" y="2"/>
                    </a:lnTo>
                    <a:lnTo>
                      <a:pt x="226" y="3"/>
                    </a:lnTo>
                    <a:lnTo>
                      <a:pt x="214" y="5"/>
                    </a:lnTo>
                    <a:lnTo>
                      <a:pt x="204" y="10"/>
                    </a:lnTo>
                    <a:lnTo>
                      <a:pt x="193" y="15"/>
                    </a:lnTo>
                    <a:lnTo>
                      <a:pt x="184" y="20"/>
                    </a:lnTo>
                    <a:lnTo>
                      <a:pt x="173" y="28"/>
                    </a:lnTo>
                    <a:lnTo>
                      <a:pt x="165" y="36"/>
                    </a:lnTo>
                    <a:lnTo>
                      <a:pt x="165" y="36"/>
                    </a:lnTo>
                    <a:lnTo>
                      <a:pt x="158" y="43"/>
                    </a:lnTo>
                    <a:lnTo>
                      <a:pt x="152" y="50"/>
                    </a:lnTo>
                    <a:lnTo>
                      <a:pt x="147" y="57"/>
                    </a:lnTo>
                    <a:lnTo>
                      <a:pt x="142" y="65"/>
                    </a:lnTo>
                    <a:lnTo>
                      <a:pt x="135" y="82"/>
                    </a:lnTo>
                    <a:lnTo>
                      <a:pt x="132" y="100"/>
                    </a:lnTo>
                    <a:lnTo>
                      <a:pt x="129" y="118"/>
                    </a:lnTo>
                    <a:lnTo>
                      <a:pt x="130" y="135"/>
                    </a:lnTo>
                    <a:lnTo>
                      <a:pt x="134" y="153"/>
                    </a:lnTo>
                    <a:lnTo>
                      <a:pt x="141" y="170"/>
                    </a:lnTo>
                    <a:lnTo>
                      <a:pt x="127" y="184"/>
                    </a:lnTo>
                    <a:lnTo>
                      <a:pt x="127" y="184"/>
                    </a:lnTo>
                    <a:lnTo>
                      <a:pt x="130" y="189"/>
                    </a:lnTo>
                    <a:lnTo>
                      <a:pt x="132" y="195"/>
                    </a:lnTo>
                    <a:lnTo>
                      <a:pt x="130" y="199"/>
                    </a:lnTo>
                    <a:lnTo>
                      <a:pt x="127" y="205"/>
                    </a:lnTo>
                    <a:lnTo>
                      <a:pt x="4" y="328"/>
                    </a:lnTo>
                    <a:lnTo>
                      <a:pt x="4" y="328"/>
                    </a:lnTo>
                    <a:lnTo>
                      <a:pt x="1" y="332"/>
                    </a:lnTo>
                    <a:lnTo>
                      <a:pt x="0" y="335"/>
                    </a:lnTo>
                    <a:lnTo>
                      <a:pt x="0" y="405"/>
                    </a:lnTo>
                    <a:lnTo>
                      <a:pt x="0" y="405"/>
                    </a:lnTo>
                    <a:lnTo>
                      <a:pt x="3" y="411"/>
                    </a:lnTo>
                    <a:lnTo>
                      <a:pt x="5" y="417"/>
                    </a:lnTo>
                    <a:lnTo>
                      <a:pt x="11" y="421"/>
                    </a:lnTo>
                    <a:lnTo>
                      <a:pt x="17" y="422"/>
                    </a:lnTo>
                    <a:lnTo>
                      <a:pt x="52" y="422"/>
                    </a:lnTo>
                    <a:lnTo>
                      <a:pt x="52" y="422"/>
                    </a:lnTo>
                    <a:lnTo>
                      <a:pt x="57" y="421"/>
                    </a:lnTo>
                    <a:lnTo>
                      <a:pt x="61" y="418"/>
                    </a:lnTo>
                    <a:lnTo>
                      <a:pt x="63" y="416"/>
                    </a:lnTo>
                    <a:lnTo>
                      <a:pt x="63" y="411"/>
                    </a:lnTo>
                    <a:lnTo>
                      <a:pt x="63" y="411"/>
                    </a:lnTo>
                    <a:lnTo>
                      <a:pt x="63" y="410"/>
                    </a:lnTo>
                    <a:lnTo>
                      <a:pt x="63" y="373"/>
                    </a:lnTo>
                    <a:lnTo>
                      <a:pt x="63" y="373"/>
                    </a:lnTo>
                    <a:lnTo>
                      <a:pt x="64" y="371"/>
                    </a:lnTo>
                    <a:lnTo>
                      <a:pt x="65" y="369"/>
                    </a:lnTo>
                    <a:lnTo>
                      <a:pt x="68" y="366"/>
                    </a:lnTo>
                    <a:lnTo>
                      <a:pt x="71" y="366"/>
                    </a:lnTo>
                    <a:lnTo>
                      <a:pt x="82" y="366"/>
                    </a:lnTo>
                    <a:lnTo>
                      <a:pt x="82" y="366"/>
                    </a:lnTo>
                    <a:lnTo>
                      <a:pt x="84" y="366"/>
                    </a:lnTo>
                    <a:lnTo>
                      <a:pt x="85" y="365"/>
                    </a:lnTo>
                    <a:lnTo>
                      <a:pt x="87" y="363"/>
                    </a:lnTo>
                    <a:lnTo>
                      <a:pt x="88" y="360"/>
                    </a:lnTo>
                    <a:lnTo>
                      <a:pt x="88" y="346"/>
                    </a:lnTo>
                    <a:lnTo>
                      <a:pt x="88" y="346"/>
                    </a:lnTo>
                    <a:lnTo>
                      <a:pt x="88" y="344"/>
                    </a:lnTo>
                    <a:lnTo>
                      <a:pt x="89" y="341"/>
                    </a:lnTo>
                    <a:lnTo>
                      <a:pt x="91" y="340"/>
                    </a:lnTo>
                    <a:lnTo>
                      <a:pt x="94" y="340"/>
                    </a:lnTo>
                    <a:lnTo>
                      <a:pt x="110" y="340"/>
                    </a:lnTo>
                    <a:lnTo>
                      <a:pt x="110" y="340"/>
                    </a:lnTo>
                    <a:lnTo>
                      <a:pt x="113" y="339"/>
                    </a:lnTo>
                    <a:lnTo>
                      <a:pt x="114" y="338"/>
                    </a:lnTo>
                    <a:lnTo>
                      <a:pt x="115" y="337"/>
                    </a:lnTo>
                    <a:lnTo>
                      <a:pt x="116" y="334"/>
                    </a:lnTo>
                    <a:lnTo>
                      <a:pt x="116" y="308"/>
                    </a:lnTo>
                    <a:lnTo>
                      <a:pt x="116" y="308"/>
                    </a:lnTo>
                    <a:lnTo>
                      <a:pt x="116" y="306"/>
                    </a:lnTo>
                    <a:lnTo>
                      <a:pt x="119" y="303"/>
                    </a:lnTo>
                    <a:lnTo>
                      <a:pt x="121" y="301"/>
                    </a:lnTo>
                    <a:lnTo>
                      <a:pt x="123" y="301"/>
                    </a:lnTo>
                    <a:lnTo>
                      <a:pt x="153" y="301"/>
                    </a:lnTo>
                    <a:lnTo>
                      <a:pt x="153" y="301"/>
                    </a:lnTo>
                    <a:lnTo>
                      <a:pt x="155" y="300"/>
                    </a:lnTo>
                    <a:lnTo>
                      <a:pt x="158" y="299"/>
                    </a:lnTo>
                    <a:lnTo>
                      <a:pt x="159" y="296"/>
                    </a:lnTo>
                    <a:lnTo>
                      <a:pt x="160" y="294"/>
                    </a:lnTo>
                    <a:lnTo>
                      <a:pt x="160" y="267"/>
                    </a:lnTo>
                    <a:lnTo>
                      <a:pt x="160" y="267"/>
                    </a:lnTo>
                    <a:lnTo>
                      <a:pt x="161" y="263"/>
                    </a:lnTo>
                    <a:lnTo>
                      <a:pt x="165" y="262"/>
                    </a:lnTo>
                    <a:lnTo>
                      <a:pt x="183" y="262"/>
                    </a:lnTo>
                    <a:lnTo>
                      <a:pt x="190" y="255"/>
                    </a:lnTo>
                    <a:lnTo>
                      <a:pt x="190" y="255"/>
                    </a:lnTo>
                    <a:lnTo>
                      <a:pt x="194" y="251"/>
                    </a:lnTo>
                    <a:lnTo>
                      <a:pt x="199" y="250"/>
                    </a:lnTo>
                    <a:lnTo>
                      <a:pt x="204" y="251"/>
                    </a:lnTo>
                    <a:lnTo>
                      <a:pt x="210" y="254"/>
                    </a:lnTo>
                    <a:lnTo>
                      <a:pt x="226" y="237"/>
                    </a:lnTo>
                    <a:lnTo>
                      <a:pt x="226" y="237"/>
                    </a:lnTo>
                    <a:lnTo>
                      <a:pt x="241" y="238"/>
                    </a:lnTo>
                    <a:lnTo>
                      <a:pt x="255" y="238"/>
                    </a:lnTo>
                    <a:lnTo>
                      <a:pt x="269" y="237"/>
                    </a:lnTo>
                    <a:lnTo>
                      <a:pt x="283" y="234"/>
                    </a:lnTo>
                    <a:lnTo>
                      <a:pt x="296" y="229"/>
                    </a:lnTo>
                    <a:lnTo>
                      <a:pt x="309" y="222"/>
                    </a:lnTo>
                    <a:lnTo>
                      <a:pt x="321" y="213"/>
                    </a:lnTo>
                    <a:lnTo>
                      <a:pt x="333" y="204"/>
                    </a:lnTo>
                    <a:lnTo>
                      <a:pt x="333" y="204"/>
                    </a:lnTo>
                    <a:lnTo>
                      <a:pt x="341" y="195"/>
                    </a:lnTo>
                    <a:lnTo>
                      <a:pt x="348" y="185"/>
                    </a:lnTo>
                    <a:lnTo>
                      <a:pt x="354" y="176"/>
                    </a:lnTo>
                    <a:lnTo>
                      <a:pt x="359" y="165"/>
                    </a:lnTo>
                    <a:lnTo>
                      <a:pt x="363" y="153"/>
                    </a:lnTo>
                    <a:lnTo>
                      <a:pt x="366" y="142"/>
                    </a:lnTo>
                    <a:lnTo>
                      <a:pt x="367" y="131"/>
                    </a:lnTo>
                    <a:lnTo>
                      <a:pt x="368" y="120"/>
                    </a:lnTo>
                    <a:lnTo>
                      <a:pt x="367" y="108"/>
                    </a:lnTo>
                    <a:lnTo>
                      <a:pt x="366" y="97"/>
                    </a:lnTo>
                    <a:lnTo>
                      <a:pt x="363" y="86"/>
                    </a:lnTo>
                    <a:lnTo>
                      <a:pt x="359" y="75"/>
                    </a:lnTo>
                    <a:lnTo>
                      <a:pt x="354" y="64"/>
                    </a:lnTo>
                    <a:lnTo>
                      <a:pt x="348" y="54"/>
                    </a:lnTo>
                    <a:lnTo>
                      <a:pt x="341" y="44"/>
                    </a:lnTo>
                    <a:lnTo>
                      <a:pt x="333" y="36"/>
                    </a:lnTo>
                    <a:lnTo>
                      <a:pt x="333" y="36"/>
                    </a:lnTo>
                    <a:close/>
                    <a:moveTo>
                      <a:pt x="303" y="94"/>
                    </a:moveTo>
                    <a:lnTo>
                      <a:pt x="303" y="94"/>
                    </a:lnTo>
                    <a:lnTo>
                      <a:pt x="300" y="97"/>
                    </a:lnTo>
                    <a:lnTo>
                      <a:pt x="296" y="99"/>
                    </a:lnTo>
                    <a:lnTo>
                      <a:pt x="293" y="100"/>
                    </a:lnTo>
                    <a:lnTo>
                      <a:pt x="289" y="101"/>
                    </a:lnTo>
                    <a:lnTo>
                      <a:pt x="284" y="100"/>
                    </a:lnTo>
                    <a:lnTo>
                      <a:pt x="281" y="99"/>
                    </a:lnTo>
                    <a:lnTo>
                      <a:pt x="277" y="97"/>
                    </a:lnTo>
                    <a:lnTo>
                      <a:pt x="274" y="94"/>
                    </a:lnTo>
                    <a:lnTo>
                      <a:pt x="274" y="94"/>
                    </a:lnTo>
                    <a:lnTo>
                      <a:pt x="271" y="92"/>
                    </a:lnTo>
                    <a:lnTo>
                      <a:pt x="269" y="88"/>
                    </a:lnTo>
                    <a:lnTo>
                      <a:pt x="268" y="83"/>
                    </a:lnTo>
                    <a:lnTo>
                      <a:pt x="268" y="80"/>
                    </a:lnTo>
                    <a:lnTo>
                      <a:pt x="268" y="76"/>
                    </a:lnTo>
                    <a:lnTo>
                      <a:pt x="269" y="71"/>
                    </a:lnTo>
                    <a:lnTo>
                      <a:pt x="271" y="68"/>
                    </a:lnTo>
                    <a:lnTo>
                      <a:pt x="274" y="65"/>
                    </a:lnTo>
                    <a:lnTo>
                      <a:pt x="274" y="65"/>
                    </a:lnTo>
                    <a:lnTo>
                      <a:pt x="277" y="62"/>
                    </a:lnTo>
                    <a:lnTo>
                      <a:pt x="281" y="61"/>
                    </a:lnTo>
                    <a:lnTo>
                      <a:pt x="284" y="60"/>
                    </a:lnTo>
                    <a:lnTo>
                      <a:pt x="289" y="58"/>
                    </a:lnTo>
                    <a:lnTo>
                      <a:pt x="293" y="60"/>
                    </a:lnTo>
                    <a:lnTo>
                      <a:pt x="296" y="61"/>
                    </a:lnTo>
                    <a:lnTo>
                      <a:pt x="300" y="62"/>
                    </a:lnTo>
                    <a:lnTo>
                      <a:pt x="303" y="65"/>
                    </a:lnTo>
                    <a:lnTo>
                      <a:pt x="303" y="65"/>
                    </a:lnTo>
                    <a:lnTo>
                      <a:pt x="306" y="68"/>
                    </a:lnTo>
                    <a:lnTo>
                      <a:pt x="308" y="71"/>
                    </a:lnTo>
                    <a:lnTo>
                      <a:pt x="309" y="76"/>
                    </a:lnTo>
                    <a:lnTo>
                      <a:pt x="309" y="80"/>
                    </a:lnTo>
                    <a:lnTo>
                      <a:pt x="309" y="83"/>
                    </a:lnTo>
                    <a:lnTo>
                      <a:pt x="308" y="88"/>
                    </a:lnTo>
                    <a:lnTo>
                      <a:pt x="306" y="92"/>
                    </a:lnTo>
                    <a:lnTo>
                      <a:pt x="303" y="94"/>
                    </a:lnTo>
                    <a:lnTo>
                      <a:pt x="303" y="94"/>
                    </a:lnTo>
                    <a:close/>
                  </a:path>
                </a:pathLst>
              </a:custGeom>
              <a:solidFill>
                <a:srgbClr val="EDBA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000" dirty="0">
                  <a:solidFill>
                    <a:schemeClr val="bg1"/>
                  </a:solidFill>
                </a:endParaRPr>
              </a:p>
            </p:txBody>
          </p:sp>
          <p:sp>
            <p:nvSpPr>
              <p:cNvPr id="153" name="Freeform 531"/>
              <p:cNvSpPr>
                <a:spLocks/>
              </p:cNvSpPr>
              <p:nvPr/>
            </p:nvSpPr>
            <p:spPr bwMode="auto">
              <a:xfrm>
                <a:off x="2002514" y="3328915"/>
                <a:ext cx="198272" cy="211316"/>
              </a:xfrm>
              <a:custGeom>
                <a:avLst/>
                <a:gdLst>
                  <a:gd name="T0" fmla="*/ 138 w 152"/>
                  <a:gd name="T1" fmla="*/ 2 h 162"/>
                  <a:gd name="T2" fmla="*/ 0 w 152"/>
                  <a:gd name="T3" fmla="*/ 140 h 162"/>
                  <a:gd name="T4" fmla="*/ 0 w 152"/>
                  <a:gd name="T5" fmla="*/ 162 h 162"/>
                  <a:gd name="T6" fmla="*/ 149 w 152"/>
                  <a:gd name="T7" fmla="*/ 13 h 162"/>
                  <a:gd name="T8" fmla="*/ 149 w 152"/>
                  <a:gd name="T9" fmla="*/ 13 h 162"/>
                  <a:gd name="T10" fmla="*/ 151 w 152"/>
                  <a:gd name="T11" fmla="*/ 11 h 162"/>
                  <a:gd name="T12" fmla="*/ 152 w 152"/>
                  <a:gd name="T13" fmla="*/ 8 h 162"/>
                  <a:gd name="T14" fmla="*/ 151 w 152"/>
                  <a:gd name="T15" fmla="*/ 5 h 162"/>
                  <a:gd name="T16" fmla="*/ 149 w 152"/>
                  <a:gd name="T17" fmla="*/ 2 h 162"/>
                  <a:gd name="T18" fmla="*/ 149 w 152"/>
                  <a:gd name="T19" fmla="*/ 2 h 162"/>
                  <a:gd name="T20" fmla="*/ 147 w 152"/>
                  <a:gd name="T21" fmla="*/ 1 h 162"/>
                  <a:gd name="T22" fmla="*/ 143 w 152"/>
                  <a:gd name="T23" fmla="*/ 0 h 162"/>
                  <a:gd name="T24" fmla="*/ 141 w 152"/>
                  <a:gd name="T25" fmla="*/ 1 h 162"/>
                  <a:gd name="T26" fmla="*/ 138 w 152"/>
                  <a:gd name="T27" fmla="*/ 2 h 162"/>
                  <a:gd name="T28" fmla="*/ 138 w 152"/>
                  <a:gd name="T29" fmla="*/ 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2" h="162">
                    <a:moveTo>
                      <a:pt x="138" y="2"/>
                    </a:moveTo>
                    <a:lnTo>
                      <a:pt x="0" y="140"/>
                    </a:lnTo>
                    <a:lnTo>
                      <a:pt x="0" y="162"/>
                    </a:lnTo>
                    <a:lnTo>
                      <a:pt x="149" y="13"/>
                    </a:lnTo>
                    <a:lnTo>
                      <a:pt x="149" y="13"/>
                    </a:lnTo>
                    <a:lnTo>
                      <a:pt x="151" y="11"/>
                    </a:lnTo>
                    <a:lnTo>
                      <a:pt x="152" y="8"/>
                    </a:lnTo>
                    <a:lnTo>
                      <a:pt x="151" y="5"/>
                    </a:lnTo>
                    <a:lnTo>
                      <a:pt x="149" y="2"/>
                    </a:lnTo>
                    <a:lnTo>
                      <a:pt x="149" y="2"/>
                    </a:lnTo>
                    <a:lnTo>
                      <a:pt x="147" y="1"/>
                    </a:lnTo>
                    <a:lnTo>
                      <a:pt x="143" y="0"/>
                    </a:lnTo>
                    <a:lnTo>
                      <a:pt x="141" y="1"/>
                    </a:lnTo>
                    <a:lnTo>
                      <a:pt x="138" y="2"/>
                    </a:lnTo>
                    <a:lnTo>
                      <a:pt x="138" y="2"/>
                    </a:lnTo>
                    <a:close/>
                  </a:path>
                </a:pathLst>
              </a:custGeom>
              <a:solidFill>
                <a:srgbClr val="D48E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000" dirty="0">
                  <a:solidFill>
                    <a:schemeClr val="bg1"/>
                  </a:solidFill>
                </a:endParaRPr>
              </a:p>
            </p:txBody>
          </p:sp>
          <p:sp>
            <p:nvSpPr>
              <p:cNvPr id="154" name="Freeform 532"/>
              <p:cNvSpPr>
                <a:spLocks/>
              </p:cNvSpPr>
              <p:nvPr/>
            </p:nvSpPr>
            <p:spPr bwMode="auto">
              <a:xfrm>
                <a:off x="2224266" y="3150209"/>
                <a:ext cx="153922" cy="153922"/>
              </a:xfrm>
              <a:custGeom>
                <a:avLst/>
                <a:gdLst>
                  <a:gd name="T0" fmla="*/ 4 w 118"/>
                  <a:gd name="T1" fmla="*/ 8 h 118"/>
                  <a:gd name="T2" fmla="*/ 4 w 118"/>
                  <a:gd name="T3" fmla="*/ 8 h 118"/>
                  <a:gd name="T4" fmla="*/ 1 w 118"/>
                  <a:gd name="T5" fmla="*/ 13 h 118"/>
                  <a:gd name="T6" fmla="*/ 0 w 118"/>
                  <a:gd name="T7" fmla="*/ 20 h 118"/>
                  <a:gd name="T8" fmla="*/ 1 w 118"/>
                  <a:gd name="T9" fmla="*/ 26 h 118"/>
                  <a:gd name="T10" fmla="*/ 4 w 118"/>
                  <a:gd name="T11" fmla="*/ 32 h 118"/>
                  <a:gd name="T12" fmla="*/ 87 w 118"/>
                  <a:gd name="T13" fmla="*/ 113 h 118"/>
                  <a:gd name="T14" fmla="*/ 87 w 118"/>
                  <a:gd name="T15" fmla="*/ 113 h 118"/>
                  <a:gd name="T16" fmla="*/ 93 w 118"/>
                  <a:gd name="T17" fmla="*/ 117 h 118"/>
                  <a:gd name="T18" fmla="*/ 99 w 118"/>
                  <a:gd name="T19" fmla="*/ 118 h 118"/>
                  <a:gd name="T20" fmla="*/ 105 w 118"/>
                  <a:gd name="T21" fmla="*/ 117 h 118"/>
                  <a:gd name="T22" fmla="*/ 111 w 118"/>
                  <a:gd name="T23" fmla="*/ 113 h 118"/>
                  <a:gd name="T24" fmla="*/ 113 w 118"/>
                  <a:gd name="T25" fmla="*/ 111 h 118"/>
                  <a:gd name="T26" fmla="*/ 113 w 118"/>
                  <a:gd name="T27" fmla="*/ 111 h 118"/>
                  <a:gd name="T28" fmla="*/ 117 w 118"/>
                  <a:gd name="T29" fmla="*/ 106 h 118"/>
                  <a:gd name="T30" fmla="*/ 118 w 118"/>
                  <a:gd name="T31" fmla="*/ 99 h 118"/>
                  <a:gd name="T32" fmla="*/ 117 w 118"/>
                  <a:gd name="T33" fmla="*/ 93 h 118"/>
                  <a:gd name="T34" fmla="*/ 113 w 118"/>
                  <a:gd name="T35" fmla="*/ 87 h 118"/>
                  <a:gd name="T36" fmla="*/ 30 w 118"/>
                  <a:gd name="T37" fmla="*/ 6 h 118"/>
                  <a:gd name="T38" fmla="*/ 30 w 118"/>
                  <a:gd name="T39" fmla="*/ 6 h 118"/>
                  <a:gd name="T40" fmla="*/ 26 w 118"/>
                  <a:gd name="T41" fmla="*/ 1 h 118"/>
                  <a:gd name="T42" fmla="*/ 18 w 118"/>
                  <a:gd name="T43" fmla="*/ 0 h 118"/>
                  <a:gd name="T44" fmla="*/ 13 w 118"/>
                  <a:gd name="T45" fmla="*/ 1 h 118"/>
                  <a:gd name="T46" fmla="*/ 8 w 118"/>
                  <a:gd name="T47" fmla="*/ 6 h 118"/>
                  <a:gd name="T48" fmla="*/ 4 w 118"/>
                  <a:gd name="T49" fmla="*/ 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118">
                    <a:moveTo>
                      <a:pt x="4" y="8"/>
                    </a:moveTo>
                    <a:lnTo>
                      <a:pt x="4" y="8"/>
                    </a:lnTo>
                    <a:lnTo>
                      <a:pt x="1" y="13"/>
                    </a:lnTo>
                    <a:lnTo>
                      <a:pt x="0" y="20"/>
                    </a:lnTo>
                    <a:lnTo>
                      <a:pt x="1" y="26"/>
                    </a:lnTo>
                    <a:lnTo>
                      <a:pt x="4" y="32"/>
                    </a:lnTo>
                    <a:lnTo>
                      <a:pt x="87" y="113"/>
                    </a:lnTo>
                    <a:lnTo>
                      <a:pt x="87" y="113"/>
                    </a:lnTo>
                    <a:lnTo>
                      <a:pt x="93" y="117"/>
                    </a:lnTo>
                    <a:lnTo>
                      <a:pt x="99" y="118"/>
                    </a:lnTo>
                    <a:lnTo>
                      <a:pt x="105" y="117"/>
                    </a:lnTo>
                    <a:lnTo>
                      <a:pt x="111" y="113"/>
                    </a:lnTo>
                    <a:lnTo>
                      <a:pt x="113" y="111"/>
                    </a:lnTo>
                    <a:lnTo>
                      <a:pt x="113" y="111"/>
                    </a:lnTo>
                    <a:lnTo>
                      <a:pt x="117" y="106"/>
                    </a:lnTo>
                    <a:lnTo>
                      <a:pt x="118" y="99"/>
                    </a:lnTo>
                    <a:lnTo>
                      <a:pt x="117" y="93"/>
                    </a:lnTo>
                    <a:lnTo>
                      <a:pt x="113" y="87"/>
                    </a:lnTo>
                    <a:lnTo>
                      <a:pt x="30" y="6"/>
                    </a:lnTo>
                    <a:lnTo>
                      <a:pt x="30" y="6"/>
                    </a:lnTo>
                    <a:lnTo>
                      <a:pt x="26" y="1"/>
                    </a:lnTo>
                    <a:lnTo>
                      <a:pt x="18" y="0"/>
                    </a:lnTo>
                    <a:lnTo>
                      <a:pt x="13" y="1"/>
                    </a:lnTo>
                    <a:lnTo>
                      <a:pt x="8" y="6"/>
                    </a:lnTo>
                    <a:lnTo>
                      <a:pt x="4" y="8"/>
                    </a:lnTo>
                    <a:close/>
                  </a:path>
                </a:pathLst>
              </a:custGeom>
              <a:solidFill>
                <a:srgbClr val="D48E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000" dirty="0">
                  <a:solidFill>
                    <a:schemeClr val="bg1"/>
                  </a:solidFill>
                </a:endParaRPr>
              </a:p>
            </p:txBody>
          </p:sp>
        </p:grpSp>
        <p:grpSp>
          <p:nvGrpSpPr>
            <p:cNvPr id="8" name="Group 7"/>
            <p:cNvGrpSpPr/>
            <p:nvPr/>
          </p:nvGrpSpPr>
          <p:grpSpPr>
            <a:xfrm>
              <a:off x="3006326" y="4437160"/>
              <a:ext cx="716594" cy="716590"/>
              <a:chOff x="5817596" y="3046514"/>
              <a:chExt cx="589585" cy="589585"/>
            </a:xfrm>
          </p:grpSpPr>
          <p:sp>
            <p:nvSpPr>
              <p:cNvPr id="212" name="Freeform 6"/>
              <p:cNvSpPr>
                <a:spLocks/>
              </p:cNvSpPr>
              <p:nvPr/>
            </p:nvSpPr>
            <p:spPr bwMode="auto">
              <a:xfrm>
                <a:off x="5915859" y="3238949"/>
                <a:ext cx="391692" cy="203352"/>
              </a:xfrm>
              <a:custGeom>
                <a:avLst/>
                <a:gdLst>
                  <a:gd name="T0" fmla="*/ 144 w 287"/>
                  <a:gd name="T1" fmla="*/ 0 h 149"/>
                  <a:gd name="T2" fmla="*/ 144 w 287"/>
                  <a:gd name="T3" fmla="*/ 0 h 149"/>
                  <a:gd name="T4" fmla="*/ 133 w 287"/>
                  <a:gd name="T5" fmla="*/ 0 h 149"/>
                  <a:gd name="T6" fmla="*/ 122 w 287"/>
                  <a:gd name="T7" fmla="*/ 1 h 149"/>
                  <a:gd name="T8" fmla="*/ 111 w 287"/>
                  <a:gd name="T9" fmla="*/ 3 h 149"/>
                  <a:gd name="T10" fmla="*/ 101 w 287"/>
                  <a:gd name="T11" fmla="*/ 6 h 149"/>
                  <a:gd name="T12" fmla="*/ 80 w 287"/>
                  <a:gd name="T13" fmla="*/ 12 h 149"/>
                  <a:gd name="T14" fmla="*/ 62 w 287"/>
                  <a:gd name="T15" fmla="*/ 21 h 149"/>
                  <a:gd name="T16" fmla="*/ 43 w 287"/>
                  <a:gd name="T17" fmla="*/ 32 h 149"/>
                  <a:gd name="T18" fmla="*/ 27 w 287"/>
                  <a:gd name="T19" fmla="*/ 45 h 149"/>
                  <a:gd name="T20" fmla="*/ 13 w 287"/>
                  <a:gd name="T21" fmla="*/ 59 h 149"/>
                  <a:gd name="T22" fmla="*/ 0 w 287"/>
                  <a:gd name="T23" fmla="*/ 75 h 149"/>
                  <a:gd name="T24" fmla="*/ 0 w 287"/>
                  <a:gd name="T25" fmla="*/ 75 h 149"/>
                  <a:gd name="T26" fmla="*/ 13 w 287"/>
                  <a:gd name="T27" fmla="*/ 91 h 149"/>
                  <a:gd name="T28" fmla="*/ 27 w 287"/>
                  <a:gd name="T29" fmla="*/ 105 h 149"/>
                  <a:gd name="T30" fmla="*/ 43 w 287"/>
                  <a:gd name="T31" fmla="*/ 118 h 149"/>
                  <a:gd name="T32" fmla="*/ 62 w 287"/>
                  <a:gd name="T33" fmla="*/ 129 h 149"/>
                  <a:gd name="T34" fmla="*/ 80 w 287"/>
                  <a:gd name="T35" fmla="*/ 137 h 149"/>
                  <a:gd name="T36" fmla="*/ 101 w 287"/>
                  <a:gd name="T37" fmla="*/ 144 h 149"/>
                  <a:gd name="T38" fmla="*/ 111 w 287"/>
                  <a:gd name="T39" fmla="*/ 146 h 149"/>
                  <a:gd name="T40" fmla="*/ 122 w 287"/>
                  <a:gd name="T41" fmla="*/ 148 h 149"/>
                  <a:gd name="T42" fmla="*/ 133 w 287"/>
                  <a:gd name="T43" fmla="*/ 149 h 149"/>
                  <a:gd name="T44" fmla="*/ 144 w 287"/>
                  <a:gd name="T45" fmla="*/ 149 h 149"/>
                  <a:gd name="T46" fmla="*/ 144 w 287"/>
                  <a:gd name="T47" fmla="*/ 149 h 149"/>
                  <a:gd name="T48" fmla="*/ 155 w 287"/>
                  <a:gd name="T49" fmla="*/ 149 h 149"/>
                  <a:gd name="T50" fmla="*/ 165 w 287"/>
                  <a:gd name="T51" fmla="*/ 148 h 149"/>
                  <a:gd name="T52" fmla="*/ 176 w 287"/>
                  <a:gd name="T53" fmla="*/ 146 h 149"/>
                  <a:gd name="T54" fmla="*/ 187 w 287"/>
                  <a:gd name="T55" fmla="*/ 144 h 149"/>
                  <a:gd name="T56" fmla="*/ 207 w 287"/>
                  <a:gd name="T57" fmla="*/ 137 h 149"/>
                  <a:gd name="T58" fmla="*/ 226 w 287"/>
                  <a:gd name="T59" fmla="*/ 129 h 149"/>
                  <a:gd name="T60" fmla="*/ 244 w 287"/>
                  <a:gd name="T61" fmla="*/ 118 h 149"/>
                  <a:gd name="T62" fmla="*/ 260 w 287"/>
                  <a:gd name="T63" fmla="*/ 105 h 149"/>
                  <a:gd name="T64" fmla="*/ 274 w 287"/>
                  <a:gd name="T65" fmla="*/ 91 h 149"/>
                  <a:gd name="T66" fmla="*/ 287 w 287"/>
                  <a:gd name="T67" fmla="*/ 75 h 149"/>
                  <a:gd name="T68" fmla="*/ 287 w 287"/>
                  <a:gd name="T69" fmla="*/ 75 h 149"/>
                  <a:gd name="T70" fmla="*/ 274 w 287"/>
                  <a:gd name="T71" fmla="*/ 59 h 149"/>
                  <a:gd name="T72" fmla="*/ 260 w 287"/>
                  <a:gd name="T73" fmla="*/ 45 h 149"/>
                  <a:gd name="T74" fmla="*/ 244 w 287"/>
                  <a:gd name="T75" fmla="*/ 32 h 149"/>
                  <a:gd name="T76" fmla="*/ 226 w 287"/>
                  <a:gd name="T77" fmla="*/ 21 h 149"/>
                  <a:gd name="T78" fmla="*/ 207 w 287"/>
                  <a:gd name="T79" fmla="*/ 12 h 149"/>
                  <a:gd name="T80" fmla="*/ 187 w 287"/>
                  <a:gd name="T81" fmla="*/ 6 h 149"/>
                  <a:gd name="T82" fmla="*/ 176 w 287"/>
                  <a:gd name="T83" fmla="*/ 3 h 149"/>
                  <a:gd name="T84" fmla="*/ 165 w 287"/>
                  <a:gd name="T85" fmla="*/ 1 h 149"/>
                  <a:gd name="T86" fmla="*/ 155 w 287"/>
                  <a:gd name="T87" fmla="*/ 0 h 149"/>
                  <a:gd name="T88" fmla="*/ 144 w 287"/>
                  <a:gd name="T89" fmla="*/ 0 h 149"/>
                  <a:gd name="T90" fmla="*/ 144 w 287"/>
                  <a:gd name="T91"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7" h="149">
                    <a:moveTo>
                      <a:pt x="144" y="0"/>
                    </a:moveTo>
                    <a:lnTo>
                      <a:pt x="144" y="0"/>
                    </a:lnTo>
                    <a:lnTo>
                      <a:pt x="133" y="0"/>
                    </a:lnTo>
                    <a:lnTo>
                      <a:pt x="122" y="1"/>
                    </a:lnTo>
                    <a:lnTo>
                      <a:pt x="111" y="3"/>
                    </a:lnTo>
                    <a:lnTo>
                      <a:pt x="101" y="6"/>
                    </a:lnTo>
                    <a:lnTo>
                      <a:pt x="80" y="12"/>
                    </a:lnTo>
                    <a:lnTo>
                      <a:pt x="62" y="21"/>
                    </a:lnTo>
                    <a:lnTo>
                      <a:pt x="43" y="32"/>
                    </a:lnTo>
                    <a:lnTo>
                      <a:pt x="27" y="45"/>
                    </a:lnTo>
                    <a:lnTo>
                      <a:pt x="13" y="59"/>
                    </a:lnTo>
                    <a:lnTo>
                      <a:pt x="0" y="75"/>
                    </a:lnTo>
                    <a:lnTo>
                      <a:pt x="0" y="75"/>
                    </a:lnTo>
                    <a:lnTo>
                      <a:pt x="13" y="91"/>
                    </a:lnTo>
                    <a:lnTo>
                      <a:pt x="27" y="105"/>
                    </a:lnTo>
                    <a:lnTo>
                      <a:pt x="43" y="118"/>
                    </a:lnTo>
                    <a:lnTo>
                      <a:pt x="62" y="129"/>
                    </a:lnTo>
                    <a:lnTo>
                      <a:pt x="80" y="137"/>
                    </a:lnTo>
                    <a:lnTo>
                      <a:pt x="101" y="144"/>
                    </a:lnTo>
                    <a:lnTo>
                      <a:pt x="111" y="146"/>
                    </a:lnTo>
                    <a:lnTo>
                      <a:pt x="122" y="148"/>
                    </a:lnTo>
                    <a:lnTo>
                      <a:pt x="133" y="149"/>
                    </a:lnTo>
                    <a:lnTo>
                      <a:pt x="144" y="149"/>
                    </a:lnTo>
                    <a:lnTo>
                      <a:pt x="144" y="149"/>
                    </a:lnTo>
                    <a:lnTo>
                      <a:pt x="155" y="149"/>
                    </a:lnTo>
                    <a:lnTo>
                      <a:pt x="165" y="148"/>
                    </a:lnTo>
                    <a:lnTo>
                      <a:pt x="176" y="146"/>
                    </a:lnTo>
                    <a:lnTo>
                      <a:pt x="187" y="144"/>
                    </a:lnTo>
                    <a:lnTo>
                      <a:pt x="207" y="137"/>
                    </a:lnTo>
                    <a:lnTo>
                      <a:pt x="226" y="129"/>
                    </a:lnTo>
                    <a:lnTo>
                      <a:pt x="244" y="118"/>
                    </a:lnTo>
                    <a:lnTo>
                      <a:pt x="260" y="105"/>
                    </a:lnTo>
                    <a:lnTo>
                      <a:pt x="274" y="91"/>
                    </a:lnTo>
                    <a:lnTo>
                      <a:pt x="287" y="75"/>
                    </a:lnTo>
                    <a:lnTo>
                      <a:pt x="287" y="75"/>
                    </a:lnTo>
                    <a:lnTo>
                      <a:pt x="274" y="59"/>
                    </a:lnTo>
                    <a:lnTo>
                      <a:pt x="260" y="45"/>
                    </a:lnTo>
                    <a:lnTo>
                      <a:pt x="244" y="32"/>
                    </a:lnTo>
                    <a:lnTo>
                      <a:pt x="226" y="21"/>
                    </a:lnTo>
                    <a:lnTo>
                      <a:pt x="207" y="12"/>
                    </a:lnTo>
                    <a:lnTo>
                      <a:pt x="187" y="6"/>
                    </a:lnTo>
                    <a:lnTo>
                      <a:pt x="176" y="3"/>
                    </a:lnTo>
                    <a:lnTo>
                      <a:pt x="165" y="1"/>
                    </a:lnTo>
                    <a:lnTo>
                      <a:pt x="155" y="0"/>
                    </a:lnTo>
                    <a:lnTo>
                      <a:pt x="144" y="0"/>
                    </a:lnTo>
                    <a:lnTo>
                      <a:pt x="14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000" dirty="0">
                  <a:solidFill>
                    <a:schemeClr val="bg1"/>
                  </a:solidFill>
                </a:endParaRPr>
              </a:p>
            </p:txBody>
          </p:sp>
          <p:sp>
            <p:nvSpPr>
              <p:cNvPr id="213" name="Freeform 7"/>
              <p:cNvSpPr>
                <a:spLocks/>
              </p:cNvSpPr>
              <p:nvPr/>
            </p:nvSpPr>
            <p:spPr bwMode="auto">
              <a:xfrm>
                <a:off x="6010028" y="3238949"/>
                <a:ext cx="203352" cy="203352"/>
              </a:xfrm>
              <a:custGeom>
                <a:avLst/>
                <a:gdLst>
                  <a:gd name="T0" fmla="*/ 149 w 149"/>
                  <a:gd name="T1" fmla="*/ 75 h 149"/>
                  <a:gd name="T2" fmla="*/ 148 w 149"/>
                  <a:gd name="T3" fmla="*/ 90 h 149"/>
                  <a:gd name="T4" fmla="*/ 144 w 149"/>
                  <a:gd name="T5" fmla="*/ 104 h 149"/>
                  <a:gd name="T6" fmla="*/ 136 w 149"/>
                  <a:gd name="T7" fmla="*/ 117 h 149"/>
                  <a:gd name="T8" fmla="*/ 128 w 149"/>
                  <a:gd name="T9" fmla="*/ 128 h 149"/>
                  <a:gd name="T10" fmla="*/ 117 w 149"/>
                  <a:gd name="T11" fmla="*/ 136 h 149"/>
                  <a:gd name="T12" fmla="*/ 104 w 149"/>
                  <a:gd name="T13" fmla="*/ 144 h 149"/>
                  <a:gd name="T14" fmla="*/ 90 w 149"/>
                  <a:gd name="T15" fmla="*/ 148 h 149"/>
                  <a:gd name="T16" fmla="*/ 75 w 149"/>
                  <a:gd name="T17" fmla="*/ 149 h 149"/>
                  <a:gd name="T18" fmla="*/ 67 w 149"/>
                  <a:gd name="T19" fmla="*/ 149 h 149"/>
                  <a:gd name="T20" fmla="*/ 52 w 149"/>
                  <a:gd name="T21" fmla="*/ 146 h 149"/>
                  <a:gd name="T22" fmla="*/ 39 w 149"/>
                  <a:gd name="T23" fmla="*/ 141 h 149"/>
                  <a:gd name="T24" fmla="*/ 27 w 149"/>
                  <a:gd name="T25" fmla="*/ 132 h 149"/>
                  <a:gd name="T26" fmla="*/ 18 w 149"/>
                  <a:gd name="T27" fmla="*/ 122 h 149"/>
                  <a:gd name="T28" fmla="*/ 9 w 149"/>
                  <a:gd name="T29" fmla="*/ 110 h 149"/>
                  <a:gd name="T30" fmla="*/ 3 w 149"/>
                  <a:gd name="T31" fmla="*/ 97 h 149"/>
                  <a:gd name="T32" fmla="*/ 0 w 149"/>
                  <a:gd name="T33" fmla="*/ 82 h 149"/>
                  <a:gd name="T34" fmla="*/ 0 w 149"/>
                  <a:gd name="T35" fmla="*/ 75 h 149"/>
                  <a:gd name="T36" fmla="*/ 1 w 149"/>
                  <a:gd name="T37" fmla="*/ 60 h 149"/>
                  <a:gd name="T38" fmla="*/ 6 w 149"/>
                  <a:gd name="T39" fmla="*/ 46 h 149"/>
                  <a:gd name="T40" fmla="*/ 13 w 149"/>
                  <a:gd name="T41" fmla="*/ 33 h 149"/>
                  <a:gd name="T42" fmla="*/ 22 w 149"/>
                  <a:gd name="T43" fmla="*/ 22 h 149"/>
                  <a:gd name="T44" fmla="*/ 33 w 149"/>
                  <a:gd name="T45" fmla="*/ 13 h 149"/>
                  <a:gd name="T46" fmla="*/ 46 w 149"/>
                  <a:gd name="T47" fmla="*/ 6 h 149"/>
                  <a:gd name="T48" fmla="*/ 60 w 149"/>
                  <a:gd name="T49" fmla="*/ 1 h 149"/>
                  <a:gd name="T50" fmla="*/ 75 w 149"/>
                  <a:gd name="T51" fmla="*/ 0 h 149"/>
                  <a:gd name="T52" fmla="*/ 82 w 149"/>
                  <a:gd name="T53" fmla="*/ 0 h 149"/>
                  <a:gd name="T54" fmla="*/ 97 w 149"/>
                  <a:gd name="T55" fmla="*/ 3 h 149"/>
                  <a:gd name="T56" fmla="*/ 110 w 149"/>
                  <a:gd name="T57" fmla="*/ 9 h 149"/>
                  <a:gd name="T58" fmla="*/ 122 w 149"/>
                  <a:gd name="T59" fmla="*/ 18 h 149"/>
                  <a:gd name="T60" fmla="*/ 132 w 149"/>
                  <a:gd name="T61" fmla="*/ 27 h 149"/>
                  <a:gd name="T62" fmla="*/ 141 w 149"/>
                  <a:gd name="T63" fmla="*/ 39 h 149"/>
                  <a:gd name="T64" fmla="*/ 146 w 149"/>
                  <a:gd name="T65" fmla="*/ 52 h 149"/>
                  <a:gd name="T66" fmla="*/ 149 w 149"/>
                  <a:gd name="T67" fmla="*/ 67 h 149"/>
                  <a:gd name="T68" fmla="*/ 149 w 149"/>
                  <a:gd name="T69" fmla="*/ 7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9" h="149">
                    <a:moveTo>
                      <a:pt x="149" y="75"/>
                    </a:moveTo>
                    <a:lnTo>
                      <a:pt x="149" y="75"/>
                    </a:lnTo>
                    <a:lnTo>
                      <a:pt x="149" y="82"/>
                    </a:lnTo>
                    <a:lnTo>
                      <a:pt x="148" y="90"/>
                    </a:lnTo>
                    <a:lnTo>
                      <a:pt x="146" y="97"/>
                    </a:lnTo>
                    <a:lnTo>
                      <a:pt x="144" y="104"/>
                    </a:lnTo>
                    <a:lnTo>
                      <a:pt x="141" y="110"/>
                    </a:lnTo>
                    <a:lnTo>
                      <a:pt x="136" y="117"/>
                    </a:lnTo>
                    <a:lnTo>
                      <a:pt x="132" y="122"/>
                    </a:lnTo>
                    <a:lnTo>
                      <a:pt x="128" y="128"/>
                    </a:lnTo>
                    <a:lnTo>
                      <a:pt x="122" y="132"/>
                    </a:lnTo>
                    <a:lnTo>
                      <a:pt x="117" y="136"/>
                    </a:lnTo>
                    <a:lnTo>
                      <a:pt x="110" y="141"/>
                    </a:lnTo>
                    <a:lnTo>
                      <a:pt x="104" y="144"/>
                    </a:lnTo>
                    <a:lnTo>
                      <a:pt x="97" y="146"/>
                    </a:lnTo>
                    <a:lnTo>
                      <a:pt x="90" y="148"/>
                    </a:lnTo>
                    <a:lnTo>
                      <a:pt x="82" y="149"/>
                    </a:lnTo>
                    <a:lnTo>
                      <a:pt x="75" y="149"/>
                    </a:lnTo>
                    <a:lnTo>
                      <a:pt x="75" y="149"/>
                    </a:lnTo>
                    <a:lnTo>
                      <a:pt x="67" y="149"/>
                    </a:lnTo>
                    <a:lnTo>
                      <a:pt x="60" y="148"/>
                    </a:lnTo>
                    <a:lnTo>
                      <a:pt x="52" y="146"/>
                    </a:lnTo>
                    <a:lnTo>
                      <a:pt x="46" y="144"/>
                    </a:lnTo>
                    <a:lnTo>
                      <a:pt x="39" y="141"/>
                    </a:lnTo>
                    <a:lnTo>
                      <a:pt x="33" y="136"/>
                    </a:lnTo>
                    <a:lnTo>
                      <a:pt x="27" y="132"/>
                    </a:lnTo>
                    <a:lnTo>
                      <a:pt x="22" y="128"/>
                    </a:lnTo>
                    <a:lnTo>
                      <a:pt x="18" y="122"/>
                    </a:lnTo>
                    <a:lnTo>
                      <a:pt x="13" y="117"/>
                    </a:lnTo>
                    <a:lnTo>
                      <a:pt x="9" y="110"/>
                    </a:lnTo>
                    <a:lnTo>
                      <a:pt x="6" y="104"/>
                    </a:lnTo>
                    <a:lnTo>
                      <a:pt x="3" y="97"/>
                    </a:lnTo>
                    <a:lnTo>
                      <a:pt x="1" y="90"/>
                    </a:lnTo>
                    <a:lnTo>
                      <a:pt x="0" y="82"/>
                    </a:lnTo>
                    <a:lnTo>
                      <a:pt x="0" y="75"/>
                    </a:lnTo>
                    <a:lnTo>
                      <a:pt x="0" y="75"/>
                    </a:lnTo>
                    <a:lnTo>
                      <a:pt x="0" y="67"/>
                    </a:lnTo>
                    <a:lnTo>
                      <a:pt x="1" y="60"/>
                    </a:lnTo>
                    <a:lnTo>
                      <a:pt x="3" y="52"/>
                    </a:lnTo>
                    <a:lnTo>
                      <a:pt x="6" y="46"/>
                    </a:lnTo>
                    <a:lnTo>
                      <a:pt x="9" y="39"/>
                    </a:lnTo>
                    <a:lnTo>
                      <a:pt x="13" y="33"/>
                    </a:lnTo>
                    <a:lnTo>
                      <a:pt x="18" y="27"/>
                    </a:lnTo>
                    <a:lnTo>
                      <a:pt x="22" y="22"/>
                    </a:lnTo>
                    <a:lnTo>
                      <a:pt x="27" y="18"/>
                    </a:lnTo>
                    <a:lnTo>
                      <a:pt x="33" y="13"/>
                    </a:lnTo>
                    <a:lnTo>
                      <a:pt x="39" y="9"/>
                    </a:lnTo>
                    <a:lnTo>
                      <a:pt x="46" y="6"/>
                    </a:lnTo>
                    <a:lnTo>
                      <a:pt x="52" y="3"/>
                    </a:lnTo>
                    <a:lnTo>
                      <a:pt x="60" y="1"/>
                    </a:lnTo>
                    <a:lnTo>
                      <a:pt x="67" y="0"/>
                    </a:lnTo>
                    <a:lnTo>
                      <a:pt x="75" y="0"/>
                    </a:lnTo>
                    <a:lnTo>
                      <a:pt x="75" y="0"/>
                    </a:lnTo>
                    <a:lnTo>
                      <a:pt x="82" y="0"/>
                    </a:lnTo>
                    <a:lnTo>
                      <a:pt x="90" y="1"/>
                    </a:lnTo>
                    <a:lnTo>
                      <a:pt x="97" y="3"/>
                    </a:lnTo>
                    <a:lnTo>
                      <a:pt x="104" y="6"/>
                    </a:lnTo>
                    <a:lnTo>
                      <a:pt x="110" y="9"/>
                    </a:lnTo>
                    <a:lnTo>
                      <a:pt x="117" y="13"/>
                    </a:lnTo>
                    <a:lnTo>
                      <a:pt x="122" y="18"/>
                    </a:lnTo>
                    <a:lnTo>
                      <a:pt x="128" y="22"/>
                    </a:lnTo>
                    <a:lnTo>
                      <a:pt x="132" y="27"/>
                    </a:lnTo>
                    <a:lnTo>
                      <a:pt x="136" y="33"/>
                    </a:lnTo>
                    <a:lnTo>
                      <a:pt x="141" y="39"/>
                    </a:lnTo>
                    <a:lnTo>
                      <a:pt x="144" y="46"/>
                    </a:lnTo>
                    <a:lnTo>
                      <a:pt x="146" y="52"/>
                    </a:lnTo>
                    <a:lnTo>
                      <a:pt x="148" y="60"/>
                    </a:lnTo>
                    <a:lnTo>
                      <a:pt x="149" y="67"/>
                    </a:lnTo>
                    <a:lnTo>
                      <a:pt x="149" y="75"/>
                    </a:lnTo>
                    <a:lnTo>
                      <a:pt x="149" y="75"/>
                    </a:lnTo>
                    <a:close/>
                  </a:path>
                </a:pathLst>
              </a:custGeom>
              <a:solidFill>
                <a:srgbClr val="16C6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000" dirty="0">
                  <a:solidFill>
                    <a:schemeClr val="bg1"/>
                  </a:solidFill>
                </a:endParaRPr>
              </a:p>
            </p:txBody>
          </p:sp>
          <p:sp>
            <p:nvSpPr>
              <p:cNvPr id="214" name="Freeform 8"/>
              <p:cNvSpPr>
                <a:spLocks/>
              </p:cNvSpPr>
              <p:nvPr/>
            </p:nvSpPr>
            <p:spPr bwMode="auto">
              <a:xfrm>
                <a:off x="6063255" y="3292176"/>
                <a:ext cx="96900" cy="96900"/>
              </a:xfrm>
              <a:custGeom>
                <a:avLst/>
                <a:gdLst>
                  <a:gd name="T0" fmla="*/ 71 w 71"/>
                  <a:gd name="T1" fmla="*/ 36 h 71"/>
                  <a:gd name="T2" fmla="*/ 71 w 71"/>
                  <a:gd name="T3" fmla="*/ 36 h 71"/>
                  <a:gd name="T4" fmla="*/ 70 w 71"/>
                  <a:gd name="T5" fmla="*/ 43 h 71"/>
                  <a:gd name="T6" fmla="*/ 68 w 71"/>
                  <a:gd name="T7" fmla="*/ 50 h 71"/>
                  <a:gd name="T8" fmla="*/ 65 w 71"/>
                  <a:gd name="T9" fmla="*/ 55 h 71"/>
                  <a:gd name="T10" fmla="*/ 61 w 71"/>
                  <a:gd name="T11" fmla="*/ 61 h 71"/>
                  <a:gd name="T12" fmla="*/ 55 w 71"/>
                  <a:gd name="T13" fmla="*/ 65 h 71"/>
                  <a:gd name="T14" fmla="*/ 50 w 71"/>
                  <a:gd name="T15" fmla="*/ 68 h 71"/>
                  <a:gd name="T16" fmla="*/ 43 w 71"/>
                  <a:gd name="T17" fmla="*/ 70 h 71"/>
                  <a:gd name="T18" fmla="*/ 36 w 71"/>
                  <a:gd name="T19" fmla="*/ 71 h 71"/>
                  <a:gd name="T20" fmla="*/ 36 w 71"/>
                  <a:gd name="T21" fmla="*/ 71 h 71"/>
                  <a:gd name="T22" fmla="*/ 28 w 71"/>
                  <a:gd name="T23" fmla="*/ 70 h 71"/>
                  <a:gd name="T24" fmla="*/ 22 w 71"/>
                  <a:gd name="T25" fmla="*/ 68 h 71"/>
                  <a:gd name="T26" fmla="*/ 16 w 71"/>
                  <a:gd name="T27" fmla="*/ 65 h 71"/>
                  <a:gd name="T28" fmla="*/ 11 w 71"/>
                  <a:gd name="T29" fmla="*/ 61 h 71"/>
                  <a:gd name="T30" fmla="*/ 7 w 71"/>
                  <a:gd name="T31" fmla="*/ 55 h 71"/>
                  <a:gd name="T32" fmla="*/ 3 w 71"/>
                  <a:gd name="T33" fmla="*/ 50 h 71"/>
                  <a:gd name="T34" fmla="*/ 1 w 71"/>
                  <a:gd name="T35" fmla="*/ 43 h 71"/>
                  <a:gd name="T36" fmla="*/ 0 w 71"/>
                  <a:gd name="T37" fmla="*/ 36 h 71"/>
                  <a:gd name="T38" fmla="*/ 0 w 71"/>
                  <a:gd name="T39" fmla="*/ 36 h 71"/>
                  <a:gd name="T40" fmla="*/ 1 w 71"/>
                  <a:gd name="T41" fmla="*/ 28 h 71"/>
                  <a:gd name="T42" fmla="*/ 3 w 71"/>
                  <a:gd name="T43" fmla="*/ 22 h 71"/>
                  <a:gd name="T44" fmla="*/ 7 w 71"/>
                  <a:gd name="T45" fmla="*/ 16 h 71"/>
                  <a:gd name="T46" fmla="*/ 11 w 71"/>
                  <a:gd name="T47" fmla="*/ 11 h 71"/>
                  <a:gd name="T48" fmla="*/ 16 w 71"/>
                  <a:gd name="T49" fmla="*/ 7 h 71"/>
                  <a:gd name="T50" fmla="*/ 22 w 71"/>
                  <a:gd name="T51" fmla="*/ 3 h 71"/>
                  <a:gd name="T52" fmla="*/ 28 w 71"/>
                  <a:gd name="T53" fmla="*/ 1 h 71"/>
                  <a:gd name="T54" fmla="*/ 36 w 71"/>
                  <a:gd name="T55" fmla="*/ 0 h 71"/>
                  <a:gd name="T56" fmla="*/ 36 w 71"/>
                  <a:gd name="T57" fmla="*/ 0 h 71"/>
                  <a:gd name="T58" fmla="*/ 43 w 71"/>
                  <a:gd name="T59" fmla="*/ 1 h 71"/>
                  <a:gd name="T60" fmla="*/ 50 w 71"/>
                  <a:gd name="T61" fmla="*/ 3 h 71"/>
                  <a:gd name="T62" fmla="*/ 55 w 71"/>
                  <a:gd name="T63" fmla="*/ 7 h 71"/>
                  <a:gd name="T64" fmla="*/ 61 w 71"/>
                  <a:gd name="T65" fmla="*/ 11 h 71"/>
                  <a:gd name="T66" fmla="*/ 65 w 71"/>
                  <a:gd name="T67" fmla="*/ 16 h 71"/>
                  <a:gd name="T68" fmla="*/ 68 w 71"/>
                  <a:gd name="T69" fmla="*/ 22 h 71"/>
                  <a:gd name="T70" fmla="*/ 70 w 71"/>
                  <a:gd name="T71" fmla="*/ 28 h 71"/>
                  <a:gd name="T72" fmla="*/ 71 w 71"/>
                  <a:gd name="T73" fmla="*/ 36 h 71"/>
                  <a:gd name="T74" fmla="*/ 71 w 71"/>
                  <a:gd name="T75" fmla="*/ 3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1" h="71">
                    <a:moveTo>
                      <a:pt x="71" y="36"/>
                    </a:moveTo>
                    <a:lnTo>
                      <a:pt x="71" y="36"/>
                    </a:lnTo>
                    <a:lnTo>
                      <a:pt x="70" y="43"/>
                    </a:lnTo>
                    <a:lnTo>
                      <a:pt x="68" y="50"/>
                    </a:lnTo>
                    <a:lnTo>
                      <a:pt x="65" y="55"/>
                    </a:lnTo>
                    <a:lnTo>
                      <a:pt x="61" y="61"/>
                    </a:lnTo>
                    <a:lnTo>
                      <a:pt x="55" y="65"/>
                    </a:lnTo>
                    <a:lnTo>
                      <a:pt x="50" y="68"/>
                    </a:lnTo>
                    <a:lnTo>
                      <a:pt x="43" y="70"/>
                    </a:lnTo>
                    <a:lnTo>
                      <a:pt x="36" y="71"/>
                    </a:lnTo>
                    <a:lnTo>
                      <a:pt x="36" y="71"/>
                    </a:lnTo>
                    <a:lnTo>
                      <a:pt x="28" y="70"/>
                    </a:lnTo>
                    <a:lnTo>
                      <a:pt x="22" y="68"/>
                    </a:lnTo>
                    <a:lnTo>
                      <a:pt x="16" y="65"/>
                    </a:lnTo>
                    <a:lnTo>
                      <a:pt x="11" y="61"/>
                    </a:lnTo>
                    <a:lnTo>
                      <a:pt x="7" y="55"/>
                    </a:lnTo>
                    <a:lnTo>
                      <a:pt x="3" y="50"/>
                    </a:lnTo>
                    <a:lnTo>
                      <a:pt x="1" y="43"/>
                    </a:lnTo>
                    <a:lnTo>
                      <a:pt x="0" y="36"/>
                    </a:lnTo>
                    <a:lnTo>
                      <a:pt x="0" y="36"/>
                    </a:lnTo>
                    <a:lnTo>
                      <a:pt x="1" y="28"/>
                    </a:lnTo>
                    <a:lnTo>
                      <a:pt x="3" y="22"/>
                    </a:lnTo>
                    <a:lnTo>
                      <a:pt x="7" y="16"/>
                    </a:lnTo>
                    <a:lnTo>
                      <a:pt x="11" y="11"/>
                    </a:lnTo>
                    <a:lnTo>
                      <a:pt x="16" y="7"/>
                    </a:lnTo>
                    <a:lnTo>
                      <a:pt x="22" y="3"/>
                    </a:lnTo>
                    <a:lnTo>
                      <a:pt x="28" y="1"/>
                    </a:lnTo>
                    <a:lnTo>
                      <a:pt x="36" y="0"/>
                    </a:lnTo>
                    <a:lnTo>
                      <a:pt x="36" y="0"/>
                    </a:lnTo>
                    <a:lnTo>
                      <a:pt x="43" y="1"/>
                    </a:lnTo>
                    <a:lnTo>
                      <a:pt x="50" y="3"/>
                    </a:lnTo>
                    <a:lnTo>
                      <a:pt x="55" y="7"/>
                    </a:lnTo>
                    <a:lnTo>
                      <a:pt x="61" y="11"/>
                    </a:lnTo>
                    <a:lnTo>
                      <a:pt x="65" y="16"/>
                    </a:lnTo>
                    <a:lnTo>
                      <a:pt x="68" y="22"/>
                    </a:lnTo>
                    <a:lnTo>
                      <a:pt x="70" y="28"/>
                    </a:lnTo>
                    <a:lnTo>
                      <a:pt x="71" y="36"/>
                    </a:lnTo>
                    <a:lnTo>
                      <a:pt x="71" y="36"/>
                    </a:lnTo>
                    <a:close/>
                  </a:path>
                </a:pathLst>
              </a:custGeom>
              <a:solidFill>
                <a:srgbClr val="242D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000" dirty="0">
                  <a:solidFill>
                    <a:schemeClr val="bg1"/>
                  </a:solidFill>
                </a:endParaRPr>
              </a:p>
            </p:txBody>
          </p:sp>
          <p:sp>
            <p:nvSpPr>
              <p:cNvPr id="215" name="Freeform 9"/>
              <p:cNvSpPr>
                <a:spLocks/>
              </p:cNvSpPr>
              <p:nvPr/>
            </p:nvSpPr>
            <p:spPr bwMode="auto">
              <a:xfrm>
                <a:off x="6055066" y="3283987"/>
                <a:ext cx="46402" cy="46403"/>
              </a:xfrm>
              <a:custGeom>
                <a:avLst/>
                <a:gdLst>
                  <a:gd name="T0" fmla="*/ 34 w 34"/>
                  <a:gd name="T1" fmla="*/ 17 h 34"/>
                  <a:gd name="T2" fmla="*/ 34 w 34"/>
                  <a:gd name="T3" fmla="*/ 17 h 34"/>
                  <a:gd name="T4" fmla="*/ 34 w 34"/>
                  <a:gd name="T5" fmla="*/ 20 h 34"/>
                  <a:gd name="T6" fmla="*/ 33 w 34"/>
                  <a:gd name="T7" fmla="*/ 23 h 34"/>
                  <a:gd name="T8" fmla="*/ 31 w 34"/>
                  <a:gd name="T9" fmla="*/ 27 h 34"/>
                  <a:gd name="T10" fmla="*/ 29 w 34"/>
                  <a:gd name="T11" fmla="*/ 29 h 34"/>
                  <a:gd name="T12" fmla="*/ 27 w 34"/>
                  <a:gd name="T13" fmla="*/ 31 h 34"/>
                  <a:gd name="T14" fmla="*/ 23 w 34"/>
                  <a:gd name="T15" fmla="*/ 33 h 34"/>
                  <a:gd name="T16" fmla="*/ 20 w 34"/>
                  <a:gd name="T17" fmla="*/ 34 h 34"/>
                  <a:gd name="T18" fmla="*/ 17 w 34"/>
                  <a:gd name="T19" fmla="*/ 34 h 34"/>
                  <a:gd name="T20" fmla="*/ 17 w 34"/>
                  <a:gd name="T21" fmla="*/ 34 h 34"/>
                  <a:gd name="T22" fmla="*/ 14 w 34"/>
                  <a:gd name="T23" fmla="*/ 34 h 34"/>
                  <a:gd name="T24" fmla="*/ 10 w 34"/>
                  <a:gd name="T25" fmla="*/ 33 h 34"/>
                  <a:gd name="T26" fmla="*/ 7 w 34"/>
                  <a:gd name="T27" fmla="*/ 31 h 34"/>
                  <a:gd name="T28" fmla="*/ 4 w 34"/>
                  <a:gd name="T29" fmla="*/ 29 h 34"/>
                  <a:gd name="T30" fmla="*/ 2 w 34"/>
                  <a:gd name="T31" fmla="*/ 27 h 34"/>
                  <a:gd name="T32" fmla="*/ 1 w 34"/>
                  <a:gd name="T33" fmla="*/ 23 h 34"/>
                  <a:gd name="T34" fmla="*/ 0 w 34"/>
                  <a:gd name="T35" fmla="*/ 20 h 34"/>
                  <a:gd name="T36" fmla="*/ 0 w 34"/>
                  <a:gd name="T37" fmla="*/ 17 h 34"/>
                  <a:gd name="T38" fmla="*/ 0 w 34"/>
                  <a:gd name="T39" fmla="*/ 17 h 34"/>
                  <a:gd name="T40" fmla="*/ 0 w 34"/>
                  <a:gd name="T41" fmla="*/ 14 h 34"/>
                  <a:gd name="T42" fmla="*/ 1 w 34"/>
                  <a:gd name="T43" fmla="*/ 10 h 34"/>
                  <a:gd name="T44" fmla="*/ 2 w 34"/>
                  <a:gd name="T45" fmla="*/ 7 h 34"/>
                  <a:gd name="T46" fmla="*/ 4 w 34"/>
                  <a:gd name="T47" fmla="*/ 4 h 34"/>
                  <a:gd name="T48" fmla="*/ 7 w 34"/>
                  <a:gd name="T49" fmla="*/ 2 h 34"/>
                  <a:gd name="T50" fmla="*/ 10 w 34"/>
                  <a:gd name="T51" fmla="*/ 1 h 34"/>
                  <a:gd name="T52" fmla="*/ 14 w 34"/>
                  <a:gd name="T53" fmla="*/ 0 h 34"/>
                  <a:gd name="T54" fmla="*/ 17 w 34"/>
                  <a:gd name="T55" fmla="*/ 0 h 34"/>
                  <a:gd name="T56" fmla="*/ 17 w 34"/>
                  <a:gd name="T57" fmla="*/ 0 h 34"/>
                  <a:gd name="T58" fmla="*/ 20 w 34"/>
                  <a:gd name="T59" fmla="*/ 0 h 34"/>
                  <a:gd name="T60" fmla="*/ 23 w 34"/>
                  <a:gd name="T61" fmla="*/ 1 h 34"/>
                  <a:gd name="T62" fmla="*/ 27 w 34"/>
                  <a:gd name="T63" fmla="*/ 2 h 34"/>
                  <a:gd name="T64" fmla="*/ 29 w 34"/>
                  <a:gd name="T65" fmla="*/ 4 h 34"/>
                  <a:gd name="T66" fmla="*/ 31 w 34"/>
                  <a:gd name="T67" fmla="*/ 7 h 34"/>
                  <a:gd name="T68" fmla="*/ 33 w 34"/>
                  <a:gd name="T69" fmla="*/ 10 h 34"/>
                  <a:gd name="T70" fmla="*/ 34 w 34"/>
                  <a:gd name="T71" fmla="*/ 14 h 34"/>
                  <a:gd name="T72" fmla="*/ 34 w 34"/>
                  <a:gd name="T73" fmla="*/ 17 h 34"/>
                  <a:gd name="T74" fmla="*/ 34 w 34"/>
                  <a:gd name="T75"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 h="34">
                    <a:moveTo>
                      <a:pt x="34" y="17"/>
                    </a:moveTo>
                    <a:lnTo>
                      <a:pt x="34" y="17"/>
                    </a:lnTo>
                    <a:lnTo>
                      <a:pt x="34" y="20"/>
                    </a:lnTo>
                    <a:lnTo>
                      <a:pt x="33" y="23"/>
                    </a:lnTo>
                    <a:lnTo>
                      <a:pt x="31" y="27"/>
                    </a:lnTo>
                    <a:lnTo>
                      <a:pt x="29" y="29"/>
                    </a:lnTo>
                    <a:lnTo>
                      <a:pt x="27" y="31"/>
                    </a:lnTo>
                    <a:lnTo>
                      <a:pt x="23" y="33"/>
                    </a:lnTo>
                    <a:lnTo>
                      <a:pt x="20" y="34"/>
                    </a:lnTo>
                    <a:lnTo>
                      <a:pt x="17" y="34"/>
                    </a:lnTo>
                    <a:lnTo>
                      <a:pt x="17" y="34"/>
                    </a:lnTo>
                    <a:lnTo>
                      <a:pt x="14" y="34"/>
                    </a:lnTo>
                    <a:lnTo>
                      <a:pt x="10" y="33"/>
                    </a:lnTo>
                    <a:lnTo>
                      <a:pt x="7" y="31"/>
                    </a:lnTo>
                    <a:lnTo>
                      <a:pt x="4" y="29"/>
                    </a:lnTo>
                    <a:lnTo>
                      <a:pt x="2" y="27"/>
                    </a:lnTo>
                    <a:lnTo>
                      <a:pt x="1" y="23"/>
                    </a:lnTo>
                    <a:lnTo>
                      <a:pt x="0" y="20"/>
                    </a:lnTo>
                    <a:lnTo>
                      <a:pt x="0" y="17"/>
                    </a:lnTo>
                    <a:lnTo>
                      <a:pt x="0" y="17"/>
                    </a:lnTo>
                    <a:lnTo>
                      <a:pt x="0" y="14"/>
                    </a:lnTo>
                    <a:lnTo>
                      <a:pt x="1" y="10"/>
                    </a:lnTo>
                    <a:lnTo>
                      <a:pt x="2" y="7"/>
                    </a:lnTo>
                    <a:lnTo>
                      <a:pt x="4" y="4"/>
                    </a:lnTo>
                    <a:lnTo>
                      <a:pt x="7" y="2"/>
                    </a:lnTo>
                    <a:lnTo>
                      <a:pt x="10" y="1"/>
                    </a:lnTo>
                    <a:lnTo>
                      <a:pt x="14" y="0"/>
                    </a:lnTo>
                    <a:lnTo>
                      <a:pt x="17" y="0"/>
                    </a:lnTo>
                    <a:lnTo>
                      <a:pt x="17" y="0"/>
                    </a:lnTo>
                    <a:lnTo>
                      <a:pt x="20" y="0"/>
                    </a:lnTo>
                    <a:lnTo>
                      <a:pt x="23" y="1"/>
                    </a:lnTo>
                    <a:lnTo>
                      <a:pt x="27" y="2"/>
                    </a:lnTo>
                    <a:lnTo>
                      <a:pt x="29" y="4"/>
                    </a:lnTo>
                    <a:lnTo>
                      <a:pt x="31" y="7"/>
                    </a:lnTo>
                    <a:lnTo>
                      <a:pt x="33" y="10"/>
                    </a:lnTo>
                    <a:lnTo>
                      <a:pt x="34" y="14"/>
                    </a:lnTo>
                    <a:lnTo>
                      <a:pt x="34" y="17"/>
                    </a:lnTo>
                    <a:lnTo>
                      <a:pt x="34"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000" dirty="0">
                  <a:solidFill>
                    <a:schemeClr val="bg1"/>
                  </a:solidFill>
                </a:endParaRPr>
              </a:p>
            </p:txBody>
          </p:sp>
          <p:sp>
            <p:nvSpPr>
              <p:cNvPr id="216" name="Freeform 10"/>
              <p:cNvSpPr>
                <a:spLocks/>
              </p:cNvSpPr>
              <p:nvPr/>
            </p:nvSpPr>
            <p:spPr bwMode="auto">
              <a:xfrm>
                <a:off x="5817596" y="3068352"/>
                <a:ext cx="502238" cy="567747"/>
              </a:xfrm>
              <a:custGeom>
                <a:avLst/>
                <a:gdLst>
                  <a:gd name="T0" fmla="*/ 216 w 368"/>
                  <a:gd name="T1" fmla="*/ 365 h 416"/>
                  <a:gd name="T2" fmla="*/ 182 w 368"/>
                  <a:gd name="T3" fmla="*/ 362 h 416"/>
                  <a:gd name="T4" fmla="*/ 151 w 368"/>
                  <a:gd name="T5" fmla="*/ 352 h 416"/>
                  <a:gd name="T6" fmla="*/ 123 w 368"/>
                  <a:gd name="T7" fmla="*/ 337 h 416"/>
                  <a:gd name="T8" fmla="*/ 99 w 368"/>
                  <a:gd name="T9" fmla="*/ 316 h 416"/>
                  <a:gd name="T10" fmla="*/ 79 w 368"/>
                  <a:gd name="T11" fmla="*/ 293 h 416"/>
                  <a:gd name="T12" fmla="*/ 64 w 368"/>
                  <a:gd name="T13" fmla="*/ 265 h 416"/>
                  <a:gd name="T14" fmla="*/ 54 w 368"/>
                  <a:gd name="T15" fmla="*/ 233 h 416"/>
                  <a:gd name="T16" fmla="*/ 51 w 368"/>
                  <a:gd name="T17" fmla="*/ 200 h 416"/>
                  <a:gd name="T18" fmla="*/ 51 w 368"/>
                  <a:gd name="T19" fmla="*/ 187 h 416"/>
                  <a:gd name="T20" fmla="*/ 55 w 368"/>
                  <a:gd name="T21" fmla="*/ 162 h 416"/>
                  <a:gd name="T22" fmla="*/ 61 w 368"/>
                  <a:gd name="T23" fmla="*/ 138 h 416"/>
                  <a:gd name="T24" fmla="*/ 72 w 368"/>
                  <a:gd name="T25" fmla="*/ 117 h 416"/>
                  <a:gd name="T26" fmla="*/ 86 w 368"/>
                  <a:gd name="T27" fmla="*/ 97 h 416"/>
                  <a:gd name="T28" fmla="*/ 102 w 368"/>
                  <a:gd name="T29" fmla="*/ 80 h 416"/>
                  <a:gd name="T30" fmla="*/ 121 w 368"/>
                  <a:gd name="T31" fmla="*/ 64 h 416"/>
                  <a:gd name="T32" fmla="*/ 141 w 368"/>
                  <a:gd name="T33" fmla="*/ 52 h 416"/>
                  <a:gd name="T34" fmla="*/ 133 w 368"/>
                  <a:gd name="T35" fmla="*/ 0 h 416"/>
                  <a:gd name="T36" fmla="*/ 119 w 368"/>
                  <a:gd name="T37" fmla="*/ 6 h 416"/>
                  <a:gd name="T38" fmla="*/ 92 w 368"/>
                  <a:gd name="T39" fmla="*/ 23 h 416"/>
                  <a:gd name="T40" fmla="*/ 68 w 368"/>
                  <a:gd name="T41" fmla="*/ 43 h 416"/>
                  <a:gd name="T42" fmla="*/ 46 w 368"/>
                  <a:gd name="T43" fmla="*/ 66 h 416"/>
                  <a:gd name="T44" fmla="*/ 29 w 368"/>
                  <a:gd name="T45" fmla="*/ 92 h 416"/>
                  <a:gd name="T46" fmla="*/ 15 w 368"/>
                  <a:gd name="T47" fmla="*/ 120 h 416"/>
                  <a:gd name="T48" fmla="*/ 5 w 368"/>
                  <a:gd name="T49" fmla="*/ 151 h 416"/>
                  <a:gd name="T50" fmla="*/ 1 w 368"/>
                  <a:gd name="T51" fmla="*/ 184 h 416"/>
                  <a:gd name="T52" fmla="*/ 0 w 368"/>
                  <a:gd name="T53" fmla="*/ 200 h 416"/>
                  <a:gd name="T54" fmla="*/ 4 w 368"/>
                  <a:gd name="T55" fmla="*/ 243 h 416"/>
                  <a:gd name="T56" fmla="*/ 17 w 368"/>
                  <a:gd name="T57" fmla="*/ 284 h 416"/>
                  <a:gd name="T58" fmla="*/ 37 w 368"/>
                  <a:gd name="T59" fmla="*/ 321 h 416"/>
                  <a:gd name="T60" fmla="*/ 64 w 368"/>
                  <a:gd name="T61" fmla="*/ 352 h 416"/>
                  <a:gd name="T62" fmla="*/ 95 w 368"/>
                  <a:gd name="T63" fmla="*/ 379 h 416"/>
                  <a:gd name="T64" fmla="*/ 132 w 368"/>
                  <a:gd name="T65" fmla="*/ 398 h 416"/>
                  <a:gd name="T66" fmla="*/ 173 w 368"/>
                  <a:gd name="T67" fmla="*/ 411 h 416"/>
                  <a:gd name="T68" fmla="*/ 216 w 368"/>
                  <a:gd name="T69" fmla="*/ 416 h 416"/>
                  <a:gd name="T70" fmla="*/ 237 w 368"/>
                  <a:gd name="T71" fmla="*/ 415 h 416"/>
                  <a:gd name="T72" fmla="*/ 279 w 368"/>
                  <a:gd name="T73" fmla="*/ 406 h 416"/>
                  <a:gd name="T74" fmla="*/ 318 w 368"/>
                  <a:gd name="T75" fmla="*/ 390 h 416"/>
                  <a:gd name="T76" fmla="*/ 353 w 368"/>
                  <a:gd name="T77" fmla="*/ 366 h 416"/>
                  <a:gd name="T78" fmla="*/ 332 w 368"/>
                  <a:gd name="T79" fmla="*/ 316 h 416"/>
                  <a:gd name="T80" fmla="*/ 322 w 368"/>
                  <a:gd name="T81" fmla="*/ 327 h 416"/>
                  <a:gd name="T82" fmla="*/ 295 w 368"/>
                  <a:gd name="T83" fmla="*/ 346 h 416"/>
                  <a:gd name="T84" fmla="*/ 265 w 368"/>
                  <a:gd name="T85" fmla="*/ 357 h 416"/>
                  <a:gd name="T86" fmla="*/ 233 w 368"/>
                  <a:gd name="T87" fmla="*/ 365 h 416"/>
                  <a:gd name="T88" fmla="*/ 216 w 368"/>
                  <a:gd name="T89" fmla="*/ 365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8" h="416">
                    <a:moveTo>
                      <a:pt x="216" y="365"/>
                    </a:moveTo>
                    <a:lnTo>
                      <a:pt x="216" y="365"/>
                    </a:lnTo>
                    <a:lnTo>
                      <a:pt x="198" y="365"/>
                    </a:lnTo>
                    <a:lnTo>
                      <a:pt x="182" y="362"/>
                    </a:lnTo>
                    <a:lnTo>
                      <a:pt x="166" y="357"/>
                    </a:lnTo>
                    <a:lnTo>
                      <a:pt x="151" y="352"/>
                    </a:lnTo>
                    <a:lnTo>
                      <a:pt x="137" y="346"/>
                    </a:lnTo>
                    <a:lnTo>
                      <a:pt x="123" y="337"/>
                    </a:lnTo>
                    <a:lnTo>
                      <a:pt x="110" y="327"/>
                    </a:lnTo>
                    <a:lnTo>
                      <a:pt x="99" y="316"/>
                    </a:lnTo>
                    <a:lnTo>
                      <a:pt x="88" y="306"/>
                    </a:lnTo>
                    <a:lnTo>
                      <a:pt x="79" y="293"/>
                    </a:lnTo>
                    <a:lnTo>
                      <a:pt x="70" y="279"/>
                    </a:lnTo>
                    <a:lnTo>
                      <a:pt x="64" y="265"/>
                    </a:lnTo>
                    <a:lnTo>
                      <a:pt x="58" y="249"/>
                    </a:lnTo>
                    <a:lnTo>
                      <a:pt x="54" y="233"/>
                    </a:lnTo>
                    <a:lnTo>
                      <a:pt x="51" y="217"/>
                    </a:lnTo>
                    <a:lnTo>
                      <a:pt x="51" y="200"/>
                    </a:lnTo>
                    <a:lnTo>
                      <a:pt x="51" y="200"/>
                    </a:lnTo>
                    <a:lnTo>
                      <a:pt x="51" y="187"/>
                    </a:lnTo>
                    <a:lnTo>
                      <a:pt x="52" y="175"/>
                    </a:lnTo>
                    <a:lnTo>
                      <a:pt x="55" y="162"/>
                    </a:lnTo>
                    <a:lnTo>
                      <a:pt x="58" y="150"/>
                    </a:lnTo>
                    <a:lnTo>
                      <a:pt x="61" y="138"/>
                    </a:lnTo>
                    <a:lnTo>
                      <a:pt x="67" y="127"/>
                    </a:lnTo>
                    <a:lnTo>
                      <a:pt x="72" y="117"/>
                    </a:lnTo>
                    <a:lnTo>
                      <a:pt x="79" y="107"/>
                    </a:lnTo>
                    <a:lnTo>
                      <a:pt x="86" y="97"/>
                    </a:lnTo>
                    <a:lnTo>
                      <a:pt x="94" y="87"/>
                    </a:lnTo>
                    <a:lnTo>
                      <a:pt x="102" y="80"/>
                    </a:lnTo>
                    <a:lnTo>
                      <a:pt x="111" y="71"/>
                    </a:lnTo>
                    <a:lnTo>
                      <a:pt x="121" y="64"/>
                    </a:lnTo>
                    <a:lnTo>
                      <a:pt x="130" y="57"/>
                    </a:lnTo>
                    <a:lnTo>
                      <a:pt x="141" y="52"/>
                    </a:lnTo>
                    <a:lnTo>
                      <a:pt x="152" y="46"/>
                    </a:lnTo>
                    <a:lnTo>
                      <a:pt x="133" y="0"/>
                    </a:lnTo>
                    <a:lnTo>
                      <a:pt x="133" y="0"/>
                    </a:lnTo>
                    <a:lnTo>
                      <a:pt x="119" y="6"/>
                    </a:lnTo>
                    <a:lnTo>
                      <a:pt x="105" y="14"/>
                    </a:lnTo>
                    <a:lnTo>
                      <a:pt x="92" y="23"/>
                    </a:lnTo>
                    <a:lnTo>
                      <a:pt x="80" y="32"/>
                    </a:lnTo>
                    <a:lnTo>
                      <a:pt x="68" y="43"/>
                    </a:lnTo>
                    <a:lnTo>
                      <a:pt x="57" y="54"/>
                    </a:lnTo>
                    <a:lnTo>
                      <a:pt x="46" y="66"/>
                    </a:lnTo>
                    <a:lnTo>
                      <a:pt x="38" y="79"/>
                    </a:lnTo>
                    <a:lnTo>
                      <a:pt x="29" y="92"/>
                    </a:lnTo>
                    <a:lnTo>
                      <a:pt x="21" y="106"/>
                    </a:lnTo>
                    <a:lnTo>
                      <a:pt x="15" y="120"/>
                    </a:lnTo>
                    <a:lnTo>
                      <a:pt x="10" y="135"/>
                    </a:lnTo>
                    <a:lnTo>
                      <a:pt x="5" y="151"/>
                    </a:lnTo>
                    <a:lnTo>
                      <a:pt x="2" y="166"/>
                    </a:lnTo>
                    <a:lnTo>
                      <a:pt x="1" y="184"/>
                    </a:lnTo>
                    <a:lnTo>
                      <a:pt x="0" y="200"/>
                    </a:lnTo>
                    <a:lnTo>
                      <a:pt x="0" y="200"/>
                    </a:lnTo>
                    <a:lnTo>
                      <a:pt x="1" y="221"/>
                    </a:lnTo>
                    <a:lnTo>
                      <a:pt x="4" y="243"/>
                    </a:lnTo>
                    <a:lnTo>
                      <a:pt x="10" y="263"/>
                    </a:lnTo>
                    <a:lnTo>
                      <a:pt x="17" y="284"/>
                    </a:lnTo>
                    <a:lnTo>
                      <a:pt x="26" y="302"/>
                    </a:lnTo>
                    <a:lnTo>
                      <a:pt x="37" y="321"/>
                    </a:lnTo>
                    <a:lnTo>
                      <a:pt x="49" y="337"/>
                    </a:lnTo>
                    <a:lnTo>
                      <a:pt x="64" y="352"/>
                    </a:lnTo>
                    <a:lnTo>
                      <a:pt x="79" y="366"/>
                    </a:lnTo>
                    <a:lnTo>
                      <a:pt x="95" y="379"/>
                    </a:lnTo>
                    <a:lnTo>
                      <a:pt x="113" y="390"/>
                    </a:lnTo>
                    <a:lnTo>
                      <a:pt x="132" y="398"/>
                    </a:lnTo>
                    <a:lnTo>
                      <a:pt x="152" y="406"/>
                    </a:lnTo>
                    <a:lnTo>
                      <a:pt x="173" y="411"/>
                    </a:lnTo>
                    <a:lnTo>
                      <a:pt x="194" y="415"/>
                    </a:lnTo>
                    <a:lnTo>
                      <a:pt x="216" y="416"/>
                    </a:lnTo>
                    <a:lnTo>
                      <a:pt x="216" y="416"/>
                    </a:lnTo>
                    <a:lnTo>
                      <a:pt x="237" y="415"/>
                    </a:lnTo>
                    <a:lnTo>
                      <a:pt x="259" y="411"/>
                    </a:lnTo>
                    <a:lnTo>
                      <a:pt x="279" y="406"/>
                    </a:lnTo>
                    <a:lnTo>
                      <a:pt x="300" y="398"/>
                    </a:lnTo>
                    <a:lnTo>
                      <a:pt x="318" y="390"/>
                    </a:lnTo>
                    <a:lnTo>
                      <a:pt x="337" y="379"/>
                    </a:lnTo>
                    <a:lnTo>
                      <a:pt x="353" y="366"/>
                    </a:lnTo>
                    <a:lnTo>
                      <a:pt x="368" y="352"/>
                    </a:lnTo>
                    <a:lnTo>
                      <a:pt x="332" y="316"/>
                    </a:lnTo>
                    <a:lnTo>
                      <a:pt x="332" y="316"/>
                    </a:lnTo>
                    <a:lnTo>
                      <a:pt x="322" y="327"/>
                    </a:lnTo>
                    <a:lnTo>
                      <a:pt x="309" y="337"/>
                    </a:lnTo>
                    <a:lnTo>
                      <a:pt x="295" y="346"/>
                    </a:lnTo>
                    <a:lnTo>
                      <a:pt x="281" y="352"/>
                    </a:lnTo>
                    <a:lnTo>
                      <a:pt x="265" y="357"/>
                    </a:lnTo>
                    <a:lnTo>
                      <a:pt x="249" y="362"/>
                    </a:lnTo>
                    <a:lnTo>
                      <a:pt x="233" y="365"/>
                    </a:lnTo>
                    <a:lnTo>
                      <a:pt x="216" y="365"/>
                    </a:lnTo>
                    <a:lnTo>
                      <a:pt x="216" y="365"/>
                    </a:lnTo>
                    <a:close/>
                  </a:path>
                </a:pathLst>
              </a:custGeom>
              <a:solidFill>
                <a:srgbClr val="F154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000" dirty="0">
                  <a:solidFill>
                    <a:schemeClr val="bg1"/>
                  </a:solidFill>
                </a:endParaRPr>
              </a:p>
            </p:txBody>
          </p:sp>
          <p:sp>
            <p:nvSpPr>
              <p:cNvPr id="217" name="Freeform 11"/>
              <p:cNvSpPr>
                <a:spLocks/>
              </p:cNvSpPr>
              <p:nvPr/>
            </p:nvSpPr>
            <p:spPr bwMode="auto">
              <a:xfrm>
                <a:off x="6270704" y="3341304"/>
                <a:ext cx="136477" cy="207446"/>
              </a:xfrm>
              <a:custGeom>
                <a:avLst/>
                <a:gdLst>
                  <a:gd name="T0" fmla="*/ 49 w 100"/>
                  <a:gd name="T1" fmla="*/ 0 h 152"/>
                  <a:gd name="T2" fmla="*/ 49 w 100"/>
                  <a:gd name="T3" fmla="*/ 0 h 152"/>
                  <a:gd name="T4" fmla="*/ 49 w 100"/>
                  <a:gd name="T5" fmla="*/ 17 h 152"/>
                  <a:gd name="T6" fmla="*/ 46 w 100"/>
                  <a:gd name="T7" fmla="*/ 33 h 152"/>
                  <a:gd name="T8" fmla="*/ 41 w 100"/>
                  <a:gd name="T9" fmla="*/ 49 h 152"/>
                  <a:gd name="T10" fmla="*/ 36 w 100"/>
                  <a:gd name="T11" fmla="*/ 65 h 152"/>
                  <a:gd name="T12" fmla="*/ 30 w 100"/>
                  <a:gd name="T13" fmla="*/ 79 h 152"/>
                  <a:gd name="T14" fmla="*/ 21 w 100"/>
                  <a:gd name="T15" fmla="*/ 93 h 152"/>
                  <a:gd name="T16" fmla="*/ 11 w 100"/>
                  <a:gd name="T17" fmla="*/ 106 h 152"/>
                  <a:gd name="T18" fmla="*/ 0 w 100"/>
                  <a:gd name="T19" fmla="*/ 116 h 152"/>
                  <a:gd name="T20" fmla="*/ 36 w 100"/>
                  <a:gd name="T21" fmla="*/ 152 h 152"/>
                  <a:gd name="T22" fmla="*/ 36 w 100"/>
                  <a:gd name="T23" fmla="*/ 152 h 152"/>
                  <a:gd name="T24" fmla="*/ 50 w 100"/>
                  <a:gd name="T25" fmla="*/ 137 h 152"/>
                  <a:gd name="T26" fmla="*/ 63 w 100"/>
                  <a:gd name="T27" fmla="*/ 121 h 152"/>
                  <a:gd name="T28" fmla="*/ 74 w 100"/>
                  <a:gd name="T29" fmla="*/ 102 h 152"/>
                  <a:gd name="T30" fmla="*/ 82 w 100"/>
                  <a:gd name="T31" fmla="*/ 84 h 152"/>
                  <a:gd name="T32" fmla="*/ 90 w 100"/>
                  <a:gd name="T33" fmla="*/ 63 h 152"/>
                  <a:gd name="T34" fmla="*/ 95 w 100"/>
                  <a:gd name="T35" fmla="*/ 43 h 152"/>
                  <a:gd name="T36" fmla="*/ 99 w 100"/>
                  <a:gd name="T37" fmla="*/ 21 h 152"/>
                  <a:gd name="T38" fmla="*/ 100 w 100"/>
                  <a:gd name="T39" fmla="*/ 0 h 152"/>
                  <a:gd name="T40" fmla="*/ 49 w 100"/>
                  <a:gd name="T41"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 h="152">
                    <a:moveTo>
                      <a:pt x="49" y="0"/>
                    </a:moveTo>
                    <a:lnTo>
                      <a:pt x="49" y="0"/>
                    </a:lnTo>
                    <a:lnTo>
                      <a:pt x="49" y="17"/>
                    </a:lnTo>
                    <a:lnTo>
                      <a:pt x="46" y="33"/>
                    </a:lnTo>
                    <a:lnTo>
                      <a:pt x="41" y="49"/>
                    </a:lnTo>
                    <a:lnTo>
                      <a:pt x="36" y="65"/>
                    </a:lnTo>
                    <a:lnTo>
                      <a:pt x="30" y="79"/>
                    </a:lnTo>
                    <a:lnTo>
                      <a:pt x="21" y="93"/>
                    </a:lnTo>
                    <a:lnTo>
                      <a:pt x="11" y="106"/>
                    </a:lnTo>
                    <a:lnTo>
                      <a:pt x="0" y="116"/>
                    </a:lnTo>
                    <a:lnTo>
                      <a:pt x="36" y="152"/>
                    </a:lnTo>
                    <a:lnTo>
                      <a:pt x="36" y="152"/>
                    </a:lnTo>
                    <a:lnTo>
                      <a:pt x="50" y="137"/>
                    </a:lnTo>
                    <a:lnTo>
                      <a:pt x="63" y="121"/>
                    </a:lnTo>
                    <a:lnTo>
                      <a:pt x="74" y="102"/>
                    </a:lnTo>
                    <a:lnTo>
                      <a:pt x="82" y="84"/>
                    </a:lnTo>
                    <a:lnTo>
                      <a:pt x="90" y="63"/>
                    </a:lnTo>
                    <a:lnTo>
                      <a:pt x="95" y="43"/>
                    </a:lnTo>
                    <a:lnTo>
                      <a:pt x="99" y="21"/>
                    </a:lnTo>
                    <a:lnTo>
                      <a:pt x="100" y="0"/>
                    </a:ln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000" dirty="0">
                  <a:solidFill>
                    <a:schemeClr val="bg1"/>
                  </a:solidFill>
                </a:endParaRPr>
              </a:p>
            </p:txBody>
          </p:sp>
          <p:sp>
            <p:nvSpPr>
              <p:cNvPr id="218" name="Freeform 12"/>
              <p:cNvSpPr>
                <a:spLocks/>
              </p:cNvSpPr>
              <p:nvPr/>
            </p:nvSpPr>
            <p:spPr bwMode="auto">
              <a:xfrm>
                <a:off x="6112389" y="3046514"/>
                <a:ext cx="294792" cy="294791"/>
              </a:xfrm>
              <a:custGeom>
                <a:avLst/>
                <a:gdLst>
                  <a:gd name="T0" fmla="*/ 0 w 216"/>
                  <a:gd name="T1" fmla="*/ 51 h 216"/>
                  <a:gd name="T2" fmla="*/ 0 w 216"/>
                  <a:gd name="T3" fmla="*/ 51 h 216"/>
                  <a:gd name="T4" fmla="*/ 17 w 216"/>
                  <a:gd name="T5" fmla="*/ 51 h 216"/>
                  <a:gd name="T6" fmla="*/ 33 w 216"/>
                  <a:gd name="T7" fmla="*/ 54 h 216"/>
                  <a:gd name="T8" fmla="*/ 49 w 216"/>
                  <a:gd name="T9" fmla="*/ 58 h 216"/>
                  <a:gd name="T10" fmla="*/ 65 w 216"/>
                  <a:gd name="T11" fmla="*/ 64 h 216"/>
                  <a:gd name="T12" fmla="*/ 79 w 216"/>
                  <a:gd name="T13" fmla="*/ 70 h 216"/>
                  <a:gd name="T14" fmla="*/ 93 w 216"/>
                  <a:gd name="T15" fmla="*/ 79 h 216"/>
                  <a:gd name="T16" fmla="*/ 106 w 216"/>
                  <a:gd name="T17" fmla="*/ 88 h 216"/>
                  <a:gd name="T18" fmla="*/ 116 w 216"/>
                  <a:gd name="T19" fmla="*/ 99 h 216"/>
                  <a:gd name="T20" fmla="*/ 127 w 216"/>
                  <a:gd name="T21" fmla="*/ 110 h 216"/>
                  <a:gd name="T22" fmla="*/ 137 w 216"/>
                  <a:gd name="T23" fmla="*/ 123 h 216"/>
                  <a:gd name="T24" fmla="*/ 146 w 216"/>
                  <a:gd name="T25" fmla="*/ 137 h 216"/>
                  <a:gd name="T26" fmla="*/ 152 w 216"/>
                  <a:gd name="T27" fmla="*/ 151 h 216"/>
                  <a:gd name="T28" fmla="*/ 157 w 216"/>
                  <a:gd name="T29" fmla="*/ 166 h 216"/>
                  <a:gd name="T30" fmla="*/ 162 w 216"/>
                  <a:gd name="T31" fmla="*/ 182 h 216"/>
                  <a:gd name="T32" fmla="*/ 165 w 216"/>
                  <a:gd name="T33" fmla="*/ 198 h 216"/>
                  <a:gd name="T34" fmla="*/ 165 w 216"/>
                  <a:gd name="T35" fmla="*/ 216 h 216"/>
                  <a:gd name="T36" fmla="*/ 165 w 216"/>
                  <a:gd name="T37" fmla="*/ 216 h 216"/>
                  <a:gd name="T38" fmla="*/ 216 w 216"/>
                  <a:gd name="T39" fmla="*/ 216 h 216"/>
                  <a:gd name="T40" fmla="*/ 216 w 216"/>
                  <a:gd name="T41" fmla="*/ 216 h 216"/>
                  <a:gd name="T42" fmla="*/ 215 w 216"/>
                  <a:gd name="T43" fmla="*/ 194 h 216"/>
                  <a:gd name="T44" fmla="*/ 211 w 216"/>
                  <a:gd name="T45" fmla="*/ 173 h 216"/>
                  <a:gd name="T46" fmla="*/ 206 w 216"/>
                  <a:gd name="T47" fmla="*/ 152 h 216"/>
                  <a:gd name="T48" fmla="*/ 198 w 216"/>
                  <a:gd name="T49" fmla="*/ 132 h 216"/>
                  <a:gd name="T50" fmla="*/ 190 w 216"/>
                  <a:gd name="T51" fmla="*/ 113 h 216"/>
                  <a:gd name="T52" fmla="*/ 179 w 216"/>
                  <a:gd name="T53" fmla="*/ 95 h 216"/>
                  <a:gd name="T54" fmla="*/ 166 w 216"/>
                  <a:gd name="T55" fmla="*/ 79 h 216"/>
                  <a:gd name="T56" fmla="*/ 152 w 216"/>
                  <a:gd name="T57" fmla="*/ 64 h 216"/>
                  <a:gd name="T58" fmla="*/ 137 w 216"/>
                  <a:gd name="T59" fmla="*/ 49 h 216"/>
                  <a:gd name="T60" fmla="*/ 121 w 216"/>
                  <a:gd name="T61" fmla="*/ 37 h 216"/>
                  <a:gd name="T62" fmla="*/ 102 w 216"/>
                  <a:gd name="T63" fmla="*/ 26 h 216"/>
                  <a:gd name="T64" fmla="*/ 84 w 216"/>
                  <a:gd name="T65" fmla="*/ 17 h 216"/>
                  <a:gd name="T66" fmla="*/ 63 w 216"/>
                  <a:gd name="T67" fmla="*/ 10 h 216"/>
                  <a:gd name="T68" fmla="*/ 43 w 216"/>
                  <a:gd name="T69" fmla="*/ 4 h 216"/>
                  <a:gd name="T70" fmla="*/ 21 w 216"/>
                  <a:gd name="T71" fmla="*/ 1 h 216"/>
                  <a:gd name="T72" fmla="*/ 0 w 216"/>
                  <a:gd name="T73" fmla="*/ 0 h 216"/>
                  <a:gd name="T74" fmla="*/ 0 w 216"/>
                  <a:gd name="T75" fmla="*/ 51 h 216"/>
                  <a:gd name="T76" fmla="*/ 0 w 216"/>
                  <a:gd name="T77" fmla="*/ 5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6" h="216">
                    <a:moveTo>
                      <a:pt x="0" y="51"/>
                    </a:moveTo>
                    <a:lnTo>
                      <a:pt x="0" y="51"/>
                    </a:lnTo>
                    <a:lnTo>
                      <a:pt x="17" y="51"/>
                    </a:lnTo>
                    <a:lnTo>
                      <a:pt x="33" y="54"/>
                    </a:lnTo>
                    <a:lnTo>
                      <a:pt x="49" y="58"/>
                    </a:lnTo>
                    <a:lnTo>
                      <a:pt x="65" y="64"/>
                    </a:lnTo>
                    <a:lnTo>
                      <a:pt x="79" y="70"/>
                    </a:lnTo>
                    <a:lnTo>
                      <a:pt x="93" y="79"/>
                    </a:lnTo>
                    <a:lnTo>
                      <a:pt x="106" y="88"/>
                    </a:lnTo>
                    <a:lnTo>
                      <a:pt x="116" y="99"/>
                    </a:lnTo>
                    <a:lnTo>
                      <a:pt x="127" y="110"/>
                    </a:lnTo>
                    <a:lnTo>
                      <a:pt x="137" y="123"/>
                    </a:lnTo>
                    <a:lnTo>
                      <a:pt x="146" y="137"/>
                    </a:lnTo>
                    <a:lnTo>
                      <a:pt x="152" y="151"/>
                    </a:lnTo>
                    <a:lnTo>
                      <a:pt x="157" y="166"/>
                    </a:lnTo>
                    <a:lnTo>
                      <a:pt x="162" y="182"/>
                    </a:lnTo>
                    <a:lnTo>
                      <a:pt x="165" y="198"/>
                    </a:lnTo>
                    <a:lnTo>
                      <a:pt x="165" y="216"/>
                    </a:lnTo>
                    <a:lnTo>
                      <a:pt x="165" y="216"/>
                    </a:lnTo>
                    <a:lnTo>
                      <a:pt x="216" y="216"/>
                    </a:lnTo>
                    <a:lnTo>
                      <a:pt x="216" y="216"/>
                    </a:lnTo>
                    <a:lnTo>
                      <a:pt x="215" y="194"/>
                    </a:lnTo>
                    <a:lnTo>
                      <a:pt x="211" y="173"/>
                    </a:lnTo>
                    <a:lnTo>
                      <a:pt x="206" y="152"/>
                    </a:lnTo>
                    <a:lnTo>
                      <a:pt x="198" y="132"/>
                    </a:lnTo>
                    <a:lnTo>
                      <a:pt x="190" y="113"/>
                    </a:lnTo>
                    <a:lnTo>
                      <a:pt x="179" y="95"/>
                    </a:lnTo>
                    <a:lnTo>
                      <a:pt x="166" y="79"/>
                    </a:lnTo>
                    <a:lnTo>
                      <a:pt x="152" y="64"/>
                    </a:lnTo>
                    <a:lnTo>
                      <a:pt x="137" y="49"/>
                    </a:lnTo>
                    <a:lnTo>
                      <a:pt x="121" y="37"/>
                    </a:lnTo>
                    <a:lnTo>
                      <a:pt x="102" y="26"/>
                    </a:lnTo>
                    <a:lnTo>
                      <a:pt x="84" y="17"/>
                    </a:lnTo>
                    <a:lnTo>
                      <a:pt x="63" y="10"/>
                    </a:lnTo>
                    <a:lnTo>
                      <a:pt x="43" y="4"/>
                    </a:lnTo>
                    <a:lnTo>
                      <a:pt x="21" y="1"/>
                    </a:lnTo>
                    <a:lnTo>
                      <a:pt x="0" y="0"/>
                    </a:lnTo>
                    <a:lnTo>
                      <a:pt x="0" y="51"/>
                    </a:lnTo>
                    <a:lnTo>
                      <a:pt x="0" y="51"/>
                    </a:lnTo>
                    <a:close/>
                  </a:path>
                </a:pathLst>
              </a:custGeom>
              <a:solidFill>
                <a:srgbClr val="16C6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000" dirty="0">
                  <a:solidFill>
                    <a:schemeClr val="bg1"/>
                  </a:solidFill>
                </a:endParaRPr>
              </a:p>
            </p:txBody>
          </p:sp>
          <p:sp>
            <p:nvSpPr>
              <p:cNvPr id="219" name="Freeform 13"/>
              <p:cNvSpPr>
                <a:spLocks/>
              </p:cNvSpPr>
              <p:nvPr/>
            </p:nvSpPr>
            <p:spPr bwMode="auto">
              <a:xfrm>
                <a:off x="5999106" y="3046520"/>
                <a:ext cx="113277" cy="84616"/>
              </a:xfrm>
              <a:custGeom>
                <a:avLst/>
                <a:gdLst>
                  <a:gd name="T0" fmla="*/ 83 w 83"/>
                  <a:gd name="T1" fmla="*/ 51 h 62"/>
                  <a:gd name="T2" fmla="*/ 83 w 83"/>
                  <a:gd name="T3" fmla="*/ 0 h 62"/>
                  <a:gd name="T4" fmla="*/ 83 w 83"/>
                  <a:gd name="T5" fmla="*/ 0 h 62"/>
                  <a:gd name="T6" fmla="*/ 61 w 83"/>
                  <a:gd name="T7" fmla="*/ 1 h 62"/>
                  <a:gd name="T8" fmla="*/ 40 w 83"/>
                  <a:gd name="T9" fmla="*/ 4 h 62"/>
                  <a:gd name="T10" fmla="*/ 20 w 83"/>
                  <a:gd name="T11" fmla="*/ 10 h 62"/>
                  <a:gd name="T12" fmla="*/ 0 w 83"/>
                  <a:gd name="T13" fmla="*/ 16 h 62"/>
                  <a:gd name="T14" fmla="*/ 19 w 83"/>
                  <a:gd name="T15" fmla="*/ 62 h 62"/>
                  <a:gd name="T16" fmla="*/ 19 w 83"/>
                  <a:gd name="T17" fmla="*/ 62 h 62"/>
                  <a:gd name="T18" fmla="*/ 34 w 83"/>
                  <a:gd name="T19" fmla="*/ 57 h 62"/>
                  <a:gd name="T20" fmla="*/ 50 w 83"/>
                  <a:gd name="T21" fmla="*/ 54 h 62"/>
                  <a:gd name="T22" fmla="*/ 67 w 83"/>
                  <a:gd name="T23" fmla="*/ 51 h 62"/>
                  <a:gd name="T24" fmla="*/ 83 w 83"/>
                  <a:gd name="T25" fmla="*/ 51 h 62"/>
                  <a:gd name="T26" fmla="*/ 83 w 83"/>
                  <a:gd name="T27" fmla="*/ 5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62">
                    <a:moveTo>
                      <a:pt x="83" y="51"/>
                    </a:moveTo>
                    <a:lnTo>
                      <a:pt x="83" y="0"/>
                    </a:lnTo>
                    <a:lnTo>
                      <a:pt x="83" y="0"/>
                    </a:lnTo>
                    <a:lnTo>
                      <a:pt x="61" y="1"/>
                    </a:lnTo>
                    <a:lnTo>
                      <a:pt x="40" y="4"/>
                    </a:lnTo>
                    <a:lnTo>
                      <a:pt x="20" y="10"/>
                    </a:lnTo>
                    <a:lnTo>
                      <a:pt x="0" y="16"/>
                    </a:lnTo>
                    <a:lnTo>
                      <a:pt x="19" y="62"/>
                    </a:lnTo>
                    <a:lnTo>
                      <a:pt x="19" y="62"/>
                    </a:lnTo>
                    <a:lnTo>
                      <a:pt x="34" y="57"/>
                    </a:lnTo>
                    <a:lnTo>
                      <a:pt x="50" y="54"/>
                    </a:lnTo>
                    <a:lnTo>
                      <a:pt x="67" y="51"/>
                    </a:lnTo>
                    <a:lnTo>
                      <a:pt x="83" y="51"/>
                    </a:lnTo>
                    <a:lnTo>
                      <a:pt x="83" y="51"/>
                    </a:lnTo>
                    <a:close/>
                  </a:path>
                </a:pathLst>
              </a:custGeom>
              <a:solidFill>
                <a:srgbClr val="242D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000" dirty="0">
                  <a:solidFill>
                    <a:schemeClr val="bg1"/>
                  </a:solidFill>
                </a:endParaRPr>
              </a:p>
            </p:txBody>
          </p:sp>
        </p:grpSp>
        <p:grpSp>
          <p:nvGrpSpPr>
            <p:cNvPr id="7" name="Group 6"/>
            <p:cNvGrpSpPr/>
            <p:nvPr/>
          </p:nvGrpSpPr>
          <p:grpSpPr>
            <a:xfrm>
              <a:off x="4189105" y="3672223"/>
              <a:ext cx="644601" cy="576132"/>
              <a:chOff x="4016729" y="3133350"/>
              <a:chExt cx="530352" cy="474020"/>
            </a:xfrm>
          </p:grpSpPr>
          <p:sp>
            <p:nvSpPr>
              <p:cNvPr id="281" name="Freeform 6"/>
              <p:cNvSpPr>
                <a:spLocks/>
              </p:cNvSpPr>
              <p:nvPr/>
            </p:nvSpPr>
            <p:spPr bwMode="auto">
              <a:xfrm>
                <a:off x="4016729" y="3133350"/>
                <a:ext cx="530352" cy="388391"/>
              </a:xfrm>
              <a:custGeom>
                <a:avLst/>
                <a:gdLst>
                  <a:gd name="T0" fmla="*/ 256 w 256"/>
                  <a:gd name="T1" fmla="*/ 175 h 187"/>
                  <a:gd name="T2" fmla="*/ 244 w 256"/>
                  <a:gd name="T3" fmla="*/ 187 h 187"/>
                  <a:gd name="T4" fmla="*/ 12 w 256"/>
                  <a:gd name="T5" fmla="*/ 187 h 187"/>
                  <a:gd name="T6" fmla="*/ 0 w 256"/>
                  <a:gd name="T7" fmla="*/ 175 h 187"/>
                  <a:gd name="T8" fmla="*/ 0 w 256"/>
                  <a:gd name="T9" fmla="*/ 12 h 187"/>
                  <a:gd name="T10" fmla="*/ 12 w 256"/>
                  <a:gd name="T11" fmla="*/ 0 h 187"/>
                  <a:gd name="T12" fmla="*/ 244 w 256"/>
                  <a:gd name="T13" fmla="*/ 0 h 187"/>
                  <a:gd name="T14" fmla="*/ 256 w 256"/>
                  <a:gd name="T15" fmla="*/ 12 h 187"/>
                  <a:gd name="T16" fmla="*/ 256 w 256"/>
                  <a:gd name="T17" fmla="*/ 1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187">
                    <a:moveTo>
                      <a:pt x="256" y="175"/>
                    </a:moveTo>
                    <a:cubicBezTo>
                      <a:pt x="256" y="181"/>
                      <a:pt x="251" y="187"/>
                      <a:pt x="244" y="187"/>
                    </a:cubicBezTo>
                    <a:cubicBezTo>
                      <a:pt x="12" y="187"/>
                      <a:pt x="12" y="187"/>
                      <a:pt x="12" y="187"/>
                    </a:cubicBezTo>
                    <a:cubicBezTo>
                      <a:pt x="5" y="187"/>
                      <a:pt x="0" y="181"/>
                      <a:pt x="0" y="175"/>
                    </a:cubicBezTo>
                    <a:cubicBezTo>
                      <a:pt x="0" y="12"/>
                      <a:pt x="0" y="12"/>
                      <a:pt x="0" y="12"/>
                    </a:cubicBezTo>
                    <a:cubicBezTo>
                      <a:pt x="0" y="6"/>
                      <a:pt x="5" y="0"/>
                      <a:pt x="12" y="0"/>
                    </a:cubicBezTo>
                    <a:cubicBezTo>
                      <a:pt x="244" y="0"/>
                      <a:pt x="244" y="0"/>
                      <a:pt x="244" y="0"/>
                    </a:cubicBezTo>
                    <a:cubicBezTo>
                      <a:pt x="251" y="0"/>
                      <a:pt x="256" y="6"/>
                      <a:pt x="256" y="12"/>
                    </a:cubicBezTo>
                    <a:lnTo>
                      <a:pt x="256" y="175"/>
                    </a:ln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82" name="Rectangle 7"/>
              <p:cNvSpPr>
                <a:spLocks noChangeArrowheads="1"/>
              </p:cNvSpPr>
              <p:nvPr/>
            </p:nvSpPr>
            <p:spPr bwMode="auto">
              <a:xfrm>
                <a:off x="4210277" y="3521740"/>
                <a:ext cx="144780" cy="61164"/>
              </a:xfrm>
              <a:prstGeom prst="rect">
                <a:avLst/>
              </a:prstGeom>
              <a:solidFill>
                <a:srgbClr val="E2E4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83" name="Freeform 8"/>
              <p:cNvSpPr>
                <a:spLocks/>
              </p:cNvSpPr>
              <p:nvPr/>
            </p:nvSpPr>
            <p:spPr bwMode="auto">
              <a:xfrm>
                <a:off x="4161509" y="3582904"/>
                <a:ext cx="240792" cy="24466"/>
              </a:xfrm>
              <a:custGeom>
                <a:avLst/>
                <a:gdLst>
                  <a:gd name="T0" fmla="*/ 116 w 116"/>
                  <a:gd name="T1" fmla="*/ 6 h 12"/>
                  <a:gd name="T2" fmla="*/ 110 w 116"/>
                  <a:gd name="T3" fmla="*/ 12 h 12"/>
                  <a:gd name="T4" fmla="*/ 6 w 116"/>
                  <a:gd name="T5" fmla="*/ 12 h 12"/>
                  <a:gd name="T6" fmla="*/ 0 w 116"/>
                  <a:gd name="T7" fmla="*/ 6 h 12"/>
                  <a:gd name="T8" fmla="*/ 6 w 116"/>
                  <a:gd name="T9" fmla="*/ 0 h 12"/>
                  <a:gd name="T10" fmla="*/ 110 w 116"/>
                  <a:gd name="T11" fmla="*/ 0 h 12"/>
                  <a:gd name="T12" fmla="*/ 116 w 116"/>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116" h="12">
                    <a:moveTo>
                      <a:pt x="116" y="6"/>
                    </a:moveTo>
                    <a:cubicBezTo>
                      <a:pt x="116" y="9"/>
                      <a:pt x="114" y="12"/>
                      <a:pt x="110" y="12"/>
                    </a:cubicBezTo>
                    <a:cubicBezTo>
                      <a:pt x="6" y="12"/>
                      <a:pt x="6" y="12"/>
                      <a:pt x="6" y="12"/>
                    </a:cubicBezTo>
                    <a:cubicBezTo>
                      <a:pt x="2" y="12"/>
                      <a:pt x="0" y="9"/>
                      <a:pt x="0" y="6"/>
                    </a:cubicBezTo>
                    <a:cubicBezTo>
                      <a:pt x="0" y="3"/>
                      <a:pt x="2" y="0"/>
                      <a:pt x="6" y="0"/>
                    </a:cubicBezTo>
                    <a:cubicBezTo>
                      <a:pt x="110" y="0"/>
                      <a:pt x="110" y="0"/>
                      <a:pt x="110" y="0"/>
                    </a:cubicBezTo>
                    <a:cubicBezTo>
                      <a:pt x="114" y="0"/>
                      <a:pt x="116" y="3"/>
                      <a:pt x="116" y="6"/>
                    </a:cubicBezTo>
                    <a:close/>
                  </a:path>
                </a:pathLst>
              </a:custGeom>
              <a:solidFill>
                <a:srgbClr val="F0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84" name="Freeform 9"/>
              <p:cNvSpPr>
                <a:spLocks/>
              </p:cNvSpPr>
              <p:nvPr/>
            </p:nvSpPr>
            <p:spPr bwMode="auto">
              <a:xfrm>
                <a:off x="4016729" y="3423878"/>
                <a:ext cx="530352" cy="97862"/>
              </a:xfrm>
              <a:custGeom>
                <a:avLst/>
                <a:gdLst>
                  <a:gd name="T0" fmla="*/ 256 w 256"/>
                  <a:gd name="T1" fmla="*/ 35 h 47"/>
                  <a:gd name="T2" fmla="*/ 256 w 256"/>
                  <a:gd name="T3" fmla="*/ 0 h 47"/>
                  <a:gd name="T4" fmla="*/ 0 w 256"/>
                  <a:gd name="T5" fmla="*/ 0 h 47"/>
                  <a:gd name="T6" fmla="*/ 0 w 256"/>
                  <a:gd name="T7" fmla="*/ 35 h 47"/>
                  <a:gd name="T8" fmla="*/ 12 w 256"/>
                  <a:gd name="T9" fmla="*/ 47 h 47"/>
                  <a:gd name="T10" fmla="*/ 244 w 256"/>
                  <a:gd name="T11" fmla="*/ 47 h 47"/>
                  <a:gd name="T12" fmla="*/ 256 w 256"/>
                  <a:gd name="T13" fmla="*/ 35 h 47"/>
                </a:gdLst>
                <a:ahLst/>
                <a:cxnLst>
                  <a:cxn ang="0">
                    <a:pos x="T0" y="T1"/>
                  </a:cxn>
                  <a:cxn ang="0">
                    <a:pos x="T2" y="T3"/>
                  </a:cxn>
                  <a:cxn ang="0">
                    <a:pos x="T4" y="T5"/>
                  </a:cxn>
                  <a:cxn ang="0">
                    <a:pos x="T6" y="T7"/>
                  </a:cxn>
                  <a:cxn ang="0">
                    <a:pos x="T8" y="T9"/>
                  </a:cxn>
                  <a:cxn ang="0">
                    <a:pos x="T10" y="T11"/>
                  </a:cxn>
                  <a:cxn ang="0">
                    <a:pos x="T12" y="T13"/>
                  </a:cxn>
                </a:cxnLst>
                <a:rect l="0" t="0" r="r" b="b"/>
                <a:pathLst>
                  <a:path w="256" h="47">
                    <a:moveTo>
                      <a:pt x="256" y="35"/>
                    </a:moveTo>
                    <a:cubicBezTo>
                      <a:pt x="256" y="0"/>
                      <a:pt x="256" y="0"/>
                      <a:pt x="256" y="0"/>
                    </a:cubicBezTo>
                    <a:cubicBezTo>
                      <a:pt x="0" y="0"/>
                      <a:pt x="0" y="0"/>
                      <a:pt x="0" y="0"/>
                    </a:cubicBezTo>
                    <a:cubicBezTo>
                      <a:pt x="0" y="35"/>
                      <a:pt x="0" y="35"/>
                      <a:pt x="0" y="35"/>
                    </a:cubicBezTo>
                    <a:cubicBezTo>
                      <a:pt x="0" y="41"/>
                      <a:pt x="5" y="47"/>
                      <a:pt x="12" y="47"/>
                    </a:cubicBezTo>
                    <a:cubicBezTo>
                      <a:pt x="244" y="47"/>
                      <a:pt x="244" y="47"/>
                      <a:pt x="244" y="47"/>
                    </a:cubicBezTo>
                    <a:cubicBezTo>
                      <a:pt x="251" y="47"/>
                      <a:pt x="256" y="41"/>
                      <a:pt x="256"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85" name="Freeform 10"/>
              <p:cNvSpPr>
                <a:spLocks noEditPoints="1"/>
              </p:cNvSpPr>
              <p:nvPr/>
            </p:nvSpPr>
            <p:spPr bwMode="auto">
              <a:xfrm>
                <a:off x="4249901" y="3440698"/>
                <a:ext cx="65532" cy="6728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0" y="24"/>
                      <a:pt x="24" y="20"/>
                      <a:pt x="24" y="16"/>
                    </a:cubicBezTo>
                    <a:cubicBezTo>
                      <a:pt x="24" y="12"/>
                      <a:pt x="20" y="8"/>
                      <a:pt x="16" y="8"/>
                    </a:cubicBezTo>
                    <a:close/>
                  </a:path>
                </a:pathLst>
              </a:custGeom>
              <a:solidFill>
                <a:srgbClr val="CF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86" name="Freeform 11"/>
              <p:cNvSpPr>
                <a:spLocks/>
              </p:cNvSpPr>
              <p:nvPr/>
            </p:nvSpPr>
            <p:spPr bwMode="auto">
              <a:xfrm>
                <a:off x="4016729" y="3133350"/>
                <a:ext cx="454152" cy="290528"/>
              </a:xfrm>
              <a:custGeom>
                <a:avLst/>
                <a:gdLst>
                  <a:gd name="T0" fmla="*/ 0 w 219"/>
                  <a:gd name="T1" fmla="*/ 12 h 140"/>
                  <a:gd name="T2" fmla="*/ 0 w 219"/>
                  <a:gd name="T3" fmla="*/ 140 h 140"/>
                  <a:gd name="T4" fmla="*/ 79 w 219"/>
                  <a:gd name="T5" fmla="*/ 140 h 140"/>
                  <a:gd name="T6" fmla="*/ 219 w 219"/>
                  <a:gd name="T7" fmla="*/ 0 h 140"/>
                  <a:gd name="T8" fmla="*/ 12 w 219"/>
                  <a:gd name="T9" fmla="*/ 0 h 140"/>
                  <a:gd name="T10" fmla="*/ 0 w 219"/>
                  <a:gd name="T11" fmla="*/ 12 h 140"/>
                </a:gdLst>
                <a:ahLst/>
                <a:cxnLst>
                  <a:cxn ang="0">
                    <a:pos x="T0" y="T1"/>
                  </a:cxn>
                  <a:cxn ang="0">
                    <a:pos x="T2" y="T3"/>
                  </a:cxn>
                  <a:cxn ang="0">
                    <a:pos x="T4" y="T5"/>
                  </a:cxn>
                  <a:cxn ang="0">
                    <a:pos x="T6" y="T7"/>
                  </a:cxn>
                  <a:cxn ang="0">
                    <a:pos x="T8" y="T9"/>
                  </a:cxn>
                  <a:cxn ang="0">
                    <a:pos x="T10" y="T11"/>
                  </a:cxn>
                </a:cxnLst>
                <a:rect l="0" t="0" r="r" b="b"/>
                <a:pathLst>
                  <a:path w="219" h="140">
                    <a:moveTo>
                      <a:pt x="0" y="12"/>
                    </a:moveTo>
                    <a:cubicBezTo>
                      <a:pt x="0" y="140"/>
                      <a:pt x="0" y="140"/>
                      <a:pt x="0" y="140"/>
                    </a:cubicBezTo>
                    <a:cubicBezTo>
                      <a:pt x="79" y="140"/>
                      <a:pt x="79" y="140"/>
                      <a:pt x="79" y="140"/>
                    </a:cubicBezTo>
                    <a:cubicBezTo>
                      <a:pt x="219" y="0"/>
                      <a:pt x="219" y="0"/>
                      <a:pt x="219" y="0"/>
                    </a:cubicBezTo>
                    <a:cubicBezTo>
                      <a:pt x="12" y="0"/>
                      <a:pt x="12" y="0"/>
                      <a:pt x="12" y="0"/>
                    </a:cubicBezTo>
                    <a:cubicBezTo>
                      <a:pt x="5" y="0"/>
                      <a:pt x="0" y="5"/>
                      <a:pt x="0" y="12"/>
                    </a:cubicBezTo>
                    <a:close/>
                  </a:path>
                </a:pathLst>
              </a:custGeom>
              <a:solidFill>
                <a:srgbClr val="5B5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87" name="Freeform 12"/>
              <p:cNvSpPr>
                <a:spLocks noEditPoints="1"/>
              </p:cNvSpPr>
              <p:nvPr/>
            </p:nvSpPr>
            <p:spPr bwMode="auto">
              <a:xfrm>
                <a:off x="4079213" y="3180752"/>
                <a:ext cx="16764" cy="29053"/>
              </a:xfrm>
              <a:custGeom>
                <a:avLst/>
                <a:gdLst>
                  <a:gd name="T0" fmla="*/ 0 w 8"/>
                  <a:gd name="T1" fmla="*/ 7 h 14"/>
                  <a:gd name="T2" fmla="*/ 4 w 8"/>
                  <a:gd name="T3" fmla="*/ 0 h 14"/>
                  <a:gd name="T4" fmla="*/ 8 w 8"/>
                  <a:gd name="T5" fmla="*/ 7 h 14"/>
                  <a:gd name="T6" fmla="*/ 4 w 8"/>
                  <a:gd name="T7" fmla="*/ 14 h 14"/>
                  <a:gd name="T8" fmla="*/ 0 w 8"/>
                  <a:gd name="T9" fmla="*/ 7 h 14"/>
                  <a:gd name="T10" fmla="*/ 7 w 8"/>
                  <a:gd name="T11" fmla="*/ 7 h 14"/>
                  <a:gd name="T12" fmla="*/ 4 w 8"/>
                  <a:gd name="T13" fmla="*/ 1 h 14"/>
                  <a:gd name="T14" fmla="*/ 1 w 8"/>
                  <a:gd name="T15" fmla="*/ 7 h 14"/>
                  <a:gd name="T16" fmla="*/ 4 w 8"/>
                  <a:gd name="T17" fmla="*/ 12 h 14"/>
                  <a:gd name="T18" fmla="*/ 7 w 8"/>
                  <a:gd name="T19" fmla="*/ 7 h 14"/>
                  <a:gd name="T20" fmla="*/ 4 w 8"/>
                  <a:gd name="T21" fmla="*/ 6 h 14"/>
                  <a:gd name="T22" fmla="*/ 5 w 8"/>
                  <a:gd name="T23" fmla="*/ 7 h 14"/>
                  <a:gd name="T24" fmla="*/ 4 w 8"/>
                  <a:gd name="T25" fmla="*/ 8 h 14"/>
                  <a:gd name="T26" fmla="*/ 3 w 8"/>
                  <a:gd name="T27" fmla="*/ 7 h 14"/>
                  <a:gd name="T28" fmla="*/ 4 w 8"/>
                  <a:gd name="T29"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14">
                    <a:moveTo>
                      <a:pt x="0" y="7"/>
                    </a:moveTo>
                    <a:cubicBezTo>
                      <a:pt x="0" y="3"/>
                      <a:pt x="1" y="0"/>
                      <a:pt x="4" y="0"/>
                    </a:cubicBezTo>
                    <a:cubicBezTo>
                      <a:pt x="7" y="0"/>
                      <a:pt x="8" y="3"/>
                      <a:pt x="8" y="7"/>
                    </a:cubicBezTo>
                    <a:cubicBezTo>
                      <a:pt x="8" y="11"/>
                      <a:pt x="7" y="14"/>
                      <a:pt x="4" y="14"/>
                    </a:cubicBezTo>
                    <a:cubicBezTo>
                      <a:pt x="1" y="14"/>
                      <a:pt x="0" y="11"/>
                      <a:pt x="0" y="7"/>
                    </a:cubicBezTo>
                    <a:close/>
                    <a:moveTo>
                      <a:pt x="7" y="7"/>
                    </a:moveTo>
                    <a:cubicBezTo>
                      <a:pt x="7" y="3"/>
                      <a:pt x="6" y="1"/>
                      <a:pt x="4" y="1"/>
                    </a:cubicBezTo>
                    <a:cubicBezTo>
                      <a:pt x="2" y="1"/>
                      <a:pt x="1" y="3"/>
                      <a:pt x="1" y="7"/>
                    </a:cubicBezTo>
                    <a:cubicBezTo>
                      <a:pt x="1" y="11"/>
                      <a:pt x="2" y="12"/>
                      <a:pt x="4" y="12"/>
                    </a:cubicBezTo>
                    <a:cubicBezTo>
                      <a:pt x="6" y="12"/>
                      <a:pt x="7" y="11"/>
                      <a:pt x="7" y="7"/>
                    </a:cubicBezTo>
                    <a:close/>
                    <a:moveTo>
                      <a:pt x="4" y="6"/>
                    </a:moveTo>
                    <a:cubicBezTo>
                      <a:pt x="5" y="6"/>
                      <a:pt x="5" y="6"/>
                      <a:pt x="5" y="7"/>
                    </a:cubicBezTo>
                    <a:cubicBezTo>
                      <a:pt x="5" y="8"/>
                      <a:pt x="5" y="8"/>
                      <a:pt x="4" y="8"/>
                    </a:cubicBezTo>
                    <a:cubicBezTo>
                      <a:pt x="3" y="8"/>
                      <a:pt x="3" y="8"/>
                      <a:pt x="3" y="7"/>
                    </a:cubicBezTo>
                    <a:cubicBezTo>
                      <a:pt x="3" y="6"/>
                      <a:pt x="3" y="6"/>
                      <a:pt x="4"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88" name="Freeform 13"/>
              <p:cNvSpPr>
                <a:spLocks/>
              </p:cNvSpPr>
              <p:nvPr/>
            </p:nvSpPr>
            <p:spPr bwMode="auto">
              <a:xfrm>
                <a:off x="4103597" y="3180752"/>
                <a:ext cx="16764" cy="29053"/>
              </a:xfrm>
              <a:custGeom>
                <a:avLst/>
                <a:gdLst>
                  <a:gd name="T0" fmla="*/ 6 w 11"/>
                  <a:gd name="T1" fmla="*/ 3 h 19"/>
                  <a:gd name="T2" fmla="*/ 0 w 11"/>
                  <a:gd name="T3" fmla="*/ 6 h 19"/>
                  <a:gd name="T4" fmla="*/ 0 w 11"/>
                  <a:gd name="T5" fmla="*/ 4 h 19"/>
                  <a:gd name="T6" fmla="*/ 6 w 11"/>
                  <a:gd name="T7" fmla="*/ 0 h 19"/>
                  <a:gd name="T8" fmla="*/ 7 w 11"/>
                  <a:gd name="T9" fmla="*/ 0 h 19"/>
                  <a:gd name="T10" fmla="*/ 7 w 11"/>
                  <a:gd name="T11" fmla="*/ 17 h 19"/>
                  <a:gd name="T12" fmla="*/ 11 w 11"/>
                  <a:gd name="T13" fmla="*/ 17 h 19"/>
                  <a:gd name="T14" fmla="*/ 11 w 11"/>
                  <a:gd name="T15" fmla="*/ 19 h 19"/>
                  <a:gd name="T16" fmla="*/ 0 w 11"/>
                  <a:gd name="T17" fmla="*/ 19 h 19"/>
                  <a:gd name="T18" fmla="*/ 0 w 11"/>
                  <a:gd name="T19" fmla="*/ 17 h 19"/>
                  <a:gd name="T20" fmla="*/ 6 w 11"/>
                  <a:gd name="T21" fmla="*/ 17 h 19"/>
                  <a:gd name="T22" fmla="*/ 6 w 11"/>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19">
                    <a:moveTo>
                      <a:pt x="6" y="3"/>
                    </a:moveTo>
                    <a:lnTo>
                      <a:pt x="0" y="6"/>
                    </a:lnTo>
                    <a:lnTo>
                      <a:pt x="0" y="4"/>
                    </a:lnTo>
                    <a:lnTo>
                      <a:pt x="6" y="0"/>
                    </a:lnTo>
                    <a:lnTo>
                      <a:pt x="7" y="0"/>
                    </a:lnTo>
                    <a:lnTo>
                      <a:pt x="7" y="17"/>
                    </a:lnTo>
                    <a:lnTo>
                      <a:pt x="11" y="17"/>
                    </a:lnTo>
                    <a:lnTo>
                      <a:pt x="11" y="19"/>
                    </a:lnTo>
                    <a:lnTo>
                      <a:pt x="0" y="19"/>
                    </a:lnTo>
                    <a:lnTo>
                      <a:pt x="0" y="17"/>
                    </a:lnTo>
                    <a:lnTo>
                      <a:pt x="6" y="17"/>
                    </a:lnTo>
                    <a:lnTo>
                      <a:pt x="6"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89" name="Freeform 14"/>
              <p:cNvSpPr>
                <a:spLocks/>
              </p:cNvSpPr>
              <p:nvPr/>
            </p:nvSpPr>
            <p:spPr bwMode="auto">
              <a:xfrm>
                <a:off x="4152365" y="3185339"/>
                <a:ext cx="16764" cy="22936"/>
              </a:xfrm>
              <a:custGeom>
                <a:avLst/>
                <a:gdLst>
                  <a:gd name="T0" fmla="*/ 9 w 11"/>
                  <a:gd name="T1" fmla="*/ 0 h 15"/>
                  <a:gd name="T2" fmla="*/ 11 w 11"/>
                  <a:gd name="T3" fmla="*/ 1 h 15"/>
                  <a:gd name="T4" fmla="*/ 1 w 11"/>
                  <a:gd name="T5" fmla="*/ 8 h 15"/>
                  <a:gd name="T6" fmla="*/ 11 w 11"/>
                  <a:gd name="T7" fmla="*/ 14 h 15"/>
                  <a:gd name="T8" fmla="*/ 9 w 11"/>
                  <a:gd name="T9" fmla="*/ 15 h 15"/>
                  <a:gd name="T10" fmla="*/ 0 w 11"/>
                  <a:gd name="T11" fmla="*/ 8 h 15"/>
                  <a:gd name="T12" fmla="*/ 0 w 11"/>
                  <a:gd name="T13" fmla="*/ 7 h 15"/>
                  <a:gd name="T14" fmla="*/ 9 w 11"/>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5">
                    <a:moveTo>
                      <a:pt x="9" y="0"/>
                    </a:moveTo>
                    <a:lnTo>
                      <a:pt x="11" y="1"/>
                    </a:lnTo>
                    <a:lnTo>
                      <a:pt x="1" y="8"/>
                    </a:lnTo>
                    <a:lnTo>
                      <a:pt x="11" y="14"/>
                    </a:lnTo>
                    <a:lnTo>
                      <a:pt x="9" y="15"/>
                    </a:lnTo>
                    <a:lnTo>
                      <a:pt x="0" y="8"/>
                    </a:lnTo>
                    <a:lnTo>
                      <a:pt x="0" y="7"/>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90" name="Freeform 15"/>
              <p:cNvSpPr>
                <a:spLocks/>
              </p:cNvSpPr>
              <p:nvPr/>
            </p:nvSpPr>
            <p:spPr bwMode="auto">
              <a:xfrm>
                <a:off x="4175225" y="3180752"/>
                <a:ext cx="18288" cy="29053"/>
              </a:xfrm>
              <a:custGeom>
                <a:avLst/>
                <a:gdLst>
                  <a:gd name="T0" fmla="*/ 9 w 12"/>
                  <a:gd name="T1" fmla="*/ 19 h 19"/>
                  <a:gd name="T2" fmla="*/ 9 w 12"/>
                  <a:gd name="T3" fmla="*/ 10 h 19"/>
                  <a:gd name="T4" fmla="*/ 2 w 12"/>
                  <a:gd name="T5" fmla="*/ 10 h 19"/>
                  <a:gd name="T6" fmla="*/ 2 w 12"/>
                  <a:gd name="T7" fmla="*/ 19 h 19"/>
                  <a:gd name="T8" fmla="*/ 0 w 12"/>
                  <a:gd name="T9" fmla="*/ 19 h 19"/>
                  <a:gd name="T10" fmla="*/ 0 w 12"/>
                  <a:gd name="T11" fmla="*/ 0 h 19"/>
                  <a:gd name="T12" fmla="*/ 2 w 12"/>
                  <a:gd name="T13" fmla="*/ 0 h 19"/>
                  <a:gd name="T14" fmla="*/ 2 w 12"/>
                  <a:gd name="T15" fmla="*/ 8 h 19"/>
                  <a:gd name="T16" fmla="*/ 9 w 12"/>
                  <a:gd name="T17" fmla="*/ 8 h 19"/>
                  <a:gd name="T18" fmla="*/ 9 w 12"/>
                  <a:gd name="T19" fmla="*/ 0 h 19"/>
                  <a:gd name="T20" fmla="*/ 12 w 12"/>
                  <a:gd name="T21" fmla="*/ 0 h 19"/>
                  <a:gd name="T22" fmla="*/ 12 w 12"/>
                  <a:gd name="T23" fmla="*/ 19 h 19"/>
                  <a:gd name="T24" fmla="*/ 9 w 12"/>
                  <a:gd name="T25"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9">
                    <a:moveTo>
                      <a:pt x="9" y="19"/>
                    </a:moveTo>
                    <a:lnTo>
                      <a:pt x="9" y="10"/>
                    </a:lnTo>
                    <a:lnTo>
                      <a:pt x="2" y="10"/>
                    </a:lnTo>
                    <a:lnTo>
                      <a:pt x="2" y="19"/>
                    </a:lnTo>
                    <a:lnTo>
                      <a:pt x="0" y="19"/>
                    </a:lnTo>
                    <a:lnTo>
                      <a:pt x="0" y="0"/>
                    </a:lnTo>
                    <a:lnTo>
                      <a:pt x="2" y="0"/>
                    </a:lnTo>
                    <a:lnTo>
                      <a:pt x="2" y="8"/>
                    </a:lnTo>
                    <a:lnTo>
                      <a:pt x="9" y="8"/>
                    </a:lnTo>
                    <a:lnTo>
                      <a:pt x="9" y="0"/>
                    </a:lnTo>
                    <a:lnTo>
                      <a:pt x="12" y="0"/>
                    </a:lnTo>
                    <a:lnTo>
                      <a:pt x="12" y="19"/>
                    </a:lnTo>
                    <a:lnTo>
                      <a:pt x="9"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91" name="Freeform 16"/>
              <p:cNvSpPr>
                <a:spLocks/>
              </p:cNvSpPr>
              <p:nvPr/>
            </p:nvSpPr>
            <p:spPr bwMode="auto">
              <a:xfrm>
                <a:off x="4198085" y="3180752"/>
                <a:ext cx="19812" cy="29053"/>
              </a:xfrm>
              <a:custGeom>
                <a:avLst/>
                <a:gdLst>
                  <a:gd name="T0" fmla="*/ 8 w 13"/>
                  <a:gd name="T1" fmla="*/ 3 h 19"/>
                  <a:gd name="T2" fmla="*/ 8 w 13"/>
                  <a:gd name="T3" fmla="*/ 19 h 19"/>
                  <a:gd name="T4" fmla="*/ 5 w 13"/>
                  <a:gd name="T5" fmla="*/ 19 h 19"/>
                  <a:gd name="T6" fmla="*/ 5 w 13"/>
                  <a:gd name="T7" fmla="*/ 3 h 19"/>
                  <a:gd name="T8" fmla="*/ 0 w 13"/>
                  <a:gd name="T9" fmla="*/ 3 h 19"/>
                  <a:gd name="T10" fmla="*/ 0 w 13"/>
                  <a:gd name="T11" fmla="*/ 0 h 19"/>
                  <a:gd name="T12" fmla="*/ 13 w 13"/>
                  <a:gd name="T13" fmla="*/ 0 h 19"/>
                  <a:gd name="T14" fmla="*/ 13 w 13"/>
                  <a:gd name="T15" fmla="*/ 3 h 19"/>
                  <a:gd name="T16" fmla="*/ 8 w 13"/>
                  <a:gd name="T17"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9">
                    <a:moveTo>
                      <a:pt x="8" y="3"/>
                    </a:moveTo>
                    <a:lnTo>
                      <a:pt x="8" y="19"/>
                    </a:lnTo>
                    <a:lnTo>
                      <a:pt x="5" y="19"/>
                    </a:lnTo>
                    <a:lnTo>
                      <a:pt x="5" y="3"/>
                    </a:lnTo>
                    <a:lnTo>
                      <a:pt x="0" y="3"/>
                    </a:lnTo>
                    <a:lnTo>
                      <a:pt x="0" y="0"/>
                    </a:lnTo>
                    <a:lnTo>
                      <a:pt x="13" y="0"/>
                    </a:lnTo>
                    <a:lnTo>
                      <a:pt x="13" y="3"/>
                    </a:lnTo>
                    <a:lnTo>
                      <a:pt x="8"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92" name="Freeform 17"/>
              <p:cNvSpPr>
                <a:spLocks/>
              </p:cNvSpPr>
              <p:nvPr/>
            </p:nvSpPr>
            <p:spPr bwMode="auto">
              <a:xfrm>
                <a:off x="4222469" y="3180752"/>
                <a:ext cx="21336" cy="29053"/>
              </a:xfrm>
              <a:custGeom>
                <a:avLst/>
                <a:gdLst>
                  <a:gd name="T0" fmla="*/ 8 w 10"/>
                  <a:gd name="T1" fmla="*/ 14 h 14"/>
                  <a:gd name="T2" fmla="*/ 8 w 10"/>
                  <a:gd name="T3" fmla="*/ 7 h 14"/>
                  <a:gd name="T4" fmla="*/ 8 w 10"/>
                  <a:gd name="T5" fmla="*/ 2 h 14"/>
                  <a:gd name="T6" fmla="*/ 8 w 10"/>
                  <a:gd name="T7" fmla="*/ 2 h 14"/>
                  <a:gd name="T8" fmla="*/ 6 w 10"/>
                  <a:gd name="T9" fmla="*/ 11 h 14"/>
                  <a:gd name="T10" fmla="*/ 4 w 10"/>
                  <a:gd name="T11" fmla="*/ 11 h 14"/>
                  <a:gd name="T12" fmla="*/ 2 w 10"/>
                  <a:gd name="T13" fmla="*/ 2 h 14"/>
                  <a:gd name="T14" fmla="*/ 2 w 10"/>
                  <a:gd name="T15" fmla="*/ 2 h 14"/>
                  <a:gd name="T16" fmla="*/ 2 w 10"/>
                  <a:gd name="T17" fmla="*/ 7 h 14"/>
                  <a:gd name="T18" fmla="*/ 1 w 10"/>
                  <a:gd name="T19" fmla="*/ 14 h 14"/>
                  <a:gd name="T20" fmla="*/ 0 w 10"/>
                  <a:gd name="T21" fmla="*/ 14 h 14"/>
                  <a:gd name="T22" fmla="*/ 0 w 10"/>
                  <a:gd name="T23" fmla="*/ 0 h 14"/>
                  <a:gd name="T24" fmla="*/ 3 w 10"/>
                  <a:gd name="T25" fmla="*/ 0 h 14"/>
                  <a:gd name="T26" fmla="*/ 5 w 10"/>
                  <a:gd name="T27" fmla="*/ 9 h 14"/>
                  <a:gd name="T28" fmla="*/ 5 w 10"/>
                  <a:gd name="T29" fmla="*/ 9 h 14"/>
                  <a:gd name="T30" fmla="*/ 7 w 10"/>
                  <a:gd name="T31" fmla="*/ 0 h 14"/>
                  <a:gd name="T32" fmla="*/ 9 w 10"/>
                  <a:gd name="T33" fmla="*/ 0 h 14"/>
                  <a:gd name="T34" fmla="*/ 10 w 10"/>
                  <a:gd name="T35" fmla="*/ 14 h 14"/>
                  <a:gd name="T36" fmla="*/ 8 w 10"/>
                  <a:gd name="T3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14">
                    <a:moveTo>
                      <a:pt x="8" y="14"/>
                    </a:moveTo>
                    <a:cubicBezTo>
                      <a:pt x="8" y="7"/>
                      <a:pt x="8" y="7"/>
                      <a:pt x="8" y="7"/>
                    </a:cubicBezTo>
                    <a:cubicBezTo>
                      <a:pt x="8" y="5"/>
                      <a:pt x="8" y="3"/>
                      <a:pt x="8" y="2"/>
                    </a:cubicBezTo>
                    <a:cubicBezTo>
                      <a:pt x="8" y="2"/>
                      <a:pt x="8" y="2"/>
                      <a:pt x="8" y="2"/>
                    </a:cubicBezTo>
                    <a:cubicBezTo>
                      <a:pt x="6" y="11"/>
                      <a:pt x="6" y="11"/>
                      <a:pt x="6" y="11"/>
                    </a:cubicBezTo>
                    <a:cubicBezTo>
                      <a:pt x="4" y="11"/>
                      <a:pt x="4" y="11"/>
                      <a:pt x="4" y="11"/>
                    </a:cubicBezTo>
                    <a:cubicBezTo>
                      <a:pt x="2" y="2"/>
                      <a:pt x="2" y="2"/>
                      <a:pt x="2" y="2"/>
                    </a:cubicBezTo>
                    <a:cubicBezTo>
                      <a:pt x="2" y="2"/>
                      <a:pt x="2" y="2"/>
                      <a:pt x="2" y="2"/>
                    </a:cubicBezTo>
                    <a:cubicBezTo>
                      <a:pt x="2" y="3"/>
                      <a:pt x="2" y="5"/>
                      <a:pt x="2" y="7"/>
                    </a:cubicBezTo>
                    <a:cubicBezTo>
                      <a:pt x="1" y="14"/>
                      <a:pt x="1" y="14"/>
                      <a:pt x="1" y="14"/>
                    </a:cubicBezTo>
                    <a:cubicBezTo>
                      <a:pt x="0" y="14"/>
                      <a:pt x="0" y="14"/>
                      <a:pt x="0" y="14"/>
                    </a:cubicBezTo>
                    <a:cubicBezTo>
                      <a:pt x="0" y="0"/>
                      <a:pt x="0" y="0"/>
                      <a:pt x="0" y="0"/>
                    </a:cubicBezTo>
                    <a:cubicBezTo>
                      <a:pt x="3" y="0"/>
                      <a:pt x="3" y="0"/>
                      <a:pt x="3" y="0"/>
                    </a:cubicBezTo>
                    <a:cubicBezTo>
                      <a:pt x="5" y="9"/>
                      <a:pt x="5" y="9"/>
                      <a:pt x="5" y="9"/>
                    </a:cubicBezTo>
                    <a:cubicBezTo>
                      <a:pt x="5" y="9"/>
                      <a:pt x="5" y="9"/>
                      <a:pt x="5" y="9"/>
                    </a:cubicBezTo>
                    <a:cubicBezTo>
                      <a:pt x="7" y="0"/>
                      <a:pt x="7" y="0"/>
                      <a:pt x="7" y="0"/>
                    </a:cubicBezTo>
                    <a:cubicBezTo>
                      <a:pt x="9" y="0"/>
                      <a:pt x="9" y="0"/>
                      <a:pt x="9" y="0"/>
                    </a:cubicBezTo>
                    <a:cubicBezTo>
                      <a:pt x="10" y="14"/>
                      <a:pt x="10" y="14"/>
                      <a:pt x="10" y="14"/>
                    </a:cubicBezTo>
                    <a:lnTo>
                      <a:pt x="8"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93" name="Freeform 18"/>
              <p:cNvSpPr>
                <a:spLocks/>
              </p:cNvSpPr>
              <p:nvPr/>
            </p:nvSpPr>
            <p:spPr bwMode="auto">
              <a:xfrm>
                <a:off x="4249901" y="3180752"/>
                <a:ext cx="15240" cy="29053"/>
              </a:xfrm>
              <a:custGeom>
                <a:avLst/>
                <a:gdLst>
                  <a:gd name="T0" fmla="*/ 0 w 10"/>
                  <a:gd name="T1" fmla="*/ 19 h 19"/>
                  <a:gd name="T2" fmla="*/ 0 w 10"/>
                  <a:gd name="T3" fmla="*/ 0 h 19"/>
                  <a:gd name="T4" fmla="*/ 2 w 10"/>
                  <a:gd name="T5" fmla="*/ 0 h 19"/>
                  <a:gd name="T6" fmla="*/ 2 w 10"/>
                  <a:gd name="T7" fmla="*/ 17 h 19"/>
                  <a:gd name="T8" fmla="*/ 10 w 10"/>
                  <a:gd name="T9" fmla="*/ 17 h 19"/>
                  <a:gd name="T10" fmla="*/ 10 w 10"/>
                  <a:gd name="T11" fmla="*/ 19 h 19"/>
                  <a:gd name="T12" fmla="*/ 0 w 10"/>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10" h="19">
                    <a:moveTo>
                      <a:pt x="0" y="19"/>
                    </a:moveTo>
                    <a:lnTo>
                      <a:pt x="0" y="0"/>
                    </a:lnTo>
                    <a:lnTo>
                      <a:pt x="2" y="0"/>
                    </a:lnTo>
                    <a:lnTo>
                      <a:pt x="2" y="17"/>
                    </a:lnTo>
                    <a:lnTo>
                      <a:pt x="10" y="17"/>
                    </a:lnTo>
                    <a:lnTo>
                      <a:pt x="10" y="19"/>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94" name="Freeform 19"/>
              <p:cNvSpPr>
                <a:spLocks/>
              </p:cNvSpPr>
              <p:nvPr/>
            </p:nvSpPr>
            <p:spPr bwMode="auto">
              <a:xfrm>
                <a:off x="4272761" y="3185339"/>
                <a:ext cx="15240" cy="22936"/>
              </a:xfrm>
              <a:custGeom>
                <a:avLst/>
                <a:gdLst>
                  <a:gd name="T0" fmla="*/ 10 w 10"/>
                  <a:gd name="T1" fmla="*/ 7 h 15"/>
                  <a:gd name="T2" fmla="*/ 10 w 10"/>
                  <a:gd name="T3" fmla="*/ 8 h 15"/>
                  <a:gd name="T4" fmla="*/ 1 w 10"/>
                  <a:gd name="T5" fmla="*/ 15 h 15"/>
                  <a:gd name="T6" fmla="*/ 0 w 10"/>
                  <a:gd name="T7" fmla="*/ 14 h 15"/>
                  <a:gd name="T8" fmla="*/ 9 w 10"/>
                  <a:gd name="T9" fmla="*/ 8 h 15"/>
                  <a:gd name="T10" fmla="*/ 0 w 10"/>
                  <a:gd name="T11" fmla="*/ 1 h 15"/>
                  <a:gd name="T12" fmla="*/ 1 w 10"/>
                  <a:gd name="T13" fmla="*/ 0 h 15"/>
                  <a:gd name="T14" fmla="*/ 10 w 10"/>
                  <a:gd name="T15" fmla="*/ 7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5">
                    <a:moveTo>
                      <a:pt x="10" y="7"/>
                    </a:moveTo>
                    <a:lnTo>
                      <a:pt x="10" y="8"/>
                    </a:lnTo>
                    <a:lnTo>
                      <a:pt x="1" y="15"/>
                    </a:lnTo>
                    <a:lnTo>
                      <a:pt x="0" y="14"/>
                    </a:lnTo>
                    <a:lnTo>
                      <a:pt x="9" y="8"/>
                    </a:lnTo>
                    <a:lnTo>
                      <a:pt x="0" y="1"/>
                    </a:lnTo>
                    <a:lnTo>
                      <a:pt x="1" y="0"/>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95" name="Freeform 20"/>
              <p:cNvSpPr>
                <a:spLocks noEditPoints="1"/>
              </p:cNvSpPr>
              <p:nvPr/>
            </p:nvSpPr>
            <p:spPr bwMode="auto">
              <a:xfrm>
                <a:off x="4079213" y="3229683"/>
                <a:ext cx="16764" cy="29053"/>
              </a:xfrm>
              <a:custGeom>
                <a:avLst/>
                <a:gdLst>
                  <a:gd name="T0" fmla="*/ 0 w 8"/>
                  <a:gd name="T1" fmla="*/ 7 h 14"/>
                  <a:gd name="T2" fmla="*/ 4 w 8"/>
                  <a:gd name="T3" fmla="*/ 0 h 14"/>
                  <a:gd name="T4" fmla="*/ 8 w 8"/>
                  <a:gd name="T5" fmla="*/ 7 h 14"/>
                  <a:gd name="T6" fmla="*/ 4 w 8"/>
                  <a:gd name="T7" fmla="*/ 14 h 14"/>
                  <a:gd name="T8" fmla="*/ 0 w 8"/>
                  <a:gd name="T9" fmla="*/ 7 h 14"/>
                  <a:gd name="T10" fmla="*/ 7 w 8"/>
                  <a:gd name="T11" fmla="*/ 7 h 14"/>
                  <a:gd name="T12" fmla="*/ 4 w 8"/>
                  <a:gd name="T13" fmla="*/ 2 h 14"/>
                  <a:gd name="T14" fmla="*/ 1 w 8"/>
                  <a:gd name="T15" fmla="*/ 7 h 14"/>
                  <a:gd name="T16" fmla="*/ 4 w 8"/>
                  <a:gd name="T17" fmla="*/ 13 h 14"/>
                  <a:gd name="T18" fmla="*/ 7 w 8"/>
                  <a:gd name="T19" fmla="*/ 7 h 14"/>
                  <a:gd name="T20" fmla="*/ 4 w 8"/>
                  <a:gd name="T21" fmla="*/ 6 h 14"/>
                  <a:gd name="T22" fmla="*/ 5 w 8"/>
                  <a:gd name="T23" fmla="*/ 7 h 14"/>
                  <a:gd name="T24" fmla="*/ 4 w 8"/>
                  <a:gd name="T25" fmla="*/ 8 h 14"/>
                  <a:gd name="T26" fmla="*/ 3 w 8"/>
                  <a:gd name="T27" fmla="*/ 7 h 14"/>
                  <a:gd name="T28" fmla="*/ 4 w 8"/>
                  <a:gd name="T29"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14">
                    <a:moveTo>
                      <a:pt x="0" y="7"/>
                    </a:moveTo>
                    <a:cubicBezTo>
                      <a:pt x="0" y="3"/>
                      <a:pt x="1" y="0"/>
                      <a:pt x="4" y="0"/>
                    </a:cubicBezTo>
                    <a:cubicBezTo>
                      <a:pt x="7" y="0"/>
                      <a:pt x="8" y="3"/>
                      <a:pt x="8" y="7"/>
                    </a:cubicBezTo>
                    <a:cubicBezTo>
                      <a:pt x="8" y="12"/>
                      <a:pt x="7" y="14"/>
                      <a:pt x="4" y="14"/>
                    </a:cubicBezTo>
                    <a:cubicBezTo>
                      <a:pt x="1" y="14"/>
                      <a:pt x="0" y="12"/>
                      <a:pt x="0" y="7"/>
                    </a:cubicBezTo>
                    <a:close/>
                    <a:moveTo>
                      <a:pt x="7" y="7"/>
                    </a:moveTo>
                    <a:cubicBezTo>
                      <a:pt x="7" y="3"/>
                      <a:pt x="6" y="2"/>
                      <a:pt x="4" y="2"/>
                    </a:cubicBezTo>
                    <a:cubicBezTo>
                      <a:pt x="2" y="2"/>
                      <a:pt x="1" y="3"/>
                      <a:pt x="1" y="7"/>
                    </a:cubicBezTo>
                    <a:cubicBezTo>
                      <a:pt x="1" y="11"/>
                      <a:pt x="2" y="13"/>
                      <a:pt x="4" y="13"/>
                    </a:cubicBezTo>
                    <a:cubicBezTo>
                      <a:pt x="6" y="13"/>
                      <a:pt x="7" y="11"/>
                      <a:pt x="7" y="7"/>
                    </a:cubicBezTo>
                    <a:close/>
                    <a:moveTo>
                      <a:pt x="4" y="6"/>
                    </a:moveTo>
                    <a:cubicBezTo>
                      <a:pt x="5" y="6"/>
                      <a:pt x="5" y="6"/>
                      <a:pt x="5" y="7"/>
                    </a:cubicBezTo>
                    <a:cubicBezTo>
                      <a:pt x="5" y="8"/>
                      <a:pt x="5" y="8"/>
                      <a:pt x="4" y="8"/>
                    </a:cubicBezTo>
                    <a:cubicBezTo>
                      <a:pt x="3" y="8"/>
                      <a:pt x="3" y="8"/>
                      <a:pt x="3" y="7"/>
                    </a:cubicBezTo>
                    <a:cubicBezTo>
                      <a:pt x="3" y="6"/>
                      <a:pt x="3" y="6"/>
                      <a:pt x="4"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96" name="Freeform 21"/>
              <p:cNvSpPr>
                <a:spLocks/>
              </p:cNvSpPr>
              <p:nvPr/>
            </p:nvSpPr>
            <p:spPr bwMode="auto">
              <a:xfrm>
                <a:off x="4102073" y="3229683"/>
                <a:ext cx="18288" cy="29053"/>
              </a:xfrm>
              <a:custGeom>
                <a:avLst/>
                <a:gdLst>
                  <a:gd name="T0" fmla="*/ 3 w 9"/>
                  <a:gd name="T1" fmla="*/ 12 h 14"/>
                  <a:gd name="T2" fmla="*/ 9 w 9"/>
                  <a:gd name="T3" fmla="*/ 12 h 14"/>
                  <a:gd name="T4" fmla="*/ 8 w 9"/>
                  <a:gd name="T5" fmla="*/ 14 h 14"/>
                  <a:gd name="T6" fmla="*/ 0 w 9"/>
                  <a:gd name="T7" fmla="*/ 14 h 14"/>
                  <a:gd name="T8" fmla="*/ 0 w 9"/>
                  <a:gd name="T9" fmla="*/ 12 h 14"/>
                  <a:gd name="T10" fmla="*/ 7 w 9"/>
                  <a:gd name="T11" fmla="*/ 4 h 14"/>
                  <a:gd name="T12" fmla="*/ 4 w 9"/>
                  <a:gd name="T13" fmla="*/ 2 h 14"/>
                  <a:gd name="T14" fmla="*/ 2 w 9"/>
                  <a:gd name="T15" fmla="*/ 3 h 14"/>
                  <a:gd name="T16" fmla="*/ 0 w 9"/>
                  <a:gd name="T17" fmla="*/ 2 h 14"/>
                  <a:gd name="T18" fmla="*/ 4 w 9"/>
                  <a:gd name="T19" fmla="*/ 0 h 14"/>
                  <a:gd name="T20" fmla="*/ 8 w 9"/>
                  <a:gd name="T21" fmla="*/ 4 h 14"/>
                  <a:gd name="T22" fmla="*/ 3 w 9"/>
                  <a:gd name="T2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14">
                    <a:moveTo>
                      <a:pt x="3" y="12"/>
                    </a:moveTo>
                    <a:cubicBezTo>
                      <a:pt x="9" y="12"/>
                      <a:pt x="9" y="12"/>
                      <a:pt x="9" y="12"/>
                    </a:cubicBezTo>
                    <a:cubicBezTo>
                      <a:pt x="8" y="14"/>
                      <a:pt x="8" y="14"/>
                      <a:pt x="8" y="14"/>
                    </a:cubicBezTo>
                    <a:cubicBezTo>
                      <a:pt x="0" y="14"/>
                      <a:pt x="0" y="14"/>
                      <a:pt x="0" y="14"/>
                    </a:cubicBezTo>
                    <a:cubicBezTo>
                      <a:pt x="0" y="12"/>
                      <a:pt x="0" y="12"/>
                      <a:pt x="0" y="12"/>
                    </a:cubicBezTo>
                    <a:cubicBezTo>
                      <a:pt x="5" y="8"/>
                      <a:pt x="7" y="6"/>
                      <a:pt x="7" y="4"/>
                    </a:cubicBezTo>
                    <a:cubicBezTo>
                      <a:pt x="7" y="3"/>
                      <a:pt x="6" y="2"/>
                      <a:pt x="4" y="2"/>
                    </a:cubicBezTo>
                    <a:cubicBezTo>
                      <a:pt x="3" y="2"/>
                      <a:pt x="2" y="2"/>
                      <a:pt x="2" y="3"/>
                    </a:cubicBezTo>
                    <a:cubicBezTo>
                      <a:pt x="0" y="2"/>
                      <a:pt x="0" y="2"/>
                      <a:pt x="0" y="2"/>
                    </a:cubicBezTo>
                    <a:cubicBezTo>
                      <a:pt x="1" y="1"/>
                      <a:pt x="3" y="0"/>
                      <a:pt x="4" y="0"/>
                    </a:cubicBezTo>
                    <a:cubicBezTo>
                      <a:pt x="7" y="0"/>
                      <a:pt x="8" y="2"/>
                      <a:pt x="8" y="4"/>
                    </a:cubicBezTo>
                    <a:cubicBezTo>
                      <a:pt x="8" y="6"/>
                      <a:pt x="7" y="9"/>
                      <a:pt x="3"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97" name="Freeform 22"/>
              <p:cNvSpPr>
                <a:spLocks/>
              </p:cNvSpPr>
              <p:nvPr/>
            </p:nvSpPr>
            <p:spPr bwMode="auto">
              <a:xfrm>
                <a:off x="4152365" y="3232741"/>
                <a:ext cx="16764" cy="22936"/>
              </a:xfrm>
              <a:custGeom>
                <a:avLst/>
                <a:gdLst>
                  <a:gd name="T0" fmla="*/ 9 w 11"/>
                  <a:gd name="T1" fmla="*/ 0 h 15"/>
                  <a:gd name="T2" fmla="*/ 11 w 11"/>
                  <a:gd name="T3" fmla="*/ 3 h 15"/>
                  <a:gd name="T4" fmla="*/ 1 w 11"/>
                  <a:gd name="T5" fmla="*/ 8 h 15"/>
                  <a:gd name="T6" fmla="*/ 11 w 11"/>
                  <a:gd name="T7" fmla="*/ 14 h 15"/>
                  <a:gd name="T8" fmla="*/ 9 w 11"/>
                  <a:gd name="T9" fmla="*/ 15 h 15"/>
                  <a:gd name="T10" fmla="*/ 0 w 11"/>
                  <a:gd name="T11" fmla="*/ 10 h 15"/>
                  <a:gd name="T12" fmla="*/ 0 w 11"/>
                  <a:gd name="T13" fmla="*/ 7 h 15"/>
                  <a:gd name="T14" fmla="*/ 9 w 11"/>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5">
                    <a:moveTo>
                      <a:pt x="9" y="0"/>
                    </a:moveTo>
                    <a:lnTo>
                      <a:pt x="11" y="3"/>
                    </a:lnTo>
                    <a:lnTo>
                      <a:pt x="1" y="8"/>
                    </a:lnTo>
                    <a:lnTo>
                      <a:pt x="11" y="14"/>
                    </a:lnTo>
                    <a:lnTo>
                      <a:pt x="9" y="15"/>
                    </a:lnTo>
                    <a:lnTo>
                      <a:pt x="0" y="10"/>
                    </a:lnTo>
                    <a:lnTo>
                      <a:pt x="0" y="7"/>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98" name="Freeform 23"/>
              <p:cNvSpPr>
                <a:spLocks noEditPoints="1"/>
              </p:cNvSpPr>
              <p:nvPr/>
            </p:nvSpPr>
            <p:spPr bwMode="auto">
              <a:xfrm>
                <a:off x="4176749" y="3231212"/>
                <a:ext cx="16764" cy="27524"/>
              </a:xfrm>
              <a:custGeom>
                <a:avLst/>
                <a:gdLst>
                  <a:gd name="T0" fmla="*/ 3 w 8"/>
                  <a:gd name="T1" fmla="*/ 13 h 13"/>
                  <a:gd name="T2" fmla="*/ 0 w 8"/>
                  <a:gd name="T3" fmla="*/ 13 h 13"/>
                  <a:gd name="T4" fmla="*/ 0 w 8"/>
                  <a:gd name="T5" fmla="*/ 0 h 13"/>
                  <a:gd name="T6" fmla="*/ 3 w 8"/>
                  <a:gd name="T7" fmla="*/ 0 h 13"/>
                  <a:gd name="T8" fmla="*/ 8 w 8"/>
                  <a:gd name="T9" fmla="*/ 3 h 13"/>
                  <a:gd name="T10" fmla="*/ 5 w 8"/>
                  <a:gd name="T11" fmla="*/ 6 h 13"/>
                  <a:gd name="T12" fmla="*/ 5 w 8"/>
                  <a:gd name="T13" fmla="*/ 6 h 13"/>
                  <a:gd name="T14" fmla="*/ 8 w 8"/>
                  <a:gd name="T15" fmla="*/ 9 h 13"/>
                  <a:gd name="T16" fmla="*/ 3 w 8"/>
                  <a:gd name="T17" fmla="*/ 13 h 13"/>
                  <a:gd name="T18" fmla="*/ 3 w 8"/>
                  <a:gd name="T19" fmla="*/ 1 h 13"/>
                  <a:gd name="T20" fmla="*/ 1 w 8"/>
                  <a:gd name="T21" fmla="*/ 1 h 13"/>
                  <a:gd name="T22" fmla="*/ 1 w 8"/>
                  <a:gd name="T23" fmla="*/ 5 h 13"/>
                  <a:gd name="T24" fmla="*/ 3 w 8"/>
                  <a:gd name="T25" fmla="*/ 5 h 13"/>
                  <a:gd name="T26" fmla="*/ 6 w 8"/>
                  <a:gd name="T27" fmla="*/ 3 h 13"/>
                  <a:gd name="T28" fmla="*/ 3 w 8"/>
                  <a:gd name="T29" fmla="*/ 1 h 13"/>
                  <a:gd name="T30" fmla="*/ 4 w 8"/>
                  <a:gd name="T31" fmla="*/ 7 h 13"/>
                  <a:gd name="T32" fmla="*/ 1 w 8"/>
                  <a:gd name="T33" fmla="*/ 7 h 13"/>
                  <a:gd name="T34" fmla="*/ 1 w 8"/>
                  <a:gd name="T35" fmla="*/ 11 h 13"/>
                  <a:gd name="T36" fmla="*/ 3 w 8"/>
                  <a:gd name="T37" fmla="*/ 11 h 13"/>
                  <a:gd name="T38" fmla="*/ 6 w 8"/>
                  <a:gd name="T39" fmla="*/ 9 h 13"/>
                  <a:gd name="T40" fmla="*/ 4 w 8"/>
                  <a:gd name="T41"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3">
                    <a:moveTo>
                      <a:pt x="3" y="13"/>
                    </a:moveTo>
                    <a:cubicBezTo>
                      <a:pt x="0" y="13"/>
                      <a:pt x="0" y="13"/>
                      <a:pt x="0" y="13"/>
                    </a:cubicBezTo>
                    <a:cubicBezTo>
                      <a:pt x="0" y="0"/>
                      <a:pt x="0" y="0"/>
                      <a:pt x="0" y="0"/>
                    </a:cubicBezTo>
                    <a:cubicBezTo>
                      <a:pt x="3" y="0"/>
                      <a:pt x="3" y="0"/>
                      <a:pt x="3" y="0"/>
                    </a:cubicBezTo>
                    <a:cubicBezTo>
                      <a:pt x="5" y="0"/>
                      <a:pt x="8" y="0"/>
                      <a:pt x="8" y="3"/>
                    </a:cubicBezTo>
                    <a:cubicBezTo>
                      <a:pt x="8" y="5"/>
                      <a:pt x="6" y="5"/>
                      <a:pt x="5" y="6"/>
                    </a:cubicBezTo>
                    <a:cubicBezTo>
                      <a:pt x="5" y="6"/>
                      <a:pt x="5" y="6"/>
                      <a:pt x="5" y="6"/>
                    </a:cubicBezTo>
                    <a:cubicBezTo>
                      <a:pt x="7" y="6"/>
                      <a:pt x="8" y="7"/>
                      <a:pt x="8" y="9"/>
                    </a:cubicBezTo>
                    <a:cubicBezTo>
                      <a:pt x="8" y="12"/>
                      <a:pt x="6" y="13"/>
                      <a:pt x="3" y="13"/>
                    </a:cubicBezTo>
                    <a:close/>
                    <a:moveTo>
                      <a:pt x="3" y="1"/>
                    </a:moveTo>
                    <a:cubicBezTo>
                      <a:pt x="1" y="1"/>
                      <a:pt x="1" y="1"/>
                      <a:pt x="1" y="1"/>
                    </a:cubicBezTo>
                    <a:cubicBezTo>
                      <a:pt x="1" y="5"/>
                      <a:pt x="1" y="5"/>
                      <a:pt x="1" y="5"/>
                    </a:cubicBezTo>
                    <a:cubicBezTo>
                      <a:pt x="3" y="5"/>
                      <a:pt x="3" y="5"/>
                      <a:pt x="3" y="5"/>
                    </a:cubicBezTo>
                    <a:cubicBezTo>
                      <a:pt x="5" y="5"/>
                      <a:pt x="6" y="5"/>
                      <a:pt x="6" y="3"/>
                    </a:cubicBezTo>
                    <a:cubicBezTo>
                      <a:pt x="6" y="2"/>
                      <a:pt x="5" y="1"/>
                      <a:pt x="3" y="1"/>
                    </a:cubicBezTo>
                    <a:close/>
                    <a:moveTo>
                      <a:pt x="4" y="7"/>
                    </a:moveTo>
                    <a:cubicBezTo>
                      <a:pt x="1" y="7"/>
                      <a:pt x="1" y="7"/>
                      <a:pt x="1" y="7"/>
                    </a:cubicBezTo>
                    <a:cubicBezTo>
                      <a:pt x="1" y="11"/>
                      <a:pt x="1" y="11"/>
                      <a:pt x="1" y="11"/>
                    </a:cubicBezTo>
                    <a:cubicBezTo>
                      <a:pt x="3" y="11"/>
                      <a:pt x="3" y="11"/>
                      <a:pt x="3" y="11"/>
                    </a:cubicBezTo>
                    <a:cubicBezTo>
                      <a:pt x="5" y="11"/>
                      <a:pt x="6" y="11"/>
                      <a:pt x="6" y="9"/>
                    </a:cubicBezTo>
                    <a:cubicBezTo>
                      <a:pt x="6" y="7"/>
                      <a:pt x="5" y="7"/>
                      <a:pt x="4"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99" name="Freeform 24"/>
              <p:cNvSpPr>
                <a:spLocks noEditPoints="1"/>
              </p:cNvSpPr>
              <p:nvPr/>
            </p:nvSpPr>
            <p:spPr bwMode="auto">
              <a:xfrm>
                <a:off x="4198085" y="3229683"/>
                <a:ext cx="19812" cy="29053"/>
              </a:xfrm>
              <a:custGeom>
                <a:avLst/>
                <a:gdLst>
                  <a:gd name="T0" fmla="*/ 5 w 10"/>
                  <a:gd name="T1" fmla="*/ 14 h 14"/>
                  <a:gd name="T2" fmla="*/ 0 w 10"/>
                  <a:gd name="T3" fmla="*/ 7 h 14"/>
                  <a:gd name="T4" fmla="*/ 5 w 10"/>
                  <a:gd name="T5" fmla="*/ 0 h 14"/>
                  <a:gd name="T6" fmla="*/ 10 w 10"/>
                  <a:gd name="T7" fmla="*/ 7 h 14"/>
                  <a:gd name="T8" fmla="*/ 5 w 10"/>
                  <a:gd name="T9" fmla="*/ 14 h 14"/>
                  <a:gd name="T10" fmla="*/ 5 w 10"/>
                  <a:gd name="T11" fmla="*/ 2 h 14"/>
                  <a:gd name="T12" fmla="*/ 2 w 10"/>
                  <a:gd name="T13" fmla="*/ 7 h 14"/>
                  <a:gd name="T14" fmla="*/ 5 w 10"/>
                  <a:gd name="T15" fmla="*/ 13 h 14"/>
                  <a:gd name="T16" fmla="*/ 8 w 10"/>
                  <a:gd name="T17" fmla="*/ 7 h 14"/>
                  <a:gd name="T18" fmla="*/ 5 w 10"/>
                  <a:gd name="T19"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4">
                    <a:moveTo>
                      <a:pt x="5" y="14"/>
                    </a:moveTo>
                    <a:cubicBezTo>
                      <a:pt x="2" y="14"/>
                      <a:pt x="0" y="11"/>
                      <a:pt x="0" y="7"/>
                    </a:cubicBezTo>
                    <a:cubicBezTo>
                      <a:pt x="0" y="3"/>
                      <a:pt x="2" y="0"/>
                      <a:pt x="5" y="0"/>
                    </a:cubicBezTo>
                    <a:cubicBezTo>
                      <a:pt x="8" y="0"/>
                      <a:pt x="10" y="3"/>
                      <a:pt x="10" y="7"/>
                    </a:cubicBezTo>
                    <a:cubicBezTo>
                      <a:pt x="10" y="11"/>
                      <a:pt x="8" y="14"/>
                      <a:pt x="5" y="14"/>
                    </a:cubicBezTo>
                    <a:close/>
                    <a:moveTo>
                      <a:pt x="5" y="2"/>
                    </a:moveTo>
                    <a:cubicBezTo>
                      <a:pt x="3" y="2"/>
                      <a:pt x="2" y="4"/>
                      <a:pt x="2" y="7"/>
                    </a:cubicBezTo>
                    <a:cubicBezTo>
                      <a:pt x="2" y="11"/>
                      <a:pt x="3" y="13"/>
                      <a:pt x="5" y="13"/>
                    </a:cubicBezTo>
                    <a:cubicBezTo>
                      <a:pt x="7" y="13"/>
                      <a:pt x="8" y="11"/>
                      <a:pt x="8" y="7"/>
                    </a:cubicBezTo>
                    <a:cubicBezTo>
                      <a:pt x="8" y="4"/>
                      <a:pt x="7"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00" name="Freeform 25"/>
              <p:cNvSpPr>
                <a:spLocks noEditPoints="1"/>
              </p:cNvSpPr>
              <p:nvPr/>
            </p:nvSpPr>
            <p:spPr bwMode="auto">
              <a:xfrm>
                <a:off x="4223993" y="3231212"/>
                <a:ext cx="19812" cy="27524"/>
              </a:xfrm>
              <a:custGeom>
                <a:avLst/>
                <a:gdLst>
                  <a:gd name="T0" fmla="*/ 3 w 9"/>
                  <a:gd name="T1" fmla="*/ 13 h 13"/>
                  <a:gd name="T2" fmla="*/ 0 w 9"/>
                  <a:gd name="T3" fmla="*/ 13 h 13"/>
                  <a:gd name="T4" fmla="*/ 0 w 9"/>
                  <a:gd name="T5" fmla="*/ 0 h 13"/>
                  <a:gd name="T6" fmla="*/ 2 w 9"/>
                  <a:gd name="T7" fmla="*/ 0 h 13"/>
                  <a:gd name="T8" fmla="*/ 9 w 9"/>
                  <a:gd name="T9" fmla="*/ 6 h 13"/>
                  <a:gd name="T10" fmla="*/ 3 w 9"/>
                  <a:gd name="T11" fmla="*/ 13 h 13"/>
                  <a:gd name="T12" fmla="*/ 3 w 9"/>
                  <a:gd name="T13" fmla="*/ 1 h 13"/>
                  <a:gd name="T14" fmla="*/ 1 w 9"/>
                  <a:gd name="T15" fmla="*/ 1 h 13"/>
                  <a:gd name="T16" fmla="*/ 1 w 9"/>
                  <a:gd name="T17" fmla="*/ 11 h 13"/>
                  <a:gd name="T18" fmla="*/ 3 w 9"/>
                  <a:gd name="T19" fmla="*/ 11 h 13"/>
                  <a:gd name="T20" fmla="*/ 7 w 9"/>
                  <a:gd name="T21" fmla="*/ 6 h 13"/>
                  <a:gd name="T22" fmla="*/ 3 w 9"/>
                  <a:gd name="T2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13">
                    <a:moveTo>
                      <a:pt x="3" y="13"/>
                    </a:moveTo>
                    <a:cubicBezTo>
                      <a:pt x="0" y="13"/>
                      <a:pt x="0" y="13"/>
                      <a:pt x="0" y="13"/>
                    </a:cubicBezTo>
                    <a:cubicBezTo>
                      <a:pt x="0" y="0"/>
                      <a:pt x="0" y="0"/>
                      <a:pt x="0" y="0"/>
                    </a:cubicBezTo>
                    <a:cubicBezTo>
                      <a:pt x="2" y="0"/>
                      <a:pt x="2" y="0"/>
                      <a:pt x="2" y="0"/>
                    </a:cubicBezTo>
                    <a:cubicBezTo>
                      <a:pt x="6" y="0"/>
                      <a:pt x="9" y="1"/>
                      <a:pt x="9" y="6"/>
                    </a:cubicBezTo>
                    <a:cubicBezTo>
                      <a:pt x="9" y="12"/>
                      <a:pt x="5" y="13"/>
                      <a:pt x="3" y="13"/>
                    </a:cubicBezTo>
                    <a:close/>
                    <a:moveTo>
                      <a:pt x="3" y="1"/>
                    </a:moveTo>
                    <a:cubicBezTo>
                      <a:pt x="1" y="1"/>
                      <a:pt x="1" y="1"/>
                      <a:pt x="1" y="1"/>
                    </a:cubicBezTo>
                    <a:cubicBezTo>
                      <a:pt x="1" y="11"/>
                      <a:pt x="1" y="11"/>
                      <a:pt x="1" y="11"/>
                    </a:cubicBezTo>
                    <a:cubicBezTo>
                      <a:pt x="3" y="11"/>
                      <a:pt x="3" y="11"/>
                      <a:pt x="3" y="11"/>
                    </a:cubicBezTo>
                    <a:cubicBezTo>
                      <a:pt x="5" y="11"/>
                      <a:pt x="7" y="10"/>
                      <a:pt x="7" y="6"/>
                    </a:cubicBezTo>
                    <a:cubicBezTo>
                      <a:pt x="7" y="2"/>
                      <a:pt x="5"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01" name="Freeform 26"/>
              <p:cNvSpPr>
                <a:spLocks/>
              </p:cNvSpPr>
              <p:nvPr/>
            </p:nvSpPr>
            <p:spPr bwMode="auto">
              <a:xfrm>
                <a:off x="4245329" y="3231212"/>
                <a:ext cx="22860" cy="27524"/>
              </a:xfrm>
              <a:custGeom>
                <a:avLst/>
                <a:gdLst>
                  <a:gd name="T0" fmla="*/ 8 w 15"/>
                  <a:gd name="T1" fmla="*/ 11 h 18"/>
                  <a:gd name="T2" fmla="*/ 8 w 15"/>
                  <a:gd name="T3" fmla="*/ 18 h 18"/>
                  <a:gd name="T4" fmla="*/ 5 w 15"/>
                  <a:gd name="T5" fmla="*/ 18 h 18"/>
                  <a:gd name="T6" fmla="*/ 5 w 15"/>
                  <a:gd name="T7" fmla="*/ 11 h 18"/>
                  <a:gd name="T8" fmla="*/ 0 w 15"/>
                  <a:gd name="T9" fmla="*/ 0 h 18"/>
                  <a:gd name="T10" fmla="*/ 3 w 15"/>
                  <a:gd name="T11" fmla="*/ 0 h 18"/>
                  <a:gd name="T12" fmla="*/ 7 w 15"/>
                  <a:gd name="T13" fmla="*/ 8 h 18"/>
                  <a:gd name="T14" fmla="*/ 7 w 15"/>
                  <a:gd name="T15" fmla="*/ 8 h 18"/>
                  <a:gd name="T16" fmla="*/ 12 w 15"/>
                  <a:gd name="T17" fmla="*/ 0 h 18"/>
                  <a:gd name="T18" fmla="*/ 15 w 15"/>
                  <a:gd name="T19" fmla="*/ 0 h 18"/>
                  <a:gd name="T20" fmla="*/ 8 w 1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8">
                    <a:moveTo>
                      <a:pt x="8" y="11"/>
                    </a:moveTo>
                    <a:lnTo>
                      <a:pt x="8" y="18"/>
                    </a:lnTo>
                    <a:lnTo>
                      <a:pt x="5" y="18"/>
                    </a:lnTo>
                    <a:lnTo>
                      <a:pt x="5" y="11"/>
                    </a:lnTo>
                    <a:lnTo>
                      <a:pt x="0" y="0"/>
                    </a:lnTo>
                    <a:lnTo>
                      <a:pt x="3" y="0"/>
                    </a:lnTo>
                    <a:lnTo>
                      <a:pt x="7" y="8"/>
                    </a:lnTo>
                    <a:lnTo>
                      <a:pt x="7" y="8"/>
                    </a:lnTo>
                    <a:lnTo>
                      <a:pt x="12" y="0"/>
                    </a:lnTo>
                    <a:lnTo>
                      <a:pt x="15" y="0"/>
                    </a:lnTo>
                    <a:lnTo>
                      <a:pt x="8"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02" name="Freeform 27"/>
              <p:cNvSpPr>
                <a:spLocks/>
              </p:cNvSpPr>
              <p:nvPr/>
            </p:nvSpPr>
            <p:spPr bwMode="auto">
              <a:xfrm>
                <a:off x="4272761" y="3232741"/>
                <a:ext cx="15240" cy="22936"/>
              </a:xfrm>
              <a:custGeom>
                <a:avLst/>
                <a:gdLst>
                  <a:gd name="T0" fmla="*/ 10 w 10"/>
                  <a:gd name="T1" fmla="*/ 7 h 15"/>
                  <a:gd name="T2" fmla="*/ 10 w 10"/>
                  <a:gd name="T3" fmla="*/ 10 h 15"/>
                  <a:gd name="T4" fmla="*/ 1 w 10"/>
                  <a:gd name="T5" fmla="*/ 15 h 15"/>
                  <a:gd name="T6" fmla="*/ 0 w 10"/>
                  <a:gd name="T7" fmla="*/ 14 h 15"/>
                  <a:gd name="T8" fmla="*/ 9 w 10"/>
                  <a:gd name="T9" fmla="*/ 8 h 15"/>
                  <a:gd name="T10" fmla="*/ 0 w 10"/>
                  <a:gd name="T11" fmla="*/ 3 h 15"/>
                  <a:gd name="T12" fmla="*/ 1 w 10"/>
                  <a:gd name="T13" fmla="*/ 0 h 15"/>
                  <a:gd name="T14" fmla="*/ 10 w 10"/>
                  <a:gd name="T15" fmla="*/ 7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5">
                    <a:moveTo>
                      <a:pt x="10" y="7"/>
                    </a:moveTo>
                    <a:lnTo>
                      <a:pt x="10" y="10"/>
                    </a:lnTo>
                    <a:lnTo>
                      <a:pt x="1" y="15"/>
                    </a:lnTo>
                    <a:lnTo>
                      <a:pt x="0" y="14"/>
                    </a:lnTo>
                    <a:lnTo>
                      <a:pt x="9" y="8"/>
                    </a:lnTo>
                    <a:lnTo>
                      <a:pt x="0" y="3"/>
                    </a:lnTo>
                    <a:lnTo>
                      <a:pt x="1" y="0"/>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03" name="Freeform 28"/>
              <p:cNvSpPr>
                <a:spLocks noEditPoints="1"/>
              </p:cNvSpPr>
              <p:nvPr/>
            </p:nvSpPr>
            <p:spPr bwMode="auto">
              <a:xfrm>
                <a:off x="4079213" y="3278614"/>
                <a:ext cx="16764" cy="27524"/>
              </a:xfrm>
              <a:custGeom>
                <a:avLst/>
                <a:gdLst>
                  <a:gd name="T0" fmla="*/ 0 w 8"/>
                  <a:gd name="T1" fmla="*/ 6 h 13"/>
                  <a:gd name="T2" fmla="*/ 4 w 8"/>
                  <a:gd name="T3" fmla="*/ 0 h 13"/>
                  <a:gd name="T4" fmla="*/ 8 w 8"/>
                  <a:gd name="T5" fmla="*/ 6 h 13"/>
                  <a:gd name="T6" fmla="*/ 4 w 8"/>
                  <a:gd name="T7" fmla="*/ 13 h 13"/>
                  <a:gd name="T8" fmla="*/ 0 w 8"/>
                  <a:gd name="T9" fmla="*/ 6 h 13"/>
                  <a:gd name="T10" fmla="*/ 7 w 8"/>
                  <a:gd name="T11" fmla="*/ 6 h 13"/>
                  <a:gd name="T12" fmla="*/ 4 w 8"/>
                  <a:gd name="T13" fmla="*/ 1 h 13"/>
                  <a:gd name="T14" fmla="*/ 1 w 8"/>
                  <a:gd name="T15" fmla="*/ 6 h 13"/>
                  <a:gd name="T16" fmla="*/ 4 w 8"/>
                  <a:gd name="T17" fmla="*/ 12 h 13"/>
                  <a:gd name="T18" fmla="*/ 7 w 8"/>
                  <a:gd name="T19" fmla="*/ 6 h 13"/>
                  <a:gd name="T20" fmla="*/ 4 w 8"/>
                  <a:gd name="T21" fmla="*/ 5 h 13"/>
                  <a:gd name="T22" fmla="*/ 5 w 8"/>
                  <a:gd name="T23" fmla="*/ 6 h 13"/>
                  <a:gd name="T24" fmla="*/ 4 w 8"/>
                  <a:gd name="T25" fmla="*/ 8 h 13"/>
                  <a:gd name="T26" fmla="*/ 3 w 8"/>
                  <a:gd name="T27" fmla="*/ 6 h 13"/>
                  <a:gd name="T28" fmla="*/ 4 w 8"/>
                  <a:gd name="T29"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13">
                    <a:moveTo>
                      <a:pt x="0" y="6"/>
                    </a:moveTo>
                    <a:cubicBezTo>
                      <a:pt x="0" y="2"/>
                      <a:pt x="1" y="0"/>
                      <a:pt x="4" y="0"/>
                    </a:cubicBezTo>
                    <a:cubicBezTo>
                      <a:pt x="7" y="0"/>
                      <a:pt x="8" y="2"/>
                      <a:pt x="8" y="6"/>
                    </a:cubicBezTo>
                    <a:cubicBezTo>
                      <a:pt x="8" y="11"/>
                      <a:pt x="7" y="13"/>
                      <a:pt x="4" y="13"/>
                    </a:cubicBezTo>
                    <a:cubicBezTo>
                      <a:pt x="1" y="13"/>
                      <a:pt x="0" y="11"/>
                      <a:pt x="0" y="6"/>
                    </a:cubicBezTo>
                    <a:close/>
                    <a:moveTo>
                      <a:pt x="7" y="6"/>
                    </a:moveTo>
                    <a:cubicBezTo>
                      <a:pt x="7" y="3"/>
                      <a:pt x="6" y="1"/>
                      <a:pt x="4" y="1"/>
                    </a:cubicBezTo>
                    <a:cubicBezTo>
                      <a:pt x="2" y="1"/>
                      <a:pt x="1" y="3"/>
                      <a:pt x="1" y="6"/>
                    </a:cubicBezTo>
                    <a:cubicBezTo>
                      <a:pt x="1" y="10"/>
                      <a:pt x="2" y="12"/>
                      <a:pt x="4" y="12"/>
                    </a:cubicBezTo>
                    <a:cubicBezTo>
                      <a:pt x="6" y="12"/>
                      <a:pt x="7" y="10"/>
                      <a:pt x="7" y="6"/>
                    </a:cubicBezTo>
                    <a:close/>
                    <a:moveTo>
                      <a:pt x="4" y="5"/>
                    </a:moveTo>
                    <a:cubicBezTo>
                      <a:pt x="5" y="5"/>
                      <a:pt x="5" y="6"/>
                      <a:pt x="5" y="6"/>
                    </a:cubicBezTo>
                    <a:cubicBezTo>
                      <a:pt x="5" y="7"/>
                      <a:pt x="5" y="8"/>
                      <a:pt x="4" y="8"/>
                    </a:cubicBezTo>
                    <a:cubicBezTo>
                      <a:pt x="3" y="8"/>
                      <a:pt x="3" y="7"/>
                      <a:pt x="3" y="6"/>
                    </a:cubicBezTo>
                    <a:cubicBezTo>
                      <a:pt x="3" y="6"/>
                      <a:pt x="3" y="5"/>
                      <a:pt x="4"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04" name="Freeform 29"/>
              <p:cNvSpPr>
                <a:spLocks/>
              </p:cNvSpPr>
              <p:nvPr/>
            </p:nvSpPr>
            <p:spPr bwMode="auto">
              <a:xfrm>
                <a:off x="4102073" y="3278614"/>
                <a:ext cx="18288" cy="27524"/>
              </a:xfrm>
              <a:custGeom>
                <a:avLst/>
                <a:gdLst>
                  <a:gd name="T0" fmla="*/ 4 w 9"/>
                  <a:gd name="T1" fmla="*/ 13 h 13"/>
                  <a:gd name="T2" fmla="*/ 0 w 9"/>
                  <a:gd name="T3" fmla="*/ 12 h 13"/>
                  <a:gd name="T4" fmla="*/ 1 w 9"/>
                  <a:gd name="T5" fmla="*/ 11 h 13"/>
                  <a:gd name="T6" fmla="*/ 4 w 9"/>
                  <a:gd name="T7" fmla="*/ 12 h 13"/>
                  <a:gd name="T8" fmla="*/ 7 w 9"/>
                  <a:gd name="T9" fmla="*/ 9 h 13"/>
                  <a:gd name="T10" fmla="*/ 4 w 9"/>
                  <a:gd name="T11" fmla="*/ 7 h 13"/>
                  <a:gd name="T12" fmla="*/ 3 w 9"/>
                  <a:gd name="T13" fmla="*/ 7 h 13"/>
                  <a:gd name="T14" fmla="*/ 3 w 9"/>
                  <a:gd name="T15" fmla="*/ 5 h 13"/>
                  <a:gd name="T16" fmla="*/ 4 w 9"/>
                  <a:gd name="T17" fmla="*/ 5 h 13"/>
                  <a:gd name="T18" fmla="*/ 7 w 9"/>
                  <a:gd name="T19" fmla="*/ 3 h 13"/>
                  <a:gd name="T20" fmla="*/ 4 w 9"/>
                  <a:gd name="T21" fmla="*/ 1 h 13"/>
                  <a:gd name="T22" fmla="*/ 1 w 9"/>
                  <a:gd name="T23" fmla="*/ 2 h 13"/>
                  <a:gd name="T24" fmla="*/ 0 w 9"/>
                  <a:gd name="T25" fmla="*/ 1 h 13"/>
                  <a:gd name="T26" fmla="*/ 4 w 9"/>
                  <a:gd name="T27" fmla="*/ 0 h 13"/>
                  <a:gd name="T28" fmla="*/ 8 w 9"/>
                  <a:gd name="T29" fmla="*/ 3 h 13"/>
                  <a:gd name="T30" fmla="*/ 6 w 9"/>
                  <a:gd name="T31" fmla="*/ 6 h 13"/>
                  <a:gd name="T32" fmla="*/ 6 w 9"/>
                  <a:gd name="T33" fmla="*/ 6 h 13"/>
                  <a:gd name="T34" fmla="*/ 9 w 9"/>
                  <a:gd name="T35" fmla="*/ 9 h 13"/>
                  <a:gd name="T36" fmla="*/ 4 w 9"/>
                  <a:gd name="T3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13">
                    <a:moveTo>
                      <a:pt x="4" y="13"/>
                    </a:moveTo>
                    <a:cubicBezTo>
                      <a:pt x="3" y="13"/>
                      <a:pt x="1" y="13"/>
                      <a:pt x="0" y="12"/>
                    </a:cubicBezTo>
                    <a:cubicBezTo>
                      <a:pt x="1" y="11"/>
                      <a:pt x="1" y="11"/>
                      <a:pt x="1" y="11"/>
                    </a:cubicBezTo>
                    <a:cubicBezTo>
                      <a:pt x="2" y="11"/>
                      <a:pt x="3" y="12"/>
                      <a:pt x="4" y="12"/>
                    </a:cubicBezTo>
                    <a:cubicBezTo>
                      <a:pt x="6" y="12"/>
                      <a:pt x="7" y="11"/>
                      <a:pt x="7" y="9"/>
                    </a:cubicBezTo>
                    <a:cubicBezTo>
                      <a:pt x="7" y="7"/>
                      <a:pt x="6" y="7"/>
                      <a:pt x="4" y="7"/>
                    </a:cubicBezTo>
                    <a:cubicBezTo>
                      <a:pt x="3" y="7"/>
                      <a:pt x="3" y="7"/>
                      <a:pt x="3" y="7"/>
                    </a:cubicBezTo>
                    <a:cubicBezTo>
                      <a:pt x="3" y="5"/>
                      <a:pt x="3" y="5"/>
                      <a:pt x="3" y="5"/>
                    </a:cubicBezTo>
                    <a:cubicBezTo>
                      <a:pt x="4" y="5"/>
                      <a:pt x="4" y="5"/>
                      <a:pt x="4" y="5"/>
                    </a:cubicBezTo>
                    <a:cubicBezTo>
                      <a:pt x="5" y="5"/>
                      <a:pt x="7" y="5"/>
                      <a:pt x="7" y="3"/>
                    </a:cubicBezTo>
                    <a:cubicBezTo>
                      <a:pt x="7" y="2"/>
                      <a:pt x="6" y="1"/>
                      <a:pt x="4" y="1"/>
                    </a:cubicBezTo>
                    <a:cubicBezTo>
                      <a:pt x="3" y="1"/>
                      <a:pt x="2" y="1"/>
                      <a:pt x="1" y="2"/>
                    </a:cubicBezTo>
                    <a:cubicBezTo>
                      <a:pt x="0" y="1"/>
                      <a:pt x="0" y="1"/>
                      <a:pt x="0" y="1"/>
                    </a:cubicBezTo>
                    <a:cubicBezTo>
                      <a:pt x="2" y="0"/>
                      <a:pt x="3" y="0"/>
                      <a:pt x="4" y="0"/>
                    </a:cubicBezTo>
                    <a:cubicBezTo>
                      <a:pt x="7" y="0"/>
                      <a:pt x="8" y="1"/>
                      <a:pt x="8" y="3"/>
                    </a:cubicBezTo>
                    <a:cubicBezTo>
                      <a:pt x="8" y="5"/>
                      <a:pt x="7" y="6"/>
                      <a:pt x="6" y="6"/>
                    </a:cubicBezTo>
                    <a:cubicBezTo>
                      <a:pt x="6" y="6"/>
                      <a:pt x="6" y="6"/>
                      <a:pt x="6" y="6"/>
                    </a:cubicBezTo>
                    <a:cubicBezTo>
                      <a:pt x="7" y="6"/>
                      <a:pt x="9" y="7"/>
                      <a:pt x="9" y="9"/>
                    </a:cubicBezTo>
                    <a:cubicBezTo>
                      <a:pt x="9" y="12"/>
                      <a:pt x="7" y="13"/>
                      <a:pt x="4"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05" name="Freeform 30"/>
              <p:cNvSpPr>
                <a:spLocks/>
              </p:cNvSpPr>
              <p:nvPr/>
            </p:nvSpPr>
            <p:spPr bwMode="auto">
              <a:xfrm>
                <a:off x="4152365" y="3283201"/>
                <a:ext cx="16764" cy="22936"/>
              </a:xfrm>
              <a:custGeom>
                <a:avLst/>
                <a:gdLst>
                  <a:gd name="T0" fmla="*/ 9 w 11"/>
                  <a:gd name="T1" fmla="*/ 0 h 15"/>
                  <a:gd name="T2" fmla="*/ 11 w 11"/>
                  <a:gd name="T3" fmla="*/ 1 h 15"/>
                  <a:gd name="T4" fmla="*/ 1 w 11"/>
                  <a:gd name="T5" fmla="*/ 7 h 15"/>
                  <a:gd name="T6" fmla="*/ 11 w 11"/>
                  <a:gd name="T7" fmla="*/ 12 h 15"/>
                  <a:gd name="T8" fmla="*/ 9 w 11"/>
                  <a:gd name="T9" fmla="*/ 15 h 15"/>
                  <a:gd name="T10" fmla="*/ 0 w 11"/>
                  <a:gd name="T11" fmla="*/ 8 h 15"/>
                  <a:gd name="T12" fmla="*/ 0 w 11"/>
                  <a:gd name="T13" fmla="*/ 5 h 15"/>
                  <a:gd name="T14" fmla="*/ 9 w 11"/>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5">
                    <a:moveTo>
                      <a:pt x="9" y="0"/>
                    </a:moveTo>
                    <a:lnTo>
                      <a:pt x="11" y="1"/>
                    </a:lnTo>
                    <a:lnTo>
                      <a:pt x="1" y="7"/>
                    </a:lnTo>
                    <a:lnTo>
                      <a:pt x="11" y="12"/>
                    </a:lnTo>
                    <a:lnTo>
                      <a:pt x="9" y="15"/>
                    </a:lnTo>
                    <a:lnTo>
                      <a:pt x="0" y="8"/>
                    </a:lnTo>
                    <a:lnTo>
                      <a:pt x="0" y="5"/>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06" name="Freeform 31"/>
              <p:cNvSpPr>
                <a:spLocks/>
              </p:cNvSpPr>
              <p:nvPr/>
            </p:nvSpPr>
            <p:spPr bwMode="auto">
              <a:xfrm>
                <a:off x="4175225" y="3278614"/>
                <a:ext cx="18288" cy="27524"/>
              </a:xfrm>
              <a:custGeom>
                <a:avLst/>
                <a:gdLst>
                  <a:gd name="T0" fmla="*/ 9 w 12"/>
                  <a:gd name="T1" fmla="*/ 18 h 18"/>
                  <a:gd name="T2" fmla="*/ 9 w 12"/>
                  <a:gd name="T3" fmla="*/ 10 h 18"/>
                  <a:gd name="T4" fmla="*/ 2 w 12"/>
                  <a:gd name="T5" fmla="*/ 10 h 18"/>
                  <a:gd name="T6" fmla="*/ 2 w 12"/>
                  <a:gd name="T7" fmla="*/ 18 h 18"/>
                  <a:gd name="T8" fmla="*/ 0 w 12"/>
                  <a:gd name="T9" fmla="*/ 18 h 18"/>
                  <a:gd name="T10" fmla="*/ 0 w 12"/>
                  <a:gd name="T11" fmla="*/ 0 h 18"/>
                  <a:gd name="T12" fmla="*/ 2 w 12"/>
                  <a:gd name="T13" fmla="*/ 0 h 18"/>
                  <a:gd name="T14" fmla="*/ 2 w 12"/>
                  <a:gd name="T15" fmla="*/ 7 h 18"/>
                  <a:gd name="T16" fmla="*/ 9 w 12"/>
                  <a:gd name="T17" fmla="*/ 7 h 18"/>
                  <a:gd name="T18" fmla="*/ 9 w 12"/>
                  <a:gd name="T19" fmla="*/ 0 h 18"/>
                  <a:gd name="T20" fmla="*/ 12 w 12"/>
                  <a:gd name="T21" fmla="*/ 0 h 18"/>
                  <a:gd name="T22" fmla="*/ 12 w 12"/>
                  <a:gd name="T23" fmla="*/ 18 h 18"/>
                  <a:gd name="T24" fmla="*/ 9 w 12"/>
                  <a:gd name="T25"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8">
                    <a:moveTo>
                      <a:pt x="9" y="18"/>
                    </a:moveTo>
                    <a:lnTo>
                      <a:pt x="9" y="10"/>
                    </a:lnTo>
                    <a:lnTo>
                      <a:pt x="2" y="10"/>
                    </a:lnTo>
                    <a:lnTo>
                      <a:pt x="2" y="18"/>
                    </a:lnTo>
                    <a:lnTo>
                      <a:pt x="0" y="18"/>
                    </a:lnTo>
                    <a:lnTo>
                      <a:pt x="0" y="0"/>
                    </a:lnTo>
                    <a:lnTo>
                      <a:pt x="2" y="0"/>
                    </a:lnTo>
                    <a:lnTo>
                      <a:pt x="2" y="7"/>
                    </a:lnTo>
                    <a:lnTo>
                      <a:pt x="9" y="7"/>
                    </a:lnTo>
                    <a:lnTo>
                      <a:pt x="9" y="0"/>
                    </a:lnTo>
                    <a:lnTo>
                      <a:pt x="12" y="0"/>
                    </a:lnTo>
                    <a:lnTo>
                      <a:pt x="12" y="18"/>
                    </a:lnTo>
                    <a:lnTo>
                      <a:pt x="9"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07" name="Freeform 32"/>
              <p:cNvSpPr>
                <a:spLocks/>
              </p:cNvSpPr>
              <p:nvPr/>
            </p:nvSpPr>
            <p:spPr bwMode="auto">
              <a:xfrm>
                <a:off x="4201133" y="3278614"/>
                <a:ext cx="15240" cy="27524"/>
              </a:xfrm>
              <a:custGeom>
                <a:avLst/>
                <a:gdLst>
                  <a:gd name="T0" fmla="*/ 2 w 10"/>
                  <a:gd name="T1" fmla="*/ 2 h 18"/>
                  <a:gd name="T2" fmla="*/ 2 w 10"/>
                  <a:gd name="T3" fmla="*/ 8 h 18"/>
                  <a:gd name="T4" fmla="*/ 8 w 10"/>
                  <a:gd name="T5" fmla="*/ 8 h 18"/>
                  <a:gd name="T6" fmla="*/ 8 w 10"/>
                  <a:gd name="T7" fmla="*/ 10 h 18"/>
                  <a:gd name="T8" fmla="*/ 2 w 10"/>
                  <a:gd name="T9" fmla="*/ 10 h 18"/>
                  <a:gd name="T10" fmla="*/ 2 w 10"/>
                  <a:gd name="T11" fmla="*/ 17 h 18"/>
                  <a:gd name="T12" fmla="*/ 10 w 10"/>
                  <a:gd name="T13" fmla="*/ 17 h 18"/>
                  <a:gd name="T14" fmla="*/ 10 w 10"/>
                  <a:gd name="T15" fmla="*/ 18 h 18"/>
                  <a:gd name="T16" fmla="*/ 0 w 10"/>
                  <a:gd name="T17" fmla="*/ 18 h 18"/>
                  <a:gd name="T18" fmla="*/ 0 w 10"/>
                  <a:gd name="T19" fmla="*/ 0 h 18"/>
                  <a:gd name="T20" fmla="*/ 10 w 10"/>
                  <a:gd name="T21" fmla="*/ 0 h 18"/>
                  <a:gd name="T22" fmla="*/ 10 w 10"/>
                  <a:gd name="T23" fmla="*/ 2 h 18"/>
                  <a:gd name="T24" fmla="*/ 2 w 10"/>
                  <a:gd name="T25"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8">
                    <a:moveTo>
                      <a:pt x="2" y="2"/>
                    </a:moveTo>
                    <a:lnTo>
                      <a:pt x="2" y="8"/>
                    </a:lnTo>
                    <a:lnTo>
                      <a:pt x="8" y="8"/>
                    </a:lnTo>
                    <a:lnTo>
                      <a:pt x="8" y="10"/>
                    </a:lnTo>
                    <a:lnTo>
                      <a:pt x="2" y="10"/>
                    </a:lnTo>
                    <a:lnTo>
                      <a:pt x="2" y="17"/>
                    </a:lnTo>
                    <a:lnTo>
                      <a:pt x="10" y="17"/>
                    </a:lnTo>
                    <a:lnTo>
                      <a:pt x="10" y="18"/>
                    </a:lnTo>
                    <a:lnTo>
                      <a:pt x="0" y="18"/>
                    </a:lnTo>
                    <a:lnTo>
                      <a:pt x="0" y="0"/>
                    </a:lnTo>
                    <a:lnTo>
                      <a:pt x="10" y="0"/>
                    </a:lnTo>
                    <a:lnTo>
                      <a:pt x="10" y="2"/>
                    </a:lnTo>
                    <a:lnTo>
                      <a:pt x="2"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08" name="Freeform 33"/>
              <p:cNvSpPr>
                <a:spLocks noEditPoints="1"/>
              </p:cNvSpPr>
              <p:nvPr/>
            </p:nvSpPr>
            <p:spPr bwMode="auto">
              <a:xfrm>
                <a:off x="4220945" y="3278614"/>
                <a:ext cx="22860" cy="27524"/>
              </a:xfrm>
              <a:custGeom>
                <a:avLst/>
                <a:gdLst>
                  <a:gd name="T0" fmla="*/ 10 w 15"/>
                  <a:gd name="T1" fmla="*/ 14 h 18"/>
                  <a:gd name="T2" fmla="*/ 4 w 15"/>
                  <a:gd name="T3" fmla="*/ 14 h 18"/>
                  <a:gd name="T4" fmla="*/ 2 w 15"/>
                  <a:gd name="T5" fmla="*/ 18 h 18"/>
                  <a:gd name="T6" fmla="*/ 0 w 15"/>
                  <a:gd name="T7" fmla="*/ 18 h 18"/>
                  <a:gd name="T8" fmla="*/ 6 w 15"/>
                  <a:gd name="T9" fmla="*/ 0 h 18"/>
                  <a:gd name="T10" fmla="*/ 9 w 15"/>
                  <a:gd name="T11" fmla="*/ 0 h 18"/>
                  <a:gd name="T12" fmla="*/ 15 w 15"/>
                  <a:gd name="T13" fmla="*/ 18 h 18"/>
                  <a:gd name="T14" fmla="*/ 12 w 15"/>
                  <a:gd name="T15" fmla="*/ 18 h 18"/>
                  <a:gd name="T16" fmla="*/ 10 w 15"/>
                  <a:gd name="T17" fmla="*/ 14 h 18"/>
                  <a:gd name="T18" fmla="*/ 5 w 15"/>
                  <a:gd name="T19" fmla="*/ 11 h 18"/>
                  <a:gd name="T20" fmla="*/ 10 w 15"/>
                  <a:gd name="T21" fmla="*/ 11 h 18"/>
                  <a:gd name="T22" fmla="*/ 8 w 15"/>
                  <a:gd name="T23" fmla="*/ 2 h 18"/>
                  <a:gd name="T24" fmla="*/ 8 w 15"/>
                  <a:gd name="T25" fmla="*/ 2 h 18"/>
                  <a:gd name="T26" fmla="*/ 5 w 15"/>
                  <a:gd name="T27"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18">
                    <a:moveTo>
                      <a:pt x="10" y="14"/>
                    </a:moveTo>
                    <a:lnTo>
                      <a:pt x="4" y="14"/>
                    </a:lnTo>
                    <a:lnTo>
                      <a:pt x="2" y="18"/>
                    </a:lnTo>
                    <a:lnTo>
                      <a:pt x="0" y="18"/>
                    </a:lnTo>
                    <a:lnTo>
                      <a:pt x="6" y="0"/>
                    </a:lnTo>
                    <a:lnTo>
                      <a:pt x="9" y="0"/>
                    </a:lnTo>
                    <a:lnTo>
                      <a:pt x="15" y="18"/>
                    </a:lnTo>
                    <a:lnTo>
                      <a:pt x="12" y="18"/>
                    </a:lnTo>
                    <a:lnTo>
                      <a:pt x="10" y="14"/>
                    </a:lnTo>
                    <a:close/>
                    <a:moveTo>
                      <a:pt x="5" y="11"/>
                    </a:moveTo>
                    <a:lnTo>
                      <a:pt x="10" y="11"/>
                    </a:lnTo>
                    <a:lnTo>
                      <a:pt x="8" y="2"/>
                    </a:lnTo>
                    <a:lnTo>
                      <a:pt x="8" y="2"/>
                    </a:lnTo>
                    <a:lnTo>
                      <a:pt x="5"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09" name="Freeform 34"/>
              <p:cNvSpPr>
                <a:spLocks noEditPoints="1"/>
              </p:cNvSpPr>
              <p:nvPr/>
            </p:nvSpPr>
            <p:spPr bwMode="auto">
              <a:xfrm>
                <a:off x="4246853" y="3278614"/>
                <a:ext cx="18288" cy="27524"/>
              </a:xfrm>
              <a:custGeom>
                <a:avLst/>
                <a:gdLst>
                  <a:gd name="T0" fmla="*/ 3 w 9"/>
                  <a:gd name="T1" fmla="*/ 13 h 13"/>
                  <a:gd name="T2" fmla="*/ 0 w 9"/>
                  <a:gd name="T3" fmla="*/ 13 h 13"/>
                  <a:gd name="T4" fmla="*/ 0 w 9"/>
                  <a:gd name="T5" fmla="*/ 0 h 13"/>
                  <a:gd name="T6" fmla="*/ 3 w 9"/>
                  <a:gd name="T7" fmla="*/ 0 h 13"/>
                  <a:gd name="T8" fmla="*/ 9 w 9"/>
                  <a:gd name="T9" fmla="*/ 6 h 13"/>
                  <a:gd name="T10" fmla="*/ 3 w 9"/>
                  <a:gd name="T11" fmla="*/ 13 h 13"/>
                  <a:gd name="T12" fmla="*/ 3 w 9"/>
                  <a:gd name="T13" fmla="*/ 1 h 13"/>
                  <a:gd name="T14" fmla="*/ 2 w 9"/>
                  <a:gd name="T15" fmla="*/ 1 h 13"/>
                  <a:gd name="T16" fmla="*/ 2 w 9"/>
                  <a:gd name="T17" fmla="*/ 12 h 13"/>
                  <a:gd name="T18" fmla="*/ 3 w 9"/>
                  <a:gd name="T19" fmla="*/ 12 h 13"/>
                  <a:gd name="T20" fmla="*/ 7 w 9"/>
                  <a:gd name="T21" fmla="*/ 6 h 13"/>
                  <a:gd name="T22" fmla="*/ 3 w 9"/>
                  <a:gd name="T2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13">
                    <a:moveTo>
                      <a:pt x="3" y="13"/>
                    </a:moveTo>
                    <a:cubicBezTo>
                      <a:pt x="0" y="13"/>
                      <a:pt x="0" y="13"/>
                      <a:pt x="0" y="13"/>
                    </a:cubicBezTo>
                    <a:cubicBezTo>
                      <a:pt x="0" y="0"/>
                      <a:pt x="0" y="0"/>
                      <a:pt x="0" y="0"/>
                    </a:cubicBezTo>
                    <a:cubicBezTo>
                      <a:pt x="3" y="0"/>
                      <a:pt x="3" y="0"/>
                      <a:pt x="3" y="0"/>
                    </a:cubicBezTo>
                    <a:cubicBezTo>
                      <a:pt x="6" y="0"/>
                      <a:pt x="9" y="1"/>
                      <a:pt x="9" y="6"/>
                    </a:cubicBezTo>
                    <a:cubicBezTo>
                      <a:pt x="9" y="12"/>
                      <a:pt x="6" y="13"/>
                      <a:pt x="3" y="13"/>
                    </a:cubicBezTo>
                    <a:close/>
                    <a:moveTo>
                      <a:pt x="3" y="1"/>
                    </a:moveTo>
                    <a:cubicBezTo>
                      <a:pt x="2" y="1"/>
                      <a:pt x="2" y="1"/>
                      <a:pt x="2" y="1"/>
                    </a:cubicBezTo>
                    <a:cubicBezTo>
                      <a:pt x="2" y="12"/>
                      <a:pt x="2" y="12"/>
                      <a:pt x="2" y="12"/>
                    </a:cubicBezTo>
                    <a:cubicBezTo>
                      <a:pt x="3" y="12"/>
                      <a:pt x="3" y="12"/>
                      <a:pt x="3" y="12"/>
                    </a:cubicBezTo>
                    <a:cubicBezTo>
                      <a:pt x="5" y="12"/>
                      <a:pt x="7" y="11"/>
                      <a:pt x="7" y="6"/>
                    </a:cubicBezTo>
                    <a:cubicBezTo>
                      <a:pt x="7" y="2"/>
                      <a:pt x="5"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10" name="Freeform 35"/>
              <p:cNvSpPr>
                <a:spLocks/>
              </p:cNvSpPr>
              <p:nvPr/>
            </p:nvSpPr>
            <p:spPr bwMode="auto">
              <a:xfrm>
                <a:off x="4272761" y="3278614"/>
                <a:ext cx="15240" cy="27524"/>
              </a:xfrm>
              <a:custGeom>
                <a:avLst/>
                <a:gdLst>
                  <a:gd name="T0" fmla="*/ 2 w 10"/>
                  <a:gd name="T1" fmla="*/ 2 h 18"/>
                  <a:gd name="T2" fmla="*/ 2 w 10"/>
                  <a:gd name="T3" fmla="*/ 8 h 18"/>
                  <a:gd name="T4" fmla="*/ 9 w 10"/>
                  <a:gd name="T5" fmla="*/ 8 h 18"/>
                  <a:gd name="T6" fmla="*/ 9 w 10"/>
                  <a:gd name="T7" fmla="*/ 10 h 18"/>
                  <a:gd name="T8" fmla="*/ 2 w 10"/>
                  <a:gd name="T9" fmla="*/ 10 h 18"/>
                  <a:gd name="T10" fmla="*/ 2 w 10"/>
                  <a:gd name="T11" fmla="*/ 17 h 18"/>
                  <a:gd name="T12" fmla="*/ 10 w 10"/>
                  <a:gd name="T13" fmla="*/ 17 h 18"/>
                  <a:gd name="T14" fmla="*/ 10 w 10"/>
                  <a:gd name="T15" fmla="*/ 18 h 18"/>
                  <a:gd name="T16" fmla="*/ 0 w 10"/>
                  <a:gd name="T17" fmla="*/ 18 h 18"/>
                  <a:gd name="T18" fmla="*/ 0 w 10"/>
                  <a:gd name="T19" fmla="*/ 0 h 18"/>
                  <a:gd name="T20" fmla="*/ 10 w 10"/>
                  <a:gd name="T21" fmla="*/ 0 h 18"/>
                  <a:gd name="T22" fmla="*/ 10 w 10"/>
                  <a:gd name="T23" fmla="*/ 2 h 18"/>
                  <a:gd name="T24" fmla="*/ 2 w 10"/>
                  <a:gd name="T25"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8">
                    <a:moveTo>
                      <a:pt x="2" y="2"/>
                    </a:moveTo>
                    <a:lnTo>
                      <a:pt x="2" y="8"/>
                    </a:lnTo>
                    <a:lnTo>
                      <a:pt x="9" y="8"/>
                    </a:lnTo>
                    <a:lnTo>
                      <a:pt x="9" y="10"/>
                    </a:lnTo>
                    <a:lnTo>
                      <a:pt x="2" y="10"/>
                    </a:lnTo>
                    <a:lnTo>
                      <a:pt x="2" y="17"/>
                    </a:lnTo>
                    <a:lnTo>
                      <a:pt x="10" y="17"/>
                    </a:lnTo>
                    <a:lnTo>
                      <a:pt x="10" y="18"/>
                    </a:lnTo>
                    <a:lnTo>
                      <a:pt x="0" y="18"/>
                    </a:lnTo>
                    <a:lnTo>
                      <a:pt x="0" y="0"/>
                    </a:lnTo>
                    <a:lnTo>
                      <a:pt x="10" y="0"/>
                    </a:lnTo>
                    <a:lnTo>
                      <a:pt x="10" y="2"/>
                    </a:lnTo>
                    <a:lnTo>
                      <a:pt x="2"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11" name="Freeform 36"/>
              <p:cNvSpPr>
                <a:spLocks noEditPoints="1"/>
              </p:cNvSpPr>
              <p:nvPr/>
            </p:nvSpPr>
            <p:spPr bwMode="auto">
              <a:xfrm>
                <a:off x="4297145" y="3278614"/>
                <a:ext cx="18288" cy="27524"/>
              </a:xfrm>
              <a:custGeom>
                <a:avLst/>
                <a:gdLst>
                  <a:gd name="T0" fmla="*/ 5 w 9"/>
                  <a:gd name="T1" fmla="*/ 7 h 13"/>
                  <a:gd name="T2" fmla="*/ 9 w 9"/>
                  <a:gd name="T3" fmla="*/ 13 h 13"/>
                  <a:gd name="T4" fmla="*/ 7 w 9"/>
                  <a:gd name="T5" fmla="*/ 13 h 13"/>
                  <a:gd name="T6" fmla="*/ 3 w 9"/>
                  <a:gd name="T7" fmla="*/ 7 h 13"/>
                  <a:gd name="T8" fmla="*/ 2 w 9"/>
                  <a:gd name="T9" fmla="*/ 7 h 13"/>
                  <a:gd name="T10" fmla="*/ 2 w 9"/>
                  <a:gd name="T11" fmla="*/ 13 h 13"/>
                  <a:gd name="T12" fmla="*/ 0 w 9"/>
                  <a:gd name="T13" fmla="*/ 13 h 13"/>
                  <a:gd name="T14" fmla="*/ 0 w 9"/>
                  <a:gd name="T15" fmla="*/ 0 h 13"/>
                  <a:gd name="T16" fmla="*/ 3 w 9"/>
                  <a:gd name="T17" fmla="*/ 0 h 13"/>
                  <a:gd name="T18" fmla="*/ 8 w 9"/>
                  <a:gd name="T19" fmla="*/ 4 h 13"/>
                  <a:gd name="T20" fmla="*/ 5 w 9"/>
                  <a:gd name="T21" fmla="*/ 7 h 13"/>
                  <a:gd name="T22" fmla="*/ 3 w 9"/>
                  <a:gd name="T23" fmla="*/ 1 h 13"/>
                  <a:gd name="T24" fmla="*/ 2 w 9"/>
                  <a:gd name="T25" fmla="*/ 1 h 13"/>
                  <a:gd name="T26" fmla="*/ 2 w 9"/>
                  <a:gd name="T27" fmla="*/ 6 h 13"/>
                  <a:gd name="T28" fmla="*/ 3 w 9"/>
                  <a:gd name="T29" fmla="*/ 6 h 13"/>
                  <a:gd name="T30" fmla="*/ 6 w 9"/>
                  <a:gd name="T31" fmla="*/ 4 h 13"/>
                  <a:gd name="T32" fmla="*/ 3 w 9"/>
                  <a:gd name="T3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13">
                    <a:moveTo>
                      <a:pt x="5" y="7"/>
                    </a:moveTo>
                    <a:cubicBezTo>
                      <a:pt x="9" y="13"/>
                      <a:pt x="9" y="13"/>
                      <a:pt x="9" y="13"/>
                    </a:cubicBezTo>
                    <a:cubicBezTo>
                      <a:pt x="7" y="13"/>
                      <a:pt x="7" y="13"/>
                      <a:pt x="7" y="13"/>
                    </a:cubicBezTo>
                    <a:cubicBezTo>
                      <a:pt x="3" y="7"/>
                      <a:pt x="3" y="7"/>
                      <a:pt x="3" y="7"/>
                    </a:cubicBezTo>
                    <a:cubicBezTo>
                      <a:pt x="2" y="7"/>
                      <a:pt x="2" y="7"/>
                      <a:pt x="2" y="7"/>
                    </a:cubicBezTo>
                    <a:cubicBezTo>
                      <a:pt x="2" y="13"/>
                      <a:pt x="2" y="13"/>
                      <a:pt x="2" y="13"/>
                    </a:cubicBezTo>
                    <a:cubicBezTo>
                      <a:pt x="0" y="13"/>
                      <a:pt x="0" y="13"/>
                      <a:pt x="0" y="13"/>
                    </a:cubicBezTo>
                    <a:cubicBezTo>
                      <a:pt x="0" y="0"/>
                      <a:pt x="0" y="0"/>
                      <a:pt x="0" y="0"/>
                    </a:cubicBezTo>
                    <a:cubicBezTo>
                      <a:pt x="3" y="0"/>
                      <a:pt x="3" y="0"/>
                      <a:pt x="3" y="0"/>
                    </a:cubicBezTo>
                    <a:cubicBezTo>
                      <a:pt x="7" y="0"/>
                      <a:pt x="8" y="1"/>
                      <a:pt x="8" y="4"/>
                    </a:cubicBezTo>
                    <a:cubicBezTo>
                      <a:pt x="8" y="6"/>
                      <a:pt x="7" y="7"/>
                      <a:pt x="5" y="7"/>
                    </a:cubicBezTo>
                    <a:close/>
                    <a:moveTo>
                      <a:pt x="3" y="1"/>
                    </a:moveTo>
                    <a:cubicBezTo>
                      <a:pt x="2" y="1"/>
                      <a:pt x="2" y="1"/>
                      <a:pt x="2" y="1"/>
                    </a:cubicBezTo>
                    <a:cubicBezTo>
                      <a:pt x="2" y="6"/>
                      <a:pt x="2" y="6"/>
                      <a:pt x="2" y="6"/>
                    </a:cubicBezTo>
                    <a:cubicBezTo>
                      <a:pt x="3" y="6"/>
                      <a:pt x="3" y="6"/>
                      <a:pt x="3" y="6"/>
                    </a:cubicBezTo>
                    <a:cubicBezTo>
                      <a:pt x="5" y="6"/>
                      <a:pt x="6" y="5"/>
                      <a:pt x="6" y="4"/>
                    </a:cubicBezTo>
                    <a:cubicBezTo>
                      <a:pt x="6" y="2"/>
                      <a:pt x="5"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12" name="Freeform 37"/>
              <p:cNvSpPr>
                <a:spLocks/>
              </p:cNvSpPr>
              <p:nvPr/>
            </p:nvSpPr>
            <p:spPr bwMode="auto">
              <a:xfrm>
                <a:off x="4320005" y="3283201"/>
                <a:ext cx="16764" cy="22936"/>
              </a:xfrm>
              <a:custGeom>
                <a:avLst/>
                <a:gdLst>
                  <a:gd name="T0" fmla="*/ 11 w 11"/>
                  <a:gd name="T1" fmla="*/ 5 h 15"/>
                  <a:gd name="T2" fmla="*/ 11 w 11"/>
                  <a:gd name="T3" fmla="*/ 8 h 15"/>
                  <a:gd name="T4" fmla="*/ 1 w 11"/>
                  <a:gd name="T5" fmla="*/ 15 h 15"/>
                  <a:gd name="T6" fmla="*/ 0 w 11"/>
                  <a:gd name="T7" fmla="*/ 12 h 15"/>
                  <a:gd name="T8" fmla="*/ 9 w 11"/>
                  <a:gd name="T9" fmla="*/ 7 h 15"/>
                  <a:gd name="T10" fmla="*/ 0 w 11"/>
                  <a:gd name="T11" fmla="*/ 1 h 15"/>
                  <a:gd name="T12" fmla="*/ 1 w 11"/>
                  <a:gd name="T13" fmla="*/ 0 h 15"/>
                  <a:gd name="T14" fmla="*/ 11 w 11"/>
                  <a:gd name="T15" fmla="*/ 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5">
                    <a:moveTo>
                      <a:pt x="11" y="5"/>
                    </a:moveTo>
                    <a:lnTo>
                      <a:pt x="11" y="8"/>
                    </a:lnTo>
                    <a:lnTo>
                      <a:pt x="1" y="15"/>
                    </a:lnTo>
                    <a:lnTo>
                      <a:pt x="0" y="12"/>
                    </a:lnTo>
                    <a:lnTo>
                      <a:pt x="9" y="7"/>
                    </a:lnTo>
                    <a:lnTo>
                      <a:pt x="0" y="1"/>
                    </a:lnTo>
                    <a:lnTo>
                      <a:pt x="1" y="0"/>
                    </a:lnTo>
                    <a:lnTo>
                      <a:pt x="11"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13" name="Freeform 38"/>
              <p:cNvSpPr>
                <a:spLocks noEditPoints="1"/>
              </p:cNvSpPr>
              <p:nvPr/>
            </p:nvSpPr>
            <p:spPr bwMode="auto">
              <a:xfrm>
                <a:off x="4079213" y="3327545"/>
                <a:ext cx="16764" cy="29053"/>
              </a:xfrm>
              <a:custGeom>
                <a:avLst/>
                <a:gdLst>
                  <a:gd name="T0" fmla="*/ 0 w 8"/>
                  <a:gd name="T1" fmla="*/ 7 h 14"/>
                  <a:gd name="T2" fmla="*/ 4 w 8"/>
                  <a:gd name="T3" fmla="*/ 0 h 14"/>
                  <a:gd name="T4" fmla="*/ 8 w 8"/>
                  <a:gd name="T5" fmla="*/ 7 h 14"/>
                  <a:gd name="T6" fmla="*/ 4 w 8"/>
                  <a:gd name="T7" fmla="*/ 14 h 14"/>
                  <a:gd name="T8" fmla="*/ 0 w 8"/>
                  <a:gd name="T9" fmla="*/ 7 h 14"/>
                  <a:gd name="T10" fmla="*/ 7 w 8"/>
                  <a:gd name="T11" fmla="*/ 7 h 14"/>
                  <a:gd name="T12" fmla="*/ 4 w 8"/>
                  <a:gd name="T13" fmla="*/ 1 h 14"/>
                  <a:gd name="T14" fmla="*/ 1 w 8"/>
                  <a:gd name="T15" fmla="*/ 7 h 14"/>
                  <a:gd name="T16" fmla="*/ 4 w 8"/>
                  <a:gd name="T17" fmla="*/ 12 h 14"/>
                  <a:gd name="T18" fmla="*/ 7 w 8"/>
                  <a:gd name="T19" fmla="*/ 7 h 14"/>
                  <a:gd name="T20" fmla="*/ 4 w 8"/>
                  <a:gd name="T21" fmla="*/ 5 h 14"/>
                  <a:gd name="T22" fmla="*/ 5 w 8"/>
                  <a:gd name="T23" fmla="*/ 7 h 14"/>
                  <a:gd name="T24" fmla="*/ 4 w 8"/>
                  <a:gd name="T25" fmla="*/ 8 h 14"/>
                  <a:gd name="T26" fmla="*/ 3 w 8"/>
                  <a:gd name="T27" fmla="*/ 7 h 14"/>
                  <a:gd name="T28" fmla="*/ 4 w 8"/>
                  <a:gd name="T29"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14">
                    <a:moveTo>
                      <a:pt x="0" y="7"/>
                    </a:moveTo>
                    <a:cubicBezTo>
                      <a:pt x="0" y="2"/>
                      <a:pt x="1" y="0"/>
                      <a:pt x="4" y="0"/>
                    </a:cubicBezTo>
                    <a:cubicBezTo>
                      <a:pt x="7" y="0"/>
                      <a:pt x="8" y="2"/>
                      <a:pt x="8" y="7"/>
                    </a:cubicBezTo>
                    <a:cubicBezTo>
                      <a:pt x="8" y="11"/>
                      <a:pt x="7" y="14"/>
                      <a:pt x="4" y="14"/>
                    </a:cubicBezTo>
                    <a:cubicBezTo>
                      <a:pt x="1" y="14"/>
                      <a:pt x="0" y="11"/>
                      <a:pt x="0" y="7"/>
                    </a:cubicBezTo>
                    <a:close/>
                    <a:moveTo>
                      <a:pt x="7" y="7"/>
                    </a:moveTo>
                    <a:cubicBezTo>
                      <a:pt x="7" y="3"/>
                      <a:pt x="6" y="1"/>
                      <a:pt x="4" y="1"/>
                    </a:cubicBezTo>
                    <a:cubicBezTo>
                      <a:pt x="2" y="1"/>
                      <a:pt x="1" y="3"/>
                      <a:pt x="1" y="7"/>
                    </a:cubicBezTo>
                    <a:cubicBezTo>
                      <a:pt x="1" y="11"/>
                      <a:pt x="2" y="12"/>
                      <a:pt x="4" y="12"/>
                    </a:cubicBezTo>
                    <a:cubicBezTo>
                      <a:pt x="6" y="12"/>
                      <a:pt x="7" y="11"/>
                      <a:pt x="7" y="7"/>
                    </a:cubicBezTo>
                    <a:close/>
                    <a:moveTo>
                      <a:pt x="4" y="5"/>
                    </a:moveTo>
                    <a:cubicBezTo>
                      <a:pt x="5" y="5"/>
                      <a:pt x="5" y="6"/>
                      <a:pt x="5" y="7"/>
                    </a:cubicBezTo>
                    <a:cubicBezTo>
                      <a:pt x="5" y="7"/>
                      <a:pt x="5" y="8"/>
                      <a:pt x="4" y="8"/>
                    </a:cubicBezTo>
                    <a:cubicBezTo>
                      <a:pt x="3" y="8"/>
                      <a:pt x="3" y="7"/>
                      <a:pt x="3" y="7"/>
                    </a:cubicBezTo>
                    <a:cubicBezTo>
                      <a:pt x="3" y="6"/>
                      <a:pt x="3" y="5"/>
                      <a:pt x="4"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14" name="Freeform 39"/>
              <p:cNvSpPr>
                <a:spLocks/>
              </p:cNvSpPr>
              <p:nvPr/>
            </p:nvSpPr>
            <p:spPr bwMode="auto">
              <a:xfrm>
                <a:off x="4102073" y="3327545"/>
                <a:ext cx="18288" cy="25995"/>
              </a:xfrm>
              <a:custGeom>
                <a:avLst/>
                <a:gdLst>
                  <a:gd name="T0" fmla="*/ 10 w 12"/>
                  <a:gd name="T1" fmla="*/ 13 h 17"/>
                  <a:gd name="T2" fmla="*/ 10 w 12"/>
                  <a:gd name="T3" fmla="*/ 17 h 17"/>
                  <a:gd name="T4" fmla="*/ 8 w 12"/>
                  <a:gd name="T5" fmla="*/ 17 h 17"/>
                  <a:gd name="T6" fmla="*/ 8 w 12"/>
                  <a:gd name="T7" fmla="*/ 13 h 17"/>
                  <a:gd name="T8" fmla="*/ 0 w 12"/>
                  <a:gd name="T9" fmla="*/ 13 h 17"/>
                  <a:gd name="T10" fmla="*/ 0 w 12"/>
                  <a:gd name="T11" fmla="*/ 12 h 17"/>
                  <a:gd name="T12" fmla="*/ 5 w 12"/>
                  <a:gd name="T13" fmla="*/ 0 h 17"/>
                  <a:gd name="T14" fmla="*/ 8 w 12"/>
                  <a:gd name="T15" fmla="*/ 0 h 17"/>
                  <a:gd name="T16" fmla="*/ 3 w 12"/>
                  <a:gd name="T17" fmla="*/ 12 h 17"/>
                  <a:gd name="T18" fmla="*/ 8 w 12"/>
                  <a:gd name="T19" fmla="*/ 12 h 17"/>
                  <a:gd name="T20" fmla="*/ 8 w 12"/>
                  <a:gd name="T21" fmla="*/ 6 h 17"/>
                  <a:gd name="T22" fmla="*/ 10 w 12"/>
                  <a:gd name="T23" fmla="*/ 6 h 17"/>
                  <a:gd name="T24" fmla="*/ 10 w 12"/>
                  <a:gd name="T25" fmla="*/ 12 h 17"/>
                  <a:gd name="T26" fmla="*/ 12 w 12"/>
                  <a:gd name="T27" fmla="*/ 12 h 17"/>
                  <a:gd name="T28" fmla="*/ 12 w 12"/>
                  <a:gd name="T29" fmla="*/ 13 h 17"/>
                  <a:gd name="T30" fmla="*/ 10 w 12"/>
                  <a:gd name="T31" fmla="*/ 1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17">
                    <a:moveTo>
                      <a:pt x="10" y="13"/>
                    </a:moveTo>
                    <a:lnTo>
                      <a:pt x="10" y="17"/>
                    </a:lnTo>
                    <a:lnTo>
                      <a:pt x="8" y="17"/>
                    </a:lnTo>
                    <a:lnTo>
                      <a:pt x="8" y="13"/>
                    </a:lnTo>
                    <a:lnTo>
                      <a:pt x="0" y="13"/>
                    </a:lnTo>
                    <a:lnTo>
                      <a:pt x="0" y="12"/>
                    </a:lnTo>
                    <a:lnTo>
                      <a:pt x="5" y="0"/>
                    </a:lnTo>
                    <a:lnTo>
                      <a:pt x="8" y="0"/>
                    </a:lnTo>
                    <a:lnTo>
                      <a:pt x="3" y="12"/>
                    </a:lnTo>
                    <a:lnTo>
                      <a:pt x="8" y="12"/>
                    </a:lnTo>
                    <a:lnTo>
                      <a:pt x="8" y="6"/>
                    </a:lnTo>
                    <a:lnTo>
                      <a:pt x="10" y="6"/>
                    </a:lnTo>
                    <a:lnTo>
                      <a:pt x="10" y="12"/>
                    </a:lnTo>
                    <a:lnTo>
                      <a:pt x="12" y="12"/>
                    </a:lnTo>
                    <a:lnTo>
                      <a:pt x="12" y="13"/>
                    </a:lnTo>
                    <a:lnTo>
                      <a:pt x="1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15" name="Freeform 40"/>
              <p:cNvSpPr>
                <a:spLocks/>
              </p:cNvSpPr>
              <p:nvPr/>
            </p:nvSpPr>
            <p:spPr bwMode="auto">
              <a:xfrm>
                <a:off x="4152365" y="3330603"/>
                <a:ext cx="16764" cy="22936"/>
              </a:xfrm>
              <a:custGeom>
                <a:avLst/>
                <a:gdLst>
                  <a:gd name="T0" fmla="*/ 9 w 11"/>
                  <a:gd name="T1" fmla="*/ 0 h 15"/>
                  <a:gd name="T2" fmla="*/ 11 w 11"/>
                  <a:gd name="T3" fmla="*/ 2 h 15"/>
                  <a:gd name="T4" fmla="*/ 1 w 11"/>
                  <a:gd name="T5" fmla="*/ 7 h 15"/>
                  <a:gd name="T6" fmla="*/ 11 w 11"/>
                  <a:gd name="T7" fmla="*/ 12 h 15"/>
                  <a:gd name="T8" fmla="*/ 9 w 11"/>
                  <a:gd name="T9" fmla="*/ 15 h 15"/>
                  <a:gd name="T10" fmla="*/ 0 w 11"/>
                  <a:gd name="T11" fmla="*/ 8 h 15"/>
                  <a:gd name="T12" fmla="*/ 0 w 11"/>
                  <a:gd name="T13" fmla="*/ 6 h 15"/>
                  <a:gd name="T14" fmla="*/ 9 w 11"/>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5">
                    <a:moveTo>
                      <a:pt x="9" y="0"/>
                    </a:moveTo>
                    <a:lnTo>
                      <a:pt x="11" y="2"/>
                    </a:lnTo>
                    <a:lnTo>
                      <a:pt x="1" y="7"/>
                    </a:lnTo>
                    <a:lnTo>
                      <a:pt x="11" y="12"/>
                    </a:lnTo>
                    <a:lnTo>
                      <a:pt x="9" y="15"/>
                    </a:lnTo>
                    <a:lnTo>
                      <a:pt x="0" y="8"/>
                    </a:lnTo>
                    <a:lnTo>
                      <a:pt x="0" y="6"/>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16" name="Freeform 41"/>
              <p:cNvSpPr>
                <a:spLocks/>
              </p:cNvSpPr>
              <p:nvPr/>
            </p:nvSpPr>
            <p:spPr bwMode="auto">
              <a:xfrm>
                <a:off x="4175225" y="3322958"/>
                <a:ext cx="18288" cy="35169"/>
              </a:xfrm>
              <a:custGeom>
                <a:avLst/>
                <a:gdLst>
                  <a:gd name="T0" fmla="*/ 1 w 12"/>
                  <a:gd name="T1" fmla="*/ 23 h 23"/>
                  <a:gd name="T2" fmla="*/ 0 w 12"/>
                  <a:gd name="T3" fmla="*/ 23 h 23"/>
                  <a:gd name="T4" fmla="*/ 10 w 12"/>
                  <a:gd name="T5" fmla="*/ 0 h 23"/>
                  <a:gd name="T6" fmla="*/ 12 w 12"/>
                  <a:gd name="T7" fmla="*/ 0 h 23"/>
                  <a:gd name="T8" fmla="*/ 1 w 12"/>
                  <a:gd name="T9" fmla="*/ 23 h 23"/>
                </a:gdLst>
                <a:ahLst/>
                <a:cxnLst>
                  <a:cxn ang="0">
                    <a:pos x="T0" y="T1"/>
                  </a:cxn>
                  <a:cxn ang="0">
                    <a:pos x="T2" y="T3"/>
                  </a:cxn>
                  <a:cxn ang="0">
                    <a:pos x="T4" y="T5"/>
                  </a:cxn>
                  <a:cxn ang="0">
                    <a:pos x="T6" y="T7"/>
                  </a:cxn>
                  <a:cxn ang="0">
                    <a:pos x="T8" y="T9"/>
                  </a:cxn>
                </a:cxnLst>
                <a:rect l="0" t="0" r="r" b="b"/>
                <a:pathLst>
                  <a:path w="12" h="23">
                    <a:moveTo>
                      <a:pt x="1" y="23"/>
                    </a:moveTo>
                    <a:lnTo>
                      <a:pt x="0" y="23"/>
                    </a:lnTo>
                    <a:lnTo>
                      <a:pt x="10" y="0"/>
                    </a:lnTo>
                    <a:lnTo>
                      <a:pt x="12" y="0"/>
                    </a:lnTo>
                    <a:lnTo>
                      <a:pt x="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17" name="Freeform 42"/>
              <p:cNvSpPr>
                <a:spLocks/>
              </p:cNvSpPr>
              <p:nvPr/>
            </p:nvSpPr>
            <p:spPr bwMode="auto">
              <a:xfrm>
                <a:off x="4199609" y="3327545"/>
                <a:ext cx="16764" cy="25995"/>
              </a:xfrm>
              <a:custGeom>
                <a:avLst/>
                <a:gdLst>
                  <a:gd name="T0" fmla="*/ 9 w 11"/>
                  <a:gd name="T1" fmla="*/ 17 h 17"/>
                  <a:gd name="T2" fmla="*/ 9 w 11"/>
                  <a:gd name="T3" fmla="*/ 9 h 17"/>
                  <a:gd name="T4" fmla="*/ 3 w 11"/>
                  <a:gd name="T5" fmla="*/ 9 h 17"/>
                  <a:gd name="T6" fmla="*/ 3 w 11"/>
                  <a:gd name="T7" fmla="*/ 17 h 17"/>
                  <a:gd name="T8" fmla="*/ 0 w 11"/>
                  <a:gd name="T9" fmla="*/ 17 h 17"/>
                  <a:gd name="T10" fmla="*/ 0 w 11"/>
                  <a:gd name="T11" fmla="*/ 0 h 17"/>
                  <a:gd name="T12" fmla="*/ 3 w 11"/>
                  <a:gd name="T13" fmla="*/ 0 h 17"/>
                  <a:gd name="T14" fmla="*/ 3 w 11"/>
                  <a:gd name="T15" fmla="*/ 8 h 17"/>
                  <a:gd name="T16" fmla="*/ 9 w 11"/>
                  <a:gd name="T17" fmla="*/ 8 h 17"/>
                  <a:gd name="T18" fmla="*/ 9 w 11"/>
                  <a:gd name="T19" fmla="*/ 0 h 17"/>
                  <a:gd name="T20" fmla="*/ 11 w 11"/>
                  <a:gd name="T21" fmla="*/ 0 h 17"/>
                  <a:gd name="T22" fmla="*/ 11 w 11"/>
                  <a:gd name="T23" fmla="*/ 17 h 17"/>
                  <a:gd name="T24" fmla="*/ 9 w 11"/>
                  <a:gd name="T25"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7">
                    <a:moveTo>
                      <a:pt x="9" y="17"/>
                    </a:moveTo>
                    <a:lnTo>
                      <a:pt x="9" y="9"/>
                    </a:lnTo>
                    <a:lnTo>
                      <a:pt x="3" y="9"/>
                    </a:lnTo>
                    <a:lnTo>
                      <a:pt x="3" y="17"/>
                    </a:lnTo>
                    <a:lnTo>
                      <a:pt x="0" y="17"/>
                    </a:lnTo>
                    <a:lnTo>
                      <a:pt x="0" y="0"/>
                    </a:lnTo>
                    <a:lnTo>
                      <a:pt x="3" y="0"/>
                    </a:lnTo>
                    <a:lnTo>
                      <a:pt x="3" y="8"/>
                    </a:lnTo>
                    <a:lnTo>
                      <a:pt x="9" y="8"/>
                    </a:lnTo>
                    <a:lnTo>
                      <a:pt x="9" y="0"/>
                    </a:lnTo>
                    <a:lnTo>
                      <a:pt x="11" y="0"/>
                    </a:lnTo>
                    <a:lnTo>
                      <a:pt x="11" y="17"/>
                    </a:lnTo>
                    <a:lnTo>
                      <a:pt x="9"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18" name="Freeform 43"/>
              <p:cNvSpPr>
                <a:spLocks/>
              </p:cNvSpPr>
              <p:nvPr/>
            </p:nvSpPr>
            <p:spPr bwMode="auto">
              <a:xfrm>
                <a:off x="4223993" y="3327545"/>
                <a:ext cx="16764" cy="25995"/>
              </a:xfrm>
              <a:custGeom>
                <a:avLst/>
                <a:gdLst>
                  <a:gd name="T0" fmla="*/ 3 w 11"/>
                  <a:gd name="T1" fmla="*/ 1 h 17"/>
                  <a:gd name="T2" fmla="*/ 3 w 11"/>
                  <a:gd name="T3" fmla="*/ 8 h 17"/>
                  <a:gd name="T4" fmla="*/ 10 w 11"/>
                  <a:gd name="T5" fmla="*/ 8 h 17"/>
                  <a:gd name="T6" fmla="*/ 10 w 11"/>
                  <a:gd name="T7" fmla="*/ 9 h 17"/>
                  <a:gd name="T8" fmla="*/ 3 w 11"/>
                  <a:gd name="T9" fmla="*/ 9 h 17"/>
                  <a:gd name="T10" fmla="*/ 3 w 11"/>
                  <a:gd name="T11" fmla="*/ 16 h 17"/>
                  <a:gd name="T12" fmla="*/ 11 w 11"/>
                  <a:gd name="T13" fmla="*/ 16 h 17"/>
                  <a:gd name="T14" fmla="*/ 11 w 11"/>
                  <a:gd name="T15" fmla="*/ 17 h 17"/>
                  <a:gd name="T16" fmla="*/ 0 w 11"/>
                  <a:gd name="T17" fmla="*/ 17 h 17"/>
                  <a:gd name="T18" fmla="*/ 0 w 11"/>
                  <a:gd name="T19" fmla="*/ 0 h 17"/>
                  <a:gd name="T20" fmla="*/ 11 w 11"/>
                  <a:gd name="T21" fmla="*/ 0 h 17"/>
                  <a:gd name="T22" fmla="*/ 11 w 11"/>
                  <a:gd name="T23" fmla="*/ 1 h 17"/>
                  <a:gd name="T24" fmla="*/ 3 w 11"/>
                  <a:gd name="T25"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7">
                    <a:moveTo>
                      <a:pt x="3" y="1"/>
                    </a:moveTo>
                    <a:lnTo>
                      <a:pt x="3" y="8"/>
                    </a:lnTo>
                    <a:lnTo>
                      <a:pt x="10" y="8"/>
                    </a:lnTo>
                    <a:lnTo>
                      <a:pt x="10" y="9"/>
                    </a:lnTo>
                    <a:lnTo>
                      <a:pt x="3" y="9"/>
                    </a:lnTo>
                    <a:lnTo>
                      <a:pt x="3" y="16"/>
                    </a:lnTo>
                    <a:lnTo>
                      <a:pt x="11" y="16"/>
                    </a:lnTo>
                    <a:lnTo>
                      <a:pt x="11" y="17"/>
                    </a:lnTo>
                    <a:lnTo>
                      <a:pt x="0" y="17"/>
                    </a:lnTo>
                    <a:lnTo>
                      <a:pt x="0" y="0"/>
                    </a:lnTo>
                    <a:lnTo>
                      <a:pt x="11" y="0"/>
                    </a:lnTo>
                    <a:lnTo>
                      <a:pt x="11" y="1"/>
                    </a:lnTo>
                    <a:lnTo>
                      <a:pt x="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19" name="Freeform 44"/>
              <p:cNvSpPr>
                <a:spLocks noEditPoints="1"/>
              </p:cNvSpPr>
              <p:nvPr/>
            </p:nvSpPr>
            <p:spPr bwMode="auto">
              <a:xfrm>
                <a:off x="4245329" y="3327545"/>
                <a:ext cx="22860" cy="25995"/>
              </a:xfrm>
              <a:custGeom>
                <a:avLst/>
                <a:gdLst>
                  <a:gd name="T0" fmla="*/ 11 w 15"/>
                  <a:gd name="T1" fmla="*/ 13 h 17"/>
                  <a:gd name="T2" fmla="*/ 4 w 15"/>
                  <a:gd name="T3" fmla="*/ 13 h 17"/>
                  <a:gd name="T4" fmla="*/ 3 w 15"/>
                  <a:gd name="T5" fmla="*/ 17 h 17"/>
                  <a:gd name="T6" fmla="*/ 0 w 15"/>
                  <a:gd name="T7" fmla="*/ 17 h 17"/>
                  <a:gd name="T8" fmla="*/ 5 w 15"/>
                  <a:gd name="T9" fmla="*/ 0 h 17"/>
                  <a:gd name="T10" fmla="*/ 9 w 15"/>
                  <a:gd name="T11" fmla="*/ 0 h 17"/>
                  <a:gd name="T12" fmla="*/ 15 w 15"/>
                  <a:gd name="T13" fmla="*/ 17 h 17"/>
                  <a:gd name="T14" fmla="*/ 12 w 15"/>
                  <a:gd name="T15" fmla="*/ 17 h 17"/>
                  <a:gd name="T16" fmla="*/ 11 w 15"/>
                  <a:gd name="T17" fmla="*/ 13 h 17"/>
                  <a:gd name="T18" fmla="*/ 4 w 15"/>
                  <a:gd name="T19" fmla="*/ 12 h 17"/>
                  <a:gd name="T20" fmla="*/ 9 w 15"/>
                  <a:gd name="T21" fmla="*/ 12 h 17"/>
                  <a:gd name="T22" fmla="*/ 7 w 15"/>
                  <a:gd name="T23" fmla="*/ 2 h 17"/>
                  <a:gd name="T24" fmla="*/ 7 w 15"/>
                  <a:gd name="T25" fmla="*/ 2 h 17"/>
                  <a:gd name="T26" fmla="*/ 4 w 15"/>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17">
                    <a:moveTo>
                      <a:pt x="11" y="13"/>
                    </a:moveTo>
                    <a:lnTo>
                      <a:pt x="4" y="13"/>
                    </a:lnTo>
                    <a:lnTo>
                      <a:pt x="3" y="17"/>
                    </a:lnTo>
                    <a:lnTo>
                      <a:pt x="0" y="17"/>
                    </a:lnTo>
                    <a:lnTo>
                      <a:pt x="5" y="0"/>
                    </a:lnTo>
                    <a:lnTo>
                      <a:pt x="9" y="0"/>
                    </a:lnTo>
                    <a:lnTo>
                      <a:pt x="15" y="17"/>
                    </a:lnTo>
                    <a:lnTo>
                      <a:pt x="12" y="17"/>
                    </a:lnTo>
                    <a:lnTo>
                      <a:pt x="11" y="13"/>
                    </a:lnTo>
                    <a:close/>
                    <a:moveTo>
                      <a:pt x="4" y="12"/>
                    </a:moveTo>
                    <a:lnTo>
                      <a:pt x="9" y="12"/>
                    </a:lnTo>
                    <a:lnTo>
                      <a:pt x="7" y="2"/>
                    </a:lnTo>
                    <a:lnTo>
                      <a:pt x="7" y="2"/>
                    </a:lnTo>
                    <a:lnTo>
                      <a:pt x="4"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20" name="Freeform 45"/>
              <p:cNvSpPr>
                <a:spLocks noEditPoints="1"/>
              </p:cNvSpPr>
              <p:nvPr/>
            </p:nvSpPr>
            <p:spPr bwMode="auto">
              <a:xfrm>
                <a:off x="4272761" y="3327545"/>
                <a:ext cx="18288" cy="25995"/>
              </a:xfrm>
              <a:custGeom>
                <a:avLst/>
                <a:gdLst>
                  <a:gd name="T0" fmla="*/ 3 w 9"/>
                  <a:gd name="T1" fmla="*/ 13 h 13"/>
                  <a:gd name="T2" fmla="*/ 0 w 9"/>
                  <a:gd name="T3" fmla="*/ 13 h 13"/>
                  <a:gd name="T4" fmla="*/ 0 w 9"/>
                  <a:gd name="T5" fmla="*/ 0 h 13"/>
                  <a:gd name="T6" fmla="*/ 3 w 9"/>
                  <a:gd name="T7" fmla="*/ 0 h 13"/>
                  <a:gd name="T8" fmla="*/ 9 w 9"/>
                  <a:gd name="T9" fmla="*/ 7 h 13"/>
                  <a:gd name="T10" fmla="*/ 3 w 9"/>
                  <a:gd name="T11" fmla="*/ 13 h 13"/>
                  <a:gd name="T12" fmla="*/ 3 w 9"/>
                  <a:gd name="T13" fmla="*/ 1 h 13"/>
                  <a:gd name="T14" fmla="*/ 2 w 9"/>
                  <a:gd name="T15" fmla="*/ 1 h 13"/>
                  <a:gd name="T16" fmla="*/ 2 w 9"/>
                  <a:gd name="T17" fmla="*/ 12 h 13"/>
                  <a:gd name="T18" fmla="*/ 3 w 9"/>
                  <a:gd name="T19" fmla="*/ 12 h 13"/>
                  <a:gd name="T20" fmla="*/ 7 w 9"/>
                  <a:gd name="T21" fmla="*/ 7 h 13"/>
                  <a:gd name="T22" fmla="*/ 3 w 9"/>
                  <a:gd name="T2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13">
                    <a:moveTo>
                      <a:pt x="3" y="13"/>
                    </a:moveTo>
                    <a:cubicBezTo>
                      <a:pt x="0" y="13"/>
                      <a:pt x="0" y="13"/>
                      <a:pt x="0" y="13"/>
                    </a:cubicBezTo>
                    <a:cubicBezTo>
                      <a:pt x="0" y="0"/>
                      <a:pt x="0" y="0"/>
                      <a:pt x="0" y="0"/>
                    </a:cubicBezTo>
                    <a:cubicBezTo>
                      <a:pt x="3" y="0"/>
                      <a:pt x="3" y="0"/>
                      <a:pt x="3" y="0"/>
                    </a:cubicBezTo>
                    <a:cubicBezTo>
                      <a:pt x="6" y="0"/>
                      <a:pt x="9" y="1"/>
                      <a:pt x="9" y="7"/>
                    </a:cubicBezTo>
                    <a:cubicBezTo>
                      <a:pt x="9" y="12"/>
                      <a:pt x="6" y="13"/>
                      <a:pt x="3" y="13"/>
                    </a:cubicBezTo>
                    <a:close/>
                    <a:moveTo>
                      <a:pt x="3" y="1"/>
                    </a:moveTo>
                    <a:cubicBezTo>
                      <a:pt x="2" y="1"/>
                      <a:pt x="2" y="1"/>
                      <a:pt x="2" y="1"/>
                    </a:cubicBezTo>
                    <a:cubicBezTo>
                      <a:pt x="2" y="12"/>
                      <a:pt x="2" y="12"/>
                      <a:pt x="2" y="12"/>
                    </a:cubicBezTo>
                    <a:cubicBezTo>
                      <a:pt x="3" y="12"/>
                      <a:pt x="3" y="12"/>
                      <a:pt x="3" y="12"/>
                    </a:cubicBezTo>
                    <a:cubicBezTo>
                      <a:pt x="5" y="12"/>
                      <a:pt x="7" y="11"/>
                      <a:pt x="7" y="7"/>
                    </a:cubicBezTo>
                    <a:cubicBezTo>
                      <a:pt x="7" y="2"/>
                      <a:pt x="5"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21" name="Freeform 46"/>
              <p:cNvSpPr>
                <a:spLocks/>
              </p:cNvSpPr>
              <p:nvPr/>
            </p:nvSpPr>
            <p:spPr bwMode="auto">
              <a:xfrm>
                <a:off x="4297145" y="3327545"/>
                <a:ext cx="16764" cy="25995"/>
              </a:xfrm>
              <a:custGeom>
                <a:avLst/>
                <a:gdLst>
                  <a:gd name="T0" fmla="*/ 3 w 11"/>
                  <a:gd name="T1" fmla="*/ 1 h 17"/>
                  <a:gd name="T2" fmla="*/ 3 w 11"/>
                  <a:gd name="T3" fmla="*/ 8 h 17"/>
                  <a:gd name="T4" fmla="*/ 9 w 11"/>
                  <a:gd name="T5" fmla="*/ 8 h 17"/>
                  <a:gd name="T6" fmla="*/ 9 w 11"/>
                  <a:gd name="T7" fmla="*/ 9 h 17"/>
                  <a:gd name="T8" fmla="*/ 3 w 11"/>
                  <a:gd name="T9" fmla="*/ 9 h 17"/>
                  <a:gd name="T10" fmla="*/ 3 w 11"/>
                  <a:gd name="T11" fmla="*/ 16 h 17"/>
                  <a:gd name="T12" fmla="*/ 11 w 11"/>
                  <a:gd name="T13" fmla="*/ 16 h 17"/>
                  <a:gd name="T14" fmla="*/ 11 w 11"/>
                  <a:gd name="T15" fmla="*/ 17 h 17"/>
                  <a:gd name="T16" fmla="*/ 0 w 11"/>
                  <a:gd name="T17" fmla="*/ 17 h 17"/>
                  <a:gd name="T18" fmla="*/ 0 w 11"/>
                  <a:gd name="T19" fmla="*/ 0 h 17"/>
                  <a:gd name="T20" fmla="*/ 11 w 11"/>
                  <a:gd name="T21" fmla="*/ 0 h 17"/>
                  <a:gd name="T22" fmla="*/ 9 w 11"/>
                  <a:gd name="T23" fmla="*/ 1 h 17"/>
                  <a:gd name="T24" fmla="*/ 3 w 11"/>
                  <a:gd name="T25"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7">
                    <a:moveTo>
                      <a:pt x="3" y="1"/>
                    </a:moveTo>
                    <a:lnTo>
                      <a:pt x="3" y="8"/>
                    </a:lnTo>
                    <a:lnTo>
                      <a:pt x="9" y="8"/>
                    </a:lnTo>
                    <a:lnTo>
                      <a:pt x="9" y="9"/>
                    </a:lnTo>
                    <a:lnTo>
                      <a:pt x="3" y="9"/>
                    </a:lnTo>
                    <a:lnTo>
                      <a:pt x="3" y="16"/>
                    </a:lnTo>
                    <a:lnTo>
                      <a:pt x="11" y="16"/>
                    </a:lnTo>
                    <a:lnTo>
                      <a:pt x="11" y="17"/>
                    </a:lnTo>
                    <a:lnTo>
                      <a:pt x="0" y="17"/>
                    </a:lnTo>
                    <a:lnTo>
                      <a:pt x="0" y="0"/>
                    </a:lnTo>
                    <a:lnTo>
                      <a:pt x="11" y="0"/>
                    </a:lnTo>
                    <a:lnTo>
                      <a:pt x="9" y="1"/>
                    </a:lnTo>
                    <a:lnTo>
                      <a:pt x="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22" name="Freeform 47"/>
              <p:cNvSpPr>
                <a:spLocks noEditPoints="1"/>
              </p:cNvSpPr>
              <p:nvPr/>
            </p:nvSpPr>
            <p:spPr bwMode="auto">
              <a:xfrm>
                <a:off x="4320005" y="3327545"/>
                <a:ext cx="19812" cy="25995"/>
              </a:xfrm>
              <a:custGeom>
                <a:avLst/>
                <a:gdLst>
                  <a:gd name="T0" fmla="*/ 6 w 10"/>
                  <a:gd name="T1" fmla="*/ 7 h 13"/>
                  <a:gd name="T2" fmla="*/ 10 w 10"/>
                  <a:gd name="T3" fmla="*/ 13 h 13"/>
                  <a:gd name="T4" fmla="*/ 7 w 10"/>
                  <a:gd name="T5" fmla="*/ 13 h 13"/>
                  <a:gd name="T6" fmla="*/ 4 w 10"/>
                  <a:gd name="T7" fmla="*/ 8 h 13"/>
                  <a:gd name="T8" fmla="*/ 2 w 10"/>
                  <a:gd name="T9" fmla="*/ 8 h 13"/>
                  <a:gd name="T10" fmla="*/ 2 w 10"/>
                  <a:gd name="T11" fmla="*/ 13 h 13"/>
                  <a:gd name="T12" fmla="*/ 0 w 10"/>
                  <a:gd name="T13" fmla="*/ 13 h 13"/>
                  <a:gd name="T14" fmla="*/ 0 w 10"/>
                  <a:gd name="T15" fmla="*/ 0 h 13"/>
                  <a:gd name="T16" fmla="*/ 4 w 10"/>
                  <a:gd name="T17" fmla="*/ 0 h 13"/>
                  <a:gd name="T18" fmla="*/ 9 w 10"/>
                  <a:gd name="T19" fmla="*/ 4 h 13"/>
                  <a:gd name="T20" fmla="*/ 6 w 10"/>
                  <a:gd name="T21" fmla="*/ 7 h 13"/>
                  <a:gd name="T22" fmla="*/ 4 w 10"/>
                  <a:gd name="T23" fmla="*/ 1 h 13"/>
                  <a:gd name="T24" fmla="*/ 2 w 10"/>
                  <a:gd name="T25" fmla="*/ 1 h 13"/>
                  <a:gd name="T26" fmla="*/ 2 w 10"/>
                  <a:gd name="T27" fmla="*/ 6 h 13"/>
                  <a:gd name="T28" fmla="*/ 4 w 10"/>
                  <a:gd name="T29" fmla="*/ 6 h 13"/>
                  <a:gd name="T30" fmla="*/ 7 w 10"/>
                  <a:gd name="T31" fmla="*/ 4 h 13"/>
                  <a:gd name="T32" fmla="*/ 4 w 10"/>
                  <a:gd name="T3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 h="13">
                    <a:moveTo>
                      <a:pt x="6" y="7"/>
                    </a:moveTo>
                    <a:cubicBezTo>
                      <a:pt x="10" y="13"/>
                      <a:pt x="10" y="13"/>
                      <a:pt x="10" y="13"/>
                    </a:cubicBezTo>
                    <a:cubicBezTo>
                      <a:pt x="7" y="13"/>
                      <a:pt x="7" y="13"/>
                      <a:pt x="7" y="13"/>
                    </a:cubicBezTo>
                    <a:cubicBezTo>
                      <a:pt x="4" y="8"/>
                      <a:pt x="4" y="8"/>
                      <a:pt x="4" y="8"/>
                    </a:cubicBezTo>
                    <a:cubicBezTo>
                      <a:pt x="2" y="8"/>
                      <a:pt x="2" y="8"/>
                      <a:pt x="2" y="8"/>
                    </a:cubicBezTo>
                    <a:cubicBezTo>
                      <a:pt x="2" y="13"/>
                      <a:pt x="2" y="13"/>
                      <a:pt x="2" y="13"/>
                    </a:cubicBezTo>
                    <a:cubicBezTo>
                      <a:pt x="0" y="13"/>
                      <a:pt x="0" y="13"/>
                      <a:pt x="0" y="13"/>
                    </a:cubicBezTo>
                    <a:cubicBezTo>
                      <a:pt x="0" y="0"/>
                      <a:pt x="0" y="0"/>
                      <a:pt x="0" y="0"/>
                    </a:cubicBezTo>
                    <a:cubicBezTo>
                      <a:pt x="4" y="0"/>
                      <a:pt x="4" y="0"/>
                      <a:pt x="4" y="0"/>
                    </a:cubicBezTo>
                    <a:cubicBezTo>
                      <a:pt x="7" y="0"/>
                      <a:pt x="9" y="1"/>
                      <a:pt x="9" y="4"/>
                    </a:cubicBezTo>
                    <a:cubicBezTo>
                      <a:pt x="9" y="6"/>
                      <a:pt x="8" y="7"/>
                      <a:pt x="6" y="7"/>
                    </a:cubicBezTo>
                    <a:close/>
                    <a:moveTo>
                      <a:pt x="4" y="1"/>
                    </a:moveTo>
                    <a:cubicBezTo>
                      <a:pt x="2" y="1"/>
                      <a:pt x="2" y="1"/>
                      <a:pt x="2" y="1"/>
                    </a:cubicBezTo>
                    <a:cubicBezTo>
                      <a:pt x="2" y="6"/>
                      <a:pt x="2" y="6"/>
                      <a:pt x="2" y="6"/>
                    </a:cubicBezTo>
                    <a:cubicBezTo>
                      <a:pt x="4" y="6"/>
                      <a:pt x="4" y="6"/>
                      <a:pt x="4" y="6"/>
                    </a:cubicBezTo>
                    <a:cubicBezTo>
                      <a:pt x="6" y="6"/>
                      <a:pt x="7" y="6"/>
                      <a:pt x="7" y="4"/>
                    </a:cubicBezTo>
                    <a:cubicBezTo>
                      <a:pt x="7" y="2"/>
                      <a:pt x="6" y="1"/>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23" name="Freeform 48"/>
              <p:cNvSpPr>
                <a:spLocks/>
              </p:cNvSpPr>
              <p:nvPr/>
            </p:nvSpPr>
            <p:spPr bwMode="auto">
              <a:xfrm>
                <a:off x="4344389" y="3330603"/>
                <a:ext cx="16764" cy="22936"/>
              </a:xfrm>
              <a:custGeom>
                <a:avLst/>
                <a:gdLst>
                  <a:gd name="T0" fmla="*/ 11 w 11"/>
                  <a:gd name="T1" fmla="*/ 6 h 15"/>
                  <a:gd name="T2" fmla="*/ 11 w 11"/>
                  <a:gd name="T3" fmla="*/ 8 h 15"/>
                  <a:gd name="T4" fmla="*/ 2 w 11"/>
                  <a:gd name="T5" fmla="*/ 15 h 15"/>
                  <a:gd name="T6" fmla="*/ 0 w 11"/>
                  <a:gd name="T7" fmla="*/ 12 h 15"/>
                  <a:gd name="T8" fmla="*/ 10 w 11"/>
                  <a:gd name="T9" fmla="*/ 7 h 15"/>
                  <a:gd name="T10" fmla="*/ 0 w 11"/>
                  <a:gd name="T11" fmla="*/ 2 h 15"/>
                  <a:gd name="T12" fmla="*/ 2 w 11"/>
                  <a:gd name="T13" fmla="*/ 0 h 15"/>
                  <a:gd name="T14" fmla="*/ 11 w 11"/>
                  <a:gd name="T15" fmla="*/ 6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5">
                    <a:moveTo>
                      <a:pt x="11" y="6"/>
                    </a:moveTo>
                    <a:lnTo>
                      <a:pt x="11" y="8"/>
                    </a:lnTo>
                    <a:lnTo>
                      <a:pt x="2" y="15"/>
                    </a:lnTo>
                    <a:lnTo>
                      <a:pt x="0" y="12"/>
                    </a:lnTo>
                    <a:lnTo>
                      <a:pt x="10" y="7"/>
                    </a:lnTo>
                    <a:lnTo>
                      <a:pt x="0" y="2"/>
                    </a:lnTo>
                    <a:lnTo>
                      <a:pt x="2" y="0"/>
                    </a:lnTo>
                    <a:lnTo>
                      <a:pt x="11"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grpSp>
        <p:grpSp>
          <p:nvGrpSpPr>
            <p:cNvPr id="22" name="Group 21"/>
            <p:cNvGrpSpPr/>
            <p:nvPr/>
          </p:nvGrpSpPr>
          <p:grpSpPr>
            <a:xfrm>
              <a:off x="2482146" y="2162908"/>
              <a:ext cx="645054" cy="639956"/>
              <a:chOff x="10050742" y="3079045"/>
              <a:chExt cx="530724" cy="526533"/>
            </a:xfrm>
          </p:grpSpPr>
          <p:sp>
            <p:nvSpPr>
              <p:cNvPr id="75" name="Freeform 32"/>
              <p:cNvSpPr>
                <a:spLocks noEditPoints="1"/>
              </p:cNvSpPr>
              <p:nvPr/>
            </p:nvSpPr>
            <p:spPr bwMode="auto">
              <a:xfrm>
                <a:off x="10096658" y="3093713"/>
                <a:ext cx="433786" cy="495188"/>
              </a:xfrm>
              <a:custGeom>
                <a:avLst/>
                <a:gdLst>
                  <a:gd name="T0" fmla="*/ 0 w 143"/>
                  <a:gd name="T1" fmla="*/ 152 h 188"/>
                  <a:gd name="T2" fmla="*/ 0 w 143"/>
                  <a:gd name="T3" fmla="*/ 176 h 188"/>
                  <a:gd name="T4" fmla="*/ 12 w 143"/>
                  <a:gd name="T5" fmla="*/ 188 h 188"/>
                  <a:gd name="T6" fmla="*/ 131 w 143"/>
                  <a:gd name="T7" fmla="*/ 188 h 188"/>
                  <a:gd name="T8" fmla="*/ 143 w 143"/>
                  <a:gd name="T9" fmla="*/ 176 h 188"/>
                  <a:gd name="T10" fmla="*/ 143 w 143"/>
                  <a:gd name="T11" fmla="*/ 152 h 188"/>
                  <a:gd name="T12" fmla="*/ 103 w 143"/>
                  <a:gd name="T13" fmla="*/ 120 h 188"/>
                  <a:gd name="T14" fmla="*/ 79 w 143"/>
                  <a:gd name="T15" fmla="*/ 178 h 188"/>
                  <a:gd name="T16" fmla="*/ 75 w 143"/>
                  <a:gd name="T17" fmla="*/ 142 h 188"/>
                  <a:gd name="T18" fmla="*/ 75 w 143"/>
                  <a:gd name="T19" fmla="*/ 140 h 188"/>
                  <a:gd name="T20" fmla="*/ 80 w 143"/>
                  <a:gd name="T21" fmla="*/ 132 h 188"/>
                  <a:gd name="T22" fmla="*/ 80 w 143"/>
                  <a:gd name="T23" fmla="*/ 131 h 188"/>
                  <a:gd name="T24" fmla="*/ 78 w 143"/>
                  <a:gd name="T25" fmla="*/ 130 h 188"/>
                  <a:gd name="T26" fmla="*/ 66 w 143"/>
                  <a:gd name="T27" fmla="*/ 130 h 188"/>
                  <a:gd name="T28" fmla="*/ 64 w 143"/>
                  <a:gd name="T29" fmla="*/ 131 h 188"/>
                  <a:gd name="T30" fmla="*/ 64 w 143"/>
                  <a:gd name="T31" fmla="*/ 132 h 188"/>
                  <a:gd name="T32" fmla="*/ 69 w 143"/>
                  <a:gd name="T33" fmla="*/ 140 h 188"/>
                  <a:gd name="T34" fmla="*/ 69 w 143"/>
                  <a:gd name="T35" fmla="*/ 142 h 188"/>
                  <a:gd name="T36" fmla="*/ 65 w 143"/>
                  <a:gd name="T37" fmla="*/ 179 h 188"/>
                  <a:gd name="T38" fmla="*/ 40 w 143"/>
                  <a:gd name="T39" fmla="*/ 120 h 188"/>
                  <a:gd name="T40" fmla="*/ 0 w 143"/>
                  <a:gd name="T41" fmla="*/ 152 h 188"/>
                  <a:gd name="T42" fmla="*/ 72 w 143"/>
                  <a:gd name="T43" fmla="*/ 107 h 188"/>
                  <a:gd name="T44" fmla="*/ 46 w 143"/>
                  <a:gd name="T45" fmla="*/ 90 h 188"/>
                  <a:gd name="T46" fmla="*/ 34 w 143"/>
                  <a:gd name="T47" fmla="*/ 56 h 188"/>
                  <a:gd name="T48" fmla="*/ 34 w 143"/>
                  <a:gd name="T49" fmla="*/ 56 h 188"/>
                  <a:gd name="T50" fmla="*/ 34 w 143"/>
                  <a:gd name="T51" fmla="*/ 56 h 188"/>
                  <a:gd name="T52" fmla="*/ 34 w 143"/>
                  <a:gd name="T53" fmla="*/ 53 h 188"/>
                  <a:gd name="T54" fmla="*/ 72 w 143"/>
                  <a:gd name="T55" fmla="*/ 0 h 188"/>
                  <a:gd name="T56" fmla="*/ 110 w 143"/>
                  <a:gd name="T57" fmla="*/ 53 h 188"/>
                  <a:gd name="T58" fmla="*/ 110 w 143"/>
                  <a:gd name="T59" fmla="*/ 56 h 188"/>
                  <a:gd name="T60" fmla="*/ 110 w 143"/>
                  <a:gd name="T61" fmla="*/ 56 h 188"/>
                  <a:gd name="T62" fmla="*/ 110 w 143"/>
                  <a:gd name="T63" fmla="*/ 56 h 188"/>
                  <a:gd name="T64" fmla="*/ 98 w 143"/>
                  <a:gd name="T65" fmla="*/ 90 h 188"/>
                  <a:gd name="T66" fmla="*/ 72 w 143"/>
                  <a:gd name="T67" fmla="*/ 107 h 188"/>
                  <a:gd name="T68" fmla="*/ 50 w 143"/>
                  <a:gd name="T69" fmla="*/ 87 h 188"/>
                  <a:gd name="T70" fmla="*/ 72 w 143"/>
                  <a:gd name="T71" fmla="*/ 101 h 188"/>
                  <a:gd name="T72" fmla="*/ 94 w 143"/>
                  <a:gd name="T73" fmla="*/ 87 h 188"/>
                  <a:gd name="T74" fmla="*/ 104 w 143"/>
                  <a:gd name="T75" fmla="*/ 56 h 188"/>
                  <a:gd name="T76" fmla="*/ 102 w 143"/>
                  <a:gd name="T77" fmla="*/ 48 h 188"/>
                  <a:gd name="T78" fmla="*/ 101 w 143"/>
                  <a:gd name="T79" fmla="*/ 39 h 188"/>
                  <a:gd name="T80" fmla="*/ 99 w 143"/>
                  <a:gd name="T81" fmla="*/ 29 h 188"/>
                  <a:gd name="T82" fmla="*/ 85 w 143"/>
                  <a:gd name="T83" fmla="*/ 28 h 188"/>
                  <a:gd name="T84" fmla="*/ 72 w 143"/>
                  <a:gd name="T85" fmla="*/ 30 h 188"/>
                  <a:gd name="T86" fmla="*/ 59 w 143"/>
                  <a:gd name="T87" fmla="*/ 28 h 188"/>
                  <a:gd name="T88" fmla="*/ 59 w 143"/>
                  <a:gd name="T89" fmla="*/ 28 h 188"/>
                  <a:gd name="T90" fmla="*/ 45 w 143"/>
                  <a:gd name="T91" fmla="*/ 29 h 188"/>
                  <a:gd name="T92" fmla="*/ 42 w 143"/>
                  <a:gd name="T93" fmla="*/ 39 h 188"/>
                  <a:gd name="T94" fmla="*/ 42 w 143"/>
                  <a:gd name="T95" fmla="*/ 48 h 188"/>
                  <a:gd name="T96" fmla="*/ 39 w 143"/>
                  <a:gd name="T97" fmla="*/ 56 h 188"/>
                  <a:gd name="T98" fmla="*/ 50 w 143"/>
                  <a:gd name="T99" fmla="*/ 8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3" h="188">
                    <a:moveTo>
                      <a:pt x="0" y="152"/>
                    </a:moveTo>
                    <a:cubicBezTo>
                      <a:pt x="0" y="160"/>
                      <a:pt x="0" y="168"/>
                      <a:pt x="0" y="176"/>
                    </a:cubicBezTo>
                    <a:cubicBezTo>
                      <a:pt x="0" y="182"/>
                      <a:pt x="6" y="188"/>
                      <a:pt x="12" y="188"/>
                    </a:cubicBezTo>
                    <a:cubicBezTo>
                      <a:pt x="52" y="188"/>
                      <a:pt x="92" y="188"/>
                      <a:pt x="131" y="188"/>
                    </a:cubicBezTo>
                    <a:cubicBezTo>
                      <a:pt x="138" y="188"/>
                      <a:pt x="143" y="182"/>
                      <a:pt x="143" y="176"/>
                    </a:cubicBezTo>
                    <a:cubicBezTo>
                      <a:pt x="143" y="152"/>
                      <a:pt x="143" y="152"/>
                      <a:pt x="143" y="152"/>
                    </a:cubicBezTo>
                    <a:cubicBezTo>
                      <a:pt x="143" y="135"/>
                      <a:pt x="126" y="125"/>
                      <a:pt x="103" y="120"/>
                    </a:cubicBezTo>
                    <a:cubicBezTo>
                      <a:pt x="96" y="147"/>
                      <a:pt x="90" y="157"/>
                      <a:pt x="79" y="178"/>
                    </a:cubicBezTo>
                    <a:cubicBezTo>
                      <a:pt x="75" y="142"/>
                      <a:pt x="75" y="142"/>
                      <a:pt x="75" y="142"/>
                    </a:cubicBezTo>
                    <a:cubicBezTo>
                      <a:pt x="75" y="142"/>
                      <a:pt x="75" y="141"/>
                      <a:pt x="75" y="140"/>
                    </a:cubicBezTo>
                    <a:cubicBezTo>
                      <a:pt x="80" y="132"/>
                      <a:pt x="80" y="132"/>
                      <a:pt x="80" y="132"/>
                    </a:cubicBezTo>
                    <a:cubicBezTo>
                      <a:pt x="80" y="132"/>
                      <a:pt x="80" y="131"/>
                      <a:pt x="80" y="131"/>
                    </a:cubicBezTo>
                    <a:cubicBezTo>
                      <a:pt x="79" y="130"/>
                      <a:pt x="79" y="130"/>
                      <a:pt x="78" y="130"/>
                    </a:cubicBezTo>
                    <a:cubicBezTo>
                      <a:pt x="74" y="130"/>
                      <a:pt x="70" y="130"/>
                      <a:pt x="66" y="130"/>
                    </a:cubicBezTo>
                    <a:cubicBezTo>
                      <a:pt x="65" y="130"/>
                      <a:pt x="65" y="130"/>
                      <a:pt x="64" y="131"/>
                    </a:cubicBezTo>
                    <a:cubicBezTo>
                      <a:pt x="64" y="131"/>
                      <a:pt x="64" y="132"/>
                      <a:pt x="64" y="132"/>
                    </a:cubicBezTo>
                    <a:cubicBezTo>
                      <a:pt x="69" y="140"/>
                      <a:pt x="69" y="140"/>
                      <a:pt x="69" y="140"/>
                    </a:cubicBezTo>
                    <a:cubicBezTo>
                      <a:pt x="69" y="141"/>
                      <a:pt x="69" y="142"/>
                      <a:pt x="69" y="142"/>
                    </a:cubicBezTo>
                    <a:cubicBezTo>
                      <a:pt x="65" y="179"/>
                      <a:pt x="65" y="179"/>
                      <a:pt x="65" y="179"/>
                    </a:cubicBezTo>
                    <a:cubicBezTo>
                      <a:pt x="54" y="157"/>
                      <a:pt x="47" y="148"/>
                      <a:pt x="40" y="120"/>
                    </a:cubicBezTo>
                    <a:cubicBezTo>
                      <a:pt x="18" y="125"/>
                      <a:pt x="0" y="135"/>
                      <a:pt x="0" y="152"/>
                    </a:cubicBezTo>
                    <a:close/>
                    <a:moveTo>
                      <a:pt x="72" y="107"/>
                    </a:moveTo>
                    <a:cubicBezTo>
                      <a:pt x="62" y="107"/>
                      <a:pt x="53" y="100"/>
                      <a:pt x="46" y="90"/>
                    </a:cubicBezTo>
                    <a:cubicBezTo>
                      <a:pt x="39" y="81"/>
                      <a:pt x="34" y="68"/>
                      <a:pt x="34" y="56"/>
                    </a:cubicBezTo>
                    <a:cubicBezTo>
                      <a:pt x="34" y="56"/>
                      <a:pt x="34" y="56"/>
                      <a:pt x="34" y="56"/>
                    </a:cubicBezTo>
                    <a:cubicBezTo>
                      <a:pt x="34" y="56"/>
                      <a:pt x="34" y="56"/>
                      <a:pt x="34" y="56"/>
                    </a:cubicBezTo>
                    <a:cubicBezTo>
                      <a:pt x="34" y="55"/>
                      <a:pt x="34" y="54"/>
                      <a:pt x="34" y="53"/>
                    </a:cubicBezTo>
                    <a:cubicBezTo>
                      <a:pt x="34" y="24"/>
                      <a:pt x="29" y="0"/>
                      <a:pt x="72" y="0"/>
                    </a:cubicBezTo>
                    <a:cubicBezTo>
                      <a:pt x="115" y="0"/>
                      <a:pt x="110" y="24"/>
                      <a:pt x="110" y="53"/>
                    </a:cubicBezTo>
                    <a:cubicBezTo>
                      <a:pt x="110" y="54"/>
                      <a:pt x="110" y="55"/>
                      <a:pt x="110" y="56"/>
                    </a:cubicBezTo>
                    <a:cubicBezTo>
                      <a:pt x="110" y="56"/>
                      <a:pt x="110" y="56"/>
                      <a:pt x="110" y="56"/>
                    </a:cubicBezTo>
                    <a:cubicBezTo>
                      <a:pt x="110" y="56"/>
                      <a:pt x="110" y="56"/>
                      <a:pt x="110" y="56"/>
                    </a:cubicBezTo>
                    <a:cubicBezTo>
                      <a:pt x="110" y="68"/>
                      <a:pt x="105" y="81"/>
                      <a:pt x="98" y="90"/>
                    </a:cubicBezTo>
                    <a:cubicBezTo>
                      <a:pt x="91" y="100"/>
                      <a:pt x="81" y="107"/>
                      <a:pt x="72" y="107"/>
                    </a:cubicBezTo>
                    <a:close/>
                    <a:moveTo>
                      <a:pt x="50" y="87"/>
                    </a:moveTo>
                    <a:cubicBezTo>
                      <a:pt x="56" y="96"/>
                      <a:pt x="64" y="101"/>
                      <a:pt x="72" y="101"/>
                    </a:cubicBezTo>
                    <a:cubicBezTo>
                      <a:pt x="80" y="101"/>
                      <a:pt x="87" y="96"/>
                      <a:pt x="94" y="87"/>
                    </a:cubicBezTo>
                    <a:cubicBezTo>
                      <a:pt x="100" y="79"/>
                      <a:pt x="104" y="67"/>
                      <a:pt x="104" y="56"/>
                    </a:cubicBezTo>
                    <a:cubicBezTo>
                      <a:pt x="102" y="48"/>
                      <a:pt x="102" y="48"/>
                      <a:pt x="102" y="48"/>
                    </a:cubicBezTo>
                    <a:cubicBezTo>
                      <a:pt x="101" y="45"/>
                      <a:pt x="101" y="42"/>
                      <a:pt x="101" y="39"/>
                    </a:cubicBezTo>
                    <a:cubicBezTo>
                      <a:pt x="101" y="35"/>
                      <a:pt x="101" y="32"/>
                      <a:pt x="99" y="29"/>
                    </a:cubicBezTo>
                    <a:cubicBezTo>
                      <a:pt x="96" y="25"/>
                      <a:pt x="91" y="26"/>
                      <a:pt x="85" y="28"/>
                    </a:cubicBezTo>
                    <a:cubicBezTo>
                      <a:pt x="81" y="29"/>
                      <a:pt x="77" y="30"/>
                      <a:pt x="72" y="30"/>
                    </a:cubicBezTo>
                    <a:cubicBezTo>
                      <a:pt x="67" y="30"/>
                      <a:pt x="63" y="29"/>
                      <a:pt x="59" y="28"/>
                    </a:cubicBezTo>
                    <a:cubicBezTo>
                      <a:pt x="59" y="28"/>
                      <a:pt x="59" y="28"/>
                      <a:pt x="59" y="28"/>
                    </a:cubicBezTo>
                    <a:cubicBezTo>
                      <a:pt x="53" y="26"/>
                      <a:pt x="48" y="25"/>
                      <a:pt x="45" y="29"/>
                    </a:cubicBezTo>
                    <a:cubicBezTo>
                      <a:pt x="43" y="32"/>
                      <a:pt x="42" y="35"/>
                      <a:pt x="42" y="39"/>
                    </a:cubicBezTo>
                    <a:cubicBezTo>
                      <a:pt x="42" y="42"/>
                      <a:pt x="42" y="45"/>
                      <a:pt x="42" y="48"/>
                    </a:cubicBezTo>
                    <a:cubicBezTo>
                      <a:pt x="39" y="56"/>
                      <a:pt x="39" y="56"/>
                      <a:pt x="39" y="56"/>
                    </a:cubicBezTo>
                    <a:cubicBezTo>
                      <a:pt x="39" y="67"/>
                      <a:pt x="44" y="79"/>
                      <a:pt x="50"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342900"/>
                <a:endParaRPr lang="en-IN" sz="1000" dirty="0">
                  <a:solidFill>
                    <a:schemeClr val="bg1"/>
                  </a:solidFill>
                </a:endParaRPr>
              </a:p>
            </p:txBody>
          </p:sp>
          <p:sp>
            <p:nvSpPr>
              <p:cNvPr id="327" name="Freeform 36"/>
              <p:cNvSpPr>
                <a:spLocks/>
              </p:cNvSpPr>
              <p:nvPr/>
            </p:nvSpPr>
            <p:spPr bwMode="auto">
              <a:xfrm>
                <a:off x="10233284" y="3340302"/>
                <a:ext cx="165640" cy="265276"/>
              </a:xfrm>
              <a:custGeom>
                <a:avLst/>
                <a:gdLst>
                  <a:gd name="T0" fmla="*/ 80 w 80"/>
                  <a:gd name="T1" fmla="*/ 120 h 128"/>
                  <a:gd name="T2" fmla="*/ 72 w 80"/>
                  <a:gd name="T3" fmla="*/ 128 h 128"/>
                  <a:gd name="T4" fmla="*/ 8 w 80"/>
                  <a:gd name="T5" fmla="*/ 128 h 128"/>
                  <a:gd name="T6" fmla="*/ 0 w 80"/>
                  <a:gd name="T7" fmla="*/ 120 h 128"/>
                  <a:gd name="T8" fmla="*/ 0 w 80"/>
                  <a:gd name="T9" fmla="*/ 8 h 128"/>
                  <a:gd name="T10" fmla="*/ 8 w 80"/>
                  <a:gd name="T11" fmla="*/ 0 h 128"/>
                  <a:gd name="T12" fmla="*/ 72 w 80"/>
                  <a:gd name="T13" fmla="*/ 0 h 128"/>
                  <a:gd name="T14" fmla="*/ 80 w 80"/>
                  <a:gd name="T15" fmla="*/ 8 h 128"/>
                  <a:gd name="T16" fmla="*/ 80 w 80"/>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128">
                    <a:moveTo>
                      <a:pt x="80" y="120"/>
                    </a:moveTo>
                    <a:cubicBezTo>
                      <a:pt x="80" y="124"/>
                      <a:pt x="76" y="128"/>
                      <a:pt x="72" y="128"/>
                    </a:cubicBezTo>
                    <a:cubicBezTo>
                      <a:pt x="8" y="128"/>
                      <a:pt x="8" y="128"/>
                      <a:pt x="8" y="128"/>
                    </a:cubicBezTo>
                    <a:cubicBezTo>
                      <a:pt x="4" y="128"/>
                      <a:pt x="0" y="124"/>
                      <a:pt x="0" y="120"/>
                    </a:cubicBezTo>
                    <a:cubicBezTo>
                      <a:pt x="0" y="8"/>
                      <a:pt x="0" y="8"/>
                      <a:pt x="0" y="8"/>
                    </a:cubicBezTo>
                    <a:cubicBezTo>
                      <a:pt x="0" y="4"/>
                      <a:pt x="4" y="0"/>
                      <a:pt x="8" y="0"/>
                    </a:cubicBezTo>
                    <a:cubicBezTo>
                      <a:pt x="72" y="0"/>
                      <a:pt x="72" y="0"/>
                      <a:pt x="72" y="0"/>
                    </a:cubicBezTo>
                    <a:cubicBezTo>
                      <a:pt x="76" y="0"/>
                      <a:pt x="80" y="4"/>
                      <a:pt x="80" y="8"/>
                    </a:cubicBezTo>
                    <a:lnTo>
                      <a:pt x="80" y="120"/>
                    </a:ln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28" name="Freeform 37"/>
              <p:cNvSpPr>
                <a:spLocks/>
              </p:cNvSpPr>
              <p:nvPr/>
            </p:nvSpPr>
            <p:spPr bwMode="auto">
              <a:xfrm>
                <a:off x="10415826" y="3340302"/>
                <a:ext cx="165640" cy="265276"/>
              </a:xfrm>
              <a:custGeom>
                <a:avLst/>
                <a:gdLst>
                  <a:gd name="T0" fmla="*/ 80 w 80"/>
                  <a:gd name="T1" fmla="*/ 120 h 128"/>
                  <a:gd name="T2" fmla="*/ 72 w 80"/>
                  <a:gd name="T3" fmla="*/ 128 h 128"/>
                  <a:gd name="T4" fmla="*/ 8 w 80"/>
                  <a:gd name="T5" fmla="*/ 128 h 128"/>
                  <a:gd name="T6" fmla="*/ 0 w 80"/>
                  <a:gd name="T7" fmla="*/ 120 h 128"/>
                  <a:gd name="T8" fmla="*/ 0 w 80"/>
                  <a:gd name="T9" fmla="*/ 8 h 128"/>
                  <a:gd name="T10" fmla="*/ 8 w 80"/>
                  <a:gd name="T11" fmla="*/ 0 h 128"/>
                  <a:gd name="T12" fmla="*/ 72 w 80"/>
                  <a:gd name="T13" fmla="*/ 0 h 128"/>
                  <a:gd name="T14" fmla="*/ 80 w 80"/>
                  <a:gd name="T15" fmla="*/ 8 h 128"/>
                  <a:gd name="T16" fmla="*/ 80 w 80"/>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128">
                    <a:moveTo>
                      <a:pt x="80" y="120"/>
                    </a:moveTo>
                    <a:cubicBezTo>
                      <a:pt x="80" y="124"/>
                      <a:pt x="76" y="128"/>
                      <a:pt x="72" y="128"/>
                    </a:cubicBezTo>
                    <a:cubicBezTo>
                      <a:pt x="8" y="128"/>
                      <a:pt x="8" y="128"/>
                      <a:pt x="8" y="128"/>
                    </a:cubicBezTo>
                    <a:cubicBezTo>
                      <a:pt x="4" y="128"/>
                      <a:pt x="0" y="124"/>
                      <a:pt x="0" y="120"/>
                    </a:cubicBezTo>
                    <a:cubicBezTo>
                      <a:pt x="0" y="8"/>
                      <a:pt x="0" y="8"/>
                      <a:pt x="0" y="8"/>
                    </a:cubicBezTo>
                    <a:cubicBezTo>
                      <a:pt x="0" y="4"/>
                      <a:pt x="4" y="0"/>
                      <a:pt x="8" y="0"/>
                    </a:cubicBezTo>
                    <a:cubicBezTo>
                      <a:pt x="72" y="0"/>
                      <a:pt x="72" y="0"/>
                      <a:pt x="72" y="0"/>
                    </a:cubicBezTo>
                    <a:cubicBezTo>
                      <a:pt x="76" y="0"/>
                      <a:pt x="80" y="4"/>
                      <a:pt x="80" y="8"/>
                    </a:cubicBezTo>
                    <a:lnTo>
                      <a:pt x="80" y="120"/>
                    </a:ln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29" name="Freeform 38"/>
              <p:cNvSpPr>
                <a:spLocks/>
              </p:cNvSpPr>
              <p:nvPr/>
            </p:nvSpPr>
            <p:spPr bwMode="auto">
              <a:xfrm>
                <a:off x="10050742" y="3340302"/>
                <a:ext cx="165640" cy="265276"/>
              </a:xfrm>
              <a:custGeom>
                <a:avLst/>
                <a:gdLst>
                  <a:gd name="T0" fmla="*/ 80 w 80"/>
                  <a:gd name="T1" fmla="*/ 120 h 128"/>
                  <a:gd name="T2" fmla="*/ 72 w 80"/>
                  <a:gd name="T3" fmla="*/ 128 h 128"/>
                  <a:gd name="T4" fmla="*/ 8 w 80"/>
                  <a:gd name="T5" fmla="*/ 128 h 128"/>
                  <a:gd name="T6" fmla="*/ 0 w 80"/>
                  <a:gd name="T7" fmla="*/ 120 h 128"/>
                  <a:gd name="T8" fmla="*/ 0 w 80"/>
                  <a:gd name="T9" fmla="*/ 8 h 128"/>
                  <a:gd name="T10" fmla="*/ 8 w 80"/>
                  <a:gd name="T11" fmla="*/ 0 h 128"/>
                  <a:gd name="T12" fmla="*/ 72 w 80"/>
                  <a:gd name="T13" fmla="*/ 0 h 128"/>
                  <a:gd name="T14" fmla="*/ 80 w 80"/>
                  <a:gd name="T15" fmla="*/ 8 h 128"/>
                  <a:gd name="T16" fmla="*/ 80 w 80"/>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128">
                    <a:moveTo>
                      <a:pt x="80" y="120"/>
                    </a:moveTo>
                    <a:cubicBezTo>
                      <a:pt x="80" y="124"/>
                      <a:pt x="76" y="128"/>
                      <a:pt x="72" y="128"/>
                    </a:cubicBezTo>
                    <a:cubicBezTo>
                      <a:pt x="8" y="128"/>
                      <a:pt x="8" y="128"/>
                      <a:pt x="8" y="128"/>
                    </a:cubicBezTo>
                    <a:cubicBezTo>
                      <a:pt x="4" y="128"/>
                      <a:pt x="0" y="124"/>
                      <a:pt x="0" y="120"/>
                    </a:cubicBezTo>
                    <a:cubicBezTo>
                      <a:pt x="0" y="8"/>
                      <a:pt x="0" y="8"/>
                      <a:pt x="0" y="8"/>
                    </a:cubicBezTo>
                    <a:cubicBezTo>
                      <a:pt x="0" y="4"/>
                      <a:pt x="4" y="0"/>
                      <a:pt x="8" y="0"/>
                    </a:cubicBezTo>
                    <a:cubicBezTo>
                      <a:pt x="72" y="0"/>
                      <a:pt x="72" y="0"/>
                      <a:pt x="72" y="0"/>
                    </a:cubicBezTo>
                    <a:cubicBezTo>
                      <a:pt x="76" y="0"/>
                      <a:pt x="80" y="4"/>
                      <a:pt x="80" y="8"/>
                    </a:cubicBezTo>
                    <a:lnTo>
                      <a:pt x="80" y="120"/>
                    </a:ln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30" name="Oval 39"/>
              <p:cNvSpPr>
                <a:spLocks noChangeArrowheads="1"/>
              </p:cNvSpPr>
              <p:nvPr/>
            </p:nvSpPr>
            <p:spPr bwMode="auto">
              <a:xfrm>
                <a:off x="10167366" y="3364418"/>
                <a:ext cx="23663" cy="26126"/>
              </a:xfrm>
              <a:prstGeom prst="ellipse">
                <a:avLst/>
              </a:pr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31" name="Oval 40"/>
              <p:cNvSpPr>
                <a:spLocks noChangeArrowheads="1"/>
              </p:cNvSpPr>
              <p:nvPr/>
            </p:nvSpPr>
            <p:spPr bwMode="auto">
              <a:xfrm>
                <a:off x="10125111" y="3364418"/>
                <a:ext cx="25353" cy="26126"/>
              </a:xfrm>
              <a:prstGeom prst="ellipse">
                <a:avLst/>
              </a:prstGeom>
              <a:solidFill>
                <a:srgbClr val="F991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32" name="Oval 41"/>
              <p:cNvSpPr>
                <a:spLocks noChangeArrowheads="1"/>
              </p:cNvSpPr>
              <p:nvPr/>
            </p:nvSpPr>
            <p:spPr bwMode="auto">
              <a:xfrm>
                <a:off x="10084546" y="3364418"/>
                <a:ext cx="23663" cy="26126"/>
              </a:xfrm>
              <a:prstGeom prst="ellipse">
                <a:avLst/>
              </a:prstGeom>
              <a:solidFill>
                <a:srgbClr val="FAC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33" name="Freeform 42"/>
              <p:cNvSpPr>
                <a:spLocks/>
              </p:cNvSpPr>
              <p:nvPr/>
            </p:nvSpPr>
            <p:spPr bwMode="auto">
              <a:xfrm>
                <a:off x="10133562" y="3079045"/>
                <a:ext cx="356633" cy="229102"/>
              </a:xfrm>
              <a:custGeom>
                <a:avLst/>
                <a:gdLst>
                  <a:gd name="T0" fmla="*/ 172 w 172"/>
                  <a:gd name="T1" fmla="*/ 72 h 110"/>
                  <a:gd name="T2" fmla="*/ 148 w 172"/>
                  <a:gd name="T3" fmla="*/ 37 h 110"/>
                  <a:gd name="T4" fmla="*/ 98 w 172"/>
                  <a:gd name="T5" fmla="*/ 0 h 110"/>
                  <a:gd name="T6" fmla="*/ 51 w 172"/>
                  <a:gd name="T7" fmla="*/ 28 h 110"/>
                  <a:gd name="T8" fmla="*/ 22 w 172"/>
                  <a:gd name="T9" fmla="*/ 47 h 110"/>
                  <a:gd name="T10" fmla="*/ 0 w 172"/>
                  <a:gd name="T11" fmla="*/ 78 h 110"/>
                  <a:gd name="T12" fmla="*/ 32 w 172"/>
                  <a:gd name="T13" fmla="*/ 110 h 110"/>
                  <a:gd name="T14" fmla="*/ 140 w 172"/>
                  <a:gd name="T15" fmla="*/ 110 h 110"/>
                  <a:gd name="T16" fmla="*/ 172 w 172"/>
                  <a:gd name="T17" fmla="*/ 7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110">
                    <a:moveTo>
                      <a:pt x="172" y="72"/>
                    </a:moveTo>
                    <a:cubicBezTo>
                      <a:pt x="172" y="56"/>
                      <a:pt x="162" y="43"/>
                      <a:pt x="148" y="37"/>
                    </a:cubicBezTo>
                    <a:cubicBezTo>
                      <a:pt x="137" y="11"/>
                      <a:pt x="120" y="0"/>
                      <a:pt x="98" y="0"/>
                    </a:cubicBezTo>
                    <a:cubicBezTo>
                      <a:pt x="78" y="0"/>
                      <a:pt x="60" y="11"/>
                      <a:pt x="51" y="28"/>
                    </a:cubicBezTo>
                    <a:cubicBezTo>
                      <a:pt x="38" y="22"/>
                      <a:pt x="22" y="32"/>
                      <a:pt x="22" y="47"/>
                    </a:cubicBezTo>
                    <a:cubicBezTo>
                      <a:pt x="9" y="52"/>
                      <a:pt x="0" y="64"/>
                      <a:pt x="0" y="78"/>
                    </a:cubicBezTo>
                    <a:cubicBezTo>
                      <a:pt x="0" y="95"/>
                      <a:pt x="14" y="110"/>
                      <a:pt x="32" y="110"/>
                    </a:cubicBezTo>
                    <a:cubicBezTo>
                      <a:pt x="140" y="110"/>
                      <a:pt x="140" y="110"/>
                      <a:pt x="140" y="110"/>
                    </a:cubicBezTo>
                    <a:cubicBezTo>
                      <a:pt x="140" y="110"/>
                      <a:pt x="172" y="104"/>
                      <a:pt x="172" y="72"/>
                    </a:cubicBezTo>
                    <a:close/>
                  </a:path>
                </a:pathLst>
              </a:custGeom>
              <a:solidFill>
                <a:srgbClr val="F0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34" name="Freeform 43"/>
              <p:cNvSpPr>
                <a:spLocks/>
              </p:cNvSpPr>
              <p:nvPr/>
            </p:nvSpPr>
            <p:spPr bwMode="auto">
              <a:xfrm>
                <a:off x="10133562" y="3079045"/>
                <a:ext cx="267052" cy="229102"/>
              </a:xfrm>
              <a:custGeom>
                <a:avLst/>
                <a:gdLst>
                  <a:gd name="T0" fmla="*/ 98 w 129"/>
                  <a:gd name="T1" fmla="*/ 0 h 110"/>
                  <a:gd name="T2" fmla="*/ 51 w 129"/>
                  <a:gd name="T3" fmla="*/ 28 h 110"/>
                  <a:gd name="T4" fmla="*/ 22 w 129"/>
                  <a:gd name="T5" fmla="*/ 47 h 110"/>
                  <a:gd name="T6" fmla="*/ 0 w 129"/>
                  <a:gd name="T7" fmla="*/ 78 h 110"/>
                  <a:gd name="T8" fmla="*/ 30 w 129"/>
                  <a:gd name="T9" fmla="*/ 110 h 110"/>
                  <a:gd name="T10" fmla="*/ 129 w 129"/>
                  <a:gd name="T11" fmla="*/ 10 h 110"/>
                  <a:gd name="T12" fmla="*/ 98 w 129"/>
                  <a:gd name="T13" fmla="*/ 0 h 110"/>
                </a:gdLst>
                <a:ahLst/>
                <a:cxnLst>
                  <a:cxn ang="0">
                    <a:pos x="T0" y="T1"/>
                  </a:cxn>
                  <a:cxn ang="0">
                    <a:pos x="T2" y="T3"/>
                  </a:cxn>
                  <a:cxn ang="0">
                    <a:pos x="T4" y="T5"/>
                  </a:cxn>
                  <a:cxn ang="0">
                    <a:pos x="T6" y="T7"/>
                  </a:cxn>
                  <a:cxn ang="0">
                    <a:pos x="T8" y="T9"/>
                  </a:cxn>
                  <a:cxn ang="0">
                    <a:pos x="T10" y="T11"/>
                  </a:cxn>
                  <a:cxn ang="0">
                    <a:pos x="T12" y="T13"/>
                  </a:cxn>
                </a:cxnLst>
                <a:rect l="0" t="0" r="r" b="b"/>
                <a:pathLst>
                  <a:path w="129" h="110">
                    <a:moveTo>
                      <a:pt x="98" y="0"/>
                    </a:moveTo>
                    <a:cubicBezTo>
                      <a:pt x="78" y="0"/>
                      <a:pt x="60" y="11"/>
                      <a:pt x="51" y="28"/>
                    </a:cubicBezTo>
                    <a:cubicBezTo>
                      <a:pt x="38" y="22"/>
                      <a:pt x="22" y="32"/>
                      <a:pt x="22" y="47"/>
                    </a:cubicBezTo>
                    <a:cubicBezTo>
                      <a:pt x="9" y="52"/>
                      <a:pt x="0" y="64"/>
                      <a:pt x="0" y="78"/>
                    </a:cubicBezTo>
                    <a:cubicBezTo>
                      <a:pt x="0" y="95"/>
                      <a:pt x="13" y="108"/>
                      <a:pt x="30" y="110"/>
                    </a:cubicBezTo>
                    <a:cubicBezTo>
                      <a:pt x="129" y="10"/>
                      <a:pt x="129" y="10"/>
                      <a:pt x="129" y="10"/>
                    </a:cubicBezTo>
                    <a:cubicBezTo>
                      <a:pt x="120" y="3"/>
                      <a:pt x="110" y="0"/>
                      <a:pt x="9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35" name="Oval 44"/>
              <p:cNvSpPr>
                <a:spLocks noChangeArrowheads="1"/>
              </p:cNvSpPr>
              <p:nvPr/>
            </p:nvSpPr>
            <p:spPr bwMode="auto">
              <a:xfrm>
                <a:off x="10349908" y="3364418"/>
                <a:ext cx="23663" cy="26126"/>
              </a:xfrm>
              <a:prstGeom prst="ellipse">
                <a:avLst/>
              </a:pr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36" name="Oval 45"/>
              <p:cNvSpPr>
                <a:spLocks noChangeArrowheads="1"/>
              </p:cNvSpPr>
              <p:nvPr/>
            </p:nvSpPr>
            <p:spPr bwMode="auto">
              <a:xfrm>
                <a:off x="10307653" y="3364418"/>
                <a:ext cx="25353" cy="26126"/>
              </a:xfrm>
              <a:prstGeom prst="ellipse">
                <a:avLst/>
              </a:prstGeom>
              <a:solidFill>
                <a:srgbClr val="F991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37" name="Oval 46"/>
              <p:cNvSpPr>
                <a:spLocks noChangeArrowheads="1"/>
              </p:cNvSpPr>
              <p:nvPr/>
            </p:nvSpPr>
            <p:spPr bwMode="auto">
              <a:xfrm>
                <a:off x="10265398" y="3364418"/>
                <a:ext cx="25353" cy="26126"/>
              </a:xfrm>
              <a:prstGeom prst="ellipse">
                <a:avLst/>
              </a:prstGeom>
              <a:solidFill>
                <a:srgbClr val="FAC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38" name="Oval 47"/>
              <p:cNvSpPr>
                <a:spLocks noChangeArrowheads="1"/>
              </p:cNvSpPr>
              <p:nvPr/>
            </p:nvSpPr>
            <p:spPr bwMode="auto">
              <a:xfrm>
                <a:off x="10532450" y="3364418"/>
                <a:ext cx="23663" cy="26126"/>
              </a:xfrm>
              <a:prstGeom prst="ellipse">
                <a:avLst/>
              </a:pr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39" name="Oval 48"/>
              <p:cNvSpPr>
                <a:spLocks noChangeArrowheads="1"/>
              </p:cNvSpPr>
              <p:nvPr/>
            </p:nvSpPr>
            <p:spPr bwMode="auto">
              <a:xfrm>
                <a:off x="10490195" y="3364418"/>
                <a:ext cx="25353" cy="26126"/>
              </a:xfrm>
              <a:prstGeom prst="ellipse">
                <a:avLst/>
              </a:prstGeom>
              <a:solidFill>
                <a:srgbClr val="F991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40" name="Oval 49"/>
              <p:cNvSpPr>
                <a:spLocks noChangeArrowheads="1"/>
              </p:cNvSpPr>
              <p:nvPr/>
            </p:nvSpPr>
            <p:spPr bwMode="auto">
              <a:xfrm>
                <a:off x="10447940" y="3364418"/>
                <a:ext cx="25353" cy="26126"/>
              </a:xfrm>
              <a:prstGeom prst="ellipse">
                <a:avLst/>
              </a:prstGeom>
              <a:solidFill>
                <a:srgbClr val="FAC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41" name="Rectangle 50"/>
              <p:cNvSpPr>
                <a:spLocks noChangeArrowheads="1"/>
              </p:cNvSpPr>
              <p:nvPr/>
            </p:nvSpPr>
            <p:spPr bwMode="auto">
              <a:xfrm>
                <a:off x="10050742" y="3547298"/>
                <a:ext cx="165640" cy="16077"/>
              </a:xfrm>
              <a:prstGeom prst="rect">
                <a:avLst/>
              </a:prstGeom>
              <a:solidFill>
                <a:srgbClr val="8182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42" name="Rectangle 51"/>
              <p:cNvSpPr>
                <a:spLocks noChangeArrowheads="1"/>
              </p:cNvSpPr>
              <p:nvPr/>
            </p:nvSpPr>
            <p:spPr bwMode="auto">
              <a:xfrm>
                <a:off x="10050742" y="3507105"/>
                <a:ext cx="165640" cy="16077"/>
              </a:xfrm>
              <a:prstGeom prst="rect">
                <a:avLst/>
              </a:prstGeom>
              <a:solidFill>
                <a:srgbClr val="8182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43" name="Rectangle 52"/>
              <p:cNvSpPr>
                <a:spLocks noChangeArrowheads="1"/>
              </p:cNvSpPr>
              <p:nvPr/>
            </p:nvSpPr>
            <p:spPr bwMode="auto">
              <a:xfrm>
                <a:off x="10050742" y="3464902"/>
                <a:ext cx="165640" cy="16077"/>
              </a:xfrm>
              <a:prstGeom prst="rect">
                <a:avLst/>
              </a:prstGeom>
              <a:solidFill>
                <a:srgbClr val="8182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44" name="Rectangle 53"/>
              <p:cNvSpPr>
                <a:spLocks noChangeArrowheads="1"/>
              </p:cNvSpPr>
              <p:nvPr/>
            </p:nvSpPr>
            <p:spPr bwMode="auto">
              <a:xfrm>
                <a:off x="10050742" y="3422699"/>
                <a:ext cx="165640" cy="18087"/>
              </a:xfrm>
              <a:prstGeom prst="rect">
                <a:avLst/>
              </a:prstGeom>
              <a:solidFill>
                <a:srgbClr val="8182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45" name="Rectangle 54"/>
              <p:cNvSpPr>
                <a:spLocks noChangeArrowheads="1"/>
              </p:cNvSpPr>
              <p:nvPr/>
            </p:nvSpPr>
            <p:spPr bwMode="auto">
              <a:xfrm>
                <a:off x="10233284" y="3547298"/>
                <a:ext cx="165640" cy="16077"/>
              </a:xfrm>
              <a:prstGeom prst="rect">
                <a:avLst/>
              </a:prstGeom>
              <a:solidFill>
                <a:srgbClr val="8182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46" name="Rectangle 55"/>
              <p:cNvSpPr>
                <a:spLocks noChangeArrowheads="1"/>
              </p:cNvSpPr>
              <p:nvPr/>
            </p:nvSpPr>
            <p:spPr bwMode="auto">
              <a:xfrm>
                <a:off x="10233284" y="3507105"/>
                <a:ext cx="165640" cy="16077"/>
              </a:xfrm>
              <a:prstGeom prst="rect">
                <a:avLst/>
              </a:prstGeom>
              <a:solidFill>
                <a:srgbClr val="8182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47" name="Rectangle 56"/>
              <p:cNvSpPr>
                <a:spLocks noChangeArrowheads="1"/>
              </p:cNvSpPr>
              <p:nvPr/>
            </p:nvSpPr>
            <p:spPr bwMode="auto">
              <a:xfrm>
                <a:off x="10233284" y="3464902"/>
                <a:ext cx="165640" cy="16077"/>
              </a:xfrm>
              <a:prstGeom prst="rect">
                <a:avLst/>
              </a:prstGeom>
              <a:solidFill>
                <a:srgbClr val="8182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48" name="Rectangle 57"/>
              <p:cNvSpPr>
                <a:spLocks noChangeArrowheads="1"/>
              </p:cNvSpPr>
              <p:nvPr/>
            </p:nvSpPr>
            <p:spPr bwMode="auto">
              <a:xfrm>
                <a:off x="10233284" y="3422699"/>
                <a:ext cx="165640" cy="18087"/>
              </a:xfrm>
              <a:prstGeom prst="rect">
                <a:avLst/>
              </a:prstGeom>
              <a:solidFill>
                <a:srgbClr val="8182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49" name="Rectangle 58"/>
              <p:cNvSpPr>
                <a:spLocks noChangeArrowheads="1"/>
              </p:cNvSpPr>
              <p:nvPr/>
            </p:nvSpPr>
            <p:spPr bwMode="auto">
              <a:xfrm>
                <a:off x="10415826" y="3547298"/>
                <a:ext cx="165640" cy="16077"/>
              </a:xfrm>
              <a:prstGeom prst="rect">
                <a:avLst/>
              </a:prstGeom>
              <a:solidFill>
                <a:srgbClr val="8182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50" name="Rectangle 59"/>
              <p:cNvSpPr>
                <a:spLocks noChangeArrowheads="1"/>
              </p:cNvSpPr>
              <p:nvPr/>
            </p:nvSpPr>
            <p:spPr bwMode="auto">
              <a:xfrm>
                <a:off x="10415826" y="3507105"/>
                <a:ext cx="165640" cy="16077"/>
              </a:xfrm>
              <a:prstGeom prst="rect">
                <a:avLst/>
              </a:prstGeom>
              <a:solidFill>
                <a:srgbClr val="8182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51" name="Rectangle 60"/>
              <p:cNvSpPr>
                <a:spLocks noChangeArrowheads="1"/>
              </p:cNvSpPr>
              <p:nvPr/>
            </p:nvSpPr>
            <p:spPr bwMode="auto">
              <a:xfrm>
                <a:off x="10415826" y="3464902"/>
                <a:ext cx="165640" cy="16077"/>
              </a:xfrm>
              <a:prstGeom prst="rect">
                <a:avLst/>
              </a:prstGeom>
              <a:solidFill>
                <a:srgbClr val="8182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52" name="Rectangle 61"/>
              <p:cNvSpPr>
                <a:spLocks noChangeArrowheads="1"/>
              </p:cNvSpPr>
              <p:nvPr/>
            </p:nvSpPr>
            <p:spPr bwMode="auto">
              <a:xfrm>
                <a:off x="10415826" y="3422699"/>
                <a:ext cx="165640" cy="18087"/>
              </a:xfrm>
              <a:prstGeom prst="rect">
                <a:avLst/>
              </a:prstGeom>
              <a:solidFill>
                <a:srgbClr val="8182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grpSp>
        <p:grpSp>
          <p:nvGrpSpPr>
            <p:cNvPr id="21" name="Group 20"/>
            <p:cNvGrpSpPr/>
            <p:nvPr/>
          </p:nvGrpSpPr>
          <p:grpSpPr>
            <a:xfrm>
              <a:off x="1994827" y="3556392"/>
              <a:ext cx="612185" cy="615531"/>
              <a:chOff x="7933666" y="3079045"/>
              <a:chExt cx="503681" cy="506437"/>
            </a:xfrm>
          </p:grpSpPr>
          <p:sp>
            <p:nvSpPr>
              <p:cNvPr id="359" name="Freeform 69"/>
              <p:cNvSpPr>
                <a:spLocks/>
              </p:cNvSpPr>
              <p:nvPr/>
            </p:nvSpPr>
            <p:spPr bwMode="auto">
              <a:xfrm>
                <a:off x="7933666" y="3079045"/>
                <a:ext cx="503681" cy="506437"/>
              </a:xfrm>
              <a:custGeom>
                <a:avLst/>
                <a:gdLst>
                  <a:gd name="T0" fmla="*/ 597 w 597"/>
                  <a:gd name="T1" fmla="*/ 252 h 504"/>
                  <a:gd name="T2" fmla="*/ 591 w 597"/>
                  <a:gd name="T3" fmla="*/ 202 h 504"/>
                  <a:gd name="T4" fmla="*/ 573 w 597"/>
                  <a:gd name="T5" fmla="*/ 153 h 504"/>
                  <a:gd name="T6" fmla="*/ 546 w 597"/>
                  <a:gd name="T7" fmla="*/ 111 h 504"/>
                  <a:gd name="T8" fmla="*/ 510 w 597"/>
                  <a:gd name="T9" fmla="*/ 74 h 504"/>
                  <a:gd name="T10" fmla="*/ 465 w 597"/>
                  <a:gd name="T11" fmla="*/ 43 h 504"/>
                  <a:gd name="T12" fmla="*/ 414 w 597"/>
                  <a:gd name="T13" fmla="*/ 20 h 504"/>
                  <a:gd name="T14" fmla="*/ 359 w 597"/>
                  <a:gd name="T15" fmla="*/ 5 h 504"/>
                  <a:gd name="T16" fmla="*/ 299 w 597"/>
                  <a:gd name="T17" fmla="*/ 0 h 504"/>
                  <a:gd name="T18" fmla="*/ 268 w 597"/>
                  <a:gd name="T19" fmla="*/ 2 h 504"/>
                  <a:gd name="T20" fmla="*/ 209 w 597"/>
                  <a:gd name="T21" fmla="*/ 12 h 504"/>
                  <a:gd name="T22" fmla="*/ 155 w 597"/>
                  <a:gd name="T23" fmla="*/ 30 h 504"/>
                  <a:gd name="T24" fmla="*/ 108 w 597"/>
                  <a:gd name="T25" fmla="*/ 58 h 504"/>
                  <a:gd name="T26" fmla="*/ 68 w 597"/>
                  <a:gd name="T27" fmla="*/ 91 h 504"/>
                  <a:gd name="T28" fmla="*/ 36 w 597"/>
                  <a:gd name="T29" fmla="*/ 132 h 504"/>
                  <a:gd name="T30" fmla="*/ 12 w 597"/>
                  <a:gd name="T31" fmla="*/ 178 h 504"/>
                  <a:gd name="T32" fmla="*/ 1 w 597"/>
                  <a:gd name="T33" fmla="*/ 226 h 504"/>
                  <a:gd name="T34" fmla="*/ 0 w 597"/>
                  <a:gd name="T35" fmla="*/ 252 h 504"/>
                  <a:gd name="T36" fmla="*/ 5 w 597"/>
                  <a:gd name="T37" fmla="*/ 302 h 504"/>
                  <a:gd name="T38" fmla="*/ 23 w 597"/>
                  <a:gd name="T39" fmla="*/ 350 h 504"/>
                  <a:gd name="T40" fmla="*/ 50 w 597"/>
                  <a:gd name="T41" fmla="*/ 393 h 504"/>
                  <a:gd name="T42" fmla="*/ 86 w 597"/>
                  <a:gd name="T43" fmla="*/ 429 h 504"/>
                  <a:gd name="T44" fmla="*/ 131 w 597"/>
                  <a:gd name="T45" fmla="*/ 461 h 504"/>
                  <a:gd name="T46" fmla="*/ 182 w 597"/>
                  <a:gd name="T47" fmla="*/ 484 h 504"/>
                  <a:gd name="T48" fmla="*/ 238 w 597"/>
                  <a:gd name="T49" fmla="*/ 499 h 504"/>
                  <a:gd name="T50" fmla="*/ 299 w 597"/>
                  <a:gd name="T51" fmla="*/ 504 h 504"/>
                  <a:gd name="T52" fmla="*/ 330 w 597"/>
                  <a:gd name="T53" fmla="*/ 502 h 504"/>
                  <a:gd name="T54" fmla="*/ 387 w 597"/>
                  <a:gd name="T55" fmla="*/ 492 h 504"/>
                  <a:gd name="T56" fmla="*/ 441 w 597"/>
                  <a:gd name="T57" fmla="*/ 473 h 504"/>
                  <a:gd name="T58" fmla="*/ 488 w 597"/>
                  <a:gd name="T59" fmla="*/ 446 h 504"/>
                  <a:gd name="T60" fmla="*/ 530 w 597"/>
                  <a:gd name="T61" fmla="*/ 413 h 504"/>
                  <a:gd name="T62" fmla="*/ 560 w 597"/>
                  <a:gd name="T63" fmla="*/ 372 h 504"/>
                  <a:gd name="T64" fmla="*/ 584 w 597"/>
                  <a:gd name="T65" fmla="*/ 326 h 504"/>
                  <a:gd name="T66" fmla="*/ 597 w 597"/>
                  <a:gd name="T67" fmla="*/ 278 h 504"/>
                  <a:gd name="T68" fmla="*/ 597 w 597"/>
                  <a:gd name="T69" fmla="*/ 252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7" h="504">
                    <a:moveTo>
                      <a:pt x="597" y="252"/>
                    </a:moveTo>
                    <a:lnTo>
                      <a:pt x="597" y="252"/>
                    </a:lnTo>
                    <a:lnTo>
                      <a:pt x="597" y="226"/>
                    </a:lnTo>
                    <a:lnTo>
                      <a:pt x="591" y="202"/>
                    </a:lnTo>
                    <a:lnTo>
                      <a:pt x="584" y="178"/>
                    </a:lnTo>
                    <a:lnTo>
                      <a:pt x="573" y="153"/>
                    </a:lnTo>
                    <a:lnTo>
                      <a:pt x="560" y="132"/>
                    </a:lnTo>
                    <a:lnTo>
                      <a:pt x="546" y="111"/>
                    </a:lnTo>
                    <a:lnTo>
                      <a:pt x="530" y="91"/>
                    </a:lnTo>
                    <a:lnTo>
                      <a:pt x="510" y="74"/>
                    </a:lnTo>
                    <a:lnTo>
                      <a:pt x="488" y="58"/>
                    </a:lnTo>
                    <a:lnTo>
                      <a:pt x="465" y="43"/>
                    </a:lnTo>
                    <a:lnTo>
                      <a:pt x="441" y="30"/>
                    </a:lnTo>
                    <a:lnTo>
                      <a:pt x="414" y="20"/>
                    </a:lnTo>
                    <a:lnTo>
                      <a:pt x="387" y="12"/>
                    </a:lnTo>
                    <a:lnTo>
                      <a:pt x="359" y="5"/>
                    </a:lnTo>
                    <a:lnTo>
                      <a:pt x="330" y="2"/>
                    </a:lnTo>
                    <a:lnTo>
                      <a:pt x="299" y="0"/>
                    </a:lnTo>
                    <a:lnTo>
                      <a:pt x="299" y="0"/>
                    </a:lnTo>
                    <a:lnTo>
                      <a:pt x="268" y="2"/>
                    </a:lnTo>
                    <a:lnTo>
                      <a:pt x="238" y="5"/>
                    </a:lnTo>
                    <a:lnTo>
                      <a:pt x="209" y="12"/>
                    </a:lnTo>
                    <a:lnTo>
                      <a:pt x="182" y="20"/>
                    </a:lnTo>
                    <a:lnTo>
                      <a:pt x="155" y="30"/>
                    </a:lnTo>
                    <a:lnTo>
                      <a:pt x="131" y="43"/>
                    </a:lnTo>
                    <a:lnTo>
                      <a:pt x="108" y="58"/>
                    </a:lnTo>
                    <a:lnTo>
                      <a:pt x="86" y="74"/>
                    </a:lnTo>
                    <a:lnTo>
                      <a:pt x="68" y="91"/>
                    </a:lnTo>
                    <a:lnTo>
                      <a:pt x="50" y="111"/>
                    </a:lnTo>
                    <a:lnTo>
                      <a:pt x="36" y="132"/>
                    </a:lnTo>
                    <a:lnTo>
                      <a:pt x="23" y="153"/>
                    </a:lnTo>
                    <a:lnTo>
                      <a:pt x="12" y="178"/>
                    </a:lnTo>
                    <a:lnTo>
                      <a:pt x="5" y="202"/>
                    </a:lnTo>
                    <a:lnTo>
                      <a:pt x="1" y="226"/>
                    </a:lnTo>
                    <a:lnTo>
                      <a:pt x="0" y="252"/>
                    </a:lnTo>
                    <a:lnTo>
                      <a:pt x="0" y="252"/>
                    </a:lnTo>
                    <a:lnTo>
                      <a:pt x="1" y="278"/>
                    </a:lnTo>
                    <a:lnTo>
                      <a:pt x="5" y="302"/>
                    </a:lnTo>
                    <a:lnTo>
                      <a:pt x="12" y="326"/>
                    </a:lnTo>
                    <a:lnTo>
                      <a:pt x="23" y="350"/>
                    </a:lnTo>
                    <a:lnTo>
                      <a:pt x="36" y="372"/>
                    </a:lnTo>
                    <a:lnTo>
                      <a:pt x="50" y="393"/>
                    </a:lnTo>
                    <a:lnTo>
                      <a:pt x="68" y="413"/>
                    </a:lnTo>
                    <a:lnTo>
                      <a:pt x="86" y="429"/>
                    </a:lnTo>
                    <a:lnTo>
                      <a:pt x="108" y="446"/>
                    </a:lnTo>
                    <a:lnTo>
                      <a:pt x="131" y="461"/>
                    </a:lnTo>
                    <a:lnTo>
                      <a:pt x="155" y="473"/>
                    </a:lnTo>
                    <a:lnTo>
                      <a:pt x="182" y="484"/>
                    </a:lnTo>
                    <a:lnTo>
                      <a:pt x="209" y="492"/>
                    </a:lnTo>
                    <a:lnTo>
                      <a:pt x="238" y="499"/>
                    </a:lnTo>
                    <a:lnTo>
                      <a:pt x="268" y="502"/>
                    </a:lnTo>
                    <a:lnTo>
                      <a:pt x="299" y="504"/>
                    </a:lnTo>
                    <a:lnTo>
                      <a:pt x="299" y="504"/>
                    </a:lnTo>
                    <a:lnTo>
                      <a:pt x="330" y="502"/>
                    </a:lnTo>
                    <a:lnTo>
                      <a:pt x="359" y="499"/>
                    </a:lnTo>
                    <a:lnTo>
                      <a:pt x="387" y="492"/>
                    </a:lnTo>
                    <a:lnTo>
                      <a:pt x="414" y="484"/>
                    </a:lnTo>
                    <a:lnTo>
                      <a:pt x="441" y="473"/>
                    </a:lnTo>
                    <a:lnTo>
                      <a:pt x="465" y="461"/>
                    </a:lnTo>
                    <a:lnTo>
                      <a:pt x="488" y="446"/>
                    </a:lnTo>
                    <a:lnTo>
                      <a:pt x="510" y="429"/>
                    </a:lnTo>
                    <a:lnTo>
                      <a:pt x="530" y="413"/>
                    </a:lnTo>
                    <a:lnTo>
                      <a:pt x="546" y="393"/>
                    </a:lnTo>
                    <a:lnTo>
                      <a:pt x="560" y="372"/>
                    </a:lnTo>
                    <a:lnTo>
                      <a:pt x="573" y="350"/>
                    </a:lnTo>
                    <a:lnTo>
                      <a:pt x="584" y="326"/>
                    </a:lnTo>
                    <a:lnTo>
                      <a:pt x="591" y="302"/>
                    </a:lnTo>
                    <a:lnTo>
                      <a:pt x="597" y="278"/>
                    </a:lnTo>
                    <a:lnTo>
                      <a:pt x="597" y="252"/>
                    </a:lnTo>
                    <a:lnTo>
                      <a:pt x="597" y="252"/>
                    </a:lnTo>
                    <a:close/>
                  </a:path>
                </a:pathLst>
              </a:custGeom>
              <a:solidFill>
                <a:srgbClr val="63A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60" name="Freeform 70"/>
              <p:cNvSpPr>
                <a:spLocks noEditPoints="1"/>
              </p:cNvSpPr>
              <p:nvPr/>
            </p:nvSpPr>
            <p:spPr bwMode="auto">
              <a:xfrm>
                <a:off x="7942117" y="3089093"/>
                <a:ext cx="486779" cy="486340"/>
              </a:xfrm>
              <a:custGeom>
                <a:avLst/>
                <a:gdLst>
                  <a:gd name="T0" fmla="*/ 455 w 576"/>
                  <a:gd name="T1" fmla="*/ 90 h 486"/>
                  <a:gd name="T2" fmla="*/ 475 w 576"/>
                  <a:gd name="T3" fmla="*/ 59 h 486"/>
                  <a:gd name="T4" fmla="*/ 428 w 576"/>
                  <a:gd name="T5" fmla="*/ 88 h 486"/>
                  <a:gd name="T6" fmla="*/ 377 w 576"/>
                  <a:gd name="T7" fmla="*/ 55 h 486"/>
                  <a:gd name="T8" fmla="*/ 316 w 576"/>
                  <a:gd name="T9" fmla="*/ 2 h 486"/>
                  <a:gd name="T10" fmla="*/ 260 w 576"/>
                  <a:gd name="T11" fmla="*/ 2 h 486"/>
                  <a:gd name="T12" fmla="*/ 219 w 576"/>
                  <a:gd name="T13" fmla="*/ 35 h 486"/>
                  <a:gd name="T14" fmla="*/ 166 w 576"/>
                  <a:gd name="T15" fmla="*/ 96 h 486"/>
                  <a:gd name="T16" fmla="*/ 101 w 576"/>
                  <a:gd name="T17" fmla="*/ 59 h 486"/>
                  <a:gd name="T18" fmla="*/ 105 w 576"/>
                  <a:gd name="T19" fmla="*/ 81 h 486"/>
                  <a:gd name="T20" fmla="*/ 159 w 576"/>
                  <a:gd name="T21" fmla="*/ 108 h 486"/>
                  <a:gd name="T22" fmla="*/ 125 w 576"/>
                  <a:gd name="T23" fmla="*/ 202 h 486"/>
                  <a:gd name="T24" fmla="*/ 0 w 576"/>
                  <a:gd name="T25" fmla="*/ 235 h 486"/>
                  <a:gd name="T26" fmla="*/ 121 w 576"/>
                  <a:gd name="T27" fmla="*/ 250 h 486"/>
                  <a:gd name="T28" fmla="*/ 127 w 576"/>
                  <a:gd name="T29" fmla="*/ 301 h 486"/>
                  <a:gd name="T30" fmla="*/ 159 w 576"/>
                  <a:gd name="T31" fmla="*/ 378 h 486"/>
                  <a:gd name="T32" fmla="*/ 89 w 576"/>
                  <a:gd name="T33" fmla="*/ 417 h 486"/>
                  <a:gd name="T34" fmla="*/ 116 w 576"/>
                  <a:gd name="T35" fmla="*/ 416 h 486"/>
                  <a:gd name="T36" fmla="*/ 166 w 576"/>
                  <a:gd name="T37" fmla="*/ 390 h 486"/>
                  <a:gd name="T38" fmla="*/ 239 w 576"/>
                  <a:gd name="T39" fmla="*/ 467 h 486"/>
                  <a:gd name="T40" fmla="*/ 289 w 576"/>
                  <a:gd name="T41" fmla="*/ 486 h 486"/>
                  <a:gd name="T42" fmla="*/ 338 w 576"/>
                  <a:gd name="T43" fmla="*/ 467 h 486"/>
                  <a:gd name="T44" fmla="*/ 395 w 576"/>
                  <a:gd name="T45" fmla="*/ 411 h 486"/>
                  <a:gd name="T46" fmla="*/ 444 w 576"/>
                  <a:gd name="T47" fmla="*/ 407 h 486"/>
                  <a:gd name="T48" fmla="*/ 487 w 576"/>
                  <a:gd name="T49" fmla="*/ 417 h 486"/>
                  <a:gd name="T50" fmla="*/ 437 w 576"/>
                  <a:gd name="T51" fmla="*/ 385 h 486"/>
                  <a:gd name="T52" fmla="*/ 444 w 576"/>
                  <a:gd name="T53" fmla="*/ 316 h 486"/>
                  <a:gd name="T54" fmla="*/ 455 w 576"/>
                  <a:gd name="T55" fmla="*/ 250 h 486"/>
                  <a:gd name="T56" fmla="*/ 576 w 576"/>
                  <a:gd name="T57" fmla="*/ 243 h 486"/>
                  <a:gd name="T58" fmla="*/ 455 w 576"/>
                  <a:gd name="T59" fmla="*/ 219 h 486"/>
                  <a:gd name="T60" fmla="*/ 433 w 576"/>
                  <a:gd name="T61" fmla="*/ 138 h 486"/>
                  <a:gd name="T62" fmla="*/ 280 w 576"/>
                  <a:gd name="T63" fmla="*/ 480 h 486"/>
                  <a:gd name="T64" fmla="*/ 211 w 576"/>
                  <a:gd name="T65" fmla="*/ 423 h 486"/>
                  <a:gd name="T66" fmla="*/ 204 w 576"/>
                  <a:gd name="T67" fmla="*/ 376 h 486"/>
                  <a:gd name="T68" fmla="*/ 280 w 576"/>
                  <a:gd name="T69" fmla="*/ 480 h 486"/>
                  <a:gd name="T70" fmla="*/ 224 w 576"/>
                  <a:gd name="T71" fmla="*/ 358 h 486"/>
                  <a:gd name="T72" fmla="*/ 159 w 576"/>
                  <a:gd name="T73" fmla="*/ 343 h 486"/>
                  <a:gd name="T74" fmla="*/ 138 w 576"/>
                  <a:gd name="T75" fmla="*/ 250 h 486"/>
                  <a:gd name="T76" fmla="*/ 138 w 576"/>
                  <a:gd name="T77" fmla="*/ 235 h 486"/>
                  <a:gd name="T78" fmla="*/ 148 w 576"/>
                  <a:gd name="T79" fmla="*/ 173 h 486"/>
                  <a:gd name="T80" fmla="*/ 199 w 576"/>
                  <a:gd name="T81" fmla="*/ 122 h 486"/>
                  <a:gd name="T82" fmla="*/ 280 w 576"/>
                  <a:gd name="T83" fmla="*/ 235 h 486"/>
                  <a:gd name="T84" fmla="*/ 229 w 576"/>
                  <a:gd name="T85" fmla="*/ 114 h 486"/>
                  <a:gd name="T86" fmla="*/ 195 w 576"/>
                  <a:gd name="T87" fmla="*/ 82 h 486"/>
                  <a:gd name="T88" fmla="*/ 251 w 576"/>
                  <a:gd name="T89" fmla="*/ 28 h 486"/>
                  <a:gd name="T90" fmla="*/ 296 w 576"/>
                  <a:gd name="T91" fmla="*/ 6 h 486"/>
                  <a:gd name="T92" fmla="*/ 365 w 576"/>
                  <a:gd name="T93" fmla="*/ 62 h 486"/>
                  <a:gd name="T94" fmla="*/ 372 w 576"/>
                  <a:gd name="T95" fmla="*/ 109 h 486"/>
                  <a:gd name="T96" fmla="*/ 296 w 576"/>
                  <a:gd name="T97" fmla="*/ 6 h 486"/>
                  <a:gd name="T98" fmla="*/ 296 w 576"/>
                  <a:gd name="T99" fmla="*/ 366 h 486"/>
                  <a:gd name="T100" fmla="*/ 372 w 576"/>
                  <a:gd name="T101" fmla="*/ 376 h 486"/>
                  <a:gd name="T102" fmla="*/ 365 w 576"/>
                  <a:gd name="T103" fmla="*/ 423 h 486"/>
                  <a:gd name="T104" fmla="*/ 403 w 576"/>
                  <a:gd name="T105" fmla="*/ 372 h 486"/>
                  <a:gd name="T106" fmla="*/ 325 w 576"/>
                  <a:gd name="T107" fmla="*/ 354 h 486"/>
                  <a:gd name="T108" fmla="*/ 439 w 576"/>
                  <a:gd name="T109" fmla="*/ 250 h 486"/>
                  <a:gd name="T110" fmla="*/ 417 w 576"/>
                  <a:gd name="T111" fmla="*/ 343 h 486"/>
                  <a:gd name="T112" fmla="*/ 296 w 576"/>
                  <a:gd name="T113" fmla="*/ 134 h 486"/>
                  <a:gd name="T114" fmla="*/ 377 w 576"/>
                  <a:gd name="T115" fmla="*/ 122 h 486"/>
                  <a:gd name="T116" fmla="*/ 430 w 576"/>
                  <a:gd name="T117" fmla="*/ 173 h 486"/>
                  <a:gd name="T118" fmla="*/ 296 w 576"/>
                  <a:gd name="T119" fmla="*/ 235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6" h="486">
                    <a:moveTo>
                      <a:pt x="419" y="108"/>
                    </a:moveTo>
                    <a:lnTo>
                      <a:pt x="419" y="108"/>
                    </a:lnTo>
                    <a:lnTo>
                      <a:pt x="437" y="100"/>
                    </a:lnTo>
                    <a:lnTo>
                      <a:pt x="455" y="90"/>
                    </a:lnTo>
                    <a:lnTo>
                      <a:pt x="471" y="81"/>
                    </a:lnTo>
                    <a:lnTo>
                      <a:pt x="487" y="68"/>
                    </a:lnTo>
                    <a:lnTo>
                      <a:pt x="487" y="68"/>
                    </a:lnTo>
                    <a:lnTo>
                      <a:pt x="475" y="59"/>
                    </a:lnTo>
                    <a:lnTo>
                      <a:pt x="475" y="59"/>
                    </a:lnTo>
                    <a:lnTo>
                      <a:pt x="460" y="70"/>
                    </a:lnTo>
                    <a:lnTo>
                      <a:pt x="444" y="79"/>
                    </a:lnTo>
                    <a:lnTo>
                      <a:pt x="428" y="88"/>
                    </a:lnTo>
                    <a:lnTo>
                      <a:pt x="410" y="96"/>
                    </a:lnTo>
                    <a:lnTo>
                      <a:pt x="410" y="96"/>
                    </a:lnTo>
                    <a:lnTo>
                      <a:pt x="395" y="75"/>
                    </a:lnTo>
                    <a:lnTo>
                      <a:pt x="377" y="55"/>
                    </a:lnTo>
                    <a:lnTo>
                      <a:pt x="358" y="35"/>
                    </a:lnTo>
                    <a:lnTo>
                      <a:pt x="338" y="18"/>
                    </a:lnTo>
                    <a:lnTo>
                      <a:pt x="338" y="18"/>
                    </a:lnTo>
                    <a:lnTo>
                      <a:pt x="316" y="2"/>
                    </a:lnTo>
                    <a:lnTo>
                      <a:pt x="316" y="2"/>
                    </a:lnTo>
                    <a:lnTo>
                      <a:pt x="289" y="0"/>
                    </a:lnTo>
                    <a:lnTo>
                      <a:pt x="289" y="0"/>
                    </a:lnTo>
                    <a:lnTo>
                      <a:pt x="260" y="2"/>
                    </a:lnTo>
                    <a:lnTo>
                      <a:pt x="260" y="2"/>
                    </a:lnTo>
                    <a:lnTo>
                      <a:pt x="239" y="18"/>
                    </a:lnTo>
                    <a:lnTo>
                      <a:pt x="239" y="18"/>
                    </a:lnTo>
                    <a:lnTo>
                      <a:pt x="219" y="35"/>
                    </a:lnTo>
                    <a:lnTo>
                      <a:pt x="199" y="55"/>
                    </a:lnTo>
                    <a:lnTo>
                      <a:pt x="181" y="75"/>
                    </a:lnTo>
                    <a:lnTo>
                      <a:pt x="166" y="96"/>
                    </a:lnTo>
                    <a:lnTo>
                      <a:pt x="166" y="96"/>
                    </a:lnTo>
                    <a:lnTo>
                      <a:pt x="148" y="88"/>
                    </a:lnTo>
                    <a:lnTo>
                      <a:pt x="132" y="79"/>
                    </a:lnTo>
                    <a:lnTo>
                      <a:pt x="116" y="70"/>
                    </a:lnTo>
                    <a:lnTo>
                      <a:pt x="101" y="59"/>
                    </a:lnTo>
                    <a:lnTo>
                      <a:pt x="101" y="59"/>
                    </a:lnTo>
                    <a:lnTo>
                      <a:pt x="89" y="68"/>
                    </a:lnTo>
                    <a:lnTo>
                      <a:pt x="89" y="68"/>
                    </a:lnTo>
                    <a:lnTo>
                      <a:pt x="105" y="81"/>
                    </a:lnTo>
                    <a:lnTo>
                      <a:pt x="121" y="90"/>
                    </a:lnTo>
                    <a:lnTo>
                      <a:pt x="139" y="100"/>
                    </a:lnTo>
                    <a:lnTo>
                      <a:pt x="159" y="108"/>
                    </a:lnTo>
                    <a:lnTo>
                      <a:pt x="159" y="108"/>
                    </a:lnTo>
                    <a:lnTo>
                      <a:pt x="143" y="138"/>
                    </a:lnTo>
                    <a:lnTo>
                      <a:pt x="132" y="170"/>
                    </a:lnTo>
                    <a:lnTo>
                      <a:pt x="127" y="185"/>
                    </a:lnTo>
                    <a:lnTo>
                      <a:pt x="125" y="202"/>
                    </a:lnTo>
                    <a:lnTo>
                      <a:pt x="121" y="219"/>
                    </a:lnTo>
                    <a:lnTo>
                      <a:pt x="121" y="235"/>
                    </a:lnTo>
                    <a:lnTo>
                      <a:pt x="0" y="235"/>
                    </a:lnTo>
                    <a:lnTo>
                      <a:pt x="0" y="235"/>
                    </a:lnTo>
                    <a:lnTo>
                      <a:pt x="0" y="243"/>
                    </a:lnTo>
                    <a:lnTo>
                      <a:pt x="0" y="243"/>
                    </a:lnTo>
                    <a:lnTo>
                      <a:pt x="0" y="250"/>
                    </a:lnTo>
                    <a:lnTo>
                      <a:pt x="121" y="250"/>
                    </a:lnTo>
                    <a:lnTo>
                      <a:pt x="121" y="250"/>
                    </a:lnTo>
                    <a:lnTo>
                      <a:pt x="121" y="267"/>
                    </a:lnTo>
                    <a:lnTo>
                      <a:pt x="125" y="284"/>
                    </a:lnTo>
                    <a:lnTo>
                      <a:pt x="127" y="301"/>
                    </a:lnTo>
                    <a:lnTo>
                      <a:pt x="132" y="316"/>
                    </a:lnTo>
                    <a:lnTo>
                      <a:pt x="143" y="348"/>
                    </a:lnTo>
                    <a:lnTo>
                      <a:pt x="159" y="378"/>
                    </a:lnTo>
                    <a:lnTo>
                      <a:pt x="159" y="378"/>
                    </a:lnTo>
                    <a:lnTo>
                      <a:pt x="139" y="385"/>
                    </a:lnTo>
                    <a:lnTo>
                      <a:pt x="121" y="395"/>
                    </a:lnTo>
                    <a:lnTo>
                      <a:pt x="105" y="405"/>
                    </a:lnTo>
                    <a:lnTo>
                      <a:pt x="89" y="417"/>
                    </a:lnTo>
                    <a:lnTo>
                      <a:pt x="89" y="417"/>
                    </a:lnTo>
                    <a:lnTo>
                      <a:pt x="101" y="426"/>
                    </a:lnTo>
                    <a:lnTo>
                      <a:pt x="101" y="426"/>
                    </a:lnTo>
                    <a:lnTo>
                      <a:pt x="116" y="416"/>
                    </a:lnTo>
                    <a:lnTo>
                      <a:pt x="132" y="407"/>
                    </a:lnTo>
                    <a:lnTo>
                      <a:pt x="148" y="398"/>
                    </a:lnTo>
                    <a:lnTo>
                      <a:pt x="166" y="390"/>
                    </a:lnTo>
                    <a:lnTo>
                      <a:pt x="166" y="390"/>
                    </a:lnTo>
                    <a:lnTo>
                      <a:pt x="181" y="411"/>
                    </a:lnTo>
                    <a:lnTo>
                      <a:pt x="199" y="431"/>
                    </a:lnTo>
                    <a:lnTo>
                      <a:pt x="219" y="451"/>
                    </a:lnTo>
                    <a:lnTo>
                      <a:pt x="239" y="467"/>
                    </a:lnTo>
                    <a:lnTo>
                      <a:pt x="239" y="467"/>
                    </a:lnTo>
                    <a:lnTo>
                      <a:pt x="260" y="484"/>
                    </a:lnTo>
                    <a:lnTo>
                      <a:pt x="260" y="484"/>
                    </a:lnTo>
                    <a:lnTo>
                      <a:pt x="289" y="486"/>
                    </a:lnTo>
                    <a:lnTo>
                      <a:pt x="289" y="486"/>
                    </a:lnTo>
                    <a:lnTo>
                      <a:pt x="316" y="484"/>
                    </a:lnTo>
                    <a:lnTo>
                      <a:pt x="316" y="484"/>
                    </a:lnTo>
                    <a:lnTo>
                      <a:pt x="338" y="467"/>
                    </a:lnTo>
                    <a:lnTo>
                      <a:pt x="338" y="467"/>
                    </a:lnTo>
                    <a:lnTo>
                      <a:pt x="358" y="451"/>
                    </a:lnTo>
                    <a:lnTo>
                      <a:pt x="377" y="431"/>
                    </a:lnTo>
                    <a:lnTo>
                      <a:pt x="395" y="411"/>
                    </a:lnTo>
                    <a:lnTo>
                      <a:pt x="410" y="390"/>
                    </a:lnTo>
                    <a:lnTo>
                      <a:pt x="410" y="390"/>
                    </a:lnTo>
                    <a:lnTo>
                      <a:pt x="428" y="398"/>
                    </a:lnTo>
                    <a:lnTo>
                      <a:pt x="444" y="407"/>
                    </a:lnTo>
                    <a:lnTo>
                      <a:pt x="460" y="416"/>
                    </a:lnTo>
                    <a:lnTo>
                      <a:pt x="475" y="426"/>
                    </a:lnTo>
                    <a:lnTo>
                      <a:pt x="475" y="426"/>
                    </a:lnTo>
                    <a:lnTo>
                      <a:pt x="487" y="417"/>
                    </a:lnTo>
                    <a:lnTo>
                      <a:pt x="487" y="417"/>
                    </a:lnTo>
                    <a:lnTo>
                      <a:pt x="471" y="405"/>
                    </a:lnTo>
                    <a:lnTo>
                      <a:pt x="455" y="395"/>
                    </a:lnTo>
                    <a:lnTo>
                      <a:pt x="437" y="385"/>
                    </a:lnTo>
                    <a:lnTo>
                      <a:pt x="419" y="378"/>
                    </a:lnTo>
                    <a:lnTo>
                      <a:pt x="419" y="378"/>
                    </a:lnTo>
                    <a:lnTo>
                      <a:pt x="433" y="348"/>
                    </a:lnTo>
                    <a:lnTo>
                      <a:pt x="444" y="316"/>
                    </a:lnTo>
                    <a:lnTo>
                      <a:pt x="449" y="301"/>
                    </a:lnTo>
                    <a:lnTo>
                      <a:pt x="453" y="284"/>
                    </a:lnTo>
                    <a:lnTo>
                      <a:pt x="455" y="267"/>
                    </a:lnTo>
                    <a:lnTo>
                      <a:pt x="455" y="250"/>
                    </a:lnTo>
                    <a:lnTo>
                      <a:pt x="576" y="250"/>
                    </a:lnTo>
                    <a:lnTo>
                      <a:pt x="576" y="250"/>
                    </a:lnTo>
                    <a:lnTo>
                      <a:pt x="576" y="243"/>
                    </a:lnTo>
                    <a:lnTo>
                      <a:pt x="576" y="243"/>
                    </a:lnTo>
                    <a:lnTo>
                      <a:pt x="576" y="235"/>
                    </a:lnTo>
                    <a:lnTo>
                      <a:pt x="455" y="235"/>
                    </a:lnTo>
                    <a:lnTo>
                      <a:pt x="455" y="235"/>
                    </a:lnTo>
                    <a:lnTo>
                      <a:pt x="455" y="219"/>
                    </a:lnTo>
                    <a:lnTo>
                      <a:pt x="453" y="202"/>
                    </a:lnTo>
                    <a:lnTo>
                      <a:pt x="449" y="185"/>
                    </a:lnTo>
                    <a:lnTo>
                      <a:pt x="444" y="170"/>
                    </a:lnTo>
                    <a:lnTo>
                      <a:pt x="433" y="138"/>
                    </a:lnTo>
                    <a:lnTo>
                      <a:pt x="419" y="108"/>
                    </a:lnTo>
                    <a:lnTo>
                      <a:pt x="419" y="108"/>
                    </a:lnTo>
                    <a:close/>
                    <a:moveTo>
                      <a:pt x="280" y="480"/>
                    </a:moveTo>
                    <a:lnTo>
                      <a:pt x="280" y="480"/>
                    </a:lnTo>
                    <a:lnTo>
                      <a:pt x="251" y="458"/>
                    </a:lnTo>
                    <a:lnTo>
                      <a:pt x="251" y="458"/>
                    </a:lnTo>
                    <a:lnTo>
                      <a:pt x="231" y="442"/>
                    </a:lnTo>
                    <a:lnTo>
                      <a:pt x="211" y="423"/>
                    </a:lnTo>
                    <a:lnTo>
                      <a:pt x="195" y="404"/>
                    </a:lnTo>
                    <a:lnTo>
                      <a:pt x="181" y="384"/>
                    </a:lnTo>
                    <a:lnTo>
                      <a:pt x="181" y="384"/>
                    </a:lnTo>
                    <a:lnTo>
                      <a:pt x="204" y="376"/>
                    </a:lnTo>
                    <a:lnTo>
                      <a:pt x="229" y="372"/>
                    </a:lnTo>
                    <a:lnTo>
                      <a:pt x="255" y="367"/>
                    </a:lnTo>
                    <a:lnTo>
                      <a:pt x="280" y="366"/>
                    </a:lnTo>
                    <a:lnTo>
                      <a:pt x="280" y="480"/>
                    </a:lnTo>
                    <a:close/>
                    <a:moveTo>
                      <a:pt x="280" y="352"/>
                    </a:moveTo>
                    <a:lnTo>
                      <a:pt x="280" y="352"/>
                    </a:lnTo>
                    <a:lnTo>
                      <a:pt x="253" y="354"/>
                    </a:lnTo>
                    <a:lnTo>
                      <a:pt x="224" y="358"/>
                    </a:lnTo>
                    <a:lnTo>
                      <a:pt x="199" y="364"/>
                    </a:lnTo>
                    <a:lnTo>
                      <a:pt x="174" y="372"/>
                    </a:lnTo>
                    <a:lnTo>
                      <a:pt x="174" y="372"/>
                    </a:lnTo>
                    <a:lnTo>
                      <a:pt x="159" y="343"/>
                    </a:lnTo>
                    <a:lnTo>
                      <a:pt x="148" y="313"/>
                    </a:lnTo>
                    <a:lnTo>
                      <a:pt x="141" y="282"/>
                    </a:lnTo>
                    <a:lnTo>
                      <a:pt x="138" y="266"/>
                    </a:lnTo>
                    <a:lnTo>
                      <a:pt x="138" y="250"/>
                    </a:lnTo>
                    <a:lnTo>
                      <a:pt x="280" y="250"/>
                    </a:lnTo>
                    <a:lnTo>
                      <a:pt x="280" y="352"/>
                    </a:lnTo>
                    <a:close/>
                    <a:moveTo>
                      <a:pt x="280" y="235"/>
                    </a:moveTo>
                    <a:lnTo>
                      <a:pt x="138" y="235"/>
                    </a:lnTo>
                    <a:lnTo>
                      <a:pt x="138" y="235"/>
                    </a:lnTo>
                    <a:lnTo>
                      <a:pt x="138" y="220"/>
                    </a:lnTo>
                    <a:lnTo>
                      <a:pt x="141" y="203"/>
                    </a:lnTo>
                    <a:lnTo>
                      <a:pt x="148" y="173"/>
                    </a:lnTo>
                    <a:lnTo>
                      <a:pt x="159" y="143"/>
                    </a:lnTo>
                    <a:lnTo>
                      <a:pt x="174" y="114"/>
                    </a:lnTo>
                    <a:lnTo>
                      <a:pt x="174" y="114"/>
                    </a:lnTo>
                    <a:lnTo>
                      <a:pt x="199" y="122"/>
                    </a:lnTo>
                    <a:lnTo>
                      <a:pt x="224" y="128"/>
                    </a:lnTo>
                    <a:lnTo>
                      <a:pt x="253" y="132"/>
                    </a:lnTo>
                    <a:lnTo>
                      <a:pt x="280" y="134"/>
                    </a:lnTo>
                    <a:lnTo>
                      <a:pt x="280" y="235"/>
                    </a:lnTo>
                    <a:close/>
                    <a:moveTo>
                      <a:pt x="280" y="120"/>
                    </a:moveTo>
                    <a:lnTo>
                      <a:pt x="280" y="120"/>
                    </a:lnTo>
                    <a:lnTo>
                      <a:pt x="255" y="119"/>
                    </a:lnTo>
                    <a:lnTo>
                      <a:pt x="229" y="114"/>
                    </a:lnTo>
                    <a:lnTo>
                      <a:pt x="204" y="109"/>
                    </a:lnTo>
                    <a:lnTo>
                      <a:pt x="181" y="102"/>
                    </a:lnTo>
                    <a:lnTo>
                      <a:pt x="181" y="102"/>
                    </a:lnTo>
                    <a:lnTo>
                      <a:pt x="195" y="82"/>
                    </a:lnTo>
                    <a:lnTo>
                      <a:pt x="211" y="62"/>
                    </a:lnTo>
                    <a:lnTo>
                      <a:pt x="231" y="44"/>
                    </a:lnTo>
                    <a:lnTo>
                      <a:pt x="251" y="28"/>
                    </a:lnTo>
                    <a:lnTo>
                      <a:pt x="251" y="28"/>
                    </a:lnTo>
                    <a:lnTo>
                      <a:pt x="280" y="6"/>
                    </a:lnTo>
                    <a:lnTo>
                      <a:pt x="280" y="120"/>
                    </a:lnTo>
                    <a:close/>
                    <a:moveTo>
                      <a:pt x="296" y="6"/>
                    </a:moveTo>
                    <a:lnTo>
                      <a:pt x="296" y="6"/>
                    </a:lnTo>
                    <a:lnTo>
                      <a:pt x="327" y="28"/>
                    </a:lnTo>
                    <a:lnTo>
                      <a:pt x="327" y="28"/>
                    </a:lnTo>
                    <a:lnTo>
                      <a:pt x="347" y="44"/>
                    </a:lnTo>
                    <a:lnTo>
                      <a:pt x="365" y="62"/>
                    </a:lnTo>
                    <a:lnTo>
                      <a:pt x="381" y="82"/>
                    </a:lnTo>
                    <a:lnTo>
                      <a:pt x="395" y="102"/>
                    </a:lnTo>
                    <a:lnTo>
                      <a:pt x="395" y="102"/>
                    </a:lnTo>
                    <a:lnTo>
                      <a:pt x="372" y="109"/>
                    </a:lnTo>
                    <a:lnTo>
                      <a:pt x="347" y="114"/>
                    </a:lnTo>
                    <a:lnTo>
                      <a:pt x="321" y="119"/>
                    </a:lnTo>
                    <a:lnTo>
                      <a:pt x="296" y="120"/>
                    </a:lnTo>
                    <a:lnTo>
                      <a:pt x="296" y="6"/>
                    </a:lnTo>
                    <a:close/>
                    <a:moveTo>
                      <a:pt x="327" y="458"/>
                    </a:moveTo>
                    <a:lnTo>
                      <a:pt x="327" y="458"/>
                    </a:lnTo>
                    <a:lnTo>
                      <a:pt x="296" y="480"/>
                    </a:lnTo>
                    <a:lnTo>
                      <a:pt x="296" y="366"/>
                    </a:lnTo>
                    <a:lnTo>
                      <a:pt x="296" y="366"/>
                    </a:lnTo>
                    <a:lnTo>
                      <a:pt x="321" y="367"/>
                    </a:lnTo>
                    <a:lnTo>
                      <a:pt x="347" y="372"/>
                    </a:lnTo>
                    <a:lnTo>
                      <a:pt x="372" y="376"/>
                    </a:lnTo>
                    <a:lnTo>
                      <a:pt x="395" y="384"/>
                    </a:lnTo>
                    <a:lnTo>
                      <a:pt x="395" y="384"/>
                    </a:lnTo>
                    <a:lnTo>
                      <a:pt x="381" y="404"/>
                    </a:lnTo>
                    <a:lnTo>
                      <a:pt x="365" y="423"/>
                    </a:lnTo>
                    <a:lnTo>
                      <a:pt x="347" y="442"/>
                    </a:lnTo>
                    <a:lnTo>
                      <a:pt x="327" y="458"/>
                    </a:lnTo>
                    <a:lnTo>
                      <a:pt x="327" y="458"/>
                    </a:lnTo>
                    <a:close/>
                    <a:moveTo>
                      <a:pt x="403" y="372"/>
                    </a:moveTo>
                    <a:lnTo>
                      <a:pt x="403" y="372"/>
                    </a:lnTo>
                    <a:lnTo>
                      <a:pt x="377" y="364"/>
                    </a:lnTo>
                    <a:lnTo>
                      <a:pt x="352" y="358"/>
                    </a:lnTo>
                    <a:lnTo>
                      <a:pt x="325" y="354"/>
                    </a:lnTo>
                    <a:lnTo>
                      <a:pt x="296" y="352"/>
                    </a:lnTo>
                    <a:lnTo>
                      <a:pt x="296" y="250"/>
                    </a:lnTo>
                    <a:lnTo>
                      <a:pt x="439" y="250"/>
                    </a:lnTo>
                    <a:lnTo>
                      <a:pt x="439" y="250"/>
                    </a:lnTo>
                    <a:lnTo>
                      <a:pt x="439" y="266"/>
                    </a:lnTo>
                    <a:lnTo>
                      <a:pt x="437" y="282"/>
                    </a:lnTo>
                    <a:lnTo>
                      <a:pt x="430" y="313"/>
                    </a:lnTo>
                    <a:lnTo>
                      <a:pt x="417" y="343"/>
                    </a:lnTo>
                    <a:lnTo>
                      <a:pt x="403" y="372"/>
                    </a:lnTo>
                    <a:lnTo>
                      <a:pt x="403" y="372"/>
                    </a:lnTo>
                    <a:close/>
                    <a:moveTo>
                      <a:pt x="296" y="235"/>
                    </a:moveTo>
                    <a:lnTo>
                      <a:pt x="296" y="134"/>
                    </a:lnTo>
                    <a:lnTo>
                      <a:pt x="296" y="134"/>
                    </a:lnTo>
                    <a:lnTo>
                      <a:pt x="325" y="132"/>
                    </a:lnTo>
                    <a:lnTo>
                      <a:pt x="352" y="128"/>
                    </a:lnTo>
                    <a:lnTo>
                      <a:pt x="377" y="122"/>
                    </a:lnTo>
                    <a:lnTo>
                      <a:pt x="403" y="114"/>
                    </a:lnTo>
                    <a:lnTo>
                      <a:pt x="403" y="114"/>
                    </a:lnTo>
                    <a:lnTo>
                      <a:pt x="417" y="143"/>
                    </a:lnTo>
                    <a:lnTo>
                      <a:pt x="430" y="173"/>
                    </a:lnTo>
                    <a:lnTo>
                      <a:pt x="437" y="203"/>
                    </a:lnTo>
                    <a:lnTo>
                      <a:pt x="439" y="220"/>
                    </a:lnTo>
                    <a:lnTo>
                      <a:pt x="439" y="235"/>
                    </a:lnTo>
                    <a:lnTo>
                      <a:pt x="296" y="2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grpSp>
        <p:sp>
          <p:nvSpPr>
            <p:cNvPr id="207" name="TextBox 206"/>
            <p:cNvSpPr txBox="1"/>
            <p:nvPr/>
          </p:nvSpPr>
          <p:spPr>
            <a:xfrm>
              <a:off x="2850662" y="3255125"/>
              <a:ext cx="1027918" cy="1027918"/>
            </a:xfrm>
            <a:prstGeom prst="ellipse">
              <a:avLst/>
            </a:prstGeom>
            <a:solidFill>
              <a:schemeClr val="bg1"/>
            </a:solidFill>
          </p:spPr>
          <p:txBody>
            <a:bodyPr wrap="none" lIns="0" tIns="0" rIns="0" bIns="0" rtlCol="0" anchor="ctr" anchorCtr="0">
              <a:noAutofit/>
            </a:bodyPr>
            <a:lstStyle/>
            <a:p>
              <a:pPr algn="ctr">
                <a:spcAft>
                  <a:spcPts val="600"/>
                </a:spcAft>
              </a:pPr>
              <a:r>
                <a:rPr lang="en-US" sz="1200" b="1" dirty="0">
                  <a:solidFill>
                    <a:srgbClr val="00338D"/>
                  </a:solidFill>
                </a:rPr>
                <a:t>Capabilities</a:t>
              </a:r>
            </a:p>
          </p:txBody>
        </p:sp>
        <p:sp>
          <p:nvSpPr>
            <p:cNvPr id="175" name="Rectangle 174"/>
            <p:cNvSpPr/>
            <p:nvPr/>
          </p:nvSpPr>
          <p:spPr>
            <a:xfrm>
              <a:off x="2823082" y="5378866"/>
              <a:ext cx="1083081" cy="354437"/>
            </a:xfrm>
            <a:prstGeom prst="rect">
              <a:avLst/>
            </a:prstGeom>
          </p:spPr>
          <p:txBody>
            <a:bodyPr wrap="square" lIns="0" tIns="0" rIns="0" bIns="0">
              <a:prstTxWarp prst="textArchDown">
                <a:avLst/>
              </a:prstTxWarp>
              <a:spAutoFit/>
            </a:bodyPr>
            <a:lstStyle/>
            <a:p>
              <a:pPr algn="ctr" defTabSz="342900"/>
              <a:r>
                <a:rPr lang="en-US" sz="1000" b="1" dirty="0">
                  <a:solidFill>
                    <a:schemeClr val="bg1"/>
                  </a:solidFill>
                </a:rPr>
                <a:t>Healthcare</a:t>
              </a:r>
            </a:p>
          </p:txBody>
        </p:sp>
        <p:sp>
          <p:nvSpPr>
            <p:cNvPr id="177" name="Rectangle 176"/>
            <p:cNvSpPr/>
            <p:nvPr/>
          </p:nvSpPr>
          <p:spPr>
            <a:xfrm rot="4328803">
              <a:off x="1223599" y="3972173"/>
              <a:ext cx="933646" cy="464426"/>
            </a:xfrm>
            <a:prstGeom prst="rect">
              <a:avLst/>
            </a:prstGeom>
          </p:spPr>
          <p:txBody>
            <a:bodyPr wrap="square" lIns="0" tIns="0" rIns="0" bIns="0">
              <a:prstTxWarp prst="textArchDown">
                <a:avLst/>
              </a:prstTxWarp>
              <a:spAutoFit/>
            </a:bodyPr>
            <a:lstStyle/>
            <a:p>
              <a:pPr algn="ctr" defTabSz="342900"/>
              <a:r>
                <a:rPr lang="en-US" sz="1000" b="1" dirty="0">
                  <a:solidFill>
                    <a:schemeClr val="bg1"/>
                  </a:solidFill>
                </a:rPr>
                <a:t>Insurance</a:t>
              </a:r>
            </a:p>
          </p:txBody>
        </p:sp>
        <p:sp>
          <p:nvSpPr>
            <p:cNvPr id="178" name="Rectangle 177"/>
            <p:cNvSpPr/>
            <p:nvPr/>
          </p:nvSpPr>
          <p:spPr>
            <a:xfrm rot="17307824">
              <a:off x="4591025" y="4170628"/>
              <a:ext cx="1068332" cy="307786"/>
            </a:xfrm>
            <a:prstGeom prst="rect">
              <a:avLst/>
            </a:prstGeom>
          </p:spPr>
          <p:txBody>
            <a:bodyPr wrap="square" lIns="0" tIns="0" rIns="0" bIns="0">
              <a:prstTxWarp prst="textArchDown">
                <a:avLst/>
              </a:prstTxWarp>
              <a:spAutoFit/>
            </a:bodyPr>
            <a:lstStyle/>
            <a:p>
              <a:pPr algn="ctr" defTabSz="342900"/>
              <a:r>
                <a:rPr lang="en-US" sz="1000" b="1" dirty="0">
                  <a:solidFill>
                    <a:schemeClr val="bg1"/>
                  </a:solidFill>
                </a:rPr>
                <a:t>State &amp; Local</a:t>
              </a:r>
            </a:p>
          </p:txBody>
        </p:sp>
        <p:sp>
          <p:nvSpPr>
            <p:cNvPr id="179" name="Rectangle 178"/>
            <p:cNvSpPr/>
            <p:nvPr/>
          </p:nvSpPr>
          <p:spPr>
            <a:xfrm rot="19412709">
              <a:off x="1554896" y="2053697"/>
              <a:ext cx="1777742" cy="720389"/>
            </a:xfrm>
            <a:prstGeom prst="rect">
              <a:avLst/>
            </a:prstGeom>
          </p:spPr>
          <p:txBody>
            <a:bodyPr wrap="square" lIns="0" tIns="0" rIns="0" bIns="0">
              <a:prstTxWarp prst="textArchUp">
                <a:avLst/>
              </a:prstTxWarp>
              <a:spAutoFit/>
            </a:bodyPr>
            <a:lstStyle/>
            <a:p>
              <a:pPr algn="ctr" defTabSz="342900"/>
              <a:r>
                <a:rPr lang="en-US" sz="1000" b="1" dirty="0">
                  <a:solidFill>
                    <a:schemeClr val="bg1"/>
                  </a:solidFill>
                </a:rPr>
                <a:t>Banking &amp; Capital Markets</a:t>
              </a:r>
            </a:p>
          </p:txBody>
        </p:sp>
        <p:sp>
          <p:nvSpPr>
            <p:cNvPr id="181" name="Rectangle 180"/>
            <p:cNvSpPr/>
            <p:nvPr/>
          </p:nvSpPr>
          <p:spPr>
            <a:xfrm rot="2118791">
              <a:off x="3193421" y="2043561"/>
              <a:ext cx="2097674" cy="830549"/>
            </a:xfrm>
            <a:prstGeom prst="rect">
              <a:avLst/>
            </a:prstGeom>
          </p:spPr>
          <p:txBody>
            <a:bodyPr wrap="square" lIns="0" tIns="0" rIns="0" bIns="0">
              <a:prstTxWarp prst="textArchUp">
                <a:avLst/>
              </a:prstTxWarp>
              <a:spAutoFit/>
            </a:bodyPr>
            <a:lstStyle/>
            <a:p>
              <a:pPr algn="ctr" defTabSz="342900"/>
              <a:r>
                <a:rPr lang="en-US" sz="1000" b="1" dirty="0">
                  <a:solidFill>
                    <a:schemeClr val="bg1"/>
                  </a:solidFill>
                </a:rPr>
                <a:t>Federal Government (GovCloud)</a:t>
              </a:r>
            </a:p>
          </p:txBody>
        </p:sp>
      </p:grpSp>
      <p:grpSp>
        <p:nvGrpSpPr>
          <p:cNvPr id="262" name="Group 261"/>
          <p:cNvGrpSpPr/>
          <p:nvPr/>
        </p:nvGrpSpPr>
        <p:grpSpPr>
          <a:xfrm flipH="1">
            <a:off x="6534910" y="1624561"/>
            <a:ext cx="3619857" cy="4060825"/>
            <a:chOff x="998399" y="1334579"/>
            <a:chExt cx="4049089" cy="4542346"/>
          </a:xfrm>
        </p:grpSpPr>
        <p:sp>
          <p:nvSpPr>
            <p:cNvPr id="160" name="Rectangle 159"/>
            <p:cNvSpPr/>
            <p:nvPr/>
          </p:nvSpPr>
          <p:spPr>
            <a:xfrm>
              <a:off x="998399" y="1334579"/>
              <a:ext cx="2550308" cy="1165603"/>
            </a:xfrm>
            <a:prstGeom prst="rect">
              <a:avLst/>
            </a:prstGeom>
            <a:solidFill>
              <a:srgbClr val="00338D"/>
            </a:solidFill>
          </p:spPr>
          <p:txBody>
            <a:bodyPr wrap="square" lIns="54864" tIns="54864" rIns="54864" bIns="54864" anchor="ctr" anchorCtr="0">
              <a:noAutofit/>
            </a:bodyPr>
            <a:lstStyle/>
            <a:p>
              <a:pPr algn="ctr" defTabSz="342900">
                <a:spcAft>
                  <a:spcPts val="600"/>
                </a:spcAft>
              </a:pPr>
              <a:r>
                <a:rPr lang="en-US" sz="1200" b="1" dirty="0">
                  <a:solidFill>
                    <a:schemeClr val="bg1"/>
                  </a:solidFill>
                </a:rPr>
                <a:t>Emerging </a:t>
              </a:r>
              <a:r>
                <a:rPr lang="en-US" sz="1200" b="1" dirty="0" smtClean="0">
                  <a:solidFill>
                    <a:schemeClr val="bg1"/>
                  </a:solidFill>
                </a:rPr>
                <a:t>Technofuture</a:t>
              </a:r>
              <a:endParaRPr lang="en-US" sz="1200" b="1" dirty="0">
                <a:solidFill>
                  <a:schemeClr val="bg1"/>
                </a:solidFill>
              </a:endParaRPr>
            </a:p>
          </p:txBody>
        </p:sp>
        <p:sp>
          <p:nvSpPr>
            <p:cNvPr id="161" name="Rectangle 160"/>
            <p:cNvSpPr/>
            <p:nvPr/>
          </p:nvSpPr>
          <p:spPr>
            <a:xfrm>
              <a:off x="998399" y="3022950"/>
              <a:ext cx="2550308" cy="1165603"/>
            </a:xfrm>
            <a:prstGeom prst="rect">
              <a:avLst/>
            </a:prstGeom>
            <a:solidFill>
              <a:srgbClr val="0091DA"/>
            </a:solidFill>
          </p:spPr>
          <p:txBody>
            <a:bodyPr wrap="square" lIns="54864" tIns="54864" rIns="54864" bIns="54864" anchor="ctr" anchorCtr="0">
              <a:noAutofit/>
            </a:bodyPr>
            <a:lstStyle/>
            <a:p>
              <a:pPr algn="ctr" defTabSz="342900">
                <a:spcAft>
                  <a:spcPts val="600"/>
                </a:spcAft>
              </a:pPr>
              <a:r>
                <a:rPr lang="en-US" sz="1200" b="1" dirty="0" smtClean="0">
                  <a:solidFill>
                    <a:schemeClr val="bg1"/>
                  </a:solidFill>
                </a:rPr>
                <a:t>Accelerators</a:t>
              </a:r>
              <a:endParaRPr lang="en-US" sz="1200" b="1" dirty="0">
                <a:solidFill>
                  <a:schemeClr val="bg1"/>
                </a:solidFill>
              </a:endParaRPr>
            </a:p>
          </p:txBody>
        </p:sp>
        <p:sp>
          <p:nvSpPr>
            <p:cNvPr id="155" name="Rectangle 154"/>
            <p:cNvSpPr/>
            <p:nvPr/>
          </p:nvSpPr>
          <p:spPr>
            <a:xfrm>
              <a:off x="998399" y="4711322"/>
              <a:ext cx="2550308" cy="1165603"/>
            </a:xfrm>
            <a:prstGeom prst="rect">
              <a:avLst/>
            </a:prstGeom>
            <a:solidFill>
              <a:srgbClr val="6D2077"/>
            </a:solidFill>
          </p:spPr>
          <p:txBody>
            <a:bodyPr wrap="square" lIns="54864" tIns="54864" rIns="54864" bIns="54864" anchor="ctr" anchorCtr="0">
              <a:noAutofit/>
            </a:bodyPr>
            <a:lstStyle/>
            <a:p>
              <a:pPr algn="ctr" defTabSz="342900">
                <a:spcAft>
                  <a:spcPts val="600"/>
                </a:spcAft>
              </a:pPr>
              <a:r>
                <a:rPr lang="en-US" sz="1200" b="1" dirty="0" smtClean="0">
                  <a:solidFill>
                    <a:schemeClr val="bg1"/>
                  </a:solidFill>
                </a:rPr>
                <a:t>Research </a:t>
              </a:r>
              <a:r>
                <a:rPr lang="en-US" sz="1200" b="1" dirty="0">
                  <a:solidFill>
                    <a:schemeClr val="bg1"/>
                  </a:solidFill>
                </a:rPr>
                <a:t>&amp; Development</a:t>
              </a:r>
            </a:p>
          </p:txBody>
        </p:sp>
        <p:grpSp>
          <p:nvGrpSpPr>
            <p:cNvPr id="261" name="Group 260"/>
            <p:cNvGrpSpPr/>
            <p:nvPr/>
          </p:nvGrpSpPr>
          <p:grpSpPr>
            <a:xfrm>
              <a:off x="3749084" y="1643060"/>
              <a:ext cx="1298404" cy="3925383"/>
              <a:chOff x="3749084" y="1643060"/>
              <a:chExt cx="1078949" cy="3925383"/>
            </a:xfrm>
          </p:grpSpPr>
          <p:sp>
            <p:nvSpPr>
              <p:cNvPr id="6" name="Down Arrow 5"/>
              <p:cNvSpPr/>
              <p:nvPr/>
            </p:nvSpPr>
            <p:spPr>
              <a:xfrm rot="17522881">
                <a:off x="4014239" y="1377906"/>
                <a:ext cx="548640" cy="1078948"/>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4864" tIns="54864" rIns="54864" bIns="54864" rtlCol="0" anchor="ctr" anchorCtr="0">
                <a:noAutofit/>
              </a:bodyPr>
              <a:lstStyle/>
              <a:p>
                <a:pPr>
                  <a:spcAft>
                    <a:spcPts val="600"/>
                  </a:spcAft>
                </a:pPr>
                <a:endParaRPr lang="en-US" sz="1200" dirty="0" smtClean="0">
                  <a:solidFill>
                    <a:schemeClr val="bg1"/>
                  </a:solidFill>
                </a:endParaRPr>
              </a:p>
            </p:txBody>
          </p:sp>
          <p:sp>
            <p:nvSpPr>
              <p:cNvPr id="165" name="Down Arrow 164"/>
              <p:cNvSpPr/>
              <p:nvPr/>
            </p:nvSpPr>
            <p:spPr>
              <a:xfrm rot="16200000">
                <a:off x="4014238" y="3066278"/>
                <a:ext cx="548640" cy="107894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54864" tIns="54864" rIns="54864" bIns="54864" rtlCol="0" anchor="ctr" anchorCtr="0">
                <a:noAutofit/>
              </a:bodyPr>
              <a:lstStyle/>
              <a:p>
                <a:pPr>
                  <a:spcAft>
                    <a:spcPts val="600"/>
                  </a:spcAft>
                </a:pPr>
                <a:endParaRPr lang="en-US" sz="1200" dirty="0" smtClean="0">
                  <a:solidFill>
                    <a:schemeClr val="bg1"/>
                  </a:solidFill>
                </a:endParaRPr>
              </a:p>
            </p:txBody>
          </p:sp>
          <p:sp>
            <p:nvSpPr>
              <p:cNvPr id="183" name="Down Arrow 182"/>
              <p:cNvSpPr/>
              <p:nvPr/>
            </p:nvSpPr>
            <p:spPr>
              <a:xfrm rot="4077119" flipV="1">
                <a:off x="4014239" y="4754649"/>
                <a:ext cx="548640" cy="1078948"/>
              </a:xfrm>
              <a:prstGeom prst="downArrow">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4864" tIns="54864" rIns="54864" bIns="54864" rtlCol="0" anchor="ctr" anchorCtr="0">
                <a:noAutofit/>
              </a:bodyPr>
              <a:lstStyle/>
              <a:p>
                <a:pPr>
                  <a:spcAft>
                    <a:spcPts val="600"/>
                  </a:spcAft>
                </a:pPr>
                <a:endParaRPr lang="en-US" sz="1200" dirty="0" smtClean="0">
                  <a:solidFill>
                    <a:schemeClr val="bg1"/>
                  </a:solidFill>
                </a:endParaRPr>
              </a:p>
            </p:txBody>
          </p:sp>
        </p:grpSp>
      </p:grpSp>
      <p:sp>
        <p:nvSpPr>
          <p:cNvPr id="187" name="Rectangle 186"/>
          <p:cNvSpPr/>
          <p:nvPr/>
        </p:nvSpPr>
        <p:spPr>
          <a:xfrm flipH="1">
            <a:off x="11193599" y="0"/>
            <a:ext cx="998400" cy="401729"/>
          </a:xfrm>
          <a:prstGeom prst="rect">
            <a:avLst/>
          </a:prstGeom>
          <a:solidFill>
            <a:srgbClr val="BC204B"/>
          </a:solidFill>
        </p:spPr>
        <p:txBody>
          <a:bodyPr wrap="square" lIns="54864" tIns="54864" rIns="54864" bIns="54864" anchor="ctr" anchorCtr="0">
            <a:noAutofit/>
          </a:bodyPr>
          <a:lstStyle/>
          <a:p>
            <a:pPr algn="ctr" defTabSz="342900">
              <a:spcAft>
                <a:spcPts val="600"/>
              </a:spcAft>
            </a:pPr>
            <a:r>
              <a:rPr lang="en-US" sz="1200" b="1" dirty="0" smtClean="0">
                <a:solidFill>
                  <a:schemeClr val="bg1"/>
                </a:solidFill>
              </a:rPr>
              <a:t>OPTION</a:t>
            </a:r>
            <a:endParaRPr lang="en-US" sz="1200" b="1" dirty="0">
              <a:solidFill>
                <a:schemeClr val="bg1"/>
              </a:solidFill>
            </a:endParaRPr>
          </a:p>
        </p:txBody>
      </p:sp>
    </p:spTree>
    <p:extLst>
      <p:ext uri="{BB962C8B-B14F-4D97-AF65-F5344CB8AC3E}">
        <p14:creationId xmlns:p14="http://schemas.microsoft.com/office/powerpoint/2010/main" val="12723733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Offerings</a:t>
            </a:r>
            <a:endParaRPr lang="en-US" dirty="0"/>
          </a:p>
        </p:txBody>
      </p:sp>
      <p:sp>
        <p:nvSpPr>
          <p:cNvPr id="3" name="Text Placeholder 2"/>
          <p:cNvSpPr>
            <a:spLocks noGrp="1"/>
          </p:cNvSpPr>
          <p:nvPr>
            <p:ph type="body" sz="quarter" idx="12"/>
          </p:nvPr>
        </p:nvSpPr>
        <p:spPr/>
        <p:txBody>
          <a:bodyPr/>
          <a:lstStyle/>
          <a:p>
            <a:r>
              <a:rPr lang="en-US" dirty="0" smtClean="0"/>
              <a:t>Azure Services</a:t>
            </a:r>
            <a:endParaRPr lang="en-US" dirty="0"/>
          </a:p>
        </p:txBody>
      </p:sp>
      <p:graphicFrame>
        <p:nvGraphicFramePr>
          <p:cNvPr id="20" name="Table 19"/>
          <p:cNvGraphicFramePr>
            <a:graphicFrameLocks noGrp="1"/>
          </p:cNvGraphicFramePr>
          <p:nvPr>
            <p:extLst>
              <p:ext uri="{D42A27DB-BD31-4B8C-83A1-F6EECF244321}">
                <p14:modId xmlns:p14="http://schemas.microsoft.com/office/powerpoint/2010/main" val="1223501858"/>
              </p:ext>
            </p:extLst>
          </p:nvPr>
        </p:nvGraphicFramePr>
        <p:xfrm>
          <a:off x="4431000" y="1143000"/>
          <a:ext cx="3330000" cy="4826005"/>
        </p:xfrm>
        <a:graphic>
          <a:graphicData uri="http://schemas.openxmlformats.org/drawingml/2006/table">
            <a:tbl>
              <a:tblPr firstRow="1" bandRow="1">
                <a:tableStyleId>{5C22544A-7EE6-4342-B048-85BDC9FD1C3A}</a:tableStyleId>
              </a:tblPr>
              <a:tblGrid>
                <a:gridCol w="3330000"/>
              </a:tblGrid>
              <a:tr h="1311931">
                <a:tc>
                  <a:txBody>
                    <a:bodyPr/>
                    <a:lstStyle/>
                    <a:p>
                      <a:pPr marL="0" algn="ctr" defTabSz="914400" rtl="0" eaLnBrk="1" latinLnBrk="0" hangingPunct="1">
                        <a:spcBef>
                          <a:spcPts val="0"/>
                        </a:spcBef>
                        <a:spcAft>
                          <a:spcPts val="600"/>
                        </a:spcAft>
                      </a:pPr>
                      <a:endParaRPr lang="en-US" sz="1200" b="1" i="0" kern="1200" cap="none" baseline="0" dirty="0" smtClean="0">
                        <a:solidFill>
                          <a:schemeClr val="bg1"/>
                        </a:solidFill>
                        <a:latin typeface="+mn-lt"/>
                        <a:ea typeface="+mn-ea"/>
                        <a:cs typeface="+mn-cs"/>
                      </a:endParaRPr>
                    </a:p>
                    <a:p>
                      <a:pPr marL="0" algn="ctr" defTabSz="914400" rtl="0" eaLnBrk="1" latinLnBrk="0" hangingPunct="1">
                        <a:spcBef>
                          <a:spcPts val="0"/>
                        </a:spcBef>
                        <a:spcAft>
                          <a:spcPts val="600"/>
                        </a:spcAft>
                      </a:pPr>
                      <a:endParaRPr lang="en-US" sz="1200" b="1" i="0" kern="1200" cap="none" baseline="0" dirty="0" smtClean="0">
                        <a:solidFill>
                          <a:schemeClr val="bg1"/>
                        </a:solidFill>
                        <a:latin typeface="+mn-lt"/>
                        <a:ea typeface="+mn-ea"/>
                        <a:cs typeface="+mn-cs"/>
                      </a:endParaRPr>
                    </a:p>
                    <a:p>
                      <a:pPr marL="0" algn="ctr" defTabSz="914400" rtl="0" eaLnBrk="1" latinLnBrk="0" hangingPunct="1">
                        <a:spcBef>
                          <a:spcPts val="0"/>
                        </a:spcBef>
                        <a:spcAft>
                          <a:spcPts val="600"/>
                        </a:spcAft>
                      </a:pPr>
                      <a:r>
                        <a:rPr lang="en-US" sz="1200" b="1" i="0" kern="1200" cap="none" baseline="0" dirty="0" smtClean="0">
                          <a:solidFill>
                            <a:schemeClr val="bg1"/>
                          </a:solidFill>
                          <a:latin typeface="+mn-lt"/>
                          <a:ea typeface="+mn-ea"/>
                          <a:cs typeface="+mn-cs"/>
                        </a:rPr>
                        <a:t>Azure Security Architecture</a:t>
                      </a:r>
                      <a:br>
                        <a:rPr lang="en-US" sz="1200" b="1" i="0" kern="1200" cap="none" baseline="0" dirty="0" smtClean="0">
                          <a:solidFill>
                            <a:schemeClr val="bg1"/>
                          </a:solidFill>
                          <a:latin typeface="+mn-lt"/>
                          <a:ea typeface="+mn-ea"/>
                          <a:cs typeface="+mn-cs"/>
                        </a:rPr>
                      </a:br>
                      <a:r>
                        <a:rPr lang="en-US" sz="1200" b="1" i="0" kern="1200" cap="none" baseline="0" dirty="0" smtClean="0">
                          <a:solidFill>
                            <a:schemeClr val="bg1"/>
                          </a:solidFill>
                          <a:latin typeface="+mn-lt"/>
                          <a:ea typeface="+mn-ea"/>
                          <a:cs typeface="+mn-cs"/>
                        </a:rPr>
                        <a:t>&amp; Implementation</a:t>
                      </a:r>
                      <a:endParaRPr lang="en-US" sz="1200" b="1" i="0" kern="1200" cap="none" baseline="0" dirty="0">
                        <a:solidFill>
                          <a:schemeClr val="bg1"/>
                        </a:solidFill>
                        <a:latin typeface="+mn-lt"/>
                        <a:ea typeface="+mn-ea"/>
                        <a:cs typeface="+mn-cs"/>
                      </a:endParaRPr>
                    </a:p>
                  </a:txBody>
                  <a:tcPr marL="54864" marR="54864"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5EB8"/>
                    </a:solidFill>
                  </a:tcPr>
                </a:tc>
              </a:tr>
              <a:tr h="987076">
                <a:tc>
                  <a:txBody>
                    <a:bodyPr/>
                    <a:lstStyle/>
                    <a:p>
                      <a:pPr marL="0" algn="ctr" defTabSz="914400" rtl="0" eaLnBrk="1" latinLnBrk="0" hangingPunct="1">
                        <a:spcBef>
                          <a:spcPts val="0"/>
                        </a:spcBef>
                        <a:spcAft>
                          <a:spcPts val="600"/>
                        </a:spcAft>
                      </a:pPr>
                      <a:r>
                        <a:rPr lang="en-US" sz="1200" b="0" i="1" kern="1200" cap="none" baseline="0" dirty="0" smtClean="0">
                          <a:solidFill>
                            <a:srgbClr val="005EB8"/>
                          </a:solidFill>
                          <a:latin typeface="+mn-lt"/>
                          <a:ea typeface="+mn-ea"/>
                          <a:cs typeface="+mn-cs"/>
                        </a:rPr>
                        <a:t>Execute plans to move towards future goals/state. </a:t>
                      </a:r>
                      <a:endParaRPr lang="en-US" sz="1200" b="0" i="1" kern="1200" cap="none" baseline="0" dirty="0">
                        <a:solidFill>
                          <a:srgbClr val="005EB8"/>
                        </a:solidFill>
                        <a:latin typeface="+mn-lt"/>
                        <a:ea typeface="+mn-ea"/>
                        <a:cs typeface="+mn-cs"/>
                      </a:endParaRPr>
                    </a:p>
                  </a:txBody>
                  <a:tcPr marL="54864" marR="54864"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2526998">
                <a:tc>
                  <a:txBody>
                    <a:bodyPr/>
                    <a:lstStyle/>
                    <a:p>
                      <a:pPr marL="283464" marR="0" indent="-283464" algn="l" defTabSz="914400" rtl="0" eaLnBrk="1" fontAlgn="auto" latinLnBrk="0" hangingPunct="1">
                        <a:lnSpc>
                          <a:spcPct val="100000"/>
                        </a:lnSpc>
                        <a:spcBef>
                          <a:spcPts val="0"/>
                        </a:spcBef>
                        <a:spcAft>
                          <a:spcPts val="600"/>
                        </a:spcAft>
                        <a:buClr>
                          <a:schemeClr val="bg1"/>
                        </a:buClr>
                        <a:buSzTx/>
                        <a:buFont typeface="Arial" panose="020B0604020202020204" pitchFamily="34" charset="0"/>
                        <a:buChar char="—"/>
                        <a:tabLst/>
                        <a:defRPr/>
                      </a:pPr>
                      <a:r>
                        <a:rPr lang="en-US" sz="1200" b="0" i="0" kern="1200" baseline="0" dirty="0" smtClean="0">
                          <a:solidFill>
                            <a:schemeClr val="bg1"/>
                          </a:solidFill>
                          <a:latin typeface="+mn-lt"/>
                          <a:ea typeface="+mn-ea"/>
                          <a:cs typeface="+mn-cs"/>
                        </a:rPr>
                        <a:t>Security architecture assessment &amp; design</a:t>
                      </a:r>
                    </a:p>
                    <a:p>
                      <a:pPr marL="283464" marR="0" indent="-283464" algn="l" defTabSz="914400" rtl="0" eaLnBrk="1" fontAlgn="auto" latinLnBrk="0" hangingPunct="1">
                        <a:lnSpc>
                          <a:spcPct val="100000"/>
                        </a:lnSpc>
                        <a:spcBef>
                          <a:spcPts val="0"/>
                        </a:spcBef>
                        <a:spcAft>
                          <a:spcPts val="600"/>
                        </a:spcAft>
                        <a:buClr>
                          <a:schemeClr val="bg1"/>
                        </a:buClr>
                        <a:buSzTx/>
                        <a:buFont typeface="Arial" panose="020B0604020202020204" pitchFamily="34" charset="0"/>
                        <a:buChar char="—"/>
                        <a:tabLst/>
                        <a:defRPr/>
                      </a:pPr>
                      <a:r>
                        <a:rPr lang="en-US" sz="1200" b="0" i="0" kern="1200" baseline="0" dirty="0" smtClean="0">
                          <a:solidFill>
                            <a:schemeClr val="bg1"/>
                          </a:solidFill>
                          <a:latin typeface="+mn-lt"/>
                          <a:ea typeface="+mn-ea"/>
                          <a:cs typeface="+mn-cs"/>
                        </a:rPr>
                        <a:t>Secure workload migration</a:t>
                      </a:r>
                    </a:p>
                    <a:p>
                      <a:pPr marL="283464" marR="0" indent="-283464" algn="l" defTabSz="914400" rtl="0" eaLnBrk="1" fontAlgn="auto" latinLnBrk="0" hangingPunct="1">
                        <a:lnSpc>
                          <a:spcPct val="100000"/>
                        </a:lnSpc>
                        <a:spcBef>
                          <a:spcPts val="0"/>
                        </a:spcBef>
                        <a:spcAft>
                          <a:spcPts val="600"/>
                        </a:spcAft>
                        <a:buClr>
                          <a:schemeClr val="bg1"/>
                        </a:buClr>
                        <a:buSzTx/>
                        <a:buFont typeface="Arial" panose="020B0604020202020204" pitchFamily="34" charset="0"/>
                        <a:buChar char="—"/>
                        <a:tabLst/>
                        <a:defRPr/>
                      </a:pPr>
                      <a:r>
                        <a:rPr lang="en-US" sz="1200" b="0" i="0" kern="1200" baseline="0" dirty="0" smtClean="0">
                          <a:solidFill>
                            <a:schemeClr val="bg1"/>
                          </a:solidFill>
                          <a:latin typeface="+mn-lt"/>
                          <a:ea typeface="+mn-ea"/>
                          <a:cs typeface="+mn-cs"/>
                        </a:rPr>
                        <a:t>Cloud-centric Identity and Access Management (IAM)</a:t>
                      </a:r>
                    </a:p>
                    <a:p>
                      <a:pPr marL="283464" marR="0" indent="-283464" algn="l" defTabSz="914400" rtl="0" eaLnBrk="1" fontAlgn="auto" latinLnBrk="0" hangingPunct="1">
                        <a:lnSpc>
                          <a:spcPct val="100000"/>
                        </a:lnSpc>
                        <a:spcBef>
                          <a:spcPts val="0"/>
                        </a:spcBef>
                        <a:spcAft>
                          <a:spcPts val="600"/>
                        </a:spcAft>
                        <a:buClr>
                          <a:schemeClr val="bg1"/>
                        </a:buClr>
                        <a:buSzTx/>
                        <a:buFont typeface="Arial" panose="020B0604020202020204" pitchFamily="34" charset="0"/>
                        <a:buChar char="—"/>
                        <a:tabLst/>
                        <a:defRPr/>
                      </a:pPr>
                      <a:r>
                        <a:rPr lang="en-US" sz="1200" b="0" i="0" kern="1200" baseline="0" dirty="0" smtClean="0">
                          <a:solidFill>
                            <a:schemeClr val="bg1"/>
                          </a:solidFill>
                          <a:latin typeface="+mn-lt"/>
                          <a:ea typeface="+mn-ea"/>
                          <a:cs typeface="+mn-cs"/>
                        </a:rPr>
                        <a:t>Cloud-centric data protection</a:t>
                      </a:r>
                    </a:p>
                    <a:p>
                      <a:pPr marL="283464" marR="0" indent="-283464" algn="l" defTabSz="914400" rtl="0" eaLnBrk="1" fontAlgn="auto" latinLnBrk="0" hangingPunct="1">
                        <a:lnSpc>
                          <a:spcPct val="100000"/>
                        </a:lnSpc>
                        <a:spcBef>
                          <a:spcPts val="0"/>
                        </a:spcBef>
                        <a:spcAft>
                          <a:spcPts val="600"/>
                        </a:spcAft>
                        <a:buClr>
                          <a:schemeClr val="bg1"/>
                        </a:buClr>
                        <a:buSzTx/>
                        <a:buFont typeface="Arial" panose="020B0604020202020204" pitchFamily="34" charset="0"/>
                        <a:buChar char="—"/>
                        <a:tabLst/>
                        <a:defRPr/>
                      </a:pPr>
                      <a:r>
                        <a:rPr lang="en-US" sz="1200" b="0" i="0" kern="1200" baseline="0" dirty="0" smtClean="0">
                          <a:solidFill>
                            <a:schemeClr val="bg1"/>
                          </a:solidFill>
                          <a:latin typeface="+mn-lt"/>
                          <a:ea typeface="+mn-ea"/>
                          <a:cs typeface="+mn-cs"/>
                        </a:rPr>
                        <a:t>Cloud Access Security Broker (CASB) and monitoring</a:t>
                      </a:r>
                    </a:p>
                    <a:p>
                      <a:pPr marL="283464" marR="0" indent="-283464" algn="l" defTabSz="914400" rtl="0" eaLnBrk="1" fontAlgn="auto" latinLnBrk="0" hangingPunct="1">
                        <a:lnSpc>
                          <a:spcPct val="100000"/>
                        </a:lnSpc>
                        <a:spcBef>
                          <a:spcPts val="0"/>
                        </a:spcBef>
                        <a:spcAft>
                          <a:spcPts val="600"/>
                        </a:spcAft>
                        <a:buClr>
                          <a:schemeClr val="bg1"/>
                        </a:buClr>
                        <a:buSzTx/>
                        <a:buFont typeface="Arial" panose="020B0604020202020204" pitchFamily="34" charset="0"/>
                        <a:buChar char="—"/>
                        <a:tabLst/>
                        <a:defRPr/>
                      </a:pPr>
                      <a:r>
                        <a:rPr lang="en-US" sz="1200" b="0" i="0" kern="1200" baseline="0" dirty="0" smtClean="0">
                          <a:solidFill>
                            <a:schemeClr val="bg1"/>
                          </a:solidFill>
                          <a:latin typeface="+mn-lt"/>
                          <a:ea typeface="+mn-ea"/>
                          <a:cs typeface="+mn-cs"/>
                        </a:rPr>
                        <a:t>Secure DevOps</a:t>
                      </a:r>
                    </a:p>
                    <a:p>
                      <a:pPr marL="283464" marR="0" indent="-283464" algn="l" defTabSz="914400" rtl="0" eaLnBrk="1" fontAlgn="auto" latinLnBrk="0" hangingPunct="1">
                        <a:lnSpc>
                          <a:spcPct val="100000"/>
                        </a:lnSpc>
                        <a:spcBef>
                          <a:spcPts val="0"/>
                        </a:spcBef>
                        <a:spcAft>
                          <a:spcPts val="600"/>
                        </a:spcAft>
                        <a:buClr>
                          <a:schemeClr val="bg1"/>
                        </a:buClr>
                        <a:buSzTx/>
                        <a:buFont typeface="Arial" panose="020B0604020202020204" pitchFamily="34" charset="0"/>
                        <a:buChar char="—"/>
                        <a:tabLst/>
                        <a:defRPr/>
                      </a:pPr>
                      <a:r>
                        <a:rPr lang="en-US" sz="1200" b="0" i="0" kern="1200" baseline="0" dirty="0" smtClean="0">
                          <a:solidFill>
                            <a:schemeClr val="bg1"/>
                          </a:solidFill>
                          <a:latin typeface="+mn-lt"/>
                          <a:ea typeface="+mn-ea"/>
                          <a:cs typeface="+mn-cs"/>
                        </a:rPr>
                        <a:t>Cloud-centric incident response</a:t>
                      </a:r>
                    </a:p>
                  </a:txBody>
                  <a:tcPr marL="54864" marR="54864" marT="54864" marB="548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005EB8"/>
                    </a:solid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764419095"/>
              </p:ext>
            </p:extLst>
          </p:nvPr>
        </p:nvGraphicFramePr>
        <p:xfrm>
          <a:off x="998400" y="1126067"/>
          <a:ext cx="3330000" cy="4851404"/>
        </p:xfrm>
        <a:graphic>
          <a:graphicData uri="http://schemas.openxmlformats.org/drawingml/2006/table">
            <a:tbl>
              <a:tblPr firstRow="1" bandRow="1">
                <a:tableStyleId>{5C22544A-7EE6-4342-B048-85BDC9FD1C3A}</a:tableStyleId>
              </a:tblPr>
              <a:tblGrid>
                <a:gridCol w="3330000"/>
              </a:tblGrid>
              <a:tr h="1328864">
                <a:tc>
                  <a:txBody>
                    <a:bodyPr/>
                    <a:lstStyle/>
                    <a:p>
                      <a:pPr marL="0" algn="ctr" defTabSz="914400" rtl="0" eaLnBrk="1" latinLnBrk="0" hangingPunct="1">
                        <a:spcBef>
                          <a:spcPts val="0"/>
                        </a:spcBef>
                        <a:spcAft>
                          <a:spcPts val="600"/>
                        </a:spcAft>
                      </a:pPr>
                      <a:endParaRPr lang="en-US" sz="1200" b="1" i="0" cap="none" baseline="0" dirty="0" smtClean="0">
                        <a:solidFill>
                          <a:schemeClr val="bg1"/>
                        </a:solidFill>
                        <a:latin typeface="+mn-lt"/>
                      </a:endParaRPr>
                    </a:p>
                    <a:p>
                      <a:pPr marL="0" algn="ctr" defTabSz="914400" rtl="0" eaLnBrk="1" latinLnBrk="0" hangingPunct="1">
                        <a:spcBef>
                          <a:spcPts val="0"/>
                        </a:spcBef>
                        <a:spcAft>
                          <a:spcPts val="600"/>
                        </a:spcAft>
                      </a:pPr>
                      <a:endParaRPr lang="en-US" sz="1200" b="1" i="0" cap="none" baseline="0" dirty="0" smtClean="0">
                        <a:solidFill>
                          <a:schemeClr val="bg1"/>
                        </a:solidFill>
                        <a:latin typeface="+mn-lt"/>
                      </a:endParaRPr>
                    </a:p>
                    <a:p>
                      <a:pPr marL="0" algn="ctr" defTabSz="914400" rtl="0" eaLnBrk="1" latinLnBrk="0" hangingPunct="1">
                        <a:spcBef>
                          <a:spcPts val="0"/>
                        </a:spcBef>
                        <a:spcAft>
                          <a:spcPts val="600"/>
                        </a:spcAft>
                      </a:pPr>
                      <a:r>
                        <a:rPr lang="en-US" sz="1200" b="1" i="0" cap="none" baseline="0" dirty="0" smtClean="0">
                          <a:solidFill>
                            <a:schemeClr val="bg1"/>
                          </a:solidFill>
                          <a:latin typeface="+mn-lt"/>
                        </a:rPr>
                        <a:t>Azure Cloud Strategy,</a:t>
                      </a:r>
                      <a:br>
                        <a:rPr lang="en-US" sz="1200" b="1" i="0" cap="none" baseline="0" dirty="0" smtClean="0">
                          <a:solidFill>
                            <a:schemeClr val="bg1"/>
                          </a:solidFill>
                          <a:latin typeface="+mn-lt"/>
                        </a:rPr>
                      </a:br>
                      <a:r>
                        <a:rPr lang="en-US" sz="1200" b="1" i="0" cap="none" baseline="0" dirty="0" smtClean="0">
                          <a:solidFill>
                            <a:schemeClr val="bg1"/>
                          </a:solidFill>
                          <a:latin typeface="+mn-lt"/>
                        </a:rPr>
                        <a:t>Assessment, &amp; Controls Design</a:t>
                      </a:r>
                    </a:p>
                  </a:txBody>
                  <a:tcPr marL="54864" marR="54864" marT="54864" marB="54864" anchor="ctr">
                    <a:lnL w="127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r>
              <a:tr h="984657">
                <a:tc>
                  <a:txBody>
                    <a:bodyPr/>
                    <a:lstStyle/>
                    <a:p>
                      <a:pPr marL="0" algn="ctr" defTabSz="914400" rtl="0" eaLnBrk="1" latinLnBrk="0" hangingPunct="1">
                        <a:spcBef>
                          <a:spcPts val="0"/>
                        </a:spcBef>
                        <a:spcAft>
                          <a:spcPts val="600"/>
                        </a:spcAft>
                      </a:pPr>
                      <a:r>
                        <a:rPr lang="en-US" sz="1200" b="0" i="1" cap="none" baseline="0" dirty="0" smtClean="0">
                          <a:solidFill>
                            <a:srgbClr val="00338D"/>
                          </a:solidFill>
                          <a:latin typeface="+mn-lt"/>
                        </a:rPr>
                        <a:t>Identify areas of strength, improvement, and future-state.</a:t>
                      </a:r>
                    </a:p>
                  </a:txBody>
                  <a:tcPr marL="54864" marR="54864" marT="54864" marB="54864" anchor="ctr">
                    <a:lnL w="12700" cap="flat" cmpd="sng" algn="ctr">
                      <a:solidFill>
                        <a:schemeClr val="accent1">
                          <a:lumMod val="20000"/>
                          <a:lumOff val="80000"/>
                        </a:schemeClr>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2537883">
                <a:tc>
                  <a:txBody>
                    <a:bodyPr/>
                    <a:lstStyle/>
                    <a:p>
                      <a:pPr marL="283464" marR="0" indent="-283464" algn="l" defTabSz="914400" rtl="0" eaLnBrk="1" fontAlgn="auto" latinLnBrk="0" hangingPunct="1">
                        <a:lnSpc>
                          <a:spcPct val="100000"/>
                        </a:lnSpc>
                        <a:spcBef>
                          <a:spcPts val="0"/>
                        </a:spcBef>
                        <a:spcAft>
                          <a:spcPts val="600"/>
                        </a:spcAft>
                        <a:buClr>
                          <a:schemeClr val="bg1"/>
                        </a:buClr>
                        <a:buSzTx/>
                        <a:buFont typeface="Arial" panose="020B0604020202020204" pitchFamily="34" charset="0"/>
                        <a:buChar char="—"/>
                        <a:tabLst/>
                        <a:defRPr/>
                      </a:pPr>
                      <a:r>
                        <a:rPr lang="en-US" sz="1200" b="0" i="0" baseline="0" dirty="0" smtClean="0">
                          <a:solidFill>
                            <a:schemeClr val="bg1"/>
                          </a:solidFill>
                          <a:latin typeface="+mn-lt"/>
                        </a:rPr>
                        <a:t>Strategy and capability assessment</a:t>
                      </a:r>
                    </a:p>
                    <a:p>
                      <a:pPr marL="283464" marR="0" indent="-283464" algn="l" defTabSz="914400" rtl="0" eaLnBrk="1" fontAlgn="auto" latinLnBrk="0" hangingPunct="1">
                        <a:lnSpc>
                          <a:spcPct val="100000"/>
                        </a:lnSpc>
                        <a:spcBef>
                          <a:spcPts val="0"/>
                        </a:spcBef>
                        <a:spcAft>
                          <a:spcPts val="600"/>
                        </a:spcAft>
                        <a:buClr>
                          <a:schemeClr val="bg1"/>
                        </a:buClr>
                        <a:buSzTx/>
                        <a:buFont typeface="Arial" panose="020B0604020202020204" pitchFamily="34" charset="0"/>
                        <a:buChar char="—"/>
                        <a:tabLst/>
                        <a:defRPr/>
                      </a:pPr>
                      <a:r>
                        <a:rPr lang="en-US" sz="1200" b="0" i="0" baseline="0" dirty="0" smtClean="0">
                          <a:solidFill>
                            <a:schemeClr val="bg1"/>
                          </a:solidFill>
                          <a:latin typeface="+mn-lt"/>
                        </a:rPr>
                        <a:t>Target operating model and roadmap</a:t>
                      </a:r>
                    </a:p>
                    <a:p>
                      <a:pPr marL="283464" marR="0" indent="-283464" algn="l" defTabSz="914400" rtl="0" eaLnBrk="1" fontAlgn="auto" latinLnBrk="0" hangingPunct="1">
                        <a:lnSpc>
                          <a:spcPct val="100000"/>
                        </a:lnSpc>
                        <a:spcBef>
                          <a:spcPts val="0"/>
                        </a:spcBef>
                        <a:spcAft>
                          <a:spcPts val="600"/>
                        </a:spcAft>
                        <a:buClr>
                          <a:schemeClr val="bg1"/>
                        </a:buClr>
                        <a:buSzTx/>
                        <a:buFont typeface="Arial" panose="020B0604020202020204" pitchFamily="34" charset="0"/>
                        <a:buChar char="—"/>
                        <a:tabLst/>
                        <a:defRPr/>
                      </a:pPr>
                      <a:r>
                        <a:rPr lang="en-US" sz="1200" b="0" i="0" baseline="0" dirty="0" smtClean="0">
                          <a:solidFill>
                            <a:schemeClr val="bg1"/>
                          </a:solidFill>
                          <a:latin typeface="+mn-lt"/>
                        </a:rPr>
                        <a:t>Cloud-centric data governance</a:t>
                      </a:r>
                    </a:p>
                    <a:p>
                      <a:pPr marL="283464" marR="0" indent="-283464" algn="l" defTabSz="914400" rtl="0" eaLnBrk="1" fontAlgn="auto" latinLnBrk="0" hangingPunct="1">
                        <a:lnSpc>
                          <a:spcPct val="100000"/>
                        </a:lnSpc>
                        <a:spcBef>
                          <a:spcPts val="0"/>
                        </a:spcBef>
                        <a:spcAft>
                          <a:spcPts val="600"/>
                        </a:spcAft>
                        <a:buClr>
                          <a:schemeClr val="bg1"/>
                        </a:buClr>
                        <a:buSzTx/>
                        <a:buFont typeface="Arial" panose="020B0604020202020204" pitchFamily="34" charset="0"/>
                        <a:buChar char="—"/>
                        <a:tabLst/>
                        <a:defRPr/>
                      </a:pPr>
                      <a:r>
                        <a:rPr lang="en-US" sz="1200" b="0" i="0" baseline="0" dirty="0" smtClean="0">
                          <a:solidFill>
                            <a:schemeClr val="bg1"/>
                          </a:solidFill>
                          <a:latin typeface="+mn-lt"/>
                        </a:rPr>
                        <a:t>Controls assessment and design</a:t>
                      </a:r>
                    </a:p>
                    <a:p>
                      <a:pPr marL="283464" marR="0" indent="-283464" algn="l" defTabSz="914400" rtl="0" eaLnBrk="1" fontAlgn="auto" latinLnBrk="0" hangingPunct="1">
                        <a:lnSpc>
                          <a:spcPct val="100000"/>
                        </a:lnSpc>
                        <a:spcBef>
                          <a:spcPts val="0"/>
                        </a:spcBef>
                        <a:spcAft>
                          <a:spcPts val="600"/>
                        </a:spcAft>
                        <a:buClr>
                          <a:schemeClr val="bg1"/>
                        </a:buClr>
                        <a:buSzTx/>
                        <a:buFont typeface="Arial" panose="020B0604020202020204" pitchFamily="34" charset="0"/>
                        <a:buChar char="—"/>
                        <a:tabLst/>
                        <a:defRPr/>
                      </a:pPr>
                      <a:r>
                        <a:rPr lang="en-US" sz="1200" b="0" i="0" baseline="0" dirty="0" smtClean="0">
                          <a:solidFill>
                            <a:schemeClr val="bg1"/>
                          </a:solidFill>
                          <a:latin typeface="+mn-lt"/>
                        </a:rPr>
                        <a:t>Controls testing and validation</a:t>
                      </a:r>
                    </a:p>
                  </a:txBody>
                  <a:tcPr marL="54864" marR="54864" marT="54864" marB="54864">
                    <a:lnL w="12700" cap="flat" cmpd="sng" algn="ctr">
                      <a:solidFill>
                        <a:schemeClr val="accent1">
                          <a:lumMod val="20000"/>
                          <a:lumOff val="8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606482606"/>
              </p:ext>
            </p:extLst>
          </p:nvPr>
        </p:nvGraphicFramePr>
        <p:xfrm>
          <a:off x="7863600" y="1151467"/>
          <a:ext cx="3330000" cy="4826004"/>
        </p:xfrm>
        <a:graphic>
          <a:graphicData uri="http://schemas.openxmlformats.org/drawingml/2006/table">
            <a:tbl>
              <a:tblPr firstRow="1" bandRow="1">
                <a:tableStyleId>{5C22544A-7EE6-4342-B048-85BDC9FD1C3A}</a:tableStyleId>
              </a:tblPr>
              <a:tblGrid>
                <a:gridCol w="3330000"/>
              </a:tblGrid>
              <a:tr h="1303464">
                <a:tc>
                  <a:txBody>
                    <a:bodyPr/>
                    <a:lstStyle/>
                    <a:p>
                      <a:pPr marL="0" algn="ctr" defTabSz="914400" rtl="0" eaLnBrk="1" latinLnBrk="0" hangingPunct="1">
                        <a:spcBef>
                          <a:spcPts val="0"/>
                        </a:spcBef>
                        <a:spcAft>
                          <a:spcPts val="600"/>
                        </a:spcAft>
                      </a:pPr>
                      <a:endParaRPr lang="en-US" sz="1200" b="1" i="0" kern="1200" cap="none" baseline="0" dirty="0" smtClean="0">
                        <a:solidFill>
                          <a:schemeClr val="bg1"/>
                        </a:solidFill>
                        <a:latin typeface="+mn-lt"/>
                        <a:ea typeface="+mn-ea"/>
                        <a:cs typeface="+mn-cs"/>
                      </a:endParaRPr>
                    </a:p>
                    <a:p>
                      <a:pPr marL="0" algn="ctr" defTabSz="914400" rtl="0" eaLnBrk="1" latinLnBrk="0" hangingPunct="1">
                        <a:spcBef>
                          <a:spcPts val="0"/>
                        </a:spcBef>
                        <a:spcAft>
                          <a:spcPts val="600"/>
                        </a:spcAft>
                      </a:pPr>
                      <a:endParaRPr lang="en-US" sz="1200" b="1" i="0" kern="1200" cap="none" baseline="0" dirty="0" smtClean="0">
                        <a:solidFill>
                          <a:schemeClr val="bg1"/>
                        </a:solidFill>
                        <a:latin typeface="+mn-lt"/>
                        <a:ea typeface="+mn-ea"/>
                        <a:cs typeface="+mn-cs"/>
                      </a:endParaRPr>
                    </a:p>
                    <a:p>
                      <a:pPr marL="0" algn="ctr" defTabSz="914400" rtl="0" eaLnBrk="1" latinLnBrk="0" hangingPunct="1">
                        <a:spcBef>
                          <a:spcPts val="0"/>
                        </a:spcBef>
                        <a:spcAft>
                          <a:spcPts val="600"/>
                        </a:spcAft>
                      </a:pPr>
                      <a:r>
                        <a:rPr lang="en-US" sz="1200" b="1" i="0" kern="1200" cap="none" baseline="0" dirty="0" smtClean="0">
                          <a:solidFill>
                            <a:schemeClr val="bg1"/>
                          </a:solidFill>
                          <a:latin typeface="+mn-lt"/>
                          <a:ea typeface="+mn-ea"/>
                          <a:cs typeface="+mn-cs"/>
                        </a:rPr>
                        <a:t>Azure Security</a:t>
                      </a:r>
                      <a:br>
                        <a:rPr lang="en-US" sz="1200" b="1" i="0" kern="1200" cap="none" baseline="0" dirty="0" smtClean="0">
                          <a:solidFill>
                            <a:schemeClr val="bg1"/>
                          </a:solidFill>
                          <a:latin typeface="+mn-lt"/>
                          <a:ea typeface="+mn-ea"/>
                          <a:cs typeface="+mn-cs"/>
                        </a:rPr>
                      </a:br>
                      <a:r>
                        <a:rPr lang="en-US" sz="1200" b="1" i="0" kern="1200" cap="none" baseline="0" dirty="0" smtClean="0">
                          <a:solidFill>
                            <a:schemeClr val="bg1"/>
                          </a:solidFill>
                          <a:latin typeface="+mn-lt"/>
                          <a:ea typeface="+mn-ea"/>
                          <a:cs typeface="+mn-cs"/>
                        </a:rPr>
                        <a:t>Compliance</a:t>
                      </a:r>
                      <a:endParaRPr lang="en-US" sz="1200" b="1" i="0" kern="1200" cap="none" baseline="0" dirty="0">
                        <a:solidFill>
                          <a:schemeClr val="bg1"/>
                        </a:solidFill>
                        <a:latin typeface="+mn-lt"/>
                        <a:ea typeface="+mn-ea"/>
                        <a:cs typeface="+mn-cs"/>
                      </a:endParaRPr>
                    </a:p>
                  </a:txBody>
                  <a:tcPr marL="54864" marR="54864"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91DA"/>
                    </a:solidFill>
                  </a:tcPr>
                </a:tc>
              </a:tr>
              <a:tr h="979465">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200" b="0" i="1" kern="1200" baseline="0" dirty="0" smtClean="0">
                          <a:solidFill>
                            <a:srgbClr val="0091DA"/>
                          </a:solidFill>
                          <a:latin typeface="+mn-lt"/>
                          <a:ea typeface="+mn-ea"/>
                          <a:cs typeface="+mn-cs"/>
                        </a:rPr>
                        <a:t>Support efforts to meet a specification, policy, standard or law.</a:t>
                      </a:r>
                      <a:endParaRPr lang="en-US" sz="1200" b="0" i="1" kern="1200" cap="none" baseline="0" dirty="0">
                        <a:solidFill>
                          <a:srgbClr val="0091DA"/>
                        </a:solidFill>
                        <a:latin typeface="+mn-lt"/>
                        <a:ea typeface="+mn-ea"/>
                        <a:cs typeface="+mn-cs"/>
                      </a:endParaRPr>
                    </a:p>
                  </a:txBody>
                  <a:tcPr marL="54864" marR="54864"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2543075">
                <a:tc>
                  <a:txBody>
                    <a:bodyPr/>
                    <a:lstStyle/>
                    <a:p>
                      <a:pPr marL="283464" marR="0" lvl="0" indent="-283464" algn="l" defTabSz="914400" rtl="0" eaLnBrk="1" fontAlgn="auto" latinLnBrk="0" hangingPunct="1">
                        <a:lnSpc>
                          <a:spcPct val="100000"/>
                        </a:lnSpc>
                        <a:spcBef>
                          <a:spcPts val="0"/>
                        </a:spcBef>
                        <a:spcAft>
                          <a:spcPts val="600"/>
                        </a:spcAft>
                        <a:buClr>
                          <a:schemeClr val="bg1"/>
                        </a:buClr>
                        <a:buSzTx/>
                        <a:buFont typeface="Arial" panose="020B0604020202020204" pitchFamily="34" charset="0"/>
                        <a:buChar char="—"/>
                        <a:tabLst/>
                        <a:defRPr/>
                      </a:pPr>
                      <a:r>
                        <a:rPr lang="en-US" sz="1200" b="0" i="0" baseline="0" dirty="0" smtClean="0">
                          <a:solidFill>
                            <a:schemeClr val="bg1"/>
                          </a:solidFill>
                          <a:latin typeface="+mn-lt"/>
                        </a:rPr>
                        <a:t>Policy and procedure development</a:t>
                      </a:r>
                    </a:p>
                    <a:p>
                      <a:pPr marL="283464" marR="0" lvl="0" indent="-283464" algn="l" defTabSz="914400" rtl="0" eaLnBrk="1" fontAlgn="auto" latinLnBrk="0" hangingPunct="1">
                        <a:lnSpc>
                          <a:spcPct val="100000"/>
                        </a:lnSpc>
                        <a:spcBef>
                          <a:spcPts val="0"/>
                        </a:spcBef>
                        <a:spcAft>
                          <a:spcPts val="600"/>
                        </a:spcAft>
                        <a:buClr>
                          <a:schemeClr val="bg1"/>
                        </a:buClr>
                        <a:buSzTx/>
                        <a:buFont typeface="Arial" panose="020B0604020202020204" pitchFamily="34" charset="0"/>
                        <a:buChar char="—"/>
                        <a:tabLst/>
                        <a:defRPr/>
                      </a:pPr>
                      <a:r>
                        <a:rPr lang="en-US" sz="1200" b="0" i="0" dirty="0" smtClean="0">
                          <a:solidFill>
                            <a:schemeClr val="bg1"/>
                          </a:solidFill>
                          <a:latin typeface="+mn-lt"/>
                        </a:rPr>
                        <a:t>Audit pretesting/preparation support and continuous monitoring</a:t>
                      </a:r>
                    </a:p>
                    <a:p>
                      <a:pPr marL="283464" marR="0" lvl="0" indent="-283464" algn="l" defTabSz="914400" rtl="0" eaLnBrk="1" fontAlgn="auto" latinLnBrk="0" hangingPunct="1">
                        <a:lnSpc>
                          <a:spcPct val="100000"/>
                        </a:lnSpc>
                        <a:spcBef>
                          <a:spcPts val="0"/>
                        </a:spcBef>
                        <a:spcAft>
                          <a:spcPts val="600"/>
                        </a:spcAft>
                        <a:buClr>
                          <a:schemeClr val="bg1"/>
                        </a:buClr>
                        <a:buSzTx/>
                        <a:buFont typeface="Arial" panose="020B0604020202020204" pitchFamily="34" charset="0"/>
                        <a:buChar char="—"/>
                        <a:tabLst/>
                        <a:defRPr/>
                      </a:pPr>
                      <a:r>
                        <a:rPr lang="en-US" sz="1200" b="0" i="0" dirty="0" smtClean="0">
                          <a:solidFill>
                            <a:schemeClr val="bg1"/>
                          </a:solidFill>
                          <a:latin typeface="+mn-lt"/>
                        </a:rPr>
                        <a:t>Compliance assessment </a:t>
                      </a:r>
                      <a:endParaRPr lang="en-US" sz="1200" b="0" i="0" baseline="0" dirty="0" smtClean="0">
                        <a:solidFill>
                          <a:srgbClr val="BC204B"/>
                        </a:solidFill>
                        <a:latin typeface="+mn-lt"/>
                      </a:endParaRPr>
                    </a:p>
                    <a:p>
                      <a:pPr marL="283464" indent="-283464" algn="l" defTabSz="914400" rtl="0" eaLnBrk="1" latinLnBrk="0" hangingPunct="1">
                        <a:spcBef>
                          <a:spcPts val="0"/>
                        </a:spcBef>
                        <a:spcAft>
                          <a:spcPts val="600"/>
                        </a:spcAft>
                        <a:buClr>
                          <a:schemeClr val="bg1"/>
                        </a:buClr>
                        <a:buFont typeface="Arial" panose="020B0604020202020204" pitchFamily="34" charset="0"/>
                        <a:buChar char="—"/>
                      </a:pPr>
                      <a:r>
                        <a:rPr lang="en-US" sz="1200" b="0" i="0" baseline="0" dirty="0" smtClean="0">
                          <a:solidFill>
                            <a:schemeClr val="bg1"/>
                          </a:solidFill>
                          <a:latin typeface="+mn-lt"/>
                        </a:rPr>
                        <a:t>Compliance documentation package development</a:t>
                      </a:r>
                    </a:p>
                    <a:p>
                      <a:pPr marL="283464" indent="-283464">
                        <a:spcBef>
                          <a:spcPts val="0"/>
                        </a:spcBef>
                        <a:spcAft>
                          <a:spcPts val="600"/>
                        </a:spcAft>
                        <a:buClr>
                          <a:schemeClr val="bg1"/>
                        </a:buClr>
                        <a:buFont typeface="Arial" panose="020B0604020202020204" pitchFamily="34" charset="0"/>
                        <a:buChar char="—"/>
                      </a:pPr>
                      <a:r>
                        <a:rPr lang="en-US" sz="1200" b="0" i="0" dirty="0" smtClean="0">
                          <a:solidFill>
                            <a:schemeClr val="bg1"/>
                          </a:solidFill>
                          <a:latin typeface="+mn-lt"/>
                        </a:rPr>
                        <a:t>Technical</a:t>
                      </a:r>
                      <a:r>
                        <a:rPr lang="en-US" sz="1200" b="0" i="0" baseline="0" dirty="0" smtClean="0">
                          <a:solidFill>
                            <a:schemeClr val="bg1"/>
                          </a:solidFill>
                          <a:latin typeface="+mn-lt"/>
                        </a:rPr>
                        <a:t> remediation</a:t>
                      </a:r>
                      <a:endParaRPr lang="en-US" sz="1200" b="0" i="0" dirty="0" smtClean="0">
                        <a:solidFill>
                          <a:schemeClr val="bg1"/>
                        </a:solidFill>
                        <a:latin typeface="+mn-lt"/>
                      </a:endParaRPr>
                    </a:p>
                    <a:p>
                      <a:pPr marL="283464" indent="-283464">
                        <a:spcBef>
                          <a:spcPts val="0"/>
                        </a:spcBef>
                        <a:spcAft>
                          <a:spcPts val="600"/>
                        </a:spcAft>
                        <a:buClr>
                          <a:schemeClr val="bg1"/>
                        </a:buClr>
                        <a:buFont typeface="Arial" panose="020B0604020202020204" pitchFamily="34" charset="0"/>
                        <a:buChar char="—"/>
                      </a:pPr>
                      <a:r>
                        <a:rPr lang="en-US" sz="1200" b="0" i="0" dirty="0" smtClean="0">
                          <a:solidFill>
                            <a:schemeClr val="bg1"/>
                          </a:solidFill>
                          <a:latin typeface="+mn-lt"/>
                        </a:rPr>
                        <a:t>PMO and program enablement</a:t>
                      </a:r>
                    </a:p>
                    <a:p>
                      <a:pPr marL="283464" indent="-283464">
                        <a:spcBef>
                          <a:spcPts val="0"/>
                        </a:spcBef>
                        <a:spcAft>
                          <a:spcPts val="600"/>
                        </a:spcAft>
                        <a:buClr>
                          <a:schemeClr val="bg1"/>
                        </a:buClr>
                        <a:buFont typeface="Arial" panose="020B0604020202020204" pitchFamily="34" charset="0"/>
                        <a:buChar char="—"/>
                      </a:pPr>
                      <a:r>
                        <a:rPr lang="en-US" sz="1200" b="0" i="0" dirty="0" smtClean="0">
                          <a:solidFill>
                            <a:schemeClr val="bg1"/>
                          </a:solidFill>
                          <a:latin typeface="+mn-lt"/>
                        </a:rPr>
                        <a:t>Key stakeholder management</a:t>
                      </a:r>
                    </a:p>
                    <a:p>
                      <a:pPr marL="283464" indent="-283464">
                        <a:spcBef>
                          <a:spcPts val="0"/>
                        </a:spcBef>
                        <a:spcAft>
                          <a:spcPts val="600"/>
                        </a:spcAft>
                        <a:buClr>
                          <a:schemeClr val="bg1"/>
                        </a:buClr>
                        <a:buFont typeface="Arial" panose="020B0604020202020204" pitchFamily="34" charset="0"/>
                        <a:buChar char="—"/>
                      </a:pPr>
                      <a:r>
                        <a:rPr lang="en-US" sz="1200" b="0" i="0" dirty="0" smtClean="0">
                          <a:solidFill>
                            <a:schemeClr val="bg1"/>
                          </a:solidFill>
                          <a:latin typeface="+mn-lt"/>
                        </a:rPr>
                        <a:t>Market access</a:t>
                      </a:r>
                      <a:r>
                        <a:rPr lang="en-US" sz="1200" b="0" i="0" baseline="0" dirty="0" smtClean="0">
                          <a:solidFill>
                            <a:schemeClr val="bg1"/>
                          </a:solidFill>
                          <a:latin typeface="+mn-lt"/>
                        </a:rPr>
                        <a:t> planning and strategy</a:t>
                      </a:r>
                      <a:endParaRPr lang="en-US" sz="1200" b="0" i="0" dirty="0" smtClean="0">
                        <a:solidFill>
                          <a:schemeClr val="bg1"/>
                        </a:solidFill>
                        <a:latin typeface="+mn-lt"/>
                      </a:endParaRPr>
                    </a:p>
                  </a:txBody>
                  <a:tcPr marL="54864" marR="54864" marT="54864" marB="548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0091DA"/>
                    </a:solidFill>
                  </a:tcPr>
                </a:tc>
              </a:tr>
            </a:tbl>
          </a:graphicData>
        </a:graphic>
      </p:graphicFrame>
      <p:grpSp>
        <p:nvGrpSpPr>
          <p:cNvPr id="9" name="Group 4"/>
          <p:cNvGrpSpPr>
            <a:grpSpLocks noChangeAspect="1"/>
          </p:cNvGrpSpPr>
          <p:nvPr/>
        </p:nvGrpSpPr>
        <p:grpSpPr bwMode="auto">
          <a:xfrm>
            <a:off x="9203182" y="1244600"/>
            <a:ext cx="574352" cy="570166"/>
            <a:chOff x="341" y="-1318"/>
            <a:chExt cx="6998" cy="6947"/>
          </a:xfrm>
          <a:solidFill>
            <a:schemeClr val="bg1"/>
          </a:solidFill>
        </p:grpSpPr>
        <p:sp>
          <p:nvSpPr>
            <p:cNvPr id="10" name="Freeform 9"/>
            <p:cNvSpPr>
              <a:spLocks noEditPoints="1"/>
            </p:cNvSpPr>
            <p:nvPr/>
          </p:nvSpPr>
          <p:spPr bwMode="auto">
            <a:xfrm>
              <a:off x="2112" y="-1318"/>
              <a:ext cx="2466" cy="799"/>
            </a:xfrm>
            <a:custGeom>
              <a:avLst/>
              <a:gdLst>
                <a:gd name="T0" fmla="*/ 380 w 1043"/>
                <a:gd name="T1" fmla="*/ 160 h 338"/>
                <a:gd name="T2" fmla="*/ 664 w 1043"/>
                <a:gd name="T3" fmla="*/ 160 h 338"/>
                <a:gd name="T4" fmla="*/ 881 w 1043"/>
                <a:gd name="T5" fmla="*/ 338 h 338"/>
                <a:gd name="T6" fmla="*/ 1043 w 1043"/>
                <a:gd name="T7" fmla="*/ 338 h 338"/>
                <a:gd name="T8" fmla="*/ 664 w 1043"/>
                <a:gd name="T9" fmla="*/ 0 h 338"/>
                <a:gd name="T10" fmla="*/ 380 w 1043"/>
                <a:gd name="T11" fmla="*/ 0 h 338"/>
                <a:gd name="T12" fmla="*/ 0 w 1043"/>
                <a:gd name="T13" fmla="*/ 338 h 338"/>
                <a:gd name="T14" fmla="*/ 162 w 1043"/>
                <a:gd name="T15" fmla="*/ 338 h 338"/>
                <a:gd name="T16" fmla="*/ 380 w 1043"/>
                <a:gd name="T17" fmla="*/ 160 h 338"/>
                <a:gd name="T18" fmla="*/ 380 w 1043"/>
                <a:gd name="T19" fmla="*/ 160 h 338"/>
                <a:gd name="T20" fmla="*/ 380 w 1043"/>
                <a:gd name="T21" fmla="*/ 16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3" h="338">
                  <a:moveTo>
                    <a:pt x="380" y="160"/>
                  </a:moveTo>
                  <a:cubicBezTo>
                    <a:pt x="664" y="160"/>
                    <a:pt x="664" y="160"/>
                    <a:pt x="664" y="160"/>
                  </a:cubicBezTo>
                  <a:cubicBezTo>
                    <a:pt x="771" y="160"/>
                    <a:pt x="861" y="237"/>
                    <a:pt x="881" y="338"/>
                  </a:cubicBezTo>
                  <a:cubicBezTo>
                    <a:pt x="1043" y="338"/>
                    <a:pt x="1043" y="338"/>
                    <a:pt x="1043" y="338"/>
                  </a:cubicBezTo>
                  <a:cubicBezTo>
                    <a:pt x="1021" y="148"/>
                    <a:pt x="859" y="0"/>
                    <a:pt x="664" y="0"/>
                  </a:cubicBezTo>
                  <a:cubicBezTo>
                    <a:pt x="380" y="0"/>
                    <a:pt x="380" y="0"/>
                    <a:pt x="380" y="0"/>
                  </a:cubicBezTo>
                  <a:cubicBezTo>
                    <a:pt x="184" y="0"/>
                    <a:pt x="22" y="148"/>
                    <a:pt x="0" y="338"/>
                  </a:cubicBezTo>
                  <a:cubicBezTo>
                    <a:pt x="162" y="338"/>
                    <a:pt x="162" y="338"/>
                    <a:pt x="162" y="338"/>
                  </a:cubicBezTo>
                  <a:cubicBezTo>
                    <a:pt x="183" y="236"/>
                    <a:pt x="272" y="160"/>
                    <a:pt x="380" y="160"/>
                  </a:cubicBezTo>
                  <a:close/>
                  <a:moveTo>
                    <a:pt x="380" y="160"/>
                  </a:moveTo>
                  <a:cubicBezTo>
                    <a:pt x="380" y="160"/>
                    <a:pt x="380" y="160"/>
                    <a:pt x="380" y="16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0"/>
            <p:cNvSpPr>
              <a:spLocks noEditPoints="1"/>
            </p:cNvSpPr>
            <p:nvPr/>
          </p:nvSpPr>
          <p:spPr bwMode="auto">
            <a:xfrm>
              <a:off x="494" y="-330"/>
              <a:ext cx="5703" cy="1970"/>
            </a:xfrm>
            <a:custGeom>
              <a:avLst/>
              <a:gdLst>
                <a:gd name="T0" fmla="*/ 342 w 2412"/>
                <a:gd name="T1" fmla="*/ 603 h 833"/>
                <a:gd name="T2" fmla="*/ 1206 w 2412"/>
                <a:gd name="T3" fmla="*/ 833 h 833"/>
                <a:gd name="T4" fmla="*/ 2070 w 2412"/>
                <a:gd name="T5" fmla="*/ 603 h 833"/>
                <a:gd name="T6" fmla="*/ 2412 w 2412"/>
                <a:gd name="T7" fmla="*/ 114 h 833"/>
                <a:gd name="T8" fmla="*/ 2175 w 2412"/>
                <a:gd name="T9" fmla="*/ 0 h 833"/>
                <a:gd name="T10" fmla="*/ 237 w 2412"/>
                <a:gd name="T11" fmla="*/ 0 h 833"/>
                <a:gd name="T12" fmla="*/ 0 w 2412"/>
                <a:gd name="T13" fmla="*/ 114 h 833"/>
                <a:gd name="T14" fmla="*/ 342 w 2412"/>
                <a:gd name="T15" fmla="*/ 603 h 833"/>
                <a:gd name="T16" fmla="*/ 342 w 2412"/>
                <a:gd name="T17" fmla="*/ 603 h 833"/>
                <a:gd name="T18" fmla="*/ 342 w 2412"/>
                <a:gd name="T19" fmla="*/ 60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2" h="833">
                  <a:moveTo>
                    <a:pt x="342" y="603"/>
                  </a:moveTo>
                  <a:cubicBezTo>
                    <a:pt x="571" y="751"/>
                    <a:pt x="878" y="833"/>
                    <a:pt x="1206" y="833"/>
                  </a:cubicBezTo>
                  <a:cubicBezTo>
                    <a:pt x="1534" y="833"/>
                    <a:pt x="1840" y="751"/>
                    <a:pt x="2070" y="603"/>
                  </a:cubicBezTo>
                  <a:cubicBezTo>
                    <a:pt x="2277" y="469"/>
                    <a:pt x="2397" y="297"/>
                    <a:pt x="2412" y="114"/>
                  </a:cubicBezTo>
                  <a:cubicBezTo>
                    <a:pt x="2356" y="45"/>
                    <a:pt x="2271" y="0"/>
                    <a:pt x="2175" y="0"/>
                  </a:cubicBezTo>
                  <a:cubicBezTo>
                    <a:pt x="237" y="0"/>
                    <a:pt x="237" y="0"/>
                    <a:pt x="237" y="0"/>
                  </a:cubicBezTo>
                  <a:cubicBezTo>
                    <a:pt x="141" y="0"/>
                    <a:pt x="55" y="45"/>
                    <a:pt x="0" y="114"/>
                  </a:cubicBezTo>
                  <a:cubicBezTo>
                    <a:pt x="15" y="297"/>
                    <a:pt x="135" y="469"/>
                    <a:pt x="342" y="603"/>
                  </a:cubicBezTo>
                  <a:close/>
                  <a:moveTo>
                    <a:pt x="342" y="603"/>
                  </a:moveTo>
                  <a:cubicBezTo>
                    <a:pt x="342" y="603"/>
                    <a:pt x="342" y="603"/>
                    <a:pt x="342" y="60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1"/>
            <p:cNvSpPr>
              <a:spLocks noEditPoints="1"/>
            </p:cNvSpPr>
            <p:nvPr/>
          </p:nvSpPr>
          <p:spPr bwMode="auto">
            <a:xfrm>
              <a:off x="3086" y="1973"/>
              <a:ext cx="518" cy="386"/>
            </a:xfrm>
            <a:custGeom>
              <a:avLst/>
              <a:gdLst>
                <a:gd name="T0" fmla="*/ 0 w 219"/>
                <a:gd name="T1" fmla="*/ 73 h 163"/>
                <a:gd name="T2" fmla="*/ 91 w 219"/>
                <a:gd name="T3" fmla="*/ 163 h 163"/>
                <a:gd name="T4" fmla="*/ 128 w 219"/>
                <a:gd name="T5" fmla="*/ 163 h 163"/>
                <a:gd name="T6" fmla="*/ 219 w 219"/>
                <a:gd name="T7" fmla="*/ 73 h 163"/>
                <a:gd name="T8" fmla="*/ 219 w 219"/>
                <a:gd name="T9" fmla="*/ 0 h 163"/>
                <a:gd name="T10" fmla="*/ 0 w 219"/>
                <a:gd name="T11" fmla="*/ 0 h 163"/>
                <a:gd name="T12" fmla="*/ 0 w 219"/>
                <a:gd name="T13" fmla="*/ 73 h 163"/>
                <a:gd name="T14" fmla="*/ 0 w 219"/>
                <a:gd name="T15" fmla="*/ 73 h 163"/>
                <a:gd name="T16" fmla="*/ 0 w 219"/>
                <a:gd name="T17" fmla="*/ 7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 h="163">
                  <a:moveTo>
                    <a:pt x="0" y="73"/>
                  </a:moveTo>
                  <a:cubicBezTo>
                    <a:pt x="0" y="123"/>
                    <a:pt x="41" y="163"/>
                    <a:pt x="91" y="163"/>
                  </a:cubicBezTo>
                  <a:cubicBezTo>
                    <a:pt x="128" y="163"/>
                    <a:pt x="128" y="163"/>
                    <a:pt x="128" y="163"/>
                  </a:cubicBezTo>
                  <a:cubicBezTo>
                    <a:pt x="178" y="163"/>
                    <a:pt x="219" y="123"/>
                    <a:pt x="219" y="73"/>
                  </a:cubicBezTo>
                  <a:cubicBezTo>
                    <a:pt x="219" y="0"/>
                    <a:pt x="219" y="0"/>
                    <a:pt x="219" y="0"/>
                  </a:cubicBezTo>
                  <a:cubicBezTo>
                    <a:pt x="0" y="0"/>
                    <a:pt x="0" y="0"/>
                    <a:pt x="0" y="0"/>
                  </a:cubicBezTo>
                  <a:lnTo>
                    <a:pt x="0" y="73"/>
                  </a:lnTo>
                  <a:close/>
                  <a:moveTo>
                    <a:pt x="0" y="73"/>
                  </a:moveTo>
                  <a:cubicBezTo>
                    <a:pt x="0" y="73"/>
                    <a:pt x="0" y="73"/>
                    <a:pt x="0"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noEditPoints="1"/>
            </p:cNvSpPr>
            <p:nvPr/>
          </p:nvSpPr>
          <p:spPr bwMode="auto">
            <a:xfrm>
              <a:off x="341" y="495"/>
              <a:ext cx="6010" cy="2831"/>
            </a:xfrm>
            <a:custGeom>
              <a:avLst/>
              <a:gdLst>
                <a:gd name="T0" fmla="*/ 302 w 2542"/>
                <a:gd name="T1" fmla="*/ 1197 h 1197"/>
                <a:gd name="T2" fmla="*/ 1644 w 2542"/>
                <a:gd name="T3" fmla="*/ 1197 h 1197"/>
                <a:gd name="T4" fmla="*/ 1644 w 2542"/>
                <a:gd name="T5" fmla="*/ 993 h 1197"/>
                <a:gd name="T6" fmla="*/ 1672 w 2542"/>
                <a:gd name="T7" fmla="*/ 928 h 1197"/>
                <a:gd name="T8" fmla="*/ 1978 w 2542"/>
                <a:gd name="T9" fmla="*/ 627 h 1197"/>
                <a:gd name="T10" fmla="*/ 2042 w 2542"/>
                <a:gd name="T11" fmla="*/ 601 h 1197"/>
                <a:gd name="T12" fmla="*/ 2542 w 2542"/>
                <a:gd name="T13" fmla="*/ 601 h 1197"/>
                <a:gd name="T14" fmla="*/ 2542 w 2542"/>
                <a:gd name="T15" fmla="*/ 0 h 1197"/>
                <a:gd name="T16" fmla="*/ 2496 w 2542"/>
                <a:gd name="T17" fmla="*/ 81 h 1197"/>
                <a:gd name="T18" fmla="*/ 2204 w 2542"/>
                <a:gd name="T19" fmla="*/ 361 h 1197"/>
                <a:gd name="T20" fmla="*/ 1508 w 2542"/>
                <a:gd name="T21" fmla="*/ 598 h 1197"/>
                <a:gd name="T22" fmla="*/ 1508 w 2542"/>
                <a:gd name="T23" fmla="*/ 697 h 1197"/>
                <a:gd name="T24" fmla="*/ 1289 w 2542"/>
                <a:gd name="T25" fmla="*/ 916 h 1197"/>
                <a:gd name="T26" fmla="*/ 1252 w 2542"/>
                <a:gd name="T27" fmla="*/ 916 h 1197"/>
                <a:gd name="T28" fmla="*/ 1033 w 2542"/>
                <a:gd name="T29" fmla="*/ 697 h 1197"/>
                <a:gd name="T30" fmla="*/ 1033 w 2542"/>
                <a:gd name="T31" fmla="*/ 598 h 1197"/>
                <a:gd name="T32" fmla="*/ 337 w 2542"/>
                <a:gd name="T33" fmla="*/ 361 h 1197"/>
                <a:gd name="T34" fmla="*/ 46 w 2542"/>
                <a:gd name="T35" fmla="*/ 81 h 1197"/>
                <a:gd name="T36" fmla="*/ 0 w 2542"/>
                <a:gd name="T37" fmla="*/ 0 h 1197"/>
                <a:gd name="T38" fmla="*/ 0 w 2542"/>
                <a:gd name="T39" fmla="*/ 895 h 1197"/>
                <a:gd name="T40" fmla="*/ 302 w 2542"/>
                <a:gd name="T41" fmla="*/ 1197 h 1197"/>
                <a:gd name="T42" fmla="*/ 302 w 2542"/>
                <a:gd name="T43" fmla="*/ 1197 h 1197"/>
                <a:gd name="T44" fmla="*/ 302 w 2542"/>
                <a:gd name="T45" fmla="*/ 1197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42" h="1197">
                  <a:moveTo>
                    <a:pt x="302" y="1197"/>
                  </a:moveTo>
                  <a:cubicBezTo>
                    <a:pt x="1644" y="1197"/>
                    <a:pt x="1644" y="1197"/>
                    <a:pt x="1644" y="1197"/>
                  </a:cubicBezTo>
                  <a:cubicBezTo>
                    <a:pt x="1644" y="993"/>
                    <a:pt x="1644" y="993"/>
                    <a:pt x="1644" y="993"/>
                  </a:cubicBezTo>
                  <a:cubicBezTo>
                    <a:pt x="1644" y="969"/>
                    <a:pt x="1654" y="945"/>
                    <a:pt x="1672" y="928"/>
                  </a:cubicBezTo>
                  <a:cubicBezTo>
                    <a:pt x="1978" y="627"/>
                    <a:pt x="1978" y="627"/>
                    <a:pt x="1978" y="627"/>
                  </a:cubicBezTo>
                  <a:cubicBezTo>
                    <a:pt x="1995" y="610"/>
                    <a:pt x="2018" y="601"/>
                    <a:pt x="2042" y="601"/>
                  </a:cubicBezTo>
                  <a:cubicBezTo>
                    <a:pt x="2542" y="601"/>
                    <a:pt x="2542" y="601"/>
                    <a:pt x="2542" y="601"/>
                  </a:cubicBezTo>
                  <a:cubicBezTo>
                    <a:pt x="2542" y="0"/>
                    <a:pt x="2542" y="0"/>
                    <a:pt x="2542" y="0"/>
                  </a:cubicBezTo>
                  <a:cubicBezTo>
                    <a:pt x="2528" y="27"/>
                    <a:pt x="2513" y="54"/>
                    <a:pt x="2496" y="81"/>
                  </a:cubicBezTo>
                  <a:cubicBezTo>
                    <a:pt x="2427" y="187"/>
                    <a:pt x="2328" y="281"/>
                    <a:pt x="2204" y="361"/>
                  </a:cubicBezTo>
                  <a:cubicBezTo>
                    <a:pt x="2011" y="486"/>
                    <a:pt x="1770" y="567"/>
                    <a:pt x="1508" y="598"/>
                  </a:cubicBezTo>
                  <a:cubicBezTo>
                    <a:pt x="1508" y="697"/>
                    <a:pt x="1508" y="697"/>
                    <a:pt x="1508" y="697"/>
                  </a:cubicBezTo>
                  <a:cubicBezTo>
                    <a:pt x="1508" y="818"/>
                    <a:pt x="1410" y="916"/>
                    <a:pt x="1289" y="916"/>
                  </a:cubicBezTo>
                  <a:cubicBezTo>
                    <a:pt x="1252" y="916"/>
                    <a:pt x="1252" y="916"/>
                    <a:pt x="1252" y="916"/>
                  </a:cubicBezTo>
                  <a:cubicBezTo>
                    <a:pt x="1131" y="916"/>
                    <a:pt x="1033" y="818"/>
                    <a:pt x="1033" y="697"/>
                  </a:cubicBezTo>
                  <a:cubicBezTo>
                    <a:pt x="1033" y="598"/>
                    <a:pt x="1033" y="598"/>
                    <a:pt x="1033" y="598"/>
                  </a:cubicBezTo>
                  <a:cubicBezTo>
                    <a:pt x="772" y="567"/>
                    <a:pt x="530" y="486"/>
                    <a:pt x="337" y="361"/>
                  </a:cubicBezTo>
                  <a:cubicBezTo>
                    <a:pt x="213" y="281"/>
                    <a:pt x="115" y="187"/>
                    <a:pt x="46" y="81"/>
                  </a:cubicBezTo>
                  <a:cubicBezTo>
                    <a:pt x="28" y="54"/>
                    <a:pt x="13" y="27"/>
                    <a:pt x="0" y="0"/>
                  </a:cubicBezTo>
                  <a:cubicBezTo>
                    <a:pt x="0" y="895"/>
                    <a:pt x="0" y="895"/>
                    <a:pt x="0" y="895"/>
                  </a:cubicBezTo>
                  <a:cubicBezTo>
                    <a:pt x="0" y="1062"/>
                    <a:pt x="135" y="1197"/>
                    <a:pt x="302" y="1197"/>
                  </a:cubicBezTo>
                  <a:close/>
                  <a:moveTo>
                    <a:pt x="302" y="1197"/>
                  </a:moveTo>
                  <a:cubicBezTo>
                    <a:pt x="302" y="1197"/>
                    <a:pt x="302" y="1197"/>
                    <a:pt x="302" y="1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3"/>
            <p:cNvSpPr>
              <a:spLocks noEditPoints="1"/>
            </p:cNvSpPr>
            <p:nvPr/>
          </p:nvSpPr>
          <p:spPr bwMode="auto">
            <a:xfrm>
              <a:off x="4424" y="2089"/>
              <a:ext cx="2915" cy="3540"/>
            </a:xfrm>
            <a:custGeom>
              <a:avLst/>
              <a:gdLst>
                <a:gd name="T0" fmla="*/ 383 w 1233"/>
                <a:gd name="T1" fmla="*/ 0 h 1497"/>
                <a:gd name="T2" fmla="*/ 268 w 1233"/>
                <a:gd name="T3" fmla="*/ 48 h 1497"/>
                <a:gd name="T4" fmla="*/ 47 w 1233"/>
                <a:gd name="T5" fmla="*/ 270 h 1497"/>
                <a:gd name="T6" fmla="*/ 0 w 1233"/>
                <a:gd name="T7" fmla="*/ 385 h 1497"/>
                <a:gd name="T8" fmla="*/ 0 w 1233"/>
                <a:gd name="T9" fmla="*/ 1335 h 1497"/>
                <a:gd name="T10" fmla="*/ 1 w 1233"/>
                <a:gd name="T11" fmla="*/ 1358 h 1497"/>
                <a:gd name="T12" fmla="*/ 162 w 1233"/>
                <a:gd name="T13" fmla="*/ 1497 h 1497"/>
                <a:gd name="T14" fmla="*/ 1070 w 1233"/>
                <a:gd name="T15" fmla="*/ 1497 h 1497"/>
                <a:gd name="T16" fmla="*/ 1233 w 1233"/>
                <a:gd name="T17" fmla="*/ 1335 h 1497"/>
                <a:gd name="T18" fmla="*/ 1233 w 1233"/>
                <a:gd name="T19" fmla="*/ 162 h 1497"/>
                <a:gd name="T20" fmla="*/ 1103 w 1233"/>
                <a:gd name="T21" fmla="*/ 3 h 1497"/>
                <a:gd name="T22" fmla="*/ 1071 w 1233"/>
                <a:gd name="T23" fmla="*/ 0 h 1497"/>
                <a:gd name="T24" fmla="*/ 383 w 1233"/>
                <a:gd name="T25" fmla="*/ 0 h 1497"/>
                <a:gd name="T26" fmla="*/ 895 w 1233"/>
                <a:gd name="T27" fmla="*/ 160 h 1497"/>
                <a:gd name="T28" fmla="*/ 1070 w 1233"/>
                <a:gd name="T29" fmla="*/ 160 h 1497"/>
                <a:gd name="T30" fmla="*/ 1073 w 1233"/>
                <a:gd name="T31" fmla="*/ 162 h 1497"/>
                <a:gd name="T32" fmla="*/ 1073 w 1233"/>
                <a:gd name="T33" fmla="*/ 1336 h 1497"/>
                <a:gd name="T34" fmla="*/ 1071 w 1233"/>
                <a:gd name="T35" fmla="*/ 1338 h 1497"/>
                <a:gd name="T36" fmla="*/ 162 w 1233"/>
                <a:gd name="T37" fmla="*/ 1338 h 1497"/>
                <a:gd name="T38" fmla="*/ 160 w 1233"/>
                <a:gd name="T39" fmla="*/ 1335 h 1497"/>
                <a:gd name="T40" fmla="*/ 160 w 1233"/>
                <a:gd name="T41" fmla="*/ 418 h 1497"/>
                <a:gd name="T42" fmla="*/ 277 w 1233"/>
                <a:gd name="T43" fmla="*/ 418 h 1497"/>
                <a:gd name="T44" fmla="*/ 410 w 1233"/>
                <a:gd name="T45" fmla="*/ 285 h 1497"/>
                <a:gd name="T46" fmla="*/ 410 w 1233"/>
                <a:gd name="T47" fmla="*/ 160 h 1497"/>
                <a:gd name="T48" fmla="*/ 895 w 1233"/>
                <a:gd name="T49" fmla="*/ 160 h 1497"/>
                <a:gd name="T50" fmla="*/ 895 w 1233"/>
                <a:gd name="T51" fmla="*/ 160 h 1497"/>
                <a:gd name="T52" fmla="*/ 895 w 1233"/>
                <a:gd name="T53" fmla="*/ 160 h 1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3" h="1497">
                  <a:moveTo>
                    <a:pt x="383" y="0"/>
                  </a:moveTo>
                  <a:cubicBezTo>
                    <a:pt x="340" y="0"/>
                    <a:pt x="298" y="17"/>
                    <a:pt x="268" y="48"/>
                  </a:cubicBezTo>
                  <a:cubicBezTo>
                    <a:pt x="47" y="270"/>
                    <a:pt x="47" y="270"/>
                    <a:pt x="47" y="270"/>
                  </a:cubicBezTo>
                  <a:cubicBezTo>
                    <a:pt x="17" y="301"/>
                    <a:pt x="0" y="341"/>
                    <a:pt x="0" y="385"/>
                  </a:cubicBezTo>
                  <a:cubicBezTo>
                    <a:pt x="0" y="1335"/>
                    <a:pt x="0" y="1335"/>
                    <a:pt x="0" y="1335"/>
                  </a:cubicBezTo>
                  <a:cubicBezTo>
                    <a:pt x="0" y="1343"/>
                    <a:pt x="1" y="1350"/>
                    <a:pt x="1" y="1358"/>
                  </a:cubicBezTo>
                  <a:cubicBezTo>
                    <a:pt x="12" y="1436"/>
                    <a:pt x="80" y="1497"/>
                    <a:pt x="162" y="1497"/>
                  </a:cubicBezTo>
                  <a:cubicBezTo>
                    <a:pt x="1070" y="1497"/>
                    <a:pt x="1070" y="1497"/>
                    <a:pt x="1070" y="1497"/>
                  </a:cubicBezTo>
                  <a:cubicBezTo>
                    <a:pt x="1160" y="1497"/>
                    <a:pt x="1233" y="1425"/>
                    <a:pt x="1233" y="1335"/>
                  </a:cubicBezTo>
                  <a:cubicBezTo>
                    <a:pt x="1233" y="162"/>
                    <a:pt x="1233" y="162"/>
                    <a:pt x="1233" y="162"/>
                  </a:cubicBezTo>
                  <a:cubicBezTo>
                    <a:pt x="1233" y="83"/>
                    <a:pt x="1177" y="18"/>
                    <a:pt x="1103" y="3"/>
                  </a:cubicBezTo>
                  <a:cubicBezTo>
                    <a:pt x="1092" y="1"/>
                    <a:pt x="1081" y="0"/>
                    <a:pt x="1071" y="0"/>
                  </a:cubicBezTo>
                  <a:lnTo>
                    <a:pt x="383" y="0"/>
                  </a:lnTo>
                  <a:close/>
                  <a:moveTo>
                    <a:pt x="895" y="160"/>
                  </a:moveTo>
                  <a:cubicBezTo>
                    <a:pt x="1070" y="160"/>
                    <a:pt x="1070" y="160"/>
                    <a:pt x="1070" y="160"/>
                  </a:cubicBezTo>
                  <a:cubicBezTo>
                    <a:pt x="1072" y="160"/>
                    <a:pt x="1073" y="161"/>
                    <a:pt x="1073" y="162"/>
                  </a:cubicBezTo>
                  <a:cubicBezTo>
                    <a:pt x="1073" y="1336"/>
                    <a:pt x="1073" y="1336"/>
                    <a:pt x="1073" y="1336"/>
                  </a:cubicBezTo>
                  <a:cubicBezTo>
                    <a:pt x="1072" y="1337"/>
                    <a:pt x="1072" y="1338"/>
                    <a:pt x="1071" y="1338"/>
                  </a:cubicBezTo>
                  <a:cubicBezTo>
                    <a:pt x="162" y="1338"/>
                    <a:pt x="162" y="1338"/>
                    <a:pt x="162" y="1338"/>
                  </a:cubicBezTo>
                  <a:cubicBezTo>
                    <a:pt x="161" y="1338"/>
                    <a:pt x="160" y="1337"/>
                    <a:pt x="160" y="1335"/>
                  </a:cubicBezTo>
                  <a:cubicBezTo>
                    <a:pt x="160" y="418"/>
                    <a:pt x="160" y="418"/>
                    <a:pt x="160" y="418"/>
                  </a:cubicBezTo>
                  <a:cubicBezTo>
                    <a:pt x="277" y="418"/>
                    <a:pt x="277" y="418"/>
                    <a:pt x="277" y="418"/>
                  </a:cubicBezTo>
                  <a:cubicBezTo>
                    <a:pt x="351" y="418"/>
                    <a:pt x="410" y="358"/>
                    <a:pt x="410" y="285"/>
                  </a:cubicBezTo>
                  <a:cubicBezTo>
                    <a:pt x="410" y="160"/>
                    <a:pt x="410" y="160"/>
                    <a:pt x="410" y="160"/>
                  </a:cubicBezTo>
                  <a:lnTo>
                    <a:pt x="895" y="160"/>
                  </a:lnTo>
                  <a:close/>
                  <a:moveTo>
                    <a:pt x="895" y="160"/>
                  </a:moveTo>
                  <a:cubicBezTo>
                    <a:pt x="895" y="160"/>
                    <a:pt x="895" y="160"/>
                    <a:pt x="895" y="16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4"/>
            <p:cNvSpPr>
              <a:spLocks noEditPoints="1"/>
            </p:cNvSpPr>
            <p:nvPr/>
          </p:nvSpPr>
          <p:spPr bwMode="auto">
            <a:xfrm>
              <a:off x="5001" y="3326"/>
              <a:ext cx="1761" cy="378"/>
            </a:xfrm>
            <a:custGeom>
              <a:avLst/>
              <a:gdLst>
                <a:gd name="T0" fmla="*/ 429 w 745"/>
                <a:gd name="T1" fmla="*/ 0 h 160"/>
                <a:gd name="T2" fmla="*/ 80 w 745"/>
                <a:gd name="T3" fmla="*/ 0 h 160"/>
                <a:gd name="T4" fmla="*/ 11 w 745"/>
                <a:gd name="T5" fmla="*/ 40 h 160"/>
                <a:gd name="T6" fmla="*/ 0 w 745"/>
                <a:gd name="T7" fmla="*/ 80 h 160"/>
                <a:gd name="T8" fmla="*/ 0 w 745"/>
                <a:gd name="T9" fmla="*/ 80 h 160"/>
                <a:gd name="T10" fmla="*/ 80 w 745"/>
                <a:gd name="T11" fmla="*/ 160 h 160"/>
                <a:gd name="T12" fmla="*/ 665 w 745"/>
                <a:gd name="T13" fmla="*/ 160 h 160"/>
                <a:gd name="T14" fmla="*/ 745 w 745"/>
                <a:gd name="T15" fmla="*/ 80 h 160"/>
                <a:gd name="T16" fmla="*/ 665 w 745"/>
                <a:gd name="T17" fmla="*/ 0 h 160"/>
                <a:gd name="T18" fmla="*/ 429 w 745"/>
                <a:gd name="T19" fmla="*/ 0 h 160"/>
                <a:gd name="T20" fmla="*/ 429 w 745"/>
                <a:gd name="T21" fmla="*/ 0 h 160"/>
                <a:gd name="T22" fmla="*/ 429 w 745"/>
                <a:gd name="T2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5" h="160">
                  <a:moveTo>
                    <a:pt x="429" y="0"/>
                  </a:moveTo>
                  <a:cubicBezTo>
                    <a:pt x="80" y="0"/>
                    <a:pt x="80" y="0"/>
                    <a:pt x="80" y="0"/>
                  </a:cubicBezTo>
                  <a:cubicBezTo>
                    <a:pt x="51" y="0"/>
                    <a:pt x="25" y="16"/>
                    <a:pt x="11" y="40"/>
                  </a:cubicBezTo>
                  <a:cubicBezTo>
                    <a:pt x="4" y="52"/>
                    <a:pt x="0" y="65"/>
                    <a:pt x="0" y="80"/>
                  </a:cubicBezTo>
                  <a:cubicBezTo>
                    <a:pt x="0" y="80"/>
                    <a:pt x="0" y="80"/>
                    <a:pt x="0" y="80"/>
                  </a:cubicBezTo>
                  <a:cubicBezTo>
                    <a:pt x="0" y="125"/>
                    <a:pt x="36" y="160"/>
                    <a:pt x="80" y="160"/>
                  </a:cubicBezTo>
                  <a:cubicBezTo>
                    <a:pt x="665" y="160"/>
                    <a:pt x="665" y="160"/>
                    <a:pt x="665" y="160"/>
                  </a:cubicBezTo>
                  <a:cubicBezTo>
                    <a:pt x="709" y="160"/>
                    <a:pt x="745" y="125"/>
                    <a:pt x="745" y="80"/>
                  </a:cubicBezTo>
                  <a:cubicBezTo>
                    <a:pt x="745" y="36"/>
                    <a:pt x="709" y="0"/>
                    <a:pt x="665" y="0"/>
                  </a:cubicBezTo>
                  <a:lnTo>
                    <a:pt x="429" y="0"/>
                  </a:lnTo>
                  <a:close/>
                  <a:moveTo>
                    <a:pt x="429" y="0"/>
                  </a:moveTo>
                  <a:cubicBezTo>
                    <a:pt x="429" y="0"/>
                    <a:pt x="429" y="0"/>
                    <a:pt x="42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5"/>
            <p:cNvSpPr>
              <a:spLocks noEditPoints="1"/>
            </p:cNvSpPr>
            <p:nvPr/>
          </p:nvSpPr>
          <p:spPr bwMode="auto">
            <a:xfrm>
              <a:off x="5001" y="4518"/>
              <a:ext cx="1761" cy="378"/>
            </a:xfrm>
            <a:custGeom>
              <a:avLst/>
              <a:gdLst>
                <a:gd name="T0" fmla="*/ 665 w 745"/>
                <a:gd name="T1" fmla="*/ 0 h 160"/>
                <a:gd name="T2" fmla="*/ 80 w 745"/>
                <a:gd name="T3" fmla="*/ 0 h 160"/>
                <a:gd name="T4" fmla="*/ 0 w 745"/>
                <a:gd name="T5" fmla="*/ 80 h 160"/>
                <a:gd name="T6" fmla="*/ 80 w 745"/>
                <a:gd name="T7" fmla="*/ 160 h 160"/>
                <a:gd name="T8" fmla="*/ 665 w 745"/>
                <a:gd name="T9" fmla="*/ 160 h 160"/>
                <a:gd name="T10" fmla="*/ 745 w 745"/>
                <a:gd name="T11" fmla="*/ 80 h 160"/>
                <a:gd name="T12" fmla="*/ 665 w 745"/>
                <a:gd name="T13" fmla="*/ 0 h 160"/>
                <a:gd name="T14" fmla="*/ 665 w 745"/>
                <a:gd name="T15" fmla="*/ 0 h 160"/>
                <a:gd name="T16" fmla="*/ 665 w 745"/>
                <a:gd name="T17"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5" h="160">
                  <a:moveTo>
                    <a:pt x="665" y="0"/>
                  </a:moveTo>
                  <a:cubicBezTo>
                    <a:pt x="80" y="0"/>
                    <a:pt x="80" y="0"/>
                    <a:pt x="80" y="0"/>
                  </a:cubicBezTo>
                  <a:cubicBezTo>
                    <a:pt x="36" y="0"/>
                    <a:pt x="0" y="36"/>
                    <a:pt x="0" y="80"/>
                  </a:cubicBezTo>
                  <a:cubicBezTo>
                    <a:pt x="0" y="125"/>
                    <a:pt x="36" y="160"/>
                    <a:pt x="80" y="160"/>
                  </a:cubicBezTo>
                  <a:cubicBezTo>
                    <a:pt x="665" y="160"/>
                    <a:pt x="665" y="160"/>
                    <a:pt x="665" y="160"/>
                  </a:cubicBezTo>
                  <a:cubicBezTo>
                    <a:pt x="709" y="160"/>
                    <a:pt x="745" y="125"/>
                    <a:pt x="745" y="80"/>
                  </a:cubicBezTo>
                  <a:cubicBezTo>
                    <a:pt x="745" y="36"/>
                    <a:pt x="709" y="0"/>
                    <a:pt x="665" y="0"/>
                  </a:cubicBezTo>
                  <a:close/>
                  <a:moveTo>
                    <a:pt x="665" y="0"/>
                  </a:moveTo>
                  <a:cubicBezTo>
                    <a:pt x="665" y="0"/>
                    <a:pt x="665" y="0"/>
                    <a:pt x="66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6"/>
            <p:cNvSpPr>
              <a:spLocks noEditPoints="1"/>
            </p:cNvSpPr>
            <p:nvPr/>
          </p:nvSpPr>
          <p:spPr bwMode="auto">
            <a:xfrm>
              <a:off x="5001" y="3924"/>
              <a:ext cx="1761" cy="378"/>
            </a:xfrm>
            <a:custGeom>
              <a:avLst/>
              <a:gdLst>
                <a:gd name="T0" fmla="*/ 665 w 745"/>
                <a:gd name="T1" fmla="*/ 0 h 160"/>
                <a:gd name="T2" fmla="*/ 80 w 745"/>
                <a:gd name="T3" fmla="*/ 0 h 160"/>
                <a:gd name="T4" fmla="*/ 0 w 745"/>
                <a:gd name="T5" fmla="*/ 80 h 160"/>
                <a:gd name="T6" fmla="*/ 80 w 745"/>
                <a:gd name="T7" fmla="*/ 160 h 160"/>
                <a:gd name="T8" fmla="*/ 665 w 745"/>
                <a:gd name="T9" fmla="*/ 160 h 160"/>
                <a:gd name="T10" fmla="*/ 745 w 745"/>
                <a:gd name="T11" fmla="*/ 80 h 160"/>
                <a:gd name="T12" fmla="*/ 665 w 745"/>
                <a:gd name="T13" fmla="*/ 0 h 160"/>
                <a:gd name="T14" fmla="*/ 665 w 745"/>
                <a:gd name="T15" fmla="*/ 0 h 160"/>
                <a:gd name="T16" fmla="*/ 665 w 745"/>
                <a:gd name="T17"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5" h="160">
                  <a:moveTo>
                    <a:pt x="665" y="0"/>
                  </a:moveTo>
                  <a:cubicBezTo>
                    <a:pt x="80" y="0"/>
                    <a:pt x="80" y="0"/>
                    <a:pt x="80" y="0"/>
                  </a:cubicBezTo>
                  <a:cubicBezTo>
                    <a:pt x="36" y="0"/>
                    <a:pt x="0" y="35"/>
                    <a:pt x="0" y="80"/>
                  </a:cubicBezTo>
                  <a:cubicBezTo>
                    <a:pt x="0" y="124"/>
                    <a:pt x="36" y="160"/>
                    <a:pt x="80" y="160"/>
                  </a:cubicBezTo>
                  <a:cubicBezTo>
                    <a:pt x="665" y="160"/>
                    <a:pt x="665" y="160"/>
                    <a:pt x="665" y="160"/>
                  </a:cubicBezTo>
                  <a:cubicBezTo>
                    <a:pt x="709" y="160"/>
                    <a:pt x="745" y="124"/>
                    <a:pt x="745" y="80"/>
                  </a:cubicBezTo>
                  <a:cubicBezTo>
                    <a:pt x="745" y="35"/>
                    <a:pt x="709" y="0"/>
                    <a:pt x="665" y="0"/>
                  </a:cubicBezTo>
                  <a:close/>
                  <a:moveTo>
                    <a:pt x="665" y="0"/>
                  </a:moveTo>
                  <a:cubicBezTo>
                    <a:pt x="665" y="0"/>
                    <a:pt x="665" y="0"/>
                    <a:pt x="66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8" name="Group 17"/>
          <p:cNvGrpSpPr/>
          <p:nvPr/>
        </p:nvGrpSpPr>
        <p:grpSpPr>
          <a:xfrm>
            <a:off x="5789693" y="1295399"/>
            <a:ext cx="697390" cy="465668"/>
            <a:chOff x="5079208" y="2454276"/>
            <a:chExt cx="496888" cy="331787"/>
          </a:xfrm>
          <a:solidFill>
            <a:schemeClr val="bg1"/>
          </a:solidFill>
        </p:grpSpPr>
        <p:sp>
          <p:nvSpPr>
            <p:cNvPr id="19" name="Rectangle 18"/>
            <p:cNvSpPr>
              <a:spLocks noChangeArrowheads="1"/>
            </p:cNvSpPr>
            <p:nvPr/>
          </p:nvSpPr>
          <p:spPr bwMode="auto">
            <a:xfrm>
              <a:off x="5079208" y="2751138"/>
              <a:ext cx="484188" cy="34925"/>
            </a:xfrm>
            <a:prstGeom prst="rect">
              <a:avLst/>
            </a:prstGeom>
            <a:grp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21" name="Freeform 19"/>
            <p:cNvSpPr>
              <a:spLocks noEditPoints="1"/>
            </p:cNvSpPr>
            <p:nvPr/>
          </p:nvSpPr>
          <p:spPr bwMode="auto">
            <a:xfrm>
              <a:off x="5434808" y="2570163"/>
              <a:ext cx="141288" cy="104775"/>
            </a:xfrm>
            <a:custGeom>
              <a:avLst/>
              <a:gdLst>
                <a:gd name="T0" fmla="*/ 40 w 43"/>
                <a:gd name="T1" fmla="*/ 0 h 32"/>
                <a:gd name="T2" fmla="*/ 3 w 43"/>
                <a:gd name="T3" fmla="*/ 0 h 32"/>
                <a:gd name="T4" fmla="*/ 0 w 43"/>
                <a:gd name="T5" fmla="*/ 3 h 32"/>
                <a:gd name="T6" fmla="*/ 0 w 43"/>
                <a:gd name="T7" fmla="*/ 28 h 32"/>
                <a:gd name="T8" fmla="*/ 3 w 43"/>
                <a:gd name="T9" fmla="*/ 32 h 32"/>
                <a:gd name="T10" fmla="*/ 40 w 43"/>
                <a:gd name="T11" fmla="*/ 32 h 32"/>
                <a:gd name="T12" fmla="*/ 43 w 43"/>
                <a:gd name="T13" fmla="*/ 28 h 32"/>
                <a:gd name="T14" fmla="*/ 43 w 43"/>
                <a:gd name="T15" fmla="*/ 3 h 32"/>
                <a:gd name="T16" fmla="*/ 40 w 43"/>
                <a:gd name="T17" fmla="*/ 0 h 32"/>
                <a:gd name="T18" fmla="*/ 26 w 43"/>
                <a:gd name="T19" fmla="*/ 25 h 32"/>
                <a:gd name="T20" fmla="*/ 17 w 43"/>
                <a:gd name="T21" fmla="*/ 25 h 32"/>
                <a:gd name="T22" fmla="*/ 19 w 43"/>
                <a:gd name="T23" fmla="*/ 16 h 32"/>
                <a:gd name="T24" fmla="*/ 17 w 43"/>
                <a:gd name="T25" fmla="*/ 13 h 32"/>
                <a:gd name="T26" fmla="*/ 22 w 43"/>
                <a:gd name="T27" fmla="*/ 9 h 32"/>
                <a:gd name="T28" fmla="*/ 26 w 43"/>
                <a:gd name="T29" fmla="*/ 13 h 32"/>
                <a:gd name="T30" fmla="*/ 24 w 43"/>
                <a:gd name="T31" fmla="*/ 16 h 32"/>
                <a:gd name="T32" fmla="*/ 26 w 43"/>
                <a:gd name="T33" fmla="*/ 2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32">
                  <a:moveTo>
                    <a:pt x="40" y="0"/>
                  </a:moveTo>
                  <a:cubicBezTo>
                    <a:pt x="3" y="0"/>
                    <a:pt x="3" y="0"/>
                    <a:pt x="3" y="0"/>
                  </a:cubicBezTo>
                  <a:cubicBezTo>
                    <a:pt x="2" y="0"/>
                    <a:pt x="0" y="1"/>
                    <a:pt x="0" y="3"/>
                  </a:cubicBezTo>
                  <a:cubicBezTo>
                    <a:pt x="0" y="28"/>
                    <a:pt x="0" y="28"/>
                    <a:pt x="0" y="28"/>
                  </a:cubicBezTo>
                  <a:cubicBezTo>
                    <a:pt x="0" y="30"/>
                    <a:pt x="2" y="32"/>
                    <a:pt x="3" y="32"/>
                  </a:cubicBezTo>
                  <a:cubicBezTo>
                    <a:pt x="40" y="32"/>
                    <a:pt x="40" y="32"/>
                    <a:pt x="40" y="32"/>
                  </a:cubicBezTo>
                  <a:cubicBezTo>
                    <a:pt x="42" y="32"/>
                    <a:pt x="43" y="30"/>
                    <a:pt x="43" y="28"/>
                  </a:cubicBezTo>
                  <a:cubicBezTo>
                    <a:pt x="43" y="3"/>
                    <a:pt x="43" y="3"/>
                    <a:pt x="43" y="3"/>
                  </a:cubicBezTo>
                  <a:cubicBezTo>
                    <a:pt x="43" y="1"/>
                    <a:pt x="42" y="0"/>
                    <a:pt x="40" y="0"/>
                  </a:cubicBezTo>
                  <a:moveTo>
                    <a:pt x="26" y="25"/>
                  </a:moveTo>
                  <a:cubicBezTo>
                    <a:pt x="17" y="25"/>
                    <a:pt x="17" y="25"/>
                    <a:pt x="17" y="25"/>
                  </a:cubicBezTo>
                  <a:cubicBezTo>
                    <a:pt x="19" y="16"/>
                    <a:pt x="19" y="16"/>
                    <a:pt x="19" y="16"/>
                  </a:cubicBezTo>
                  <a:cubicBezTo>
                    <a:pt x="18" y="16"/>
                    <a:pt x="17" y="14"/>
                    <a:pt x="17" y="13"/>
                  </a:cubicBezTo>
                  <a:cubicBezTo>
                    <a:pt x="17" y="10"/>
                    <a:pt x="19" y="9"/>
                    <a:pt x="22" y="9"/>
                  </a:cubicBezTo>
                  <a:cubicBezTo>
                    <a:pt x="24" y="9"/>
                    <a:pt x="26" y="10"/>
                    <a:pt x="26" y="13"/>
                  </a:cubicBezTo>
                  <a:cubicBezTo>
                    <a:pt x="26" y="14"/>
                    <a:pt x="25" y="16"/>
                    <a:pt x="24" y="16"/>
                  </a:cubicBezTo>
                  <a:lnTo>
                    <a:pt x="26" y="25"/>
                  </a:lnTo>
                  <a:close/>
                </a:path>
              </a:pathLst>
            </a:custGeom>
            <a:grp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22" name="Freeform 20"/>
            <p:cNvSpPr>
              <a:spLocks/>
            </p:cNvSpPr>
            <p:nvPr/>
          </p:nvSpPr>
          <p:spPr bwMode="auto">
            <a:xfrm>
              <a:off x="5450683" y="2497138"/>
              <a:ext cx="109538" cy="63500"/>
            </a:xfrm>
            <a:custGeom>
              <a:avLst/>
              <a:gdLst>
                <a:gd name="T0" fmla="*/ 26 w 33"/>
                <a:gd name="T1" fmla="*/ 19 h 19"/>
                <a:gd name="T2" fmla="*/ 26 w 33"/>
                <a:gd name="T3" fmla="*/ 15 h 19"/>
                <a:gd name="T4" fmla="*/ 16 w 33"/>
                <a:gd name="T5" fmla="*/ 6 h 19"/>
                <a:gd name="T6" fmla="*/ 7 w 33"/>
                <a:gd name="T7" fmla="*/ 15 h 19"/>
                <a:gd name="T8" fmla="*/ 7 w 33"/>
                <a:gd name="T9" fmla="*/ 19 h 19"/>
                <a:gd name="T10" fmla="*/ 0 w 33"/>
                <a:gd name="T11" fmla="*/ 19 h 19"/>
                <a:gd name="T12" fmla="*/ 0 w 33"/>
                <a:gd name="T13" fmla="*/ 15 h 19"/>
                <a:gd name="T14" fmla="*/ 16 w 33"/>
                <a:gd name="T15" fmla="*/ 0 h 19"/>
                <a:gd name="T16" fmla="*/ 33 w 33"/>
                <a:gd name="T17" fmla="*/ 15 h 19"/>
                <a:gd name="T18" fmla="*/ 33 w 33"/>
                <a:gd name="T19" fmla="*/ 19 h 19"/>
                <a:gd name="T20" fmla="*/ 26 w 33"/>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19">
                  <a:moveTo>
                    <a:pt x="26" y="19"/>
                  </a:moveTo>
                  <a:cubicBezTo>
                    <a:pt x="26" y="15"/>
                    <a:pt x="26" y="15"/>
                    <a:pt x="26" y="15"/>
                  </a:cubicBezTo>
                  <a:cubicBezTo>
                    <a:pt x="26" y="10"/>
                    <a:pt x="22" y="6"/>
                    <a:pt x="16" y="6"/>
                  </a:cubicBezTo>
                  <a:cubicBezTo>
                    <a:pt x="11" y="6"/>
                    <a:pt x="7" y="10"/>
                    <a:pt x="7" y="15"/>
                  </a:cubicBezTo>
                  <a:cubicBezTo>
                    <a:pt x="7" y="19"/>
                    <a:pt x="7" y="19"/>
                    <a:pt x="7" y="19"/>
                  </a:cubicBezTo>
                  <a:cubicBezTo>
                    <a:pt x="0" y="19"/>
                    <a:pt x="0" y="19"/>
                    <a:pt x="0" y="19"/>
                  </a:cubicBezTo>
                  <a:cubicBezTo>
                    <a:pt x="0" y="15"/>
                    <a:pt x="0" y="15"/>
                    <a:pt x="0" y="15"/>
                  </a:cubicBezTo>
                  <a:cubicBezTo>
                    <a:pt x="0" y="7"/>
                    <a:pt x="8" y="0"/>
                    <a:pt x="16" y="0"/>
                  </a:cubicBezTo>
                  <a:cubicBezTo>
                    <a:pt x="26" y="0"/>
                    <a:pt x="33" y="7"/>
                    <a:pt x="33" y="15"/>
                  </a:cubicBezTo>
                  <a:cubicBezTo>
                    <a:pt x="33" y="19"/>
                    <a:pt x="33" y="19"/>
                    <a:pt x="33" y="19"/>
                  </a:cubicBezTo>
                  <a:lnTo>
                    <a:pt x="26" y="19"/>
                  </a:lnTo>
                  <a:close/>
                </a:path>
              </a:pathLst>
            </a:custGeom>
            <a:grp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23" name="Freeform 21"/>
            <p:cNvSpPr>
              <a:spLocks/>
            </p:cNvSpPr>
            <p:nvPr/>
          </p:nvSpPr>
          <p:spPr bwMode="auto">
            <a:xfrm>
              <a:off x="5112545" y="2454276"/>
              <a:ext cx="404813" cy="300038"/>
            </a:xfrm>
            <a:custGeom>
              <a:avLst/>
              <a:gdLst>
                <a:gd name="T0" fmla="*/ 238 w 255"/>
                <a:gd name="T1" fmla="*/ 151 h 189"/>
                <a:gd name="T2" fmla="*/ 238 w 255"/>
                <a:gd name="T3" fmla="*/ 172 h 189"/>
                <a:gd name="T4" fmla="*/ 16 w 255"/>
                <a:gd name="T5" fmla="*/ 172 h 189"/>
                <a:gd name="T6" fmla="*/ 16 w 255"/>
                <a:gd name="T7" fmla="*/ 17 h 189"/>
                <a:gd name="T8" fmla="*/ 246 w 255"/>
                <a:gd name="T9" fmla="*/ 17 h 189"/>
                <a:gd name="T10" fmla="*/ 246 w 255"/>
                <a:gd name="T11" fmla="*/ 0 h 189"/>
                <a:gd name="T12" fmla="*/ 0 w 255"/>
                <a:gd name="T13" fmla="*/ 0 h 189"/>
                <a:gd name="T14" fmla="*/ 0 w 255"/>
                <a:gd name="T15" fmla="*/ 189 h 189"/>
                <a:gd name="T16" fmla="*/ 255 w 255"/>
                <a:gd name="T17" fmla="*/ 189 h 189"/>
                <a:gd name="T18" fmla="*/ 255 w 255"/>
                <a:gd name="T19" fmla="*/ 151 h 189"/>
                <a:gd name="T20" fmla="*/ 238 w 255"/>
                <a:gd name="T21" fmla="*/ 15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5" h="189">
                  <a:moveTo>
                    <a:pt x="238" y="151"/>
                  </a:moveTo>
                  <a:lnTo>
                    <a:pt x="238" y="172"/>
                  </a:lnTo>
                  <a:lnTo>
                    <a:pt x="16" y="172"/>
                  </a:lnTo>
                  <a:lnTo>
                    <a:pt x="16" y="17"/>
                  </a:lnTo>
                  <a:lnTo>
                    <a:pt x="246" y="17"/>
                  </a:lnTo>
                  <a:lnTo>
                    <a:pt x="246" y="0"/>
                  </a:lnTo>
                  <a:lnTo>
                    <a:pt x="0" y="0"/>
                  </a:lnTo>
                  <a:lnTo>
                    <a:pt x="0" y="189"/>
                  </a:lnTo>
                  <a:lnTo>
                    <a:pt x="255" y="189"/>
                  </a:lnTo>
                  <a:lnTo>
                    <a:pt x="255" y="151"/>
                  </a:lnTo>
                  <a:lnTo>
                    <a:pt x="238" y="151"/>
                  </a:lnTo>
                  <a:close/>
                </a:path>
              </a:pathLst>
            </a:custGeom>
            <a:grpFill/>
            <a:ln>
              <a:noFill/>
            </a:ln>
          </p:spPr>
          <p:txBody>
            <a:bodyPr vert="horz" wrap="square" lIns="68580" tIns="34290" rIns="68580" bIns="34290" numCol="1" anchor="t" anchorCtr="0" compatLnSpc="1">
              <a:prstTxWarp prst="textNoShape">
                <a:avLst/>
              </a:prstTxWarp>
            </a:bodyPr>
            <a:lstStyle/>
            <a:p>
              <a:endParaRPr lang="en-US" sz="1350" dirty="0"/>
            </a:p>
          </p:txBody>
        </p:sp>
      </p:grpSp>
      <p:grpSp>
        <p:nvGrpSpPr>
          <p:cNvPr id="24" name="Group 23"/>
          <p:cNvGrpSpPr/>
          <p:nvPr/>
        </p:nvGrpSpPr>
        <p:grpSpPr>
          <a:xfrm>
            <a:off x="5870144" y="1396999"/>
            <a:ext cx="392326" cy="209039"/>
            <a:chOff x="7551674" y="-641350"/>
            <a:chExt cx="2383541" cy="1269999"/>
          </a:xfrm>
          <a:solidFill>
            <a:schemeClr val="bg1"/>
          </a:solidFill>
        </p:grpSpPr>
        <p:sp>
          <p:nvSpPr>
            <p:cNvPr id="25" name="Rectangle 24"/>
            <p:cNvSpPr/>
            <p:nvPr/>
          </p:nvSpPr>
          <p:spPr>
            <a:xfrm>
              <a:off x="7551674" y="-20823"/>
              <a:ext cx="1906651"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smtClean="0">
                <a:solidFill>
                  <a:schemeClr val="bg1"/>
                </a:solidFill>
              </a:endParaRPr>
            </a:p>
          </p:txBody>
        </p:sp>
        <p:sp>
          <p:nvSpPr>
            <p:cNvPr id="26" name="Isosceles Triangle 25"/>
            <p:cNvSpPr/>
            <p:nvPr/>
          </p:nvSpPr>
          <p:spPr>
            <a:xfrm rot="5400000">
              <a:off x="9418187" y="-275728"/>
              <a:ext cx="448045" cy="58601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smtClean="0">
                <a:solidFill>
                  <a:schemeClr val="bg1"/>
                </a:solidFill>
              </a:endParaRPr>
            </a:p>
          </p:txBody>
        </p:sp>
        <p:sp>
          <p:nvSpPr>
            <p:cNvPr id="27" name="Oval 26"/>
            <p:cNvSpPr/>
            <p:nvPr/>
          </p:nvSpPr>
          <p:spPr>
            <a:xfrm>
              <a:off x="8613775" y="-641350"/>
              <a:ext cx="342900" cy="342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smtClean="0">
                <a:solidFill>
                  <a:schemeClr val="bg1"/>
                </a:solidFill>
              </a:endParaRPr>
            </a:p>
          </p:txBody>
        </p:sp>
        <p:sp>
          <p:nvSpPr>
            <p:cNvPr id="28" name="Freeform 27"/>
            <p:cNvSpPr/>
            <p:nvPr/>
          </p:nvSpPr>
          <p:spPr>
            <a:xfrm>
              <a:off x="7788274" y="-500856"/>
              <a:ext cx="990600" cy="488950"/>
            </a:xfrm>
            <a:custGeom>
              <a:avLst/>
              <a:gdLst>
                <a:gd name="connsiteX0" fmla="*/ 0 w 971550"/>
                <a:gd name="connsiteY0" fmla="*/ 485775 h 488950"/>
                <a:gd name="connsiteX1" fmla="*/ 276225 w 971550"/>
                <a:gd name="connsiteY1" fmla="*/ 180975 h 488950"/>
                <a:gd name="connsiteX2" fmla="*/ 587375 w 971550"/>
                <a:gd name="connsiteY2" fmla="*/ 3175 h 488950"/>
                <a:gd name="connsiteX3" fmla="*/ 822325 w 971550"/>
                <a:gd name="connsiteY3" fmla="*/ 0 h 488950"/>
                <a:gd name="connsiteX4" fmla="*/ 971550 w 971550"/>
                <a:gd name="connsiteY4" fmla="*/ 44450 h 488950"/>
                <a:gd name="connsiteX5" fmla="*/ 850900 w 971550"/>
                <a:gd name="connsiteY5" fmla="*/ 85725 h 488950"/>
                <a:gd name="connsiteX6" fmla="*/ 508000 w 971550"/>
                <a:gd name="connsiteY6" fmla="*/ 130175 h 488950"/>
                <a:gd name="connsiteX7" fmla="*/ 123825 w 971550"/>
                <a:gd name="connsiteY7" fmla="*/ 444500 h 488950"/>
                <a:gd name="connsiteX8" fmla="*/ 130175 w 971550"/>
                <a:gd name="connsiteY8" fmla="*/ 488950 h 488950"/>
                <a:gd name="connsiteX9" fmla="*/ 0 w 971550"/>
                <a:gd name="connsiteY9" fmla="*/ 485775 h 488950"/>
                <a:gd name="connsiteX0" fmla="*/ 0 w 971550"/>
                <a:gd name="connsiteY0" fmla="*/ 485775 h 488950"/>
                <a:gd name="connsiteX1" fmla="*/ 276225 w 971550"/>
                <a:gd name="connsiteY1" fmla="*/ 180975 h 488950"/>
                <a:gd name="connsiteX2" fmla="*/ 587375 w 971550"/>
                <a:gd name="connsiteY2" fmla="*/ 3175 h 488950"/>
                <a:gd name="connsiteX3" fmla="*/ 822325 w 971550"/>
                <a:gd name="connsiteY3" fmla="*/ 0 h 488950"/>
                <a:gd name="connsiteX4" fmla="*/ 971550 w 971550"/>
                <a:gd name="connsiteY4" fmla="*/ 44450 h 488950"/>
                <a:gd name="connsiteX5" fmla="*/ 850900 w 971550"/>
                <a:gd name="connsiteY5" fmla="*/ 85725 h 488950"/>
                <a:gd name="connsiteX6" fmla="*/ 508000 w 971550"/>
                <a:gd name="connsiteY6" fmla="*/ 130175 h 488950"/>
                <a:gd name="connsiteX7" fmla="*/ 123825 w 971550"/>
                <a:gd name="connsiteY7" fmla="*/ 444500 h 488950"/>
                <a:gd name="connsiteX8" fmla="*/ 130175 w 971550"/>
                <a:gd name="connsiteY8" fmla="*/ 488950 h 488950"/>
                <a:gd name="connsiteX9" fmla="*/ 0 w 971550"/>
                <a:gd name="connsiteY9" fmla="*/ 485775 h 488950"/>
                <a:gd name="connsiteX0" fmla="*/ 0 w 971550"/>
                <a:gd name="connsiteY0" fmla="*/ 487985 h 491160"/>
                <a:gd name="connsiteX1" fmla="*/ 276225 w 971550"/>
                <a:gd name="connsiteY1" fmla="*/ 183185 h 491160"/>
                <a:gd name="connsiteX2" fmla="*/ 587375 w 971550"/>
                <a:gd name="connsiteY2" fmla="*/ 5385 h 491160"/>
                <a:gd name="connsiteX3" fmla="*/ 822325 w 971550"/>
                <a:gd name="connsiteY3" fmla="*/ 2210 h 491160"/>
                <a:gd name="connsiteX4" fmla="*/ 971550 w 971550"/>
                <a:gd name="connsiteY4" fmla="*/ 46660 h 491160"/>
                <a:gd name="connsiteX5" fmla="*/ 850900 w 971550"/>
                <a:gd name="connsiteY5" fmla="*/ 87935 h 491160"/>
                <a:gd name="connsiteX6" fmla="*/ 508000 w 971550"/>
                <a:gd name="connsiteY6" fmla="*/ 132385 h 491160"/>
                <a:gd name="connsiteX7" fmla="*/ 123825 w 971550"/>
                <a:gd name="connsiteY7" fmla="*/ 446710 h 491160"/>
                <a:gd name="connsiteX8" fmla="*/ 130175 w 971550"/>
                <a:gd name="connsiteY8" fmla="*/ 491160 h 491160"/>
                <a:gd name="connsiteX9" fmla="*/ 0 w 971550"/>
                <a:gd name="connsiteY9" fmla="*/ 487985 h 491160"/>
                <a:gd name="connsiteX0" fmla="*/ 0 w 971550"/>
                <a:gd name="connsiteY0" fmla="*/ 492412 h 495587"/>
                <a:gd name="connsiteX1" fmla="*/ 276225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508000 w 971550"/>
                <a:gd name="connsiteY6" fmla="*/ 136812 h 495587"/>
                <a:gd name="connsiteX7" fmla="*/ 123825 w 971550"/>
                <a:gd name="connsiteY7" fmla="*/ 451137 h 495587"/>
                <a:gd name="connsiteX8" fmla="*/ 130175 w 971550"/>
                <a:gd name="connsiteY8" fmla="*/ 495587 h 495587"/>
                <a:gd name="connsiteX9" fmla="*/ 0 w 971550"/>
                <a:gd name="connsiteY9" fmla="*/ 492412 h 495587"/>
                <a:gd name="connsiteX0" fmla="*/ 0 w 971550"/>
                <a:gd name="connsiteY0" fmla="*/ 492412 h 495587"/>
                <a:gd name="connsiteX1" fmla="*/ 276225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508000 w 971550"/>
                <a:gd name="connsiteY6" fmla="*/ 136812 h 495587"/>
                <a:gd name="connsiteX7" fmla="*/ 123825 w 971550"/>
                <a:gd name="connsiteY7" fmla="*/ 451137 h 495587"/>
                <a:gd name="connsiteX8" fmla="*/ 130175 w 971550"/>
                <a:gd name="connsiteY8" fmla="*/ 495587 h 495587"/>
                <a:gd name="connsiteX9" fmla="*/ 0 w 971550"/>
                <a:gd name="connsiteY9" fmla="*/ 492412 h 495587"/>
                <a:gd name="connsiteX0" fmla="*/ 0 w 971550"/>
                <a:gd name="connsiteY0" fmla="*/ 492412 h 495587"/>
                <a:gd name="connsiteX1" fmla="*/ 276225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508000 w 971550"/>
                <a:gd name="connsiteY6" fmla="*/ 136812 h 495587"/>
                <a:gd name="connsiteX7" fmla="*/ 123825 w 971550"/>
                <a:gd name="connsiteY7" fmla="*/ 451137 h 495587"/>
                <a:gd name="connsiteX8" fmla="*/ 130175 w 971550"/>
                <a:gd name="connsiteY8" fmla="*/ 495587 h 495587"/>
                <a:gd name="connsiteX9" fmla="*/ 0 w 971550"/>
                <a:gd name="connsiteY9" fmla="*/ 492412 h 495587"/>
                <a:gd name="connsiteX0" fmla="*/ 0 w 971550"/>
                <a:gd name="connsiteY0" fmla="*/ 492412 h 495587"/>
                <a:gd name="connsiteX1" fmla="*/ 276225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508000 w 971550"/>
                <a:gd name="connsiteY6" fmla="*/ 136812 h 495587"/>
                <a:gd name="connsiteX7" fmla="*/ 123825 w 971550"/>
                <a:gd name="connsiteY7" fmla="*/ 451137 h 495587"/>
                <a:gd name="connsiteX8" fmla="*/ 130175 w 971550"/>
                <a:gd name="connsiteY8" fmla="*/ 495587 h 495587"/>
                <a:gd name="connsiteX9" fmla="*/ 0 w 971550"/>
                <a:gd name="connsiteY9" fmla="*/ 492412 h 495587"/>
                <a:gd name="connsiteX0" fmla="*/ 0 w 971550"/>
                <a:gd name="connsiteY0" fmla="*/ 492412 h 495587"/>
                <a:gd name="connsiteX1" fmla="*/ 276225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508000 w 971550"/>
                <a:gd name="connsiteY6" fmla="*/ 136812 h 495587"/>
                <a:gd name="connsiteX7" fmla="*/ 123825 w 971550"/>
                <a:gd name="connsiteY7" fmla="*/ 451137 h 495587"/>
                <a:gd name="connsiteX8" fmla="*/ 130175 w 971550"/>
                <a:gd name="connsiteY8" fmla="*/ 495587 h 495587"/>
                <a:gd name="connsiteX9" fmla="*/ 0 w 971550"/>
                <a:gd name="connsiteY9" fmla="*/ 492412 h 495587"/>
                <a:gd name="connsiteX0" fmla="*/ 0 w 971550"/>
                <a:gd name="connsiteY0" fmla="*/ 492412 h 495587"/>
                <a:gd name="connsiteX1" fmla="*/ 276225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500856 w 971550"/>
                <a:gd name="connsiteY6" fmla="*/ 122525 h 495587"/>
                <a:gd name="connsiteX7" fmla="*/ 123825 w 971550"/>
                <a:gd name="connsiteY7" fmla="*/ 451137 h 495587"/>
                <a:gd name="connsiteX8" fmla="*/ 130175 w 971550"/>
                <a:gd name="connsiteY8" fmla="*/ 495587 h 495587"/>
                <a:gd name="connsiteX9" fmla="*/ 0 w 971550"/>
                <a:gd name="connsiteY9" fmla="*/ 492412 h 495587"/>
                <a:gd name="connsiteX0" fmla="*/ 0 w 971550"/>
                <a:gd name="connsiteY0" fmla="*/ 492412 h 495587"/>
                <a:gd name="connsiteX1" fmla="*/ 276225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500856 w 971550"/>
                <a:gd name="connsiteY6" fmla="*/ 122525 h 495587"/>
                <a:gd name="connsiteX7" fmla="*/ 123825 w 971550"/>
                <a:gd name="connsiteY7" fmla="*/ 451137 h 495587"/>
                <a:gd name="connsiteX8" fmla="*/ 130175 w 971550"/>
                <a:gd name="connsiteY8" fmla="*/ 495587 h 495587"/>
                <a:gd name="connsiteX9" fmla="*/ 0 w 971550"/>
                <a:gd name="connsiteY9" fmla="*/ 492412 h 495587"/>
                <a:gd name="connsiteX0" fmla="*/ 0 w 971550"/>
                <a:gd name="connsiteY0" fmla="*/ 492412 h 495587"/>
                <a:gd name="connsiteX1" fmla="*/ 276225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500856 w 971550"/>
                <a:gd name="connsiteY6" fmla="*/ 122525 h 495587"/>
                <a:gd name="connsiteX7" fmla="*/ 123825 w 971550"/>
                <a:gd name="connsiteY7" fmla="*/ 451137 h 495587"/>
                <a:gd name="connsiteX8" fmla="*/ 130175 w 971550"/>
                <a:gd name="connsiteY8" fmla="*/ 495587 h 495587"/>
                <a:gd name="connsiteX9" fmla="*/ 0 w 971550"/>
                <a:gd name="connsiteY9" fmla="*/ 492412 h 495587"/>
                <a:gd name="connsiteX0" fmla="*/ 0 w 971550"/>
                <a:gd name="connsiteY0" fmla="*/ 492412 h 495587"/>
                <a:gd name="connsiteX1" fmla="*/ 276225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465137 w 971550"/>
                <a:gd name="connsiteY6" fmla="*/ 132050 h 495587"/>
                <a:gd name="connsiteX7" fmla="*/ 123825 w 971550"/>
                <a:gd name="connsiteY7" fmla="*/ 451137 h 495587"/>
                <a:gd name="connsiteX8" fmla="*/ 130175 w 971550"/>
                <a:gd name="connsiteY8" fmla="*/ 495587 h 495587"/>
                <a:gd name="connsiteX9" fmla="*/ 0 w 971550"/>
                <a:gd name="connsiteY9" fmla="*/ 492412 h 495587"/>
                <a:gd name="connsiteX0" fmla="*/ 0 w 971550"/>
                <a:gd name="connsiteY0" fmla="*/ 492412 h 495587"/>
                <a:gd name="connsiteX1" fmla="*/ 276225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465137 w 971550"/>
                <a:gd name="connsiteY6" fmla="*/ 132050 h 495587"/>
                <a:gd name="connsiteX7" fmla="*/ 123825 w 971550"/>
                <a:gd name="connsiteY7" fmla="*/ 451137 h 495587"/>
                <a:gd name="connsiteX8" fmla="*/ 130175 w 971550"/>
                <a:gd name="connsiteY8" fmla="*/ 495587 h 495587"/>
                <a:gd name="connsiteX9" fmla="*/ 0 w 971550"/>
                <a:gd name="connsiteY9" fmla="*/ 492412 h 495587"/>
                <a:gd name="connsiteX0" fmla="*/ 0 w 971550"/>
                <a:gd name="connsiteY0" fmla="*/ 492412 h 495587"/>
                <a:gd name="connsiteX1" fmla="*/ 264318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465137 w 971550"/>
                <a:gd name="connsiteY6" fmla="*/ 132050 h 495587"/>
                <a:gd name="connsiteX7" fmla="*/ 123825 w 971550"/>
                <a:gd name="connsiteY7" fmla="*/ 451137 h 495587"/>
                <a:gd name="connsiteX8" fmla="*/ 130175 w 971550"/>
                <a:gd name="connsiteY8" fmla="*/ 495587 h 495587"/>
                <a:gd name="connsiteX9" fmla="*/ 0 w 971550"/>
                <a:gd name="connsiteY9" fmla="*/ 492412 h 495587"/>
                <a:gd name="connsiteX0" fmla="*/ 0 w 990600"/>
                <a:gd name="connsiteY0" fmla="*/ 492412 h 495587"/>
                <a:gd name="connsiteX1" fmla="*/ 283368 w 990600"/>
                <a:gd name="connsiteY1" fmla="*/ 187612 h 495587"/>
                <a:gd name="connsiteX2" fmla="*/ 606425 w 990600"/>
                <a:gd name="connsiteY2" fmla="*/ 9812 h 495587"/>
                <a:gd name="connsiteX3" fmla="*/ 841375 w 990600"/>
                <a:gd name="connsiteY3" fmla="*/ 6637 h 495587"/>
                <a:gd name="connsiteX4" fmla="*/ 990600 w 990600"/>
                <a:gd name="connsiteY4" fmla="*/ 51087 h 495587"/>
                <a:gd name="connsiteX5" fmla="*/ 869950 w 990600"/>
                <a:gd name="connsiteY5" fmla="*/ 92362 h 495587"/>
                <a:gd name="connsiteX6" fmla="*/ 484187 w 990600"/>
                <a:gd name="connsiteY6" fmla="*/ 132050 h 495587"/>
                <a:gd name="connsiteX7" fmla="*/ 142875 w 990600"/>
                <a:gd name="connsiteY7" fmla="*/ 451137 h 495587"/>
                <a:gd name="connsiteX8" fmla="*/ 149225 w 990600"/>
                <a:gd name="connsiteY8" fmla="*/ 495587 h 495587"/>
                <a:gd name="connsiteX9" fmla="*/ 0 w 990600"/>
                <a:gd name="connsiteY9" fmla="*/ 492412 h 495587"/>
                <a:gd name="connsiteX0" fmla="*/ 0 w 990600"/>
                <a:gd name="connsiteY0" fmla="*/ 492412 h 495587"/>
                <a:gd name="connsiteX1" fmla="*/ 283368 w 990600"/>
                <a:gd name="connsiteY1" fmla="*/ 187612 h 495587"/>
                <a:gd name="connsiteX2" fmla="*/ 606425 w 990600"/>
                <a:gd name="connsiteY2" fmla="*/ 9812 h 495587"/>
                <a:gd name="connsiteX3" fmla="*/ 841375 w 990600"/>
                <a:gd name="connsiteY3" fmla="*/ 6637 h 495587"/>
                <a:gd name="connsiteX4" fmla="*/ 990600 w 990600"/>
                <a:gd name="connsiteY4" fmla="*/ 51087 h 495587"/>
                <a:gd name="connsiteX5" fmla="*/ 869950 w 990600"/>
                <a:gd name="connsiteY5" fmla="*/ 92362 h 495587"/>
                <a:gd name="connsiteX6" fmla="*/ 484187 w 990600"/>
                <a:gd name="connsiteY6" fmla="*/ 132050 h 495587"/>
                <a:gd name="connsiteX7" fmla="*/ 142875 w 990600"/>
                <a:gd name="connsiteY7" fmla="*/ 451137 h 495587"/>
                <a:gd name="connsiteX8" fmla="*/ 149225 w 990600"/>
                <a:gd name="connsiteY8" fmla="*/ 495587 h 495587"/>
                <a:gd name="connsiteX9" fmla="*/ 0 w 990600"/>
                <a:gd name="connsiteY9" fmla="*/ 492412 h 495587"/>
                <a:gd name="connsiteX0" fmla="*/ 0 w 990600"/>
                <a:gd name="connsiteY0" fmla="*/ 492412 h 495587"/>
                <a:gd name="connsiteX1" fmla="*/ 283368 w 990600"/>
                <a:gd name="connsiteY1" fmla="*/ 187612 h 495587"/>
                <a:gd name="connsiteX2" fmla="*/ 606425 w 990600"/>
                <a:gd name="connsiteY2" fmla="*/ 9812 h 495587"/>
                <a:gd name="connsiteX3" fmla="*/ 841375 w 990600"/>
                <a:gd name="connsiteY3" fmla="*/ 6637 h 495587"/>
                <a:gd name="connsiteX4" fmla="*/ 990600 w 990600"/>
                <a:gd name="connsiteY4" fmla="*/ 51087 h 495587"/>
                <a:gd name="connsiteX5" fmla="*/ 869950 w 990600"/>
                <a:gd name="connsiteY5" fmla="*/ 92362 h 495587"/>
                <a:gd name="connsiteX6" fmla="*/ 479425 w 990600"/>
                <a:gd name="connsiteY6" fmla="*/ 139194 h 495587"/>
                <a:gd name="connsiteX7" fmla="*/ 142875 w 990600"/>
                <a:gd name="connsiteY7" fmla="*/ 451137 h 495587"/>
                <a:gd name="connsiteX8" fmla="*/ 149225 w 990600"/>
                <a:gd name="connsiteY8" fmla="*/ 495587 h 495587"/>
                <a:gd name="connsiteX9" fmla="*/ 0 w 990600"/>
                <a:gd name="connsiteY9" fmla="*/ 492412 h 495587"/>
                <a:gd name="connsiteX0" fmla="*/ 0 w 990600"/>
                <a:gd name="connsiteY0" fmla="*/ 492412 h 495587"/>
                <a:gd name="connsiteX1" fmla="*/ 283368 w 990600"/>
                <a:gd name="connsiteY1" fmla="*/ 187612 h 495587"/>
                <a:gd name="connsiteX2" fmla="*/ 606425 w 990600"/>
                <a:gd name="connsiteY2" fmla="*/ 9812 h 495587"/>
                <a:gd name="connsiteX3" fmla="*/ 841375 w 990600"/>
                <a:gd name="connsiteY3" fmla="*/ 6637 h 495587"/>
                <a:gd name="connsiteX4" fmla="*/ 990600 w 990600"/>
                <a:gd name="connsiteY4" fmla="*/ 51087 h 495587"/>
                <a:gd name="connsiteX5" fmla="*/ 869950 w 990600"/>
                <a:gd name="connsiteY5" fmla="*/ 92362 h 495587"/>
                <a:gd name="connsiteX6" fmla="*/ 479425 w 990600"/>
                <a:gd name="connsiteY6" fmla="*/ 139194 h 495587"/>
                <a:gd name="connsiteX7" fmla="*/ 142875 w 990600"/>
                <a:gd name="connsiteY7" fmla="*/ 451137 h 495587"/>
                <a:gd name="connsiteX8" fmla="*/ 149225 w 990600"/>
                <a:gd name="connsiteY8" fmla="*/ 495587 h 495587"/>
                <a:gd name="connsiteX9" fmla="*/ 0 w 990600"/>
                <a:gd name="connsiteY9" fmla="*/ 492412 h 495587"/>
                <a:gd name="connsiteX0" fmla="*/ 0 w 990600"/>
                <a:gd name="connsiteY0" fmla="*/ 492412 h 495587"/>
                <a:gd name="connsiteX1" fmla="*/ 283368 w 990600"/>
                <a:gd name="connsiteY1" fmla="*/ 187612 h 495587"/>
                <a:gd name="connsiteX2" fmla="*/ 606425 w 990600"/>
                <a:gd name="connsiteY2" fmla="*/ 9812 h 495587"/>
                <a:gd name="connsiteX3" fmla="*/ 841375 w 990600"/>
                <a:gd name="connsiteY3" fmla="*/ 6637 h 495587"/>
                <a:gd name="connsiteX4" fmla="*/ 990600 w 990600"/>
                <a:gd name="connsiteY4" fmla="*/ 51087 h 495587"/>
                <a:gd name="connsiteX5" fmla="*/ 869950 w 990600"/>
                <a:gd name="connsiteY5" fmla="*/ 92362 h 495587"/>
                <a:gd name="connsiteX6" fmla="*/ 479425 w 990600"/>
                <a:gd name="connsiteY6" fmla="*/ 139194 h 495587"/>
                <a:gd name="connsiteX7" fmla="*/ 142875 w 990600"/>
                <a:gd name="connsiteY7" fmla="*/ 451137 h 495587"/>
                <a:gd name="connsiteX8" fmla="*/ 149225 w 990600"/>
                <a:gd name="connsiteY8" fmla="*/ 495587 h 495587"/>
                <a:gd name="connsiteX9" fmla="*/ 0 w 990600"/>
                <a:gd name="connsiteY9" fmla="*/ 492412 h 495587"/>
                <a:gd name="connsiteX0" fmla="*/ 0 w 990600"/>
                <a:gd name="connsiteY0" fmla="*/ 492412 h 495587"/>
                <a:gd name="connsiteX1" fmla="*/ 271462 w 990600"/>
                <a:gd name="connsiteY1" fmla="*/ 204281 h 495587"/>
                <a:gd name="connsiteX2" fmla="*/ 606425 w 990600"/>
                <a:gd name="connsiteY2" fmla="*/ 9812 h 495587"/>
                <a:gd name="connsiteX3" fmla="*/ 841375 w 990600"/>
                <a:gd name="connsiteY3" fmla="*/ 6637 h 495587"/>
                <a:gd name="connsiteX4" fmla="*/ 990600 w 990600"/>
                <a:gd name="connsiteY4" fmla="*/ 51087 h 495587"/>
                <a:gd name="connsiteX5" fmla="*/ 869950 w 990600"/>
                <a:gd name="connsiteY5" fmla="*/ 92362 h 495587"/>
                <a:gd name="connsiteX6" fmla="*/ 479425 w 990600"/>
                <a:gd name="connsiteY6" fmla="*/ 139194 h 495587"/>
                <a:gd name="connsiteX7" fmla="*/ 142875 w 990600"/>
                <a:gd name="connsiteY7" fmla="*/ 451137 h 495587"/>
                <a:gd name="connsiteX8" fmla="*/ 149225 w 990600"/>
                <a:gd name="connsiteY8" fmla="*/ 495587 h 495587"/>
                <a:gd name="connsiteX9" fmla="*/ 0 w 990600"/>
                <a:gd name="connsiteY9" fmla="*/ 492412 h 495587"/>
                <a:gd name="connsiteX0" fmla="*/ 0 w 990600"/>
                <a:gd name="connsiteY0" fmla="*/ 489488 h 492663"/>
                <a:gd name="connsiteX1" fmla="*/ 271462 w 990600"/>
                <a:gd name="connsiteY1" fmla="*/ 201357 h 492663"/>
                <a:gd name="connsiteX2" fmla="*/ 611188 w 990600"/>
                <a:gd name="connsiteY2" fmla="*/ 18794 h 492663"/>
                <a:gd name="connsiteX3" fmla="*/ 841375 w 990600"/>
                <a:gd name="connsiteY3" fmla="*/ 3713 h 492663"/>
                <a:gd name="connsiteX4" fmla="*/ 990600 w 990600"/>
                <a:gd name="connsiteY4" fmla="*/ 48163 h 492663"/>
                <a:gd name="connsiteX5" fmla="*/ 869950 w 990600"/>
                <a:gd name="connsiteY5" fmla="*/ 89438 h 492663"/>
                <a:gd name="connsiteX6" fmla="*/ 479425 w 990600"/>
                <a:gd name="connsiteY6" fmla="*/ 136270 h 492663"/>
                <a:gd name="connsiteX7" fmla="*/ 142875 w 990600"/>
                <a:gd name="connsiteY7" fmla="*/ 448213 h 492663"/>
                <a:gd name="connsiteX8" fmla="*/ 149225 w 990600"/>
                <a:gd name="connsiteY8" fmla="*/ 492663 h 492663"/>
                <a:gd name="connsiteX9" fmla="*/ 0 w 990600"/>
                <a:gd name="connsiteY9" fmla="*/ 489488 h 492663"/>
                <a:gd name="connsiteX0" fmla="*/ 0 w 990600"/>
                <a:gd name="connsiteY0" fmla="*/ 483747 h 486922"/>
                <a:gd name="connsiteX1" fmla="*/ 271462 w 990600"/>
                <a:gd name="connsiteY1" fmla="*/ 195616 h 486922"/>
                <a:gd name="connsiteX2" fmla="*/ 611188 w 990600"/>
                <a:gd name="connsiteY2" fmla="*/ 13053 h 486922"/>
                <a:gd name="connsiteX3" fmla="*/ 846138 w 990600"/>
                <a:gd name="connsiteY3" fmla="*/ 5116 h 486922"/>
                <a:gd name="connsiteX4" fmla="*/ 990600 w 990600"/>
                <a:gd name="connsiteY4" fmla="*/ 42422 h 486922"/>
                <a:gd name="connsiteX5" fmla="*/ 869950 w 990600"/>
                <a:gd name="connsiteY5" fmla="*/ 83697 h 486922"/>
                <a:gd name="connsiteX6" fmla="*/ 479425 w 990600"/>
                <a:gd name="connsiteY6" fmla="*/ 130529 h 486922"/>
                <a:gd name="connsiteX7" fmla="*/ 142875 w 990600"/>
                <a:gd name="connsiteY7" fmla="*/ 442472 h 486922"/>
                <a:gd name="connsiteX8" fmla="*/ 149225 w 990600"/>
                <a:gd name="connsiteY8" fmla="*/ 486922 h 486922"/>
                <a:gd name="connsiteX9" fmla="*/ 0 w 990600"/>
                <a:gd name="connsiteY9" fmla="*/ 483747 h 486922"/>
                <a:gd name="connsiteX0" fmla="*/ 0 w 990600"/>
                <a:gd name="connsiteY0" fmla="*/ 483747 h 489303"/>
                <a:gd name="connsiteX1" fmla="*/ 271462 w 990600"/>
                <a:gd name="connsiteY1" fmla="*/ 195616 h 489303"/>
                <a:gd name="connsiteX2" fmla="*/ 611188 w 990600"/>
                <a:gd name="connsiteY2" fmla="*/ 13053 h 489303"/>
                <a:gd name="connsiteX3" fmla="*/ 846138 w 990600"/>
                <a:gd name="connsiteY3" fmla="*/ 5116 h 489303"/>
                <a:gd name="connsiteX4" fmla="*/ 990600 w 990600"/>
                <a:gd name="connsiteY4" fmla="*/ 42422 h 489303"/>
                <a:gd name="connsiteX5" fmla="*/ 869950 w 990600"/>
                <a:gd name="connsiteY5" fmla="*/ 83697 h 489303"/>
                <a:gd name="connsiteX6" fmla="*/ 479425 w 990600"/>
                <a:gd name="connsiteY6" fmla="*/ 130529 h 489303"/>
                <a:gd name="connsiteX7" fmla="*/ 142875 w 990600"/>
                <a:gd name="connsiteY7" fmla="*/ 442472 h 489303"/>
                <a:gd name="connsiteX8" fmla="*/ 182562 w 990600"/>
                <a:gd name="connsiteY8" fmla="*/ 489303 h 489303"/>
                <a:gd name="connsiteX9" fmla="*/ 0 w 990600"/>
                <a:gd name="connsiteY9" fmla="*/ 483747 h 489303"/>
                <a:gd name="connsiteX0" fmla="*/ 0 w 990600"/>
                <a:gd name="connsiteY0" fmla="*/ 483747 h 489303"/>
                <a:gd name="connsiteX1" fmla="*/ 271462 w 990600"/>
                <a:gd name="connsiteY1" fmla="*/ 195616 h 489303"/>
                <a:gd name="connsiteX2" fmla="*/ 611188 w 990600"/>
                <a:gd name="connsiteY2" fmla="*/ 13053 h 489303"/>
                <a:gd name="connsiteX3" fmla="*/ 846138 w 990600"/>
                <a:gd name="connsiteY3" fmla="*/ 5116 h 489303"/>
                <a:gd name="connsiteX4" fmla="*/ 990600 w 990600"/>
                <a:gd name="connsiteY4" fmla="*/ 42422 h 489303"/>
                <a:gd name="connsiteX5" fmla="*/ 869950 w 990600"/>
                <a:gd name="connsiteY5" fmla="*/ 83697 h 489303"/>
                <a:gd name="connsiteX6" fmla="*/ 479425 w 990600"/>
                <a:gd name="connsiteY6" fmla="*/ 130529 h 489303"/>
                <a:gd name="connsiteX7" fmla="*/ 142875 w 990600"/>
                <a:gd name="connsiteY7" fmla="*/ 442472 h 489303"/>
                <a:gd name="connsiteX8" fmla="*/ 182562 w 990600"/>
                <a:gd name="connsiteY8" fmla="*/ 489303 h 489303"/>
                <a:gd name="connsiteX9" fmla="*/ 0 w 990600"/>
                <a:gd name="connsiteY9" fmla="*/ 483747 h 489303"/>
                <a:gd name="connsiteX0" fmla="*/ 0 w 990600"/>
                <a:gd name="connsiteY0" fmla="*/ 483747 h 489303"/>
                <a:gd name="connsiteX1" fmla="*/ 271462 w 990600"/>
                <a:gd name="connsiteY1" fmla="*/ 195616 h 489303"/>
                <a:gd name="connsiteX2" fmla="*/ 611188 w 990600"/>
                <a:gd name="connsiteY2" fmla="*/ 13053 h 489303"/>
                <a:gd name="connsiteX3" fmla="*/ 846138 w 990600"/>
                <a:gd name="connsiteY3" fmla="*/ 5116 h 489303"/>
                <a:gd name="connsiteX4" fmla="*/ 990600 w 990600"/>
                <a:gd name="connsiteY4" fmla="*/ 42422 h 489303"/>
                <a:gd name="connsiteX5" fmla="*/ 869950 w 990600"/>
                <a:gd name="connsiteY5" fmla="*/ 83697 h 489303"/>
                <a:gd name="connsiteX6" fmla="*/ 479425 w 990600"/>
                <a:gd name="connsiteY6" fmla="*/ 130529 h 489303"/>
                <a:gd name="connsiteX7" fmla="*/ 142875 w 990600"/>
                <a:gd name="connsiteY7" fmla="*/ 442472 h 489303"/>
                <a:gd name="connsiteX8" fmla="*/ 182562 w 990600"/>
                <a:gd name="connsiteY8" fmla="*/ 489303 h 489303"/>
                <a:gd name="connsiteX9" fmla="*/ 0 w 990600"/>
                <a:gd name="connsiteY9" fmla="*/ 483747 h 489303"/>
                <a:gd name="connsiteX0" fmla="*/ 0 w 990600"/>
                <a:gd name="connsiteY0" fmla="*/ 482727 h 488283"/>
                <a:gd name="connsiteX1" fmla="*/ 271462 w 990600"/>
                <a:gd name="connsiteY1" fmla="*/ 194596 h 488283"/>
                <a:gd name="connsiteX2" fmla="*/ 613569 w 990600"/>
                <a:gd name="connsiteY2" fmla="*/ 16795 h 488283"/>
                <a:gd name="connsiteX3" fmla="*/ 846138 w 990600"/>
                <a:gd name="connsiteY3" fmla="*/ 4096 h 488283"/>
                <a:gd name="connsiteX4" fmla="*/ 990600 w 990600"/>
                <a:gd name="connsiteY4" fmla="*/ 41402 h 488283"/>
                <a:gd name="connsiteX5" fmla="*/ 869950 w 990600"/>
                <a:gd name="connsiteY5" fmla="*/ 82677 h 488283"/>
                <a:gd name="connsiteX6" fmla="*/ 479425 w 990600"/>
                <a:gd name="connsiteY6" fmla="*/ 129509 h 488283"/>
                <a:gd name="connsiteX7" fmla="*/ 142875 w 990600"/>
                <a:gd name="connsiteY7" fmla="*/ 441452 h 488283"/>
                <a:gd name="connsiteX8" fmla="*/ 182562 w 990600"/>
                <a:gd name="connsiteY8" fmla="*/ 488283 h 488283"/>
                <a:gd name="connsiteX9" fmla="*/ 0 w 990600"/>
                <a:gd name="connsiteY9" fmla="*/ 482727 h 488283"/>
                <a:gd name="connsiteX0" fmla="*/ 0 w 990600"/>
                <a:gd name="connsiteY0" fmla="*/ 482727 h 488283"/>
                <a:gd name="connsiteX1" fmla="*/ 271462 w 990600"/>
                <a:gd name="connsiteY1" fmla="*/ 194596 h 488283"/>
                <a:gd name="connsiteX2" fmla="*/ 613569 w 990600"/>
                <a:gd name="connsiteY2" fmla="*/ 16795 h 488283"/>
                <a:gd name="connsiteX3" fmla="*/ 846138 w 990600"/>
                <a:gd name="connsiteY3" fmla="*/ 4096 h 488283"/>
                <a:gd name="connsiteX4" fmla="*/ 990600 w 990600"/>
                <a:gd name="connsiteY4" fmla="*/ 41402 h 488283"/>
                <a:gd name="connsiteX5" fmla="*/ 869950 w 990600"/>
                <a:gd name="connsiteY5" fmla="*/ 82677 h 488283"/>
                <a:gd name="connsiteX6" fmla="*/ 481807 w 990600"/>
                <a:gd name="connsiteY6" fmla="*/ 136653 h 488283"/>
                <a:gd name="connsiteX7" fmla="*/ 142875 w 990600"/>
                <a:gd name="connsiteY7" fmla="*/ 441452 h 488283"/>
                <a:gd name="connsiteX8" fmla="*/ 182562 w 990600"/>
                <a:gd name="connsiteY8" fmla="*/ 488283 h 488283"/>
                <a:gd name="connsiteX9" fmla="*/ 0 w 990600"/>
                <a:gd name="connsiteY9" fmla="*/ 482727 h 488283"/>
                <a:gd name="connsiteX0" fmla="*/ 0 w 990600"/>
                <a:gd name="connsiteY0" fmla="*/ 482727 h 488283"/>
                <a:gd name="connsiteX1" fmla="*/ 271462 w 990600"/>
                <a:gd name="connsiteY1" fmla="*/ 194596 h 488283"/>
                <a:gd name="connsiteX2" fmla="*/ 613569 w 990600"/>
                <a:gd name="connsiteY2" fmla="*/ 16795 h 488283"/>
                <a:gd name="connsiteX3" fmla="*/ 846138 w 990600"/>
                <a:gd name="connsiteY3" fmla="*/ 4096 h 488283"/>
                <a:gd name="connsiteX4" fmla="*/ 990600 w 990600"/>
                <a:gd name="connsiteY4" fmla="*/ 41402 h 488283"/>
                <a:gd name="connsiteX5" fmla="*/ 869950 w 990600"/>
                <a:gd name="connsiteY5" fmla="*/ 82677 h 488283"/>
                <a:gd name="connsiteX6" fmla="*/ 481807 w 990600"/>
                <a:gd name="connsiteY6" fmla="*/ 136653 h 488283"/>
                <a:gd name="connsiteX7" fmla="*/ 142875 w 990600"/>
                <a:gd name="connsiteY7" fmla="*/ 441452 h 488283"/>
                <a:gd name="connsiteX8" fmla="*/ 182562 w 990600"/>
                <a:gd name="connsiteY8" fmla="*/ 488283 h 488283"/>
                <a:gd name="connsiteX9" fmla="*/ 0 w 990600"/>
                <a:gd name="connsiteY9" fmla="*/ 482727 h 488283"/>
                <a:gd name="connsiteX0" fmla="*/ 0 w 990600"/>
                <a:gd name="connsiteY0" fmla="*/ 482727 h 488283"/>
                <a:gd name="connsiteX1" fmla="*/ 271462 w 990600"/>
                <a:gd name="connsiteY1" fmla="*/ 194596 h 488283"/>
                <a:gd name="connsiteX2" fmla="*/ 613569 w 990600"/>
                <a:gd name="connsiteY2" fmla="*/ 16795 h 488283"/>
                <a:gd name="connsiteX3" fmla="*/ 846138 w 990600"/>
                <a:gd name="connsiteY3" fmla="*/ 4096 h 488283"/>
                <a:gd name="connsiteX4" fmla="*/ 990600 w 990600"/>
                <a:gd name="connsiteY4" fmla="*/ 41402 h 488283"/>
                <a:gd name="connsiteX5" fmla="*/ 869950 w 990600"/>
                <a:gd name="connsiteY5" fmla="*/ 82677 h 488283"/>
                <a:gd name="connsiteX6" fmla="*/ 481807 w 990600"/>
                <a:gd name="connsiteY6" fmla="*/ 136653 h 488283"/>
                <a:gd name="connsiteX7" fmla="*/ 142875 w 990600"/>
                <a:gd name="connsiteY7" fmla="*/ 441452 h 488283"/>
                <a:gd name="connsiteX8" fmla="*/ 182562 w 990600"/>
                <a:gd name="connsiteY8" fmla="*/ 488283 h 488283"/>
                <a:gd name="connsiteX9" fmla="*/ 0 w 990600"/>
                <a:gd name="connsiteY9" fmla="*/ 482727 h 488283"/>
                <a:gd name="connsiteX0" fmla="*/ 0 w 990600"/>
                <a:gd name="connsiteY0" fmla="*/ 482727 h 488283"/>
                <a:gd name="connsiteX1" fmla="*/ 269081 w 990600"/>
                <a:gd name="connsiteY1" fmla="*/ 208883 h 488283"/>
                <a:gd name="connsiteX2" fmla="*/ 613569 w 990600"/>
                <a:gd name="connsiteY2" fmla="*/ 16795 h 488283"/>
                <a:gd name="connsiteX3" fmla="*/ 846138 w 990600"/>
                <a:gd name="connsiteY3" fmla="*/ 4096 h 488283"/>
                <a:gd name="connsiteX4" fmla="*/ 990600 w 990600"/>
                <a:gd name="connsiteY4" fmla="*/ 41402 h 488283"/>
                <a:gd name="connsiteX5" fmla="*/ 869950 w 990600"/>
                <a:gd name="connsiteY5" fmla="*/ 82677 h 488283"/>
                <a:gd name="connsiteX6" fmla="*/ 481807 w 990600"/>
                <a:gd name="connsiteY6" fmla="*/ 136653 h 488283"/>
                <a:gd name="connsiteX7" fmla="*/ 142875 w 990600"/>
                <a:gd name="connsiteY7" fmla="*/ 441452 h 488283"/>
                <a:gd name="connsiteX8" fmla="*/ 182562 w 990600"/>
                <a:gd name="connsiteY8" fmla="*/ 488283 h 488283"/>
                <a:gd name="connsiteX9" fmla="*/ 0 w 990600"/>
                <a:gd name="connsiteY9" fmla="*/ 482727 h 488283"/>
                <a:gd name="connsiteX0" fmla="*/ 0 w 990600"/>
                <a:gd name="connsiteY0" fmla="*/ 482727 h 488283"/>
                <a:gd name="connsiteX1" fmla="*/ 269081 w 990600"/>
                <a:gd name="connsiteY1" fmla="*/ 208883 h 488283"/>
                <a:gd name="connsiteX2" fmla="*/ 613569 w 990600"/>
                <a:gd name="connsiteY2" fmla="*/ 16795 h 488283"/>
                <a:gd name="connsiteX3" fmla="*/ 846138 w 990600"/>
                <a:gd name="connsiteY3" fmla="*/ 4096 h 488283"/>
                <a:gd name="connsiteX4" fmla="*/ 990600 w 990600"/>
                <a:gd name="connsiteY4" fmla="*/ 41402 h 488283"/>
                <a:gd name="connsiteX5" fmla="*/ 869950 w 990600"/>
                <a:gd name="connsiteY5" fmla="*/ 82677 h 488283"/>
                <a:gd name="connsiteX6" fmla="*/ 481807 w 990600"/>
                <a:gd name="connsiteY6" fmla="*/ 136653 h 488283"/>
                <a:gd name="connsiteX7" fmla="*/ 142875 w 990600"/>
                <a:gd name="connsiteY7" fmla="*/ 441452 h 488283"/>
                <a:gd name="connsiteX8" fmla="*/ 182562 w 990600"/>
                <a:gd name="connsiteY8" fmla="*/ 488283 h 488283"/>
                <a:gd name="connsiteX9" fmla="*/ 0 w 990600"/>
                <a:gd name="connsiteY9" fmla="*/ 482727 h 488283"/>
                <a:gd name="connsiteX0" fmla="*/ 0 w 990600"/>
                <a:gd name="connsiteY0" fmla="*/ 478631 h 484187"/>
                <a:gd name="connsiteX1" fmla="*/ 269081 w 990600"/>
                <a:gd name="connsiteY1" fmla="*/ 204787 h 484187"/>
                <a:gd name="connsiteX2" fmla="*/ 846138 w 990600"/>
                <a:gd name="connsiteY2" fmla="*/ 0 h 484187"/>
                <a:gd name="connsiteX3" fmla="*/ 990600 w 990600"/>
                <a:gd name="connsiteY3" fmla="*/ 37306 h 484187"/>
                <a:gd name="connsiteX4" fmla="*/ 869950 w 990600"/>
                <a:gd name="connsiteY4" fmla="*/ 78581 h 484187"/>
                <a:gd name="connsiteX5" fmla="*/ 481807 w 990600"/>
                <a:gd name="connsiteY5" fmla="*/ 132557 h 484187"/>
                <a:gd name="connsiteX6" fmla="*/ 142875 w 990600"/>
                <a:gd name="connsiteY6" fmla="*/ 437356 h 484187"/>
                <a:gd name="connsiteX7" fmla="*/ 182562 w 990600"/>
                <a:gd name="connsiteY7" fmla="*/ 484187 h 484187"/>
                <a:gd name="connsiteX8" fmla="*/ 0 w 990600"/>
                <a:gd name="connsiteY8" fmla="*/ 478631 h 484187"/>
                <a:gd name="connsiteX0" fmla="*/ 0 w 990600"/>
                <a:gd name="connsiteY0" fmla="*/ 478631 h 484187"/>
                <a:gd name="connsiteX1" fmla="*/ 269081 w 990600"/>
                <a:gd name="connsiteY1" fmla="*/ 204787 h 484187"/>
                <a:gd name="connsiteX2" fmla="*/ 846138 w 990600"/>
                <a:gd name="connsiteY2" fmla="*/ 0 h 484187"/>
                <a:gd name="connsiteX3" fmla="*/ 990600 w 990600"/>
                <a:gd name="connsiteY3" fmla="*/ 37306 h 484187"/>
                <a:gd name="connsiteX4" fmla="*/ 869950 w 990600"/>
                <a:gd name="connsiteY4" fmla="*/ 78581 h 484187"/>
                <a:gd name="connsiteX5" fmla="*/ 481807 w 990600"/>
                <a:gd name="connsiteY5" fmla="*/ 132557 h 484187"/>
                <a:gd name="connsiteX6" fmla="*/ 142875 w 990600"/>
                <a:gd name="connsiteY6" fmla="*/ 437356 h 484187"/>
                <a:gd name="connsiteX7" fmla="*/ 182562 w 990600"/>
                <a:gd name="connsiteY7" fmla="*/ 484187 h 484187"/>
                <a:gd name="connsiteX8" fmla="*/ 0 w 990600"/>
                <a:gd name="connsiteY8" fmla="*/ 478631 h 484187"/>
                <a:gd name="connsiteX0" fmla="*/ 0 w 990600"/>
                <a:gd name="connsiteY0" fmla="*/ 478631 h 484187"/>
                <a:gd name="connsiteX1" fmla="*/ 269081 w 990600"/>
                <a:gd name="connsiteY1" fmla="*/ 204787 h 484187"/>
                <a:gd name="connsiteX2" fmla="*/ 846138 w 990600"/>
                <a:gd name="connsiteY2" fmla="*/ 0 h 484187"/>
                <a:gd name="connsiteX3" fmla="*/ 990600 w 990600"/>
                <a:gd name="connsiteY3" fmla="*/ 37306 h 484187"/>
                <a:gd name="connsiteX4" fmla="*/ 869950 w 990600"/>
                <a:gd name="connsiteY4" fmla="*/ 78581 h 484187"/>
                <a:gd name="connsiteX5" fmla="*/ 481807 w 990600"/>
                <a:gd name="connsiteY5" fmla="*/ 132557 h 484187"/>
                <a:gd name="connsiteX6" fmla="*/ 142875 w 990600"/>
                <a:gd name="connsiteY6" fmla="*/ 437356 h 484187"/>
                <a:gd name="connsiteX7" fmla="*/ 182562 w 990600"/>
                <a:gd name="connsiteY7" fmla="*/ 484187 h 484187"/>
                <a:gd name="connsiteX8" fmla="*/ 0 w 990600"/>
                <a:gd name="connsiteY8" fmla="*/ 478631 h 484187"/>
                <a:gd name="connsiteX0" fmla="*/ 0 w 990600"/>
                <a:gd name="connsiteY0" fmla="*/ 471487 h 477043"/>
                <a:gd name="connsiteX1" fmla="*/ 269081 w 990600"/>
                <a:gd name="connsiteY1" fmla="*/ 197643 h 477043"/>
                <a:gd name="connsiteX2" fmla="*/ 850900 w 990600"/>
                <a:gd name="connsiteY2" fmla="*/ 0 h 477043"/>
                <a:gd name="connsiteX3" fmla="*/ 990600 w 990600"/>
                <a:gd name="connsiteY3" fmla="*/ 30162 h 477043"/>
                <a:gd name="connsiteX4" fmla="*/ 869950 w 990600"/>
                <a:gd name="connsiteY4" fmla="*/ 71437 h 477043"/>
                <a:gd name="connsiteX5" fmla="*/ 481807 w 990600"/>
                <a:gd name="connsiteY5" fmla="*/ 125413 h 477043"/>
                <a:gd name="connsiteX6" fmla="*/ 142875 w 990600"/>
                <a:gd name="connsiteY6" fmla="*/ 430212 h 477043"/>
                <a:gd name="connsiteX7" fmla="*/ 182562 w 990600"/>
                <a:gd name="connsiteY7" fmla="*/ 477043 h 477043"/>
                <a:gd name="connsiteX8" fmla="*/ 0 w 990600"/>
                <a:gd name="connsiteY8" fmla="*/ 471487 h 477043"/>
                <a:gd name="connsiteX0" fmla="*/ 0 w 990600"/>
                <a:gd name="connsiteY0" fmla="*/ 471487 h 477043"/>
                <a:gd name="connsiteX1" fmla="*/ 269081 w 990600"/>
                <a:gd name="connsiteY1" fmla="*/ 197643 h 477043"/>
                <a:gd name="connsiteX2" fmla="*/ 850900 w 990600"/>
                <a:gd name="connsiteY2" fmla="*/ 0 h 477043"/>
                <a:gd name="connsiteX3" fmla="*/ 990600 w 990600"/>
                <a:gd name="connsiteY3" fmla="*/ 30162 h 477043"/>
                <a:gd name="connsiteX4" fmla="*/ 869950 w 990600"/>
                <a:gd name="connsiteY4" fmla="*/ 61912 h 477043"/>
                <a:gd name="connsiteX5" fmla="*/ 481807 w 990600"/>
                <a:gd name="connsiteY5" fmla="*/ 125413 h 477043"/>
                <a:gd name="connsiteX6" fmla="*/ 142875 w 990600"/>
                <a:gd name="connsiteY6" fmla="*/ 430212 h 477043"/>
                <a:gd name="connsiteX7" fmla="*/ 182562 w 990600"/>
                <a:gd name="connsiteY7" fmla="*/ 477043 h 477043"/>
                <a:gd name="connsiteX8" fmla="*/ 0 w 990600"/>
                <a:gd name="connsiteY8" fmla="*/ 471487 h 477043"/>
                <a:gd name="connsiteX0" fmla="*/ 0 w 990600"/>
                <a:gd name="connsiteY0" fmla="*/ 471487 h 477043"/>
                <a:gd name="connsiteX1" fmla="*/ 269081 w 990600"/>
                <a:gd name="connsiteY1" fmla="*/ 197643 h 477043"/>
                <a:gd name="connsiteX2" fmla="*/ 850900 w 990600"/>
                <a:gd name="connsiteY2" fmla="*/ 0 h 477043"/>
                <a:gd name="connsiteX3" fmla="*/ 990600 w 990600"/>
                <a:gd name="connsiteY3" fmla="*/ 30162 h 477043"/>
                <a:gd name="connsiteX4" fmla="*/ 869950 w 990600"/>
                <a:gd name="connsiteY4" fmla="*/ 61912 h 477043"/>
                <a:gd name="connsiteX5" fmla="*/ 481807 w 990600"/>
                <a:gd name="connsiteY5" fmla="*/ 125413 h 477043"/>
                <a:gd name="connsiteX6" fmla="*/ 142875 w 990600"/>
                <a:gd name="connsiteY6" fmla="*/ 430212 h 477043"/>
                <a:gd name="connsiteX7" fmla="*/ 182562 w 990600"/>
                <a:gd name="connsiteY7" fmla="*/ 477043 h 477043"/>
                <a:gd name="connsiteX8" fmla="*/ 0 w 990600"/>
                <a:gd name="connsiteY8" fmla="*/ 471487 h 477043"/>
                <a:gd name="connsiteX0" fmla="*/ 0 w 990600"/>
                <a:gd name="connsiteY0" fmla="*/ 471487 h 477043"/>
                <a:gd name="connsiteX1" fmla="*/ 269081 w 990600"/>
                <a:gd name="connsiteY1" fmla="*/ 197643 h 477043"/>
                <a:gd name="connsiteX2" fmla="*/ 850900 w 990600"/>
                <a:gd name="connsiteY2" fmla="*/ 0 h 477043"/>
                <a:gd name="connsiteX3" fmla="*/ 990600 w 990600"/>
                <a:gd name="connsiteY3" fmla="*/ 30162 h 477043"/>
                <a:gd name="connsiteX4" fmla="*/ 869950 w 990600"/>
                <a:gd name="connsiteY4" fmla="*/ 61912 h 477043"/>
                <a:gd name="connsiteX5" fmla="*/ 481807 w 990600"/>
                <a:gd name="connsiteY5" fmla="*/ 125413 h 477043"/>
                <a:gd name="connsiteX6" fmla="*/ 142875 w 990600"/>
                <a:gd name="connsiteY6" fmla="*/ 430212 h 477043"/>
                <a:gd name="connsiteX7" fmla="*/ 182562 w 990600"/>
                <a:gd name="connsiteY7" fmla="*/ 477043 h 477043"/>
                <a:gd name="connsiteX8" fmla="*/ 0 w 990600"/>
                <a:gd name="connsiteY8" fmla="*/ 471487 h 477043"/>
                <a:gd name="connsiteX0" fmla="*/ 0 w 990600"/>
                <a:gd name="connsiteY0" fmla="*/ 471487 h 477043"/>
                <a:gd name="connsiteX1" fmla="*/ 269081 w 990600"/>
                <a:gd name="connsiteY1" fmla="*/ 197643 h 477043"/>
                <a:gd name="connsiteX2" fmla="*/ 850900 w 990600"/>
                <a:gd name="connsiteY2" fmla="*/ 0 h 477043"/>
                <a:gd name="connsiteX3" fmla="*/ 990600 w 990600"/>
                <a:gd name="connsiteY3" fmla="*/ 30162 h 477043"/>
                <a:gd name="connsiteX4" fmla="*/ 869950 w 990600"/>
                <a:gd name="connsiteY4" fmla="*/ 61912 h 477043"/>
                <a:gd name="connsiteX5" fmla="*/ 474663 w 990600"/>
                <a:gd name="connsiteY5" fmla="*/ 127794 h 477043"/>
                <a:gd name="connsiteX6" fmla="*/ 142875 w 990600"/>
                <a:gd name="connsiteY6" fmla="*/ 430212 h 477043"/>
                <a:gd name="connsiteX7" fmla="*/ 182562 w 990600"/>
                <a:gd name="connsiteY7" fmla="*/ 477043 h 477043"/>
                <a:gd name="connsiteX8" fmla="*/ 0 w 990600"/>
                <a:gd name="connsiteY8" fmla="*/ 471487 h 477043"/>
                <a:gd name="connsiteX0" fmla="*/ 0 w 990600"/>
                <a:gd name="connsiteY0" fmla="*/ 471487 h 477043"/>
                <a:gd name="connsiteX1" fmla="*/ 269081 w 990600"/>
                <a:gd name="connsiteY1" fmla="*/ 197643 h 477043"/>
                <a:gd name="connsiteX2" fmla="*/ 850900 w 990600"/>
                <a:gd name="connsiteY2" fmla="*/ 0 h 477043"/>
                <a:gd name="connsiteX3" fmla="*/ 990600 w 990600"/>
                <a:gd name="connsiteY3" fmla="*/ 30162 h 477043"/>
                <a:gd name="connsiteX4" fmla="*/ 869950 w 990600"/>
                <a:gd name="connsiteY4" fmla="*/ 61912 h 477043"/>
                <a:gd name="connsiteX5" fmla="*/ 455613 w 990600"/>
                <a:gd name="connsiteY5" fmla="*/ 134938 h 477043"/>
                <a:gd name="connsiteX6" fmla="*/ 142875 w 990600"/>
                <a:gd name="connsiteY6" fmla="*/ 430212 h 477043"/>
                <a:gd name="connsiteX7" fmla="*/ 182562 w 990600"/>
                <a:gd name="connsiteY7" fmla="*/ 477043 h 477043"/>
                <a:gd name="connsiteX8" fmla="*/ 0 w 990600"/>
                <a:gd name="connsiteY8" fmla="*/ 471487 h 477043"/>
                <a:gd name="connsiteX0" fmla="*/ 0 w 990600"/>
                <a:gd name="connsiteY0" fmla="*/ 471487 h 477043"/>
                <a:gd name="connsiteX1" fmla="*/ 269081 w 990600"/>
                <a:gd name="connsiteY1" fmla="*/ 197643 h 477043"/>
                <a:gd name="connsiteX2" fmla="*/ 850900 w 990600"/>
                <a:gd name="connsiteY2" fmla="*/ 0 h 477043"/>
                <a:gd name="connsiteX3" fmla="*/ 990600 w 990600"/>
                <a:gd name="connsiteY3" fmla="*/ 30162 h 477043"/>
                <a:gd name="connsiteX4" fmla="*/ 869950 w 990600"/>
                <a:gd name="connsiteY4" fmla="*/ 61912 h 477043"/>
                <a:gd name="connsiteX5" fmla="*/ 142875 w 990600"/>
                <a:gd name="connsiteY5" fmla="*/ 430212 h 477043"/>
                <a:gd name="connsiteX6" fmla="*/ 182562 w 990600"/>
                <a:gd name="connsiteY6" fmla="*/ 477043 h 477043"/>
                <a:gd name="connsiteX7" fmla="*/ 0 w 990600"/>
                <a:gd name="connsiteY7" fmla="*/ 471487 h 477043"/>
                <a:gd name="connsiteX0" fmla="*/ 0 w 990600"/>
                <a:gd name="connsiteY0" fmla="*/ 471487 h 477043"/>
                <a:gd name="connsiteX1" fmla="*/ 269081 w 990600"/>
                <a:gd name="connsiteY1" fmla="*/ 197643 h 477043"/>
                <a:gd name="connsiteX2" fmla="*/ 850900 w 990600"/>
                <a:gd name="connsiteY2" fmla="*/ 0 h 477043"/>
                <a:gd name="connsiteX3" fmla="*/ 990600 w 990600"/>
                <a:gd name="connsiteY3" fmla="*/ 30162 h 477043"/>
                <a:gd name="connsiteX4" fmla="*/ 869950 w 990600"/>
                <a:gd name="connsiteY4" fmla="*/ 61912 h 477043"/>
                <a:gd name="connsiteX5" fmla="*/ 142875 w 990600"/>
                <a:gd name="connsiteY5" fmla="*/ 430212 h 477043"/>
                <a:gd name="connsiteX6" fmla="*/ 182562 w 990600"/>
                <a:gd name="connsiteY6" fmla="*/ 477043 h 477043"/>
                <a:gd name="connsiteX7" fmla="*/ 0 w 990600"/>
                <a:gd name="connsiteY7" fmla="*/ 471487 h 477043"/>
                <a:gd name="connsiteX0" fmla="*/ 0 w 990600"/>
                <a:gd name="connsiteY0" fmla="*/ 471487 h 477043"/>
                <a:gd name="connsiteX1" fmla="*/ 269081 w 990600"/>
                <a:gd name="connsiteY1" fmla="*/ 197643 h 477043"/>
                <a:gd name="connsiteX2" fmla="*/ 850900 w 990600"/>
                <a:gd name="connsiteY2" fmla="*/ 0 h 477043"/>
                <a:gd name="connsiteX3" fmla="*/ 990600 w 990600"/>
                <a:gd name="connsiteY3" fmla="*/ 30162 h 477043"/>
                <a:gd name="connsiteX4" fmla="*/ 869950 w 990600"/>
                <a:gd name="connsiteY4" fmla="*/ 61912 h 477043"/>
                <a:gd name="connsiteX5" fmla="*/ 142875 w 990600"/>
                <a:gd name="connsiteY5" fmla="*/ 430212 h 477043"/>
                <a:gd name="connsiteX6" fmla="*/ 182562 w 990600"/>
                <a:gd name="connsiteY6" fmla="*/ 477043 h 477043"/>
                <a:gd name="connsiteX7" fmla="*/ 0 w 990600"/>
                <a:gd name="connsiteY7" fmla="*/ 471487 h 477043"/>
                <a:gd name="connsiteX0" fmla="*/ 0 w 990600"/>
                <a:gd name="connsiteY0" fmla="*/ 471487 h 477043"/>
                <a:gd name="connsiteX1" fmla="*/ 850900 w 990600"/>
                <a:gd name="connsiteY1" fmla="*/ 0 h 477043"/>
                <a:gd name="connsiteX2" fmla="*/ 990600 w 990600"/>
                <a:gd name="connsiteY2" fmla="*/ 30162 h 477043"/>
                <a:gd name="connsiteX3" fmla="*/ 869950 w 990600"/>
                <a:gd name="connsiteY3" fmla="*/ 61912 h 477043"/>
                <a:gd name="connsiteX4" fmla="*/ 142875 w 990600"/>
                <a:gd name="connsiteY4" fmla="*/ 430212 h 477043"/>
                <a:gd name="connsiteX5" fmla="*/ 182562 w 990600"/>
                <a:gd name="connsiteY5" fmla="*/ 477043 h 477043"/>
                <a:gd name="connsiteX6" fmla="*/ 0 w 990600"/>
                <a:gd name="connsiteY6" fmla="*/ 471487 h 477043"/>
                <a:gd name="connsiteX0" fmla="*/ 107 w 990707"/>
                <a:gd name="connsiteY0" fmla="*/ 471487 h 477043"/>
                <a:gd name="connsiteX1" fmla="*/ 851007 w 990707"/>
                <a:gd name="connsiteY1" fmla="*/ 0 h 477043"/>
                <a:gd name="connsiteX2" fmla="*/ 990707 w 990707"/>
                <a:gd name="connsiteY2" fmla="*/ 30162 h 477043"/>
                <a:gd name="connsiteX3" fmla="*/ 870057 w 990707"/>
                <a:gd name="connsiteY3" fmla="*/ 61912 h 477043"/>
                <a:gd name="connsiteX4" fmla="*/ 142982 w 990707"/>
                <a:gd name="connsiteY4" fmla="*/ 430212 h 477043"/>
                <a:gd name="connsiteX5" fmla="*/ 182669 w 990707"/>
                <a:gd name="connsiteY5" fmla="*/ 477043 h 477043"/>
                <a:gd name="connsiteX6" fmla="*/ 107 w 990707"/>
                <a:gd name="connsiteY6" fmla="*/ 471487 h 477043"/>
                <a:gd name="connsiteX0" fmla="*/ 112 w 990712"/>
                <a:gd name="connsiteY0" fmla="*/ 472631 h 478187"/>
                <a:gd name="connsiteX1" fmla="*/ 851012 w 990712"/>
                <a:gd name="connsiteY1" fmla="*/ 1144 h 478187"/>
                <a:gd name="connsiteX2" fmla="*/ 990712 w 990712"/>
                <a:gd name="connsiteY2" fmla="*/ 31306 h 478187"/>
                <a:gd name="connsiteX3" fmla="*/ 870062 w 990712"/>
                <a:gd name="connsiteY3" fmla="*/ 63056 h 478187"/>
                <a:gd name="connsiteX4" fmla="*/ 142987 w 990712"/>
                <a:gd name="connsiteY4" fmla="*/ 431356 h 478187"/>
                <a:gd name="connsiteX5" fmla="*/ 182674 w 990712"/>
                <a:gd name="connsiteY5" fmla="*/ 478187 h 478187"/>
                <a:gd name="connsiteX6" fmla="*/ 112 w 990712"/>
                <a:gd name="connsiteY6" fmla="*/ 472631 h 478187"/>
                <a:gd name="connsiteX0" fmla="*/ 0 w 990600"/>
                <a:gd name="connsiteY0" fmla="*/ 477738 h 483294"/>
                <a:gd name="connsiteX1" fmla="*/ 850900 w 990600"/>
                <a:gd name="connsiteY1" fmla="*/ 6251 h 483294"/>
                <a:gd name="connsiteX2" fmla="*/ 990600 w 990600"/>
                <a:gd name="connsiteY2" fmla="*/ 36413 h 483294"/>
                <a:gd name="connsiteX3" fmla="*/ 869950 w 990600"/>
                <a:gd name="connsiteY3" fmla="*/ 68163 h 483294"/>
                <a:gd name="connsiteX4" fmla="*/ 142875 w 990600"/>
                <a:gd name="connsiteY4" fmla="*/ 436463 h 483294"/>
                <a:gd name="connsiteX5" fmla="*/ 182562 w 990600"/>
                <a:gd name="connsiteY5" fmla="*/ 483294 h 483294"/>
                <a:gd name="connsiteX6" fmla="*/ 0 w 990600"/>
                <a:gd name="connsiteY6" fmla="*/ 477738 h 483294"/>
                <a:gd name="connsiteX0" fmla="*/ 0 w 990600"/>
                <a:gd name="connsiteY0" fmla="*/ 473746 h 479302"/>
                <a:gd name="connsiteX1" fmla="*/ 850900 w 990600"/>
                <a:gd name="connsiteY1" fmla="*/ 2259 h 479302"/>
                <a:gd name="connsiteX2" fmla="*/ 990600 w 990600"/>
                <a:gd name="connsiteY2" fmla="*/ 32421 h 479302"/>
                <a:gd name="connsiteX3" fmla="*/ 869950 w 990600"/>
                <a:gd name="connsiteY3" fmla="*/ 64171 h 479302"/>
                <a:gd name="connsiteX4" fmla="*/ 142875 w 990600"/>
                <a:gd name="connsiteY4" fmla="*/ 432471 h 479302"/>
                <a:gd name="connsiteX5" fmla="*/ 182562 w 990600"/>
                <a:gd name="connsiteY5" fmla="*/ 479302 h 479302"/>
                <a:gd name="connsiteX6" fmla="*/ 0 w 990600"/>
                <a:gd name="connsiteY6" fmla="*/ 473746 h 479302"/>
                <a:gd name="connsiteX0" fmla="*/ 0 w 990600"/>
                <a:gd name="connsiteY0" fmla="*/ 475278 h 480834"/>
                <a:gd name="connsiteX1" fmla="*/ 850900 w 990600"/>
                <a:gd name="connsiteY1" fmla="*/ 3791 h 480834"/>
                <a:gd name="connsiteX2" fmla="*/ 990600 w 990600"/>
                <a:gd name="connsiteY2" fmla="*/ 33953 h 480834"/>
                <a:gd name="connsiteX3" fmla="*/ 869950 w 990600"/>
                <a:gd name="connsiteY3" fmla="*/ 65703 h 480834"/>
                <a:gd name="connsiteX4" fmla="*/ 142875 w 990600"/>
                <a:gd name="connsiteY4" fmla="*/ 434003 h 480834"/>
                <a:gd name="connsiteX5" fmla="*/ 182562 w 990600"/>
                <a:gd name="connsiteY5" fmla="*/ 480834 h 480834"/>
                <a:gd name="connsiteX6" fmla="*/ 0 w 990600"/>
                <a:gd name="connsiteY6" fmla="*/ 475278 h 480834"/>
                <a:gd name="connsiteX0" fmla="*/ 0 w 990600"/>
                <a:gd name="connsiteY0" fmla="*/ 475278 h 480834"/>
                <a:gd name="connsiteX1" fmla="*/ 850900 w 990600"/>
                <a:gd name="connsiteY1" fmla="*/ 3791 h 480834"/>
                <a:gd name="connsiteX2" fmla="*/ 990600 w 990600"/>
                <a:gd name="connsiteY2" fmla="*/ 33953 h 480834"/>
                <a:gd name="connsiteX3" fmla="*/ 869950 w 990600"/>
                <a:gd name="connsiteY3" fmla="*/ 65703 h 480834"/>
                <a:gd name="connsiteX4" fmla="*/ 142875 w 990600"/>
                <a:gd name="connsiteY4" fmla="*/ 434003 h 480834"/>
                <a:gd name="connsiteX5" fmla="*/ 182562 w 990600"/>
                <a:gd name="connsiteY5" fmla="*/ 480834 h 480834"/>
                <a:gd name="connsiteX6" fmla="*/ 0 w 990600"/>
                <a:gd name="connsiteY6" fmla="*/ 475278 h 480834"/>
                <a:gd name="connsiteX0" fmla="*/ 0 w 990600"/>
                <a:gd name="connsiteY0" fmla="*/ 475278 h 480834"/>
                <a:gd name="connsiteX1" fmla="*/ 850900 w 990600"/>
                <a:gd name="connsiteY1" fmla="*/ 3791 h 480834"/>
                <a:gd name="connsiteX2" fmla="*/ 990600 w 990600"/>
                <a:gd name="connsiteY2" fmla="*/ 33953 h 480834"/>
                <a:gd name="connsiteX3" fmla="*/ 869950 w 990600"/>
                <a:gd name="connsiteY3" fmla="*/ 65703 h 480834"/>
                <a:gd name="connsiteX4" fmla="*/ 142875 w 990600"/>
                <a:gd name="connsiteY4" fmla="*/ 434003 h 480834"/>
                <a:gd name="connsiteX5" fmla="*/ 182562 w 990600"/>
                <a:gd name="connsiteY5" fmla="*/ 480834 h 480834"/>
                <a:gd name="connsiteX6" fmla="*/ 0 w 990600"/>
                <a:gd name="connsiteY6" fmla="*/ 475278 h 480834"/>
                <a:gd name="connsiteX0" fmla="*/ 0 w 990600"/>
                <a:gd name="connsiteY0" fmla="*/ 471487 h 477043"/>
                <a:gd name="connsiteX1" fmla="*/ 850900 w 990600"/>
                <a:gd name="connsiteY1" fmla="*/ 0 h 477043"/>
                <a:gd name="connsiteX2" fmla="*/ 990600 w 990600"/>
                <a:gd name="connsiteY2" fmla="*/ 30162 h 477043"/>
                <a:gd name="connsiteX3" fmla="*/ 869950 w 990600"/>
                <a:gd name="connsiteY3" fmla="*/ 61912 h 477043"/>
                <a:gd name="connsiteX4" fmla="*/ 142875 w 990600"/>
                <a:gd name="connsiteY4" fmla="*/ 430212 h 477043"/>
                <a:gd name="connsiteX5" fmla="*/ 182562 w 990600"/>
                <a:gd name="connsiteY5" fmla="*/ 477043 h 477043"/>
                <a:gd name="connsiteX6" fmla="*/ 0 w 990600"/>
                <a:gd name="connsiteY6" fmla="*/ 471487 h 477043"/>
                <a:gd name="connsiteX0" fmla="*/ 0 w 990600"/>
                <a:gd name="connsiteY0" fmla="*/ 483394 h 488950"/>
                <a:gd name="connsiteX1" fmla="*/ 855662 w 990600"/>
                <a:gd name="connsiteY1" fmla="*/ 0 h 488950"/>
                <a:gd name="connsiteX2" fmla="*/ 990600 w 990600"/>
                <a:gd name="connsiteY2" fmla="*/ 42069 h 488950"/>
                <a:gd name="connsiteX3" fmla="*/ 869950 w 990600"/>
                <a:gd name="connsiteY3" fmla="*/ 73819 h 488950"/>
                <a:gd name="connsiteX4" fmla="*/ 142875 w 990600"/>
                <a:gd name="connsiteY4" fmla="*/ 442119 h 488950"/>
                <a:gd name="connsiteX5" fmla="*/ 182562 w 990600"/>
                <a:gd name="connsiteY5" fmla="*/ 488950 h 488950"/>
                <a:gd name="connsiteX6" fmla="*/ 0 w 990600"/>
                <a:gd name="connsiteY6" fmla="*/ 483394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0" h="488950">
                  <a:moveTo>
                    <a:pt x="0" y="483394"/>
                  </a:moveTo>
                  <a:cubicBezTo>
                    <a:pt x="344752" y="-12832"/>
                    <a:pt x="638174" y="9261"/>
                    <a:pt x="855662" y="0"/>
                  </a:cubicBezTo>
                  <a:lnTo>
                    <a:pt x="990600" y="42069"/>
                  </a:lnTo>
                  <a:lnTo>
                    <a:pt x="869950" y="73819"/>
                  </a:lnTo>
                  <a:cubicBezTo>
                    <a:pt x="459582" y="47625"/>
                    <a:pt x="271728" y="275300"/>
                    <a:pt x="142875" y="442119"/>
                  </a:cubicBezTo>
                  <a:cubicBezTo>
                    <a:pt x="133085" y="464080"/>
                    <a:pt x="149488" y="469371"/>
                    <a:pt x="182562" y="488950"/>
                  </a:cubicBezTo>
                  <a:lnTo>
                    <a:pt x="0" y="48339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smtClean="0">
                <a:solidFill>
                  <a:schemeClr val="bg1"/>
                </a:solidFill>
              </a:endParaRPr>
            </a:p>
          </p:txBody>
        </p:sp>
        <p:sp>
          <p:nvSpPr>
            <p:cNvPr id="29" name="Freeform 28"/>
            <p:cNvSpPr/>
            <p:nvPr/>
          </p:nvSpPr>
          <p:spPr>
            <a:xfrm flipV="1">
              <a:off x="8197717" y="48465"/>
              <a:ext cx="651010" cy="474648"/>
            </a:xfrm>
            <a:custGeom>
              <a:avLst/>
              <a:gdLst>
                <a:gd name="connsiteX0" fmla="*/ 182562 w 651010"/>
                <a:gd name="connsiteY0" fmla="*/ 474648 h 474648"/>
                <a:gd name="connsiteX1" fmla="*/ 142875 w 651010"/>
                <a:gd name="connsiteY1" fmla="*/ 427817 h 474648"/>
                <a:gd name="connsiteX2" fmla="*/ 601341 w 651010"/>
                <a:gd name="connsiteY2" fmla="*/ 82554 h 474648"/>
                <a:gd name="connsiteX3" fmla="*/ 651010 w 651010"/>
                <a:gd name="connsiteY3" fmla="*/ 73970 h 474648"/>
                <a:gd name="connsiteX4" fmla="*/ 651010 w 651010"/>
                <a:gd name="connsiteY4" fmla="*/ 0 h 474648"/>
                <a:gd name="connsiteX5" fmla="*/ 580251 w 651010"/>
                <a:gd name="connsiteY5" fmla="*/ 11876 h 474648"/>
                <a:gd name="connsiteX6" fmla="*/ 0 w 651010"/>
                <a:gd name="connsiteY6" fmla="*/ 469092 h 47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1010" h="474648">
                  <a:moveTo>
                    <a:pt x="182562" y="474648"/>
                  </a:moveTo>
                  <a:cubicBezTo>
                    <a:pt x="149488" y="455069"/>
                    <a:pt x="133085" y="449778"/>
                    <a:pt x="142875" y="427817"/>
                  </a:cubicBezTo>
                  <a:cubicBezTo>
                    <a:pt x="239515" y="302703"/>
                    <a:pt x="369343" y="143357"/>
                    <a:pt x="601341" y="82554"/>
                  </a:cubicBezTo>
                  <a:lnTo>
                    <a:pt x="651010" y="73970"/>
                  </a:lnTo>
                  <a:lnTo>
                    <a:pt x="651010" y="0"/>
                  </a:lnTo>
                  <a:lnTo>
                    <a:pt x="580251" y="11876"/>
                  </a:lnTo>
                  <a:cubicBezTo>
                    <a:pt x="410889" y="51278"/>
                    <a:pt x="215470" y="158951"/>
                    <a:pt x="0" y="4690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smtClean="0">
                <a:solidFill>
                  <a:schemeClr val="bg1"/>
                </a:solidFill>
              </a:endParaRPr>
            </a:p>
          </p:txBody>
        </p:sp>
        <p:sp>
          <p:nvSpPr>
            <p:cNvPr id="30" name="Rectangle 29"/>
            <p:cNvSpPr/>
            <p:nvPr/>
          </p:nvSpPr>
          <p:spPr>
            <a:xfrm>
              <a:off x="8848727" y="385763"/>
              <a:ext cx="300036" cy="2428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smtClean="0">
                <a:solidFill>
                  <a:schemeClr val="bg1"/>
                </a:solidFill>
              </a:endParaRPr>
            </a:p>
          </p:txBody>
        </p:sp>
      </p:grpSp>
      <p:grpSp>
        <p:nvGrpSpPr>
          <p:cNvPr id="5" name="Group 4"/>
          <p:cNvGrpSpPr/>
          <p:nvPr/>
        </p:nvGrpSpPr>
        <p:grpSpPr>
          <a:xfrm>
            <a:off x="2239091" y="1274149"/>
            <a:ext cx="867383" cy="487182"/>
            <a:chOff x="2250997" y="1271768"/>
            <a:chExt cx="867383" cy="487182"/>
          </a:xfrm>
        </p:grpSpPr>
        <p:grpSp>
          <p:nvGrpSpPr>
            <p:cNvPr id="31" name="Group 30"/>
            <p:cNvGrpSpPr/>
            <p:nvPr/>
          </p:nvGrpSpPr>
          <p:grpSpPr>
            <a:xfrm>
              <a:off x="2250997" y="1271768"/>
              <a:ext cx="847804" cy="463898"/>
              <a:chOff x="964063" y="3708400"/>
              <a:chExt cx="2321004" cy="1269999"/>
            </a:xfrm>
          </p:grpSpPr>
          <p:sp>
            <p:nvSpPr>
              <p:cNvPr id="32" name="Freeform 31"/>
              <p:cNvSpPr/>
              <p:nvPr/>
            </p:nvSpPr>
            <p:spPr>
              <a:xfrm>
                <a:off x="964063" y="3708400"/>
                <a:ext cx="2312537" cy="1269999"/>
              </a:xfrm>
              <a:custGeom>
                <a:avLst/>
                <a:gdLst>
                  <a:gd name="connsiteX0" fmla="*/ 897467 w 2065867"/>
                  <a:gd name="connsiteY0" fmla="*/ 0 h 1134533"/>
                  <a:gd name="connsiteX1" fmla="*/ 1166875 w 2065867"/>
                  <a:gd name="connsiteY1" fmla="*/ 112832 h 1134533"/>
                  <a:gd name="connsiteX2" fmla="*/ 1211114 w 2065867"/>
                  <a:gd name="connsiteY2" fmla="*/ 167047 h 1134533"/>
                  <a:gd name="connsiteX3" fmla="*/ 1270000 w 2065867"/>
                  <a:gd name="connsiteY3" fmla="*/ 160865 h 1134533"/>
                  <a:gd name="connsiteX4" fmla="*/ 1803400 w 2065867"/>
                  <a:gd name="connsiteY4" fmla="*/ 605366 h 1134533"/>
                  <a:gd name="connsiteX5" fmla="*/ 1800840 w 2065867"/>
                  <a:gd name="connsiteY5" fmla="*/ 626533 h 1134533"/>
                  <a:gd name="connsiteX6" fmla="*/ 1811867 w 2065867"/>
                  <a:gd name="connsiteY6" fmla="*/ 626533 h 1134533"/>
                  <a:gd name="connsiteX7" fmla="*/ 2065867 w 2065867"/>
                  <a:gd name="connsiteY7" fmla="*/ 880533 h 1134533"/>
                  <a:gd name="connsiteX8" fmla="*/ 1811867 w 2065867"/>
                  <a:gd name="connsiteY8" fmla="*/ 1134533 h 1134533"/>
                  <a:gd name="connsiteX9" fmla="*/ 254000 w 2065867"/>
                  <a:gd name="connsiteY9" fmla="*/ 1134533 h 1134533"/>
                  <a:gd name="connsiteX10" fmla="*/ 0 w 2065867"/>
                  <a:gd name="connsiteY10" fmla="*/ 880533 h 1134533"/>
                  <a:gd name="connsiteX11" fmla="*/ 202810 w 2065867"/>
                  <a:gd name="connsiteY11" fmla="*/ 631694 h 1134533"/>
                  <a:gd name="connsiteX12" fmla="*/ 240254 w 2065867"/>
                  <a:gd name="connsiteY12" fmla="*/ 627919 h 1134533"/>
                  <a:gd name="connsiteX13" fmla="*/ 228601 w 2065867"/>
                  <a:gd name="connsiteY13" fmla="*/ 575734 h 1134533"/>
                  <a:gd name="connsiteX14" fmla="*/ 475353 w 2065867"/>
                  <a:gd name="connsiteY14" fmla="*/ 302010 h 1134533"/>
                  <a:gd name="connsiteX15" fmla="*/ 527378 w 2065867"/>
                  <a:gd name="connsiteY15" fmla="*/ 297268 h 1134533"/>
                  <a:gd name="connsiteX16" fmla="*/ 546408 w 2065867"/>
                  <a:gd name="connsiteY16" fmla="*/ 235284 h 1134533"/>
                  <a:gd name="connsiteX17" fmla="*/ 897467 w 2065867"/>
                  <a:gd name="connsiteY17" fmla="*/ 0 h 113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65867" h="1134533">
                    <a:moveTo>
                      <a:pt x="897467" y="0"/>
                    </a:moveTo>
                    <a:cubicBezTo>
                      <a:pt x="1002677" y="0"/>
                      <a:pt x="1097927" y="43119"/>
                      <a:pt x="1166875" y="112832"/>
                    </a:cubicBezTo>
                    <a:lnTo>
                      <a:pt x="1211114" y="167047"/>
                    </a:lnTo>
                    <a:lnTo>
                      <a:pt x="1270000" y="160865"/>
                    </a:lnTo>
                    <a:cubicBezTo>
                      <a:pt x="1564589" y="160865"/>
                      <a:pt x="1803400" y="359875"/>
                      <a:pt x="1803400" y="605366"/>
                    </a:cubicBezTo>
                    <a:lnTo>
                      <a:pt x="1800840" y="626533"/>
                    </a:lnTo>
                    <a:lnTo>
                      <a:pt x="1811867" y="626533"/>
                    </a:lnTo>
                    <a:cubicBezTo>
                      <a:pt x="1952147" y="626533"/>
                      <a:pt x="2065867" y="740253"/>
                      <a:pt x="2065867" y="880533"/>
                    </a:cubicBezTo>
                    <a:cubicBezTo>
                      <a:pt x="2065867" y="1020813"/>
                      <a:pt x="1952147" y="1134533"/>
                      <a:pt x="1811867" y="1134533"/>
                    </a:cubicBezTo>
                    <a:lnTo>
                      <a:pt x="254000" y="1134533"/>
                    </a:lnTo>
                    <a:cubicBezTo>
                      <a:pt x="113720" y="1134533"/>
                      <a:pt x="0" y="1020813"/>
                      <a:pt x="0" y="880533"/>
                    </a:cubicBezTo>
                    <a:cubicBezTo>
                      <a:pt x="0" y="757788"/>
                      <a:pt x="87067" y="655378"/>
                      <a:pt x="202810" y="631694"/>
                    </a:cubicBezTo>
                    <a:lnTo>
                      <a:pt x="240254" y="627919"/>
                    </a:lnTo>
                    <a:lnTo>
                      <a:pt x="228601" y="575734"/>
                    </a:lnTo>
                    <a:cubicBezTo>
                      <a:pt x="228601" y="440714"/>
                      <a:pt x="334532" y="328063"/>
                      <a:pt x="475353" y="302010"/>
                    </a:cubicBezTo>
                    <a:lnTo>
                      <a:pt x="527378" y="297268"/>
                    </a:lnTo>
                    <a:lnTo>
                      <a:pt x="546408" y="235284"/>
                    </a:lnTo>
                    <a:cubicBezTo>
                      <a:pt x="604247" y="97017"/>
                      <a:pt x="739652" y="0"/>
                      <a:pt x="897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32"/>
              <p:cNvSpPr/>
              <p:nvPr/>
            </p:nvSpPr>
            <p:spPr>
              <a:xfrm>
                <a:off x="1092200" y="3860801"/>
                <a:ext cx="2192867" cy="1041400"/>
              </a:xfrm>
              <a:custGeom>
                <a:avLst/>
                <a:gdLst>
                  <a:gd name="connsiteX0" fmla="*/ 897467 w 2065867"/>
                  <a:gd name="connsiteY0" fmla="*/ 0 h 1134533"/>
                  <a:gd name="connsiteX1" fmla="*/ 1166875 w 2065867"/>
                  <a:gd name="connsiteY1" fmla="*/ 112832 h 1134533"/>
                  <a:gd name="connsiteX2" fmla="*/ 1211114 w 2065867"/>
                  <a:gd name="connsiteY2" fmla="*/ 167047 h 1134533"/>
                  <a:gd name="connsiteX3" fmla="*/ 1270000 w 2065867"/>
                  <a:gd name="connsiteY3" fmla="*/ 160865 h 1134533"/>
                  <a:gd name="connsiteX4" fmla="*/ 1803400 w 2065867"/>
                  <a:gd name="connsiteY4" fmla="*/ 605366 h 1134533"/>
                  <a:gd name="connsiteX5" fmla="*/ 1800840 w 2065867"/>
                  <a:gd name="connsiteY5" fmla="*/ 626533 h 1134533"/>
                  <a:gd name="connsiteX6" fmla="*/ 1811867 w 2065867"/>
                  <a:gd name="connsiteY6" fmla="*/ 626533 h 1134533"/>
                  <a:gd name="connsiteX7" fmla="*/ 2065867 w 2065867"/>
                  <a:gd name="connsiteY7" fmla="*/ 880533 h 1134533"/>
                  <a:gd name="connsiteX8" fmla="*/ 1811867 w 2065867"/>
                  <a:gd name="connsiteY8" fmla="*/ 1134533 h 1134533"/>
                  <a:gd name="connsiteX9" fmla="*/ 254000 w 2065867"/>
                  <a:gd name="connsiteY9" fmla="*/ 1134533 h 1134533"/>
                  <a:gd name="connsiteX10" fmla="*/ 0 w 2065867"/>
                  <a:gd name="connsiteY10" fmla="*/ 880533 h 1134533"/>
                  <a:gd name="connsiteX11" fmla="*/ 202810 w 2065867"/>
                  <a:gd name="connsiteY11" fmla="*/ 631694 h 1134533"/>
                  <a:gd name="connsiteX12" fmla="*/ 240254 w 2065867"/>
                  <a:gd name="connsiteY12" fmla="*/ 627919 h 1134533"/>
                  <a:gd name="connsiteX13" fmla="*/ 228601 w 2065867"/>
                  <a:gd name="connsiteY13" fmla="*/ 575734 h 1134533"/>
                  <a:gd name="connsiteX14" fmla="*/ 475353 w 2065867"/>
                  <a:gd name="connsiteY14" fmla="*/ 302010 h 1134533"/>
                  <a:gd name="connsiteX15" fmla="*/ 527378 w 2065867"/>
                  <a:gd name="connsiteY15" fmla="*/ 297268 h 1134533"/>
                  <a:gd name="connsiteX16" fmla="*/ 546408 w 2065867"/>
                  <a:gd name="connsiteY16" fmla="*/ 235284 h 1134533"/>
                  <a:gd name="connsiteX17" fmla="*/ 897467 w 2065867"/>
                  <a:gd name="connsiteY17" fmla="*/ 0 h 113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65867" h="1134533">
                    <a:moveTo>
                      <a:pt x="897467" y="0"/>
                    </a:moveTo>
                    <a:cubicBezTo>
                      <a:pt x="1002677" y="0"/>
                      <a:pt x="1097927" y="43119"/>
                      <a:pt x="1166875" y="112832"/>
                    </a:cubicBezTo>
                    <a:lnTo>
                      <a:pt x="1211114" y="167047"/>
                    </a:lnTo>
                    <a:lnTo>
                      <a:pt x="1270000" y="160865"/>
                    </a:lnTo>
                    <a:cubicBezTo>
                      <a:pt x="1564589" y="160865"/>
                      <a:pt x="1803400" y="359875"/>
                      <a:pt x="1803400" y="605366"/>
                    </a:cubicBezTo>
                    <a:lnTo>
                      <a:pt x="1800840" y="626533"/>
                    </a:lnTo>
                    <a:lnTo>
                      <a:pt x="1811867" y="626533"/>
                    </a:lnTo>
                    <a:cubicBezTo>
                      <a:pt x="1952147" y="626533"/>
                      <a:pt x="2065867" y="740253"/>
                      <a:pt x="2065867" y="880533"/>
                    </a:cubicBezTo>
                    <a:cubicBezTo>
                      <a:pt x="2065867" y="1020813"/>
                      <a:pt x="1952147" y="1134533"/>
                      <a:pt x="1811867" y="1134533"/>
                    </a:cubicBezTo>
                    <a:lnTo>
                      <a:pt x="254000" y="1134533"/>
                    </a:lnTo>
                    <a:cubicBezTo>
                      <a:pt x="113720" y="1134533"/>
                      <a:pt x="0" y="1020813"/>
                      <a:pt x="0" y="880533"/>
                    </a:cubicBezTo>
                    <a:cubicBezTo>
                      <a:pt x="0" y="757788"/>
                      <a:pt x="87067" y="655378"/>
                      <a:pt x="202810" y="631694"/>
                    </a:cubicBezTo>
                    <a:lnTo>
                      <a:pt x="240254" y="627919"/>
                    </a:lnTo>
                    <a:lnTo>
                      <a:pt x="228601" y="575734"/>
                    </a:lnTo>
                    <a:cubicBezTo>
                      <a:pt x="228601" y="440714"/>
                      <a:pt x="334532" y="328063"/>
                      <a:pt x="475353" y="302010"/>
                    </a:cubicBezTo>
                    <a:lnTo>
                      <a:pt x="527378" y="297268"/>
                    </a:lnTo>
                    <a:lnTo>
                      <a:pt x="546408" y="235284"/>
                    </a:lnTo>
                    <a:cubicBezTo>
                      <a:pt x="604247" y="97017"/>
                      <a:pt x="739652" y="0"/>
                      <a:pt x="897467"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Box 3"/>
            <p:cNvSpPr txBox="1"/>
            <p:nvPr/>
          </p:nvSpPr>
          <p:spPr>
            <a:xfrm>
              <a:off x="2254780" y="1394883"/>
              <a:ext cx="863600" cy="364067"/>
            </a:xfrm>
            <a:prstGeom prst="rect">
              <a:avLst/>
            </a:prstGeom>
            <a:noFill/>
          </p:spPr>
          <p:txBody>
            <a:bodyPr wrap="none" lIns="54610" tIns="54610" rIns="54610" bIns="54610" rtlCol="0">
              <a:noAutofit/>
            </a:bodyPr>
            <a:lstStyle/>
            <a:p>
              <a:pPr algn="ctr">
                <a:spcAft>
                  <a:spcPts val="600"/>
                </a:spcAft>
              </a:pPr>
              <a:r>
                <a:rPr lang="en-US" sz="700" b="1" dirty="0" smtClean="0">
                  <a:solidFill>
                    <a:schemeClr val="bg1"/>
                  </a:solidFill>
                </a:rPr>
                <a:t>010100110</a:t>
              </a:r>
              <a:br>
                <a:rPr lang="en-US" sz="700" b="1" dirty="0" smtClean="0">
                  <a:solidFill>
                    <a:schemeClr val="bg1"/>
                  </a:solidFill>
                </a:rPr>
              </a:br>
              <a:r>
                <a:rPr lang="en-US" sz="700" b="1" dirty="0" smtClean="0">
                  <a:solidFill>
                    <a:schemeClr val="bg1"/>
                  </a:solidFill>
                </a:rPr>
                <a:t>1011010101</a:t>
              </a:r>
            </a:p>
          </p:txBody>
        </p:sp>
      </p:grpSp>
    </p:spTree>
    <p:extLst>
      <p:ext uri="{BB962C8B-B14F-4D97-AF65-F5344CB8AC3E}">
        <p14:creationId xmlns:p14="http://schemas.microsoft.com/office/powerpoint/2010/main" val="14054306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Cloud Strategy, assessment &amp; Controls design</a:t>
            </a:r>
            <a:endParaRPr lang="en-US" dirty="0"/>
          </a:p>
        </p:txBody>
      </p:sp>
      <p:sp>
        <p:nvSpPr>
          <p:cNvPr id="11" name="Text Placeholder 10"/>
          <p:cNvSpPr>
            <a:spLocks noGrp="1"/>
          </p:cNvSpPr>
          <p:nvPr>
            <p:ph type="body" sz="quarter" idx="12"/>
          </p:nvPr>
        </p:nvSpPr>
        <p:spPr/>
        <p:txBody>
          <a:bodyPr/>
          <a:lstStyle/>
          <a:p>
            <a:r>
              <a:rPr lang="en-US" dirty="0" smtClean="0"/>
              <a:t>Azure Services</a:t>
            </a:r>
            <a:endParaRPr lang="en-US" dirty="0"/>
          </a:p>
        </p:txBody>
      </p:sp>
      <p:graphicFrame>
        <p:nvGraphicFramePr>
          <p:cNvPr id="53" name="Table 52"/>
          <p:cNvGraphicFramePr>
            <a:graphicFrameLocks noGrp="1"/>
          </p:cNvGraphicFramePr>
          <p:nvPr>
            <p:extLst>
              <p:ext uri="{D42A27DB-BD31-4B8C-83A1-F6EECF244321}">
                <p14:modId xmlns:p14="http://schemas.microsoft.com/office/powerpoint/2010/main" val="2959164824"/>
              </p:ext>
            </p:extLst>
          </p:nvPr>
        </p:nvGraphicFramePr>
        <p:xfrm>
          <a:off x="2647877" y="1327389"/>
          <a:ext cx="8586899" cy="4550664"/>
        </p:xfrm>
        <a:graphic>
          <a:graphicData uri="http://schemas.openxmlformats.org/drawingml/2006/table">
            <a:tbl>
              <a:tblPr firstRow="1" bandRow="1">
                <a:tableStyleId>{5940675A-B579-460E-94D1-54222C63F5DA}</a:tableStyleId>
              </a:tblPr>
              <a:tblGrid>
                <a:gridCol w="522999"/>
                <a:gridCol w="1572574"/>
                <a:gridCol w="2228850"/>
                <a:gridCol w="230526"/>
                <a:gridCol w="1758294"/>
                <a:gridCol w="2273656"/>
              </a:tblGrid>
              <a:tr h="0">
                <a:tc rowSpan="2">
                  <a:txBody>
                    <a:bodyPr/>
                    <a:lstStyle/>
                    <a:p>
                      <a:pPr algn="ctr">
                        <a:lnSpc>
                          <a:spcPct val="100000"/>
                        </a:lnSpc>
                        <a:spcBef>
                          <a:spcPts val="0"/>
                        </a:spcBef>
                        <a:spcAft>
                          <a:spcPts val="300"/>
                        </a:spcAft>
                      </a:pPr>
                      <a:endParaRPr lang="en-US" sz="1000" dirty="0" smtClean="0">
                        <a:solidFill>
                          <a:srgbClr val="00338D"/>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a:lnSpc>
                          <a:spcPct val="100000"/>
                        </a:lnSpc>
                        <a:spcBef>
                          <a:spcPts val="0"/>
                        </a:spcBef>
                        <a:spcAft>
                          <a:spcPts val="300"/>
                        </a:spcAft>
                      </a:pPr>
                      <a:r>
                        <a:rPr lang="en-US" sz="1000" b="1" dirty="0" smtClean="0">
                          <a:solidFill>
                            <a:schemeClr val="tx2"/>
                          </a:solidFill>
                        </a:rPr>
                        <a:t>Services</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sz="1000" dirty="0"/>
                    </a:p>
                  </a:txBody>
                  <a:tcPr marL="36000" marR="36000" marT="36000" marB="36000"/>
                </a:tc>
                <a:tc hMerge="1">
                  <a:txBody>
                    <a:bodyPr/>
                    <a:lstStyle/>
                    <a:p>
                      <a:endParaRPr lang="en-GB"/>
                    </a:p>
                  </a:txBody>
                  <a:tcPr/>
                </a:tc>
              </a:tr>
              <a:tr h="438912">
                <a:tc vMerge="1">
                  <a:txBody>
                    <a:bodyPr/>
                    <a:lstStyle/>
                    <a:p>
                      <a:endParaRPr lang="en-US"/>
                    </a:p>
                  </a:txBody>
                  <a:tcPr/>
                </a:tc>
                <a:tc gridSpan="3">
                  <a:txBody>
                    <a:bodyPr/>
                    <a:lstStyle/>
                    <a:p>
                      <a:pPr marL="219456" indent="-219456">
                        <a:lnSpc>
                          <a:spcPct val="100000"/>
                        </a:lnSpc>
                        <a:spcBef>
                          <a:spcPts val="0"/>
                        </a:spcBef>
                        <a:spcAft>
                          <a:spcPts val="300"/>
                        </a:spcAft>
                        <a:buClr>
                          <a:srgbClr val="00338D"/>
                        </a:buClr>
                        <a:buFont typeface="Arial" panose="020B0604020202020204" pitchFamily="34" charset="0"/>
                        <a:buChar char="—"/>
                      </a:pPr>
                      <a:r>
                        <a:rPr lang="en-US" sz="1000" dirty="0" smtClean="0">
                          <a:solidFill>
                            <a:schemeClr val="tx1"/>
                          </a:solidFill>
                        </a:rPr>
                        <a:t>Strategy and capability assessment</a:t>
                      </a:r>
                    </a:p>
                    <a:p>
                      <a:pPr marL="219456" marR="0" lvl="0" indent="-21945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1000" baseline="0" dirty="0" smtClean="0">
                          <a:solidFill>
                            <a:schemeClr val="tx1"/>
                          </a:solidFill>
                        </a:rPr>
                        <a:t>Target operating model and roadmap</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gridSpan="2">
                  <a:txBody>
                    <a:bodyPr/>
                    <a:lstStyle/>
                    <a:p>
                      <a:pPr marL="219456" indent="-219456" algn="l" defTabSz="914400" rtl="0" eaLnBrk="1" latinLnBrk="0" hangingPunct="1">
                        <a:lnSpc>
                          <a:spcPct val="100000"/>
                        </a:lnSpc>
                        <a:spcBef>
                          <a:spcPts val="0"/>
                        </a:spcBef>
                        <a:spcAft>
                          <a:spcPts val="300"/>
                        </a:spcAft>
                        <a:buClr>
                          <a:srgbClr val="00338D"/>
                        </a:buClr>
                        <a:buFont typeface="Arial" panose="020B0604020202020204" pitchFamily="34" charset="0"/>
                        <a:buChar char="—"/>
                      </a:pPr>
                      <a:r>
                        <a:rPr lang="en-US" sz="1000" kern="1200" dirty="0" smtClean="0">
                          <a:solidFill>
                            <a:schemeClr val="tx1"/>
                          </a:solidFill>
                          <a:latin typeface="+mn-lt"/>
                          <a:ea typeface="+mn-ea"/>
                          <a:cs typeface="+mn-cs"/>
                        </a:rPr>
                        <a:t>Controls assessment &amp; design </a:t>
                      </a:r>
                    </a:p>
                    <a:p>
                      <a:pPr marL="219456" indent="-219456" algn="l" defTabSz="914400" rtl="0" eaLnBrk="1" latinLnBrk="0" hangingPunct="1">
                        <a:lnSpc>
                          <a:spcPct val="100000"/>
                        </a:lnSpc>
                        <a:spcBef>
                          <a:spcPts val="0"/>
                        </a:spcBef>
                        <a:spcAft>
                          <a:spcPts val="300"/>
                        </a:spcAft>
                        <a:buClr>
                          <a:srgbClr val="00338D"/>
                        </a:buClr>
                        <a:buFont typeface="Arial" panose="020B0604020202020204" pitchFamily="34" charset="0"/>
                        <a:buChar char="—"/>
                      </a:pPr>
                      <a:r>
                        <a:rPr lang="en-US" sz="1000" kern="1200" dirty="0" smtClean="0">
                          <a:solidFill>
                            <a:schemeClr val="tx1"/>
                          </a:solidFill>
                          <a:latin typeface="+mn-lt"/>
                          <a:ea typeface="+mn-ea"/>
                          <a:cs typeface="+mn-cs"/>
                        </a:rPr>
                        <a:t>Controls testing &amp; validation</a:t>
                      </a:r>
                      <a:endParaRPr lang="en-US" sz="1000" dirty="0" smtClean="0">
                        <a:solidFill>
                          <a:schemeClr val="tx1"/>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r>
              <a:tr h="1353312">
                <a:tc>
                  <a:txBody>
                    <a:bodyPr/>
                    <a:lstStyle/>
                    <a:p>
                      <a:pPr marL="174625" indent="-174625" algn="ctr">
                        <a:lnSpc>
                          <a:spcPct val="100000"/>
                        </a:lnSpc>
                        <a:spcBef>
                          <a:spcPts val="0"/>
                        </a:spcBef>
                        <a:spcAft>
                          <a:spcPts val="300"/>
                        </a:spcAft>
                        <a:buFont typeface="+mj-lt"/>
                        <a:buAutoNum type="arabicParenR"/>
                      </a:pPr>
                      <a:endParaRPr lang="en-US" sz="1000" dirty="0">
                        <a:solidFill>
                          <a:srgbClr val="00338D"/>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algn="l" defTabSz="914400" rtl="0" eaLnBrk="1" latinLnBrk="0" hangingPunct="1">
                        <a:lnSpc>
                          <a:spcPct val="100000"/>
                        </a:lnSpc>
                        <a:spcBef>
                          <a:spcPts val="0"/>
                        </a:spcBef>
                        <a:spcAft>
                          <a:spcPts val="300"/>
                        </a:spcAft>
                      </a:pPr>
                      <a:r>
                        <a:rPr lang="en-US" sz="1000" b="1" kern="1200" dirty="0" smtClean="0">
                          <a:solidFill>
                            <a:schemeClr val="tx2"/>
                          </a:solidFill>
                        </a:rPr>
                        <a:t>Approach</a:t>
                      </a:r>
                    </a:p>
                    <a:p>
                      <a:pPr marL="0" algn="l" defTabSz="914400" rtl="0" eaLnBrk="1" latinLnBrk="0" hangingPunct="1">
                        <a:lnSpc>
                          <a:spcPct val="100000"/>
                        </a:lnSpc>
                        <a:spcBef>
                          <a:spcPts val="0"/>
                        </a:spcBef>
                        <a:spcAft>
                          <a:spcPts val="300"/>
                        </a:spcAft>
                      </a:pPr>
                      <a:r>
                        <a:rPr lang="en-US" sz="1000" kern="1200" baseline="0" dirty="0" smtClean="0">
                          <a:solidFill>
                            <a:schemeClr val="tx1"/>
                          </a:solidFill>
                          <a:latin typeface="+mn-lt"/>
                          <a:ea typeface="+mn-ea"/>
                          <a:cs typeface="+mn-cs"/>
                        </a:rPr>
                        <a:t>KPMG member firms have supported clients advising on building a niche security challenges to assist with compliance matters in complex and highly-regulated industries. We help our clients understand the current state of their controls and architecture within both cybersecurity and business contexts. Using this foundation, we take a tried and tested proprietary approach combined with experience across various sectors allowing KPMG to align security processes and safeguards with government and industry leading practices to customize for each client. Our deep technical experience with Microsoft Azure enables us to help client maximize Azure’s potential by creating target models focused on deployments with higher efficiency, greater agility, and lower costs. </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pPr marL="0" indent="0">
                        <a:lnSpc>
                          <a:spcPct val="100000"/>
                        </a:lnSpc>
                        <a:spcBef>
                          <a:spcPts val="0"/>
                        </a:spcBef>
                        <a:spcAft>
                          <a:spcPts val="200"/>
                        </a:spcAft>
                        <a:buFont typeface="+mj-lt"/>
                        <a:buNone/>
                      </a:pPr>
                      <a:endParaRPr lang="en-US" sz="1000" dirty="0" smtClean="0"/>
                    </a:p>
                  </a:txBody>
                  <a:tcPr marL="36000" marR="36000" marT="36000" marB="36000"/>
                </a:tc>
                <a:tc hMerge="1">
                  <a:txBody>
                    <a:bodyPr/>
                    <a:lstStyle/>
                    <a:p>
                      <a:endParaRPr lang="en-GB"/>
                    </a:p>
                  </a:txBody>
                  <a:tcPr/>
                </a:tc>
              </a:tr>
              <a:tr h="1161288">
                <a:tc>
                  <a:txBody>
                    <a:bodyPr/>
                    <a:lstStyle/>
                    <a:p>
                      <a:pPr marL="0" lvl="0" indent="0" algn="ctr">
                        <a:lnSpc>
                          <a:spcPct val="100000"/>
                        </a:lnSpc>
                        <a:spcBef>
                          <a:spcPts val="0"/>
                        </a:spcBef>
                        <a:spcAft>
                          <a:spcPts val="300"/>
                        </a:spcAft>
                        <a:buFont typeface="Arial" panose="020B0604020202020204" pitchFamily="34" charset="0"/>
                        <a:buNone/>
                      </a:pPr>
                      <a:endParaRPr lang="en-US" sz="1000" dirty="0" smtClean="0">
                        <a:solidFill>
                          <a:srgbClr val="00338D"/>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algn="l" defTabSz="914400" rtl="0" eaLnBrk="1" latinLnBrk="0" hangingPunct="1">
                        <a:lnSpc>
                          <a:spcPct val="100000"/>
                        </a:lnSpc>
                        <a:spcBef>
                          <a:spcPts val="0"/>
                        </a:spcBef>
                        <a:spcAft>
                          <a:spcPts val="300"/>
                        </a:spcAft>
                      </a:pPr>
                      <a:r>
                        <a:rPr lang="en-US" sz="1000" b="1" kern="1200" dirty="0" smtClean="0">
                          <a:solidFill>
                            <a:schemeClr val="tx2"/>
                          </a:solidFill>
                        </a:rPr>
                        <a:t>Value proposition/How KPMG can help</a:t>
                      </a:r>
                    </a:p>
                    <a:p>
                      <a:pPr marL="0" algn="l" defTabSz="914400" rtl="0" eaLnBrk="1" latinLnBrk="0" hangingPunct="1">
                        <a:lnSpc>
                          <a:spcPct val="100000"/>
                        </a:lnSpc>
                        <a:spcBef>
                          <a:spcPts val="0"/>
                        </a:spcBef>
                        <a:spcAft>
                          <a:spcPts val="300"/>
                        </a:spcAft>
                      </a:pPr>
                      <a:r>
                        <a:rPr lang="en-US" sz="1000" b="0" kern="1200" baseline="0" dirty="0" smtClean="0">
                          <a:solidFill>
                            <a:schemeClr val="tx1"/>
                          </a:solidFill>
                        </a:rPr>
                        <a:t>Our skills and experiences combined with industry leading process and technology enable our clients to realize the value in their cloud investment without compromising compliance need. This experience includes:</a:t>
                      </a:r>
                    </a:p>
                    <a:p>
                      <a:pPr marL="219456" indent="-219456" algn="l" defTabSz="914400" rtl="0" eaLnBrk="1" latinLnBrk="0" hangingPunct="1">
                        <a:lnSpc>
                          <a:spcPct val="100000"/>
                        </a:lnSpc>
                        <a:spcBef>
                          <a:spcPts val="0"/>
                        </a:spcBef>
                        <a:spcAft>
                          <a:spcPts val="300"/>
                        </a:spcAft>
                        <a:buClr>
                          <a:srgbClr val="00338D"/>
                        </a:buClr>
                        <a:buFont typeface="Arial" panose="020B0604020202020204" pitchFamily="34" charset="0"/>
                        <a:buChar char="—"/>
                      </a:pPr>
                      <a:r>
                        <a:rPr lang="en-US" sz="1000" kern="1200" dirty="0" smtClean="0">
                          <a:solidFill>
                            <a:schemeClr val="tx1"/>
                          </a:solidFill>
                          <a:latin typeface="+mn-lt"/>
                          <a:ea typeface="+mn-ea"/>
                          <a:cs typeface="+mn-cs"/>
                        </a:rPr>
                        <a:t>Assessing cloud security programs and environments against leading security practices and controls</a:t>
                      </a:r>
                    </a:p>
                    <a:p>
                      <a:pPr marL="219456" indent="-219456" algn="l" defTabSz="914400" rtl="0" eaLnBrk="1" latinLnBrk="0" hangingPunct="1">
                        <a:lnSpc>
                          <a:spcPct val="100000"/>
                        </a:lnSpc>
                        <a:spcBef>
                          <a:spcPts val="0"/>
                        </a:spcBef>
                        <a:spcAft>
                          <a:spcPts val="300"/>
                        </a:spcAft>
                        <a:buClr>
                          <a:srgbClr val="00338D"/>
                        </a:buClr>
                        <a:buFont typeface="Arial" panose="020B0604020202020204" pitchFamily="34" charset="0"/>
                        <a:buChar char="—"/>
                      </a:pPr>
                      <a:r>
                        <a:rPr lang="en-US" sz="1000" kern="1200" dirty="0" smtClean="0">
                          <a:solidFill>
                            <a:schemeClr val="tx1"/>
                          </a:solidFill>
                          <a:latin typeface="+mn-lt"/>
                          <a:ea typeface="+mn-ea"/>
                          <a:cs typeface="+mn-cs"/>
                        </a:rPr>
                        <a:t>Defining strategies and target operating models for cloud security and compliance at scale</a:t>
                      </a:r>
                    </a:p>
                    <a:p>
                      <a:pPr marL="219456" indent="-219456" algn="l" defTabSz="914400" rtl="0" eaLnBrk="1" latinLnBrk="0" hangingPunct="1">
                        <a:lnSpc>
                          <a:spcPct val="100000"/>
                        </a:lnSpc>
                        <a:spcBef>
                          <a:spcPts val="0"/>
                        </a:spcBef>
                        <a:spcAft>
                          <a:spcPts val="300"/>
                        </a:spcAft>
                        <a:buClr>
                          <a:srgbClr val="00338D"/>
                        </a:buClr>
                        <a:buFont typeface="Arial" panose="020B0604020202020204" pitchFamily="34" charset="0"/>
                        <a:buChar char="—"/>
                      </a:pPr>
                      <a:r>
                        <a:rPr lang="en-US" sz="1000" kern="1200" dirty="0" smtClean="0">
                          <a:solidFill>
                            <a:schemeClr val="tx1"/>
                          </a:solidFill>
                          <a:latin typeface="+mn-lt"/>
                          <a:ea typeface="+mn-ea"/>
                          <a:cs typeface="+mn-cs"/>
                        </a:rPr>
                        <a:t>Defining and performing assessment and audit of controls in the cloud</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GB"/>
                    </a:p>
                  </a:txBody>
                  <a:tcPr/>
                </a:tc>
              </a:tr>
              <a:tr h="1353312">
                <a:tc>
                  <a:txBody>
                    <a:bodyPr/>
                    <a:lstStyle/>
                    <a:p>
                      <a:pPr algn="ctr">
                        <a:lnSpc>
                          <a:spcPct val="100000"/>
                        </a:lnSpc>
                        <a:spcBef>
                          <a:spcPts val="0"/>
                        </a:spcBef>
                        <a:spcAft>
                          <a:spcPts val="300"/>
                        </a:spcAft>
                      </a:pPr>
                      <a:endParaRPr lang="en-US" sz="1000" b="1" baseline="0" dirty="0" smtClean="0">
                        <a:solidFill>
                          <a:srgbClr val="00338D"/>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000" b="1" kern="1200" noProof="0" dirty="0" smtClean="0">
                          <a:solidFill>
                            <a:schemeClr val="tx2"/>
                          </a:solidFill>
                        </a:rPr>
                        <a:t>Additional </a:t>
                      </a:r>
                      <a:br>
                        <a:rPr lang="en-US" sz="1000" b="1" kern="1200" noProof="0" dirty="0" smtClean="0">
                          <a:solidFill>
                            <a:schemeClr val="tx2"/>
                          </a:solidFill>
                        </a:rPr>
                      </a:br>
                      <a:r>
                        <a:rPr lang="en-US" sz="1000" b="1" kern="1200" noProof="0" dirty="0" smtClean="0">
                          <a:solidFill>
                            <a:schemeClr val="tx2"/>
                          </a:solidFill>
                        </a:rPr>
                        <a:t>resources</a:t>
                      </a:r>
                    </a:p>
                    <a:p>
                      <a:pPr marL="219456" marR="0" lvl="0" indent="-21945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1000" kern="1200" dirty="0" smtClean="0">
                          <a:solidFill>
                            <a:schemeClr val="tx1"/>
                          </a:solidFill>
                          <a:latin typeface="+mn-lt"/>
                          <a:ea typeface="+mn-ea"/>
                          <a:cs typeface="+mn-cs"/>
                          <a:hlinkClick r:id="rId3"/>
                        </a:rPr>
                        <a:t>Cloud Security</a:t>
                      </a:r>
                      <a:br>
                        <a:rPr lang="en-US" sz="1000" kern="1200" dirty="0" smtClean="0">
                          <a:solidFill>
                            <a:schemeClr val="tx1"/>
                          </a:solidFill>
                          <a:latin typeface="+mn-lt"/>
                          <a:ea typeface="+mn-ea"/>
                          <a:cs typeface="+mn-cs"/>
                          <a:hlinkClick r:id="rId3"/>
                        </a:rPr>
                      </a:br>
                      <a:r>
                        <a:rPr lang="en-US" sz="1000" kern="1200" dirty="0" smtClean="0">
                          <a:solidFill>
                            <a:schemeClr val="tx1"/>
                          </a:solidFill>
                          <a:latin typeface="+mn-lt"/>
                          <a:ea typeface="+mn-ea"/>
                          <a:cs typeface="+mn-cs"/>
                          <a:hlinkClick r:id="rId3"/>
                        </a:rPr>
                        <a:t>and Compliance</a:t>
                      </a:r>
                      <a:endParaRPr lang="en-US" sz="1000" kern="1200" noProof="0" dirty="0" smtClean="0">
                        <a:solidFill>
                          <a:schemeClr val="tx1"/>
                        </a:solidFill>
                        <a:latin typeface="+mn-lt"/>
                        <a:ea typeface="+mn-ea"/>
                        <a:cs typeface="+mn-cs"/>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000" b="1" kern="1200" dirty="0" smtClean="0">
                          <a:solidFill>
                            <a:schemeClr val="tx2"/>
                          </a:solidFill>
                        </a:rPr>
                        <a:t>Deliverables</a:t>
                      </a:r>
                    </a:p>
                    <a:p>
                      <a:pPr marL="219456" marR="0" lvl="0" indent="-21945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1000" kern="1200" dirty="0" smtClean="0">
                          <a:solidFill>
                            <a:schemeClr val="tx1"/>
                          </a:solidFill>
                          <a:latin typeface="+mn-lt"/>
                          <a:ea typeface="+mn-ea"/>
                          <a:cs typeface="+mn-cs"/>
                        </a:rPr>
                        <a:t>Current state control</a:t>
                      </a:r>
                      <a:br>
                        <a:rPr lang="en-US" sz="1000" kern="1200" dirty="0" smtClean="0">
                          <a:solidFill>
                            <a:schemeClr val="tx1"/>
                          </a:solidFill>
                          <a:latin typeface="+mn-lt"/>
                          <a:ea typeface="+mn-ea"/>
                          <a:cs typeface="+mn-cs"/>
                        </a:rPr>
                      </a:br>
                      <a:r>
                        <a:rPr lang="en-US" sz="1000" kern="1200" dirty="0" smtClean="0">
                          <a:solidFill>
                            <a:schemeClr val="tx1"/>
                          </a:solidFill>
                          <a:latin typeface="+mn-lt"/>
                          <a:ea typeface="+mn-ea"/>
                          <a:cs typeface="+mn-cs"/>
                        </a:rPr>
                        <a:t>report</a:t>
                      </a:r>
                    </a:p>
                    <a:p>
                      <a:pPr marL="219456" marR="0" lvl="0" indent="-21945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1000" kern="1200" dirty="0" smtClean="0">
                          <a:solidFill>
                            <a:schemeClr val="tx1"/>
                          </a:solidFill>
                          <a:latin typeface="+mn-lt"/>
                          <a:ea typeface="+mn-ea"/>
                          <a:cs typeface="+mn-cs"/>
                        </a:rPr>
                        <a:t>Audit preparation report</a:t>
                      </a:r>
                    </a:p>
                    <a:p>
                      <a:pPr marL="219456" marR="0" lvl="0" indent="-21945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1000" kern="1200" dirty="0" smtClean="0">
                          <a:solidFill>
                            <a:schemeClr val="tx1"/>
                          </a:solidFill>
                          <a:latin typeface="+mn-lt"/>
                          <a:ea typeface="+mn-ea"/>
                          <a:cs typeface="+mn-cs"/>
                        </a:rPr>
                        <a:t>Target Operating Model and roadmap</a:t>
                      </a:r>
                    </a:p>
                    <a:p>
                      <a:pPr marL="219456" marR="0" lvl="0" indent="-21945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1000" kern="1200" dirty="0" smtClean="0">
                          <a:solidFill>
                            <a:schemeClr val="tx1"/>
                          </a:solidFill>
                          <a:latin typeface="+mn-lt"/>
                          <a:ea typeface="+mn-ea"/>
                          <a:cs typeface="+mn-cs"/>
                        </a:rPr>
                        <a:t>Architecture Blueprint</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000" b="1" kern="1200" dirty="0" smtClean="0">
                          <a:solidFill>
                            <a:schemeClr val="tx2"/>
                          </a:solidFill>
                        </a:rPr>
                        <a:t>Enablers</a:t>
                      </a:r>
                    </a:p>
                    <a:p>
                      <a:pPr marL="219456" marR="0" lvl="0" indent="-21945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1000" kern="1200" noProof="0" dirty="0" smtClean="0">
                          <a:solidFill>
                            <a:schemeClr val="tx1"/>
                          </a:solidFill>
                          <a:latin typeface="+mn-lt"/>
                          <a:ea typeface="+mn-ea"/>
                          <a:cs typeface="+mn-cs"/>
                        </a:rPr>
                        <a:t>Template control</a:t>
                      </a:r>
                      <a:br>
                        <a:rPr lang="en-US" sz="1000" kern="1200" noProof="0" dirty="0" smtClean="0">
                          <a:solidFill>
                            <a:schemeClr val="tx1"/>
                          </a:solidFill>
                          <a:latin typeface="+mn-lt"/>
                          <a:ea typeface="+mn-ea"/>
                          <a:cs typeface="+mn-cs"/>
                        </a:rPr>
                      </a:br>
                      <a:r>
                        <a:rPr lang="en-US" sz="1000" kern="1200" noProof="0" dirty="0" smtClean="0">
                          <a:solidFill>
                            <a:schemeClr val="tx1"/>
                          </a:solidFill>
                          <a:latin typeface="+mn-lt"/>
                          <a:ea typeface="+mn-ea"/>
                          <a:cs typeface="+mn-cs"/>
                        </a:rPr>
                        <a:t>mapping document</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000" kern="1200" noProof="0" dirty="0" smtClean="0">
                        <a:solidFill>
                          <a:schemeClr val="tx1"/>
                        </a:solidFill>
                        <a:latin typeface="+mn-lt"/>
                        <a:ea typeface="+mn-ea"/>
                        <a:cs typeface="+mn-cs"/>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000" b="1" kern="1200" dirty="0" smtClean="0">
                          <a:solidFill>
                            <a:schemeClr val="tx2"/>
                          </a:solidFill>
                        </a:rPr>
                        <a:t>Tangential services</a:t>
                      </a:r>
                    </a:p>
                    <a:p>
                      <a:pPr marL="219456" marR="0" lvl="0" indent="-21945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1000" kern="1200" dirty="0" smtClean="0">
                          <a:solidFill>
                            <a:schemeClr val="tx1"/>
                          </a:solidFill>
                          <a:latin typeface="+mn-lt"/>
                          <a:ea typeface="+mn-ea"/>
                          <a:cs typeface="+mn-cs"/>
                        </a:rPr>
                        <a:t>Azure security architecture and implementation</a:t>
                      </a:r>
                    </a:p>
                    <a:p>
                      <a:pPr marL="219456" marR="0" lvl="0" indent="-21945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1000" kern="1200" dirty="0" smtClean="0">
                          <a:solidFill>
                            <a:schemeClr val="tx1"/>
                          </a:solidFill>
                          <a:latin typeface="+mn-lt"/>
                          <a:ea typeface="+mn-ea"/>
                          <a:cs typeface="+mn-cs"/>
                        </a:rPr>
                        <a:t>Azure security compliance</a:t>
                      </a:r>
                    </a:p>
                    <a:p>
                      <a:pPr marL="219456" marR="0" lvl="0" indent="-21945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1000" kern="1200" dirty="0" smtClean="0">
                          <a:solidFill>
                            <a:schemeClr val="tx1"/>
                          </a:solidFill>
                          <a:latin typeface="+mn-lt"/>
                          <a:ea typeface="+mn-ea"/>
                          <a:cs typeface="+mn-cs"/>
                        </a:rPr>
                        <a:t>Cyber maturity assessment</a:t>
                      </a:r>
                    </a:p>
                    <a:p>
                      <a:pPr marL="219456" marR="0" lvl="0" indent="-21945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1000" kern="1200" dirty="0" smtClean="0">
                          <a:solidFill>
                            <a:schemeClr val="tx1"/>
                          </a:solidFill>
                          <a:latin typeface="+mn-lt"/>
                          <a:ea typeface="+mn-ea"/>
                          <a:cs typeface="+mn-cs"/>
                        </a:rPr>
                        <a:t>Application security</a:t>
                      </a:r>
                    </a:p>
                    <a:p>
                      <a:pPr marL="219456" marR="0" lvl="0" indent="-21945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1000" kern="1200" dirty="0" smtClean="0">
                          <a:solidFill>
                            <a:schemeClr val="tx1"/>
                          </a:solidFill>
                          <a:latin typeface="+mn-lt"/>
                          <a:ea typeface="+mn-ea"/>
                          <a:cs typeface="+mn-cs"/>
                        </a:rPr>
                        <a:t>Security operations and monitoring</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4" name="TextBox 53"/>
          <p:cNvSpPr txBox="1"/>
          <p:nvPr/>
        </p:nvSpPr>
        <p:spPr>
          <a:xfrm>
            <a:off x="1007725" y="1327390"/>
            <a:ext cx="1578663" cy="4536836"/>
          </a:xfrm>
          <a:prstGeom prst="rect">
            <a:avLst/>
          </a:prstGeom>
          <a:solidFill>
            <a:srgbClr val="00338D"/>
          </a:solidFill>
        </p:spPr>
        <p:txBody>
          <a:bodyPr wrap="square" lIns="54610" tIns="54610" rIns="54610" bIns="54610" rtlCol="0">
            <a:noAutofit/>
          </a:bodyPr>
          <a:lstStyle/>
          <a:p>
            <a:pPr>
              <a:lnSpc>
                <a:spcPct val="100000"/>
              </a:lnSpc>
              <a:spcBef>
                <a:spcPts val="0"/>
              </a:spcBef>
              <a:spcAft>
                <a:spcPts val="300"/>
              </a:spcAft>
            </a:pPr>
            <a:r>
              <a:rPr lang="en-US" sz="1100" dirty="0" smtClean="0">
                <a:solidFill>
                  <a:schemeClr val="bg1"/>
                </a:solidFill>
              </a:rPr>
              <a:t>Azure provides solution and services to achieve most of business and technical requirements.</a:t>
            </a:r>
          </a:p>
          <a:p>
            <a:pPr>
              <a:lnSpc>
                <a:spcPct val="100000"/>
              </a:lnSpc>
              <a:spcBef>
                <a:spcPts val="0"/>
              </a:spcBef>
              <a:spcAft>
                <a:spcPts val="300"/>
              </a:spcAft>
            </a:pPr>
            <a:r>
              <a:rPr lang="en-US" sz="1100" dirty="0" smtClean="0">
                <a:solidFill>
                  <a:schemeClr val="bg1"/>
                </a:solidFill>
              </a:rPr>
              <a:t>With constrained resources, limited technical and industry experiences our clients sometime struggle to develop an optimum operating model.</a:t>
            </a:r>
          </a:p>
          <a:p>
            <a:pPr>
              <a:lnSpc>
                <a:spcPct val="100000"/>
              </a:lnSpc>
              <a:spcBef>
                <a:spcPts val="0"/>
              </a:spcBef>
              <a:spcAft>
                <a:spcPts val="300"/>
              </a:spcAft>
            </a:pPr>
            <a:r>
              <a:rPr lang="en-US" sz="1100" dirty="0" smtClean="0">
                <a:solidFill>
                  <a:schemeClr val="bg1"/>
                </a:solidFill>
              </a:rPr>
              <a:t>We combine our deep technical and industry experience to help organization gain </a:t>
            </a:r>
            <a:r>
              <a:rPr lang="en-US" sz="1100" dirty="0">
                <a:solidFill>
                  <a:schemeClr val="bg1"/>
                </a:solidFill>
              </a:rPr>
              <a:t>an understanding of their current security </a:t>
            </a:r>
            <a:r>
              <a:rPr lang="en-US" sz="1100" dirty="0" smtClean="0">
                <a:solidFill>
                  <a:schemeClr val="bg1"/>
                </a:solidFill>
              </a:rPr>
              <a:t>capability, a </a:t>
            </a:r>
            <a:r>
              <a:rPr lang="en-US" sz="1100" dirty="0">
                <a:solidFill>
                  <a:schemeClr val="bg1"/>
                </a:solidFill>
              </a:rPr>
              <a:t>tailored target operating model and implementation roadmap to drive continuous </a:t>
            </a:r>
            <a:r>
              <a:rPr lang="en-US" sz="1100" dirty="0" smtClean="0">
                <a:solidFill>
                  <a:schemeClr val="bg1"/>
                </a:solidFill>
              </a:rPr>
              <a:t>improvement based on their </a:t>
            </a:r>
            <a:r>
              <a:rPr lang="en-US" sz="1100" dirty="0">
                <a:solidFill>
                  <a:schemeClr val="bg1"/>
                </a:solidFill>
              </a:rPr>
              <a:t>cyber security </a:t>
            </a:r>
            <a:r>
              <a:rPr lang="en-US" sz="1100" dirty="0" smtClean="0">
                <a:solidFill>
                  <a:schemeClr val="bg1"/>
                </a:solidFill>
              </a:rPr>
              <a:t>expectations/risk appetite.</a:t>
            </a:r>
            <a:endParaRPr lang="en-US" sz="1100" dirty="0">
              <a:solidFill>
                <a:schemeClr val="bg1"/>
              </a:solidFill>
            </a:endParaRPr>
          </a:p>
        </p:txBody>
      </p:sp>
      <p:sp>
        <p:nvSpPr>
          <p:cNvPr id="55" name="Oval 54"/>
          <p:cNvSpPr/>
          <p:nvPr/>
        </p:nvSpPr>
        <p:spPr>
          <a:xfrm>
            <a:off x="4336417" y="4555986"/>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smtClean="0">
              <a:solidFill>
                <a:schemeClr val="bg1"/>
              </a:solidFill>
            </a:endParaRPr>
          </a:p>
        </p:txBody>
      </p:sp>
      <p:sp>
        <p:nvSpPr>
          <p:cNvPr id="56" name="Oval 55"/>
          <p:cNvSpPr/>
          <p:nvPr/>
        </p:nvSpPr>
        <p:spPr>
          <a:xfrm>
            <a:off x="2647877" y="4555986"/>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smtClean="0">
              <a:solidFill>
                <a:schemeClr val="bg1"/>
              </a:solidFill>
            </a:endParaRPr>
          </a:p>
        </p:txBody>
      </p:sp>
      <p:sp>
        <p:nvSpPr>
          <p:cNvPr id="57" name="Oval 56"/>
          <p:cNvSpPr/>
          <p:nvPr/>
        </p:nvSpPr>
        <p:spPr>
          <a:xfrm>
            <a:off x="6485995" y="4555986"/>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smtClean="0">
              <a:solidFill>
                <a:schemeClr val="bg1"/>
              </a:solidFill>
            </a:endParaRPr>
          </a:p>
        </p:txBody>
      </p:sp>
      <p:sp>
        <p:nvSpPr>
          <p:cNvPr id="58" name="Oval 57"/>
          <p:cNvSpPr/>
          <p:nvPr/>
        </p:nvSpPr>
        <p:spPr>
          <a:xfrm>
            <a:off x="8465661" y="4555986"/>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smtClean="0">
              <a:solidFill>
                <a:schemeClr val="bg1"/>
              </a:solidFill>
            </a:endParaRPr>
          </a:p>
        </p:txBody>
      </p:sp>
      <p:sp>
        <p:nvSpPr>
          <p:cNvPr id="59" name="Oval 58"/>
          <p:cNvSpPr/>
          <p:nvPr/>
        </p:nvSpPr>
        <p:spPr>
          <a:xfrm>
            <a:off x="2647877" y="3401556"/>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smtClean="0">
              <a:solidFill>
                <a:schemeClr val="bg1"/>
              </a:solidFill>
            </a:endParaRPr>
          </a:p>
        </p:txBody>
      </p:sp>
      <p:sp>
        <p:nvSpPr>
          <p:cNvPr id="60" name="Oval 59"/>
          <p:cNvSpPr/>
          <p:nvPr/>
        </p:nvSpPr>
        <p:spPr>
          <a:xfrm>
            <a:off x="2647877" y="2064246"/>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smtClean="0">
              <a:solidFill>
                <a:schemeClr val="bg1"/>
              </a:solidFill>
            </a:endParaRPr>
          </a:p>
        </p:txBody>
      </p:sp>
      <p:sp>
        <p:nvSpPr>
          <p:cNvPr id="61" name="Oval 60"/>
          <p:cNvSpPr/>
          <p:nvPr/>
        </p:nvSpPr>
        <p:spPr>
          <a:xfrm>
            <a:off x="2647877" y="1327390"/>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smtClean="0">
              <a:solidFill>
                <a:schemeClr val="bg1"/>
              </a:solidFill>
            </a:endParaRPr>
          </a:p>
        </p:txBody>
      </p:sp>
      <p:sp>
        <p:nvSpPr>
          <p:cNvPr id="62" name="Freeform 61"/>
          <p:cNvSpPr>
            <a:spLocks noEditPoints="1"/>
          </p:cNvSpPr>
          <p:nvPr/>
        </p:nvSpPr>
        <p:spPr bwMode="auto">
          <a:xfrm>
            <a:off x="2712972" y="3462678"/>
            <a:ext cx="296035" cy="303981"/>
          </a:xfrm>
          <a:custGeom>
            <a:avLst/>
            <a:gdLst/>
            <a:ahLst/>
            <a:cxnLst>
              <a:cxn ang="0">
                <a:pos x="51" y="10"/>
              </a:cxn>
              <a:cxn ang="0">
                <a:pos x="44" y="10"/>
              </a:cxn>
              <a:cxn ang="0">
                <a:pos x="44" y="9"/>
              </a:cxn>
              <a:cxn ang="0">
                <a:pos x="44" y="6"/>
              </a:cxn>
              <a:cxn ang="0">
                <a:pos x="43" y="6"/>
              </a:cxn>
              <a:cxn ang="0">
                <a:pos x="42" y="6"/>
              </a:cxn>
              <a:cxn ang="0">
                <a:pos x="42" y="8"/>
              </a:cxn>
              <a:cxn ang="0">
                <a:pos x="42" y="10"/>
              </a:cxn>
              <a:cxn ang="0">
                <a:pos x="46" y="12"/>
              </a:cxn>
              <a:cxn ang="0">
                <a:pos x="49" y="15"/>
              </a:cxn>
              <a:cxn ang="0">
                <a:pos x="51" y="17"/>
              </a:cxn>
              <a:cxn ang="0">
                <a:pos x="51" y="21"/>
              </a:cxn>
              <a:cxn ang="0">
                <a:pos x="50" y="26"/>
              </a:cxn>
              <a:cxn ang="0">
                <a:pos x="48" y="28"/>
              </a:cxn>
              <a:cxn ang="0">
                <a:pos x="36" y="26"/>
              </a:cxn>
              <a:cxn ang="0">
                <a:pos x="35" y="20"/>
              </a:cxn>
              <a:cxn ang="0">
                <a:pos x="35" y="19"/>
              </a:cxn>
              <a:cxn ang="0">
                <a:pos x="42" y="19"/>
              </a:cxn>
              <a:cxn ang="0">
                <a:pos x="42" y="21"/>
              </a:cxn>
              <a:cxn ang="0">
                <a:pos x="42" y="24"/>
              </a:cxn>
              <a:cxn ang="0">
                <a:pos x="43" y="25"/>
              </a:cxn>
              <a:cxn ang="0">
                <a:pos x="44" y="24"/>
              </a:cxn>
              <a:cxn ang="0">
                <a:pos x="44" y="23"/>
              </a:cxn>
              <a:cxn ang="0">
                <a:pos x="44" y="20"/>
              </a:cxn>
              <a:cxn ang="0">
                <a:pos x="42" y="18"/>
              </a:cxn>
              <a:cxn ang="0">
                <a:pos x="38" y="15"/>
              </a:cxn>
              <a:cxn ang="0">
                <a:pos x="36" y="12"/>
              </a:cxn>
              <a:cxn ang="0">
                <a:pos x="35" y="9"/>
              </a:cxn>
              <a:cxn ang="0">
                <a:pos x="37" y="4"/>
              </a:cxn>
              <a:cxn ang="0">
                <a:pos x="42" y="2"/>
              </a:cxn>
              <a:cxn ang="0">
                <a:pos x="42" y="0"/>
              </a:cxn>
              <a:cxn ang="0">
                <a:pos x="45" y="0"/>
              </a:cxn>
              <a:cxn ang="0">
                <a:pos x="45" y="2"/>
              </a:cxn>
              <a:cxn ang="0">
                <a:pos x="49" y="4"/>
              </a:cxn>
              <a:cxn ang="0">
                <a:pos x="51" y="9"/>
              </a:cxn>
              <a:cxn ang="0">
                <a:pos x="51" y="10"/>
              </a:cxn>
              <a:cxn ang="0">
                <a:pos x="0" y="41"/>
              </a:cxn>
              <a:cxn ang="0">
                <a:pos x="12" y="65"/>
              </a:cxn>
              <a:cxn ang="0">
                <a:pos x="23" y="60"/>
              </a:cxn>
              <a:cxn ang="0">
                <a:pos x="21" y="56"/>
              </a:cxn>
              <a:cxn ang="0">
                <a:pos x="24" y="51"/>
              </a:cxn>
              <a:cxn ang="0">
                <a:pos x="44" y="51"/>
              </a:cxn>
              <a:cxn ang="0">
                <a:pos x="63" y="36"/>
              </a:cxn>
              <a:cxn ang="0">
                <a:pos x="61" y="33"/>
              </a:cxn>
              <a:cxn ang="0">
                <a:pos x="46" y="40"/>
              </a:cxn>
              <a:cxn ang="0">
                <a:pos x="34" y="36"/>
              </a:cxn>
              <a:cxn ang="0">
                <a:pos x="47" y="35"/>
              </a:cxn>
              <a:cxn ang="0">
                <a:pos x="48" y="30"/>
              </a:cxn>
              <a:cxn ang="0">
                <a:pos x="18" y="34"/>
              </a:cxn>
              <a:cxn ang="0">
                <a:pos x="12" y="38"/>
              </a:cxn>
              <a:cxn ang="0">
                <a:pos x="10" y="35"/>
              </a:cxn>
              <a:cxn ang="0">
                <a:pos x="0" y="41"/>
              </a:cxn>
            </a:cxnLst>
            <a:rect l="0" t="0" r="r" b="b"/>
            <a:pathLst>
              <a:path w="63" h="65">
                <a:moveTo>
                  <a:pt x="51" y="10"/>
                </a:moveTo>
                <a:cubicBezTo>
                  <a:pt x="44" y="10"/>
                  <a:pt x="44" y="10"/>
                  <a:pt x="44" y="10"/>
                </a:cubicBezTo>
                <a:cubicBezTo>
                  <a:pt x="44" y="9"/>
                  <a:pt x="44" y="9"/>
                  <a:pt x="44" y="9"/>
                </a:cubicBezTo>
                <a:cubicBezTo>
                  <a:pt x="44" y="8"/>
                  <a:pt x="44" y="7"/>
                  <a:pt x="44" y="6"/>
                </a:cubicBezTo>
                <a:cubicBezTo>
                  <a:pt x="44" y="6"/>
                  <a:pt x="43" y="6"/>
                  <a:pt x="43" y="6"/>
                </a:cubicBezTo>
                <a:cubicBezTo>
                  <a:pt x="42" y="6"/>
                  <a:pt x="42" y="6"/>
                  <a:pt x="42" y="6"/>
                </a:cubicBezTo>
                <a:cubicBezTo>
                  <a:pt x="42" y="7"/>
                  <a:pt x="42" y="7"/>
                  <a:pt x="42" y="8"/>
                </a:cubicBezTo>
                <a:cubicBezTo>
                  <a:pt x="42" y="9"/>
                  <a:pt x="42" y="10"/>
                  <a:pt x="42" y="10"/>
                </a:cubicBezTo>
                <a:cubicBezTo>
                  <a:pt x="43" y="10"/>
                  <a:pt x="44" y="11"/>
                  <a:pt x="46" y="12"/>
                </a:cubicBezTo>
                <a:cubicBezTo>
                  <a:pt x="47" y="13"/>
                  <a:pt x="49" y="14"/>
                  <a:pt x="49" y="15"/>
                </a:cubicBezTo>
                <a:cubicBezTo>
                  <a:pt x="50" y="15"/>
                  <a:pt x="50" y="16"/>
                  <a:pt x="51" y="17"/>
                </a:cubicBezTo>
                <a:cubicBezTo>
                  <a:pt x="51" y="18"/>
                  <a:pt x="51" y="19"/>
                  <a:pt x="51" y="21"/>
                </a:cubicBezTo>
                <a:cubicBezTo>
                  <a:pt x="51" y="23"/>
                  <a:pt x="51" y="25"/>
                  <a:pt x="50" y="26"/>
                </a:cubicBezTo>
                <a:cubicBezTo>
                  <a:pt x="49" y="27"/>
                  <a:pt x="49" y="27"/>
                  <a:pt x="48" y="28"/>
                </a:cubicBezTo>
                <a:cubicBezTo>
                  <a:pt x="44" y="27"/>
                  <a:pt x="40" y="26"/>
                  <a:pt x="36" y="26"/>
                </a:cubicBezTo>
                <a:cubicBezTo>
                  <a:pt x="35" y="25"/>
                  <a:pt x="35" y="23"/>
                  <a:pt x="35" y="20"/>
                </a:cubicBezTo>
                <a:cubicBezTo>
                  <a:pt x="35" y="19"/>
                  <a:pt x="35" y="19"/>
                  <a:pt x="35" y="19"/>
                </a:cubicBezTo>
                <a:cubicBezTo>
                  <a:pt x="42" y="19"/>
                  <a:pt x="42" y="19"/>
                  <a:pt x="42" y="19"/>
                </a:cubicBezTo>
                <a:cubicBezTo>
                  <a:pt x="42" y="21"/>
                  <a:pt x="42" y="21"/>
                  <a:pt x="42" y="21"/>
                </a:cubicBezTo>
                <a:cubicBezTo>
                  <a:pt x="42" y="22"/>
                  <a:pt x="42" y="24"/>
                  <a:pt x="42" y="24"/>
                </a:cubicBezTo>
                <a:cubicBezTo>
                  <a:pt x="42" y="24"/>
                  <a:pt x="42" y="25"/>
                  <a:pt x="43" y="25"/>
                </a:cubicBezTo>
                <a:cubicBezTo>
                  <a:pt x="43" y="25"/>
                  <a:pt x="44" y="24"/>
                  <a:pt x="44" y="24"/>
                </a:cubicBezTo>
                <a:cubicBezTo>
                  <a:pt x="44" y="24"/>
                  <a:pt x="44" y="23"/>
                  <a:pt x="44" y="23"/>
                </a:cubicBezTo>
                <a:cubicBezTo>
                  <a:pt x="44" y="21"/>
                  <a:pt x="44" y="20"/>
                  <a:pt x="44" y="20"/>
                </a:cubicBezTo>
                <a:cubicBezTo>
                  <a:pt x="44" y="19"/>
                  <a:pt x="43" y="18"/>
                  <a:pt x="42" y="18"/>
                </a:cubicBezTo>
                <a:cubicBezTo>
                  <a:pt x="40" y="16"/>
                  <a:pt x="38" y="15"/>
                  <a:pt x="38" y="15"/>
                </a:cubicBezTo>
                <a:cubicBezTo>
                  <a:pt x="37" y="14"/>
                  <a:pt x="36" y="13"/>
                  <a:pt x="36" y="12"/>
                </a:cubicBezTo>
                <a:cubicBezTo>
                  <a:pt x="35" y="11"/>
                  <a:pt x="35" y="10"/>
                  <a:pt x="35" y="9"/>
                </a:cubicBezTo>
                <a:cubicBezTo>
                  <a:pt x="35" y="7"/>
                  <a:pt x="35" y="5"/>
                  <a:pt x="37" y="4"/>
                </a:cubicBezTo>
                <a:cubicBezTo>
                  <a:pt x="38" y="3"/>
                  <a:pt x="39" y="2"/>
                  <a:pt x="42" y="2"/>
                </a:cubicBezTo>
                <a:cubicBezTo>
                  <a:pt x="42" y="0"/>
                  <a:pt x="42" y="0"/>
                  <a:pt x="42" y="0"/>
                </a:cubicBezTo>
                <a:cubicBezTo>
                  <a:pt x="45" y="0"/>
                  <a:pt x="45" y="0"/>
                  <a:pt x="45" y="0"/>
                </a:cubicBezTo>
                <a:cubicBezTo>
                  <a:pt x="45" y="2"/>
                  <a:pt x="45" y="2"/>
                  <a:pt x="45" y="2"/>
                </a:cubicBezTo>
                <a:cubicBezTo>
                  <a:pt x="47" y="2"/>
                  <a:pt x="48" y="3"/>
                  <a:pt x="49" y="4"/>
                </a:cubicBezTo>
                <a:cubicBezTo>
                  <a:pt x="50" y="5"/>
                  <a:pt x="51" y="7"/>
                  <a:pt x="51" y="9"/>
                </a:cubicBezTo>
                <a:cubicBezTo>
                  <a:pt x="51" y="9"/>
                  <a:pt x="51" y="9"/>
                  <a:pt x="51" y="10"/>
                </a:cubicBezTo>
                <a:close/>
                <a:moveTo>
                  <a:pt x="0" y="41"/>
                </a:moveTo>
                <a:cubicBezTo>
                  <a:pt x="12" y="65"/>
                  <a:pt x="12" y="65"/>
                  <a:pt x="12" y="65"/>
                </a:cubicBezTo>
                <a:cubicBezTo>
                  <a:pt x="23" y="60"/>
                  <a:pt x="23" y="60"/>
                  <a:pt x="23" y="60"/>
                </a:cubicBezTo>
                <a:cubicBezTo>
                  <a:pt x="21" y="56"/>
                  <a:pt x="21" y="56"/>
                  <a:pt x="21" y="56"/>
                </a:cubicBezTo>
                <a:cubicBezTo>
                  <a:pt x="24" y="51"/>
                  <a:pt x="24" y="51"/>
                  <a:pt x="24" y="51"/>
                </a:cubicBezTo>
                <a:cubicBezTo>
                  <a:pt x="32" y="51"/>
                  <a:pt x="38" y="52"/>
                  <a:pt x="44" y="51"/>
                </a:cubicBezTo>
                <a:cubicBezTo>
                  <a:pt x="47" y="51"/>
                  <a:pt x="63" y="38"/>
                  <a:pt x="63" y="36"/>
                </a:cubicBezTo>
                <a:cubicBezTo>
                  <a:pt x="63" y="34"/>
                  <a:pt x="61" y="33"/>
                  <a:pt x="61" y="33"/>
                </a:cubicBezTo>
                <a:cubicBezTo>
                  <a:pt x="60" y="33"/>
                  <a:pt x="53" y="38"/>
                  <a:pt x="46" y="40"/>
                </a:cubicBezTo>
                <a:cubicBezTo>
                  <a:pt x="40" y="42"/>
                  <a:pt x="34" y="40"/>
                  <a:pt x="34" y="36"/>
                </a:cubicBezTo>
                <a:cubicBezTo>
                  <a:pt x="34" y="35"/>
                  <a:pt x="43" y="35"/>
                  <a:pt x="47" y="35"/>
                </a:cubicBezTo>
                <a:cubicBezTo>
                  <a:pt x="49" y="35"/>
                  <a:pt x="50" y="30"/>
                  <a:pt x="48" y="30"/>
                </a:cubicBezTo>
                <a:cubicBezTo>
                  <a:pt x="38" y="28"/>
                  <a:pt x="24" y="25"/>
                  <a:pt x="18" y="34"/>
                </a:cubicBezTo>
                <a:cubicBezTo>
                  <a:pt x="16" y="36"/>
                  <a:pt x="14" y="37"/>
                  <a:pt x="12" y="38"/>
                </a:cubicBezTo>
                <a:cubicBezTo>
                  <a:pt x="10" y="35"/>
                  <a:pt x="10" y="35"/>
                  <a:pt x="10" y="35"/>
                </a:cubicBezTo>
                <a:lnTo>
                  <a:pt x="0" y="41"/>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sp>
        <p:nvSpPr>
          <p:cNvPr id="63" name="Freeform 62"/>
          <p:cNvSpPr>
            <a:spLocks/>
          </p:cNvSpPr>
          <p:nvPr/>
        </p:nvSpPr>
        <p:spPr bwMode="auto">
          <a:xfrm>
            <a:off x="4404254" y="4623991"/>
            <a:ext cx="290551" cy="290215"/>
          </a:xfrm>
          <a:custGeom>
            <a:avLst/>
            <a:gdLst/>
            <a:ahLst/>
            <a:cxnLst>
              <a:cxn ang="0">
                <a:pos x="207" y="198"/>
              </a:cxn>
              <a:cxn ang="0">
                <a:pos x="184" y="204"/>
              </a:cxn>
              <a:cxn ang="0">
                <a:pos x="163" y="203"/>
              </a:cxn>
              <a:cxn ang="0">
                <a:pos x="296" y="80"/>
              </a:cxn>
              <a:cxn ang="0">
                <a:pos x="333" y="79"/>
              </a:cxn>
              <a:cxn ang="0">
                <a:pos x="365" y="44"/>
              </a:cxn>
              <a:cxn ang="0">
                <a:pos x="334" y="42"/>
              </a:cxn>
              <a:cxn ang="0">
                <a:pos x="336" y="29"/>
              </a:cxn>
              <a:cxn ang="0">
                <a:pos x="324" y="31"/>
              </a:cxn>
              <a:cxn ang="0">
                <a:pos x="322" y="1"/>
              </a:cxn>
              <a:cxn ang="0">
                <a:pos x="287" y="33"/>
              </a:cxn>
              <a:cxn ang="0">
                <a:pos x="286" y="69"/>
              </a:cxn>
              <a:cxn ang="0">
                <a:pos x="168" y="30"/>
              </a:cxn>
              <a:cxn ang="0">
                <a:pos x="0" y="198"/>
              </a:cxn>
              <a:cxn ang="0">
                <a:pos x="168" y="365"/>
              </a:cxn>
              <a:cxn ang="0">
                <a:pos x="336" y="198"/>
              </a:cxn>
              <a:cxn ang="0">
                <a:pos x="273" y="115"/>
              </a:cxn>
              <a:cxn ang="0">
                <a:pos x="262" y="292"/>
              </a:cxn>
              <a:cxn ang="0">
                <a:pos x="74" y="292"/>
              </a:cxn>
              <a:cxn ang="0">
                <a:pos x="74" y="103"/>
              </a:cxn>
              <a:cxn ang="0">
                <a:pos x="257" y="98"/>
              </a:cxn>
              <a:cxn ang="0">
                <a:pos x="168" y="94"/>
              </a:cxn>
              <a:cxn ang="0">
                <a:pos x="64" y="198"/>
              </a:cxn>
              <a:cxn ang="0">
                <a:pos x="168" y="301"/>
              </a:cxn>
              <a:cxn ang="0">
                <a:pos x="271" y="198"/>
              </a:cxn>
              <a:cxn ang="0">
                <a:pos x="227" y="161"/>
              </a:cxn>
              <a:cxn ang="0">
                <a:pos x="217" y="247"/>
              </a:cxn>
              <a:cxn ang="0">
                <a:pos x="119" y="247"/>
              </a:cxn>
              <a:cxn ang="0">
                <a:pos x="119" y="149"/>
              </a:cxn>
              <a:cxn ang="0">
                <a:pos x="211" y="144"/>
              </a:cxn>
              <a:cxn ang="0">
                <a:pos x="168" y="159"/>
              </a:cxn>
              <a:cxn ang="0">
                <a:pos x="168" y="236"/>
              </a:cxn>
            </a:cxnLst>
            <a:rect l="0" t="0" r="r" b="b"/>
            <a:pathLst>
              <a:path w="365" h="365">
                <a:moveTo>
                  <a:pt x="168" y="236"/>
                </a:moveTo>
                <a:cubicBezTo>
                  <a:pt x="189" y="236"/>
                  <a:pt x="207" y="219"/>
                  <a:pt x="207" y="198"/>
                </a:cubicBezTo>
                <a:cubicBezTo>
                  <a:pt x="207" y="193"/>
                  <a:pt x="206" y="188"/>
                  <a:pt x="204" y="184"/>
                </a:cubicBezTo>
                <a:cubicBezTo>
                  <a:pt x="184" y="204"/>
                  <a:pt x="184" y="204"/>
                  <a:pt x="184" y="204"/>
                </a:cubicBezTo>
                <a:cubicBezTo>
                  <a:pt x="177" y="210"/>
                  <a:pt x="166" y="208"/>
                  <a:pt x="163" y="203"/>
                </a:cubicBezTo>
                <a:cubicBezTo>
                  <a:pt x="163" y="203"/>
                  <a:pt x="163" y="203"/>
                  <a:pt x="163" y="203"/>
                </a:cubicBezTo>
                <a:cubicBezTo>
                  <a:pt x="166" y="206"/>
                  <a:pt x="170" y="206"/>
                  <a:pt x="173" y="203"/>
                </a:cubicBezTo>
                <a:cubicBezTo>
                  <a:pt x="296" y="80"/>
                  <a:pt x="296" y="80"/>
                  <a:pt x="296" y="80"/>
                </a:cubicBezTo>
                <a:cubicBezTo>
                  <a:pt x="331" y="80"/>
                  <a:pt x="331" y="80"/>
                  <a:pt x="331" y="80"/>
                </a:cubicBezTo>
                <a:cubicBezTo>
                  <a:pt x="332" y="80"/>
                  <a:pt x="333" y="79"/>
                  <a:pt x="333" y="79"/>
                </a:cubicBezTo>
                <a:cubicBezTo>
                  <a:pt x="364" y="47"/>
                  <a:pt x="364" y="47"/>
                  <a:pt x="364" y="47"/>
                </a:cubicBezTo>
                <a:cubicBezTo>
                  <a:pt x="365" y="46"/>
                  <a:pt x="365" y="45"/>
                  <a:pt x="365" y="44"/>
                </a:cubicBezTo>
                <a:cubicBezTo>
                  <a:pt x="364" y="42"/>
                  <a:pt x="363" y="42"/>
                  <a:pt x="362" y="42"/>
                </a:cubicBezTo>
                <a:cubicBezTo>
                  <a:pt x="334" y="42"/>
                  <a:pt x="334" y="42"/>
                  <a:pt x="334" y="42"/>
                </a:cubicBezTo>
                <a:cubicBezTo>
                  <a:pt x="336" y="40"/>
                  <a:pt x="336" y="40"/>
                  <a:pt x="336" y="40"/>
                </a:cubicBezTo>
                <a:cubicBezTo>
                  <a:pt x="339" y="37"/>
                  <a:pt x="339" y="32"/>
                  <a:pt x="336" y="29"/>
                </a:cubicBezTo>
                <a:cubicBezTo>
                  <a:pt x="334" y="26"/>
                  <a:pt x="329" y="26"/>
                  <a:pt x="326" y="29"/>
                </a:cubicBezTo>
                <a:cubicBezTo>
                  <a:pt x="324" y="31"/>
                  <a:pt x="324" y="31"/>
                  <a:pt x="324" y="31"/>
                </a:cubicBezTo>
                <a:cubicBezTo>
                  <a:pt x="324" y="4"/>
                  <a:pt x="324" y="4"/>
                  <a:pt x="324" y="4"/>
                </a:cubicBezTo>
                <a:cubicBezTo>
                  <a:pt x="324" y="3"/>
                  <a:pt x="323" y="1"/>
                  <a:pt x="322" y="1"/>
                </a:cubicBezTo>
                <a:cubicBezTo>
                  <a:pt x="321" y="0"/>
                  <a:pt x="319" y="1"/>
                  <a:pt x="318" y="2"/>
                </a:cubicBezTo>
                <a:cubicBezTo>
                  <a:pt x="287" y="33"/>
                  <a:pt x="287" y="33"/>
                  <a:pt x="287" y="33"/>
                </a:cubicBezTo>
                <a:cubicBezTo>
                  <a:pt x="287" y="33"/>
                  <a:pt x="286" y="34"/>
                  <a:pt x="286" y="35"/>
                </a:cubicBezTo>
                <a:cubicBezTo>
                  <a:pt x="286" y="69"/>
                  <a:pt x="286" y="69"/>
                  <a:pt x="286" y="69"/>
                </a:cubicBezTo>
                <a:cubicBezTo>
                  <a:pt x="281" y="74"/>
                  <a:pt x="281" y="74"/>
                  <a:pt x="281" y="74"/>
                </a:cubicBezTo>
                <a:cubicBezTo>
                  <a:pt x="251" y="47"/>
                  <a:pt x="212" y="30"/>
                  <a:pt x="168" y="30"/>
                </a:cubicBezTo>
                <a:cubicBezTo>
                  <a:pt x="122" y="30"/>
                  <a:pt x="80" y="49"/>
                  <a:pt x="49" y="79"/>
                </a:cubicBezTo>
                <a:cubicBezTo>
                  <a:pt x="19" y="109"/>
                  <a:pt x="0" y="151"/>
                  <a:pt x="0" y="198"/>
                </a:cubicBezTo>
                <a:cubicBezTo>
                  <a:pt x="0" y="244"/>
                  <a:pt x="19" y="286"/>
                  <a:pt x="49" y="316"/>
                </a:cubicBezTo>
                <a:cubicBezTo>
                  <a:pt x="80" y="347"/>
                  <a:pt x="122" y="365"/>
                  <a:pt x="168" y="365"/>
                </a:cubicBezTo>
                <a:cubicBezTo>
                  <a:pt x="214" y="365"/>
                  <a:pt x="256" y="347"/>
                  <a:pt x="287" y="316"/>
                </a:cubicBezTo>
                <a:cubicBezTo>
                  <a:pt x="317" y="286"/>
                  <a:pt x="336" y="244"/>
                  <a:pt x="336" y="198"/>
                </a:cubicBezTo>
                <a:cubicBezTo>
                  <a:pt x="336" y="157"/>
                  <a:pt x="321" y="120"/>
                  <a:pt x="297" y="91"/>
                </a:cubicBezTo>
                <a:cubicBezTo>
                  <a:pt x="273" y="115"/>
                  <a:pt x="273" y="115"/>
                  <a:pt x="273" y="115"/>
                </a:cubicBezTo>
                <a:cubicBezTo>
                  <a:pt x="291" y="138"/>
                  <a:pt x="301" y="167"/>
                  <a:pt x="301" y="198"/>
                </a:cubicBezTo>
                <a:cubicBezTo>
                  <a:pt x="301" y="235"/>
                  <a:pt x="286" y="268"/>
                  <a:pt x="262" y="292"/>
                </a:cubicBezTo>
                <a:cubicBezTo>
                  <a:pt x="238" y="316"/>
                  <a:pt x="205" y="331"/>
                  <a:pt x="168" y="331"/>
                </a:cubicBezTo>
                <a:cubicBezTo>
                  <a:pt x="131" y="331"/>
                  <a:pt x="98" y="316"/>
                  <a:pt x="74" y="292"/>
                </a:cubicBezTo>
                <a:cubicBezTo>
                  <a:pt x="50" y="268"/>
                  <a:pt x="35" y="235"/>
                  <a:pt x="35" y="198"/>
                </a:cubicBezTo>
                <a:cubicBezTo>
                  <a:pt x="35" y="161"/>
                  <a:pt x="50" y="128"/>
                  <a:pt x="74" y="103"/>
                </a:cubicBezTo>
                <a:cubicBezTo>
                  <a:pt x="98" y="79"/>
                  <a:pt x="131" y="64"/>
                  <a:pt x="168" y="64"/>
                </a:cubicBezTo>
                <a:cubicBezTo>
                  <a:pt x="202" y="64"/>
                  <a:pt x="233" y="77"/>
                  <a:pt x="257" y="98"/>
                </a:cubicBezTo>
                <a:cubicBezTo>
                  <a:pt x="236" y="120"/>
                  <a:pt x="236" y="120"/>
                  <a:pt x="236" y="120"/>
                </a:cubicBezTo>
                <a:cubicBezTo>
                  <a:pt x="218" y="104"/>
                  <a:pt x="194" y="94"/>
                  <a:pt x="168" y="94"/>
                </a:cubicBezTo>
                <a:cubicBezTo>
                  <a:pt x="139" y="94"/>
                  <a:pt x="114" y="106"/>
                  <a:pt x="95" y="125"/>
                </a:cubicBezTo>
                <a:cubicBezTo>
                  <a:pt x="76" y="143"/>
                  <a:pt x="64" y="169"/>
                  <a:pt x="64" y="198"/>
                </a:cubicBezTo>
                <a:cubicBezTo>
                  <a:pt x="64" y="226"/>
                  <a:pt x="76" y="252"/>
                  <a:pt x="95" y="271"/>
                </a:cubicBezTo>
                <a:cubicBezTo>
                  <a:pt x="114" y="290"/>
                  <a:pt x="139" y="301"/>
                  <a:pt x="168" y="301"/>
                </a:cubicBezTo>
                <a:cubicBezTo>
                  <a:pt x="197" y="301"/>
                  <a:pt x="222" y="290"/>
                  <a:pt x="241" y="271"/>
                </a:cubicBezTo>
                <a:cubicBezTo>
                  <a:pt x="260" y="252"/>
                  <a:pt x="271" y="226"/>
                  <a:pt x="271" y="198"/>
                </a:cubicBezTo>
                <a:cubicBezTo>
                  <a:pt x="271" y="175"/>
                  <a:pt x="264" y="154"/>
                  <a:pt x="251" y="137"/>
                </a:cubicBezTo>
                <a:cubicBezTo>
                  <a:pt x="227" y="161"/>
                  <a:pt x="227" y="161"/>
                  <a:pt x="227" y="161"/>
                </a:cubicBezTo>
                <a:cubicBezTo>
                  <a:pt x="233" y="172"/>
                  <a:pt x="237" y="184"/>
                  <a:pt x="237" y="198"/>
                </a:cubicBezTo>
                <a:cubicBezTo>
                  <a:pt x="237" y="217"/>
                  <a:pt x="229" y="234"/>
                  <a:pt x="217" y="247"/>
                </a:cubicBezTo>
                <a:cubicBezTo>
                  <a:pt x="204" y="259"/>
                  <a:pt x="187" y="267"/>
                  <a:pt x="168" y="267"/>
                </a:cubicBezTo>
                <a:cubicBezTo>
                  <a:pt x="149" y="267"/>
                  <a:pt x="132" y="259"/>
                  <a:pt x="119" y="247"/>
                </a:cubicBezTo>
                <a:cubicBezTo>
                  <a:pt x="107" y="234"/>
                  <a:pt x="99" y="217"/>
                  <a:pt x="99" y="198"/>
                </a:cubicBezTo>
                <a:cubicBezTo>
                  <a:pt x="99" y="179"/>
                  <a:pt x="107" y="161"/>
                  <a:pt x="119" y="149"/>
                </a:cubicBezTo>
                <a:cubicBezTo>
                  <a:pt x="132" y="136"/>
                  <a:pt x="149" y="129"/>
                  <a:pt x="168" y="129"/>
                </a:cubicBezTo>
                <a:cubicBezTo>
                  <a:pt x="184" y="129"/>
                  <a:pt x="200" y="134"/>
                  <a:pt x="211" y="144"/>
                </a:cubicBezTo>
                <a:cubicBezTo>
                  <a:pt x="190" y="166"/>
                  <a:pt x="190" y="166"/>
                  <a:pt x="190" y="166"/>
                </a:cubicBezTo>
                <a:cubicBezTo>
                  <a:pt x="183" y="162"/>
                  <a:pt x="176" y="159"/>
                  <a:pt x="168" y="159"/>
                </a:cubicBezTo>
                <a:cubicBezTo>
                  <a:pt x="147" y="159"/>
                  <a:pt x="129" y="176"/>
                  <a:pt x="129" y="198"/>
                </a:cubicBezTo>
                <a:cubicBezTo>
                  <a:pt x="129" y="219"/>
                  <a:pt x="147" y="236"/>
                  <a:pt x="168" y="236"/>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sp>
        <p:nvSpPr>
          <p:cNvPr id="64" name="Freeform 63"/>
          <p:cNvSpPr>
            <a:spLocks noEditPoints="1"/>
          </p:cNvSpPr>
          <p:nvPr/>
        </p:nvSpPr>
        <p:spPr bwMode="auto">
          <a:xfrm>
            <a:off x="6559996" y="4634225"/>
            <a:ext cx="278222" cy="269747"/>
          </a:xfrm>
          <a:custGeom>
            <a:avLst/>
            <a:gdLst/>
            <a:ahLst/>
            <a:cxnLst>
              <a:cxn ang="0">
                <a:pos x="190" y="28"/>
              </a:cxn>
              <a:cxn ang="0">
                <a:pos x="213" y="0"/>
              </a:cxn>
              <a:cxn ang="0">
                <a:pos x="396" y="28"/>
              </a:cxn>
              <a:cxn ang="0">
                <a:pos x="403" y="71"/>
              </a:cxn>
              <a:cxn ang="0">
                <a:pos x="393" y="78"/>
              </a:cxn>
              <a:cxn ang="0">
                <a:pos x="381" y="306"/>
              </a:cxn>
              <a:cxn ang="0">
                <a:pos x="329" y="391"/>
              </a:cxn>
              <a:cxn ang="0">
                <a:pos x="268" y="362"/>
              </a:cxn>
              <a:cxn ang="0">
                <a:pos x="213" y="391"/>
              </a:cxn>
              <a:cxn ang="0">
                <a:pos x="190" y="362"/>
              </a:cxn>
              <a:cxn ang="0">
                <a:pos x="106" y="391"/>
              </a:cxn>
              <a:cxn ang="0">
                <a:pos x="159" y="306"/>
              </a:cxn>
              <a:cxn ang="0">
                <a:pos x="10" y="294"/>
              </a:cxn>
              <a:cxn ang="0">
                <a:pos x="7" y="78"/>
              </a:cxn>
              <a:cxn ang="0">
                <a:pos x="0" y="35"/>
              </a:cxn>
              <a:cxn ang="0">
                <a:pos x="370" y="78"/>
              </a:cxn>
              <a:cxn ang="0">
                <a:pos x="33" y="273"/>
              </a:cxn>
              <a:cxn ang="0">
                <a:pos x="360" y="284"/>
              </a:cxn>
              <a:cxn ang="0">
                <a:pos x="370" y="78"/>
              </a:cxn>
              <a:cxn ang="0">
                <a:pos x="190" y="354"/>
              </a:cxn>
              <a:cxn ang="0">
                <a:pos x="143" y="354"/>
              </a:cxn>
              <a:cxn ang="0">
                <a:pos x="260" y="354"/>
              </a:cxn>
              <a:cxn ang="0">
                <a:pos x="213" y="354"/>
              </a:cxn>
              <a:cxn ang="0">
                <a:pos x="86" y="212"/>
              </a:cxn>
              <a:cxn ang="0">
                <a:pos x="137" y="173"/>
              </a:cxn>
              <a:cxn ang="0">
                <a:pos x="179" y="173"/>
              </a:cxn>
              <a:cxn ang="0">
                <a:pos x="227" y="194"/>
              </a:cxn>
              <a:cxn ang="0">
                <a:pos x="255" y="190"/>
              </a:cxn>
              <a:cxn ang="0">
                <a:pos x="308" y="128"/>
              </a:cxn>
              <a:cxn ang="0">
                <a:pos x="351" y="128"/>
              </a:cxn>
              <a:cxn ang="0">
                <a:pos x="319" y="147"/>
              </a:cxn>
              <a:cxn ang="0">
                <a:pos x="265" y="208"/>
              </a:cxn>
              <a:cxn ang="0">
                <a:pos x="222" y="208"/>
              </a:cxn>
              <a:cxn ang="0">
                <a:pos x="174" y="187"/>
              </a:cxn>
              <a:cxn ang="0">
                <a:pos x="145" y="189"/>
              </a:cxn>
              <a:cxn ang="0">
                <a:pos x="94" y="229"/>
              </a:cxn>
              <a:cxn ang="0">
                <a:pos x="51" y="229"/>
              </a:cxn>
              <a:cxn ang="0">
                <a:pos x="330" y="117"/>
              </a:cxn>
              <a:cxn ang="0">
                <a:pos x="330" y="139"/>
              </a:cxn>
              <a:cxn ang="0">
                <a:pos x="330" y="117"/>
              </a:cxn>
              <a:cxn ang="0">
                <a:pos x="255" y="208"/>
              </a:cxn>
              <a:cxn ang="0">
                <a:pos x="233" y="208"/>
              </a:cxn>
              <a:cxn ang="0">
                <a:pos x="158" y="162"/>
              </a:cxn>
              <a:cxn ang="0">
                <a:pos x="158" y="184"/>
              </a:cxn>
              <a:cxn ang="0">
                <a:pos x="158" y="162"/>
              </a:cxn>
              <a:cxn ang="0">
                <a:pos x="83" y="229"/>
              </a:cxn>
              <a:cxn ang="0">
                <a:pos x="61" y="229"/>
              </a:cxn>
            </a:cxnLst>
            <a:rect l="0" t="0" r="r" b="b"/>
            <a:pathLst>
              <a:path w="403" h="391">
                <a:moveTo>
                  <a:pt x="7" y="28"/>
                </a:moveTo>
                <a:cubicBezTo>
                  <a:pt x="190" y="28"/>
                  <a:pt x="190" y="28"/>
                  <a:pt x="190" y="28"/>
                </a:cubicBezTo>
                <a:cubicBezTo>
                  <a:pt x="190" y="0"/>
                  <a:pt x="190" y="0"/>
                  <a:pt x="190" y="0"/>
                </a:cubicBezTo>
                <a:cubicBezTo>
                  <a:pt x="213" y="0"/>
                  <a:pt x="213" y="0"/>
                  <a:pt x="213" y="0"/>
                </a:cubicBezTo>
                <a:cubicBezTo>
                  <a:pt x="213" y="28"/>
                  <a:pt x="213" y="28"/>
                  <a:pt x="213" y="28"/>
                </a:cubicBezTo>
                <a:cubicBezTo>
                  <a:pt x="396" y="28"/>
                  <a:pt x="396" y="28"/>
                  <a:pt x="396" y="28"/>
                </a:cubicBezTo>
                <a:cubicBezTo>
                  <a:pt x="400" y="28"/>
                  <a:pt x="403" y="31"/>
                  <a:pt x="403" y="35"/>
                </a:cubicBezTo>
                <a:cubicBezTo>
                  <a:pt x="403" y="71"/>
                  <a:pt x="403" y="71"/>
                  <a:pt x="403" y="71"/>
                </a:cubicBezTo>
                <a:cubicBezTo>
                  <a:pt x="403" y="74"/>
                  <a:pt x="400" y="78"/>
                  <a:pt x="396" y="78"/>
                </a:cubicBezTo>
                <a:cubicBezTo>
                  <a:pt x="393" y="78"/>
                  <a:pt x="393" y="78"/>
                  <a:pt x="393" y="78"/>
                </a:cubicBezTo>
                <a:cubicBezTo>
                  <a:pt x="393" y="294"/>
                  <a:pt x="393" y="294"/>
                  <a:pt x="393" y="294"/>
                </a:cubicBezTo>
                <a:cubicBezTo>
                  <a:pt x="393" y="301"/>
                  <a:pt x="388" y="306"/>
                  <a:pt x="381" y="306"/>
                </a:cubicBezTo>
                <a:cubicBezTo>
                  <a:pt x="245" y="306"/>
                  <a:pt x="245" y="306"/>
                  <a:pt x="245" y="306"/>
                </a:cubicBezTo>
                <a:cubicBezTo>
                  <a:pt x="329" y="391"/>
                  <a:pt x="329" y="391"/>
                  <a:pt x="329" y="391"/>
                </a:cubicBezTo>
                <a:cubicBezTo>
                  <a:pt x="297" y="391"/>
                  <a:pt x="297" y="391"/>
                  <a:pt x="297" y="391"/>
                </a:cubicBezTo>
                <a:cubicBezTo>
                  <a:pt x="268" y="362"/>
                  <a:pt x="268" y="362"/>
                  <a:pt x="268" y="362"/>
                </a:cubicBezTo>
                <a:cubicBezTo>
                  <a:pt x="213" y="362"/>
                  <a:pt x="213" y="362"/>
                  <a:pt x="213" y="362"/>
                </a:cubicBezTo>
                <a:cubicBezTo>
                  <a:pt x="213" y="391"/>
                  <a:pt x="213" y="391"/>
                  <a:pt x="213" y="391"/>
                </a:cubicBezTo>
                <a:cubicBezTo>
                  <a:pt x="190" y="391"/>
                  <a:pt x="190" y="391"/>
                  <a:pt x="190" y="391"/>
                </a:cubicBezTo>
                <a:cubicBezTo>
                  <a:pt x="190" y="362"/>
                  <a:pt x="190" y="362"/>
                  <a:pt x="190" y="362"/>
                </a:cubicBezTo>
                <a:cubicBezTo>
                  <a:pt x="135" y="362"/>
                  <a:pt x="135" y="362"/>
                  <a:pt x="135" y="362"/>
                </a:cubicBezTo>
                <a:cubicBezTo>
                  <a:pt x="106" y="391"/>
                  <a:pt x="106" y="391"/>
                  <a:pt x="106" y="391"/>
                </a:cubicBezTo>
                <a:cubicBezTo>
                  <a:pt x="74" y="391"/>
                  <a:pt x="74" y="391"/>
                  <a:pt x="74" y="391"/>
                </a:cubicBezTo>
                <a:cubicBezTo>
                  <a:pt x="159" y="306"/>
                  <a:pt x="159" y="306"/>
                  <a:pt x="159" y="306"/>
                </a:cubicBezTo>
                <a:cubicBezTo>
                  <a:pt x="22" y="306"/>
                  <a:pt x="22" y="306"/>
                  <a:pt x="22" y="306"/>
                </a:cubicBezTo>
                <a:cubicBezTo>
                  <a:pt x="15" y="306"/>
                  <a:pt x="10" y="301"/>
                  <a:pt x="10" y="294"/>
                </a:cubicBezTo>
                <a:cubicBezTo>
                  <a:pt x="10" y="78"/>
                  <a:pt x="10" y="78"/>
                  <a:pt x="10" y="78"/>
                </a:cubicBezTo>
                <a:cubicBezTo>
                  <a:pt x="7" y="78"/>
                  <a:pt x="7" y="78"/>
                  <a:pt x="7" y="78"/>
                </a:cubicBezTo>
                <a:cubicBezTo>
                  <a:pt x="4" y="78"/>
                  <a:pt x="0" y="74"/>
                  <a:pt x="0" y="71"/>
                </a:cubicBezTo>
                <a:cubicBezTo>
                  <a:pt x="0" y="35"/>
                  <a:pt x="0" y="35"/>
                  <a:pt x="0" y="35"/>
                </a:cubicBezTo>
                <a:cubicBezTo>
                  <a:pt x="0" y="31"/>
                  <a:pt x="4" y="28"/>
                  <a:pt x="7" y="28"/>
                </a:cubicBezTo>
                <a:moveTo>
                  <a:pt x="370" y="78"/>
                </a:moveTo>
                <a:cubicBezTo>
                  <a:pt x="33" y="78"/>
                  <a:pt x="33" y="78"/>
                  <a:pt x="33" y="78"/>
                </a:cubicBezTo>
                <a:cubicBezTo>
                  <a:pt x="33" y="273"/>
                  <a:pt x="33" y="273"/>
                  <a:pt x="33" y="273"/>
                </a:cubicBezTo>
                <a:cubicBezTo>
                  <a:pt x="33" y="279"/>
                  <a:pt x="38" y="284"/>
                  <a:pt x="43" y="284"/>
                </a:cubicBezTo>
                <a:cubicBezTo>
                  <a:pt x="360" y="284"/>
                  <a:pt x="360" y="284"/>
                  <a:pt x="360" y="284"/>
                </a:cubicBezTo>
                <a:cubicBezTo>
                  <a:pt x="366" y="284"/>
                  <a:pt x="370" y="279"/>
                  <a:pt x="370" y="273"/>
                </a:cubicBezTo>
                <a:lnTo>
                  <a:pt x="370" y="78"/>
                </a:lnTo>
                <a:close/>
                <a:moveTo>
                  <a:pt x="143" y="354"/>
                </a:moveTo>
                <a:cubicBezTo>
                  <a:pt x="190" y="354"/>
                  <a:pt x="190" y="354"/>
                  <a:pt x="190" y="354"/>
                </a:cubicBezTo>
                <a:cubicBezTo>
                  <a:pt x="190" y="307"/>
                  <a:pt x="190" y="307"/>
                  <a:pt x="190" y="307"/>
                </a:cubicBezTo>
                <a:lnTo>
                  <a:pt x="143" y="354"/>
                </a:lnTo>
                <a:close/>
                <a:moveTo>
                  <a:pt x="213" y="354"/>
                </a:moveTo>
                <a:cubicBezTo>
                  <a:pt x="260" y="354"/>
                  <a:pt x="260" y="354"/>
                  <a:pt x="260" y="354"/>
                </a:cubicBezTo>
                <a:cubicBezTo>
                  <a:pt x="213" y="307"/>
                  <a:pt x="213" y="307"/>
                  <a:pt x="213" y="307"/>
                </a:cubicBezTo>
                <a:lnTo>
                  <a:pt x="213" y="354"/>
                </a:lnTo>
                <a:close/>
                <a:moveTo>
                  <a:pt x="72" y="208"/>
                </a:moveTo>
                <a:cubicBezTo>
                  <a:pt x="77" y="208"/>
                  <a:pt x="82" y="209"/>
                  <a:pt x="86" y="212"/>
                </a:cubicBezTo>
                <a:cubicBezTo>
                  <a:pt x="137" y="178"/>
                  <a:pt x="137" y="178"/>
                  <a:pt x="137" y="178"/>
                </a:cubicBezTo>
                <a:cubicBezTo>
                  <a:pt x="137" y="177"/>
                  <a:pt x="137" y="175"/>
                  <a:pt x="137" y="173"/>
                </a:cubicBezTo>
                <a:cubicBezTo>
                  <a:pt x="137" y="161"/>
                  <a:pt x="146" y="151"/>
                  <a:pt x="158" y="151"/>
                </a:cubicBezTo>
                <a:cubicBezTo>
                  <a:pt x="170" y="151"/>
                  <a:pt x="179" y="161"/>
                  <a:pt x="179" y="173"/>
                </a:cubicBezTo>
                <a:cubicBezTo>
                  <a:pt x="179" y="173"/>
                  <a:pt x="179" y="174"/>
                  <a:pt x="179" y="174"/>
                </a:cubicBezTo>
                <a:cubicBezTo>
                  <a:pt x="227" y="194"/>
                  <a:pt x="227" y="194"/>
                  <a:pt x="227" y="194"/>
                </a:cubicBezTo>
                <a:cubicBezTo>
                  <a:pt x="231" y="189"/>
                  <a:pt x="237" y="186"/>
                  <a:pt x="244" y="186"/>
                </a:cubicBezTo>
                <a:cubicBezTo>
                  <a:pt x="248" y="186"/>
                  <a:pt x="252" y="188"/>
                  <a:pt x="255" y="190"/>
                </a:cubicBezTo>
                <a:cubicBezTo>
                  <a:pt x="310" y="137"/>
                  <a:pt x="310" y="137"/>
                  <a:pt x="310" y="137"/>
                </a:cubicBezTo>
                <a:cubicBezTo>
                  <a:pt x="309" y="134"/>
                  <a:pt x="308" y="131"/>
                  <a:pt x="308" y="128"/>
                </a:cubicBezTo>
                <a:cubicBezTo>
                  <a:pt x="308" y="116"/>
                  <a:pt x="318" y="106"/>
                  <a:pt x="330" y="106"/>
                </a:cubicBezTo>
                <a:cubicBezTo>
                  <a:pt x="342" y="106"/>
                  <a:pt x="351" y="116"/>
                  <a:pt x="351" y="128"/>
                </a:cubicBezTo>
                <a:cubicBezTo>
                  <a:pt x="351" y="140"/>
                  <a:pt x="342" y="149"/>
                  <a:pt x="330" y="149"/>
                </a:cubicBezTo>
                <a:cubicBezTo>
                  <a:pt x="326" y="149"/>
                  <a:pt x="322" y="148"/>
                  <a:pt x="319" y="147"/>
                </a:cubicBezTo>
                <a:cubicBezTo>
                  <a:pt x="264" y="200"/>
                  <a:pt x="264" y="200"/>
                  <a:pt x="264" y="200"/>
                </a:cubicBezTo>
                <a:cubicBezTo>
                  <a:pt x="265" y="202"/>
                  <a:pt x="265" y="205"/>
                  <a:pt x="265" y="208"/>
                </a:cubicBezTo>
                <a:cubicBezTo>
                  <a:pt x="265" y="220"/>
                  <a:pt x="256" y="229"/>
                  <a:pt x="244" y="229"/>
                </a:cubicBezTo>
                <a:cubicBezTo>
                  <a:pt x="232" y="229"/>
                  <a:pt x="222" y="220"/>
                  <a:pt x="222" y="208"/>
                </a:cubicBezTo>
                <a:cubicBezTo>
                  <a:pt x="222" y="207"/>
                  <a:pt x="222" y="207"/>
                  <a:pt x="222" y="207"/>
                </a:cubicBezTo>
                <a:cubicBezTo>
                  <a:pt x="174" y="187"/>
                  <a:pt x="174" y="187"/>
                  <a:pt x="174" y="187"/>
                </a:cubicBezTo>
                <a:cubicBezTo>
                  <a:pt x="170" y="191"/>
                  <a:pt x="164" y="194"/>
                  <a:pt x="158" y="194"/>
                </a:cubicBezTo>
                <a:cubicBezTo>
                  <a:pt x="153" y="194"/>
                  <a:pt x="148" y="192"/>
                  <a:pt x="145" y="189"/>
                </a:cubicBezTo>
                <a:cubicBezTo>
                  <a:pt x="93" y="224"/>
                  <a:pt x="93" y="224"/>
                  <a:pt x="93" y="224"/>
                </a:cubicBezTo>
                <a:cubicBezTo>
                  <a:pt x="93" y="225"/>
                  <a:pt x="94" y="227"/>
                  <a:pt x="94" y="229"/>
                </a:cubicBezTo>
                <a:cubicBezTo>
                  <a:pt x="94" y="241"/>
                  <a:pt x="84" y="250"/>
                  <a:pt x="72" y="250"/>
                </a:cubicBezTo>
                <a:cubicBezTo>
                  <a:pt x="60" y="250"/>
                  <a:pt x="51" y="241"/>
                  <a:pt x="51" y="229"/>
                </a:cubicBezTo>
                <a:cubicBezTo>
                  <a:pt x="51" y="217"/>
                  <a:pt x="60" y="208"/>
                  <a:pt x="72" y="208"/>
                </a:cubicBezTo>
                <a:moveTo>
                  <a:pt x="330" y="117"/>
                </a:moveTo>
                <a:cubicBezTo>
                  <a:pt x="336" y="117"/>
                  <a:pt x="341" y="122"/>
                  <a:pt x="341" y="128"/>
                </a:cubicBezTo>
                <a:cubicBezTo>
                  <a:pt x="341" y="134"/>
                  <a:pt x="336" y="139"/>
                  <a:pt x="330" y="139"/>
                </a:cubicBezTo>
                <a:cubicBezTo>
                  <a:pt x="324" y="139"/>
                  <a:pt x="319" y="134"/>
                  <a:pt x="319" y="128"/>
                </a:cubicBezTo>
                <a:cubicBezTo>
                  <a:pt x="319" y="122"/>
                  <a:pt x="324" y="117"/>
                  <a:pt x="330" y="117"/>
                </a:cubicBezTo>
                <a:moveTo>
                  <a:pt x="244" y="197"/>
                </a:moveTo>
                <a:cubicBezTo>
                  <a:pt x="250" y="197"/>
                  <a:pt x="255" y="202"/>
                  <a:pt x="255" y="208"/>
                </a:cubicBezTo>
                <a:cubicBezTo>
                  <a:pt x="255" y="214"/>
                  <a:pt x="250" y="219"/>
                  <a:pt x="244" y="219"/>
                </a:cubicBezTo>
                <a:cubicBezTo>
                  <a:pt x="238" y="219"/>
                  <a:pt x="233" y="214"/>
                  <a:pt x="233" y="208"/>
                </a:cubicBezTo>
                <a:cubicBezTo>
                  <a:pt x="233" y="202"/>
                  <a:pt x="238" y="197"/>
                  <a:pt x="244" y="197"/>
                </a:cubicBezTo>
                <a:moveTo>
                  <a:pt x="158" y="162"/>
                </a:moveTo>
                <a:cubicBezTo>
                  <a:pt x="164" y="162"/>
                  <a:pt x="169" y="167"/>
                  <a:pt x="169" y="173"/>
                </a:cubicBezTo>
                <a:cubicBezTo>
                  <a:pt x="169" y="179"/>
                  <a:pt x="164" y="184"/>
                  <a:pt x="158" y="184"/>
                </a:cubicBezTo>
                <a:cubicBezTo>
                  <a:pt x="152" y="184"/>
                  <a:pt x="147" y="179"/>
                  <a:pt x="147" y="173"/>
                </a:cubicBezTo>
                <a:cubicBezTo>
                  <a:pt x="147" y="167"/>
                  <a:pt x="152" y="162"/>
                  <a:pt x="158" y="162"/>
                </a:cubicBezTo>
                <a:moveTo>
                  <a:pt x="72" y="218"/>
                </a:moveTo>
                <a:cubicBezTo>
                  <a:pt x="78" y="218"/>
                  <a:pt x="83" y="223"/>
                  <a:pt x="83" y="229"/>
                </a:cubicBezTo>
                <a:cubicBezTo>
                  <a:pt x="83" y="235"/>
                  <a:pt x="78" y="240"/>
                  <a:pt x="72" y="240"/>
                </a:cubicBezTo>
                <a:cubicBezTo>
                  <a:pt x="66" y="240"/>
                  <a:pt x="61" y="235"/>
                  <a:pt x="61" y="229"/>
                </a:cubicBezTo>
                <a:cubicBezTo>
                  <a:pt x="61" y="223"/>
                  <a:pt x="66" y="218"/>
                  <a:pt x="72" y="218"/>
                </a:cubicBezTo>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grpSp>
        <p:nvGrpSpPr>
          <p:cNvPr id="65" name="Group 64"/>
          <p:cNvGrpSpPr/>
          <p:nvPr/>
        </p:nvGrpSpPr>
        <p:grpSpPr>
          <a:xfrm>
            <a:off x="8533666" y="4623991"/>
            <a:ext cx="290215" cy="290215"/>
            <a:chOff x="8891885" y="9926541"/>
            <a:chExt cx="290215" cy="290215"/>
          </a:xfrm>
        </p:grpSpPr>
        <p:sp>
          <p:nvSpPr>
            <p:cNvPr id="66" name="Freeform 65"/>
            <p:cNvSpPr>
              <a:spLocks noEditPoints="1"/>
            </p:cNvSpPr>
            <p:nvPr/>
          </p:nvSpPr>
          <p:spPr bwMode="auto">
            <a:xfrm>
              <a:off x="9001055" y="10035711"/>
              <a:ext cx="161381" cy="161381"/>
            </a:xfrm>
            <a:custGeom>
              <a:avLst/>
              <a:gdLst/>
              <a:ahLst/>
              <a:cxnLst>
                <a:cxn ang="0">
                  <a:pos x="19" y="3"/>
                </a:cxn>
                <a:cxn ang="0">
                  <a:pos x="19" y="3"/>
                </a:cxn>
                <a:cxn ang="0">
                  <a:pos x="31" y="0"/>
                </a:cxn>
                <a:cxn ang="0">
                  <a:pos x="51" y="17"/>
                </a:cxn>
                <a:cxn ang="0">
                  <a:pos x="46" y="30"/>
                </a:cxn>
                <a:cxn ang="0">
                  <a:pos x="46" y="31"/>
                </a:cxn>
                <a:cxn ang="0">
                  <a:pos x="97" y="80"/>
                </a:cxn>
                <a:cxn ang="0">
                  <a:pos x="96" y="96"/>
                </a:cxn>
                <a:cxn ang="0">
                  <a:pos x="80" y="96"/>
                </a:cxn>
                <a:cxn ang="0">
                  <a:pos x="32" y="46"/>
                </a:cxn>
                <a:cxn ang="0">
                  <a:pos x="30" y="46"/>
                </a:cxn>
                <a:cxn ang="0">
                  <a:pos x="17" y="51"/>
                </a:cxn>
                <a:cxn ang="0">
                  <a:pos x="0" y="31"/>
                </a:cxn>
                <a:cxn ang="0">
                  <a:pos x="3" y="19"/>
                </a:cxn>
                <a:cxn ang="0">
                  <a:pos x="3" y="19"/>
                </a:cxn>
                <a:cxn ang="0">
                  <a:pos x="3" y="19"/>
                </a:cxn>
                <a:cxn ang="0">
                  <a:pos x="16" y="32"/>
                </a:cxn>
                <a:cxn ang="0">
                  <a:pos x="27" y="27"/>
                </a:cxn>
                <a:cxn ang="0">
                  <a:pos x="32" y="16"/>
                </a:cxn>
                <a:cxn ang="0">
                  <a:pos x="19" y="4"/>
                </a:cxn>
                <a:cxn ang="0">
                  <a:pos x="19" y="3"/>
                </a:cxn>
                <a:cxn ang="0">
                  <a:pos x="84" y="84"/>
                </a:cxn>
                <a:cxn ang="0">
                  <a:pos x="92" y="84"/>
                </a:cxn>
                <a:cxn ang="0">
                  <a:pos x="92" y="92"/>
                </a:cxn>
                <a:cxn ang="0">
                  <a:pos x="84" y="92"/>
                </a:cxn>
                <a:cxn ang="0">
                  <a:pos x="84" y="84"/>
                </a:cxn>
              </a:cxnLst>
              <a:rect l="0" t="0" r="r" b="b"/>
              <a:pathLst>
                <a:path w="101" h="101">
                  <a:moveTo>
                    <a:pt x="19" y="3"/>
                  </a:moveTo>
                  <a:cubicBezTo>
                    <a:pt x="19" y="3"/>
                    <a:pt x="19" y="3"/>
                    <a:pt x="19" y="3"/>
                  </a:cubicBezTo>
                  <a:cubicBezTo>
                    <a:pt x="31" y="0"/>
                    <a:pt x="31" y="0"/>
                    <a:pt x="31" y="0"/>
                  </a:cubicBezTo>
                  <a:cubicBezTo>
                    <a:pt x="51" y="17"/>
                    <a:pt x="51" y="17"/>
                    <a:pt x="51" y="17"/>
                  </a:cubicBezTo>
                  <a:cubicBezTo>
                    <a:pt x="46" y="30"/>
                    <a:pt x="46" y="30"/>
                    <a:pt x="46" y="30"/>
                  </a:cubicBezTo>
                  <a:cubicBezTo>
                    <a:pt x="46" y="31"/>
                    <a:pt x="46" y="31"/>
                    <a:pt x="46" y="31"/>
                  </a:cubicBezTo>
                  <a:cubicBezTo>
                    <a:pt x="97" y="80"/>
                    <a:pt x="97" y="80"/>
                    <a:pt x="97" y="80"/>
                  </a:cubicBezTo>
                  <a:cubicBezTo>
                    <a:pt x="101" y="84"/>
                    <a:pt x="101" y="92"/>
                    <a:pt x="96" y="96"/>
                  </a:cubicBezTo>
                  <a:cubicBezTo>
                    <a:pt x="92" y="100"/>
                    <a:pt x="85" y="101"/>
                    <a:pt x="80" y="96"/>
                  </a:cubicBezTo>
                  <a:cubicBezTo>
                    <a:pt x="32" y="46"/>
                    <a:pt x="32" y="46"/>
                    <a:pt x="32" y="46"/>
                  </a:cubicBezTo>
                  <a:cubicBezTo>
                    <a:pt x="30" y="46"/>
                    <a:pt x="30" y="46"/>
                    <a:pt x="30" y="46"/>
                  </a:cubicBezTo>
                  <a:cubicBezTo>
                    <a:pt x="17" y="51"/>
                    <a:pt x="17" y="51"/>
                    <a:pt x="17" y="51"/>
                  </a:cubicBezTo>
                  <a:cubicBezTo>
                    <a:pt x="0" y="31"/>
                    <a:pt x="0" y="31"/>
                    <a:pt x="0" y="31"/>
                  </a:cubicBezTo>
                  <a:cubicBezTo>
                    <a:pt x="3" y="19"/>
                    <a:pt x="3" y="19"/>
                    <a:pt x="3" y="19"/>
                  </a:cubicBezTo>
                  <a:cubicBezTo>
                    <a:pt x="3" y="19"/>
                    <a:pt x="3" y="19"/>
                    <a:pt x="3" y="19"/>
                  </a:cubicBezTo>
                  <a:cubicBezTo>
                    <a:pt x="3" y="19"/>
                    <a:pt x="3" y="19"/>
                    <a:pt x="3" y="19"/>
                  </a:cubicBezTo>
                  <a:cubicBezTo>
                    <a:pt x="16" y="32"/>
                    <a:pt x="16" y="32"/>
                    <a:pt x="16" y="32"/>
                  </a:cubicBezTo>
                  <a:cubicBezTo>
                    <a:pt x="27" y="27"/>
                    <a:pt x="27" y="27"/>
                    <a:pt x="27" y="27"/>
                  </a:cubicBezTo>
                  <a:cubicBezTo>
                    <a:pt x="32" y="16"/>
                    <a:pt x="32" y="16"/>
                    <a:pt x="32" y="16"/>
                  </a:cubicBezTo>
                  <a:cubicBezTo>
                    <a:pt x="19" y="4"/>
                    <a:pt x="19" y="4"/>
                    <a:pt x="19" y="4"/>
                  </a:cubicBezTo>
                  <a:lnTo>
                    <a:pt x="19" y="3"/>
                  </a:lnTo>
                  <a:close/>
                  <a:moveTo>
                    <a:pt x="84" y="84"/>
                  </a:moveTo>
                  <a:cubicBezTo>
                    <a:pt x="86" y="82"/>
                    <a:pt x="90" y="82"/>
                    <a:pt x="92" y="84"/>
                  </a:cubicBezTo>
                  <a:cubicBezTo>
                    <a:pt x="94" y="86"/>
                    <a:pt x="94" y="90"/>
                    <a:pt x="92" y="92"/>
                  </a:cubicBezTo>
                  <a:cubicBezTo>
                    <a:pt x="90" y="94"/>
                    <a:pt x="86" y="94"/>
                    <a:pt x="84" y="92"/>
                  </a:cubicBezTo>
                  <a:cubicBezTo>
                    <a:pt x="82" y="90"/>
                    <a:pt x="82" y="86"/>
                    <a:pt x="84" y="84"/>
                  </a:cubicBezTo>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sp>
          <p:nvSpPr>
            <p:cNvPr id="67" name="Freeform 66"/>
            <p:cNvSpPr>
              <a:spLocks/>
            </p:cNvSpPr>
            <p:nvPr/>
          </p:nvSpPr>
          <p:spPr bwMode="auto">
            <a:xfrm>
              <a:off x="8891885" y="9926541"/>
              <a:ext cx="290215" cy="290215"/>
            </a:xfrm>
            <a:custGeom>
              <a:avLst/>
              <a:gdLst/>
              <a:ahLst/>
              <a:cxnLst>
                <a:cxn ang="0">
                  <a:pos x="104" y="0"/>
                </a:cxn>
                <a:cxn ang="0">
                  <a:pos x="108" y="24"/>
                </a:cxn>
                <a:cxn ang="0">
                  <a:pos x="126" y="31"/>
                </a:cxn>
                <a:cxn ang="0">
                  <a:pos x="145" y="17"/>
                </a:cxn>
                <a:cxn ang="0">
                  <a:pos x="164" y="36"/>
                </a:cxn>
                <a:cxn ang="0">
                  <a:pos x="150" y="56"/>
                </a:cxn>
                <a:cxn ang="0">
                  <a:pos x="157" y="74"/>
                </a:cxn>
                <a:cxn ang="0">
                  <a:pos x="181" y="78"/>
                </a:cxn>
                <a:cxn ang="0">
                  <a:pos x="181" y="104"/>
                </a:cxn>
                <a:cxn ang="0">
                  <a:pos x="157" y="108"/>
                </a:cxn>
                <a:cxn ang="0">
                  <a:pos x="152" y="120"/>
                </a:cxn>
                <a:cxn ang="0">
                  <a:pos x="137" y="105"/>
                </a:cxn>
                <a:cxn ang="0">
                  <a:pos x="139" y="97"/>
                </a:cxn>
                <a:cxn ang="0">
                  <a:pos x="97" y="43"/>
                </a:cxn>
                <a:cxn ang="0">
                  <a:pos x="43" y="84"/>
                </a:cxn>
                <a:cxn ang="0">
                  <a:pos x="84" y="139"/>
                </a:cxn>
                <a:cxn ang="0">
                  <a:pos x="106" y="136"/>
                </a:cxn>
                <a:cxn ang="0">
                  <a:pos x="121" y="152"/>
                </a:cxn>
                <a:cxn ang="0">
                  <a:pos x="108" y="157"/>
                </a:cxn>
                <a:cxn ang="0">
                  <a:pos x="104" y="181"/>
                </a:cxn>
                <a:cxn ang="0">
                  <a:pos x="77" y="181"/>
                </a:cxn>
                <a:cxn ang="0">
                  <a:pos x="73" y="157"/>
                </a:cxn>
                <a:cxn ang="0">
                  <a:pos x="55" y="150"/>
                </a:cxn>
                <a:cxn ang="0">
                  <a:pos x="36" y="164"/>
                </a:cxn>
                <a:cxn ang="0">
                  <a:pos x="17" y="145"/>
                </a:cxn>
                <a:cxn ang="0">
                  <a:pos x="31" y="126"/>
                </a:cxn>
                <a:cxn ang="0">
                  <a:pos x="24" y="108"/>
                </a:cxn>
                <a:cxn ang="0">
                  <a:pos x="0" y="104"/>
                </a:cxn>
                <a:cxn ang="0">
                  <a:pos x="0" y="78"/>
                </a:cxn>
                <a:cxn ang="0">
                  <a:pos x="24" y="73"/>
                </a:cxn>
                <a:cxn ang="0">
                  <a:pos x="31" y="56"/>
                </a:cxn>
                <a:cxn ang="0">
                  <a:pos x="17" y="36"/>
                </a:cxn>
                <a:cxn ang="0">
                  <a:pos x="36" y="17"/>
                </a:cxn>
                <a:cxn ang="0">
                  <a:pos x="56" y="31"/>
                </a:cxn>
                <a:cxn ang="0">
                  <a:pos x="73" y="24"/>
                </a:cxn>
                <a:cxn ang="0">
                  <a:pos x="78" y="0"/>
                </a:cxn>
                <a:cxn ang="0">
                  <a:pos x="104" y="0"/>
                </a:cxn>
              </a:cxnLst>
              <a:rect l="0" t="0" r="r" b="b"/>
              <a:pathLst>
                <a:path w="181" h="181">
                  <a:moveTo>
                    <a:pt x="104" y="0"/>
                  </a:moveTo>
                  <a:cubicBezTo>
                    <a:pt x="108" y="24"/>
                    <a:pt x="108" y="24"/>
                    <a:pt x="108" y="24"/>
                  </a:cubicBezTo>
                  <a:cubicBezTo>
                    <a:pt x="126" y="31"/>
                    <a:pt x="126" y="31"/>
                    <a:pt x="126" y="31"/>
                  </a:cubicBezTo>
                  <a:cubicBezTo>
                    <a:pt x="145" y="17"/>
                    <a:pt x="145" y="17"/>
                    <a:pt x="145" y="17"/>
                  </a:cubicBezTo>
                  <a:cubicBezTo>
                    <a:pt x="164" y="36"/>
                    <a:pt x="164" y="36"/>
                    <a:pt x="164" y="36"/>
                  </a:cubicBezTo>
                  <a:cubicBezTo>
                    <a:pt x="150" y="56"/>
                    <a:pt x="150" y="56"/>
                    <a:pt x="150" y="56"/>
                  </a:cubicBezTo>
                  <a:cubicBezTo>
                    <a:pt x="157" y="74"/>
                    <a:pt x="157" y="74"/>
                    <a:pt x="157" y="74"/>
                  </a:cubicBezTo>
                  <a:cubicBezTo>
                    <a:pt x="181" y="78"/>
                    <a:pt x="181" y="78"/>
                    <a:pt x="181" y="78"/>
                  </a:cubicBezTo>
                  <a:cubicBezTo>
                    <a:pt x="181" y="104"/>
                    <a:pt x="181" y="104"/>
                    <a:pt x="181" y="104"/>
                  </a:cubicBezTo>
                  <a:cubicBezTo>
                    <a:pt x="157" y="108"/>
                    <a:pt x="157" y="108"/>
                    <a:pt x="157" y="108"/>
                  </a:cubicBezTo>
                  <a:cubicBezTo>
                    <a:pt x="152" y="120"/>
                    <a:pt x="152" y="120"/>
                    <a:pt x="152" y="120"/>
                  </a:cubicBezTo>
                  <a:cubicBezTo>
                    <a:pt x="137" y="105"/>
                    <a:pt x="137" y="105"/>
                    <a:pt x="137" y="105"/>
                  </a:cubicBezTo>
                  <a:cubicBezTo>
                    <a:pt x="138" y="103"/>
                    <a:pt x="138" y="100"/>
                    <a:pt x="139" y="97"/>
                  </a:cubicBezTo>
                  <a:cubicBezTo>
                    <a:pt x="142" y="71"/>
                    <a:pt x="124" y="46"/>
                    <a:pt x="97" y="43"/>
                  </a:cubicBezTo>
                  <a:cubicBezTo>
                    <a:pt x="71" y="39"/>
                    <a:pt x="46" y="58"/>
                    <a:pt x="43" y="84"/>
                  </a:cubicBezTo>
                  <a:cubicBezTo>
                    <a:pt x="39" y="111"/>
                    <a:pt x="58" y="135"/>
                    <a:pt x="84" y="139"/>
                  </a:cubicBezTo>
                  <a:cubicBezTo>
                    <a:pt x="92" y="140"/>
                    <a:pt x="99" y="139"/>
                    <a:pt x="106" y="136"/>
                  </a:cubicBezTo>
                  <a:cubicBezTo>
                    <a:pt x="121" y="152"/>
                    <a:pt x="121" y="152"/>
                    <a:pt x="121" y="152"/>
                  </a:cubicBezTo>
                  <a:cubicBezTo>
                    <a:pt x="108" y="157"/>
                    <a:pt x="108" y="157"/>
                    <a:pt x="108" y="157"/>
                  </a:cubicBezTo>
                  <a:cubicBezTo>
                    <a:pt x="104" y="181"/>
                    <a:pt x="104" y="181"/>
                    <a:pt x="104" y="181"/>
                  </a:cubicBezTo>
                  <a:cubicBezTo>
                    <a:pt x="77" y="181"/>
                    <a:pt x="77" y="181"/>
                    <a:pt x="77" y="181"/>
                  </a:cubicBezTo>
                  <a:cubicBezTo>
                    <a:pt x="73" y="157"/>
                    <a:pt x="73" y="157"/>
                    <a:pt x="73" y="157"/>
                  </a:cubicBezTo>
                  <a:cubicBezTo>
                    <a:pt x="55" y="150"/>
                    <a:pt x="55" y="150"/>
                    <a:pt x="55" y="150"/>
                  </a:cubicBezTo>
                  <a:cubicBezTo>
                    <a:pt x="36" y="164"/>
                    <a:pt x="36" y="164"/>
                    <a:pt x="36" y="164"/>
                  </a:cubicBezTo>
                  <a:cubicBezTo>
                    <a:pt x="17" y="145"/>
                    <a:pt x="17" y="145"/>
                    <a:pt x="17" y="145"/>
                  </a:cubicBezTo>
                  <a:cubicBezTo>
                    <a:pt x="31" y="126"/>
                    <a:pt x="31" y="126"/>
                    <a:pt x="31" y="126"/>
                  </a:cubicBezTo>
                  <a:cubicBezTo>
                    <a:pt x="24" y="108"/>
                    <a:pt x="24" y="108"/>
                    <a:pt x="24" y="108"/>
                  </a:cubicBezTo>
                  <a:cubicBezTo>
                    <a:pt x="0" y="104"/>
                    <a:pt x="0" y="104"/>
                    <a:pt x="0" y="104"/>
                  </a:cubicBezTo>
                  <a:cubicBezTo>
                    <a:pt x="0" y="78"/>
                    <a:pt x="0" y="78"/>
                    <a:pt x="0" y="78"/>
                  </a:cubicBezTo>
                  <a:cubicBezTo>
                    <a:pt x="24" y="73"/>
                    <a:pt x="24" y="73"/>
                    <a:pt x="24" y="73"/>
                  </a:cubicBezTo>
                  <a:cubicBezTo>
                    <a:pt x="31" y="56"/>
                    <a:pt x="31" y="56"/>
                    <a:pt x="31" y="56"/>
                  </a:cubicBezTo>
                  <a:cubicBezTo>
                    <a:pt x="17" y="36"/>
                    <a:pt x="17" y="36"/>
                    <a:pt x="17" y="36"/>
                  </a:cubicBezTo>
                  <a:cubicBezTo>
                    <a:pt x="36" y="17"/>
                    <a:pt x="36" y="17"/>
                    <a:pt x="36" y="17"/>
                  </a:cubicBezTo>
                  <a:cubicBezTo>
                    <a:pt x="56" y="31"/>
                    <a:pt x="56" y="31"/>
                    <a:pt x="56" y="31"/>
                  </a:cubicBezTo>
                  <a:cubicBezTo>
                    <a:pt x="73" y="24"/>
                    <a:pt x="73" y="24"/>
                    <a:pt x="73" y="24"/>
                  </a:cubicBezTo>
                  <a:cubicBezTo>
                    <a:pt x="78" y="0"/>
                    <a:pt x="78" y="0"/>
                    <a:pt x="78" y="0"/>
                  </a:cubicBezTo>
                  <a:lnTo>
                    <a:pt x="104" y="0"/>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grpSp>
      <p:grpSp>
        <p:nvGrpSpPr>
          <p:cNvPr id="86" name="Group 97"/>
          <p:cNvGrpSpPr/>
          <p:nvPr/>
        </p:nvGrpSpPr>
        <p:grpSpPr>
          <a:xfrm>
            <a:off x="2730487" y="4614887"/>
            <a:ext cx="261005" cy="308422"/>
            <a:chOff x="6836371" y="2915174"/>
            <a:chExt cx="2307629" cy="2726855"/>
          </a:xfrm>
        </p:grpSpPr>
        <p:sp>
          <p:nvSpPr>
            <p:cNvPr id="87" name="Freeform 145"/>
            <p:cNvSpPr>
              <a:spLocks/>
            </p:cNvSpPr>
            <p:nvPr/>
          </p:nvSpPr>
          <p:spPr bwMode="auto">
            <a:xfrm>
              <a:off x="6836371" y="4698771"/>
              <a:ext cx="2264196" cy="943258"/>
            </a:xfrm>
            <a:custGeom>
              <a:avLst/>
              <a:gdLst/>
              <a:ahLst/>
              <a:cxnLst>
                <a:cxn ang="0">
                  <a:pos x="0" y="23"/>
                </a:cxn>
                <a:cxn ang="0">
                  <a:pos x="25" y="23"/>
                </a:cxn>
                <a:cxn ang="0">
                  <a:pos x="94" y="24"/>
                </a:cxn>
                <a:cxn ang="0">
                  <a:pos x="55" y="16"/>
                </a:cxn>
                <a:cxn ang="0">
                  <a:pos x="118" y="8"/>
                </a:cxn>
                <a:cxn ang="0">
                  <a:pos x="148" y="10"/>
                </a:cxn>
                <a:cxn ang="0">
                  <a:pos x="152" y="14"/>
                </a:cxn>
                <a:cxn ang="0">
                  <a:pos x="155" y="38"/>
                </a:cxn>
                <a:cxn ang="0">
                  <a:pos x="152" y="42"/>
                </a:cxn>
                <a:cxn ang="0">
                  <a:pos x="83" y="58"/>
                </a:cxn>
                <a:cxn ang="0">
                  <a:pos x="38" y="51"/>
                </a:cxn>
                <a:cxn ang="0">
                  <a:pos x="0" y="23"/>
                </a:cxn>
              </a:cxnLst>
              <a:rect l="0" t="0" r="r" b="b"/>
              <a:pathLst>
                <a:path w="156" h="65">
                  <a:moveTo>
                    <a:pt x="0" y="23"/>
                  </a:moveTo>
                  <a:cubicBezTo>
                    <a:pt x="0" y="23"/>
                    <a:pt x="8" y="12"/>
                    <a:pt x="25" y="23"/>
                  </a:cubicBezTo>
                  <a:cubicBezTo>
                    <a:pt x="42" y="34"/>
                    <a:pt x="66" y="43"/>
                    <a:pt x="94" y="24"/>
                  </a:cubicBezTo>
                  <a:cubicBezTo>
                    <a:pt x="90" y="22"/>
                    <a:pt x="56" y="35"/>
                    <a:pt x="55" y="16"/>
                  </a:cubicBezTo>
                  <a:cubicBezTo>
                    <a:pt x="76" y="14"/>
                    <a:pt x="93" y="0"/>
                    <a:pt x="118" y="8"/>
                  </a:cubicBezTo>
                  <a:cubicBezTo>
                    <a:pt x="126" y="11"/>
                    <a:pt x="141" y="10"/>
                    <a:pt x="148" y="10"/>
                  </a:cubicBezTo>
                  <a:cubicBezTo>
                    <a:pt x="152" y="10"/>
                    <a:pt x="152" y="14"/>
                    <a:pt x="152" y="14"/>
                  </a:cubicBezTo>
                  <a:cubicBezTo>
                    <a:pt x="152" y="14"/>
                    <a:pt x="155" y="34"/>
                    <a:pt x="155" y="38"/>
                  </a:cubicBezTo>
                  <a:cubicBezTo>
                    <a:pt x="156" y="42"/>
                    <a:pt x="152" y="42"/>
                    <a:pt x="152" y="42"/>
                  </a:cubicBezTo>
                  <a:cubicBezTo>
                    <a:pt x="83" y="58"/>
                    <a:pt x="83" y="58"/>
                    <a:pt x="83" y="58"/>
                  </a:cubicBezTo>
                  <a:cubicBezTo>
                    <a:pt x="83" y="58"/>
                    <a:pt x="60" y="65"/>
                    <a:pt x="38" y="51"/>
                  </a:cubicBezTo>
                  <a:cubicBezTo>
                    <a:pt x="16" y="38"/>
                    <a:pt x="5" y="31"/>
                    <a:pt x="0" y="23"/>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88" name="Rectangle 146"/>
            <p:cNvSpPr>
              <a:spLocks noChangeArrowheads="1"/>
            </p:cNvSpPr>
            <p:nvPr/>
          </p:nvSpPr>
          <p:spPr bwMode="auto">
            <a:xfrm>
              <a:off x="7330188" y="4221005"/>
              <a:ext cx="1320938" cy="101030"/>
            </a:xfrm>
            <a:prstGeom prst="rect">
              <a:avLst/>
            </a:pr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94" name="Freeform 147"/>
            <p:cNvSpPr>
              <a:spLocks/>
            </p:cNvSpPr>
            <p:nvPr/>
          </p:nvSpPr>
          <p:spPr bwMode="auto">
            <a:xfrm>
              <a:off x="7054482" y="3785728"/>
              <a:ext cx="101030" cy="1131154"/>
            </a:xfrm>
            <a:custGeom>
              <a:avLst/>
              <a:gdLst/>
              <a:ahLst/>
              <a:cxnLst>
                <a:cxn ang="0">
                  <a:pos x="5" y="0"/>
                </a:cxn>
                <a:cxn ang="0">
                  <a:pos x="0" y="0"/>
                </a:cxn>
                <a:cxn ang="0">
                  <a:pos x="0" y="76"/>
                </a:cxn>
                <a:cxn ang="0">
                  <a:pos x="7" y="78"/>
                </a:cxn>
                <a:cxn ang="0">
                  <a:pos x="7" y="0"/>
                </a:cxn>
                <a:cxn ang="0">
                  <a:pos x="5" y="0"/>
                </a:cxn>
              </a:cxnLst>
              <a:rect l="0" t="0" r="r" b="b"/>
              <a:pathLst>
                <a:path w="7" h="78">
                  <a:moveTo>
                    <a:pt x="5" y="0"/>
                  </a:moveTo>
                  <a:cubicBezTo>
                    <a:pt x="4" y="0"/>
                    <a:pt x="2" y="0"/>
                    <a:pt x="0" y="0"/>
                  </a:cubicBezTo>
                  <a:cubicBezTo>
                    <a:pt x="0" y="76"/>
                    <a:pt x="0" y="76"/>
                    <a:pt x="0" y="76"/>
                  </a:cubicBezTo>
                  <a:cubicBezTo>
                    <a:pt x="2" y="76"/>
                    <a:pt x="5" y="77"/>
                    <a:pt x="7" y="78"/>
                  </a:cubicBezTo>
                  <a:cubicBezTo>
                    <a:pt x="7" y="0"/>
                    <a:pt x="7" y="0"/>
                    <a:pt x="7" y="0"/>
                  </a:cubicBezTo>
                  <a:cubicBezTo>
                    <a:pt x="7" y="0"/>
                    <a:pt x="6" y="0"/>
                    <a:pt x="5" y="0"/>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95" name="Rectangle 148"/>
            <p:cNvSpPr>
              <a:spLocks noChangeArrowheads="1"/>
            </p:cNvSpPr>
            <p:nvPr/>
          </p:nvSpPr>
          <p:spPr bwMode="auto">
            <a:xfrm>
              <a:off x="7330188" y="3916028"/>
              <a:ext cx="1320938" cy="101974"/>
            </a:xfrm>
            <a:prstGeom prst="rect">
              <a:avLst/>
            </a:pr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96" name="Rectangle 149"/>
            <p:cNvSpPr>
              <a:spLocks noChangeArrowheads="1"/>
            </p:cNvSpPr>
            <p:nvPr/>
          </p:nvSpPr>
          <p:spPr bwMode="auto">
            <a:xfrm>
              <a:off x="7330188" y="4539201"/>
              <a:ext cx="1320938" cy="101974"/>
            </a:xfrm>
            <a:prstGeom prst="rect">
              <a:avLst/>
            </a:pr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97" name="Freeform 150"/>
            <p:cNvSpPr>
              <a:spLocks/>
            </p:cNvSpPr>
            <p:nvPr/>
          </p:nvSpPr>
          <p:spPr bwMode="auto">
            <a:xfrm>
              <a:off x="8810697" y="3640321"/>
              <a:ext cx="116137" cy="1116991"/>
            </a:xfrm>
            <a:custGeom>
              <a:avLst/>
              <a:gdLst/>
              <a:ahLst/>
              <a:cxnLst>
                <a:cxn ang="0">
                  <a:pos x="0" y="0"/>
                </a:cxn>
                <a:cxn ang="0">
                  <a:pos x="0" y="77"/>
                </a:cxn>
                <a:cxn ang="0">
                  <a:pos x="2" y="77"/>
                </a:cxn>
                <a:cxn ang="0">
                  <a:pos x="8" y="77"/>
                </a:cxn>
                <a:cxn ang="0">
                  <a:pos x="8" y="2"/>
                </a:cxn>
                <a:cxn ang="0">
                  <a:pos x="0" y="0"/>
                </a:cxn>
              </a:cxnLst>
              <a:rect l="0" t="0" r="r" b="b"/>
              <a:pathLst>
                <a:path w="8" h="77">
                  <a:moveTo>
                    <a:pt x="0" y="0"/>
                  </a:moveTo>
                  <a:cubicBezTo>
                    <a:pt x="0" y="77"/>
                    <a:pt x="0" y="77"/>
                    <a:pt x="0" y="77"/>
                  </a:cubicBezTo>
                  <a:cubicBezTo>
                    <a:pt x="1" y="77"/>
                    <a:pt x="2" y="77"/>
                    <a:pt x="2" y="77"/>
                  </a:cubicBezTo>
                  <a:cubicBezTo>
                    <a:pt x="4" y="77"/>
                    <a:pt x="6" y="77"/>
                    <a:pt x="8" y="77"/>
                  </a:cubicBezTo>
                  <a:cubicBezTo>
                    <a:pt x="8" y="2"/>
                    <a:pt x="8" y="2"/>
                    <a:pt x="8" y="2"/>
                  </a:cubicBezTo>
                  <a:cubicBezTo>
                    <a:pt x="5" y="1"/>
                    <a:pt x="3" y="1"/>
                    <a:pt x="0" y="0"/>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98" name="Freeform 151"/>
            <p:cNvSpPr>
              <a:spLocks/>
            </p:cNvSpPr>
            <p:nvPr/>
          </p:nvSpPr>
          <p:spPr bwMode="auto">
            <a:xfrm>
              <a:off x="6879804" y="2915174"/>
              <a:ext cx="2264196" cy="928150"/>
            </a:xfrm>
            <a:custGeom>
              <a:avLst/>
              <a:gdLst/>
              <a:ahLst/>
              <a:cxnLst>
                <a:cxn ang="0">
                  <a:pos x="156" y="41"/>
                </a:cxn>
                <a:cxn ang="0">
                  <a:pos x="131" y="41"/>
                </a:cxn>
                <a:cxn ang="0">
                  <a:pos x="61" y="40"/>
                </a:cxn>
                <a:cxn ang="0">
                  <a:pos x="101" y="49"/>
                </a:cxn>
                <a:cxn ang="0">
                  <a:pos x="37" y="56"/>
                </a:cxn>
                <a:cxn ang="0">
                  <a:pos x="9" y="55"/>
                </a:cxn>
                <a:cxn ang="0">
                  <a:pos x="3" y="50"/>
                </a:cxn>
                <a:cxn ang="0">
                  <a:pos x="1" y="28"/>
                </a:cxn>
                <a:cxn ang="0">
                  <a:pos x="4" y="22"/>
                </a:cxn>
                <a:cxn ang="0">
                  <a:pos x="73" y="7"/>
                </a:cxn>
                <a:cxn ang="0">
                  <a:pos x="118" y="13"/>
                </a:cxn>
                <a:cxn ang="0">
                  <a:pos x="156" y="41"/>
                </a:cxn>
              </a:cxnLst>
              <a:rect l="0" t="0" r="r" b="b"/>
              <a:pathLst>
                <a:path w="156" h="64">
                  <a:moveTo>
                    <a:pt x="156" y="41"/>
                  </a:moveTo>
                  <a:cubicBezTo>
                    <a:pt x="156" y="41"/>
                    <a:pt x="148" y="52"/>
                    <a:pt x="131" y="41"/>
                  </a:cubicBezTo>
                  <a:cubicBezTo>
                    <a:pt x="114" y="30"/>
                    <a:pt x="90" y="21"/>
                    <a:pt x="61" y="40"/>
                  </a:cubicBezTo>
                  <a:cubicBezTo>
                    <a:pt x="66" y="42"/>
                    <a:pt x="99" y="30"/>
                    <a:pt x="101" y="49"/>
                  </a:cubicBezTo>
                  <a:cubicBezTo>
                    <a:pt x="80" y="51"/>
                    <a:pt x="63" y="64"/>
                    <a:pt x="37" y="56"/>
                  </a:cubicBezTo>
                  <a:cubicBezTo>
                    <a:pt x="30" y="54"/>
                    <a:pt x="16" y="54"/>
                    <a:pt x="9" y="55"/>
                  </a:cubicBezTo>
                  <a:cubicBezTo>
                    <a:pt x="6" y="55"/>
                    <a:pt x="4" y="53"/>
                    <a:pt x="3" y="50"/>
                  </a:cubicBezTo>
                  <a:cubicBezTo>
                    <a:pt x="3" y="43"/>
                    <a:pt x="1" y="31"/>
                    <a:pt x="1" y="28"/>
                  </a:cubicBezTo>
                  <a:cubicBezTo>
                    <a:pt x="0" y="23"/>
                    <a:pt x="4" y="22"/>
                    <a:pt x="4" y="22"/>
                  </a:cubicBezTo>
                  <a:cubicBezTo>
                    <a:pt x="73" y="7"/>
                    <a:pt x="73" y="7"/>
                    <a:pt x="73" y="7"/>
                  </a:cubicBezTo>
                  <a:cubicBezTo>
                    <a:pt x="73" y="7"/>
                    <a:pt x="95" y="0"/>
                    <a:pt x="118" y="13"/>
                  </a:cubicBezTo>
                  <a:cubicBezTo>
                    <a:pt x="140" y="27"/>
                    <a:pt x="151" y="34"/>
                    <a:pt x="156" y="41"/>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grpSp>
      <p:grpSp>
        <p:nvGrpSpPr>
          <p:cNvPr id="99" name="Group 6"/>
          <p:cNvGrpSpPr>
            <a:grpSpLocks noChangeAspect="1"/>
          </p:cNvGrpSpPr>
          <p:nvPr/>
        </p:nvGrpSpPr>
        <p:grpSpPr bwMode="auto">
          <a:xfrm>
            <a:off x="2720924" y="1411477"/>
            <a:ext cx="280130" cy="258051"/>
            <a:chOff x="348" y="684"/>
            <a:chExt cx="406" cy="374"/>
          </a:xfrm>
        </p:grpSpPr>
        <p:sp>
          <p:nvSpPr>
            <p:cNvPr id="100" name="Freeform 7"/>
            <p:cNvSpPr>
              <a:spLocks/>
            </p:cNvSpPr>
            <p:nvPr/>
          </p:nvSpPr>
          <p:spPr bwMode="auto">
            <a:xfrm>
              <a:off x="348" y="952"/>
              <a:ext cx="125" cy="106"/>
            </a:xfrm>
            <a:custGeom>
              <a:avLst/>
              <a:gdLst/>
              <a:ahLst/>
              <a:cxnLst>
                <a:cxn ang="0">
                  <a:pos x="0" y="14"/>
                </a:cxn>
                <a:cxn ang="0">
                  <a:pos x="33" y="45"/>
                </a:cxn>
                <a:cxn ang="0">
                  <a:pos x="53" y="30"/>
                </a:cxn>
                <a:cxn ang="0">
                  <a:pos x="18" y="0"/>
                </a:cxn>
                <a:cxn ang="0">
                  <a:pos x="0" y="14"/>
                </a:cxn>
              </a:cxnLst>
              <a:rect l="0" t="0" r="r" b="b"/>
              <a:pathLst>
                <a:path w="53" h="45">
                  <a:moveTo>
                    <a:pt x="0" y="14"/>
                  </a:moveTo>
                  <a:cubicBezTo>
                    <a:pt x="33" y="45"/>
                    <a:pt x="33" y="45"/>
                    <a:pt x="33" y="45"/>
                  </a:cubicBezTo>
                  <a:cubicBezTo>
                    <a:pt x="33" y="45"/>
                    <a:pt x="43" y="37"/>
                    <a:pt x="53" y="30"/>
                  </a:cubicBezTo>
                  <a:cubicBezTo>
                    <a:pt x="18" y="0"/>
                    <a:pt x="18" y="0"/>
                    <a:pt x="18" y="0"/>
                  </a:cubicBezTo>
                  <a:cubicBezTo>
                    <a:pt x="5" y="9"/>
                    <a:pt x="0" y="14"/>
                    <a:pt x="0" y="14"/>
                  </a:cubicBezTo>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01" name="Freeform 8"/>
            <p:cNvSpPr>
              <a:spLocks/>
            </p:cNvSpPr>
            <p:nvPr/>
          </p:nvSpPr>
          <p:spPr bwMode="auto">
            <a:xfrm>
              <a:off x="409" y="893"/>
              <a:ext cx="336" cy="123"/>
            </a:xfrm>
            <a:custGeom>
              <a:avLst/>
              <a:gdLst/>
              <a:ahLst/>
              <a:cxnLst>
                <a:cxn ang="0">
                  <a:pos x="120" y="14"/>
                </a:cxn>
                <a:cxn ang="0">
                  <a:pos x="95" y="29"/>
                </a:cxn>
                <a:cxn ang="0">
                  <a:pos x="58" y="25"/>
                </a:cxn>
                <a:cxn ang="0">
                  <a:pos x="81" y="21"/>
                </a:cxn>
                <a:cxn ang="0">
                  <a:pos x="100" y="8"/>
                </a:cxn>
                <a:cxn ang="0">
                  <a:pos x="65" y="6"/>
                </a:cxn>
                <a:cxn ang="0">
                  <a:pos x="31" y="6"/>
                </a:cxn>
                <a:cxn ang="0">
                  <a:pos x="0" y="24"/>
                </a:cxn>
                <a:cxn ang="0">
                  <a:pos x="32" y="52"/>
                </a:cxn>
                <a:cxn ang="0">
                  <a:pos x="42" y="46"/>
                </a:cxn>
                <a:cxn ang="0">
                  <a:pos x="94" y="46"/>
                </a:cxn>
                <a:cxn ang="0">
                  <a:pos x="142" y="8"/>
                </a:cxn>
                <a:cxn ang="0">
                  <a:pos x="120" y="14"/>
                </a:cxn>
              </a:cxnLst>
              <a:rect l="0" t="0" r="r" b="b"/>
              <a:pathLst>
                <a:path w="142" h="52">
                  <a:moveTo>
                    <a:pt x="120" y="14"/>
                  </a:moveTo>
                  <a:cubicBezTo>
                    <a:pt x="112" y="22"/>
                    <a:pt x="105" y="27"/>
                    <a:pt x="95" y="29"/>
                  </a:cubicBezTo>
                  <a:cubicBezTo>
                    <a:pt x="79" y="32"/>
                    <a:pt x="62" y="28"/>
                    <a:pt x="58" y="25"/>
                  </a:cubicBezTo>
                  <a:cubicBezTo>
                    <a:pt x="50" y="20"/>
                    <a:pt x="58" y="23"/>
                    <a:pt x="81" y="21"/>
                  </a:cubicBezTo>
                  <a:cubicBezTo>
                    <a:pt x="105" y="20"/>
                    <a:pt x="100" y="8"/>
                    <a:pt x="100" y="8"/>
                  </a:cubicBezTo>
                  <a:cubicBezTo>
                    <a:pt x="95" y="7"/>
                    <a:pt x="89" y="7"/>
                    <a:pt x="65" y="6"/>
                  </a:cubicBezTo>
                  <a:cubicBezTo>
                    <a:pt x="56" y="6"/>
                    <a:pt x="39" y="4"/>
                    <a:pt x="31" y="6"/>
                  </a:cubicBezTo>
                  <a:cubicBezTo>
                    <a:pt x="22" y="8"/>
                    <a:pt x="13" y="16"/>
                    <a:pt x="0" y="24"/>
                  </a:cubicBezTo>
                  <a:cubicBezTo>
                    <a:pt x="32" y="52"/>
                    <a:pt x="32" y="52"/>
                    <a:pt x="32" y="52"/>
                  </a:cubicBezTo>
                  <a:cubicBezTo>
                    <a:pt x="37" y="48"/>
                    <a:pt x="41" y="46"/>
                    <a:pt x="42" y="46"/>
                  </a:cubicBezTo>
                  <a:cubicBezTo>
                    <a:pt x="52" y="46"/>
                    <a:pt x="77" y="48"/>
                    <a:pt x="94" y="46"/>
                  </a:cubicBezTo>
                  <a:cubicBezTo>
                    <a:pt x="130" y="29"/>
                    <a:pt x="142" y="8"/>
                    <a:pt x="142" y="8"/>
                  </a:cubicBezTo>
                  <a:cubicBezTo>
                    <a:pt x="142" y="8"/>
                    <a:pt x="133" y="0"/>
                    <a:pt x="120" y="14"/>
                  </a:cubicBezTo>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02" name="Freeform 9"/>
            <p:cNvSpPr>
              <a:spLocks/>
            </p:cNvSpPr>
            <p:nvPr/>
          </p:nvSpPr>
          <p:spPr bwMode="auto">
            <a:xfrm>
              <a:off x="478" y="845"/>
              <a:ext cx="35" cy="29"/>
            </a:xfrm>
            <a:custGeom>
              <a:avLst/>
              <a:gdLst/>
              <a:ahLst/>
              <a:cxnLst>
                <a:cxn ang="0">
                  <a:pos x="35" y="24"/>
                </a:cxn>
                <a:cxn ang="0">
                  <a:pos x="35" y="0"/>
                </a:cxn>
                <a:cxn ang="0">
                  <a:pos x="0" y="29"/>
                </a:cxn>
                <a:cxn ang="0">
                  <a:pos x="33" y="29"/>
                </a:cxn>
                <a:cxn ang="0">
                  <a:pos x="35" y="24"/>
                </a:cxn>
              </a:cxnLst>
              <a:rect l="0" t="0" r="r" b="b"/>
              <a:pathLst>
                <a:path w="35" h="29">
                  <a:moveTo>
                    <a:pt x="35" y="24"/>
                  </a:moveTo>
                  <a:lnTo>
                    <a:pt x="35" y="0"/>
                  </a:lnTo>
                  <a:lnTo>
                    <a:pt x="0" y="29"/>
                  </a:lnTo>
                  <a:lnTo>
                    <a:pt x="33" y="29"/>
                  </a:lnTo>
                  <a:lnTo>
                    <a:pt x="35" y="24"/>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03" name="Freeform 10"/>
            <p:cNvSpPr>
              <a:spLocks/>
            </p:cNvSpPr>
            <p:nvPr/>
          </p:nvSpPr>
          <p:spPr bwMode="auto">
            <a:xfrm>
              <a:off x="525" y="805"/>
              <a:ext cx="40" cy="69"/>
            </a:xfrm>
            <a:custGeom>
              <a:avLst/>
              <a:gdLst/>
              <a:ahLst/>
              <a:cxnLst>
                <a:cxn ang="0">
                  <a:pos x="35" y="69"/>
                </a:cxn>
                <a:cxn ang="0">
                  <a:pos x="40" y="64"/>
                </a:cxn>
                <a:cxn ang="0">
                  <a:pos x="40" y="0"/>
                </a:cxn>
                <a:cxn ang="0">
                  <a:pos x="0" y="31"/>
                </a:cxn>
                <a:cxn ang="0">
                  <a:pos x="0" y="31"/>
                </a:cxn>
                <a:cxn ang="0">
                  <a:pos x="0" y="64"/>
                </a:cxn>
                <a:cxn ang="0">
                  <a:pos x="5" y="69"/>
                </a:cxn>
                <a:cxn ang="0">
                  <a:pos x="35" y="69"/>
                </a:cxn>
              </a:cxnLst>
              <a:rect l="0" t="0" r="r" b="b"/>
              <a:pathLst>
                <a:path w="40" h="69">
                  <a:moveTo>
                    <a:pt x="35" y="69"/>
                  </a:moveTo>
                  <a:lnTo>
                    <a:pt x="40" y="64"/>
                  </a:lnTo>
                  <a:lnTo>
                    <a:pt x="40" y="0"/>
                  </a:lnTo>
                  <a:lnTo>
                    <a:pt x="0" y="31"/>
                  </a:lnTo>
                  <a:lnTo>
                    <a:pt x="0" y="31"/>
                  </a:lnTo>
                  <a:lnTo>
                    <a:pt x="0" y="64"/>
                  </a:lnTo>
                  <a:lnTo>
                    <a:pt x="5" y="69"/>
                  </a:lnTo>
                  <a:lnTo>
                    <a:pt x="35" y="69"/>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04" name="Freeform 11"/>
            <p:cNvSpPr>
              <a:spLocks/>
            </p:cNvSpPr>
            <p:nvPr/>
          </p:nvSpPr>
          <p:spPr bwMode="auto">
            <a:xfrm>
              <a:off x="577" y="774"/>
              <a:ext cx="40" cy="100"/>
            </a:xfrm>
            <a:custGeom>
              <a:avLst/>
              <a:gdLst/>
              <a:ahLst/>
              <a:cxnLst>
                <a:cxn ang="0">
                  <a:pos x="35" y="100"/>
                </a:cxn>
                <a:cxn ang="0">
                  <a:pos x="40" y="95"/>
                </a:cxn>
                <a:cxn ang="0">
                  <a:pos x="40" y="12"/>
                </a:cxn>
                <a:cxn ang="0">
                  <a:pos x="28" y="0"/>
                </a:cxn>
                <a:cxn ang="0">
                  <a:pos x="12" y="14"/>
                </a:cxn>
                <a:cxn ang="0">
                  <a:pos x="0" y="24"/>
                </a:cxn>
                <a:cxn ang="0">
                  <a:pos x="0" y="95"/>
                </a:cxn>
                <a:cxn ang="0">
                  <a:pos x="2" y="100"/>
                </a:cxn>
                <a:cxn ang="0">
                  <a:pos x="35" y="100"/>
                </a:cxn>
              </a:cxnLst>
              <a:rect l="0" t="0" r="r" b="b"/>
              <a:pathLst>
                <a:path w="40" h="100">
                  <a:moveTo>
                    <a:pt x="35" y="100"/>
                  </a:moveTo>
                  <a:lnTo>
                    <a:pt x="40" y="95"/>
                  </a:lnTo>
                  <a:lnTo>
                    <a:pt x="40" y="12"/>
                  </a:lnTo>
                  <a:lnTo>
                    <a:pt x="28" y="0"/>
                  </a:lnTo>
                  <a:lnTo>
                    <a:pt x="12" y="14"/>
                  </a:lnTo>
                  <a:lnTo>
                    <a:pt x="0" y="24"/>
                  </a:lnTo>
                  <a:lnTo>
                    <a:pt x="0" y="95"/>
                  </a:lnTo>
                  <a:lnTo>
                    <a:pt x="2" y="100"/>
                  </a:lnTo>
                  <a:lnTo>
                    <a:pt x="35" y="100"/>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05" name="Freeform 12"/>
            <p:cNvSpPr>
              <a:spLocks/>
            </p:cNvSpPr>
            <p:nvPr/>
          </p:nvSpPr>
          <p:spPr bwMode="auto">
            <a:xfrm>
              <a:off x="629" y="788"/>
              <a:ext cx="38" cy="86"/>
            </a:xfrm>
            <a:custGeom>
              <a:avLst/>
              <a:gdLst/>
              <a:ahLst/>
              <a:cxnLst>
                <a:cxn ang="0">
                  <a:pos x="15" y="36"/>
                </a:cxn>
                <a:cxn ang="0">
                  <a:pos x="16" y="34"/>
                </a:cxn>
                <a:cxn ang="0">
                  <a:pos x="16" y="0"/>
                </a:cxn>
                <a:cxn ang="0">
                  <a:pos x="10" y="6"/>
                </a:cxn>
                <a:cxn ang="0">
                  <a:pos x="8" y="7"/>
                </a:cxn>
                <a:cxn ang="0">
                  <a:pos x="2" y="7"/>
                </a:cxn>
                <a:cxn ang="0">
                  <a:pos x="1" y="6"/>
                </a:cxn>
                <a:cxn ang="0">
                  <a:pos x="0" y="4"/>
                </a:cxn>
                <a:cxn ang="0">
                  <a:pos x="0" y="34"/>
                </a:cxn>
                <a:cxn ang="0">
                  <a:pos x="1" y="36"/>
                </a:cxn>
                <a:cxn ang="0">
                  <a:pos x="15" y="36"/>
                </a:cxn>
              </a:cxnLst>
              <a:rect l="0" t="0" r="r" b="b"/>
              <a:pathLst>
                <a:path w="16" h="36">
                  <a:moveTo>
                    <a:pt x="15" y="36"/>
                  </a:moveTo>
                  <a:cubicBezTo>
                    <a:pt x="16" y="34"/>
                    <a:pt x="16" y="34"/>
                    <a:pt x="16" y="34"/>
                  </a:cubicBezTo>
                  <a:cubicBezTo>
                    <a:pt x="16" y="0"/>
                    <a:pt x="16" y="0"/>
                    <a:pt x="16" y="0"/>
                  </a:cubicBezTo>
                  <a:cubicBezTo>
                    <a:pt x="10" y="6"/>
                    <a:pt x="10" y="6"/>
                    <a:pt x="10" y="6"/>
                  </a:cubicBezTo>
                  <a:cubicBezTo>
                    <a:pt x="8" y="7"/>
                    <a:pt x="8" y="7"/>
                    <a:pt x="8" y="7"/>
                  </a:cubicBezTo>
                  <a:cubicBezTo>
                    <a:pt x="6" y="8"/>
                    <a:pt x="4" y="8"/>
                    <a:pt x="2" y="7"/>
                  </a:cubicBezTo>
                  <a:cubicBezTo>
                    <a:pt x="1" y="6"/>
                    <a:pt x="1" y="6"/>
                    <a:pt x="1" y="6"/>
                  </a:cubicBezTo>
                  <a:cubicBezTo>
                    <a:pt x="0" y="4"/>
                    <a:pt x="0" y="4"/>
                    <a:pt x="0" y="4"/>
                  </a:cubicBezTo>
                  <a:cubicBezTo>
                    <a:pt x="0" y="34"/>
                    <a:pt x="0" y="34"/>
                    <a:pt x="0" y="34"/>
                  </a:cubicBezTo>
                  <a:cubicBezTo>
                    <a:pt x="1" y="36"/>
                    <a:pt x="1" y="36"/>
                    <a:pt x="1" y="36"/>
                  </a:cubicBezTo>
                  <a:lnTo>
                    <a:pt x="15" y="36"/>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06" name="Freeform 13"/>
            <p:cNvSpPr>
              <a:spLocks/>
            </p:cNvSpPr>
            <p:nvPr/>
          </p:nvSpPr>
          <p:spPr bwMode="auto">
            <a:xfrm>
              <a:off x="678" y="748"/>
              <a:ext cx="41" cy="126"/>
            </a:xfrm>
            <a:custGeom>
              <a:avLst/>
              <a:gdLst/>
              <a:ahLst/>
              <a:cxnLst>
                <a:cxn ang="0">
                  <a:pos x="38" y="126"/>
                </a:cxn>
                <a:cxn ang="0">
                  <a:pos x="41" y="121"/>
                </a:cxn>
                <a:cxn ang="0">
                  <a:pos x="41" y="0"/>
                </a:cxn>
                <a:cxn ang="0">
                  <a:pos x="17" y="19"/>
                </a:cxn>
                <a:cxn ang="0">
                  <a:pos x="0" y="31"/>
                </a:cxn>
                <a:cxn ang="0">
                  <a:pos x="0" y="121"/>
                </a:cxn>
                <a:cxn ang="0">
                  <a:pos x="5" y="126"/>
                </a:cxn>
                <a:cxn ang="0">
                  <a:pos x="38" y="126"/>
                </a:cxn>
              </a:cxnLst>
              <a:rect l="0" t="0" r="r" b="b"/>
              <a:pathLst>
                <a:path w="41" h="126">
                  <a:moveTo>
                    <a:pt x="38" y="126"/>
                  </a:moveTo>
                  <a:lnTo>
                    <a:pt x="41" y="121"/>
                  </a:lnTo>
                  <a:lnTo>
                    <a:pt x="41" y="0"/>
                  </a:lnTo>
                  <a:lnTo>
                    <a:pt x="17" y="19"/>
                  </a:lnTo>
                  <a:lnTo>
                    <a:pt x="0" y="31"/>
                  </a:lnTo>
                  <a:lnTo>
                    <a:pt x="0" y="121"/>
                  </a:lnTo>
                  <a:lnTo>
                    <a:pt x="5" y="126"/>
                  </a:lnTo>
                  <a:lnTo>
                    <a:pt x="38" y="126"/>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07" name="Freeform 14"/>
            <p:cNvSpPr>
              <a:spLocks/>
            </p:cNvSpPr>
            <p:nvPr/>
          </p:nvSpPr>
          <p:spPr bwMode="auto">
            <a:xfrm>
              <a:off x="447" y="684"/>
              <a:ext cx="307" cy="180"/>
            </a:xfrm>
            <a:custGeom>
              <a:avLst/>
              <a:gdLst/>
              <a:ahLst/>
              <a:cxnLst>
                <a:cxn ang="0">
                  <a:pos x="130" y="4"/>
                </a:cxn>
                <a:cxn ang="0">
                  <a:pos x="129" y="1"/>
                </a:cxn>
                <a:cxn ang="0">
                  <a:pos x="126" y="0"/>
                </a:cxn>
                <a:cxn ang="0">
                  <a:pos x="121" y="0"/>
                </a:cxn>
                <a:cxn ang="0">
                  <a:pos x="105" y="0"/>
                </a:cxn>
                <a:cxn ang="0">
                  <a:pos x="104" y="0"/>
                </a:cxn>
                <a:cxn ang="0">
                  <a:pos x="103" y="1"/>
                </a:cxn>
                <a:cxn ang="0">
                  <a:pos x="101" y="5"/>
                </a:cxn>
                <a:cxn ang="0">
                  <a:pos x="104" y="9"/>
                </a:cxn>
                <a:cxn ang="0">
                  <a:pos x="105" y="9"/>
                </a:cxn>
                <a:cxn ang="0">
                  <a:pos x="110" y="9"/>
                </a:cxn>
                <a:cxn ang="0">
                  <a:pos x="113" y="9"/>
                </a:cxn>
                <a:cxn ang="0">
                  <a:pos x="108" y="13"/>
                </a:cxn>
                <a:cxn ang="0">
                  <a:pos x="99" y="21"/>
                </a:cxn>
                <a:cxn ang="0">
                  <a:pos x="94" y="25"/>
                </a:cxn>
                <a:cxn ang="0">
                  <a:pos x="87" y="30"/>
                </a:cxn>
                <a:cxn ang="0">
                  <a:pos x="83" y="33"/>
                </a:cxn>
                <a:cxn ang="0">
                  <a:pos x="79" y="29"/>
                </a:cxn>
                <a:cxn ang="0">
                  <a:pos x="77" y="27"/>
                </a:cxn>
                <a:cxn ang="0">
                  <a:pos x="72" y="22"/>
                </a:cxn>
                <a:cxn ang="0">
                  <a:pos x="71" y="21"/>
                </a:cxn>
                <a:cxn ang="0">
                  <a:pos x="65" y="21"/>
                </a:cxn>
                <a:cxn ang="0">
                  <a:pos x="60" y="24"/>
                </a:cxn>
                <a:cxn ang="0">
                  <a:pos x="55" y="28"/>
                </a:cxn>
                <a:cxn ang="0">
                  <a:pos x="51" y="31"/>
                </a:cxn>
                <a:cxn ang="0">
                  <a:pos x="50" y="32"/>
                </a:cxn>
                <a:cxn ang="0">
                  <a:pos x="33" y="45"/>
                </a:cxn>
                <a:cxn ang="0">
                  <a:pos x="32" y="45"/>
                </a:cxn>
                <a:cxn ang="0">
                  <a:pos x="27" y="49"/>
                </a:cxn>
                <a:cxn ang="0">
                  <a:pos x="5" y="65"/>
                </a:cxn>
                <a:cxn ang="0">
                  <a:pos x="3" y="67"/>
                </a:cxn>
                <a:cxn ang="0">
                  <a:pos x="2" y="74"/>
                </a:cxn>
                <a:cxn ang="0">
                  <a:pos x="6" y="75"/>
                </a:cxn>
                <a:cxn ang="0">
                  <a:pos x="8" y="75"/>
                </a:cxn>
                <a:cxn ang="0">
                  <a:pos x="27" y="60"/>
                </a:cxn>
                <a:cxn ang="0">
                  <a:pos x="32" y="56"/>
                </a:cxn>
                <a:cxn ang="0">
                  <a:pos x="33" y="56"/>
                </a:cxn>
                <a:cxn ang="0">
                  <a:pos x="50" y="43"/>
                </a:cxn>
                <a:cxn ang="0">
                  <a:pos x="52" y="42"/>
                </a:cxn>
                <a:cxn ang="0">
                  <a:pos x="55" y="39"/>
                </a:cxn>
                <a:cxn ang="0">
                  <a:pos x="60" y="35"/>
                </a:cxn>
                <a:cxn ang="0">
                  <a:pos x="67" y="30"/>
                </a:cxn>
                <a:cxn ang="0">
                  <a:pos x="72" y="35"/>
                </a:cxn>
                <a:cxn ang="0">
                  <a:pos x="77" y="40"/>
                </a:cxn>
                <a:cxn ang="0">
                  <a:pos x="79" y="42"/>
                </a:cxn>
                <a:cxn ang="0">
                  <a:pos x="80" y="43"/>
                </a:cxn>
                <a:cxn ang="0">
                  <a:pos x="86" y="43"/>
                </a:cxn>
                <a:cxn ang="0">
                  <a:pos x="87" y="41"/>
                </a:cxn>
                <a:cxn ang="0">
                  <a:pos x="94" y="36"/>
                </a:cxn>
                <a:cxn ang="0">
                  <a:pos x="99" y="32"/>
                </a:cxn>
                <a:cxn ang="0">
                  <a:pos x="106" y="27"/>
                </a:cxn>
                <a:cxn ang="0">
                  <a:pos x="121" y="14"/>
                </a:cxn>
                <a:cxn ang="0">
                  <a:pos x="121" y="14"/>
                </a:cxn>
                <a:cxn ang="0">
                  <a:pos x="121" y="24"/>
                </a:cxn>
                <a:cxn ang="0">
                  <a:pos x="126" y="29"/>
                </a:cxn>
                <a:cxn ang="0">
                  <a:pos x="130" y="24"/>
                </a:cxn>
                <a:cxn ang="0">
                  <a:pos x="130" y="4"/>
                </a:cxn>
              </a:cxnLst>
              <a:rect l="0" t="0" r="r" b="b"/>
              <a:pathLst>
                <a:path w="130" h="76">
                  <a:moveTo>
                    <a:pt x="130" y="4"/>
                  </a:moveTo>
                  <a:cubicBezTo>
                    <a:pt x="130" y="3"/>
                    <a:pt x="130" y="2"/>
                    <a:pt x="129" y="1"/>
                  </a:cubicBezTo>
                  <a:cubicBezTo>
                    <a:pt x="128" y="0"/>
                    <a:pt x="127" y="0"/>
                    <a:pt x="126" y="0"/>
                  </a:cubicBezTo>
                  <a:cubicBezTo>
                    <a:pt x="121" y="0"/>
                    <a:pt x="121" y="0"/>
                    <a:pt x="121" y="0"/>
                  </a:cubicBezTo>
                  <a:cubicBezTo>
                    <a:pt x="105" y="0"/>
                    <a:pt x="105" y="0"/>
                    <a:pt x="105" y="0"/>
                  </a:cubicBezTo>
                  <a:cubicBezTo>
                    <a:pt x="104" y="0"/>
                    <a:pt x="104" y="0"/>
                    <a:pt x="104" y="0"/>
                  </a:cubicBezTo>
                  <a:cubicBezTo>
                    <a:pt x="103" y="1"/>
                    <a:pt x="103" y="1"/>
                    <a:pt x="103" y="1"/>
                  </a:cubicBezTo>
                  <a:cubicBezTo>
                    <a:pt x="102" y="1"/>
                    <a:pt x="101" y="3"/>
                    <a:pt x="101" y="5"/>
                  </a:cubicBezTo>
                  <a:cubicBezTo>
                    <a:pt x="101" y="6"/>
                    <a:pt x="102" y="8"/>
                    <a:pt x="104" y="9"/>
                  </a:cubicBezTo>
                  <a:cubicBezTo>
                    <a:pt x="105" y="9"/>
                    <a:pt x="105" y="9"/>
                    <a:pt x="105" y="9"/>
                  </a:cubicBezTo>
                  <a:cubicBezTo>
                    <a:pt x="110" y="9"/>
                    <a:pt x="110" y="9"/>
                    <a:pt x="110" y="9"/>
                  </a:cubicBezTo>
                  <a:cubicBezTo>
                    <a:pt x="113" y="9"/>
                    <a:pt x="113" y="9"/>
                    <a:pt x="113" y="9"/>
                  </a:cubicBezTo>
                  <a:cubicBezTo>
                    <a:pt x="108" y="13"/>
                    <a:pt x="108" y="13"/>
                    <a:pt x="108" y="13"/>
                  </a:cubicBezTo>
                  <a:cubicBezTo>
                    <a:pt x="99" y="21"/>
                    <a:pt x="99" y="21"/>
                    <a:pt x="99" y="21"/>
                  </a:cubicBezTo>
                  <a:cubicBezTo>
                    <a:pt x="94" y="25"/>
                    <a:pt x="94" y="25"/>
                    <a:pt x="94" y="25"/>
                  </a:cubicBezTo>
                  <a:cubicBezTo>
                    <a:pt x="87" y="30"/>
                    <a:pt x="87" y="30"/>
                    <a:pt x="87" y="30"/>
                  </a:cubicBezTo>
                  <a:cubicBezTo>
                    <a:pt x="83" y="33"/>
                    <a:pt x="83" y="33"/>
                    <a:pt x="83" y="33"/>
                  </a:cubicBezTo>
                  <a:cubicBezTo>
                    <a:pt x="79" y="29"/>
                    <a:pt x="79" y="29"/>
                    <a:pt x="79" y="29"/>
                  </a:cubicBezTo>
                  <a:cubicBezTo>
                    <a:pt x="77" y="27"/>
                    <a:pt x="77" y="27"/>
                    <a:pt x="77" y="27"/>
                  </a:cubicBezTo>
                  <a:cubicBezTo>
                    <a:pt x="72" y="22"/>
                    <a:pt x="72" y="22"/>
                    <a:pt x="72" y="22"/>
                  </a:cubicBezTo>
                  <a:cubicBezTo>
                    <a:pt x="71" y="21"/>
                    <a:pt x="71" y="21"/>
                    <a:pt x="71" y="21"/>
                  </a:cubicBezTo>
                  <a:cubicBezTo>
                    <a:pt x="69" y="19"/>
                    <a:pt x="67" y="19"/>
                    <a:pt x="65" y="21"/>
                  </a:cubicBezTo>
                  <a:cubicBezTo>
                    <a:pt x="60" y="24"/>
                    <a:pt x="60" y="24"/>
                    <a:pt x="60" y="24"/>
                  </a:cubicBezTo>
                  <a:cubicBezTo>
                    <a:pt x="55" y="28"/>
                    <a:pt x="55" y="28"/>
                    <a:pt x="55" y="28"/>
                  </a:cubicBezTo>
                  <a:cubicBezTo>
                    <a:pt x="51" y="31"/>
                    <a:pt x="51" y="31"/>
                    <a:pt x="51" y="31"/>
                  </a:cubicBezTo>
                  <a:cubicBezTo>
                    <a:pt x="50" y="32"/>
                    <a:pt x="50" y="32"/>
                    <a:pt x="50" y="32"/>
                  </a:cubicBezTo>
                  <a:cubicBezTo>
                    <a:pt x="33" y="45"/>
                    <a:pt x="33" y="45"/>
                    <a:pt x="33" y="45"/>
                  </a:cubicBezTo>
                  <a:cubicBezTo>
                    <a:pt x="32" y="45"/>
                    <a:pt x="32" y="45"/>
                    <a:pt x="32" y="45"/>
                  </a:cubicBezTo>
                  <a:cubicBezTo>
                    <a:pt x="27" y="49"/>
                    <a:pt x="27" y="49"/>
                    <a:pt x="27" y="49"/>
                  </a:cubicBezTo>
                  <a:cubicBezTo>
                    <a:pt x="5" y="65"/>
                    <a:pt x="5" y="65"/>
                    <a:pt x="5" y="65"/>
                  </a:cubicBezTo>
                  <a:cubicBezTo>
                    <a:pt x="3" y="67"/>
                    <a:pt x="3" y="67"/>
                    <a:pt x="3" y="67"/>
                  </a:cubicBezTo>
                  <a:cubicBezTo>
                    <a:pt x="1" y="69"/>
                    <a:pt x="0" y="72"/>
                    <a:pt x="2" y="74"/>
                  </a:cubicBezTo>
                  <a:cubicBezTo>
                    <a:pt x="3" y="75"/>
                    <a:pt x="5" y="76"/>
                    <a:pt x="6" y="75"/>
                  </a:cubicBezTo>
                  <a:cubicBezTo>
                    <a:pt x="8" y="75"/>
                    <a:pt x="8" y="75"/>
                    <a:pt x="8" y="75"/>
                  </a:cubicBezTo>
                  <a:cubicBezTo>
                    <a:pt x="27" y="60"/>
                    <a:pt x="27" y="60"/>
                    <a:pt x="27" y="60"/>
                  </a:cubicBezTo>
                  <a:cubicBezTo>
                    <a:pt x="32" y="56"/>
                    <a:pt x="32" y="56"/>
                    <a:pt x="32" y="56"/>
                  </a:cubicBezTo>
                  <a:cubicBezTo>
                    <a:pt x="33" y="56"/>
                    <a:pt x="33" y="56"/>
                    <a:pt x="33" y="56"/>
                  </a:cubicBezTo>
                  <a:cubicBezTo>
                    <a:pt x="50" y="43"/>
                    <a:pt x="50" y="43"/>
                    <a:pt x="50" y="43"/>
                  </a:cubicBezTo>
                  <a:cubicBezTo>
                    <a:pt x="52" y="42"/>
                    <a:pt x="52" y="42"/>
                    <a:pt x="52" y="42"/>
                  </a:cubicBezTo>
                  <a:cubicBezTo>
                    <a:pt x="55" y="39"/>
                    <a:pt x="55" y="39"/>
                    <a:pt x="55" y="39"/>
                  </a:cubicBezTo>
                  <a:cubicBezTo>
                    <a:pt x="60" y="35"/>
                    <a:pt x="60" y="35"/>
                    <a:pt x="60" y="35"/>
                  </a:cubicBezTo>
                  <a:cubicBezTo>
                    <a:pt x="67" y="30"/>
                    <a:pt x="67" y="30"/>
                    <a:pt x="67" y="30"/>
                  </a:cubicBezTo>
                  <a:cubicBezTo>
                    <a:pt x="72" y="35"/>
                    <a:pt x="72" y="35"/>
                    <a:pt x="72" y="35"/>
                  </a:cubicBezTo>
                  <a:cubicBezTo>
                    <a:pt x="77" y="40"/>
                    <a:pt x="77" y="40"/>
                    <a:pt x="77" y="40"/>
                  </a:cubicBezTo>
                  <a:cubicBezTo>
                    <a:pt x="79" y="42"/>
                    <a:pt x="79" y="42"/>
                    <a:pt x="79" y="42"/>
                  </a:cubicBezTo>
                  <a:cubicBezTo>
                    <a:pt x="80" y="43"/>
                    <a:pt x="80" y="43"/>
                    <a:pt x="80" y="43"/>
                  </a:cubicBezTo>
                  <a:cubicBezTo>
                    <a:pt x="81" y="44"/>
                    <a:pt x="84" y="44"/>
                    <a:pt x="86" y="43"/>
                  </a:cubicBezTo>
                  <a:cubicBezTo>
                    <a:pt x="87" y="41"/>
                    <a:pt x="87" y="41"/>
                    <a:pt x="87" y="41"/>
                  </a:cubicBezTo>
                  <a:cubicBezTo>
                    <a:pt x="94" y="36"/>
                    <a:pt x="94" y="36"/>
                    <a:pt x="94" y="36"/>
                  </a:cubicBezTo>
                  <a:cubicBezTo>
                    <a:pt x="99" y="32"/>
                    <a:pt x="99" y="32"/>
                    <a:pt x="99" y="32"/>
                  </a:cubicBezTo>
                  <a:cubicBezTo>
                    <a:pt x="106" y="27"/>
                    <a:pt x="106" y="27"/>
                    <a:pt x="106" y="27"/>
                  </a:cubicBezTo>
                  <a:cubicBezTo>
                    <a:pt x="121" y="14"/>
                    <a:pt x="121" y="14"/>
                    <a:pt x="121" y="14"/>
                  </a:cubicBezTo>
                  <a:cubicBezTo>
                    <a:pt x="121" y="14"/>
                    <a:pt x="121" y="14"/>
                    <a:pt x="121" y="14"/>
                  </a:cubicBezTo>
                  <a:cubicBezTo>
                    <a:pt x="121" y="24"/>
                    <a:pt x="121" y="24"/>
                    <a:pt x="121" y="24"/>
                  </a:cubicBezTo>
                  <a:cubicBezTo>
                    <a:pt x="121" y="27"/>
                    <a:pt x="123" y="29"/>
                    <a:pt x="126" y="29"/>
                  </a:cubicBezTo>
                  <a:cubicBezTo>
                    <a:pt x="128" y="29"/>
                    <a:pt x="130" y="27"/>
                    <a:pt x="130" y="24"/>
                  </a:cubicBezTo>
                  <a:lnTo>
                    <a:pt x="130" y="4"/>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grpSp>
      <p:grpSp>
        <p:nvGrpSpPr>
          <p:cNvPr id="108" name="Group 10"/>
          <p:cNvGrpSpPr>
            <a:grpSpLocks noChangeAspect="1"/>
          </p:cNvGrpSpPr>
          <p:nvPr/>
        </p:nvGrpSpPr>
        <p:grpSpPr bwMode="auto">
          <a:xfrm>
            <a:off x="2690244" y="2173121"/>
            <a:ext cx="341490" cy="208475"/>
            <a:chOff x="1934" y="1588"/>
            <a:chExt cx="1869" cy="1141"/>
          </a:xfrm>
        </p:grpSpPr>
        <p:sp>
          <p:nvSpPr>
            <p:cNvPr id="109" name="Freeform 11"/>
            <p:cNvSpPr>
              <a:spLocks/>
            </p:cNvSpPr>
            <p:nvPr/>
          </p:nvSpPr>
          <p:spPr bwMode="auto">
            <a:xfrm>
              <a:off x="1934" y="1631"/>
              <a:ext cx="349" cy="682"/>
            </a:xfrm>
            <a:custGeom>
              <a:avLst/>
              <a:gdLst/>
              <a:ahLst/>
              <a:cxnLst>
                <a:cxn ang="0">
                  <a:pos x="10" y="243"/>
                </a:cxn>
                <a:cxn ang="0">
                  <a:pos x="75" y="30"/>
                </a:cxn>
                <a:cxn ang="0">
                  <a:pos x="112" y="13"/>
                </a:cxn>
                <a:cxn ang="0">
                  <a:pos x="148" y="32"/>
                </a:cxn>
                <a:cxn ang="0">
                  <a:pos x="79" y="289"/>
                </a:cxn>
                <a:cxn ang="0">
                  <a:pos x="28" y="279"/>
                </a:cxn>
                <a:cxn ang="0">
                  <a:pos x="10" y="243"/>
                </a:cxn>
              </a:cxnLst>
              <a:rect l="0" t="0" r="r" b="b"/>
              <a:pathLst>
                <a:path w="148" h="289">
                  <a:moveTo>
                    <a:pt x="10" y="243"/>
                  </a:moveTo>
                  <a:cubicBezTo>
                    <a:pt x="75" y="30"/>
                    <a:pt x="75" y="30"/>
                    <a:pt x="75" y="30"/>
                  </a:cubicBezTo>
                  <a:cubicBezTo>
                    <a:pt x="75" y="30"/>
                    <a:pt x="87" y="0"/>
                    <a:pt x="112" y="13"/>
                  </a:cubicBezTo>
                  <a:cubicBezTo>
                    <a:pt x="137" y="25"/>
                    <a:pt x="148" y="32"/>
                    <a:pt x="148" y="32"/>
                  </a:cubicBezTo>
                  <a:cubicBezTo>
                    <a:pt x="148" y="32"/>
                    <a:pt x="76" y="144"/>
                    <a:pt x="79" y="289"/>
                  </a:cubicBezTo>
                  <a:cubicBezTo>
                    <a:pt x="28" y="279"/>
                    <a:pt x="28" y="279"/>
                    <a:pt x="28" y="279"/>
                  </a:cubicBezTo>
                  <a:cubicBezTo>
                    <a:pt x="28" y="279"/>
                    <a:pt x="0" y="275"/>
                    <a:pt x="10" y="243"/>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10" name="Freeform 12"/>
            <p:cNvSpPr>
              <a:spLocks/>
            </p:cNvSpPr>
            <p:nvPr/>
          </p:nvSpPr>
          <p:spPr bwMode="auto">
            <a:xfrm>
              <a:off x="3519" y="1685"/>
              <a:ext cx="284" cy="633"/>
            </a:xfrm>
            <a:custGeom>
              <a:avLst/>
              <a:gdLst/>
              <a:ahLst/>
              <a:cxnLst>
                <a:cxn ang="0">
                  <a:pos x="0" y="28"/>
                </a:cxn>
                <a:cxn ang="0">
                  <a:pos x="66" y="10"/>
                </a:cxn>
                <a:cxn ang="0">
                  <a:pos x="96" y="43"/>
                </a:cxn>
                <a:cxn ang="0">
                  <a:pos x="120" y="244"/>
                </a:cxn>
                <a:cxn ang="0">
                  <a:pos x="99" y="268"/>
                </a:cxn>
                <a:cxn ang="0">
                  <a:pos x="60" y="268"/>
                </a:cxn>
                <a:cxn ang="0">
                  <a:pos x="0" y="28"/>
                </a:cxn>
              </a:cxnLst>
              <a:rect l="0" t="0" r="r" b="b"/>
              <a:pathLst>
                <a:path w="120" h="268">
                  <a:moveTo>
                    <a:pt x="0" y="28"/>
                  </a:moveTo>
                  <a:cubicBezTo>
                    <a:pt x="66" y="10"/>
                    <a:pt x="66" y="10"/>
                    <a:pt x="66" y="10"/>
                  </a:cubicBezTo>
                  <a:cubicBezTo>
                    <a:pt x="66" y="10"/>
                    <a:pt x="96" y="0"/>
                    <a:pt x="96" y="43"/>
                  </a:cubicBezTo>
                  <a:cubicBezTo>
                    <a:pt x="100" y="87"/>
                    <a:pt x="120" y="244"/>
                    <a:pt x="120" y="244"/>
                  </a:cubicBezTo>
                  <a:cubicBezTo>
                    <a:pt x="120" y="244"/>
                    <a:pt x="114" y="268"/>
                    <a:pt x="99" y="268"/>
                  </a:cubicBezTo>
                  <a:cubicBezTo>
                    <a:pt x="84" y="268"/>
                    <a:pt x="60" y="268"/>
                    <a:pt x="60" y="268"/>
                  </a:cubicBezTo>
                  <a:cubicBezTo>
                    <a:pt x="60" y="268"/>
                    <a:pt x="88" y="123"/>
                    <a:pt x="0" y="28"/>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11" name="Freeform 13"/>
            <p:cNvSpPr>
              <a:spLocks/>
            </p:cNvSpPr>
            <p:nvPr/>
          </p:nvSpPr>
          <p:spPr bwMode="auto">
            <a:xfrm>
              <a:off x="2227" y="2290"/>
              <a:ext cx="595" cy="439"/>
            </a:xfrm>
            <a:custGeom>
              <a:avLst/>
              <a:gdLst/>
              <a:ahLst/>
              <a:cxnLst>
                <a:cxn ang="0">
                  <a:pos x="222" y="57"/>
                </a:cxn>
                <a:cxn ang="0">
                  <a:pos x="200" y="63"/>
                </a:cxn>
                <a:cxn ang="0">
                  <a:pos x="202" y="53"/>
                </a:cxn>
                <a:cxn ang="0">
                  <a:pos x="175" y="13"/>
                </a:cxn>
                <a:cxn ang="0">
                  <a:pos x="133" y="39"/>
                </a:cxn>
                <a:cxn ang="0">
                  <a:pos x="132" y="41"/>
                </a:cxn>
                <a:cxn ang="0">
                  <a:pos x="132" y="41"/>
                </a:cxn>
                <a:cxn ang="0">
                  <a:pos x="103" y="2"/>
                </a:cxn>
                <a:cxn ang="0">
                  <a:pos x="66" y="28"/>
                </a:cxn>
                <a:cxn ang="0">
                  <a:pos x="31" y="1"/>
                </a:cxn>
                <a:cxn ang="0">
                  <a:pos x="2" y="37"/>
                </a:cxn>
                <a:cxn ang="0">
                  <a:pos x="7" y="80"/>
                </a:cxn>
                <a:cxn ang="0">
                  <a:pos x="39" y="108"/>
                </a:cxn>
                <a:cxn ang="0">
                  <a:pos x="42" y="108"/>
                </a:cxn>
                <a:cxn ang="0">
                  <a:pos x="59" y="101"/>
                </a:cxn>
                <a:cxn ang="0">
                  <a:pos x="87" y="130"/>
                </a:cxn>
                <a:cxn ang="0">
                  <a:pos x="91" y="131"/>
                </a:cxn>
                <a:cxn ang="0">
                  <a:pos x="114" y="120"/>
                </a:cxn>
                <a:cxn ang="0">
                  <a:pos x="142" y="155"/>
                </a:cxn>
                <a:cxn ang="0">
                  <a:pos x="150" y="155"/>
                </a:cxn>
                <a:cxn ang="0">
                  <a:pos x="180" y="140"/>
                </a:cxn>
                <a:cxn ang="0">
                  <a:pos x="179" y="150"/>
                </a:cxn>
                <a:cxn ang="0">
                  <a:pos x="207" y="186"/>
                </a:cxn>
                <a:cxn ang="0">
                  <a:pos x="211" y="186"/>
                </a:cxn>
                <a:cxn ang="0">
                  <a:pos x="242" y="158"/>
                </a:cxn>
                <a:cxn ang="0">
                  <a:pos x="250" y="93"/>
                </a:cxn>
                <a:cxn ang="0">
                  <a:pos x="222" y="57"/>
                </a:cxn>
              </a:cxnLst>
              <a:rect l="0" t="0" r="r" b="b"/>
              <a:pathLst>
                <a:path w="252" h="186">
                  <a:moveTo>
                    <a:pt x="222" y="57"/>
                  </a:moveTo>
                  <a:cubicBezTo>
                    <a:pt x="214" y="56"/>
                    <a:pt x="206" y="58"/>
                    <a:pt x="200" y="63"/>
                  </a:cubicBezTo>
                  <a:cubicBezTo>
                    <a:pt x="202" y="53"/>
                    <a:pt x="202" y="53"/>
                    <a:pt x="202" y="53"/>
                  </a:cubicBezTo>
                  <a:cubicBezTo>
                    <a:pt x="207" y="35"/>
                    <a:pt x="194" y="17"/>
                    <a:pt x="175" y="13"/>
                  </a:cubicBezTo>
                  <a:cubicBezTo>
                    <a:pt x="156" y="9"/>
                    <a:pt x="137" y="20"/>
                    <a:pt x="133" y="39"/>
                  </a:cubicBezTo>
                  <a:cubicBezTo>
                    <a:pt x="132" y="41"/>
                    <a:pt x="132" y="41"/>
                    <a:pt x="132" y="41"/>
                  </a:cubicBezTo>
                  <a:cubicBezTo>
                    <a:pt x="132" y="41"/>
                    <a:pt x="132" y="41"/>
                    <a:pt x="132" y="41"/>
                  </a:cubicBezTo>
                  <a:cubicBezTo>
                    <a:pt x="134" y="23"/>
                    <a:pt x="120" y="4"/>
                    <a:pt x="103" y="2"/>
                  </a:cubicBezTo>
                  <a:cubicBezTo>
                    <a:pt x="86" y="0"/>
                    <a:pt x="70" y="12"/>
                    <a:pt x="66" y="28"/>
                  </a:cubicBezTo>
                  <a:cubicBezTo>
                    <a:pt x="63" y="12"/>
                    <a:pt x="48" y="0"/>
                    <a:pt x="31" y="1"/>
                  </a:cubicBezTo>
                  <a:cubicBezTo>
                    <a:pt x="13" y="3"/>
                    <a:pt x="0" y="19"/>
                    <a:pt x="2" y="37"/>
                  </a:cubicBezTo>
                  <a:cubicBezTo>
                    <a:pt x="7" y="80"/>
                    <a:pt x="7" y="80"/>
                    <a:pt x="7" y="80"/>
                  </a:cubicBezTo>
                  <a:cubicBezTo>
                    <a:pt x="9" y="96"/>
                    <a:pt x="23" y="108"/>
                    <a:pt x="39" y="108"/>
                  </a:cubicBezTo>
                  <a:cubicBezTo>
                    <a:pt x="40" y="108"/>
                    <a:pt x="41" y="108"/>
                    <a:pt x="42" y="108"/>
                  </a:cubicBezTo>
                  <a:cubicBezTo>
                    <a:pt x="49" y="108"/>
                    <a:pt x="54" y="105"/>
                    <a:pt x="59" y="101"/>
                  </a:cubicBezTo>
                  <a:cubicBezTo>
                    <a:pt x="60" y="116"/>
                    <a:pt x="71" y="129"/>
                    <a:pt x="87" y="130"/>
                  </a:cubicBezTo>
                  <a:cubicBezTo>
                    <a:pt x="88" y="131"/>
                    <a:pt x="89" y="131"/>
                    <a:pt x="91" y="131"/>
                  </a:cubicBezTo>
                  <a:cubicBezTo>
                    <a:pt x="100" y="131"/>
                    <a:pt x="108" y="127"/>
                    <a:pt x="114" y="120"/>
                  </a:cubicBezTo>
                  <a:cubicBezTo>
                    <a:pt x="114" y="136"/>
                    <a:pt x="125" y="151"/>
                    <a:pt x="142" y="155"/>
                  </a:cubicBezTo>
                  <a:cubicBezTo>
                    <a:pt x="145" y="155"/>
                    <a:pt x="147" y="155"/>
                    <a:pt x="150" y="155"/>
                  </a:cubicBezTo>
                  <a:cubicBezTo>
                    <a:pt x="162" y="155"/>
                    <a:pt x="174" y="149"/>
                    <a:pt x="180" y="140"/>
                  </a:cubicBezTo>
                  <a:cubicBezTo>
                    <a:pt x="179" y="150"/>
                    <a:pt x="179" y="150"/>
                    <a:pt x="179" y="150"/>
                  </a:cubicBezTo>
                  <a:cubicBezTo>
                    <a:pt x="177" y="168"/>
                    <a:pt x="189" y="184"/>
                    <a:pt x="207" y="186"/>
                  </a:cubicBezTo>
                  <a:cubicBezTo>
                    <a:pt x="208" y="186"/>
                    <a:pt x="209" y="186"/>
                    <a:pt x="211" y="186"/>
                  </a:cubicBezTo>
                  <a:cubicBezTo>
                    <a:pt x="226" y="186"/>
                    <a:pt x="240" y="174"/>
                    <a:pt x="242" y="158"/>
                  </a:cubicBezTo>
                  <a:cubicBezTo>
                    <a:pt x="250" y="93"/>
                    <a:pt x="250" y="93"/>
                    <a:pt x="250" y="93"/>
                  </a:cubicBezTo>
                  <a:cubicBezTo>
                    <a:pt x="252" y="75"/>
                    <a:pt x="240" y="59"/>
                    <a:pt x="222" y="57"/>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12" name="Freeform 14"/>
            <p:cNvSpPr>
              <a:spLocks/>
            </p:cNvSpPr>
            <p:nvPr/>
          </p:nvSpPr>
          <p:spPr bwMode="auto">
            <a:xfrm>
              <a:off x="2373" y="1588"/>
              <a:ext cx="1267" cy="725"/>
            </a:xfrm>
            <a:custGeom>
              <a:avLst/>
              <a:gdLst/>
              <a:ahLst/>
              <a:cxnLst>
                <a:cxn ang="0">
                  <a:pos x="466" y="90"/>
                </a:cxn>
                <a:cxn ang="0">
                  <a:pos x="374" y="95"/>
                </a:cxn>
                <a:cxn ang="0">
                  <a:pos x="193" y="6"/>
                </a:cxn>
                <a:cxn ang="0">
                  <a:pos x="153" y="7"/>
                </a:cxn>
                <a:cxn ang="0">
                  <a:pos x="20" y="80"/>
                </a:cxn>
                <a:cxn ang="0">
                  <a:pos x="15" y="138"/>
                </a:cxn>
                <a:cxn ang="0">
                  <a:pos x="72" y="152"/>
                </a:cxn>
                <a:cxn ang="0">
                  <a:pos x="172" y="93"/>
                </a:cxn>
                <a:cxn ang="0">
                  <a:pos x="241" y="127"/>
                </a:cxn>
                <a:cxn ang="0">
                  <a:pos x="484" y="307"/>
                </a:cxn>
                <a:cxn ang="0">
                  <a:pos x="524" y="298"/>
                </a:cxn>
                <a:cxn ang="0">
                  <a:pos x="466" y="90"/>
                </a:cxn>
              </a:cxnLst>
              <a:rect l="0" t="0" r="r" b="b"/>
              <a:pathLst>
                <a:path w="536" h="307">
                  <a:moveTo>
                    <a:pt x="466" y="90"/>
                  </a:moveTo>
                  <a:cubicBezTo>
                    <a:pt x="374" y="95"/>
                    <a:pt x="374" y="95"/>
                    <a:pt x="374" y="95"/>
                  </a:cubicBezTo>
                  <a:cubicBezTo>
                    <a:pt x="193" y="6"/>
                    <a:pt x="193" y="6"/>
                    <a:pt x="193" y="6"/>
                  </a:cubicBezTo>
                  <a:cubicBezTo>
                    <a:pt x="180" y="0"/>
                    <a:pt x="165" y="0"/>
                    <a:pt x="153" y="7"/>
                  </a:cubicBezTo>
                  <a:cubicBezTo>
                    <a:pt x="20" y="80"/>
                    <a:pt x="20" y="80"/>
                    <a:pt x="20" y="80"/>
                  </a:cubicBezTo>
                  <a:cubicBezTo>
                    <a:pt x="0" y="92"/>
                    <a:pt x="3" y="118"/>
                    <a:pt x="15" y="138"/>
                  </a:cubicBezTo>
                  <a:cubicBezTo>
                    <a:pt x="26" y="158"/>
                    <a:pt x="52" y="164"/>
                    <a:pt x="72" y="152"/>
                  </a:cubicBezTo>
                  <a:cubicBezTo>
                    <a:pt x="172" y="93"/>
                    <a:pt x="172" y="93"/>
                    <a:pt x="172" y="93"/>
                  </a:cubicBezTo>
                  <a:cubicBezTo>
                    <a:pt x="241" y="127"/>
                    <a:pt x="241" y="127"/>
                    <a:pt x="241" y="127"/>
                  </a:cubicBezTo>
                  <a:cubicBezTo>
                    <a:pt x="484" y="307"/>
                    <a:pt x="484" y="307"/>
                    <a:pt x="484" y="307"/>
                  </a:cubicBezTo>
                  <a:cubicBezTo>
                    <a:pt x="524" y="298"/>
                    <a:pt x="524" y="298"/>
                    <a:pt x="524" y="298"/>
                  </a:cubicBezTo>
                  <a:cubicBezTo>
                    <a:pt x="536" y="159"/>
                    <a:pt x="466" y="90"/>
                    <a:pt x="466" y="90"/>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13" name="Freeform 15"/>
            <p:cNvSpPr>
              <a:spLocks/>
            </p:cNvSpPr>
            <p:nvPr/>
          </p:nvSpPr>
          <p:spPr bwMode="auto">
            <a:xfrm>
              <a:off x="3006" y="2368"/>
              <a:ext cx="1" cy="1"/>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14" name="Freeform 16"/>
            <p:cNvSpPr>
              <a:spLocks/>
            </p:cNvSpPr>
            <p:nvPr/>
          </p:nvSpPr>
          <p:spPr bwMode="auto">
            <a:xfrm>
              <a:off x="3122" y="2292"/>
              <a:ext cx="1" cy="3"/>
            </a:xfrm>
            <a:custGeom>
              <a:avLst/>
              <a:gdLst/>
              <a:ahLst/>
              <a:cxnLst>
                <a:cxn ang="0">
                  <a:pos x="0" y="0"/>
                </a:cxn>
                <a:cxn ang="0">
                  <a:pos x="0" y="1"/>
                </a:cxn>
                <a:cxn ang="0">
                  <a:pos x="0" y="0"/>
                </a:cxn>
              </a:cxnLst>
              <a:rect l="0" t="0" r="r" b="b"/>
              <a:pathLst>
                <a:path h="1">
                  <a:moveTo>
                    <a:pt x="0" y="0"/>
                  </a:moveTo>
                  <a:cubicBezTo>
                    <a:pt x="0" y="1"/>
                    <a:pt x="0" y="1"/>
                    <a:pt x="0" y="1"/>
                  </a:cubicBezTo>
                  <a:cubicBezTo>
                    <a:pt x="0" y="0"/>
                    <a:pt x="0" y="0"/>
                    <a:pt x="0" y="0"/>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15" name="Freeform 17"/>
            <p:cNvSpPr>
              <a:spLocks/>
            </p:cNvSpPr>
            <p:nvPr/>
          </p:nvSpPr>
          <p:spPr bwMode="auto">
            <a:xfrm>
              <a:off x="2936" y="2550"/>
              <a:ext cx="30" cy="23"/>
            </a:xfrm>
            <a:custGeom>
              <a:avLst/>
              <a:gdLst/>
              <a:ahLst/>
              <a:cxnLst>
                <a:cxn ang="0">
                  <a:pos x="0" y="1"/>
                </a:cxn>
                <a:cxn ang="0">
                  <a:pos x="13" y="10"/>
                </a:cxn>
                <a:cxn ang="0">
                  <a:pos x="0" y="0"/>
                </a:cxn>
                <a:cxn ang="0">
                  <a:pos x="0" y="1"/>
                </a:cxn>
              </a:cxnLst>
              <a:rect l="0" t="0" r="r" b="b"/>
              <a:pathLst>
                <a:path w="13" h="10">
                  <a:moveTo>
                    <a:pt x="0" y="1"/>
                  </a:moveTo>
                  <a:cubicBezTo>
                    <a:pt x="13" y="10"/>
                    <a:pt x="13" y="10"/>
                    <a:pt x="13" y="10"/>
                  </a:cubicBezTo>
                  <a:cubicBezTo>
                    <a:pt x="0" y="0"/>
                    <a:pt x="0" y="0"/>
                    <a:pt x="0" y="0"/>
                  </a:cubicBezTo>
                  <a:cubicBezTo>
                    <a:pt x="0" y="0"/>
                    <a:pt x="0" y="1"/>
                    <a:pt x="0" y="1"/>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16" name="Freeform 18"/>
            <p:cNvSpPr>
              <a:spLocks/>
            </p:cNvSpPr>
            <p:nvPr/>
          </p:nvSpPr>
          <p:spPr bwMode="auto">
            <a:xfrm>
              <a:off x="3151" y="2271"/>
              <a:ext cx="139" cy="99"/>
            </a:xfrm>
            <a:custGeom>
              <a:avLst/>
              <a:gdLst/>
              <a:ahLst/>
              <a:cxnLst>
                <a:cxn ang="0">
                  <a:pos x="59" y="42"/>
                </a:cxn>
                <a:cxn ang="0">
                  <a:pos x="0" y="0"/>
                </a:cxn>
                <a:cxn ang="0">
                  <a:pos x="0" y="0"/>
                </a:cxn>
                <a:cxn ang="0">
                  <a:pos x="0" y="0"/>
                </a:cxn>
                <a:cxn ang="0">
                  <a:pos x="59" y="42"/>
                </a:cxn>
              </a:cxnLst>
              <a:rect l="0" t="0" r="r" b="b"/>
              <a:pathLst>
                <a:path w="59" h="42">
                  <a:moveTo>
                    <a:pt x="59" y="42"/>
                  </a:moveTo>
                  <a:cubicBezTo>
                    <a:pt x="0" y="0"/>
                    <a:pt x="0" y="0"/>
                    <a:pt x="0" y="0"/>
                  </a:cubicBezTo>
                  <a:cubicBezTo>
                    <a:pt x="0" y="0"/>
                    <a:pt x="0" y="0"/>
                    <a:pt x="0" y="0"/>
                  </a:cubicBezTo>
                  <a:cubicBezTo>
                    <a:pt x="0" y="0"/>
                    <a:pt x="0" y="0"/>
                    <a:pt x="0" y="0"/>
                  </a:cubicBezTo>
                  <a:lnTo>
                    <a:pt x="59" y="42"/>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17" name="Freeform 19"/>
            <p:cNvSpPr>
              <a:spLocks/>
            </p:cNvSpPr>
            <p:nvPr/>
          </p:nvSpPr>
          <p:spPr bwMode="auto">
            <a:xfrm>
              <a:off x="2165" y="1735"/>
              <a:ext cx="1359" cy="987"/>
            </a:xfrm>
            <a:custGeom>
              <a:avLst/>
              <a:gdLst/>
              <a:ahLst/>
              <a:cxnLst>
                <a:cxn ang="0">
                  <a:pos x="451" y="186"/>
                </a:cxn>
                <a:cxn ang="0">
                  <a:pos x="265" y="60"/>
                </a:cxn>
                <a:cxn ang="0">
                  <a:pos x="188" y="100"/>
                </a:cxn>
                <a:cxn ang="0">
                  <a:pos x="96" y="3"/>
                </a:cxn>
                <a:cxn ang="0">
                  <a:pos x="94" y="0"/>
                </a:cxn>
                <a:cxn ang="0">
                  <a:pos x="3" y="244"/>
                </a:cxn>
                <a:cxn ang="0">
                  <a:pos x="13" y="239"/>
                </a:cxn>
                <a:cxn ang="0">
                  <a:pos x="54" y="213"/>
                </a:cxn>
                <a:cxn ang="0">
                  <a:pos x="93" y="229"/>
                </a:cxn>
                <a:cxn ang="0">
                  <a:pos x="165" y="237"/>
                </a:cxn>
                <a:cxn ang="0">
                  <a:pos x="206" y="224"/>
                </a:cxn>
                <a:cxn ang="0">
                  <a:pos x="252" y="268"/>
                </a:cxn>
                <a:cxn ang="0">
                  <a:pos x="300" y="329"/>
                </a:cxn>
                <a:cxn ang="0">
                  <a:pos x="300" y="334"/>
                </a:cxn>
                <a:cxn ang="0">
                  <a:pos x="340" y="413"/>
                </a:cxn>
                <a:cxn ang="0">
                  <a:pos x="373" y="407"/>
                </a:cxn>
                <a:cxn ang="0">
                  <a:pos x="339" y="355"/>
                </a:cxn>
                <a:cxn ang="0">
                  <a:pos x="326" y="345"/>
                </a:cxn>
                <a:cxn ang="0">
                  <a:pos x="324" y="334"/>
                </a:cxn>
                <a:cxn ang="0">
                  <a:pos x="338" y="334"/>
                </a:cxn>
                <a:cxn ang="0">
                  <a:pos x="408" y="383"/>
                </a:cxn>
                <a:cxn ang="0">
                  <a:pos x="441" y="376"/>
                </a:cxn>
                <a:cxn ang="0">
                  <a:pos x="426" y="336"/>
                </a:cxn>
                <a:cxn ang="0">
                  <a:pos x="349" y="271"/>
                </a:cxn>
                <a:cxn ang="0">
                  <a:pos x="356" y="268"/>
                </a:cxn>
                <a:cxn ang="0">
                  <a:pos x="361" y="269"/>
                </a:cxn>
                <a:cxn ang="0">
                  <a:pos x="477" y="353"/>
                </a:cxn>
                <a:cxn ang="0">
                  <a:pos x="515" y="347"/>
                </a:cxn>
                <a:cxn ang="0">
                  <a:pos x="483" y="294"/>
                </a:cxn>
                <a:cxn ang="0">
                  <a:pos x="405" y="237"/>
                </a:cxn>
                <a:cxn ang="0">
                  <a:pos x="405" y="236"/>
                </a:cxn>
                <a:cxn ang="0">
                  <a:pos x="417" y="227"/>
                </a:cxn>
                <a:cxn ang="0">
                  <a:pos x="476" y="269"/>
                </a:cxn>
                <a:cxn ang="0">
                  <a:pos x="544" y="312"/>
                </a:cxn>
                <a:cxn ang="0">
                  <a:pos x="560" y="261"/>
                </a:cxn>
              </a:cxnLst>
              <a:rect l="0" t="0" r="r" b="b"/>
              <a:pathLst>
                <a:path w="575" h="418">
                  <a:moveTo>
                    <a:pt x="560" y="261"/>
                  </a:moveTo>
                  <a:cubicBezTo>
                    <a:pt x="451" y="186"/>
                    <a:pt x="451" y="186"/>
                    <a:pt x="451" y="186"/>
                  </a:cubicBezTo>
                  <a:cubicBezTo>
                    <a:pt x="320" y="88"/>
                    <a:pt x="320" y="88"/>
                    <a:pt x="320" y="88"/>
                  </a:cubicBezTo>
                  <a:cubicBezTo>
                    <a:pt x="265" y="60"/>
                    <a:pt x="265" y="60"/>
                    <a:pt x="265" y="60"/>
                  </a:cubicBezTo>
                  <a:cubicBezTo>
                    <a:pt x="262" y="58"/>
                    <a:pt x="262" y="58"/>
                    <a:pt x="262" y="58"/>
                  </a:cubicBezTo>
                  <a:cubicBezTo>
                    <a:pt x="188" y="100"/>
                    <a:pt x="188" y="100"/>
                    <a:pt x="188" y="100"/>
                  </a:cubicBezTo>
                  <a:cubicBezTo>
                    <a:pt x="152" y="122"/>
                    <a:pt x="116" y="126"/>
                    <a:pt x="91" y="99"/>
                  </a:cubicBezTo>
                  <a:cubicBezTo>
                    <a:pt x="66" y="72"/>
                    <a:pt x="68" y="29"/>
                    <a:pt x="96" y="3"/>
                  </a:cubicBezTo>
                  <a:cubicBezTo>
                    <a:pt x="99" y="0"/>
                    <a:pt x="99" y="0"/>
                    <a:pt x="99" y="0"/>
                  </a:cubicBezTo>
                  <a:cubicBezTo>
                    <a:pt x="94" y="0"/>
                    <a:pt x="94" y="0"/>
                    <a:pt x="94" y="0"/>
                  </a:cubicBezTo>
                  <a:cubicBezTo>
                    <a:pt x="63" y="0"/>
                    <a:pt x="63" y="0"/>
                    <a:pt x="63" y="0"/>
                  </a:cubicBezTo>
                  <a:cubicBezTo>
                    <a:pt x="0" y="107"/>
                    <a:pt x="3" y="244"/>
                    <a:pt x="3" y="244"/>
                  </a:cubicBezTo>
                  <a:cubicBezTo>
                    <a:pt x="3" y="244"/>
                    <a:pt x="3" y="244"/>
                    <a:pt x="9" y="245"/>
                  </a:cubicBezTo>
                  <a:cubicBezTo>
                    <a:pt x="9" y="242"/>
                    <a:pt x="10" y="241"/>
                    <a:pt x="13" y="239"/>
                  </a:cubicBezTo>
                  <a:cubicBezTo>
                    <a:pt x="14" y="237"/>
                    <a:pt x="15" y="235"/>
                    <a:pt x="16" y="233"/>
                  </a:cubicBezTo>
                  <a:cubicBezTo>
                    <a:pt x="26" y="222"/>
                    <a:pt x="39" y="214"/>
                    <a:pt x="54" y="213"/>
                  </a:cubicBezTo>
                  <a:cubicBezTo>
                    <a:pt x="56" y="212"/>
                    <a:pt x="58" y="212"/>
                    <a:pt x="60" y="212"/>
                  </a:cubicBezTo>
                  <a:cubicBezTo>
                    <a:pt x="72" y="212"/>
                    <a:pt x="84" y="223"/>
                    <a:pt x="93" y="229"/>
                  </a:cubicBezTo>
                  <a:cubicBezTo>
                    <a:pt x="104" y="222"/>
                    <a:pt x="118" y="218"/>
                    <a:pt x="131" y="219"/>
                  </a:cubicBezTo>
                  <a:cubicBezTo>
                    <a:pt x="144" y="221"/>
                    <a:pt x="156" y="227"/>
                    <a:pt x="165" y="237"/>
                  </a:cubicBezTo>
                  <a:cubicBezTo>
                    <a:pt x="173" y="232"/>
                    <a:pt x="183" y="223"/>
                    <a:pt x="193" y="223"/>
                  </a:cubicBezTo>
                  <a:cubicBezTo>
                    <a:pt x="198" y="223"/>
                    <a:pt x="202" y="223"/>
                    <a:pt x="206" y="224"/>
                  </a:cubicBezTo>
                  <a:cubicBezTo>
                    <a:pt x="222" y="228"/>
                    <a:pt x="236" y="237"/>
                    <a:pt x="244" y="250"/>
                  </a:cubicBezTo>
                  <a:cubicBezTo>
                    <a:pt x="248" y="256"/>
                    <a:pt x="250" y="262"/>
                    <a:pt x="252" y="268"/>
                  </a:cubicBezTo>
                  <a:cubicBezTo>
                    <a:pt x="273" y="271"/>
                    <a:pt x="291" y="286"/>
                    <a:pt x="297" y="306"/>
                  </a:cubicBezTo>
                  <a:cubicBezTo>
                    <a:pt x="299" y="311"/>
                    <a:pt x="300" y="318"/>
                    <a:pt x="300" y="329"/>
                  </a:cubicBezTo>
                  <a:cubicBezTo>
                    <a:pt x="300" y="329"/>
                    <a:pt x="300" y="329"/>
                    <a:pt x="300" y="329"/>
                  </a:cubicBezTo>
                  <a:cubicBezTo>
                    <a:pt x="300" y="330"/>
                    <a:pt x="300" y="332"/>
                    <a:pt x="300" y="334"/>
                  </a:cubicBezTo>
                  <a:cubicBezTo>
                    <a:pt x="295" y="382"/>
                    <a:pt x="295" y="382"/>
                    <a:pt x="295" y="382"/>
                  </a:cubicBezTo>
                  <a:cubicBezTo>
                    <a:pt x="340" y="413"/>
                    <a:pt x="340" y="413"/>
                    <a:pt x="340" y="413"/>
                  </a:cubicBezTo>
                  <a:cubicBezTo>
                    <a:pt x="344" y="416"/>
                    <a:pt x="349" y="418"/>
                    <a:pt x="353" y="418"/>
                  </a:cubicBezTo>
                  <a:cubicBezTo>
                    <a:pt x="361" y="418"/>
                    <a:pt x="368" y="414"/>
                    <a:pt x="373" y="407"/>
                  </a:cubicBezTo>
                  <a:cubicBezTo>
                    <a:pt x="380" y="398"/>
                    <a:pt x="379" y="386"/>
                    <a:pt x="372" y="378"/>
                  </a:cubicBezTo>
                  <a:cubicBezTo>
                    <a:pt x="339" y="355"/>
                    <a:pt x="339" y="355"/>
                    <a:pt x="339" y="355"/>
                  </a:cubicBezTo>
                  <a:cubicBezTo>
                    <a:pt x="326" y="346"/>
                    <a:pt x="326" y="346"/>
                    <a:pt x="326" y="346"/>
                  </a:cubicBezTo>
                  <a:cubicBezTo>
                    <a:pt x="326" y="346"/>
                    <a:pt x="326" y="345"/>
                    <a:pt x="326" y="345"/>
                  </a:cubicBezTo>
                  <a:cubicBezTo>
                    <a:pt x="326" y="345"/>
                    <a:pt x="326" y="345"/>
                    <a:pt x="326" y="345"/>
                  </a:cubicBezTo>
                  <a:cubicBezTo>
                    <a:pt x="322" y="342"/>
                    <a:pt x="321" y="337"/>
                    <a:pt x="324" y="334"/>
                  </a:cubicBezTo>
                  <a:cubicBezTo>
                    <a:pt x="326" y="330"/>
                    <a:pt x="331" y="329"/>
                    <a:pt x="335" y="332"/>
                  </a:cubicBezTo>
                  <a:cubicBezTo>
                    <a:pt x="338" y="334"/>
                    <a:pt x="338" y="334"/>
                    <a:pt x="338" y="334"/>
                  </a:cubicBezTo>
                  <a:cubicBezTo>
                    <a:pt x="338" y="334"/>
                    <a:pt x="338" y="334"/>
                    <a:pt x="338" y="334"/>
                  </a:cubicBezTo>
                  <a:cubicBezTo>
                    <a:pt x="408" y="383"/>
                    <a:pt x="408" y="383"/>
                    <a:pt x="408" y="383"/>
                  </a:cubicBezTo>
                  <a:cubicBezTo>
                    <a:pt x="412" y="385"/>
                    <a:pt x="417" y="387"/>
                    <a:pt x="421" y="387"/>
                  </a:cubicBezTo>
                  <a:cubicBezTo>
                    <a:pt x="429" y="387"/>
                    <a:pt x="436" y="383"/>
                    <a:pt x="441" y="376"/>
                  </a:cubicBezTo>
                  <a:cubicBezTo>
                    <a:pt x="449" y="366"/>
                    <a:pt x="446" y="351"/>
                    <a:pt x="435" y="343"/>
                  </a:cubicBezTo>
                  <a:cubicBezTo>
                    <a:pt x="426" y="336"/>
                    <a:pt x="426" y="336"/>
                    <a:pt x="426" y="336"/>
                  </a:cubicBezTo>
                  <a:cubicBezTo>
                    <a:pt x="351" y="282"/>
                    <a:pt x="351" y="282"/>
                    <a:pt x="351" y="282"/>
                  </a:cubicBezTo>
                  <a:cubicBezTo>
                    <a:pt x="348" y="280"/>
                    <a:pt x="347" y="275"/>
                    <a:pt x="349" y="271"/>
                  </a:cubicBezTo>
                  <a:cubicBezTo>
                    <a:pt x="351" y="269"/>
                    <a:pt x="353" y="268"/>
                    <a:pt x="356" y="268"/>
                  </a:cubicBezTo>
                  <a:cubicBezTo>
                    <a:pt x="356" y="268"/>
                    <a:pt x="356" y="268"/>
                    <a:pt x="356" y="268"/>
                  </a:cubicBezTo>
                  <a:cubicBezTo>
                    <a:pt x="356" y="268"/>
                    <a:pt x="356" y="268"/>
                    <a:pt x="356" y="268"/>
                  </a:cubicBezTo>
                  <a:cubicBezTo>
                    <a:pt x="358" y="268"/>
                    <a:pt x="359" y="268"/>
                    <a:pt x="361" y="269"/>
                  </a:cubicBezTo>
                  <a:cubicBezTo>
                    <a:pt x="455" y="337"/>
                    <a:pt x="455" y="337"/>
                    <a:pt x="455" y="337"/>
                  </a:cubicBezTo>
                  <a:cubicBezTo>
                    <a:pt x="477" y="353"/>
                    <a:pt x="477" y="353"/>
                    <a:pt x="477" y="353"/>
                  </a:cubicBezTo>
                  <a:cubicBezTo>
                    <a:pt x="481" y="356"/>
                    <a:pt x="490" y="357"/>
                    <a:pt x="495" y="357"/>
                  </a:cubicBezTo>
                  <a:cubicBezTo>
                    <a:pt x="502" y="357"/>
                    <a:pt x="510" y="353"/>
                    <a:pt x="515" y="347"/>
                  </a:cubicBezTo>
                  <a:cubicBezTo>
                    <a:pt x="522" y="336"/>
                    <a:pt x="519" y="321"/>
                    <a:pt x="509" y="313"/>
                  </a:cubicBezTo>
                  <a:cubicBezTo>
                    <a:pt x="483" y="294"/>
                    <a:pt x="483" y="294"/>
                    <a:pt x="483" y="294"/>
                  </a:cubicBezTo>
                  <a:cubicBezTo>
                    <a:pt x="408" y="240"/>
                    <a:pt x="408" y="240"/>
                    <a:pt x="408" y="240"/>
                  </a:cubicBezTo>
                  <a:cubicBezTo>
                    <a:pt x="407" y="239"/>
                    <a:pt x="406" y="238"/>
                    <a:pt x="405" y="237"/>
                  </a:cubicBezTo>
                  <a:cubicBezTo>
                    <a:pt x="405" y="236"/>
                    <a:pt x="405" y="236"/>
                    <a:pt x="405" y="236"/>
                  </a:cubicBezTo>
                  <a:cubicBezTo>
                    <a:pt x="405" y="236"/>
                    <a:pt x="405" y="236"/>
                    <a:pt x="405" y="236"/>
                  </a:cubicBezTo>
                  <a:cubicBezTo>
                    <a:pt x="404" y="234"/>
                    <a:pt x="405" y="231"/>
                    <a:pt x="406" y="229"/>
                  </a:cubicBezTo>
                  <a:cubicBezTo>
                    <a:pt x="409" y="226"/>
                    <a:pt x="413" y="225"/>
                    <a:pt x="417" y="227"/>
                  </a:cubicBezTo>
                  <a:cubicBezTo>
                    <a:pt x="417" y="227"/>
                    <a:pt x="417" y="227"/>
                    <a:pt x="417" y="227"/>
                  </a:cubicBezTo>
                  <a:cubicBezTo>
                    <a:pt x="476" y="269"/>
                    <a:pt x="476" y="269"/>
                    <a:pt x="476" y="269"/>
                  </a:cubicBezTo>
                  <a:cubicBezTo>
                    <a:pt x="530" y="309"/>
                    <a:pt x="530" y="309"/>
                    <a:pt x="530" y="309"/>
                  </a:cubicBezTo>
                  <a:cubicBezTo>
                    <a:pt x="535" y="311"/>
                    <a:pt x="539" y="312"/>
                    <a:pt x="544" y="312"/>
                  </a:cubicBezTo>
                  <a:cubicBezTo>
                    <a:pt x="552" y="312"/>
                    <a:pt x="561" y="308"/>
                    <a:pt x="567" y="300"/>
                  </a:cubicBezTo>
                  <a:cubicBezTo>
                    <a:pt x="575" y="287"/>
                    <a:pt x="572" y="270"/>
                    <a:pt x="560" y="261"/>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grpSp>
    </p:spTree>
    <p:extLst>
      <p:ext uri="{BB962C8B-B14F-4D97-AF65-F5344CB8AC3E}">
        <p14:creationId xmlns:p14="http://schemas.microsoft.com/office/powerpoint/2010/main" val="7764653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072381362"/>
              </p:ext>
            </p:extLst>
          </p:nvPr>
        </p:nvGraphicFramePr>
        <p:xfrm>
          <a:off x="2647877" y="1327389"/>
          <a:ext cx="8586899" cy="4550664"/>
        </p:xfrm>
        <a:graphic>
          <a:graphicData uri="http://schemas.openxmlformats.org/drawingml/2006/table">
            <a:tbl>
              <a:tblPr firstRow="1" bandRow="1">
                <a:tableStyleId>{5940675A-B579-460E-94D1-54222C63F5DA}</a:tableStyleId>
              </a:tblPr>
              <a:tblGrid>
                <a:gridCol w="522999"/>
                <a:gridCol w="1572574"/>
                <a:gridCol w="2228850"/>
                <a:gridCol w="230526"/>
                <a:gridCol w="1758294"/>
                <a:gridCol w="2273656"/>
              </a:tblGrid>
              <a:tr h="0">
                <a:tc rowSpan="2">
                  <a:txBody>
                    <a:bodyPr/>
                    <a:lstStyle/>
                    <a:p>
                      <a:pPr algn="ctr">
                        <a:lnSpc>
                          <a:spcPct val="100000"/>
                        </a:lnSpc>
                        <a:spcBef>
                          <a:spcPts val="0"/>
                        </a:spcBef>
                        <a:spcAft>
                          <a:spcPts val="300"/>
                        </a:spcAft>
                      </a:pPr>
                      <a:endParaRPr lang="en-US" sz="1000" dirty="0" smtClean="0">
                        <a:solidFill>
                          <a:srgbClr val="00338D"/>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a:lnSpc>
                          <a:spcPct val="100000"/>
                        </a:lnSpc>
                        <a:spcBef>
                          <a:spcPts val="0"/>
                        </a:spcBef>
                        <a:spcAft>
                          <a:spcPts val="300"/>
                        </a:spcAft>
                      </a:pPr>
                      <a:r>
                        <a:rPr lang="en-US" sz="1000" b="1" dirty="0" smtClean="0">
                          <a:solidFill>
                            <a:schemeClr val="tx2"/>
                          </a:solidFill>
                        </a:rPr>
                        <a:t>Services</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sz="1000" dirty="0"/>
                    </a:p>
                  </a:txBody>
                  <a:tcPr marL="36000" marR="36000" marT="36000" marB="36000"/>
                </a:tc>
                <a:tc hMerge="1">
                  <a:txBody>
                    <a:bodyPr/>
                    <a:lstStyle/>
                    <a:p>
                      <a:endParaRPr lang="en-GB"/>
                    </a:p>
                  </a:txBody>
                  <a:tcPr/>
                </a:tc>
              </a:tr>
              <a:tr h="438912">
                <a:tc vMerge="1">
                  <a:txBody>
                    <a:bodyPr/>
                    <a:lstStyle/>
                    <a:p>
                      <a:endParaRPr lang="en-US"/>
                    </a:p>
                  </a:txBody>
                  <a:tcPr/>
                </a:tc>
                <a:tc gridSpan="3">
                  <a:txBody>
                    <a:bodyPr/>
                    <a:lstStyle/>
                    <a:p>
                      <a:pPr marL="219456" indent="-219456">
                        <a:lnSpc>
                          <a:spcPct val="100000"/>
                        </a:lnSpc>
                        <a:spcBef>
                          <a:spcPts val="0"/>
                        </a:spcBef>
                        <a:spcAft>
                          <a:spcPts val="300"/>
                        </a:spcAft>
                        <a:buClr>
                          <a:srgbClr val="00338D"/>
                        </a:buClr>
                        <a:buFont typeface="Arial" panose="020B0604020202020204" pitchFamily="34" charset="0"/>
                        <a:buChar char="—"/>
                      </a:pPr>
                      <a:r>
                        <a:rPr lang="en-US" sz="1000" dirty="0" smtClean="0">
                          <a:solidFill>
                            <a:schemeClr val="tx1"/>
                          </a:solidFill>
                        </a:rPr>
                        <a:t>Strategy and capability assessment</a:t>
                      </a:r>
                    </a:p>
                    <a:p>
                      <a:pPr marL="219456" marR="0" lvl="0" indent="-21945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1000" baseline="0" dirty="0" smtClean="0">
                          <a:solidFill>
                            <a:schemeClr val="tx1"/>
                          </a:solidFill>
                        </a:rPr>
                        <a:t>Target operating model and roadmap</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gridSpan="2">
                  <a:txBody>
                    <a:bodyPr/>
                    <a:lstStyle/>
                    <a:p>
                      <a:pPr marL="219456" indent="-219456" algn="l" defTabSz="914400" rtl="0" eaLnBrk="1" latinLnBrk="0" hangingPunct="1">
                        <a:lnSpc>
                          <a:spcPct val="100000"/>
                        </a:lnSpc>
                        <a:spcBef>
                          <a:spcPts val="0"/>
                        </a:spcBef>
                        <a:spcAft>
                          <a:spcPts val="300"/>
                        </a:spcAft>
                        <a:buClr>
                          <a:srgbClr val="00338D"/>
                        </a:buClr>
                        <a:buFont typeface="Arial" panose="020B0604020202020204" pitchFamily="34" charset="0"/>
                        <a:buChar char="—"/>
                      </a:pPr>
                      <a:r>
                        <a:rPr lang="en-US" sz="1000" kern="1200" dirty="0" smtClean="0">
                          <a:solidFill>
                            <a:schemeClr val="tx1"/>
                          </a:solidFill>
                          <a:latin typeface="+mn-lt"/>
                          <a:ea typeface="+mn-ea"/>
                          <a:cs typeface="+mn-cs"/>
                        </a:rPr>
                        <a:t>Controls assessment &amp; design </a:t>
                      </a:r>
                    </a:p>
                    <a:p>
                      <a:pPr marL="219456" indent="-219456" algn="l" defTabSz="914400" rtl="0" eaLnBrk="1" latinLnBrk="0" hangingPunct="1">
                        <a:lnSpc>
                          <a:spcPct val="100000"/>
                        </a:lnSpc>
                        <a:spcBef>
                          <a:spcPts val="0"/>
                        </a:spcBef>
                        <a:spcAft>
                          <a:spcPts val="300"/>
                        </a:spcAft>
                        <a:buClr>
                          <a:srgbClr val="00338D"/>
                        </a:buClr>
                        <a:buFont typeface="Arial" panose="020B0604020202020204" pitchFamily="34" charset="0"/>
                        <a:buChar char="—"/>
                      </a:pPr>
                      <a:r>
                        <a:rPr lang="en-US" sz="1000" kern="1200" dirty="0" smtClean="0">
                          <a:solidFill>
                            <a:schemeClr val="tx1"/>
                          </a:solidFill>
                          <a:latin typeface="+mn-lt"/>
                          <a:ea typeface="+mn-ea"/>
                          <a:cs typeface="+mn-cs"/>
                        </a:rPr>
                        <a:t>Controls testing &amp; validation</a:t>
                      </a:r>
                      <a:endParaRPr lang="en-US" sz="1000" dirty="0" smtClean="0">
                        <a:solidFill>
                          <a:schemeClr val="tx1"/>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r>
              <a:tr h="1353312">
                <a:tc>
                  <a:txBody>
                    <a:bodyPr/>
                    <a:lstStyle/>
                    <a:p>
                      <a:pPr marL="174625" indent="-174625" algn="ctr">
                        <a:lnSpc>
                          <a:spcPct val="100000"/>
                        </a:lnSpc>
                        <a:spcBef>
                          <a:spcPts val="0"/>
                        </a:spcBef>
                        <a:spcAft>
                          <a:spcPts val="300"/>
                        </a:spcAft>
                        <a:buFont typeface="+mj-lt"/>
                        <a:buAutoNum type="arabicParenR"/>
                      </a:pPr>
                      <a:endParaRPr lang="en-US" sz="1000" dirty="0">
                        <a:solidFill>
                          <a:srgbClr val="00338D"/>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algn="l" defTabSz="914400" rtl="0" eaLnBrk="1" latinLnBrk="0" hangingPunct="1">
                        <a:lnSpc>
                          <a:spcPct val="100000"/>
                        </a:lnSpc>
                        <a:spcBef>
                          <a:spcPts val="0"/>
                        </a:spcBef>
                        <a:spcAft>
                          <a:spcPts val="300"/>
                        </a:spcAft>
                      </a:pPr>
                      <a:r>
                        <a:rPr lang="en-US" sz="1000" b="1" kern="1200" dirty="0" smtClean="0">
                          <a:solidFill>
                            <a:schemeClr val="tx2"/>
                          </a:solidFill>
                        </a:rPr>
                        <a:t>Introductory</a:t>
                      </a:r>
                      <a:r>
                        <a:rPr lang="en-US" sz="1000" b="1" kern="1200" baseline="0" dirty="0" smtClean="0">
                          <a:solidFill>
                            <a:schemeClr val="tx2"/>
                          </a:solidFill>
                        </a:rPr>
                        <a:t> Question</a:t>
                      </a:r>
                      <a:endParaRPr lang="en-US" sz="1000" b="1" kern="1200" dirty="0" smtClean="0">
                        <a:solidFill>
                          <a:schemeClr val="tx2"/>
                        </a:solidFill>
                      </a:endParaRPr>
                    </a:p>
                    <a:p>
                      <a:pPr marL="219456" indent="-219456">
                        <a:lnSpc>
                          <a:spcPct val="100000"/>
                        </a:lnSpc>
                        <a:spcBef>
                          <a:spcPts val="0"/>
                        </a:spcBef>
                        <a:spcAft>
                          <a:spcPts val="300"/>
                        </a:spcAft>
                        <a:buClr>
                          <a:srgbClr val="00338D"/>
                        </a:buClr>
                        <a:buFont typeface="+mj-lt"/>
                        <a:buAutoNum type="arabicParenR"/>
                      </a:pPr>
                      <a:r>
                        <a:rPr lang="en-US" sz="1000" kern="1200" baseline="0" dirty="0" smtClean="0">
                          <a:solidFill>
                            <a:schemeClr val="tx1"/>
                          </a:solidFill>
                          <a:latin typeface="+mn-lt"/>
                          <a:ea typeface="+mn-ea"/>
                          <a:cs typeface="+mn-cs"/>
                        </a:rPr>
                        <a:t>How has the cyber security strategy been aligned to business growth objectives?</a:t>
                      </a:r>
                    </a:p>
                    <a:p>
                      <a:pPr marL="219456" marR="0" lvl="0" indent="-219456" algn="l" defTabSz="914400" rtl="0" eaLnBrk="1" fontAlgn="auto" latinLnBrk="0" hangingPunct="1">
                        <a:lnSpc>
                          <a:spcPct val="100000"/>
                        </a:lnSpc>
                        <a:spcBef>
                          <a:spcPts val="0"/>
                        </a:spcBef>
                        <a:spcAft>
                          <a:spcPts val="300"/>
                        </a:spcAft>
                        <a:buClr>
                          <a:srgbClr val="00338D"/>
                        </a:buClr>
                        <a:buSzTx/>
                        <a:buFont typeface="+mj-lt"/>
                        <a:buAutoNum type="arabicParenR"/>
                        <a:tabLst/>
                        <a:defRPr/>
                      </a:pPr>
                      <a:r>
                        <a:rPr lang="en-US" sz="1000" dirty="0" smtClean="0">
                          <a:solidFill>
                            <a:schemeClr val="tx1"/>
                          </a:solidFill>
                        </a:rPr>
                        <a:t>How</a:t>
                      </a:r>
                      <a:r>
                        <a:rPr lang="en-US" sz="1000" baseline="0" dirty="0" smtClean="0">
                          <a:solidFill>
                            <a:schemeClr val="tx1"/>
                          </a:solidFill>
                        </a:rPr>
                        <a:t> is the cyber security organization modeled to enable and protect the business?</a:t>
                      </a:r>
                    </a:p>
                    <a:p>
                      <a:pPr marL="219456" indent="-219456">
                        <a:lnSpc>
                          <a:spcPct val="100000"/>
                        </a:lnSpc>
                        <a:spcBef>
                          <a:spcPts val="0"/>
                        </a:spcBef>
                        <a:spcAft>
                          <a:spcPts val="300"/>
                        </a:spcAft>
                        <a:buClr>
                          <a:srgbClr val="00338D"/>
                        </a:buClr>
                        <a:buFont typeface="+mj-lt"/>
                        <a:buAutoNum type="arabicParenR"/>
                      </a:pPr>
                      <a:r>
                        <a:rPr lang="en-US" sz="1000" kern="1200" baseline="0" dirty="0" smtClean="0">
                          <a:solidFill>
                            <a:schemeClr val="tx1"/>
                          </a:solidFill>
                          <a:latin typeface="+mn-lt"/>
                          <a:ea typeface="+mn-ea"/>
                          <a:cs typeface="+mn-cs"/>
                        </a:rPr>
                        <a:t>Do you have a cyber security governance</a:t>
                      </a:r>
                      <a:br>
                        <a:rPr lang="en-US" sz="1000" kern="1200" baseline="0" dirty="0" smtClean="0">
                          <a:solidFill>
                            <a:schemeClr val="tx1"/>
                          </a:solidFill>
                          <a:latin typeface="+mn-lt"/>
                          <a:ea typeface="+mn-ea"/>
                          <a:cs typeface="+mn-cs"/>
                        </a:rPr>
                      </a:br>
                      <a:r>
                        <a:rPr lang="en-US" sz="1000" kern="1200" baseline="0" dirty="0" smtClean="0">
                          <a:solidFill>
                            <a:schemeClr val="tx1"/>
                          </a:solidFill>
                          <a:latin typeface="+mn-lt"/>
                          <a:ea typeface="+mn-ea"/>
                          <a:cs typeface="+mn-cs"/>
                        </a:rPr>
                        <a:t>model in place?</a:t>
                      </a:r>
                    </a:p>
                    <a:p>
                      <a:pPr marL="219456" indent="-219456">
                        <a:lnSpc>
                          <a:spcPct val="100000"/>
                        </a:lnSpc>
                        <a:spcBef>
                          <a:spcPts val="0"/>
                        </a:spcBef>
                        <a:spcAft>
                          <a:spcPts val="300"/>
                        </a:spcAft>
                        <a:buClr>
                          <a:srgbClr val="00338D"/>
                        </a:buClr>
                        <a:buFont typeface="+mj-lt"/>
                        <a:buAutoNum type="arabicParenR"/>
                      </a:pPr>
                      <a:r>
                        <a:rPr lang="en-US" sz="1000" kern="1200" baseline="0" dirty="0" smtClean="0">
                          <a:solidFill>
                            <a:schemeClr val="tx1"/>
                          </a:solidFill>
                          <a:latin typeface="+mn-lt"/>
                          <a:ea typeface="+mn-ea"/>
                          <a:cs typeface="+mn-cs"/>
                        </a:rPr>
                        <a:t>Do you have the results from the last audit and/or assessment?</a:t>
                      </a:r>
                    </a:p>
                    <a:p>
                      <a:pPr marL="219456" marR="0" lvl="0" indent="-219456" algn="l" defTabSz="914400" rtl="0" eaLnBrk="1" fontAlgn="auto" latinLnBrk="0" hangingPunct="1">
                        <a:lnSpc>
                          <a:spcPct val="100000"/>
                        </a:lnSpc>
                        <a:spcBef>
                          <a:spcPts val="0"/>
                        </a:spcBef>
                        <a:spcAft>
                          <a:spcPts val="300"/>
                        </a:spcAft>
                        <a:buClr>
                          <a:srgbClr val="00338D"/>
                        </a:buClr>
                        <a:buSzTx/>
                        <a:buFont typeface="+mj-lt"/>
                        <a:buAutoNum type="arabicParenR" startAt="5"/>
                        <a:tabLst/>
                        <a:defRPr/>
                      </a:pPr>
                      <a:r>
                        <a:rPr lang="en-US" sz="1000" kern="1200" baseline="0" dirty="0" smtClean="0">
                          <a:solidFill>
                            <a:schemeClr val="tx1"/>
                          </a:solidFill>
                          <a:latin typeface="+mn-lt"/>
                          <a:ea typeface="+mn-ea"/>
                          <a:cs typeface="+mn-cs"/>
                        </a:rPr>
                        <a:t>Is any health or PII data being stored in the cloud? Is any cloud stored data subject to additional regulations?</a:t>
                      </a:r>
                      <a:r>
                        <a:rPr lang="en-US" sz="1000" dirty="0" smtClean="0"/>
                        <a:t>. </a:t>
                      </a:r>
                      <a:endParaRPr lang="en-US" sz="1000" kern="1200" baseline="0" dirty="0" smtClean="0">
                        <a:solidFill>
                          <a:schemeClr val="tx1"/>
                        </a:solidFill>
                        <a:latin typeface="+mn-lt"/>
                        <a:ea typeface="+mn-ea"/>
                        <a:cs typeface="+mn-cs"/>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pPr marL="0" indent="0">
                        <a:lnSpc>
                          <a:spcPct val="100000"/>
                        </a:lnSpc>
                        <a:spcBef>
                          <a:spcPts val="0"/>
                        </a:spcBef>
                        <a:spcAft>
                          <a:spcPts val="200"/>
                        </a:spcAft>
                        <a:buFont typeface="+mj-lt"/>
                        <a:buNone/>
                      </a:pPr>
                      <a:endParaRPr lang="en-US" sz="1000" dirty="0" smtClean="0"/>
                    </a:p>
                  </a:txBody>
                  <a:tcPr marL="36000" marR="36000" marT="36000" marB="36000"/>
                </a:tc>
                <a:tc hMerge="1">
                  <a:txBody>
                    <a:bodyPr/>
                    <a:lstStyle/>
                    <a:p>
                      <a:endParaRPr lang="en-GB"/>
                    </a:p>
                  </a:txBody>
                  <a:tcPr/>
                </a:tc>
              </a:tr>
              <a:tr h="1161288">
                <a:tc>
                  <a:txBody>
                    <a:bodyPr/>
                    <a:lstStyle/>
                    <a:p>
                      <a:pPr marL="0" lvl="0" indent="0" algn="ctr">
                        <a:lnSpc>
                          <a:spcPct val="100000"/>
                        </a:lnSpc>
                        <a:spcBef>
                          <a:spcPts val="0"/>
                        </a:spcBef>
                        <a:spcAft>
                          <a:spcPts val="300"/>
                        </a:spcAft>
                        <a:buFont typeface="Arial" panose="020B0604020202020204" pitchFamily="34" charset="0"/>
                        <a:buNone/>
                      </a:pPr>
                      <a:endParaRPr lang="en-US" sz="1000" dirty="0" smtClean="0">
                        <a:solidFill>
                          <a:srgbClr val="00338D"/>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algn="l" defTabSz="914400" rtl="0" eaLnBrk="1" latinLnBrk="0" hangingPunct="1">
                        <a:lnSpc>
                          <a:spcPct val="100000"/>
                        </a:lnSpc>
                        <a:spcBef>
                          <a:spcPts val="0"/>
                        </a:spcBef>
                        <a:spcAft>
                          <a:spcPts val="300"/>
                        </a:spcAft>
                      </a:pPr>
                      <a:r>
                        <a:rPr lang="en-US" sz="1000" b="1" kern="1200" dirty="0" smtClean="0">
                          <a:solidFill>
                            <a:schemeClr val="tx2"/>
                          </a:solidFill>
                        </a:rPr>
                        <a:t>Value proposition/How KPMG can help</a:t>
                      </a:r>
                    </a:p>
                    <a:p>
                      <a:pPr marL="0" algn="l" defTabSz="914400" rtl="0" eaLnBrk="1" latinLnBrk="0" hangingPunct="1">
                        <a:lnSpc>
                          <a:spcPct val="100000"/>
                        </a:lnSpc>
                        <a:spcBef>
                          <a:spcPts val="0"/>
                        </a:spcBef>
                        <a:spcAft>
                          <a:spcPts val="300"/>
                        </a:spcAft>
                      </a:pPr>
                      <a:r>
                        <a:rPr lang="en-US" sz="1000" b="0" kern="1200" baseline="0" dirty="0" smtClean="0">
                          <a:solidFill>
                            <a:schemeClr val="tx1"/>
                          </a:solidFill>
                        </a:rPr>
                        <a:t>Our skills and experiences combined with industry leading process and technology enable our clients to realize the value in their cloud investment without compromising compliance need. This experience includes:</a:t>
                      </a:r>
                    </a:p>
                    <a:p>
                      <a:pPr marL="219456" indent="-219456" algn="l" defTabSz="914400" rtl="0" eaLnBrk="1" latinLnBrk="0" hangingPunct="1">
                        <a:lnSpc>
                          <a:spcPct val="100000"/>
                        </a:lnSpc>
                        <a:spcBef>
                          <a:spcPts val="0"/>
                        </a:spcBef>
                        <a:spcAft>
                          <a:spcPts val="300"/>
                        </a:spcAft>
                        <a:buClr>
                          <a:srgbClr val="00338D"/>
                        </a:buClr>
                        <a:buFont typeface="Arial" panose="020B0604020202020204" pitchFamily="34" charset="0"/>
                        <a:buChar char="—"/>
                      </a:pPr>
                      <a:r>
                        <a:rPr lang="en-US" sz="1000" kern="1200" dirty="0" smtClean="0">
                          <a:solidFill>
                            <a:schemeClr val="tx1"/>
                          </a:solidFill>
                          <a:latin typeface="+mn-lt"/>
                          <a:ea typeface="+mn-ea"/>
                          <a:cs typeface="+mn-cs"/>
                        </a:rPr>
                        <a:t>Assessing cloud security programs and environments against leading security practices and controls</a:t>
                      </a:r>
                    </a:p>
                    <a:p>
                      <a:pPr marL="219456" indent="-219456" algn="l" defTabSz="914400" rtl="0" eaLnBrk="1" latinLnBrk="0" hangingPunct="1">
                        <a:lnSpc>
                          <a:spcPct val="100000"/>
                        </a:lnSpc>
                        <a:spcBef>
                          <a:spcPts val="0"/>
                        </a:spcBef>
                        <a:spcAft>
                          <a:spcPts val="300"/>
                        </a:spcAft>
                        <a:buClr>
                          <a:srgbClr val="00338D"/>
                        </a:buClr>
                        <a:buFont typeface="Arial" panose="020B0604020202020204" pitchFamily="34" charset="0"/>
                        <a:buChar char="—"/>
                      </a:pPr>
                      <a:r>
                        <a:rPr lang="en-US" sz="1000" kern="1200" dirty="0" smtClean="0">
                          <a:solidFill>
                            <a:schemeClr val="tx1"/>
                          </a:solidFill>
                          <a:latin typeface="+mn-lt"/>
                          <a:ea typeface="+mn-ea"/>
                          <a:cs typeface="+mn-cs"/>
                        </a:rPr>
                        <a:t>Defining strategies and target operating models for cloud security and compliance at scale</a:t>
                      </a:r>
                    </a:p>
                    <a:p>
                      <a:pPr marL="219456" indent="-219456" algn="l" defTabSz="914400" rtl="0" eaLnBrk="1" latinLnBrk="0" hangingPunct="1">
                        <a:lnSpc>
                          <a:spcPct val="100000"/>
                        </a:lnSpc>
                        <a:spcBef>
                          <a:spcPts val="0"/>
                        </a:spcBef>
                        <a:spcAft>
                          <a:spcPts val="300"/>
                        </a:spcAft>
                        <a:buClr>
                          <a:srgbClr val="00338D"/>
                        </a:buClr>
                        <a:buFont typeface="Arial" panose="020B0604020202020204" pitchFamily="34" charset="0"/>
                        <a:buChar char="—"/>
                      </a:pPr>
                      <a:r>
                        <a:rPr lang="en-US" sz="1000" kern="1200" dirty="0" smtClean="0">
                          <a:solidFill>
                            <a:schemeClr val="tx1"/>
                          </a:solidFill>
                          <a:latin typeface="+mn-lt"/>
                          <a:ea typeface="+mn-ea"/>
                          <a:cs typeface="+mn-cs"/>
                        </a:rPr>
                        <a:t>Defining and performing assessment and audit of controls in the cloud</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GB"/>
                    </a:p>
                  </a:txBody>
                  <a:tcPr/>
                </a:tc>
              </a:tr>
              <a:tr h="1353312">
                <a:tc>
                  <a:txBody>
                    <a:bodyPr/>
                    <a:lstStyle/>
                    <a:p>
                      <a:pPr algn="ctr">
                        <a:lnSpc>
                          <a:spcPct val="100000"/>
                        </a:lnSpc>
                        <a:spcBef>
                          <a:spcPts val="0"/>
                        </a:spcBef>
                        <a:spcAft>
                          <a:spcPts val="300"/>
                        </a:spcAft>
                      </a:pPr>
                      <a:endParaRPr lang="en-US" sz="1000" b="1" baseline="0" dirty="0" smtClean="0">
                        <a:solidFill>
                          <a:srgbClr val="00338D"/>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000" b="1" kern="1200" noProof="0" dirty="0" smtClean="0">
                          <a:solidFill>
                            <a:schemeClr val="tx2"/>
                          </a:solidFill>
                        </a:rPr>
                        <a:t>Additional </a:t>
                      </a:r>
                      <a:br>
                        <a:rPr lang="en-US" sz="1000" b="1" kern="1200" noProof="0" dirty="0" smtClean="0">
                          <a:solidFill>
                            <a:schemeClr val="tx2"/>
                          </a:solidFill>
                        </a:rPr>
                      </a:br>
                      <a:r>
                        <a:rPr lang="en-US" sz="1000" b="1" kern="1200" noProof="0" dirty="0" smtClean="0">
                          <a:solidFill>
                            <a:schemeClr val="tx2"/>
                          </a:solidFill>
                        </a:rPr>
                        <a:t>resources</a:t>
                      </a:r>
                    </a:p>
                    <a:p>
                      <a:pPr marL="219456" marR="0" lvl="0" indent="-21945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1000" kern="1200" dirty="0" smtClean="0">
                          <a:solidFill>
                            <a:schemeClr val="tx1"/>
                          </a:solidFill>
                          <a:latin typeface="+mn-lt"/>
                          <a:ea typeface="+mn-ea"/>
                          <a:cs typeface="+mn-cs"/>
                          <a:hlinkClick r:id="rId3"/>
                        </a:rPr>
                        <a:t>Cloud Security</a:t>
                      </a:r>
                      <a:br>
                        <a:rPr lang="en-US" sz="1000" kern="1200" dirty="0" smtClean="0">
                          <a:solidFill>
                            <a:schemeClr val="tx1"/>
                          </a:solidFill>
                          <a:latin typeface="+mn-lt"/>
                          <a:ea typeface="+mn-ea"/>
                          <a:cs typeface="+mn-cs"/>
                          <a:hlinkClick r:id="rId3"/>
                        </a:rPr>
                      </a:br>
                      <a:r>
                        <a:rPr lang="en-US" sz="1000" kern="1200" dirty="0" smtClean="0">
                          <a:solidFill>
                            <a:schemeClr val="tx1"/>
                          </a:solidFill>
                          <a:latin typeface="+mn-lt"/>
                          <a:ea typeface="+mn-ea"/>
                          <a:cs typeface="+mn-cs"/>
                          <a:hlinkClick r:id="rId3"/>
                        </a:rPr>
                        <a:t>and Compliance</a:t>
                      </a:r>
                      <a:endParaRPr lang="en-US" sz="1000" kern="1200" noProof="0" dirty="0" smtClean="0">
                        <a:solidFill>
                          <a:schemeClr val="tx1"/>
                        </a:solidFill>
                        <a:latin typeface="+mn-lt"/>
                        <a:ea typeface="+mn-ea"/>
                        <a:cs typeface="+mn-cs"/>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000" b="1" kern="1200" dirty="0" smtClean="0">
                          <a:solidFill>
                            <a:schemeClr val="tx2"/>
                          </a:solidFill>
                        </a:rPr>
                        <a:t>Deliverables</a:t>
                      </a:r>
                    </a:p>
                    <a:p>
                      <a:pPr marL="219456" marR="0" lvl="0" indent="-21945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1000" kern="1200" dirty="0" smtClean="0">
                          <a:solidFill>
                            <a:schemeClr val="tx1"/>
                          </a:solidFill>
                          <a:latin typeface="+mn-lt"/>
                          <a:ea typeface="+mn-ea"/>
                          <a:cs typeface="+mn-cs"/>
                        </a:rPr>
                        <a:t>Current state control</a:t>
                      </a:r>
                      <a:br>
                        <a:rPr lang="en-US" sz="1000" kern="1200" dirty="0" smtClean="0">
                          <a:solidFill>
                            <a:schemeClr val="tx1"/>
                          </a:solidFill>
                          <a:latin typeface="+mn-lt"/>
                          <a:ea typeface="+mn-ea"/>
                          <a:cs typeface="+mn-cs"/>
                        </a:rPr>
                      </a:br>
                      <a:r>
                        <a:rPr lang="en-US" sz="1000" kern="1200" dirty="0" smtClean="0">
                          <a:solidFill>
                            <a:schemeClr val="tx1"/>
                          </a:solidFill>
                          <a:latin typeface="+mn-lt"/>
                          <a:ea typeface="+mn-ea"/>
                          <a:cs typeface="+mn-cs"/>
                        </a:rPr>
                        <a:t>report</a:t>
                      </a:r>
                    </a:p>
                    <a:p>
                      <a:pPr marL="219456" marR="0" lvl="0" indent="-21945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1000" kern="1200" dirty="0" smtClean="0">
                          <a:solidFill>
                            <a:schemeClr val="tx1"/>
                          </a:solidFill>
                          <a:latin typeface="+mn-lt"/>
                          <a:ea typeface="+mn-ea"/>
                          <a:cs typeface="+mn-cs"/>
                        </a:rPr>
                        <a:t>Audit preparation report</a:t>
                      </a:r>
                    </a:p>
                    <a:p>
                      <a:pPr marL="219456" marR="0" lvl="0" indent="-21945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1000" kern="1200" dirty="0" smtClean="0">
                          <a:solidFill>
                            <a:schemeClr val="tx1"/>
                          </a:solidFill>
                          <a:latin typeface="+mn-lt"/>
                          <a:ea typeface="+mn-ea"/>
                          <a:cs typeface="+mn-cs"/>
                        </a:rPr>
                        <a:t>Target Operating Model and roadmap</a:t>
                      </a:r>
                    </a:p>
                    <a:p>
                      <a:pPr marL="219456" marR="0" lvl="0" indent="-21945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1000" kern="1200" dirty="0" smtClean="0">
                          <a:solidFill>
                            <a:schemeClr val="tx1"/>
                          </a:solidFill>
                          <a:latin typeface="+mn-lt"/>
                          <a:ea typeface="+mn-ea"/>
                          <a:cs typeface="+mn-cs"/>
                        </a:rPr>
                        <a:t>Architecture Blueprint</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000" b="1" kern="1200" dirty="0" smtClean="0">
                          <a:solidFill>
                            <a:schemeClr val="tx2"/>
                          </a:solidFill>
                        </a:rPr>
                        <a:t>Enablers</a:t>
                      </a:r>
                    </a:p>
                    <a:p>
                      <a:pPr marL="219456" marR="0" lvl="0" indent="-21945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1000" kern="1200" noProof="0" dirty="0" smtClean="0">
                          <a:solidFill>
                            <a:schemeClr val="tx1"/>
                          </a:solidFill>
                          <a:latin typeface="+mn-lt"/>
                          <a:ea typeface="+mn-ea"/>
                          <a:cs typeface="+mn-cs"/>
                        </a:rPr>
                        <a:t>Template control</a:t>
                      </a:r>
                      <a:br>
                        <a:rPr lang="en-US" sz="1000" kern="1200" noProof="0" dirty="0" smtClean="0">
                          <a:solidFill>
                            <a:schemeClr val="tx1"/>
                          </a:solidFill>
                          <a:latin typeface="+mn-lt"/>
                          <a:ea typeface="+mn-ea"/>
                          <a:cs typeface="+mn-cs"/>
                        </a:rPr>
                      </a:br>
                      <a:r>
                        <a:rPr lang="en-US" sz="1000" kern="1200" noProof="0" dirty="0" smtClean="0">
                          <a:solidFill>
                            <a:schemeClr val="tx1"/>
                          </a:solidFill>
                          <a:latin typeface="+mn-lt"/>
                          <a:ea typeface="+mn-ea"/>
                          <a:cs typeface="+mn-cs"/>
                        </a:rPr>
                        <a:t>mapping document</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000" kern="1200" noProof="0" dirty="0" smtClean="0">
                        <a:solidFill>
                          <a:schemeClr val="tx1"/>
                        </a:solidFill>
                        <a:latin typeface="+mn-lt"/>
                        <a:ea typeface="+mn-ea"/>
                        <a:cs typeface="+mn-cs"/>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000" b="1" kern="1200" dirty="0" smtClean="0">
                          <a:solidFill>
                            <a:schemeClr val="tx2"/>
                          </a:solidFill>
                        </a:rPr>
                        <a:t>Tangential services</a:t>
                      </a:r>
                    </a:p>
                    <a:p>
                      <a:pPr marL="219456" marR="0" lvl="0" indent="-21945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1000" kern="1200" dirty="0" smtClean="0">
                          <a:solidFill>
                            <a:schemeClr val="tx1"/>
                          </a:solidFill>
                          <a:latin typeface="+mn-lt"/>
                          <a:ea typeface="+mn-ea"/>
                          <a:cs typeface="+mn-cs"/>
                        </a:rPr>
                        <a:t>Azure security architecture and implementation</a:t>
                      </a:r>
                    </a:p>
                    <a:p>
                      <a:pPr marL="219456" marR="0" lvl="0" indent="-21945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1000" kern="1200" dirty="0" smtClean="0">
                          <a:solidFill>
                            <a:schemeClr val="tx1"/>
                          </a:solidFill>
                          <a:latin typeface="+mn-lt"/>
                          <a:ea typeface="+mn-ea"/>
                          <a:cs typeface="+mn-cs"/>
                        </a:rPr>
                        <a:t>Azure security compliance</a:t>
                      </a:r>
                    </a:p>
                    <a:p>
                      <a:pPr marL="219456" marR="0" lvl="0" indent="-21945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1000" kern="1200" dirty="0" smtClean="0">
                          <a:solidFill>
                            <a:schemeClr val="tx1"/>
                          </a:solidFill>
                          <a:latin typeface="+mn-lt"/>
                          <a:ea typeface="+mn-ea"/>
                          <a:cs typeface="+mn-cs"/>
                        </a:rPr>
                        <a:t>Cyber maturity assessment</a:t>
                      </a:r>
                    </a:p>
                    <a:p>
                      <a:pPr marL="219456" marR="0" lvl="0" indent="-21945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1000" kern="1200" dirty="0" smtClean="0">
                          <a:solidFill>
                            <a:schemeClr val="tx1"/>
                          </a:solidFill>
                          <a:latin typeface="+mn-lt"/>
                          <a:ea typeface="+mn-ea"/>
                          <a:cs typeface="+mn-cs"/>
                        </a:rPr>
                        <a:t>Application security</a:t>
                      </a:r>
                    </a:p>
                    <a:p>
                      <a:pPr marL="219456" marR="0" lvl="0" indent="-21945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1000" kern="1200" dirty="0" smtClean="0">
                          <a:solidFill>
                            <a:schemeClr val="tx1"/>
                          </a:solidFill>
                          <a:latin typeface="+mn-lt"/>
                          <a:ea typeface="+mn-ea"/>
                          <a:cs typeface="+mn-cs"/>
                        </a:rPr>
                        <a:t>Security operations and monitoring</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Title 1"/>
          <p:cNvSpPr>
            <a:spLocks noGrp="1"/>
          </p:cNvSpPr>
          <p:nvPr>
            <p:ph type="title"/>
          </p:nvPr>
        </p:nvSpPr>
        <p:spPr/>
        <p:txBody>
          <a:bodyPr/>
          <a:lstStyle/>
          <a:p>
            <a:r>
              <a:rPr lang="en-US" dirty="0" smtClean="0"/>
              <a:t>Azure Cloud Strategy, assessment &amp; Controls design</a:t>
            </a:r>
            <a:endParaRPr lang="en-US" dirty="0"/>
          </a:p>
        </p:txBody>
      </p:sp>
      <p:sp>
        <p:nvSpPr>
          <p:cNvPr id="8" name="TextBox 7"/>
          <p:cNvSpPr txBox="1"/>
          <p:nvPr/>
        </p:nvSpPr>
        <p:spPr>
          <a:xfrm>
            <a:off x="1007725" y="1327390"/>
            <a:ext cx="1578663" cy="4536836"/>
          </a:xfrm>
          <a:prstGeom prst="rect">
            <a:avLst/>
          </a:prstGeom>
          <a:solidFill>
            <a:srgbClr val="00338D"/>
          </a:solidFill>
        </p:spPr>
        <p:txBody>
          <a:bodyPr wrap="square" lIns="54610" tIns="54610" rIns="54610" bIns="54610" rtlCol="0">
            <a:noAutofit/>
          </a:bodyPr>
          <a:lstStyle/>
          <a:p>
            <a:pPr>
              <a:lnSpc>
                <a:spcPct val="100000"/>
              </a:lnSpc>
              <a:spcBef>
                <a:spcPts val="0"/>
              </a:spcBef>
              <a:spcAft>
                <a:spcPts val="300"/>
              </a:spcAft>
            </a:pPr>
            <a:r>
              <a:rPr lang="en-US" sz="1100" dirty="0" smtClean="0">
                <a:solidFill>
                  <a:schemeClr val="bg1"/>
                </a:solidFill>
              </a:rPr>
              <a:t>Azure provides solution and services to achieve most of business and technical requirements.</a:t>
            </a:r>
          </a:p>
          <a:p>
            <a:pPr>
              <a:lnSpc>
                <a:spcPct val="100000"/>
              </a:lnSpc>
              <a:spcBef>
                <a:spcPts val="0"/>
              </a:spcBef>
              <a:spcAft>
                <a:spcPts val="300"/>
              </a:spcAft>
            </a:pPr>
            <a:r>
              <a:rPr lang="en-US" sz="1100" dirty="0" smtClean="0">
                <a:solidFill>
                  <a:schemeClr val="bg1"/>
                </a:solidFill>
              </a:rPr>
              <a:t>With constrained resources, limited technical and industry experiences our clients sometime struggle to develop an optimum operating model.</a:t>
            </a:r>
          </a:p>
          <a:p>
            <a:pPr>
              <a:lnSpc>
                <a:spcPct val="100000"/>
              </a:lnSpc>
              <a:spcBef>
                <a:spcPts val="0"/>
              </a:spcBef>
              <a:spcAft>
                <a:spcPts val="300"/>
              </a:spcAft>
            </a:pPr>
            <a:r>
              <a:rPr lang="en-US" sz="1100" dirty="0" smtClean="0">
                <a:solidFill>
                  <a:schemeClr val="bg1"/>
                </a:solidFill>
              </a:rPr>
              <a:t>We combine our deep technical and industry experience to help organization gain </a:t>
            </a:r>
            <a:r>
              <a:rPr lang="en-US" sz="1100" dirty="0">
                <a:solidFill>
                  <a:schemeClr val="bg1"/>
                </a:solidFill>
              </a:rPr>
              <a:t>an understanding of their current security </a:t>
            </a:r>
            <a:r>
              <a:rPr lang="en-US" sz="1100" dirty="0" smtClean="0">
                <a:solidFill>
                  <a:schemeClr val="bg1"/>
                </a:solidFill>
              </a:rPr>
              <a:t>capability, a </a:t>
            </a:r>
            <a:r>
              <a:rPr lang="en-US" sz="1100" dirty="0">
                <a:solidFill>
                  <a:schemeClr val="bg1"/>
                </a:solidFill>
              </a:rPr>
              <a:t>tailored target operating model and implementation roadmap to drive continuous </a:t>
            </a:r>
            <a:r>
              <a:rPr lang="en-US" sz="1100" dirty="0" smtClean="0">
                <a:solidFill>
                  <a:schemeClr val="bg1"/>
                </a:solidFill>
              </a:rPr>
              <a:t>improvement based on their </a:t>
            </a:r>
            <a:r>
              <a:rPr lang="en-US" sz="1100" dirty="0">
                <a:solidFill>
                  <a:schemeClr val="bg1"/>
                </a:solidFill>
              </a:rPr>
              <a:t>cyber security </a:t>
            </a:r>
            <a:r>
              <a:rPr lang="en-US" sz="1100" dirty="0" smtClean="0">
                <a:solidFill>
                  <a:schemeClr val="bg1"/>
                </a:solidFill>
              </a:rPr>
              <a:t>expectations/risk appetite.</a:t>
            </a:r>
            <a:endParaRPr lang="en-US" sz="1100" dirty="0">
              <a:solidFill>
                <a:schemeClr val="bg1"/>
              </a:solidFill>
            </a:endParaRPr>
          </a:p>
        </p:txBody>
      </p:sp>
      <p:sp>
        <p:nvSpPr>
          <p:cNvPr id="11" name="Text Placeholder 10"/>
          <p:cNvSpPr>
            <a:spLocks noGrp="1"/>
          </p:cNvSpPr>
          <p:nvPr>
            <p:ph type="body" sz="quarter" idx="12"/>
          </p:nvPr>
        </p:nvSpPr>
        <p:spPr/>
        <p:txBody>
          <a:bodyPr/>
          <a:lstStyle/>
          <a:p>
            <a:r>
              <a:rPr lang="en-US" dirty="0" smtClean="0"/>
              <a:t>Azure Services </a:t>
            </a:r>
            <a:r>
              <a:rPr lang="en-US" dirty="0" smtClean="0">
                <a:solidFill>
                  <a:srgbClr val="FFC000"/>
                </a:solidFill>
              </a:rPr>
              <a:t>[Internal]</a:t>
            </a:r>
            <a:endParaRPr lang="en-US" dirty="0">
              <a:solidFill>
                <a:srgbClr val="FFC000"/>
              </a:solidFill>
            </a:endParaRPr>
          </a:p>
        </p:txBody>
      </p:sp>
      <p:sp>
        <p:nvSpPr>
          <p:cNvPr id="53" name="Oval 52"/>
          <p:cNvSpPr/>
          <p:nvPr/>
        </p:nvSpPr>
        <p:spPr>
          <a:xfrm>
            <a:off x="4336417" y="4555986"/>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smtClean="0">
              <a:solidFill>
                <a:schemeClr val="bg1"/>
              </a:solidFill>
            </a:endParaRPr>
          </a:p>
        </p:txBody>
      </p:sp>
      <p:sp>
        <p:nvSpPr>
          <p:cNvPr id="54" name="Oval 53"/>
          <p:cNvSpPr/>
          <p:nvPr/>
        </p:nvSpPr>
        <p:spPr>
          <a:xfrm>
            <a:off x="2647877" y="4555986"/>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smtClean="0">
              <a:solidFill>
                <a:schemeClr val="bg1"/>
              </a:solidFill>
            </a:endParaRPr>
          </a:p>
        </p:txBody>
      </p:sp>
      <p:sp>
        <p:nvSpPr>
          <p:cNvPr id="55" name="Oval 54"/>
          <p:cNvSpPr/>
          <p:nvPr/>
        </p:nvSpPr>
        <p:spPr>
          <a:xfrm>
            <a:off x="6485995" y="4555986"/>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smtClean="0">
              <a:solidFill>
                <a:schemeClr val="bg1"/>
              </a:solidFill>
            </a:endParaRPr>
          </a:p>
        </p:txBody>
      </p:sp>
      <p:sp>
        <p:nvSpPr>
          <p:cNvPr id="56" name="Oval 55"/>
          <p:cNvSpPr/>
          <p:nvPr/>
        </p:nvSpPr>
        <p:spPr>
          <a:xfrm>
            <a:off x="8465661" y="4555986"/>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smtClean="0">
              <a:solidFill>
                <a:schemeClr val="bg1"/>
              </a:solidFill>
            </a:endParaRPr>
          </a:p>
        </p:txBody>
      </p:sp>
      <p:sp>
        <p:nvSpPr>
          <p:cNvPr id="59" name="Oval 58"/>
          <p:cNvSpPr/>
          <p:nvPr/>
        </p:nvSpPr>
        <p:spPr>
          <a:xfrm>
            <a:off x="2647877" y="3401556"/>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smtClean="0">
              <a:solidFill>
                <a:schemeClr val="bg1"/>
              </a:solidFill>
            </a:endParaRPr>
          </a:p>
        </p:txBody>
      </p:sp>
      <p:sp>
        <p:nvSpPr>
          <p:cNvPr id="60" name="Oval 59"/>
          <p:cNvSpPr/>
          <p:nvPr/>
        </p:nvSpPr>
        <p:spPr>
          <a:xfrm>
            <a:off x="2647877" y="2064246"/>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smtClean="0">
              <a:solidFill>
                <a:schemeClr val="bg1"/>
              </a:solidFill>
            </a:endParaRPr>
          </a:p>
        </p:txBody>
      </p:sp>
      <p:sp>
        <p:nvSpPr>
          <p:cNvPr id="61" name="Oval 60"/>
          <p:cNvSpPr/>
          <p:nvPr/>
        </p:nvSpPr>
        <p:spPr>
          <a:xfrm>
            <a:off x="2647877" y="1327390"/>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smtClean="0">
              <a:solidFill>
                <a:schemeClr val="bg1"/>
              </a:solidFill>
            </a:endParaRPr>
          </a:p>
        </p:txBody>
      </p:sp>
      <p:sp>
        <p:nvSpPr>
          <p:cNvPr id="77" name="Freeform 76"/>
          <p:cNvSpPr>
            <a:spLocks noEditPoints="1"/>
          </p:cNvSpPr>
          <p:nvPr/>
        </p:nvSpPr>
        <p:spPr bwMode="auto">
          <a:xfrm>
            <a:off x="2712972" y="3462678"/>
            <a:ext cx="296035" cy="303981"/>
          </a:xfrm>
          <a:custGeom>
            <a:avLst/>
            <a:gdLst/>
            <a:ahLst/>
            <a:cxnLst>
              <a:cxn ang="0">
                <a:pos x="51" y="10"/>
              </a:cxn>
              <a:cxn ang="0">
                <a:pos x="44" y="10"/>
              </a:cxn>
              <a:cxn ang="0">
                <a:pos x="44" y="9"/>
              </a:cxn>
              <a:cxn ang="0">
                <a:pos x="44" y="6"/>
              </a:cxn>
              <a:cxn ang="0">
                <a:pos x="43" y="6"/>
              </a:cxn>
              <a:cxn ang="0">
                <a:pos x="42" y="6"/>
              </a:cxn>
              <a:cxn ang="0">
                <a:pos x="42" y="8"/>
              </a:cxn>
              <a:cxn ang="0">
                <a:pos x="42" y="10"/>
              </a:cxn>
              <a:cxn ang="0">
                <a:pos x="46" y="12"/>
              </a:cxn>
              <a:cxn ang="0">
                <a:pos x="49" y="15"/>
              </a:cxn>
              <a:cxn ang="0">
                <a:pos x="51" y="17"/>
              </a:cxn>
              <a:cxn ang="0">
                <a:pos x="51" y="21"/>
              </a:cxn>
              <a:cxn ang="0">
                <a:pos x="50" y="26"/>
              </a:cxn>
              <a:cxn ang="0">
                <a:pos x="48" y="28"/>
              </a:cxn>
              <a:cxn ang="0">
                <a:pos x="36" y="26"/>
              </a:cxn>
              <a:cxn ang="0">
                <a:pos x="35" y="20"/>
              </a:cxn>
              <a:cxn ang="0">
                <a:pos x="35" y="19"/>
              </a:cxn>
              <a:cxn ang="0">
                <a:pos x="42" y="19"/>
              </a:cxn>
              <a:cxn ang="0">
                <a:pos x="42" y="21"/>
              </a:cxn>
              <a:cxn ang="0">
                <a:pos x="42" y="24"/>
              </a:cxn>
              <a:cxn ang="0">
                <a:pos x="43" y="25"/>
              </a:cxn>
              <a:cxn ang="0">
                <a:pos x="44" y="24"/>
              </a:cxn>
              <a:cxn ang="0">
                <a:pos x="44" y="23"/>
              </a:cxn>
              <a:cxn ang="0">
                <a:pos x="44" y="20"/>
              </a:cxn>
              <a:cxn ang="0">
                <a:pos x="42" y="18"/>
              </a:cxn>
              <a:cxn ang="0">
                <a:pos x="38" y="15"/>
              </a:cxn>
              <a:cxn ang="0">
                <a:pos x="36" y="12"/>
              </a:cxn>
              <a:cxn ang="0">
                <a:pos x="35" y="9"/>
              </a:cxn>
              <a:cxn ang="0">
                <a:pos x="37" y="4"/>
              </a:cxn>
              <a:cxn ang="0">
                <a:pos x="42" y="2"/>
              </a:cxn>
              <a:cxn ang="0">
                <a:pos x="42" y="0"/>
              </a:cxn>
              <a:cxn ang="0">
                <a:pos x="45" y="0"/>
              </a:cxn>
              <a:cxn ang="0">
                <a:pos x="45" y="2"/>
              </a:cxn>
              <a:cxn ang="0">
                <a:pos x="49" y="4"/>
              </a:cxn>
              <a:cxn ang="0">
                <a:pos x="51" y="9"/>
              </a:cxn>
              <a:cxn ang="0">
                <a:pos x="51" y="10"/>
              </a:cxn>
              <a:cxn ang="0">
                <a:pos x="0" y="41"/>
              </a:cxn>
              <a:cxn ang="0">
                <a:pos x="12" y="65"/>
              </a:cxn>
              <a:cxn ang="0">
                <a:pos x="23" y="60"/>
              </a:cxn>
              <a:cxn ang="0">
                <a:pos x="21" y="56"/>
              </a:cxn>
              <a:cxn ang="0">
                <a:pos x="24" y="51"/>
              </a:cxn>
              <a:cxn ang="0">
                <a:pos x="44" y="51"/>
              </a:cxn>
              <a:cxn ang="0">
                <a:pos x="63" y="36"/>
              </a:cxn>
              <a:cxn ang="0">
                <a:pos x="61" y="33"/>
              </a:cxn>
              <a:cxn ang="0">
                <a:pos x="46" y="40"/>
              </a:cxn>
              <a:cxn ang="0">
                <a:pos x="34" y="36"/>
              </a:cxn>
              <a:cxn ang="0">
                <a:pos x="47" y="35"/>
              </a:cxn>
              <a:cxn ang="0">
                <a:pos x="48" y="30"/>
              </a:cxn>
              <a:cxn ang="0">
                <a:pos x="18" y="34"/>
              </a:cxn>
              <a:cxn ang="0">
                <a:pos x="12" y="38"/>
              </a:cxn>
              <a:cxn ang="0">
                <a:pos x="10" y="35"/>
              </a:cxn>
              <a:cxn ang="0">
                <a:pos x="0" y="41"/>
              </a:cxn>
            </a:cxnLst>
            <a:rect l="0" t="0" r="r" b="b"/>
            <a:pathLst>
              <a:path w="63" h="65">
                <a:moveTo>
                  <a:pt x="51" y="10"/>
                </a:moveTo>
                <a:cubicBezTo>
                  <a:pt x="44" y="10"/>
                  <a:pt x="44" y="10"/>
                  <a:pt x="44" y="10"/>
                </a:cubicBezTo>
                <a:cubicBezTo>
                  <a:pt x="44" y="9"/>
                  <a:pt x="44" y="9"/>
                  <a:pt x="44" y="9"/>
                </a:cubicBezTo>
                <a:cubicBezTo>
                  <a:pt x="44" y="8"/>
                  <a:pt x="44" y="7"/>
                  <a:pt x="44" y="6"/>
                </a:cubicBezTo>
                <a:cubicBezTo>
                  <a:pt x="44" y="6"/>
                  <a:pt x="43" y="6"/>
                  <a:pt x="43" y="6"/>
                </a:cubicBezTo>
                <a:cubicBezTo>
                  <a:pt x="42" y="6"/>
                  <a:pt x="42" y="6"/>
                  <a:pt x="42" y="6"/>
                </a:cubicBezTo>
                <a:cubicBezTo>
                  <a:pt x="42" y="7"/>
                  <a:pt x="42" y="7"/>
                  <a:pt x="42" y="8"/>
                </a:cubicBezTo>
                <a:cubicBezTo>
                  <a:pt x="42" y="9"/>
                  <a:pt x="42" y="10"/>
                  <a:pt x="42" y="10"/>
                </a:cubicBezTo>
                <a:cubicBezTo>
                  <a:pt x="43" y="10"/>
                  <a:pt x="44" y="11"/>
                  <a:pt x="46" y="12"/>
                </a:cubicBezTo>
                <a:cubicBezTo>
                  <a:pt x="47" y="13"/>
                  <a:pt x="49" y="14"/>
                  <a:pt x="49" y="15"/>
                </a:cubicBezTo>
                <a:cubicBezTo>
                  <a:pt x="50" y="15"/>
                  <a:pt x="50" y="16"/>
                  <a:pt x="51" y="17"/>
                </a:cubicBezTo>
                <a:cubicBezTo>
                  <a:pt x="51" y="18"/>
                  <a:pt x="51" y="19"/>
                  <a:pt x="51" y="21"/>
                </a:cubicBezTo>
                <a:cubicBezTo>
                  <a:pt x="51" y="23"/>
                  <a:pt x="51" y="25"/>
                  <a:pt x="50" y="26"/>
                </a:cubicBezTo>
                <a:cubicBezTo>
                  <a:pt x="49" y="27"/>
                  <a:pt x="49" y="27"/>
                  <a:pt x="48" y="28"/>
                </a:cubicBezTo>
                <a:cubicBezTo>
                  <a:pt x="44" y="27"/>
                  <a:pt x="40" y="26"/>
                  <a:pt x="36" y="26"/>
                </a:cubicBezTo>
                <a:cubicBezTo>
                  <a:pt x="35" y="25"/>
                  <a:pt x="35" y="23"/>
                  <a:pt x="35" y="20"/>
                </a:cubicBezTo>
                <a:cubicBezTo>
                  <a:pt x="35" y="19"/>
                  <a:pt x="35" y="19"/>
                  <a:pt x="35" y="19"/>
                </a:cubicBezTo>
                <a:cubicBezTo>
                  <a:pt x="42" y="19"/>
                  <a:pt x="42" y="19"/>
                  <a:pt x="42" y="19"/>
                </a:cubicBezTo>
                <a:cubicBezTo>
                  <a:pt x="42" y="21"/>
                  <a:pt x="42" y="21"/>
                  <a:pt x="42" y="21"/>
                </a:cubicBezTo>
                <a:cubicBezTo>
                  <a:pt x="42" y="22"/>
                  <a:pt x="42" y="24"/>
                  <a:pt x="42" y="24"/>
                </a:cubicBezTo>
                <a:cubicBezTo>
                  <a:pt x="42" y="24"/>
                  <a:pt x="42" y="25"/>
                  <a:pt x="43" y="25"/>
                </a:cubicBezTo>
                <a:cubicBezTo>
                  <a:pt x="43" y="25"/>
                  <a:pt x="44" y="24"/>
                  <a:pt x="44" y="24"/>
                </a:cubicBezTo>
                <a:cubicBezTo>
                  <a:pt x="44" y="24"/>
                  <a:pt x="44" y="23"/>
                  <a:pt x="44" y="23"/>
                </a:cubicBezTo>
                <a:cubicBezTo>
                  <a:pt x="44" y="21"/>
                  <a:pt x="44" y="20"/>
                  <a:pt x="44" y="20"/>
                </a:cubicBezTo>
                <a:cubicBezTo>
                  <a:pt x="44" y="19"/>
                  <a:pt x="43" y="18"/>
                  <a:pt x="42" y="18"/>
                </a:cubicBezTo>
                <a:cubicBezTo>
                  <a:pt x="40" y="16"/>
                  <a:pt x="38" y="15"/>
                  <a:pt x="38" y="15"/>
                </a:cubicBezTo>
                <a:cubicBezTo>
                  <a:pt x="37" y="14"/>
                  <a:pt x="36" y="13"/>
                  <a:pt x="36" y="12"/>
                </a:cubicBezTo>
                <a:cubicBezTo>
                  <a:pt x="35" y="11"/>
                  <a:pt x="35" y="10"/>
                  <a:pt x="35" y="9"/>
                </a:cubicBezTo>
                <a:cubicBezTo>
                  <a:pt x="35" y="7"/>
                  <a:pt x="35" y="5"/>
                  <a:pt x="37" y="4"/>
                </a:cubicBezTo>
                <a:cubicBezTo>
                  <a:pt x="38" y="3"/>
                  <a:pt x="39" y="2"/>
                  <a:pt x="42" y="2"/>
                </a:cubicBezTo>
                <a:cubicBezTo>
                  <a:pt x="42" y="0"/>
                  <a:pt x="42" y="0"/>
                  <a:pt x="42" y="0"/>
                </a:cubicBezTo>
                <a:cubicBezTo>
                  <a:pt x="45" y="0"/>
                  <a:pt x="45" y="0"/>
                  <a:pt x="45" y="0"/>
                </a:cubicBezTo>
                <a:cubicBezTo>
                  <a:pt x="45" y="2"/>
                  <a:pt x="45" y="2"/>
                  <a:pt x="45" y="2"/>
                </a:cubicBezTo>
                <a:cubicBezTo>
                  <a:pt x="47" y="2"/>
                  <a:pt x="48" y="3"/>
                  <a:pt x="49" y="4"/>
                </a:cubicBezTo>
                <a:cubicBezTo>
                  <a:pt x="50" y="5"/>
                  <a:pt x="51" y="7"/>
                  <a:pt x="51" y="9"/>
                </a:cubicBezTo>
                <a:cubicBezTo>
                  <a:pt x="51" y="9"/>
                  <a:pt x="51" y="9"/>
                  <a:pt x="51" y="10"/>
                </a:cubicBezTo>
                <a:close/>
                <a:moveTo>
                  <a:pt x="0" y="41"/>
                </a:moveTo>
                <a:cubicBezTo>
                  <a:pt x="12" y="65"/>
                  <a:pt x="12" y="65"/>
                  <a:pt x="12" y="65"/>
                </a:cubicBezTo>
                <a:cubicBezTo>
                  <a:pt x="23" y="60"/>
                  <a:pt x="23" y="60"/>
                  <a:pt x="23" y="60"/>
                </a:cubicBezTo>
                <a:cubicBezTo>
                  <a:pt x="21" y="56"/>
                  <a:pt x="21" y="56"/>
                  <a:pt x="21" y="56"/>
                </a:cubicBezTo>
                <a:cubicBezTo>
                  <a:pt x="24" y="51"/>
                  <a:pt x="24" y="51"/>
                  <a:pt x="24" y="51"/>
                </a:cubicBezTo>
                <a:cubicBezTo>
                  <a:pt x="32" y="51"/>
                  <a:pt x="38" y="52"/>
                  <a:pt x="44" y="51"/>
                </a:cubicBezTo>
                <a:cubicBezTo>
                  <a:pt x="47" y="51"/>
                  <a:pt x="63" y="38"/>
                  <a:pt x="63" y="36"/>
                </a:cubicBezTo>
                <a:cubicBezTo>
                  <a:pt x="63" y="34"/>
                  <a:pt x="61" y="33"/>
                  <a:pt x="61" y="33"/>
                </a:cubicBezTo>
                <a:cubicBezTo>
                  <a:pt x="60" y="33"/>
                  <a:pt x="53" y="38"/>
                  <a:pt x="46" y="40"/>
                </a:cubicBezTo>
                <a:cubicBezTo>
                  <a:pt x="40" y="42"/>
                  <a:pt x="34" y="40"/>
                  <a:pt x="34" y="36"/>
                </a:cubicBezTo>
                <a:cubicBezTo>
                  <a:pt x="34" y="35"/>
                  <a:pt x="43" y="35"/>
                  <a:pt x="47" y="35"/>
                </a:cubicBezTo>
                <a:cubicBezTo>
                  <a:pt x="49" y="35"/>
                  <a:pt x="50" y="30"/>
                  <a:pt x="48" y="30"/>
                </a:cubicBezTo>
                <a:cubicBezTo>
                  <a:pt x="38" y="28"/>
                  <a:pt x="24" y="25"/>
                  <a:pt x="18" y="34"/>
                </a:cubicBezTo>
                <a:cubicBezTo>
                  <a:pt x="16" y="36"/>
                  <a:pt x="14" y="37"/>
                  <a:pt x="12" y="38"/>
                </a:cubicBezTo>
                <a:cubicBezTo>
                  <a:pt x="10" y="35"/>
                  <a:pt x="10" y="35"/>
                  <a:pt x="10" y="35"/>
                </a:cubicBezTo>
                <a:lnTo>
                  <a:pt x="0" y="41"/>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sp>
        <p:nvSpPr>
          <p:cNvPr id="89" name="Freeform 88"/>
          <p:cNvSpPr>
            <a:spLocks/>
          </p:cNvSpPr>
          <p:nvPr/>
        </p:nvSpPr>
        <p:spPr bwMode="auto">
          <a:xfrm>
            <a:off x="4404254" y="4623991"/>
            <a:ext cx="290551" cy="290215"/>
          </a:xfrm>
          <a:custGeom>
            <a:avLst/>
            <a:gdLst/>
            <a:ahLst/>
            <a:cxnLst>
              <a:cxn ang="0">
                <a:pos x="207" y="198"/>
              </a:cxn>
              <a:cxn ang="0">
                <a:pos x="184" y="204"/>
              </a:cxn>
              <a:cxn ang="0">
                <a:pos x="163" y="203"/>
              </a:cxn>
              <a:cxn ang="0">
                <a:pos x="296" y="80"/>
              </a:cxn>
              <a:cxn ang="0">
                <a:pos x="333" y="79"/>
              </a:cxn>
              <a:cxn ang="0">
                <a:pos x="365" y="44"/>
              </a:cxn>
              <a:cxn ang="0">
                <a:pos x="334" y="42"/>
              </a:cxn>
              <a:cxn ang="0">
                <a:pos x="336" y="29"/>
              </a:cxn>
              <a:cxn ang="0">
                <a:pos x="324" y="31"/>
              </a:cxn>
              <a:cxn ang="0">
                <a:pos x="322" y="1"/>
              </a:cxn>
              <a:cxn ang="0">
                <a:pos x="287" y="33"/>
              </a:cxn>
              <a:cxn ang="0">
                <a:pos x="286" y="69"/>
              </a:cxn>
              <a:cxn ang="0">
                <a:pos x="168" y="30"/>
              </a:cxn>
              <a:cxn ang="0">
                <a:pos x="0" y="198"/>
              </a:cxn>
              <a:cxn ang="0">
                <a:pos x="168" y="365"/>
              </a:cxn>
              <a:cxn ang="0">
                <a:pos x="336" y="198"/>
              </a:cxn>
              <a:cxn ang="0">
                <a:pos x="273" y="115"/>
              </a:cxn>
              <a:cxn ang="0">
                <a:pos x="262" y="292"/>
              </a:cxn>
              <a:cxn ang="0">
                <a:pos x="74" y="292"/>
              </a:cxn>
              <a:cxn ang="0">
                <a:pos x="74" y="103"/>
              </a:cxn>
              <a:cxn ang="0">
                <a:pos x="257" y="98"/>
              </a:cxn>
              <a:cxn ang="0">
                <a:pos x="168" y="94"/>
              </a:cxn>
              <a:cxn ang="0">
                <a:pos x="64" y="198"/>
              </a:cxn>
              <a:cxn ang="0">
                <a:pos x="168" y="301"/>
              </a:cxn>
              <a:cxn ang="0">
                <a:pos x="271" y="198"/>
              </a:cxn>
              <a:cxn ang="0">
                <a:pos x="227" y="161"/>
              </a:cxn>
              <a:cxn ang="0">
                <a:pos x="217" y="247"/>
              </a:cxn>
              <a:cxn ang="0">
                <a:pos x="119" y="247"/>
              </a:cxn>
              <a:cxn ang="0">
                <a:pos x="119" y="149"/>
              </a:cxn>
              <a:cxn ang="0">
                <a:pos x="211" y="144"/>
              </a:cxn>
              <a:cxn ang="0">
                <a:pos x="168" y="159"/>
              </a:cxn>
              <a:cxn ang="0">
                <a:pos x="168" y="236"/>
              </a:cxn>
            </a:cxnLst>
            <a:rect l="0" t="0" r="r" b="b"/>
            <a:pathLst>
              <a:path w="365" h="365">
                <a:moveTo>
                  <a:pt x="168" y="236"/>
                </a:moveTo>
                <a:cubicBezTo>
                  <a:pt x="189" y="236"/>
                  <a:pt x="207" y="219"/>
                  <a:pt x="207" y="198"/>
                </a:cubicBezTo>
                <a:cubicBezTo>
                  <a:pt x="207" y="193"/>
                  <a:pt x="206" y="188"/>
                  <a:pt x="204" y="184"/>
                </a:cubicBezTo>
                <a:cubicBezTo>
                  <a:pt x="184" y="204"/>
                  <a:pt x="184" y="204"/>
                  <a:pt x="184" y="204"/>
                </a:cubicBezTo>
                <a:cubicBezTo>
                  <a:pt x="177" y="210"/>
                  <a:pt x="166" y="208"/>
                  <a:pt x="163" y="203"/>
                </a:cubicBezTo>
                <a:cubicBezTo>
                  <a:pt x="163" y="203"/>
                  <a:pt x="163" y="203"/>
                  <a:pt x="163" y="203"/>
                </a:cubicBezTo>
                <a:cubicBezTo>
                  <a:pt x="166" y="206"/>
                  <a:pt x="170" y="206"/>
                  <a:pt x="173" y="203"/>
                </a:cubicBezTo>
                <a:cubicBezTo>
                  <a:pt x="296" y="80"/>
                  <a:pt x="296" y="80"/>
                  <a:pt x="296" y="80"/>
                </a:cubicBezTo>
                <a:cubicBezTo>
                  <a:pt x="331" y="80"/>
                  <a:pt x="331" y="80"/>
                  <a:pt x="331" y="80"/>
                </a:cubicBezTo>
                <a:cubicBezTo>
                  <a:pt x="332" y="80"/>
                  <a:pt x="333" y="79"/>
                  <a:pt x="333" y="79"/>
                </a:cubicBezTo>
                <a:cubicBezTo>
                  <a:pt x="364" y="47"/>
                  <a:pt x="364" y="47"/>
                  <a:pt x="364" y="47"/>
                </a:cubicBezTo>
                <a:cubicBezTo>
                  <a:pt x="365" y="46"/>
                  <a:pt x="365" y="45"/>
                  <a:pt x="365" y="44"/>
                </a:cubicBezTo>
                <a:cubicBezTo>
                  <a:pt x="364" y="42"/>
                  <a:pt x="363" y="42"/>
                  <a:pt x="362" y="42"/>
                </a:cubicBezTo>
                <a:cubicBezTo>
                  <a:pt x="334" y="42"/>
                  <a:pt x="334" y="42"/>
                  <a:pt x="334" y="42"/>
                </a:cubicBezTo>
                <a:cubicBezTo>
                  <a:pt x="336" y="40"/>
                  <a:pt x="336" y="40"/>
                  <a:pt x="336" y="40"/>
                </a:cubicBezTo>
                <a:cubicBezTo>
                  <a:pt x="339" y="37"/>
                  <a:pt x="339" y="32"/>
                  <a:pt x="336" y="29"/>
                </a:cubicBezTo>
                <a:cubicBezTo>
                  <a:pt x="334" y="26"/>
                  <a:pt x="329" y="26"/>
                  <a:pt x="326" y="29"/>
                </a:cubicBezTo>
                <a:cubicBezTo>
                  <a:pt x="324" y="31"/>
                  <a:pt x="324" y="31"/>
                  <a:pt x="324" y="31"/>
                </a:cubicBezTo>
                <a:cubicBezTo>
                  <a:pt x="324" y="4"/>
                  <a:pt x="324" y="4"/>
                  <a:pt x="324" y="4"/>
                </a:cubicBezTo>
                <a:cubicBezTo>
                  <a:pt x="324" y="3"/>
                  <a:pt x="323" y="1"/>
                  <a:pt x="322" y="1"/>
                </a:cubicBezTo>
                <a:cubicBezTo>
                  <a:pt x="321" y="0"/>
                  <a:pt x="319" y="1"/>
                  <a:pt x="318" y="2"/>
                </a:cubicBezTo>
                <a:cubicBezTo>
                  <a:pt x="287" y="33"/>
                  <a:pt x="287" y="33"/>
                  <a:pt x="287" y="33"/>
                </a:cubicBezTo>
                <a:cubicBezTo>
                  <a:pt x="287" y="33"/>
                  <a:pt x="286" y="34"/>
                  <a:pt x="286" y="35"/>
                </a:cubicBezTo>
                <a:cubicBezTo>
                  <a:pt x="286" y="69"/>
                  <a:pt x="286" y="69"/>
                  <a:pt x="286" y="69"/>
                </a:cubicBezTo>
                <a:cubicBezTo>
                  <a:pt x="281" y="74"/>
                  <a:pt x="281" y="74"/>
                  <a:pt x="281" y="74"/>
                </a:cubicBezTo>
                <a:cubicBezTo>
                  <a:pt x="251" y="47"/>
                  <a:pt x="212" y="30"/>
                  <a:pt x="168" y="30"/>
                </a:cubicBezTo>
                <a:cubicBezTo>
                  <a:pt x="122" y="30"/>
                  <a:pt x="80" y="49"/>
                  <a:pt x="49" y="79"/>
                </a:cubicBezTo>
                <a:cubicBezTo>
                  <a:pt x="19" y="109"/>
                  <a:pt x="0" y="151"/>
                  <a:pt x="0" y="198"/>
                </a:cubicBezTo>
                <a:cubicBezTo>
                  <a:pt x="0" y="244"/>
                  <a:pt x="19" y="286"/>
                  <a:pt x="49" y="316"/>
                </a:cubicBezTo>
                <a:cubicBezTo>
                  <a:pt x="80" y="347"/>
                  <a:pt x="122" y="365"/>
                  <a:pt x="168" y="365"/>
                </a:cubicBezTo>
                <a:cubicBezTo>
                  <a:pt x="214" y="365"/>
                  <a:pt x="256" y="347"/>
                  <a:pt x="287" y="316"/>
                </a:cubicBezTo>
                <a:cubicBezTo>
                  <a:pt x="317" y="286"/>
                  <a:pt x="336" y="244"/>
                  <a:pt x="336" y="198"/>
                </a:cubicBezTo>
                <a:cubicBezTo>
                  <a:pt x="336" y="157"/>
                  <a:pt x="321" y="120"/>
                  <a:pt x="297" y="91"/>
                </a:cubicBezTo>
                <a:cubicBezTo>
                  <a:pt x="273" y="115"/>
                  <a:pt x="273" y="115"/>
                  <a:pt x="273" y="115"/>
                </a:cubicBezTo>
                <a:cubicBezTo>
                  <a:pt x="291" y="138"/>
                  <a:pt x="301" y="167"/>
                  <a:pt x="301" y="198"/>
                </a:cubicBezTo>
                <a:cubicBezTo>
                  <a:pt x="301" y="235"/>
                  <a:pt x="286" y="268"/>
                  <a:pt x="262" y="292"/>
                </a:cubicBezTo>
                <a:cubicBezTo>
                  <a:pt x="238" y="316"/>
                  <a:pt x="205" y="331"/>
                  <a:pt x="168" y="331"/>
                </a:cubicBezTo>
                <a:cubicBezTo>
                  <a:pt x="131" y="331"/>
                  <a:pt x="98" y="316"/>
                  <a:pt x="74" y="292"/>
                </a:cubicBezTo>
                <a:cubicBezTo>
                  <a:pt x="50" y="268"/>
                  <a:pt x="35" y="235"/>
                  <a:pt x="35" y="198"/>
                </a:cubicBezTo>
                <a:cubicBezTo>
                  <a:pt x="35" y="161"/>
                  <a:pt x="50" y="128"/>
                  <a:pt x="74" y="103"/>
                </a:cubicBezTo>
                <a:cubicBezTo>
                  <a:pt x="98" y="79"/>
                  <a:pt x="131" y="64"/>
                  <a:pt x="168" y="64"/>
                </a:cubicBezTo>
                <a:cubicBezTo>
                  <a:pt x="202" y="64"/>
                  <a:pt x="233" y="77"/>
                  <a:pt x="257" y="98"/>
                </a:cubicBezTo>
                <a:cubicBezTo>
                  <a:pt x="236" y="120"/>
                  <a:pt x="236" y="120"/>
                  <a:pt x="236" y="120"/>
                </a:cubicBezTo>
                <a:cubicBezTo>
                  <a:pt x="218" y="104"/>
                  <a:pt x="194" y="94"/>
                  <a:pt x="168" y="94"/>
                </a:cubicBezTo>
                <a:cubicBezTo>
                  <a:pt x="139" y="94"/>
                  <a:pt x="114" y="106"/>
                  <a:pt x="95" y="125"/>
                </a:cubicBezTo>
                <a:cubicBezTo>
                  <a:pt x="76" y="143"/>
                  <a:pt x="64" y="169"/>
                  <a:pt x="64" y="198"/>
                </a:cubicBezTo>
                <a:cubicBezTo>
                  <a:pt x="64" y="226"/>
                  <a:pt x="76" y="252"/>
                  <a:pt x="95" y="271"/>
                </a:cubicBezTo>
                <a:cubicBezTo>
                  <a:pt x="114" y="290"/>
                  <a:pt x="139" y="301"/>
                  <a:pt x="168" y="301"/>
                </a:cubicBezTo>
                <a:cubicBezTo>
                  <a:pt x="197" y="301"/>
                  <a:pt x="222" y="290"/>
                  <a:pt x="241" y="271"/>
                </a:cubicBezTo>
                <a:cubicBezTo>
                  <a:pt x="260" y="252"/>
                  <a:pt x="271" y="226"/>
                  <a:pt x="271" y="198"/>
                </a:cubicBezTo>
                <a:cubicBezTo>
                  <a:pt x="271" y="175"/>
                  <a:pt x="264" y="154"/>
                  <a:pt x="251" y="137"/>
                </a:cubicBezTo>
                <a:cubicBezTo>
                  <a:pt x="227" y="161"/>
                  <a:pt x="227" y="161"/>
                  <a:pt x="227" y="161"/>
                </a:cubicBezTo>
                <a:cubicBezTo>
                  <a:pt x="233" y="172"/>
                  <a:pt x="237" y="184"/>
                  <a:pt x="237" y="198"/>
                </a:cubicBezTo>
                <a:cubicBezTo>
                  <a:pt x="237" y="217"/>
                  <a:pt x="229" y="234"/>
                  <a:pt x="217" y="247"/>
                </a:cubicBezTo>
                <a:cubicBezTo>
                  <a:pt x="204" y="259"/>
                  <a:pt x="187" y="267"/>
                  <a:pt x="168" y="267"/>
                </a:cubicBezTo>
                <a:cubicBezTo>
                  <a:pt x="149" y="267"/>
                  <a:pt x="132" y="259"/>
                  <a:pt x="119" y="247"/>
                </a:cubicBezTo>
                <a:cubicBezTo>
                  <a:pt x="107" y="234"/>
                  <a:pt x="99" y="217"/>
                  <a:pt x="99" y="198"/>
                </a:cubicBezTo>
                <a:cubicBezTo>
                  <a:pt x="99" y="179"/>
                  <a:pt x="107" y="161"/>
                  <a:pt x="119" y="149"/>
                </a:cubicBezTo>
                <a:cubicBezTo>
                  <a:pt x="132" y="136"/>
                  <a:pt x="149" y="129"/>
                  <a:pt x="168" y="129"/>
                </a:cubicBezTo>
                <a:cubicBezTo>
                  <a:pt x="184" y="129"/>
                  <a:pt x="200" y="134"/>
                  <a:pt x="211" y="144"/>
                </a:cubicBezTo>
                <a:cubicBezTo>
                  <a:pt x="190" y="166"/>
                  <a:pt x="190" y="166"/>
                  <a:pt x="190" y="166"/>
                </a:cubicBezTo>
                <a:cubicBezTo>
                  <a:pt x="183" y="162"/>
                  <a:pt x="176" y="159"/>
                  <a:pt x="168" y="159"/>
                </a:cubicBezTo>
                <a:cubicBezTo>
                  <a:pt x="147" y="159"/>
                  <a:pt x="129" y="176"/>
                  <a:pt x="129" y="198"/>
                </a:cubicBezTo>
                <a:cubicBezTo>
                  <a:pt x="129" y="219"/>
                  <a:pt x="147" y="236"/>
                  <a:pt x="168" y="236"/>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sp>
        <p:nvSpPr>
          <p:cNvPr id="90" name="Freeform 89"/>
          <p:cNvSpPr>
            <a:spLocks noEditPoints="1"/>
          </p:cNvSpPr>
          <p:nvPr/>
        </p:nvSpPr>
        <p:spPr bwMode="auto">
          <a:xfrm>
            <a:off x="6559996" y="4634225"/>
            <a:ext cx="278222" cy="269747"/>
          </a:xfrm>
          <a:custGeom>
            <a:avLst/>
            <a:gdLst/>
            <a:ahLst/>
            <a:cxnLst>
              <a:cxn ang="0">
                <a:pos x="190" y="28"/>
              </a:cxn>
              <a:cxn ang="0">
                <a:pos x="213" y="0"/>
              </a:cxn>
              <a:cxn ang="0">
                <a:pos x="396" y="28"/>
              </a:cxn>
              <a:cxn ang="0">
                <a:pos x="403" y="71"/>
              </a:cxn>
              <a:cxn ang="0">
                <a:pos x="393" y="78"/>
              </a:cxn>
              <a:cxn ang="0">
                <a:pos x="381" y="306"/>
              </a:cxn>
              <a:cxn ang="0">
                <a:pos x="329" y="391"/>
              </a:cxn>
              <a:cxn ang="0">
                <a:pos x="268" y="362"/>
              </a:cxn>
              <a:cxn ang="0">
                <a:pos x="213" y="391"/>
              </a:cxn>
              <a:cxn ang="0">
                <a:pos x="190" y="362"/>
              </a:cxn>
              <a:cxn ang="0">
                <a:pos x="106" y="391"/>
              </a:cxn>
              <a:cxn ang="0">
                <a:pos x="159" y="306"/>
              </a:cxn>
              <a:cxn ang="0">
                <a:pos x="10" y="294"/>
              </a:cxn>
              <a:cxn ang="0">
                <a:pos x="7" y="78"/>
              </a:cxn>
              <a:cxn ang="0">
                <a:pos x="0" y="35"/>
              </a:cxn>
              <a:cxn ang="0">
                <a:pos x="370" y="78"/>
              </a:cxn>
              <a:cxn ang="0">
                <a:pos x="33" y="273"/>
              </a:cxn>
              <a:cxn ang="0">
                <a:pos x="360" y="284"/>
              </a:cxn>
              <a:cxn ang="0">
                <a:pos x="370" y="78"/>
              </a:cxn>
              <a:cxn ang="0">
                <a:pos x="190" y="354"/>
              </a:cxn>
              <a:cxn ang="0">
                <a:pos x="143" y="354"/>
              </a:cxn>
              <a:cxn ang="0">
                <a:pos x="260" y="354"/>
              </a:cxn>
              <a:cxn ang="0">
                <a:pos x="213" y="354"/>
              </a:cxn>
              <a:cxn ang="0">
                <a:pos x="86" y="212"/>
              </a:cxn>
              <a:cxn ang="0">
                <a:pos x="137" y="173"/>
              </a:cxn>
              <a:cxn ang="0">
                <a:pos x="179" y="173"/>
              </a:cxn>
              <a:cxn ang="0">
                <a:pos x="227" y="194"/>
              </a:cxn>
              <a:cxn ang="0">
                <a:pos x="255" y="190"/>
              </a:cxn>
              <a:cxn ang="0">
                <a:pos x="308" y="128"/>
              </a:cxn>
              <a:cxn ang="0">
                <a:pos x="351" y="128"/>
              </a:cxn>
              <a:cxn ang="0">
                <a:pos x="319" y="147"/>
              </a:cxn>
              <a:cxn ang="0">
                <a:pos x="265" y="208"/>
              </a:cxn>
              <a:cxn ang="0">
                <a:pos x="222" y="208"/>
              </a:cxn>
              <a:cxn ang="0">
                <a:pos x="174" y="187"/>
              </a:cxn>
              <a:cxn ang="0">
                <a:pos x="145" y="189"/>
              </a:cxn>
              <a:cxn ang="0">
                <a:pos x="94" y="229"/>
              </a:cxn>
              <a:cxn ang="0">
                <a:pos x="51" y="229"/>
              </a:cxn>
              <a:cxn ang="0">
                <a:pos x="330" y="117"/>
              </a:cxn>
              <a:cxn ang="0">
                <a:pos x="330" y="139"/>
              </a:cxn>
              <a:cxn ang="0">
                <a:pos x="330" y="117"/>
              </a:cxn>
              <a:cxn ang="0">
                <a:pos x="255" y="208"/>
              </a:cxn>
              <a:cxn ang="0">
                <a:pos x="233" y="208"/>
              </a:cxn>
              <a:cxn ang="0">
                <a:pos x="158" y="162"/>
              </a:cxn>
              <a:cxn ang="0">
                <a:pos x="158" y="184"/>
              </a:cxn>
              <a:cxn ang="0">
                <a:pos x="158" y="162"/>
              </a:cxn>
              <a:cxn ang="0">
                <a:pos x="83" y="229"/>
              </a:cxn>
              <a:cxn ang="0">
                <a:pos x="61" y="229"/>
              </a:cxn>
            </a:cxnLst>
            <a:rect l="0" t="0" r="r" b="b"/>
            <a:pathLst>
              <a:path w="403" h="391">
                <a:moveTo>
                  <a:pt x="7" y="28"/>
                </a:moveTo>
                <a:cubicBezTo>
                  <a:pt x="190" y="28"/>
                  <a:pt x="190" y="28"/>
                  <a:pt x="190" y="28"/>
                </a:cubicBezTo>
                <a:cubicBezTo>
                  <a:pt x="190" y="0"/>
                  <a:pt x="190" y="0"/>
                  <a:pt x="190" y="0"/>
                </a:cubicBezTo>
                <a:cubicBezTo>
                  <a:pt x="213" y="0"/>
                  <a:pt x="213" y="0"/>
                  <a:pt x="213" y="0"/>
                </a:cubicBezTo>
                <a:cubicBezTo>
                  <a:pt x="213" y="28"/>
                  <a:pt x="213" y="28"/>
                  <a:pt x="213" y="28"/>
                </a:cubicBezTo>
                <a:cubicBezTo>
                  <a:pt x="396" y="28"/>
                  <a:pt x="396" y="28"/>
                  <a:pt x="396" y="28"/>
                </a:cubicBezTo>
                <a:cubicBezTo>
                  <a:pt x="400" y="28"/>
                  <a:pt x="403" y="31"/>
                  <a:pt x="403" y="35"/>
                </a:cubicBezTo>
                <a:cubicBezTo>
                  <a:pt x="403" y="71"/>
                  <a:pt x="403" y="71"/>
                  <a:pt x="403" y="71"/>
                </a:cubicBezTo>
                <a:cubicBezTo>
                  <a:pt x="403" y="74"/>
                  <a:pt x="400" y="78"/>
                  <a:pt x="396" y="78"/>
                </a:cubicBezTo>
                <a:cubicBezTo>
                  <a:pt x="393" y="78"/>
                  <a:pt x="393" y="78"/>
                  <a:pt x="393" y="78"/>
                </a:cubicBezTo>
                <a:cubicBezTo>
                  <a:pt x="393" y="294"/>
                  <a:pt x="393" y="294"/>
                  <a:pt x="393" y="294"/>
                </a:cubicBezTo>
                <a:cubicBezTo>
                  <a:pt x="393" y="301"/>
                  <a:pt x="388" y="306"/>
                  <a:pt x="381" y="306"/>
                </a:cubicBezTo>
                <a:cubicBezTo>
                  <a:pt x="245" y="306"/>
                  <a:pt x="245" y="306"/>
                  <a:pt x="245" y="306"/>
                </a:cubicBezTo>
                <a:cubicBezTo>
                  <a:pt x="329" y="391"/>
                  <a:pt x="329" y="391"/>
                  <a:pt x="329" y="391"/>
                </a:cubicBezTo>
                <a:cubicBezTo>
                  <a:pt x="297" y="391"/>
                  <a:pt x="297" y="391"/>
                  <a:pt x="297" y="391"/>
                </a:cubicBezTo>
                <a:cubicBezTo>
                  <a:pt x="268" y="362"/>
                  <a:pt x="268" y="362"/>
                  <a:pt x="268" y="362"/>
                </a:cubicBezTo>
                <a:cubicBezTo>
                  <a:pt x="213" y="362"/>
                  <a:pt x="213" y="362"/>
                  <a:pt x="213" y="362"/>
                </a:cubicBezTo>
                <a:cubicBezTo>
                  <a:pt x="213" y="391"/>
                  <a:pt x="213" y="391"/>
                  <a:pt x="213" y="391"/>
                </a:cubicBezTo>
                <a:cubicBezTo>
                  <a:pt x="190" y="391"/>
                  <a:pt x="190" y="391"/>
                  <a:pt x="190" y="391"/>
                </a:cubicBezTo>
                <a:cubicBezTo>
                  <a:pt x="190" y="362"/>
                  <a:pt x="190" y="362"/>
                  <a:pt x="190" y="362"/>
                </a:cubicBezTo>
                <a:cubicBezTo>
                  <a:pt x="135" y="362"/>
                  <a:pt x="135" y="362"/>
                  <a:pt x="135" y="362"/>
                </a:cubicBezTo>
                <a:cubicBezTo>
                  <a:pt x="106" y="391"/>
                  <a:pt x="106" y="391"/>
                  <a:pt x="106" y="391"/>
                </a:cubicBezTo>
                <a:cubicBezTo>
                  <a:pt x="74" y="391"/>
                  <a:pt x="74" y="391"/>
                  <a:pt x="74" y="391"/>
                </a:cubicBezTo>
                <a:cubicBezTo>
                  <a:pt x="159" y="306"/>
                  <a:pt x="159" y="306"/>
                  <a:pt x="159" y="306"/>
                </a:cubicBezTo>
                <a:cubicBezTo>
                  <a:pt x="22" y="306"/>
                  <a:pt x="22" y="306"/>
                  <a:pt x="22" y="306"/>
                </a:cubicBezTo>
                <a:cubicBezTo>
                  <a:pt x="15" y="306"/>
                  <a:pt x="10" y="301"/>
                  <a:pt x="10" y="294"/>
                </a:cubicBezTo>
                <a:cubicBezTo>
                  <a:pt x="10" y="78"/>
                  <a:pt x="10" y="78"/>
                  <a:pt x="10" y="78"/>
                </a:cubicBezTo>
                <a:cubicBezTo>
                  <a:pt x="7" y="78"/>
                  <a:pt x="7" y="78"/>
                  <a:pt x="7" y="78"/>
                </a:cubicBezTo>
                <a:cubicBezTo>
                  <a:pt x="4" y="78"/>
                  <a:pt x="0" y="74"/>
                  <a:pt x="0" y="71"/>
                </a:cubicBezTo>
                <a:cubicBezTo>
                  <a:pt x="0" y="35"/>
                  <a:pt x="0" y="35"/>
                  <a:pt x="0" y="35"/>
                </a:cubicBezTo>
                <a:cubicBezTo>
                  <a:pt x="0" y="31"/>
                  <a:pt x="4" y="28"/>
                  <a:pt x="7" y="28"/>
                </a:cubicBezTo>
                <a:moveTo>
                  <a:pt x="370" y="78"/>
                </a:moveTo>
                <a:cubicBezTo>
                  <a:pt x="33" y="78"/>
                  <a:pt x="33" y="78"/>
                  <a:pt x="33" y="78"/>
                </a:cubicBezTo>
                <a:cubicBezTo>
                  <a:pt x="33" y="273"/>
                  <a:pt x="33" y="273"/>
                  <a:pt x="33" y="273"/>
                </a:cubicBezTo>
                <a:cubicBezTo>
                  <a:pt x="33" y="279"/>
                  <a:pt x="38" y="284"/>
                  <a:pt x="43" y="284"/>
                </a:cubicBezTo>
                <a:cubicBezTo>
                  <a:pt x="360" y="284"/>
                  <a:pt x="360" y="284"/>
                  <a:pt x="360" y="284"/>
                </a:cubicBezTo>
                <a:cubicBezTo>
                  <a:pt x="366" y="284"/>
                  <a:pt x="370" y="279"/>
                  <a:pt x="370" y="273"/>
                </a:cubicBezTo>
                <a:lnTo>
                  <a:pt x="370" y="78"/>
                </a:lnTo>
                <a:close/>
                <a:moveTo>
                  <a:pt x="143" y="354"/>
                </a:moveTo>
                <a:cubicBezTo>
                  <a:pt x="190" y="354"/>
                  <a:pt x="190" y="354"/>
                  <a:pt x="190" y="354"/>
                </a:cubicBezTo>
                <a:cubicBezTo>
                  <a:pt x="190" y="307"/>
                  <a:pt x="190" y="307"/>
                  <a:pt x="190" y="307"/>
                </a:cubicBezTo>
                <a:lnTo>
                  <a:pt x="143" y="354"/>
                </a:lnTo>
                <a:close/>
                <a:moveTo>
                  <a:pt x="213" y="354"/>
                </a:moveTo>
                <a:cubicBezTo>
                  <a:pt x="260" y="354"/>
                  <a:pt x="260" y="354"/>
                  <a:pt x="260" y="354"/>
                </a:cubicBezTo>
                <a:cubicBezTo>
                  <a:pt x="213" y="307"/>
                  <a:pt x="213" y="307"/>
                  <a:pt x="213" y="307"/>
                </a:cubicBezTo>
                <a:lnTo>
                  <a:pt x="213" y="354"/>
                </a:lnTo>
                <a:close/>
                <a:moveTo>
                  <a:pt x="72" y="208"/>
                </a:moveTo>
                <a:cubicBezTo>
                  <a:pt x="77" y="208"/>
                  <a:pt x="82" y="209"/>
                  <a:pt x="86" y="212"/>
                </a:cubicBezTo>
                <a:cubicBezTo>
                  <a:pt x="137" y="178"/>
                  <a:pt x="137" y="178"/>
                  <a:pt x="137" y="178"/>
                </a:cubicBezTo>
                <a:cubicBezTo>
                  <a:pt x="137" y="177"/>
                  <a:pt x="137" y="175"/>
                  <a:pt x="137" y="173"/>
                </a:cubicBezTo>
                <a:cubicBezTo>
                  <a:pt x="137" y="161"/>
                  <a:pt x="146" y="151"/>
                  <a:pt x="158" y="151"/>
                </a:cubicBezTo>
                <a:cubicBezTo>
                  <a:pt x="170" y="151"/>
                  <a:pt x="179" y="161"/>
                  <a:pt x="179" y="173"/>
                </a:cubicBezTo>
                <a:cubicBezTo>
                  <a:pt x="179" y="173"/>
                  <a:pt x="179" y="174"/>
                  <a:pt x="179" y="174"/>
                </a:cubicBezTo>
                <a:cubicBezTo>
                  <a:pt x="227" y="194"/>
                  <a:pt x="227" y="194"/>
                  <a:pt x="227" y="194"/>
                </a:cubicBezTo>
                <a:cubicBezTo>
                  <a:pt x="231" y="189"/>
                  <a:pt x="237" y="186"/>
                  <a:pt x="244" y="186"/>
                </a:cubicBezTo>
                <a:cubicBezTo>
                  <a:pt x="248" y="186"/>
                  <a:pt x="252" y="188"/>
                  <a:pt x="255" y="190"/>
                </a:cubicBezTo>
                <a:cubicBezTo>
                  <a:pt x="310" y="137"/>
                  <a:pt x="310" y="137"/>
                  <a:pt x="310" y="137"/>
                </a:cubicBezTo>
                <a:cubicBezTo>
                  <a:pt x="309" y="134"/>
                  <a:pt x="308" y="131"/>
                  <a:pt x="308" y="128"/>
                </a:cubicBezTo>
                <a:cubicBezTo>
                  <a:pt x="308" y="116"/>
                  <a:pt x="318" y="106"/>
                  <a:pt x="330" y="106"/>
                </a:cubicBezTo>
                <a:cubicBezTo>
                  <a:pt x="342" y="106"/>
                  <a:pt x="351" y="116"/>
                  <a:pt x="351" y="128"/>
                </a:cubicBezTo>
                <a:cubicBezTo>
                  <a:pt x="351" y="140"/>
                  <a:pt x="342" y="149"/>
                  <a:pt x="330" y="149"/>
                </a:cubicBezTo>
                <a:cubicBezTo>
                  <a:pt x="326" y="149"/>
                  <a:pt x="322" y="148"/>
                  <a:pt x="319" y="147"/>
                </a:cubicBezTo>
                <a:cubicBezTo>
                  <a:pt x="264" y="200"/>
                  <a:pt x="264" y="200"/>
                  <a:pt x="264" y="200"/>
                </a:cubicBezTo>
                <a:cubicBezTo>
                  <a:pt x="265" y="202"/>
                  <a:pt x="265" y="205"/>
                  <a:pt x="265" y="208"/>
                </a:cubicBezTo>
                <a:cubicBezTo>
                  <a:pt x="265" y="220"/>
                  <a:pt x="256" y="229"/>
                  <a:pt x="244" y="229"/>
                </a:cubicBezTo>
                <a:cubicBezTo>
                  <a:pt x="232" y="229"/>
                  <a:pt x="222" y="220"/>
                  <a:pt x="222" y="208"/>
                </a:cubicBezTo>
                <a:cubicBezTo>
                  <a:pt x="222" y="207"/>
                  <a:pt x="222" y="207"/>
                  <a:pt x="222" y="207"/>
                </a:cubicBezTo>
                <a:cubicBezTo>
                  <a:pt x="174" y="187"/>
                  <a:pt x="174" y="187"/>
                  <a:pt x="174" y="187"/>
                </a:cubicBezTo>
                <a:cubicBezTo>
                  <a:pt x="170" y="191"/>
                  <a:pt x="164" y="194"/>
                  <a:pt x="158" y="194"/>
                </a:cubicBezTo>
                <a:cubicBezTo>
                  <a:pt x="153" y="194"/>
                  <a:pt x="148" y="192"/>
                  <a:pt x="145" y="189"/>
                </a:cubicBezTo>
                <a:cubicBezTo>
                  <a:pt x="93" y="224"/>
                  <a:pt x="93" y="224"/>
                  <a:pt x="93" y="224"/>
                </a:cubicBezTo>
                <a:cubicBezTo>
                  <a:pt x="93" y="225"/>
                  <a:pt x="94" y="227"/>
                  <a:pt x="94" y="229"/>
                </a:cubicBezTo>
                <a:cubicBezTo>
                  <a:pt x="94" y="241"/>
                  <a:pt x="84" y="250"/>
                  <a:pt x="72" y="250"/>
                </a:cubicBezTo>
                <a:cubicBezTo>
                  <a:pt x="60" y="250"/>
                  <a:pt x="51" y="241"/>
                  <a:pt x="51" y="229"/>
                </a:cubicBezTo>
                <a:cubicBezTo>
                  <a:pt x="51" y="217"/>
                  <a:pt x="60" y="208"/>
                  <a:pt x="72" y="208"/>
                </a:cubicBezTo>
                <a:moveTo>
                  <a:pt x="330" y="117"/>
                </a:moveTo>
                <a:cubicBezTo>
                  <a:pt x="336" y="117"/>
                  <a:pt x="341" y="122"/>
                  <a:pt x="341" y="128"/>
                </a:cubicBezTo>
                <a:cubicBezTo>
                  <a:pt x="341" y="134"/>
                  <a:pt x="336" y="139"/>
                  <a:pt x="330" y="139"/>
                </a:cubicBezTo>
                <a:cubicBezTo>
                  <a:pt x="324" y="139"/>
                  <a:pt x="319" y="134"/>
                  <a:pt x="319" y="128"/>
                </a:cubicBezTo>
                <a:cubicBezTo>
                  <a:pt x="319" y="122"/>
                  <a:pt x="324" y="117"/>
                  <a:pt x="330" y="117"/>
                </a:cubicBezTo>
                <a:moveTo>
                  <a:pt x="244" y="197"/>
                </a:moveTo>
                <a:cubicBezTo>
                  <a:pt x="250" y="197"/>
                  <a:pt x="255" y="202"/>
                  <a:pt x="255" y="208"/>
                </a:cubicBezTo>
                <a:cubicBezTo>
                  <a:pt x="255" y="214"/>
                  <a:pt x="250" y="219"/>
                  <a:pt x="244" y="219"/>
                </a:cubicBezTo>
                <a:cubicBezTo>
                  <a:pt x="238" y="219"/>
                  <a:pt x="233" y="214"/>
                  <a:pt x="233" y="208"/>
                </a:cubicBezTo>
                <a:cubicBezTo>
                  <a:pt x="233" y="202"/>
                  <a:pt x="238" y="197"/>
                  <a:pt x="244" y="197"/>
                </a:cubicBezTo>
                <a:moveTo>
                  <a:pt x="158" y="162"/>
                </a:moveTo>
                <a:cubicBezTo>
                  <a:pt x="164" y="162"/>
                  <a:pt x="169" y="167"/>
                  <a:pt x="169" y="173"/>
                </a:cubicBezTo>
                <a:cubicBezTo>
                  <a:pt x="169" y="179"/>
                  <a:pt x="164" y="184"/>
                  <a:pt x="158" y="184"/>
                </a:cubicBezTo>
                <a:cubicBezTo>
                  <a:pt x="152" y="184"/>
                  <a:pt x="147" y="179"/>
                  <a:pt x="147" y="173"/>
                </a:cubicBezTo>
                <a:cubicBezTo>
                  <a:pt x="147" y="167"/>
                  <a:pt x="152" y="162"/>
                  <a:pt x="158" y="162"/>
                </a:cubicBezTo>
                <a:moveTo>
                  <a:pt x="72" y="218"/>
                </a:moveTo>
                <a:cubicBezTo>
                  <a:pt x="78" y="218"/>
                  <a:pt x="83" y="223"/>
                  <a:pt x="83" y="229"/>
                </a:cubicBezTo>
                <a:cubicBezTo>
                  <a:pt x="83" y="235"/>
                  <a:pt x="78" y="240"/>
                  <a:pt x="72" y="240"/>
                </a:cubicBezTo>
                <a:cubicBezTo>
                  <a:pt x="66" y="240"/>
                  <a:pt x="61" y="235"/>
                  <a:pt x="61" y="229"/>
                </a:cubicBezTo>
                <a:cubicBezTo>
                  <a:pt x="61" y="223"/>
                  <a:pt x="66" y="218"/>
                  <a:pt x="72" y="218"/>
                </a:cubicBezTo>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grpSp>
        <p:nvGrpSpPr>
          <p:cNvPr id="4" name="Group 3"/>
          <p:cNvGrpSpPr/>
          <p:nvPr/>
        </p:nvGrpSpPr>
        <p:grpSpPr>
          <a:xfrm>
            <a:off x="8533666" y="4623991"/>
            <a:ext cx="290215" cy="290215"/>
            <a:chOff x="8891885" y="9926541"/>
            <a:chExt cx="290215" cy="290215"/>
          </a:xfrm>
        </p:grpSpPr>
        <p:sp>
          <p:nvSpPr>
            <p:cNvPr id="92" name="Freeform 91"/>
            <p:cNvSpPr>
              <a:spLocks noEditPoints="1"/>
            </p:cNvSpPr>
            <p:nvPr/>
          </p:nvSpPr>
          <p:spPr bwMode="auto">
            <a:xfrm>
              <a:off x="9001055" y="10035711"/>
              <a:ext cx="161381" cy="161381"/>
            </a:xfrm>
            <a:custGeom>
              <a:avLst/>
              <a:gdLst/>
              <a:ahLst/>
              <a:cxnLst>
                <a:cxn ang="0">
                  <a:pos x="19" y="3"/>
                </a:cxn>
                <a:cxn ang="0">
                  <a:pos x="19" y="3"/>
                </a:cxn>
                <a:cxn ang="0">
                  <a:pos x="31" y="0"/>
                </a:cxn>
                <a:cxn ang="0">
                  <a:pos x="51" y="17"/>
                </a:cxn>
                <a:cxn ang="0">
                  <a:pos x="46" y="30"/>
                </a:cxn>
                <a:cxn ang="0">
                  <a:pos x="46" y="31"/>
                </a:cxn>
                <a:cxn ang="0">
                  <a:pos x="97" y="80"/>
                </a:cxn>
                <a:cxn ang="0">
                  <a:pos x="96" y="96"/>
                </a:cxn>
                <a:cxn ang="0">
                  <a:pos x="80" y="96"/>
                </a:cxn>
                <a:cxn ang="0">
                  <a:pos x="32" y="46"/>
                </a:cxn>
                <a:cxn ang="0">
                  <a:pos x="30" y="46"/>
                </a:cxn>
                <a:cxn ang="0">
                  <a:pos x="17" y="51"/>
                </a:cxn>
                <a:cxn ang="0">
                  <a:pos x="0" y="31"/>
                </a:cxn>
                <a:cxn ang="0">
                  <a:pos x="3" y="19"/>
                </a:cxn>
                <a:cxn ang="0">
                  <a:pos x="3" y="19"/>
                </a:cxn>
                <a:cxn ang="0">
                  <a:pos x="3" y="19"/>
                </a:cxn>
                <a:cxn ang="0">
                  <a:pos x="16" y="32"/>
                </a:cxn>
                <a:cxn ang="0">
                  <a:pos x="27" y="27"/>
                </a:cxn>
                <a:cxn ang="0">
                  <a:pos x="32" y="16"/>
                </a:cxn>
                <a:cxn ang="0">
                  <a:pos x="19" y="4"/>
                </a:cxn>
                <a:cxn ang="0">
                  <a:pos x="19" y="3"/>
                </a:cxn>
                <a:cxn ang="0">
                  <a:pos x="84" y="84"/>
                </a:cxn>
                <a:cxn ang="0">
                  <a:pos x="92" y="84"/>
                </a:cxn>
                <a:cxn ang="0">
                  <a:pos x="92" y="92"/>
                </a:cxn>
                <a:cxn ang="0">
                  <a:pos x="84" y="92"/>
                </a:cxn>
                <a:cxn ang="0">
                  <a:pos x="84" y="84"/>
                </a:cxn>
              </a:cxnLst>
              <a:rect l="0" t="0" r="r" b="b"/>
              <a:pathLst>
                <a:path w="101" h="101">
                  <a:moveTo>
                    <a:pt x="19" y="3"/>
                  </a:moveTo>
                  <a:cubicBezTo>
                    <a:pt x="19" y="3"/>
                    <a:pt x="19" y="3"/>
                    <a:pt x="19" y="3"/>
                  </a:cubicBezTo>
                  <a:cubicBezTo>
                    <a:pt x="31" y="0"/>
                    <a:pt x="31" y="0"/>
                    <a:pt x="31" y="0"/>
                  </a:cubicBezTo>
                  <a:cubicBezTo>
                    <a:pt x="51" y="17"/>
                    <a:pt x="51" y="17"/>
                    <a:pt x="51" y="17"/>
                  </a:cubicBezTo>
                  <a:cubicBezTo>
                    <a:pt x="46" y="30"/>
                    <a:pt x="46" y="30"/>
                    <a:pt x="46" y="30"/>
                  </a:cubicBezTo>
                  <a:cubicBezTo>
                    <a:pt x="46" y="31"/>
                    <a:pt x="46" y="31"/>
                    <a:pt x="46" y="31"/>
                  </a:cubicBezTo>
                  <a:cubicBezTo>
                    <a:pt x="97" y="80"/>
                    <a:pt x="97" y="80"/>
                    <a:pt x="97" y="80"/>
                  </a:cubicBezTo>
                  <a:cubicBezTo>
                    <a:pt x="101" y="84"/>
                    <a:pt x="101" y="92"/>
                    <a:pt x="96" y="96"/>
                  </a:cubicBezTo>
                  <a:cubicBezTo>
                    <a:pt x="92" y="100"/>
                    <a:pt x="85" y="101"/>
                    <a:pt x="80" y="96"/>
                  </a:cubicBezTo>
                  <a:cubicBezTo>
                    <a:pt x="32" y="46"/>
                    <a:pt x="32" y="46"/>
                    <a:pt x="32" y="46"/>
                  </a:cubicBezTo>
                  <a:cubicBezTo>
                    <a:pt x="30" y="46"/>
                    <a:pt x="30" y="46"/>
                    <a:pt x="30" y="46"/>
                  </a:cubicBezTo>
                  <a:cubicBezTo>
                    <a:pt x="17" y="51"/>
                    <a:pt x="17" y="51"/>
                    <a:pt x="17" y="51"/>
                  </a:cubicBezTo>
                  <a:cubicBezTo>
                    <a:pt x="0" y="31"/>
                    <a:pt x="0" y="31"/>
                    <a:pt x="0" y="31"/>
                  </a:cubicBezTo>
                  <a:cubicBezTo>
                    <a:pt x="3" y="19"/>
                    <a:pt x="3" y="19"/>
                    <a:pt x="3" y="19"/>
                  </a:cubicBezTo>
                  <a:cubicBezTo>
                    <a:pt x="3" y="19"/>
                    <a:pt x="3" y="19"/>
                    <a:pt x="3" y="19"/>
                  </a:cubicBezTo>
                  <a:cubicBezTo>
                    <a:pt x="3" y="19"/>
                    <a:pt x="3" y="19"/>
                    <a:pt x="3" y="19"/>
                  </a:cubicBezTo>
                  <a:cubicBezTo>
                    <a:pt x="16" y="32"/>
                    <a:pt x="16" y="32"/>
                    <a:pt x="16" y="32"/>
                  </a:cubicBezTo>
                  <a:cubicBezTo>
                    <a:pt x="27" y="27"/>
                    <a:pt x="27" y="27"/>
                    <a:pt x="27" y="27"/>
                  </a:cubicBezTo>
                  <a:cubicBezTo>
                    <a:pt x="32" y="16"/>
                    <a:pt x="32" y="16"/>
                    <a:pt x="32" y="16"/>
                  </a:cubicBezTo>
                  <a:cubicBezTo>
                    <a:pt x="19" y="4"/>
                    <a:pt x="19" y="4"/>
                    <a:pt x="19" y="4"/>
                  </a:cubicBezTo>
                  <a:lnTo>
                    <a:pt x="19" y="3"/>
                  </a:lnTo>
                  <a:close/>
                  <a:moveTo>
                    <a:pt x="84" y="84"/>
                  </a:moveTo>
                  <a:cubicBezTo>
                    <a:pt x="86" y="82"/>
                    <a:pt x="90" y="82"/>
                    <a:pt x="92" y="84"/>
                  </a:cubicBezTo>
                  <a:cubicBezTo>
                    <a:pt x="94" y="86"/>
                    <a:pt x="94" y="90"/>
                    <a:pt x="92" y="92"/>
                  </a:cubicBezTo>
                  <a:cubicBezTo>
                    <a:pt x="90" y="94"/>
                    <a:pt x="86" y="94"/>
                    <a:pt x="84" y="92"/>
                  </a:cubicBezTo>
                  <a:cubicBezTo>
                    <a:pt x="82" y="90"/>
                    <a:pt x="82" y="86"/>
                    <a:pt x="84" y="84"/>
                  </a:cubicBezTo>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sp>
          <p:nvSpPr>
            <p:cNvPr id="93" name="Freeform 92"/>
            <p:cNvSpPr>
              <a:spLocks/>
            </p:cNvSpPr>
            <p:nvPr/>
          </p:nvSpPr>
          <p:spPr bwMode="auto">
            <a:xfrm>
              <a:off x="8891885" y="9926541"/>
              <a:ext cx="290215" cy="290215"/>
            </a:xfrm>
            <a:custGeom>
              <a:avLst/>
              <a:gdLst/>
              <a:ahLst/>
              <a:cxnLst>
                <a:cxn ang="0">
                  <a:pos x="104" y="0"/>
                </a:cxn>
                <a:cxn ang="0">
                  <a:pos x="108" y="24"/>
                </a:cxn>
                <a:cxn ang="0">
                  <a:pos x="126" y="31"/>
                </a:cxn>
                <a:cxn ang="0">
                  <a:pos x="145" y="17"/>
                </a:cxn>
                <a:cxn ang="0">
                  <a:pos x="164" y="36"/>
                </a:cxn>
                <a:cxn ang="0">
                  <a:pos x="150" y="56"/>
                </a:cxn>
                <a:cxn ang="0">
                  <a:pos x="157" y="74"/>
                </a:cxn>
                <a:cxn ang="0">
                  <a:pos x="181" y="78"/>
                </a:cxn>
                <a:cxn ang="0">
                  <a:pos x="181" y="104"/>
                </a:cxn>
                <a:cxn ang="0">
                  <a:pos x="157" y="108"/>
                </a:cxn>
                <a:cxn ang="0">
                  <a:pos x="152" y="120"/>
                </a:cxn>
                <a:cxn ang="0">
                  <a:pos x="137" y="105"/>
                </a:cxn>
                <a:cxn ang="0">
                  <a:pos x="139" y="97"/>
                </a:cxn>
                <a:cxn ang="0">
                  <a:pos x="97" y="43"/>
                </a:cxn>
                <a:cxn ang="0">
                  <a:pos x="43" y="84"/>
                </a:cxn>
                <a:cxn ang="0">
                  <a:pos x="84" y="139"/>
                </a:cxn>
                <a:cxn ang="0">
                  <a:pos x="106" y="136"/>
                </a:cxn>
                <a:cxn ang="0">
                  <a:pos x="121" y="152"/>
                </a:cxn>
                <a:cxn ang="0">
                  <a:pos x="108" y="157"/>
                </a:cxn>
                <a:cxn ang="0">
                  <a:pos x="104" y="181"/>
                </a:cxn>
                <a:cxn ang="0">
                  <a:pos x="77" y="181"/>
                </a:cxn>
                <a:cxn ang="0">
                  <a:pos x="73" y="157"/>
                </a:cxn>
                <a:cxn ang="0">
                  <a:pos x="55" y="150"/>
                </a:cxn>
                <a:cxn ang="0">
                  <a:pos x="36" y="164"/>
                </a:cxn>
                <a:cxn ang="0">
                  <a:pos x="17" y="145"/>
                </a:cxn>
                <a:cxn ang="0">
                  <a:pos x="31" y="126"/>
                </a:cxn>
                <a:cxn ang="0">
                  <a:pos x="24" y="108"/>
                </a:cxn>
                <a:cxn ang="0">
                  <a:pos x="0" y="104"/>
                </a:cxn>
                <a:cxn ang="0">
                  <a:pos x="0" y="78"/>
                </a:cxn>
                <a:cxn ang="0">
                  <a:pos x="24" y="73"/>
                </a:cxn>
                <a:cxn ang="0">
                  <a:pos x="31" y="56"/>
                </a:cxn>
                <a:cxn ang="0">
                  <a:pos x="17" y="36"/>
                </a:cxn>
                <a:cxn ang="0">
                  <a:pos x="36" y="17"/>
                </a:cxn>
                <a:cxn ang="0">
                  <a:pos x="56" y="31"/>
                </a:cxn>
                <a:cxn ang="0">
                  <a:pos x="73" y="24"/>
                </a:cxn>
                <a:cxn ang="0">
                  <a:pos x="78" y="0"/>
                </a:cxn>
                <a:cxn ang="0">
                  <a:pos x="104" y="0"/>
                </a:cxn>
              </a:cxnLst>
              <a:rect l="0" t="0" r="r" b="b"/>
              <a:pathLst>
                <a:path w="181" h="181">
                  <a:moveTo>
                    <a:pt x="104" y="0"/>
                  </a:moveTo>
                  <a:cubicBezTo>
                    <a:pt x="108" y="24"/>
                    <a:pt x="108" y="24"/>
                    <a:pt x="108" y="24"/>
                  </a:cubicBezTo>
                  <a:cubicBezTo>
                    <a:pt x="126" y="31"/>
                    <a:pt x="126" y="31"/>
                    <a:pt x="126" y="31"/>
                  </a:cubicBezTo>
                  <a:cubicBezTo>
                    <a:pt x="145" y="17"/>
                    <a:pt x="145" y="17"/>
                    <a:pt x="145" y="17"/>
                  </a:cubicBezTo>
                  <a:cubicBezTo>
                    <a:pt x="164" y="36"/>
                    <a:pt x="164" y="36"/>
                    <a:pt x="164" y="36"/>
                  </a:cubicBezTo>
                  <a:cubicBezTo>
                    <a:pt x="150" y="56"/>
                    <a:pt x="150" y="56"/>
                    <a:pt x="150" y="56"/>
                  </a:cubicBezTo>
                  <a:cubicBezTo>
                    <a:pt x="157" y="74"/>
                    <a:pt x="157" y="74"/>
                    <a:pt x="157" y="74"/>
                  </a:cubicBezTo>
                  <a:cubicBezTo>
                    <a:pt x="181" y="78"/>
                    <a:pt x="181" y="78"/>
                    <a:pt x="181" y="78"/>
                  </a:cubicBezTo>
                  <a:cubicBezTo>
                    <a:pt x="181" y="104"/>
                    <a:pt x="181" y="104"/>
                    <a:pt x="181" y="104"/>
                  </a:cubicBezTo>
                  <a:cubicBezTo>
                    <a:pt x="157" y="108"/>
                    <a:pt x="157" y="108"/>
                    <a:pt x="157" y="108"/>
                  </a:cubicBezTo>
                  <a:cubicBezTo>
                    <a:pt x="152" y="120"/>
                    <a:pt x="152" y="120"/>
                    <a:pt x="152" y="120"/>
                  </a:cubicBezTo>
                  <a:cubicBezTo>
                    <a:pt x="137" y="105"/>
                    <a:pt x="137" y="105"/>
                    <a:pt x="137" y="105"/>
                  </a:cubicBezTo>
                  <a:cubicBezTo>
                    <a:pt x="138" y="103"/>
                    <a:pt x="138" y="100"/>
                    <a:pt x="139" y="97"/>
                  </a:cubicBezTo>
                  <a:cubicBezTo>
                    <a:pt x="142" y="71"/>
                    <a:pt x="124" y="46"/>
                    <a:pt x="97" y="43"/>
                  </a:cubicBezTo>
                  <a:cubicBezTo>
                    <a:pt x="71" y="39"/>
                    <a:pt x="46" y="58"/>
                    <a:pt x="43" y="84"/>
                  </a:cubicBezTo>
                  <a:cubicBezTo>
                    <a:pt x="39" y="111"/>
                    <a:pt x="58" y="135"/>
                    <a:pt x="84" y="139"/>
                  </a:cubicBezTo>
                  <a:cubicBezTo>
                    <a:pt x="92" y="140"/>
                    <a:pt x="99" y="139"/>
                    <a:pt x="106" y="136"/>
                  </a:cubicBezTo>
                  <a:cubicBezTo>
                    <a:pt x="121" y="152"/>
                    <a:pt x="121" y="152"/>
                    <a:pt x="121" y="152"/>
                  </a:cubicBezTo>
                  <a:cubicBezTo>
                    <a:pt x="108" y="157"/>
                    <a:pt x="108" y="157"/>
                    <a:pt x="108" y="157"/>
                  </a:cubicBezTo>
                  <a:cubicBezTo>
                    <a:pt x="104" y="181"/>
                    <a:pt x="104" y="181"/>
                    <a:pt x="104" y="181"/>
                  </a:cubicBezTo>
                  <a:cubicBezTo>
                    <a:pt x="77" y="181"/>
                    <a:pt x="77" y="181"/>
                    <a:pt x="77" y="181"/>
                  </a:cubicBezTo>
                  <a:cubicBezTo>
                    <a:pt x="73" y="157"/>
                    <a:pt x="73" y="157"/>
                    <a:pt x="73" y="157"/>
                  </a:cubicBezTo>
                  <a:cubicBezTo>
                    <a:pt x="55" y="150"/>
                    <a:pt x="55" y="150"/>
                    <a:pt x="55" y="150"/>
                  </a:cubicBezTo>
                  <a:cubicBezTo>
                    <a:pt x="36" y="164"/>
                    <a:pt x="36" y="164"/>
                    <a:pt x="36" y="164"/>
                  </a:cubicBezTo>
                  <a:cubicBezTo>
                    <a:pt x="17" y="145"/>
                    <a:pt x="17" y="145"/>
                    <a:pt x="17" y="145"/>
                  </a:cubicBezTo>
                  <a:cubicBezTo>
                    <a:pt x="31" y="126"/>
                    <a:pt x="31" y="126"/>
                    <a:pt x="31" y="126"/>
                  </a:cubicBezTo>
                  <a:cubicBezTo>
                    <a:pt x="24" y="108"/>
                    <a:pt x="24" y="108"/>
                    <a:pt x="24" y="108"/>
                  </a:cubicBezTo>
                  <a:cubicBezTo>
                    <a:pt x="0" y="104"/>
                    <a:pt x="0" y="104"/>
                    <a:pt x="0" y="104"/>
                  </a:cubicBezTo>
                  <a:cubicBezTo>
                    <a:pt x="0" y="78"/>
                    <a:pt x="0" y="78"/>
                    <a:pt x="0" y="78"/>
                  </a:cubicBezTo>
                  <a:cubicBezTo>
                    <a:pt x="24" y="73"/>
                    <a:pt x="24" y="73"/>
                    <a:pt x="24" y="73"/>
                  </a:cubicBezTo>
                  <a:cubicBezTo>
                    <a:pt x="31" y="56"/>
                    <a:pt x="31" y="56"/>
                    <a:pt x="31" y="56"/>
                  </a:cubicBezTo>
                  <a:cubicBezTo>
                    <a:pt x="17" y="36"/>
                    <a:pt x="17" y="36"/>
                    <a:pt x="17" y="36"/>
                  </a:cubicBezTo>
                  <a:cubicBezTo>
                    <a:pt x="36" y="17"/>
                    <a:pt x="36" y="17"/>
                    <a:pt x="36" y="17"/>
                  </a:cubicBezTo>
                  <a:cubicBezTo>
                    <a:pt x="56" y="31"/>
                    <a:pt x="56" y="31"/>
                    <a:pt x="56" y="31"/>
                  </a:cubicBezTo>
                  <a:cubicBezTo>
                    <a:pt x="73" y="24"/>
                    <a:pt x="73" y="24"/>
                    <a:pt x="73" y="24"/>
                  </a:cubicBezTo>
                  <a:cubicBezTo>
                    <a:pt x="78" y="0"/>
                    <a:pt x="78" y="0"/>
                    <a:pt x="78" y="0"/>
                  </a:cubicBezTo>
                  <a:lnTo>
                    <a:pt x="104" y="0"/>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grpSp>
      <p:grpSp>
        <p:nvGrpSpPr>
          <p:cNvPr id="63" name="Group 62"/>
          <p:cNvGrpSpPr/>
          <p:nvPr/>
        </p:nvGrpSpPr>
        <p:grpSpPr>
          <a:xfrm>
            <a:off x="2750178" y="2096895"/>
            <a:ext cx="221622" cy="360926"/>
            <a:chOff x="1103169" y="1923998"/>
            <a:chExt cx="2300287" cy="3743210"/>
          </a:xfrm>
          <a:solidFill>
            <a:srgbClr val="005EB8"/>
          </a:solidFill>
        </p:grpSpPr>
        <p:sp>
          <p:nvSpPr>
            <p:cNvPr id="64" name="Freeform 63"/>
            <p:cNvSpPr>
              <a:spLocks/>
            </p:cNvSpPr>
            <p:nvPr/>
          </p:nvSpPr>
          <p:spPr bwMode="auto">
            <a:xfrm>
              <a:off x="1103169" y="1923998"/>
              <a:ext cx="2300287" cy="2861173"/>
            </a:xfrm>
            <a:custGeom>
              <a:avLst/>
              <a:gdLst>
                <a:gd name="T0" fmla="*/ 98 w 580"/>
                <a:gd name="T1" fmla="*/ 260 h 625"/>
                <a:gd name="T2" fmla="*/ 146 w 580"/>
                <a:gd name="T3" fmla="*/ 232 h 625"/>
                <a:gd name="T4" fmla="*/ 238 w 580"/>
                <a:gd name="T5" fmla="*/ 257 h 625"/>
                <a:gd name="T6" fmla="*/ 256 w 580"/>
                <a:gd name="T7" fmla="*/ 345 h 625"/>
                <a:gd name="T8" fmla="*/ 158 w 580"/>
                <a:gd name="T9" fmla="*/ 419 h 625"/>
                <a:gd name="T10" fmla="*/ 44 w 580"/>
                <a:gd name="T11" fmla="*/ 369 h 625"/>
                <a:gd name="T12" fmla="*/ 20 w 580"/>
                <a:gd name="T13" fmla="*/ 199 h 625"/>
                <a:gd name="T14" fmla="*/ 212 w 580"/>
                <a:gd name="T15" fmla="*/ 26 h 625"/>
                <a:gd name="T16" fmla="*/ 512 w 580"/>
                <a:gd name="T17" fmla="*/ 111 h 625"/>
                <a:gd name="T18" fmla="*/ 575 w 580"/>
                <a:gd name="T19" fmla="*/ 246 h 625"/>
                <a:gd name="T20" fmla="*/ 531 w 580"/>
                <a:gd name="T21" fmla="*/ 380 h 625"/>
                <a:gd name="T22" fmla="*/ 424 w 580"/>
                <a:gd name="T23" fmla="*/ 478 h 625"/>
                <a:gd name="T24" fmla="*/ 383 w 580"/>
                <a:gd name="T25" fmla="*/ 513 h 625"/>
                <a:gd name="T26" fmla="*/ 337 w 580"/>
                <a:gd name="T27" fmla="*/ 614 h 625"/>
                <a:gd name="T28" fmla="*/ 211 w 580"/>
                <a:gd name="T29" fmla="*/ 625 h 625"/>
                <a:gd name="T30" fmla="*/ 211 w 580"/>
                <a:gd name="T31" fmla="*/ 575 h 625"/>
                <a:gd name="T32" fmla="*/ 262 w 580"/>
                <a:gd name="T33" fmla="*/ 475 h 625"/>
                <a:gd name="T34" fmla="*/ 298 w 580"/>
                <a:gd name="T35" fmla="*/ 426 h 625"/>
                <a:gd name="T36" fmla="*/ 345 w 580"/>
                <a:gd name="T37" fmla="*/ 445 h 625"/>
                <a:gd name="T38" fmla="*/ 381 w 580"/>
                <a:gd name="T39" fmla="*/ 442 h 625"/>
                <a:gd name="T40" fmla="*/ 391 w 580"/>
                <a:gd name="T41" fmla="*/ 417 h 625"/>
                <a:gd name="T42" fmla="*/ 399 w 580"/>
                <a:gd name="T43" fmla="*/ 404 h 625"/>
                <a:gd name="T44" fmla="*/ 403 w 580"/>
                <a:gd name="T45" fmla="*/ 400 h 625"/>
                <a:gd name="T46" fmla="*/ 410 w 580"/>
                <a:gd name="T47" fmla="*/ 363 h 625"/>
                <a:gd name="T48" fmla="*/ 418 w 580"/>
                <a:gd name="T49" fmla="*/ 349 h 625"/>
                <a:gd name="T50" fmla="*/ 426 w 580"/>
                <a:gd name="T51" fmla="*/ 324 h 625"/>
                <a:gd name="T52" fmla="*/ 413 w 580"/>
                <a:gd name="T53" fmla="*/ 299 h 625"/>
                <a:gd name="T54" fmla="*/ 412 w 580"/>
                <a:gd name="T55" fmla="*/ 264 h 625"/>
                <a:gd name="T56" fmla="*/ 414 w 580"/>
                <a:gd name="T57" fmla="*/ 257 h 625"/>
                <a:gd name="T58" fmla="*/ 333 w 580"/>
                <a:gd name="T59" fmla="*/ 116 h 625"/>
                <a:gd name="T60" fmla="*/ 217 w 580"/>
                <a:gd name="T61" fmla="*/ 112 h 625"/>
                <a:gd name="T62" fmla="*/ 130 w 580"/>
                <a:gd name="T63" fmla="*/ 158 h 625"/>
                <a:gd name="T64" fmla="*/ 98 w 580"/>
                <a:gd name="T65" fmla="*/ 260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80" h="625">
                  <a:moveTo>
                    <a:pt x="98" y="260"/>
                  </a:moveTo>
                  <a:cubicBezTo>
                    <a:pt x="115" y="250"/>
                    <a:pt x="129" y="239"/>
                    <a:pt x="146" y="232"/>
                  </a:cubicBezTo>
                  <a:cubicBezTo>
                    <a:pt x="182" y="218"/>
                    <a:pt x="212" y="231"/>
                    <a:pt x="238" y="257"/>
                  </a:cubicBezTo>
                  <a:cubicBezTo>
                    <a:pt x="263" y="282"/>
                    <a:pt x="269" y="312"/>
                    <a:pt x="256" y="345"/>
                  </a:cubicBezTo>
                  <a:cubicBezTo>
                    <a:pt x="238" y="388"/>
                    <a:pt x="204" y="413"/>
                    <a:pt x="158" y="419"/>
                  </a:cubicBezTo>
                  <a:cubicBezTo>
                    <a:pt x="111" y="425"/>
                    <a:pt x="72" y="407"/>
                    <a:pt x="44" y="369"/>
                  </a:cubicBezTo>
                  <a:cubicBezTo>
                    <a:pt x="6" y="317"/>
                    <a:pt x="0" y="259"/>
                    <a:pt x="20" y="199"/>
                  </a:cubicBezTo>
                  <a:cubicBezTo>
                    <a:pt x="51" y="106"/>
                    <a:pt x="117" y="48"/>
                    <a:pt x="212" y="26"/>
                  </a:cubicBezTo>
                  <a:cubicBezTo>
                    <a:pt x="326" y="0"/>
                    <a:pt x="428" y="27"/>
                    <a:pt x="512" y="111"/>
                  </a:cubicBezTo>
                  <a:cubicBezTo>
                    <a:pt x="550" y="148"/>
                    <a:pt x="570" y="194"/>
                    <a:pt x="575" y="246"/>
                  </a:cubicBezTo>
                  <a:cubicBezTo>
                    <a:pt x="580" y="297"/>
                    <a:pt x="561" y="340"/>
                    <a:pt x="531" y="380"/>
                  </a:cubicBezTo>
                  <a:cubicBezTo>
                    <a:pt x="502" y="420"/>
                    <a:pt x="464" y="450"/>
                    <a:pt x="424" y="478"/>
                  </a:cubicBezTo>
                  <a:cubicBezTo>
                    <a:pt x="409" y="489"/>
                    <a:pt x="395" y="500"/>
                    <a:pt x="383" y="513"/>
                  </a:cubicBezTo>
                  <a:cubicBezTo>
                    <a:pt x="355" y="540"/>
                    <a:pt x="332" y="570"/>
                    <a:pt x="337" y="614"/>
                  </a:cubicBezTo>
                  <a:cubicBezTo>
                    <a:pt x="293" y="600"/>
                    <a:pt x="252" y="603"/>
                    <a:pt x="211" y="625"/>
                  </a:cubicBezTo>
                  <a:cubicBezTo>
                    <a:pt x="206" y="607"/>
                    <a:pt x="208" y="591"/>
                    <a:pt x="211" y="575"/>
                  </a:cubicBezTo>
                  <a:cubicBezTo>
                    <a:pt x="219" y="537"/>
                    <a:pt x="240" y="506"/>
                    <a:pt x="262" y="475"/>
                  </a:cubicBezTo>
                  <a:cubicBezTo>
                    <a:pt x="274" y="459"/>
                    <a:pt x="286" y="442"/>
                    <a:pt x="298" y="426"/>
                  </a:cubicBezTo>
                  <a:cubicBezTo>
                    <a:pt x="313" y="432"/>
                    <a:pt x="329" y="439"/>
                    <a:pt x="345" y="445"/>
                  </a:cubicBezTo>
                  <a:cubicBezTo>
                    <a:pt x="358" y="451"/>
                    <a:pt x="370" y="447"/>
                    <a:pt x="381" y="442"/>
                  </a:cubicBezTo>
                  <a:cubicBezTo>
                    <a:pt x="391" y="437"/>
                    <a:pt x="391" y="426"/>
                    <a:pt x="391" y="417"/>
                  </a:cubicBezTo>
                  <a:cubicBezTo>
                    <a:pt x="392" y="411"/>
                    <a:pt x="392" y="406"/>
                    <a:pt x="399" y="404"/>
                  </a:cubicBezTo>
                  <a:cubicBezTo>
                    <a:pt x="401" y="403"/>
                    <a:pt x="403" y="401"/>
                    <a:pt x="403" y="400"/>
                  </a:cubicBezTo>
                  <a:cubicBezTo>
                    <a:pt x="406" y="387"/>
                    <a:pt x="409" y="375"/>
                    <a:pt x="410" y="363"/>
                  </a:cubicBezTo>
                  <a:cubicBezTo>
                    <a:pt x="410" y="356"/>
                    <a:pt x="409" y="351"/>
                    <a:pt x="418" y="349"/>
                  </a:cubicBezTo>
                  <a:cubicBezTo>
                    <a:pt x="430" y="345"/>
                    <a:pt x="433" y="335"/>
                    <a:pt x="426" y="324"/>
                  </a:cubicBezTo>
                  <a:cubicBezTo>
                    <a:pt x="422" y="315"/>
                    <a:pt x="417" y="307"/>
                    <a:pt x="413" y="299"/>
                  </a:cubicBezTo>
                  <a:cubicBezTo>
                    <a:pt x="407" y="287"/>
                    <a:pt x="402" y="276"/>
                    <a:pt x="412" y="264"/>
                  </a:cubicBezTo>
                  <a:cubicBezTo>
                    <a:pt x="414" y="262"/>
                    <a:pt x="414" y="259"/>
                    <a:pt x="414" y="257"/>
                  </a:cubicBezTo>
                  <a:cubicBezTo>
                    <a:pt x="420" y="192"/>
                    <a:pt x="402" y="145"/>
                    <a:pt x="333" y="116"/>
                  </a:cubicBezTo>
                  <a:cubicBezTo>
                    <a:pt x="295" y="100"/>
                    <a:pt x="256" y="102"/>
                    <a:pt x="217" y="112"/>
                  </a:cubicBezTo>
                  <a:cubicBezTo>
                    <a:pt x="184" y="121"/>
                    <a:pt x="153" y="132"/>
                    <a:pt x="130" y="158"/>
                  </a:cubicBezTo>
                  <a:cubicBezTo>
                    <a:pt x="103" y="188"/>
                    <a:pt x="94" y="222"/>
                    <a:pt x="98" y="260"/>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65" name="Freeform 64"/>
            <p:cNvSpPr>
              <a:spLocks/>
            </p:cNvSpPr>
            <p:nvPr/>
          </p:nvSpPr>
          <p:spPr bwMode="auto">
            <a:xfrm>
              <a:off x="1872980" y="4969840"/>
              <a:ext cx="697368" cy="697368"/>
            </a:xfrm>
            <a:custGeom>
              <a:avLst/>
              <a:gdLst>
                <a:gd name="T0" fmla="*/ 197 w 198"/>
                <a:gd name="T1" fmla="*/ 100 h 198"/>
                <a:gd name="T2" fmla="*/ 98 w 198"/>
                <a:gd name="T3" fmla="*/ 197 h 198"/>
                <a:gd name="T4" fmla="*/ 1 w 198"/>
                <a:gd name="T5" fmla="*/ 97 h 198"/>
                <a:gd name="T6" fmla="*/ 101 w 198"/>
                <a:gd name="T7" fmla="*/ 1 h 198"/>
                <a:gd name="T8" fmla="*/ 197 w 198"/>
                <a:gd name="T9" fmla="*/ 100 h 198"/>
              </a:gdLst>
              <a:ahLst/>
              <a:cxnLst>
                <a:cxn ang="0">
                  <a:pos x="T0" y="T1"/>
                </a:cxn>
                <a:cxn ang="0">
                  <a:pos x="T2" y="T3"/>
                </a:cxn>
                <a:cxn ang="0">
                  <a:pos x="T4" y="T5"/>
                </a:cxn>
                <a:cxn ang="0">
                  <a:pos x="T6" y="T7"/>
                </a:cxn>
                <a:cxn ang="0">
                  <a:pos x="T8" y="T9"/>
                </a:cxn>
              </a:cxnLst>
              <a:rect l="0" t="0" r="r" b="b"/>
              <a:pathLst>
                <a:path w="198" h="198">
                  <a:moveTo>
                    <a:pt x="197" y="100"/>
                  </a:moveTo>
                  <a:cubicBezTo>
                    <a:pt x="196" y="155"/>
                    <a:pt x="152" y="198"/>
                    <a:pt x="98" y="197"/>
                  </a:cubicBezTo>
                  <a:cubicBezTo>
                    <a:pt x="44" y="197"/>
                    <a:pt x="0" y="152"/>
                    <a:pt x="1" y="97"/>
                  </a:cubicBezTo>
                  <a:cubicBezTo>
                    <a:pt x="2" y="43"/>
                    <a:pt x="47" y="0"/>
                    <a:pt x="101" y="1"/>
                  </a:cubicBezTo>
                  <a:cubicBezTo>
                    <a:pt x="155" y="2"/>
                    <a:pt x="198" y="47"/>
                    <a:pt x="197" y="100"/>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grpSp>
      <p:grpSp>
        <p:nvGrpSpPr>
          <p:cNvPr id="66" name="Group 97"/>
          <p:cNvGrpSpPr/>
          <p:nvPr/>
        </p:nvGrpSpPr>
        <p:grpSpPr>
          <a:xfrm>
            <a:off x="2730487" y="4614887"/>
            <a:ext cx="261005" cy="308422"/>
            <a:chOff x="6836371" y="2915174"/>
            <a:chExt cx="2307629" cy="2726855"/>
          </a:xfrm>
        </p:grpSpPr>
        <p:sp>
          <p:nvSpPr>
            <p:cNvPr id="67" name="Freeform 145"/>
            <p:cNvSpPr>
              <a:spLocks/>
            </p:cNvSpPr>
            <p:nvPr/>
          </p:nvSpPr>
          <p:spPr bwMode="auto">
            <a:xfrm>
              <a:off x="6836371" y="4698771"/>
              <a:ext cx="2264196" cy="943258"/>
            </a:xfrm>
            <a:custGeom>
              <a:avLst/>
              <a:gdLst/>
              <a:ahLst/>
              <a:cxnLst>
                <a:cxn ang="0">
                  <a:pos x="0" y="23"/>
                </a:cxn>
                <a:cxn ang="0">
                  <a:pos x="25" y="23"/>
                </a:cxn>
                <a:cxn ang="0">
                  <a:pos x="94" y="24"/>
                </a:cxn>
                <a:cxn ang="0">
                  <a:pos x="55" y="16"/>
                </a:cxn>
                <a:cxn ang="0">
                  <a:pos x="118" y="8"/>
                </a:cxn>
                <a:cxn ang="0">
                  <a:pos x="148" y="10"/>
                </a:cxn>
                <a:cxn ang="0">
                  <a:pos x="152" y="14"/>
                </a:cxn>
                <a:cxn ang="0">
                  <a:pos x="155" y="38"/>
                </a:cxn>
                <a:cxn ang="0">
                  <a:pos x="152" y="42"/>
                </a:cxn>
                <a:cxn ang="0">
                  <a:pos x="83" y="58"/>
                </a:cxn>
                <a:cxn ang="0">
                  <a:pos x="38" y="51"/>
                </a:cxn>
                <a:cxn ang="0">
                  <a:pos x="0" y="23"/>
                </a:cxn>
              </a:cxnLst>
              <a:rect l="0" t="0" r="r" b="b"/>
              <a:pathLst>
                <a:path w="156" h="65">
                  <a:moveTo>
                    <a:pt x="0" y="23"/>
                  </a:moveTo>
                  <a:cubicBezTo>
                    <a:pt x="0" y="23"/>
                    <a:pt x="8" y="12"/>
                    <a:pt x="25" y="23"/>
                  </a:cubicBezTo>
                  <a:cubicBezTo>
                    <a:pt x="42" y="34"/>
                    <a:pt x="66" y="43"/>
                    <a:pt x="94" y="24"/>
                  </a:cubicBezTo>
                  <a:cubicBezTo>
                    <a:pt x="90" y="22"/>
                    <a:pt x="56" y="35"/>
                    <a:pt x="55" y="16"/>
                  </a:cubicBezTo>
                  <a:cubicBezTo>
                    <a:pt x="76" y="14"/>
                    <a:pt x="93" y="0"/>
                    <a:pt x="118" y="8"/>
                  </a:cubicBezTo>
                  <a:cubicBezTo>
                    <a:pt x="126" y="11"/>
                    <a:pt x="141" y="10"/>
                    <a:pt x="148" y="10"/>
                  </a:cubicBezTo>
                  <a:cubicBezTo>
                    <a:pt x="152" y="10"/>
                    <a:pt x="152" y="14"/>
                    <a:pt x="152" y="14"/>
                  </a:cubicBezTo>
                  <a:cubicBezTo>
                    <a:pt x="152" y="14"/>
                    <a:pt x="155" y="34"/>
                    <a:pt x="155" y="38"/>
                  </a:cubicBezTo>
                  <a:cubicBezTo>
                    <a:pt x="156" y="42"/>
                    <a:pt x="152" y="42"/>
                    <a:pt x="152" y="42"/>
                  </a:cubicBezTo>
                  <a:cubicBezTo>
                    <a:pt x="83" y="58"/>
                    <a:pt x="83" y="58"/>
                    <a:pt x="83" y="58"/>
                  </a:cubicBezTo>
                  <a:cubicBezTo>
                    <a:pt x="83" y="58"/>
                    <a:pt x="60" y="65"/>
                    <a:pt x="38" y="51"/>
                  </a:cubicBezTo>
                  <a:cubicBezTo>
                    <a:pt x="16" y="38"/>
                    <a:pt x="5" y="31"/>
                    <a:pt x="0" y="23"/>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68" name="Rectangle 146"/>
            <p:cNvSpPr>
              <a:spLocks noChangeArrowheads="1"/>
            </p:cNvSpPr>
            <p:nvPr/>
          </p:nvSpPr>
          <p:spPr bwMode="auto">
            <a:xfrm>
              <a:off x="7330188" y="4221005"/>
              <a:ext cx="1320938" cy="101030"/>
            </a:xfrm>
            <a:prstGeom prst="rect">
              <a:avLst/>
            </a:pr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69" name="Freeform 147"/>
            <p:cNvSpPr>
              <a:spLocks/>
            </p:cNvSpPr>
            <p:nvPr/>
          </p:nvSpPr>
          <p:spPr bwMode="auto">
            <a:xfrm>
              <a:off x="7054482" y="3785728"/>
              <a:ext cx="101030" cy="1131154"/>
            </a:xfrm>
            <a:custGeom>
              <a:avLst/>
              <a:gdLst/>
              <a:ahLst/>
              <a:cxnLst>
                <a:cxn ang="0">
                  <a:pos x="5" y="0"/>
                </a:cxn>
                <a:cxn ang="0">
                  <a:pos x="0" y="0"/>
                </a:cxn>
                <a:cxn ang="0">
                  <a:pos x="0" y="76"/>
                </a:cxn>
                <a:cxn ang="0">
                  <a:pos x="7" y="78"/>
                </a:cxn>
                <a:cxn ang="0">
                  <a:pos x="7" y="0"/>
                </a:cxn>
                <a:cxn ang="0">
                  <a:pos x="5" y="0"/>
                </a:cxn>
              </a:cxnLst>
              <a:rect l="0" t="0" r="r" b="b"/>
              <a:pathLst>
                <a:path w="7" h="78">
                  <a:moveTo>
                    <a:pt x="5" y="0"/>
                  </a:moveTo>
                  <a:cubicBezTo>
                    <a:pt x="4" y="0"/>
                    <a:pt x="2" y="0"/>
                    <a:pt x="0" y="0"/>
                  </a:cubicBezTo>
                  <a:cubicBezTo>
                    <a:pt x="0" y="76"/>
                    <a:pt x="0" y="76"/>
                    <a:pt x="0" y="76"/>
                  </a:cubicBezTo>
                  <a:cubicBezTo>
                    <a:pt x="2" y="76"/>
                    <a:pt x="5" y="77"/>
                    <a:pt x="7" y="78"/>
                  </a:cubicBezTo>
                  <a:cubicBezTo>
                    <a:pt x="7" y="0"/>
                    <a:pt x="7" y="0"/>
                    <a:pt x="7" y="0"/>
                  </a:cubicBezTo>
                  <a:cubicBezTo>
                    <a:pt x="7" y="0"/>
                    <a:pt x="6" y="0"/>
                    <a:pt x="5" y="0"/>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70" name="Rectangle 148"/>
            <p:cNvSpPr>
              <a:spLocks noChangeArrowheads="1"/>
            </p:cNvSpPr>
            <p:nvPr/>
          </p:nvSpPr>
          <p:spPr bwMode="auto">
            <a:xfrm>
              <a:off x="7330188" y="3916028"/>
              <a:ext cx="1320938" cy="101974"/>
            </a:xfrm>
            <a:prstGeom prst="rect">
              <a:avLst/>
            </a:pr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71" name="Rectangle 149"/>
            <p:cNvSpPr>
              <a:spLocks noChangeArrowheads="1"/>
            </p:cNvSpPr>
            <p:nvPr/>
          </p:nvSpPr>
          <p:spPr bwMode="auto">
            <a:xfrm>
              <a:off x="7330188" y="4539201"/>
              <a:ext cx="1320938" cy="101974"/>
            </a:xfrm>
            <a:prstGeom prst="rect">
              <a:avLst/>
            </a:pr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72" name="Freeform 150"/>
            <p:cNvSpPr>
              <a:spLocks/>
            </p:cNvSpPr>
            <p:nvPr/>
          </p:nvSpPr>
          <p:spPr bwMode="auto">
            <a:xfrm>
              <a:off x="8810697" y="3640321"/>
              <a:ext cx="116137" cy="1116991"/>
            </a:xfrm>
            <a:custGeom>
              <a:avLst/>
              <a:gdLst/>
              <a:ahLst/>
              <a:cxnLst>
                <a:cxn ang="0">
                  <a:pos x="0" y="0"/>
                </a:cxn>
                <a:cxn ang="0">
                  <a:pos x="0" y="77"/>
                </a:cxn>
                <a:cxn ang="0">
                  <a:pos x="2" y="77"/>
                </a:cxn>
                <a:cxn ang="0">
                  <a:pos x="8" y="77"/>
                </a:cxn>
                <a:cxn ang="0">
                  <a:pos x="8" y="2"/>
                </a:cxn>
                <a:cxn ang="0">
                  <a:pos x="0" y="0"/>
                </a:cxn>
              </a:cxnLst>
              <a:rect l="0" t="0" r="r" b="b"/>
              <a:pathLst>
                <a:path w="8" h="77">
                  <a:moveTo>
                    <a:pt x="0" y="0"/>
                  </a:moveTo>
                  <a:cubicBezTo>
                    <a:pt x="0" y="77"/>
                    <a:pt x="0" y="77"/>
                    <a:pt x="0" y="77"/>
                  </a:cubicBezTo>
                  <a:cubicBezTo>
                    <a:pt x="1" y="77"/>
                    <a:pt x="2" y="77"/>
                    <a:pt x="2" y="77"/>
                  </a:cubicBezTo>
                  <a:cubicBezTo>
                    <a:pt x="4" y="77"/>
                    <a:pt x="6" y="77"/>
                    <a:pt x="8" y="77"/>
                  </a:cubicBezTo>
                  <a:cubicBezTo>
                    <a:pt x="8" y="2"/>
                    <a:pt x="8" y="2"/>
                    <a:pt x="8" y="2"/>
                  </a:cubicBezTo>
                  <a:cubicBezTo>
                    <a:pt x="5" y="1"/>
                    <a:pt x="3" y="1"/>
                    <a:pt x="0" y="0"/>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73" name="Freeform 151"/>
            <p:cNvSpPr>
              <a:spLocks/>
            </p:cNvSpPr>
            <p:nvPr/>
          </p:nvSpPr>
          <p:spPr bwMode="auto">
            <a:xfrm>
              <a:off x="6879804" y="2915174"/>
              <a:ext cx="2264196" cy="928150"/>
            </a:xfrm>
            <a:custGeom>
              <a:avLst/>
              <a:gdLst/>
              <a:ahLst/>
              <a:cxnLst>
                <a:cxn ang="0">
                  <a:pos x="156" y="41"/>
                </a:cxn>
                <a:cxn ang="0">
                  <a:pos x="131" y="41"/>
                </a:cxn>
                <a:cxn ang="0">
                  <a:pos x="61" y="40"/>
                </a:cxn>
                <a:cxn ang="0">
                  <a:pos x="101" y="49"/>
                </a:cxn>
                <a:cxn ang="0">
                  <a:pos x="37" y="56"/>
                </a:cxn>
                <a:cxn ang="0">
                  <a:pos x="9" y="55"/>
                </a:cxn>
                <a:cxn ang="0">
                  <a:pos x="3" y="50"/>
                </a:cxn>
                <a:cxn ang="0">
                  <a:pos x="1" y="28"/>
                </a:cxn>
                <a:cxn ang="0">
                  <a:pos x="4" y="22"/>
                </a:cxn>
                <a:cxn ang="0">
                  <a:pos x="73" y="7"/>
                </a:cxn>
                <a:cxn ang="0">
                  <a:pos x="118" y="13"/>
                </a:cxn>
                <a:cxn ang="0">
                  <a:pos x="156" y="41"/>
                </a:cxn>
              </a:cxnLst>
              <a:rect l="0" t="0" r="r" b="b"/>
              <a:pathLst>
                <a:path w="156" h="64">
                  <a:moveTo>
                    <a:pt x="156" y="41"/>
                  </a:moveTo>
                  <a:cubicBezTo>
                    <a:pt x="156" y="41"/>
                    <a:pt x="148" y="52"/>
                    <a:pt x="131" y="41"/>
                  </a:cubicBezTo>
                  <a:cubicBezTo>
                    <a:pt x="114" y="30"/>
                    <a:pt x="90" y="21"/>
                    <a:pt x="61" y="40"/>
                  </a:cubicBezTo>
                  <a:cubicBezTo>
                    <a:pt x="66" y="42"/>
                    <a:pt x="99" y="30"/>
                    <a:pt x="101" y="49"/>
                  </a:cubicBezTo>
                  <a:cubicBezTo>
                    <a:pt x="80" y="51"/>
                    <a:pt x="63" y="64"/>
                    <a:pt x="37" y="56"/>
                  </a:cubicBezTo>
                  <a:cubicBezTo>
                    <a:pt x="30" y="54"/>
                    <a:pt x="16" y="54"/>
                    <a:pt x="9" y="55"/>
                  </a:cubicBezTo>
                  <a:cubicBezTo>
                    <a:pt x="6" y="55"/>
                    <a:pt x="4" y="53"/>
                    <a:pt x="3" y="50"/>
                  </a:cubicBezTo>
                  <a:cubicBezTo>
                    <a:pt x="3" y="43"/>
                    <a:pt x="1" y="31"/>
                    <a:pt x="1" y="28"/>
                  </a:cubicBezTo>
                  <a:cubicBezTo>
                    <a:pt x="0" y="23"/>
                    <a:pt x="4" y="22"/>
                    <a:pt x="4" y="22"/>
                  </a:cubicBezTo>
                  <a:cubicBezTo>
                    <a:pt x="73" y="7"/>
                    <a:pt x="73" y="7"/>
                    <a:pt x="73" y="7"/>
                  </a:cubicBezTo>
                  <a:cubicBezTo>
                    <a:pt x="73" y="7"/>
                    <a:pt x="95" y="0"/>
                    <a:pt x="118" y="13"/>
                  </a:cubicBezTo>
                  <a:cubicBezTo>
                    <a:pt x="140" y="27"/>
                    <a:pt x="151" y="34"/>
                    <a:pt x="156" y="41"/>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grpSp>
      <p:grpSp>
        <p:nvGrpSpPr>
          <p:cNvPr id="74" name="Group 6"/>
          <p:cNvGrpSpPr>
            <a:grpSpLocks noChangeAspect="1"/>
          </p:cNvGrpSpPr>
          <p:nvPr/>
        </p:nvGrpSpPr>
        <p:grpSpPr bwMode="auto">
          <a:xfrm>
            <a:off x="2720924" y="1411477"/>
            <a:ext cx="280130" cy="258051"/>
            <a:chOff x="348" y="684"/>
            <a:chExt cx="406" cy="374"/>
          </a:xfrm>
        </p:grpSpPr>
        <p:sp>
          <p:nvSpPr>
            <p:cNvPr id="75" name="Freeform 7"/>
            <p:cNvSpPr>
              <a:spLocks/>
            </p:cNvSpPr>
            <p:nvPr/>
          </p:nvSpPr>
          <p:spPr bwMode="auto">
            <a:xfrm>
              <a:off x="348" y="952"/>
              <a:ext cx="125" cy="106"/>
            </a:xfrm>
            <a:custGeom>
              <a:avLst/>
              <a:gdLst/>
              <a:ahLst/>
              <a:cxnLst>
                <a:cxn ang="0">
                  <a:pos x="0" y="14"/>
                </a:cxn>
                <a:cxn ang="0">
                  <a:pos x="33" y="45"/>
                </a:cxn>
                <a:cxn ang="0">
                  <a:pos x="53" y="30"/>
                </a:cxn>
                <a:cxn ang="0">
                  <a:pos x="18" y="0"/>
                </a:cxn>
                <a:cxn ang="0">
                  <a:pos x="0" y="14"/>
                </a:cxn>
              </a:cxnLst>
              <a:rect l="0" t="0" r="r" b="b"/>
              <a:pathLst>
                <a:path w="53" h="45">
                  <a:moveTo>
                    <a:pt x="0" y="14"/>
                  </a:moveTo>
                  <a:cubicBezTo>
                    <a:pt x="33" y="45"/>
                    <a:pt x="33" y="45"/>
                    <a:pt x="33" y="45"/>
                  </a:cubicBezTo>
                  <a:cubicBezTo>
                    <a:pt x="33" y="45"/>
                    <a:pt x="43" y="37"/>
                    <a:pt x="53" y="30"/>
                  </a:cubicBezTo>
                  <a:cubicBezTo>
                    <a:pt x="18" y="0"/>
                    <a:pt x="18" y="0"/>
                    <a:pt x="18" y="0"/>
                  </a:cubicBezTo>
                  <a:cubicBezTo>
                    <a:pt x="5" y="9"/>
                    <a:pt x="0" y="14"/>
                    <a:pt x="0" y="14"/>
                  </a:cubicBezTo>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76" name="Freeform 8"/>
            <p:cNvSpPr>
              <a:spLocks/>
            </p:cNvSpPr>
            <p:nvPr/>
          </p:nvSpPr>
          <p:spPr bwMode="auto">
            <a:xfrm>
              <a:off x="409" y="893"/>
              <a:ext cx="336" cy="123"/>
            </a:xfrm>
            <a:custGeom>
              <a:avLst/>
              <a:gdLst/>
              <a:ahLst/>
              <a:cxnLst>
                <a:cxn ang="0">
                  <a:pos x="120" y="14"/>
                </a:cxn>
                <a:cxn ang="0">
                  <a:pos x="95" y="29"/>
                </a:cxn>
                <a:cxn ang="0">
                  <a:pos x="58" y="25"/>
                </a:cxn>
                <a:cxn ang="0">
                  <a:pos x="81" y="21"/>
                </a:cxn>
                <a:cxn ang="0">
                  <a:pos x="100" y="8"/>
                </a:cxn>
                <a:cxn ang="0">
                  <a:pos x="65" y="6"/>
                </a:cxn>
                <a:cxn ang="0">
                  <a:pos x="31" y="6"/>
                </a:cxn>
                <a:cxn ang="0">
                  <a:pos x="0" y="24"/>
                </a:cxn>
                <a:cxn ang="0">
                  <a:pos x="32" y="52"/>
                </a:cxn>
                <a:cxn ang="0">
                  <a:pos x="42" y="46"/>
                </a:cxn>
                <a:cxn ang="0">
                  <a:pos x="94" y="46"/>
                </a:cxn>
                <a:cxn ang="0">
                  <a:pos x="142" y="8"/>
                </a:cxn>
                <a:cxn ang="0">
                  <a:pos x="120" y="14"/>
                </a:cxn>
              </a:cxnLst>
              <a:rect l="0" t="0" r="r" b="b"/>
              <a:pathLst>
                <a:path w="142" h="52">
                  <a:moveTo>
                    <a:pt x="120" y="14"/>
                  </a:moveTo>
                  <a:cubicBezTo>
                    <a:pt x="112" y="22"/>
                    <a:pt x="105" y="27"/>
                    <a:pt x="95" y="29"/>
                  </a:cubicBezTo>
                  <a:cubicBezTo>
                    <a:pt x="79" y="32"/>
                    <a:pt x="62" y="28"/>
                    <a:pt x="58" y="25"/>
                  </a:cubicBezTo>
                  <a:cubicBezTo>
                    <a:pt x="50" y="20"/>
                    <a:pt x="58" y="23"/>
                    <a:pt x="81" y="21"/>
                  </a:cubicBezTo>
                  <a:cubicBezTo>
                    <a:pt x="105" y="20"/>
                    <a:pt x="100" y="8"/>
                    <a:pt x="100" y="8"/>
                  </a:cubicBezTo>
                  <a:cubicBezTo>
                    <a:pt x="95" y="7"/>
                    <a:pt x="89" y="7"/>
                    <a:pt x="65" y="6"/>
                  </a:cubicBezTo>
                  <a:cubicBezTo>
                    <a:pt x="56" y="6"/>
                    <a:pt x="39" y="4"/>
                    <a:pt x="31" y="6"/>
                  </a:cubicBezTo>
                  <a:cubicBezTo>
                    <a:pt x="22" y="8"/>
                    <a:pt x="13" y="16"/>
                    <a:pt x="0" y="24"/>
                  </a:cubicBezTo>
                  <a:cubicBezTo>
                    <a:pt x="32" y="52"/>
                    <a:pt x="32" y="52"/>
                    <a:pt x="32" y="52"/>
                  </a:cubicBezTo>
                  <a:cubicBezTo>
                    <a:pt x="37" y="48"/>
                    <a:pt x="41" y="46"/>
                    <a:pt x="42" y="46"/>
                  </a:cubicBezTo>
                  <a:cubicBezTo>
                    <a:pt x="52" y="46"/>
                    <a:pt x="77" y="48"/>
                    <a:pt x="94" y="46"/>
                  </a:cubicBezTo>
                  <a:cubicBezTo>
                    <a:pt x="130" y="29"/>
                    <a:pt x="142" y="8"/>
                    <a:pt x="142" y="8"/>
                  </a:cubicBezTo>
                  <a:cubicBezTo>
                    <a:pt x="142" y="8"/>
                    <a:pt x="133" y="0"/>
                    <a:pt x="120" y="14"/>
                  </a:cubicBezTo>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85" name="Freeform 9"/>
            <p:cNvSpPr>
              <a:spLocks/>
            </p:cNvSpPr>
            <p:nvPr/>
          </p:nvSpPr>
          <p:spPr bwMode="auto">
            <a:xfrm>
              <a:off x="478" y="845"/>
              <a:ext cx="35" cy="29"/>
            </a:xfrm>
            <a:custGeom>
              <a:avLst/>
              <a:gdLst/>
              <a:ahLst/>
              <a:cxnLst>
                <a:cxn ang="0">
                  <a:pos x="35" y="24"/>
                </a:cxn>
                <a:cxn ang="0">
                  <a:pos x="35" y="0"/>
                </a:cxn>
                <a:cxn ang="0">
                  <a:pos x="0" y="29"/>
                </a:cxn>
                <a:cxn ang="0">
                  <a:pos x="33" y="29"/>
                </a:cxn>
                <a:cxn ang="0">
                  <a:pos x="35" y="24"/>
                </a:cxn>
              </a:cxnLst>
              <a:rect l="0" t="0" r="r" b="b"/>
              <a:pathLst>
                <a:path w="35" h="29">
                  <a:moveTo>
                    <a:pt x="35" y="24"/>
                  </a:moveTo>
                  <a:lnTo>
                    <a:pt x="35" y="0"/>
                  </a:lnTo>
                  <a:lnTo>
                    <a:pt x="0" y="29"/>
                  </a:lnTo>
                  <a:lnTo>
                    <a:pt x="33" y="29"/>
                  </a:lnTo>
                  <a:lnTo>
                    <a:pt x="35" y="24"/>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86" name="Freeform 10"/>
            <p:cNvSpPr>
              <a:spLocks/>
            </p:cNvSpPr>
            <p:nvPr/>
          </p:nvSpPr>
          <p:spPr bwMode="auto">
            <a:xfrm>
              <a:off x="525" y="805"/>
              <a:ext cx="40" cy="69"/>
            </a:xfrm>
            <a:custGeom>
              <a:avLst/>
              <a:gdLst/>
              <a:ahLst/>
              <a:cxnLst>
                <a:cxn ang="0">
                  <a:pos x="35" y="69"/>
                </a:cxn>
                <a:cxn ang="0">
                  <a:pos x="40" y="64"/>
                </a:cxn>
                <a:cxn ang="0">
                  <a:pos x="40" y="0"/>
                </a:cxn>
                <a:cxn ang="0">
                  <a:pos x="0" y="31"/>
                </a:cxn>
                <a:cxn ang="0">
                  <a:pos x="0" y="31"/>
                </a:cxn>
                <a:cxn ang="0">
                  <a:pos x="0" y="64"/>
                </a:cxn>
                <a:cxn ang="0">
                  <a:pos x="5" y="69"/>
                </a:cxn>
                <a:cxn ang="0">
                  <a:pos x="35" y="69"/>
                </a:cxn>
              </a:cxnLst>
              <a:rect l="0" t="0" r="r" b="b"/>
              <a:pathLst>
                <a:path w="40" h="69">
                  <a:moveTo>
                    <a:pt x="35" y="69"/>
                  </a:moveTo>
                  <a:lnTo>
                    <a:pt x="40" y="64"/>
                  </a:lnTo>
                  <a:lnTo>
                    <a:pt x="40" y="0"/>
                  </a:lnTo>
                  <a:lnTo>
                    <a:pt x="0" y="31"/>
                  </a:lnTo>
                  <a:lnTo>
                    <a:pt x="0" y="31"/>
                  </a:lnTo>
                  <a:lnTo>
                    <a:pt x="0" y="64"/>
                  </a:lnTo>
                  <a:lnTo>
                    <a:pt x="5" y="69"/>
                  </a:lnTo>
                  <a:lnTo>
                    <a:pt x="35" y="69"/>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87" name="Freeform 11"/>
            <p:cNvSpPr>
              <a:spLocks/>
            </p:cNvSpPr>
            <p:nvPr/>
          </p:nvSpPr>
          <p:spPr bwMode="auto">
            <a:xfrm>
              <a:off x="577" y="774"/>
              <a:ext cx="40" cy="100"/>
            </a:xfrm>
            <a:custGeom>
              <a:avLst/>
              <a:gdLst/>
              <a:ahLst/>
              <a:cxnLst>
                <a:cxn ang="0">
                  <a:pos x="35" y="100"/>
                </a:cxn>
                <a:cxn ang="0">
                  <a:pos x="40" y="95"/>
                </a:cxn>
                <a:cxn ang="0">
                  <a:pos x="40" y="12"/>
                </a:cxn>
                <a:cxn ang="0">
                  <a:pos x="28" y="0"/>
                </a:cxn>
                <a:cxn ang="0">
                  <a:pos x="12" y="14"/>
                </a:cxn>
                <a:cxn ang="0">
                  <a:pos x="0" y="24"/>
                </a:cxn>
                <a:cxn ang="0">
                  <a:pos x="0" y="95"/>
                </a:cxn>
                <a:cxn ang="0">
                  <a:pos x="2" y="100"/>
                </a:cxn>
                <a:cxn ang="0">
                  <a:pos x="35" y="100"/>
                </a:cxn>
              </a:cxnLst>
              <a:rect l="0" t="0" r="r" b="b"/>
              <a:pathLst>
                <a:path w="40" h="100">
                  <a:moveTo>
                    <a:pt x="35" y="100"/>
                  </a:moveTo>
                  <a:lnTo>
                    <a:pt x="40" y="95"/>
                  </a:lnTo>
                  <a:lnTo>
                    <a:pt x="40" y="12"/>
                  </a:lnTo>
                  <a:lnTo>
                    <a:pt x="28" y="0"/>
                  </a:lnTo>
                  <a:lnTo>
                    <a:pt x="12" y="14"/>
                  </a:lnTo>
                  <a:lnTo>
                    <a:pt x="0" y="24"/>
                  </a:lnTo>
                  <a:lnTo>
                    <a:pt x="0" y="95"/>
                  </a:lnTo>
                  <a:lnTo>
                    <a:pt x="2" y="100"/>
                  </a:lnTo>
                  <a:lnTo>
                    <a:pt x="35" y="100"/>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88" name="Freeform 12"/>
            <p:cNvSpPr>
              <a:spLocks/>
            </p:cNvSpPr>
            <p:nvPr/>
          </p:nvSpPr>
          <p:spPr bwMode="auto">
            <a:xfrm>
              <a:off x="629" y="788"/>
              <a:ext cx="38" cy="86"/>
            </a:xfrm>
            <a:custGeom>
              <a:avLst/>
              <a:gdLst/>
              <a:ahLst/>
              <a:cxnLst>
                <a:cxn ang="0">
                  <a:pos x="15" y="36"/>
                </a:cxn>
                <a:cxn ang="0">
                  <a:pos x="16" y="34"/>
                </a:cxn>
                <a:cxn ang="0">
                  <a:pos x="16" y="0"/>
                </a:cxn>
                <a:cxn ang="0">
                  <a:pos x="10" y="6"/>
                </a:cxn>
                <a:cxn ang="0">
                  <a:pos x="8" y="7"/>
                </a:cxn>
                <a:cxn ang="0">
                  <a:pos x="2" y="7"/>
                </a:cxn>
                <a:cxn ang="0">
                  <a:pos x="1" y="6"/>
                </a:cxn>
                <a:cxn ang="0">
                  <a:pos x="0" y="4"/>
                </a:cxn>
                <a:cxn ang="0">
                  <a:pos x="0" y="34"/>
                </a:cxn>
                <a:cxn ang="0">
                  <a:pos x="1" y="36"/>
                </a:cxn>
                <a:cxn ang="0">
                  <a:pos x="15" y="36"/>
                </a:cxn>
              </a:cxnLst>
              <a:rect l="0" t="0" r="r" b="b"/>
              <a:pathLst>
                <a:path w="16" h="36">
                  <a:moveTo>
                    <a:pt x="15" y="36"/>
                  </a:moveTo>
                  <a:cubicBezTo>
                    <a:pt x="16" y="34"/>
                    <a:pt x="16" y="34"/>
                    <a:pt x="16" y="34"/>
                  </a:cubicBezTo>
                  <a:cubicBezTo>
                    <a:pt x="16" y="0"/>
                    <a:pt x="16" y="0"/>
                    <a:pt x="16" y="0"/>
                  </a:cubicBezTo>
                  <a:cubicBezTo>
                    <a:pt x="10" y="6"/>
                    <a:pt x="10" y="6"/>
                    <a:pt x="10" y="6"/>
                  </a:cubicBezTo>
                  <a:cubicBezTo>
                    <a:pt x="8" y="7"/>
                    <a:pt x="8" y="7"/>
                    <a:pt x="8" y="7"/>
                  </a:cubicBezTo>
                  <a:cubicBezTo>
                    <a:pt x="6" y="8"/>
                    <a:pt x="4" y="8"/>
                    <a:pt x="2" y="7"/>
                  </a:cubicBezTo>
                  <a:cubicBezTo>
                    <a:pt x="1" y="6"/>
                    <a:pt x="1" y="6"/>
                    <a:pt x="1" y="6"/>
                  </a:cubicBezTo>
                  <a:cubicBezTo>
                    <a:pt x="0" y="4"/>
                    <a:pt x="0" y="4"/>
                    <a:pt x="0" y="4"/>
                  </a:cubicBezTo>
                  <a:cubicBezTo>
                    <a:pt x="0" y="34"/>
                    <a:pt x="0" y="34"/>
                    <a:pt x="0" y="34"/>
                  </a:cubicBezTo>
                  <a:cubicBezTo>
                    <a:pt x="1" y="36"/>
                    <a:pt x="1" y="36"/>
                    <a:pt x="1" y="36"/>
                  </a:cubicBezTo>
                  <a:lnTo>
                    <a:pt x="15" y="36"/>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94" name="Freeform 13"/>
            <p:cNvSpPr>
              <a:spLocks/>
            </p:cNvSpPr>
            <p:nvPr/>
          </p:nvSpPr>
          <p:spPr bwMode="auto">
            <a:xfrm>
              <a:off x="678" y="748"/>
              <a:ext cx="41" cy="126"/>
            </a:xfrm>
            <a:custGeom>
              <a:avLst/>
              <a:gdLst/>
              <a:ahLst/>
              <a:cxnLst>
                <a:cxn ang="0">
                  <a:pos x="38" y="126"/>
                </a:cxn>
                <a:cxn ang="0">
                  <a:pos x="41" y="121"/>
                </a:cxn>
                <a:cxn ang="0">
                  <a:pos x="41" y="0"/>
                </a:cxn>
                <a:cxn ang="0">
                  <a:pos x="17" y="19"/>
                </a:cxn>
                <a:cxn ang="0">
                  <a:pos x="0" y="31"/>
                </a:cxn>
                <a:cxn ang="0">
                  <a:pos x="0" y="121"/>
                </a:cxn>
                <a:cxn ang="0">
                  <a:pos x="5" y="126"/>
                </a:cxn>
                <a:cxn ang="0">
                  <a:pos x="38" y="126"/>
                </a:cxn>
              </a:cxnLst>
              <a:rect l="0" t="0" r="r" b="b"/>
              <a:pathLst>
                <a:path w="41" h="126">
                  <a:moveTo>
                    <a:pt x="38" y="126"/>
                  </a:moveTo>
                  <a:lnTo>
                    <a:pt x="41" y="121"/>
                  </a:lnTo>
                  <a:lnTo>
                    <a:pt x="41" y="0"/>
                  </a:lnTo>
                  <a:lnTo>
                    <a:pt x="17" y="19"/>
                  </a:lnTo>
                  <a:lnTo>
                    <a:pt x="0" y="31"/>
                  </a:lnTo>
                  <a:lnTo>
                    <a:pt x="0" y="121"/>
                  </a:lnTo>
                  <a:lnTo>
                    <a:pt x="5" y="126"/>
                  </a:lnTo>
                  <a:lnTo>
                    <a:pt x="38" y="126"/>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95" name="Freeform 14"/>
            <p:cNvSpPr>
              <a:spLocks/>
            </p:cNvSpPr>
            <p:nvPr/>
          </p:nvSpPr>
          <p:spPr bwMode="auto">
            <a:xfrm>
              <a:off x="447" y="684"/>
              <a:ext cx="307" cy="180"/>
            </a:xfrm>
            <a:custGeom>
              <a:avLst/>
              <a:gdLst/>
              <a:ahLst/>
              <a:cxnLst>
                <a:cxn ang="0">
                  <a:pos x="130" y="4"/>
                </a:cxn>
                <a:cxn ang="0">
                  <a:pos x="129" y="1"/>
                </a:cxn>
                <a:cxn ang="0">
                  <a:pos x="126" y="0"/>
                </a:cxn>
                <a:cxn ang="0">
                  <a:pos x="121" y="0"/>
                </a:cxn>
                <a:cxn ang="0">
                  <a:pos x="105" y="0"/>
                </a:cxn>
                <a:cxn ang="0">
                  <a:pos x="104" y="0"/>
                </a:cxn>
                <a:cxn ang="0">
                  <a:pos x="103" y="1"/>
                </a:cxn>
                <a:cxn ang="0">
                  <a:pos x="101" y="5"/>
                </a:cxn>
                <a:cxn ang="0">
                  <a:pos x="104" y="9"/>
                </a:cxn>
                <a:cxn ang="0">
                  <a:pos x="105" y="9"/>
                </a:cxn>
                <a:cxn ang="0">
                  <a:pos x="110" y="9"/>
                </a:cxn>
                <a:cxn ang="0">
                  <a:pos x="113" y="9"/>
                </a:cxn>
                <a:cxn ang="0">
                  <a:pos x="108" y="13"/>
                </a:cxn>
                <a:cxn ang="0">
                  <a:pos x="99" y="21"/>
                </a:cxn>
                <a:cxn ang="0">
                  <a:pos x="94" y="25"/>
                </a:cxn>
                <a:cxn ang="0">
                  <a:pos x="87" y="30"/>
                </a:cxn>
                <a:cxn ang="0">
                  <a:pos x="83" y="33"/>
                </a:cxn>
                <a:cxn ang="0">
                  <a:pos x="79" y="29"/>
                </a:cxn>
                <a:cxn ang="0">
                  <a:pos x="77" y="27"/>
                </a:cxn>
                <a:cxn ang="0">
                  <a:pos x="72" y="22"/>
                </a:cxn>
                <a:cxn ang="0">
                  <a:pos x="71" y="21"/>
                </a:cxn>
                <a:cxn ang="0">
                  <a:pos x="65" y="21"/>
                </a:cxn>
                <a:cxn ang="0">
                  <a:pos x="60" y="24"/>
                </a:cxn>
                <a:cxn ang="0">
                  <a:pos x="55" y="28"/>
                </a:cxn>
                <a:cxn ang="0">
                  <a:pos x="51" y="31"/>
                </a:cxn>
                <a:cxn ang="0">
                  <a:pos x="50" y="32"/>
                </a:cxn>
                <a:cxn ang="0">
                  <a:pos x="33" y="45"/>
                </a:cxn>
                <a:cxn ang="0">
                  <a:pos x="32" y="45"/>
                </a:cxn>
                <a:cxn ang="0">
                  <a:pos x="27" y="49"/>
                </a:cxn>
                <a:cxn ang="0">
                  <a:pos x="5" y="65"/>
                </a:cxn>
                <a:cxn ang="0">
                  <a:pos x="3" y="67"/>
                </a:cxn>
                <a:cxn ang="0">
                  <a:pos x="2" y="74"/>
                </a:cxn>
                <a:cxn ang="0">
                  <a:pos x="6" y="75"/>
                </a:cxn>
                <a:cxn ang="0">
                  <a:pos x="8" y="75"/>
                </a:cxn>
                <a:cxn ang="0">
                  <a:pos x="27" y="60"/>
                </a:cxn>
                <a:cxn ang="0">
                  <a:pos x="32" y="56"/>
                </a:cxn>
                <a:cxn ang="0">
                  <a:pos x="33" y="56"/>
                </a:cxn>
                <a:cxn ang="0">
                  <a:pos x="50" y="43"/>
                </a:cxn>
                <a:cxn ang="0">
                  <a:pos x="52" y="42"/>
                </a:cxn>
                <a:cxn ang="0">
                  <a:pos x="55" y="39"/>
                </a:cxn>
                <a:cxn ang="0">
                  <a:pos x="60" y="35"/>
                </a:cxn>
                <a:cxn ang="0">
                  <a:pos x="67" y="30"/>
                </a:cxn>
                <a:cxn ang="0">
                  <a:pos x="72" y="35"/>
                </a:cxn>
                <a:cxn ang="0">
                  <a:pos x="77" y="40"/>
                </a:cxn>
                <a:cxn ang="0">
                  <a:pos x="79" y="42"/>
                </a:cxn>
                <a:cxn ang="0">
                  <a:pos x="80" y="43"/>
                </a:cxn>
                <a:cxn ang="0">
                  <a:pos x="86" y="43"/>
                </a:cxn>
                <a:cxn ang="0">
                  <a:pos x="87" y="41"/>
                </a:cxn>
                <a:cxn ang="0">
                  <a:pos x="94" y="36"/>
                </a:cxn>
                <a:cxn ang="0">
                  <a:pos x="99" y="32"/>
                </a:cxn>
                <a:cxn ang="0">
                  <a:pos x="106" y="27"/>
                </a:cxn>
                <a:cxn ang="0">
                  <a:pos x="121" y="14"/>
                </a:cxn>
                <a:cxn ang="0">
                  <a:pos x="121" y="14"/>
                </a:cxn>
                <a:cxn ang="0">
                  <a:pos x="121" y="24"/>
                </a:cxn>
                <a:cxn ang="0">
                  <a:pos x="126" y="29"/>
                </a:cxn>
                <a:cxn ang="0">
                  <a:pos x="130" y="24"/>
                </a:cxn>
                <a:cxn ang="0">
                  <a:pos x="130" y="4"/>
                </a:cxn>
              </a:cxnLst>
              <a:rect l="0" t="0" r="r" b="b"/>
              <a:pathLst>
                <a:path w="130" h="76">
                  <a:moveTo>
                    <a:pt x="130" y="4"/>
                  </a:moveTo>
                  <a:cubicBezTo>
                    <a:pt x="130" y="3"/>
                    <a:pt x="130" y="2"/>
                    <a:pt x="129" y="1"/>
                  </a:cubicBezTo>
                  <a:cubicBezTo>
                    <a:pt x="128" y="0"/>
                    <a:pt x="127" y="0"/>
                    <a:pt x="126" y="0"/>
                  </a:cubicBezTo>
                  <a:cubicBezTo>
                    <a:pt x="121" y="0"/>
                    <a:pt x="121" y="0"/>
                    <a:pt x="121" y="0"/>
                  </a:cubicBezTo>
                  <a:cubicBezTo>
                    <a:pt x="105" y="0"/>
                    <a:pt x="105" y="0"/>
                    <a:pt x="105" y="0"/>
                  </a:cubicBezTo>
                  <a:cubicBezTo>
                    <a:pt x="104" y="0"/>
                    <a:pt x="104" y="0"/>
                    <a:pt x="104" y="0"/>
                  </a:cubicBezTo>
                  <a:cubicBezTo>
                    <a:pt x="103" y="1"/>
                    <a:pt x="103" y="1"/>
                    <a:pt x="103" y="1"/>
                  </a:cubicBezTo>
                  <a:cubicBezTo>
                    <a:pt x="102" y="1"/>
                    <a:pt x="101" y="3"/>
                    <a:pt x="101" y="5"/>
                  </a:cubicBezTo>
                  <a:cubicBezTo>
                    <a:pt x="101" y="6"/>
                    <a:pt x="102" y="8"/>
                    <a:pt x="104" y="9"/>
                  </a:cubicBezTo>
                  <a:cubicBezTo>
                    <a:pt x="105" y="9"/>
                    <a:pt x="105" y="9"/>
                    <a:pt x="105" y="9"/>
                  </a:cubicBezTo>
                  <a:cubicBezTo>
                    <a:pt x="110" y="9"/>
                    <a:pt x="110" y="9"/>
                    <a:pt x="110" y="9"/>
                  </a:cubicBezTo>
                  <a:cubicBezTo>
                    <a:pt x="113" y="9"/>
                    <a:pt x="113" y="9"/>
                    <a:pt x="113" y="9"/>
                  </a:cubicBezTo>
                  <a:cubicBezTo>
                    <a:pt x="108" y="13"/>
                    <a:pt x="108" y="13"/>
                    <a:pt x="108" y="13"/>
                  </a:cubicBezTo>
                  <a:cubicBezTo>
                    <a:pt x="99" y="21"/>
                    <a:pt x="99" y="21"/>
                    <a:pt x="99" y="21"/>
                  </a:cubicBezTo>
                  <a:cubicBezTo>
                    <a:pt x="94" y="25"/>
                    <a:pt x="94" y="25"/>
                    <a:pt x="94" y="25"/>
                  </a:cubicBezTo>
                  <a:cubicBezTo>
                    <a:pt x="87" y="30"/>
                    <a:pt x="87" y="30"/>
                    <a:pt x="87" y="30"/>
                  </a:cubicBezTo>
                  <a:cubicBezTo>
                    <a:pt x="83" y="33"/>
                    <a:pt x="83" y="33"/>
                    <a:pt x="83" y="33"/>
                  </a:cubicBezTo>
                  <a:cubicBezTo>
                    <a:pt x="79" y="29"/>
                    <a:pt x="79" y="29"/>
                    <a:pt x="79" y="29"/>
                  </a:cubicBezTo>
                  <a:cubicBezTo>
                    <a:pt x="77" y="27"/>
                    <a:pt x="77" y="27"/>
                    <a:pt x="77" y="27"/>
                  </a:cubicBezTo>
                  <a:cubicBezTo>
                    <a:pt x="72" y="22"/>
                    <a:pt x="72" y="22"/>
                    <a:pt x="72" y="22"/>
                  </a:cubicBezTo>
                  <a:cubicBezTo>
                    <a:pt x="71" y="21"/>
                    <a:pt x="71" y="21"/>
                    <a:pt x="71" y="21"/>
                  </a:cubicBezTo>
                  <a:cubicBezTo>
                    <a:pt x="69" y="19"/>
                    <a:pt x="67" y="19"/>
                    <a:pt x="65" y="21"/>
                  </a:cubicBezTo>
                  <a:cubicBezTo>
                    <a:pt x="60" y="24"/>
                    <a:pt x="60" y="24"/>
                    <a:pt x="60" y="24"/>
                  </a:cubicBezTo>
                  <a:cubicBezTo>
                    <a:pt x="55" y="28"/>
                    <a:pt x="55" y="28"/>
                    <a:pt x="55" y="28"/>
                  </a:cubicBezTo>
                  <a:cubicBezTo>
                    <a:pt x="51" y="31"/>
                    <a:pt x="51" y="31"/>
                    <a:pt x="51" y="31"/>
                  </a:cubicBezTo>
                  <a:cubicBezTo>
                    <a:pt x="50" y="32"/>
                    <a:pt x="50" y="32"/>
                    <a:pt x="50" y="32"/>
                  </a:cubicBezTo>
                  <a:cubicBezTo>
                    <a:pt x="33" y="45"/>
                    <a:pt x="33" y="45"/>
                    <a:pt x="33" y="45"/>
                  </a:cubicBezTo>
                  <a:cubicBezTo>
                    <a:pt x="32" y="45"/>
                    <a:pt x="32" y="45"/>
                    <a:pt x="32" y="45"/>
                  </a:cubicBezTo>
                  <a:cubicBezTo>
                    <a:pt x="27" y="49"/>
                    <a:pt x="27" y="49"/>
                    <a:pt x="27" y="49"/>
                  </a:cubicBezTo>
                  <a:cubicBezTo>
                    <a:pt x="5" y="65"/>
                    <a:pt x="5" y="65"/>
                    <a:pt x="5" y="65"/>
                  </a:cubicBezTo>
                  <a:cubicBezTo>
                    <a:pt x="3" y="67"/>
                    <a:pt x="3" y="67"/>
                    <a:pt x="3" y="67"/>
                  </a:cubicBezTo>
                  <a:cubicBezTo>
                    <a:pt x="1" y="69"/>
                    <a:pt x="0" y="72"/>
                    <a:pt x="2" y="74"/>
                  </a:cubicBezTo>
                  <a:cubicBezTo>
                    <a:pt x="3" y="75"/>
                    <a:pt x="5" y="76"/>
                    <a:pt x="6" y="75"/>
                  </a:cubicBezTo>
                  <a:cubicBezTo>
                    <a:pt x="8" y="75"/>
                    <a:pt x="8" y="75"/>
                    <a:pt x="8" y="75"/>
                  </a:cubicBezTo>
                  <a:cubicBezTo>
                    <a:pt x="27" y="60"/>
                    <a:pt x="27" y="60"/>
                    <a:pt x="27" y="60"/>
                  </a:cubicBezTo>
                  <a:cubicBezTo>
                    <a:pt x="32" y="56"/>
                    <a:pt x="32" y="56"/>
                    <a:pt x="32" y="56"/>
                  </a:cubicBezTo>
                  <a:cubicBezTo>
                    <a:pt x="33" y="56"/>
                    <a:pt x="33" y="56"/>
                    <a:pt x="33" y="56"/>
                  </a:cubicBezTo>
                  <a:cubicBezTo>
                    <a:pt x="50" y="43"/>
                    <a:pt x="50" y="43"/>
                    <a:pt x="50" y="43"/>
                  </a:cubicBezTo>
                  <a:cubicBezTo>
                    <a:pt x="52" y="42"/>
                    <a:pt x="52" y="42"/>
                    <a:pt x="52" y="42"/>
                  </a:cubicBezTo>
                  <a:cubicBezTo>
                    <a:pt x="55" y="39"/>
                    <a:pt x="55" y="39"/>
                    <a:pt x="55" y="39"/>
                  </a:cubicBezTo>
                  <a:cubicBezTo>
                    <a:pt x="60" y="35"/>
                    <a:pt x="60" y="35"/>
                    <a:pt x="60" y="35"/>
                  </a:cubicBezTo>
                  <a:cubicBezTo>
                    <a:pt x="67" y="30"/>
                    <a:pt x="67" y="30"/>
                    <a:pt x="67" y="30"/>
                  </a:cubicBezTo>
                  <a:cubicBezTo>
                    <a:pt x="72" y="35"/>
                    <a:pt x="72" y="35"/>
                    <a:pt x="72" y="35"/>
                  </a:cubicBezTo>
                  <a:cubicBezTo>
                    <a:pt x="77" y="40"/>
                    <a:pt x="77" y="40"/>
                    <a:pt x="77" y="40"/>
                  </a:cubicBezTo>
                  <a:cubicBezTo>
                    <a:pt x="79" y="42"/>
                    <a:pt x="79" y="42"/>
                    <a:pt x="79" y="42"/>
                  </a:cubicBezTo>
                  <a:cubicBezTo>
                    <a:pt x="80" y="43"/>
                    <a:pt x="80" y="43"/>
                    <a:pt x="80" y="43"/>
                  </a:cubicBezTo>
                  <a:cubicBezTo>
                    <a:pt x="81" y="44"/>
                    <a:pt x="84" y="44"/>
                    <a:pt x="86" y="43"/>
                  </a:cubicBezTo>
                  <a:cubicBezTo>
                    <a:pt x="87" y="41"/>
                    <a:pt x="87" y="41"/>
                    <a:pt x="87" y="41"/>
                  </a:cubicBezTo>
                  <a:cubicBezTo>
                    <a:pt x="94" y="36"/>
                    <a:pt x="94" y="36"/>
                    <a:pt x="94" y="36"/>
                  </a:cubicBezTo>
                  <a:cubicBezTo>
                    <a:pt x="99" y="32"/>
                    <a:pt x="99" y="32"/>
                    <a:pt x="99" y="32"/>
                  </a:cubicBezTo>
                  <a:cubicBezTo>
                    <a:pt x="106" y="27"/>
                    <a:pt x="106" y="27"/>
                    <a:pt x="106" y="27"/>
                  </a:cubicBezTo>
                  <a:cubicBezTo>
                    <a:pt x="121" y="14"/>
                    <a:pt x="121" y="14"/>
                    <a:pt x="121" y="14"/>
                  </a:cubicBezTo>
                  <a:cubicBezTo>
                    <a:pt x="121" y="14"/>
                    <a:pt x="121" y="14"/>
                    <a:pt x="121" y="14"/>
                  </a:cubicBezTo>
                  <a:cubicBezTo>
                    <a:pt x="121" y="24"/>
                    <a:pt x="121" y="24"/>
                    <a:pt x="121" y="24"/>
                  </a:cubicBezTo>
                  <a:cubicBezTo>
                    <a:pt x="121" y="27"/>
                    <a:pt x="123" y="29"/>
                    <a:pt x="126" y="29"/>
                  </a:cubicBezTo>
                  <a:cubicBezTo>
                    <a:pt x="128" y="29"/>
                    <a:pt x="130" y="27"/>
                    <a:pt x="130" y="24"/>
                  </a:cubicBezTo>
                  <a:lnTo>
                    <a:pt x="130" y="4"/>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grpSp>
    </p:spTree>
    <p:extLst>
      <p:ext uri="{BB962C8B-B14F-4D97-AF65-F5344CB8AC3E}">
        <p14:creationId xmlns:p14="http://schemas.microsoft.com/office/powerpoint/2010/main" val="11644533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Capability framework</a:t>
            </a:r>
            <a:endParaRPr lang="en-US" dirty="0"/>
          </a:p>
        </p:txBody>
      </p:sp>
      <p:sp>
        <p:nvSpPr>
          <p:cNvPr id="4" name="Text Placeholder 3"/>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6503434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934610" y="1343857"/>
            <a:ext cx="6581117" cy="2000922"/>
          </a:xfrm>
        </p:spPr>
        <p:txBody>
          <a:bodyPr/>
          <a:lstStyle/>
          <a:p>
            <a:r>
              <a:rPr lang="en-US" dirty="0"/>
              <a:t>Azure</a:t>
            </a:r>
            <a:br>
              <a:rPr lang="en-US" dirty="0"/>
            </a:br>
            <a:r>
              <a:rPr lang="en-US" dirty="0"/>
              <a:t>Talkbook</a:t>
            </a:r>
          </a:p>
        </p:txBody>
      </p:sp>
      <p:sp>
        <p:nvSpPr>
          <p:cNvPr id="6" name="Text Placeholder 5"/>
          <p:cNvSpPr>
            <a:spLocks noGrp="1"/>
          </p:cNvSpPr>
          <p:nvPr>
            <p:ph type="body" sz="quarter" idx="4294967295"/>
          </p:nvPr>
        </p:nvSpPr>
        <p:spPr>
          <a:xfrm>
            <a:off x="934610" y="5299457"/>
            <a:ext cx="6541518" cy="216000"/>
          </a:xfrm>
          <a:prstGeom prst="rect">
            <a:avLst/>
          </a:prstGeom>
        </p:spPr>
        <p:txBody>
          <a:bodyPr/>
          <a:lstStyle/>
          <a:p>
            <a:r>
              <a:rPr lang="en-US" dirty="0">
                <a:solidFill>
                  <a:schemeClr val="bg1"/>
                </a:solidFill>
              </a:rPr>
              <a:t>Version DRAFT</a:t>
            </a:r>
          </a:p>
        </p:txBody>
      </p:sp>
      <p:sp>
        <p:nvSpPr>
          <p:cNvPr id="7" name="Text Placeholder 6"/>
          <p:cNvSpPr>
            <a:spLocks noGrp="1"/>
          </p:cNvSpPr>
          <p:nvPr>
            <p:ph type="body" sz="quarter" idx="4294967295"/>
          </p:nvPr>
        </p:nvSpPr>
        <p:spPr>
          <a:xfrm>
            <a:off x="934610" y="5732107"/>
            <a:ext cx="1889125" cy="487363"/>
          </a:xfrm>
          <a:prstGeom prst="rect">
            <a:avLst/>
          </a:prstGeom>
        </p:spPr>
        <p:txBody>
          <a:bodyPr/>
          <a:lstStyle/>
          <a:p>
            <a:r>
              <a:rPr lang="en-US" dirty="0">
                <a:solidFill>
                  <a:schemeClr val="bg1"/>
                </a:solidFill>
              </a:rPr>
              <a:t>April </a:t>
            </a:r>
            <a:r>
              <a:rPr lang="en-US" dirty="0" smtClean="0">
                <a:solidFill>
                  <a:schemeClr val="bg1"/>
                </a:solidFill>
              </a:rPr>
              <a:t>6, </a:t>
            </a:r>
            <a:r>
              <a:rPr lang="en-US" dirty="0">
                <a:solidFill>
                  <a:schemeClr val="bg1"/>
                </a:solidFill>
              </a:rPr>
              <a:t>2020</a:t>
            </a:r>
          </a:p>
        </p:txBody>
      </p:sp>
    </p:spTree>
    <p:extLst>
      <p:ext uri="{BB962C8B-B14F-4D97-AF65-F5344CB8AC3E}">
        <p14:creationId xmlns:p14="http://schemas.microsoft.com/office/powerpoint/2010/main" val="30174241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90443931"/>
              </p:ext>
            </p:extLst>
          </p:nvPr>
        </p:nvGraphicFramePr>
        <p:xfrm>
          <a:off x="998400" y="1322388"/>
          <a:ext cx="10195560" cy="4623816"/>
        </p:xfrm>
        <a:graphic>
          <a:graphicData uri="http://schemas.openxmlformats.org/drawingml/2006/table">
            <a:tbl>
              <a:tblPr firstRow="1" bandRow="1">
                <a:tableStyleId>{1FECB4D8-DB02-4DC6-A0A2-4F2EBAE1DC90}</a:tableStyleId>
              </a:tblPr>
              <a:tblGrid>
                <a:gridCol w="1259938">
                  <a:extLst>
                    <a:ext uri="{9D8B030D-6E8A-4147-A177-3AD203B41FA5}">
                      <a16:colId xmlns:a16="http://schemas.microsoft.com/office/drawing/2014/main" xmlns="" val="20001"/>
                    </a:ext>
                  </a:extLst>
                </a:gridCol>
                <a:gridCol w="2403973">
                  <a:extLst>
                    <a:ext uri="{9D8B030D-6E8A-4147-A177-3AD203B41FA5}">
                      <a16:colId xmlns:a16="http://schemas.microsoft.com/office/drawing/2014/main" xmlns="" val="20002"/>
                    </a:ext>
                  </a:extLst>
                </a:gridCol>
                <a:gridCol w="6531649">
                  <a:extLst>
                    <a:ext uri="{9D8B030D-6E8A-4147-A177-3AD203B41FA5}">
                      <a16:colId xmlns:a16="http://schemas.microsoft.com/office/drawing/2014/main" xmlns="" val="1189527883"/>
                    </a:ext>
                  </a:extLst>
                </a:gridCol>
              </a:tblGrid>
              <a:tr h="0">
                <a:tc>
                  <a:txBody>
                    <a:bodyPr/>
                    <a:lstStyle/>
                    <a:p>
                      <a:pPr algn="l">
                        <a:spcAft>
                          <a:spcPts val="300"/>
                        </a:spcAft>
                      </a:pPr>
                      <a:r>
                        <a:rPr lang="en-US" sz="1100" b="1" dirty="0">
                          <a:solidFill>
                            <a:schemeClr val="bg1"/>
                          </a:solidFill>
                        </a:rPr>
                        <a:t>Capability</a:t>
                      </a:r>
                    </a:p>
                  </a:txBody>
                  <a:tcPr marL="36576" marR="36576" marT="36576" marB="365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a:spcAft>
                          <a:spcPts val="300"/>
                        </a:spcAft>
                      </a:pPr>
                      <a:r>
                        <a:rPr lang="en-US" sz="1100" b="1" dirty="0">
                          <a:solidFill>
                            <a:schemeClr val="bg1"/>
                          </a:solidFill>
                        </a:rPr>
                        <a:t>Sub-Capability</a:t>
                      </a:r>
                    </a:p>
                  </a:txBody>
                  <a:tcPr marL="36576" marR="36576" marT="36576" marB="365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a:spcAft>
                          <a:spcPts val="300"/>
                        </a:spcAft>
                      </a:pPr>
                      <a:r>
                        <a:rPr lang="en-US" sz="1100" b="1" dirty="0" smtClean="0">
                          <a:solidFill>
                            <a:schemeClr val="bg1"/>
                          </a:solidFill>
                        </a:rPr>
                        <a:t>Azure </a:t>
                      </a:r>
                      <a:r>
                        <a:rPr lang="en-US" sz="1100" b="1" baseline="0" dirty="0" smtClean="0">
                          <a:solidFill>
                            <a:schemeClr val="bg1"/>
                          </a:solidFill>
                        </a:rPr>
                        <a:t>Native </a:t>
                      </a:r>
                      <a:r>
                        <a:rPr lang="en-US" sz="1100" b="1" baseline="0" dirty="0">
                          <a:solidFill>
                            <a:schemeClr val="bg1"/>
                          </a:solidFill>
                        </a:rPr>
                        <a:t>Capability</a:t>
                      </a:r>
                      <a:endParaRPr lang="en-US" sz="1100" b="1" dirty="0">
                        <a:solidFill>
                          <a:schemeClr val="bg1"/>
                        </a:solidFill>
                      </a:endParaRPr>
                    </a:p>
                  </a:txBody>
                  <a:tcPr marL="36576" marR="36576" marT="36576" marB="365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xmlns="" val="10000"/>
                  </a:ext>
                </a:extLst>
              </a:tr>
              <a:tr h="0">
                <a:tc rowSpan="3">
                  <a:txBody>
                    <a:bodyPr/>
                    <a:lstStyle/>
                    <a:p>
                      <a:pPr marL="0" indent="0" algn="l" defTabSz="914400" rtl="0" eaLnBrk="1" fontAlgn="t" latinLnBrk="0" hangingPunct="1">
                        <a:spcAft>
                          <a:spcPts val="300"/>
                        </a:spcAft>
                      </a:pPr>
                      <a:r>
                        <a:rPr lang="en-US" sz="1100" b="1" kern="1200" dirty="0">
                          <a:solidFill>
                            <a:schemeClr val="bg1"/>
                          </a:solidFill>
                          <a:latin typeface="+mn-lt"/>
                          <a:ea typeface="+mn-ea"/>
                          <a:cs typeface="+mn-cs"/>
                        </a:rPr>
                        <a:t>Engineering</a:t>
                      </a:r>
                    </a:p>
                  </a:txBody>
                  <a:tcPr marL="36576" marR="36576" marT="36576" marB="36576">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5EB8"/>
                    </a:solidFill>
                  </a:tcPr>
                </a:tc>
                <a:tc>
                  <a:txBody>
                    <a:bodyPr/>
                    <a:lstStyle/>
                    <a:p>
                      <a:pPr marL="0" indent="0" algn="l">
                        <a:lnSpc>
                          <a:spcPct val="100000"/>
                        </a:lnSpc>
                        <a:spcBef>
                          <a:spcPts val="0"/>
                        </a:spcBef>
                        <a:spcAft>
                          <a:spcPts val="300"/>
                        </a:spcAft>
                      </a:pPr>
                      <a:r>
                        <a:rPr lang="en-US" sz="1100" b="0" dirty="0">
                          <a:solidFill>
                            <a:srgbClr val="005EB8"/>
                          </a:solidFill>
                        </a:rPr>
                        <a:t>Code Repository &amp; Integrity</a:t>
                      </a: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100" b="0" i="0" u="none" strike="noStrike" kern="1200" baseline="0" dirty="0">
                          <a:solidFill>
                            <a:srgbClr val="005EB8"/>
                          </a:solidFill>
                          <a:latin typeface="+mn-lt"/>
                          <a:ea typeface="+mn-ea"/>
                          <a:cs typeface="+mn-cs"/>
                        </a:rPr>
                        <a:t>Azure </a:t>
                      </a:r>
                      <a:r>
                        <a:rPr lang="en-US" sz="1100" b="0" i="0" u="none" strike="noStrike" kern="1200" baseline="0" dirty="0" smtClean="0">
                          <a:solidFill>
                            <a:srgbClr val="005EB8"/>
                          </a:solidFill>
                          <a:latin typeface="+mn-lt"/>
                          <a:ea typeface="+mn-ea"/>
                          <a:cs typeface="+mn-cs"/>
                        </a:rPr>
                        <a:t>Repos</a:t>
                      </a:r>
                      <a:endParaRPr lang="en-US" sz="1100" b="0" i="0" u="none" strike="noStrike" kern="1200" baseline="0" dirty="0">
                        <a:solidFill>
                          <a:srgbClr val="005EB8"/>
                        </a:solidFill>
                        <a:latin typeface="+mn-lt"/>
                        <a:ea typeface="+mn-ea"/>
                        <a:cs typeface="+mn-cs"/>
                      </a:endParaRP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10001"/>
                  </a:ext>
                </a:extLst>
              </a:tr>
              <a:tr h="0">
                <a:tc vMerge="1">
                  <a:txBody>
                    <a:bodyPr/>
                    <a:lstStyle/>
                    <a:p>
                      <a:endParaRPr lang="en-US"/>
                    </a:p>
                  </a:txBody>
                  <a:tcP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lgn="l">
                        <a:lnSpc>
                          <a:spcPct val="100000"/>
                        </a:lnSpc>
                        <a:spcBef>
                          <a:spcPts val="0"/>
                        </a:spcBef>
                        <a:spcAft>
                          <a:spcPts val="300"/>
                        </a:spcAft>
                      </a:pPr>
                      <a:r>
                        <a:rPr lang="en-US" sz="1100" b="0" dirty="0">
                          <a:solidFill>
                            <a:srgbClr val="005EB8"/>
                          </a:solidFill>
                        </a:rPr>
                        <a:t>Secure SDK’s</a:t>
                      </a: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lnSpc>
                          <a:spcPct val="100000"/>
                        </a:lnSpc>
                        <a:spcBef>
                          <a:spcPts val="0"/>
                        </a:spcBef>
                        <a:spcAft>
                          <a:spcPts val="300"/>
                        </a:spcAft>
                      </a:pPr>
                      <a:r>
                        <a:rPr lang="en-US" sz="1100" dirty="0">
                          <a:solidFill>
                            <a:srgbClr val="005EB8"/>
                          </a:solidFill>
                        </a:rPr>
                        <a:t>Azure Identity SDK’s</a:t>
                      </a: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10002"/>
                  </a:ext>
                </a:extLst>
              </a:tr>
              <a:tr h="0">
                <a:tc vMerge="1">
                  <a:txBody>
                    <a:bodyPr/>
                    <a:lstStyle/>
                    <a:p>
                      <a:pPr marL="53975" indent="0" algn="l" defTabSz="914400" rtl="0" eaLnBrk="1" fontAlgn="t" latinLnBrk="0" hangingPunct="1"/>
                      <a:endParaRPr lang="en-US" sz="1000" b="1" kern="1200" dirty="0">
                        <a:solidFill>
                          <a:srgbClr val="00338D"/>
                        </a:solidFill>
                        <a:latin typeface="+mn-lt"/>
                        <a:ea typeface="+mn-ea"/>
                        <a:cs typeface="+mn-cs"/>
                      </a:endParaRPr>
                    </a:p>
                  </a:txBody>
                  <a:tcPr marL="18288" marR="18288" marT="18288" marB="18288"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lgn="l">
                        <a:lnSpc>
                          <a:spcPct val="100000"/>
                        </a:lnSpc>
                        <a:spcBef>
                          <a:spcPts val="0"/>
                        </a:spcBef>
                        <a:spcAft>
                          <a:spcPts val="300"/>
                        </a:spcAft>
                      </a:pPr>
                      <a:r>
                        <a:rPr lang="en-US" sz="1100" b="0" dirty="0">
                          <a:solidFill>
                            <a:srgbClr val="005EB8"/>
                          </a:solidFill>
                        </a:rPr>
                        <a:t>Threat Modeling</a:t>
                      </a: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lnSpc>
                          <a:spcPct val="100000"/>
                        </a:lnSpc>
                        <a:spcBef>
                          <a:spcPts val="0"/>
                        </a:spcBef>
                        <a:spcAft>
                          <a:spcPts val="300"/>
                        </a:spcAft>
                      </a:pPr>
                      <a:r>
                        <a:rPr lang="en-US" sz="1100" dirty="0">
                          <a:solidFill>
                            <a:srgbClr val="005EB8"/>
                          </a:solidFill>
                        </a:rPr>
                        <a:t>Azure advanced threat protection</a:t>
                      </a: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10003"/>
                  </a:ext>
                </a:extLst>
              </a:tr>
              <a:tr h="0">
                <a:tc rowSpan="2">
                  <a:txBody>
                    <a:bodyPr/>
                    <a:lstStyle/>
                    <a:p>
                      <a:pPr marL="0" indent="0">
                        <a:spcAft>
                          <a:spcPts val="300"/>
                        </a:spcAft>
                      </a:pPr>
                      <a:r>
                        <a:rPr lang="en-US" sz="1100" b="1" dirty="0">
                          <a:solidFill>
                            <a:schemeClr val="bg1"/>
                          </a:solidFill>
                        </a:rPr>
                        <a:t>Testing</a:t>
                      </a:r>
                    </a:p>
                  </a:txBody>
                  <a:tcPr marL="36576" marR="36576" marT="36576" marB="36576">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91DA"/>
                    </a:solidFill>
                  </a:tcPr>
                </a:tc>
                <a:tc>
                  <a:txBody>
                    <a:bodyPr/>
                    <a:lstStyle/>
                    <a:p>
                      <a:pPr marL="0" marR="0" indent="0" algn="l" defTabSz="914400" rtl="0" eaLnBrk="1" fontAlgn="auto" latinLnBrk="0" hangingPunct="1">
                        <a:lnSpc>
                          <a:spcPct val="100000"/>
                        </a:lnSpc>
                        <a:spcBef>
                          <a:spcPts val="0"/>
                        </a:spcBef>
                        <a:spcAft>
                          <a:spcPts val="300"/>
                        </a:spcAft>
                        <a:buClrTx/>
                        <a:buSzTx/>
                        <a:buFontTx/>
                        <a:buNone/>
                        <a:tabLst/>
                        <a:defRPr/>
                      </a:pPr>
                      <a:r>
                        <a:rPr lang="en-US" sz="1100" b="0" i="0" u="none" strike="noStrike" kern="1200" baseline="0" dirty="0">
                          <a:solidFill>
                            <a:srgbClr val="0091DA"/>
                          </a:solidFill>
                          <a:latin typeface="+mn-lt"/>
                          <a:ea typeface="+mn-ea"/>
                          <a:cs typeface="+mn-cs"/>
                        </a:rPr>
                        <a:t>SAST &amp; DAST Analysis</a:t>
                      </a: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100" b="0" i="0" u="none" strike="noStrike" kern="1200" baseline="0" dirty="0">
                          <a:solidFill>
                            <a:srgbClr val="0091DA"/>
                          </a:solidFill>
                          <a:latin typeface="+mn-lt"/>
                          <a:ea typeface="+mn-ea"/>
                          <a:cs typeface="+mn-cs"/>
                        </a:rPr>
                        <a:t>Azure </a:t>
                      </a:r>
                      <a:r>
                        <a:rPr lang="en-US" sz="1100" b="0" i="0" u="none" strike="noStrike" kern="1200" baseline="0" dirty="0" smtClean="0">
                          <a:solidFill>
                            <a:srgbClr val="0091DA"/>
                          </a:solidFill>
                          <a:latin typeface="+mn-lt"/>
                          <a:ea typeface="+mn-ea"/>
                          <a:cs typeface="+mn-cs"/>
                        </a:rPr>
                        <a:t>DevOps, </a:t>
                      </a:r>
                      <a:r>
                        <a:rPr lang="en-US" sz="1100" b="0" i="0" u="none" strike="noStrike" kern="1200" baseline="0" dirty="0">
                          <a:solidFill>
                            <a:srgbClr val="0091DA"/>
                          </a:solidFill>
                          <a:latin typeface="+mn-lt"/>
                          <a:ea typeface="+mn-ea"/>
                          <a:cs typeface="+mn-cs"/>
                        </a:rPr>
                        <a:t>Integration with third party solutions like CheckMarx, Binskim, Integration with external third party tools like Rapid7</a:t>
                      </a: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10004"/>
                  </a:ext>
                </a:extLst>
              </a:tr>
              <a:tr h="0">
                <a:tc vMerge="1">
                  <a:txBody>
                    <a:bodyPr/>
                    <a:lstStyle/>
                    <a:p>
                      <a:endParaRPr lang="en-US" sz="1200" b="1" dirty="0">
                        <a:solidFill>
                          <a:schemeClr val="tx1"/>
                        </a:solidFill>
                      </a:endParaRPr>
                    </a:p>
                  </a:txBody>
                  <a:tcPr marL="18288" marR="18288" marT="18288" marB="18288" anchor="ctr">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300"/>
                        </a:spcAft>
                        <a:buClrTx/>
                        <a:buSzTx/>
                        <a:buFontTx/>
                        <a:buNone/>
                        <a:tabLst/>
                        <a:defRPr/>
                      </a:pPr>
                      <a:r>
                        <a:rPr lang="en-US" sz="1100" b="0" i="0" u="none" strike="noStrike" kern="1200" baseline="0" dirty="0">
                          <a:solidFill>
                            <a:srgbClr val="0091DA"/>
                          </a:solidFill>
                          <a:latin typeface="+mn-lt"/>
                          <a:ea typeface="+mn-ea"/>
                          <a:cs typeface="+mn-cs"/>
                        </a:rPr>
                        <a:t>Penetration testing</a:t>
                      </a: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lnSpc>
                          <a:spcPct val="100000"/>
                        </a:lnSpc>
                        <a:spcBef>
                          <a:spcPts val="0"/>
                        </a:spcBef>
                        <a:spcAft>
                          <a:spcPts val="300"/>
                        </a:spcAft>
                      </a:pPr>
                      <a:endParaRPr lang="en-US" sz="1100" dirty="0">
                        <a:solidFill>
                          <a:srgbClr val="0091DA"/>
                        </a:solidFill>
                      </a:endParaRP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4155520089"/>
                  </a:ext>
                </a:extLst>
              </a:tr>
              <a:tr h="0">
                <a:tc rowSpan="3">
                  <a:txBody>
                    <a:bodyPr/>
                    <a:lstStyle/>
                    <a:p>
                      <a:pPr marL="0" marR="0" indent="0" algn="l" defTabSz="914400" rtl="0" eaLnBrk="1" fontAlgn="t" latinLnBrk="0" hangingPunct="1">
                        <a:lnSpc>
                          <a:spcPct val="100000"/>
                        </a:lnSpc>
                        <a:spcBef>
                          <a:spcPts val="0"/>
                        </a:spcBef>
                        <a:spcAft>
                          <a:spcPts val="300"/>
                        </a:spcAft>
                        <a:buClrTx/>
                        <a:buSzTx/>
                        <a:buFontTx/>
                        <a:buNone/>
                        <a:tabLst/>
                        <a:defRPr/>
                      </a:pPr>
                      <a:r>
                        <a:rPr lang="en-US" sz="1100" b="1" kern="1200" dirty="0">
                          <a:solidFill>
                            <a:schemeClr val="bg1"/>
                          </a:solidFill>
                          <a:latin typeface="+mn-lt"/>
                          <a:ea typeface="+mn-ea"/>
                          <a:cs typeface="+mn-cs"/>
                        </a:rPr>
                        <a:t>Deployment</a:t>
                      </a:r>
                    </a:p>
                  </a:txBody>
                  <a:tcPr marL="36576" marR="36576" marT="36576" marB="36576">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483698"/>
                    </a:solid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100" b="0" dirty="0">
                          <a:solidFill>
                            <a:srgbClr val="483698"/>
                          </a:solidFill>
                        </a:rPr>
                        <a:t>Automated release &amp; builds</a:t>
                      </a: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100" b="0" i="0" u="none" strike="noStrike" kern="1200" baseline="0" dirty="0">
                          <a:solidFill>
                            <a:srgbClr val="483698"/>
                          </a:solidFill>
                          <a:latin typeface="+mn-lt"/>
                          <a:ea typeface="+mn-ea"/>
                          <a:cs typeface="+mn-cs"/>
                        </a:rPr>
                        <a:t>Azure devops services, Azure pipelines, </a:t>
                      </a:r>
                      <a:r>
                        <a:rPr lang="en-US" sz="1100" b="0" i="0" u="none" strike="noStrike" kern="1200" baseline="0" dirty="0" smtClean="0">
                          <a:solidFill>
                            <a:srgbClr val="483698"/>
                          </a:solidFill>
                          <a:latin typeface="+mn-lt"/>
                          <a:ea typeface="+mn-ea"/>
                          <a:cs typeface="+mn-cs"/>
                        </a:rPr>
                        <a:t>API Management Services, DevOps Projects, DevTest Labs</a:t>
                      </a:r>
                      <a:endParaRPr lang="en-US" sz="1100" b="0" i="0" u="none" strike="noStrike" kern="1200" baseline="0" dirty="0">
                        <a:solidFill>
                          <a:srgbClr val="483698"/>
                        </a:solidFill>
                        <a:latin typeface="+mn-lt"/>
                        <a:ea typeface="+mn-ea"/>
                        <a:cs typeface="+mn-cs"/>
                      </a:endParaRP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10005"/>
                  </a:ext>
                </a:extLst>
              </a:tr>
              <a:tr h="0">
                <a:tc vMerge="1">
                  <a:txBody>
                    <a:bodyPr/>
                    <a:lstStyle/>
                    <a:p>
                      <a:pPr marL="53975" marR="0" indent="0" algn="l" defTabSz="914400" rtl="0" eaLnBrk="1" fontAlgn="t" latinLnBrk="0" hangingPunct="1">
                        <a:lnSpc>
                          <a:spcPct val="100000"/>
                        </a:lnSpc>
                        <a:spcBef>
                          <a:spcPts val="0"/>
                        </a:spcBef>
                        <a:spcAft>
                          <a:spcPts val="0"/>
                        </a:spcAft>
                        <a:buClrTx/>
                        <a:buSzTx/>
                        <a:buFontTx/>
                        <a:buNone/>
                        <a:tabLst/>
                        <a:defRPr/>
                      </a:pPr>
                      <a:endParaRPr lang="en-US" sz="1000" b="1" kern="1200" dirty="0">
                        <a:solidFill>
                          <a:srgbClr val="00338D"/>
                        </a:solidFill>
                        <a:latin typeface="+mn-lt"/>
                        <a:ea typeface="+mn-ea"/>
                        <a:cs typeface="+mn-cs"/>
                      </a:endParaRPr>
                    </a:p>
                  </a:txBody>
                  <a:tcPr marL="18288" marR="18288" marT="18288" marB="18288"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lgn="l">
                        <a:lnSpc>
                          <a:spcPct val="100000"/>
                        </a:lnSpc>
                        <a:spcBef>
                          <a:spcPts val="0"/>
                        </a:spcBef>
                        <a:spcAft>
                          <a:spcPts val="300"/>
                        </a:spcAft>
                      </a:pPr>
                      <a:r>
                        <a:rPr lang="en-US" sz="1100" b="0" dirty="0">
                          <a:solidFill>
                            <a:srgbClr val="483698"/>
                          </a:solidFill>
                        </a:rPr>
                        <a:t>Asset Inventory</a:t>
                      </a: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100" b="0" i="0" u="none" strike="noStrike" kern="1200" baseline="0" dirty="0">
                          <a:solidFill>
                            <a:srgbClr val="483698"/>
                          </a:solidFill>
                          <a:latin typeface="+mn-lt"/>
                          <a:ea typeface="+mn-ea"/>
                          <a:cs typeface="+mn-cs"/>
                        </a:rPr>
                        <a:t>Azure automation, Azure resource </a:t>
                      </a:r>
                      <a:r>
                        <a:rPr lang="en-US" sz="1100" b="0" i="0" u="none" strike="noStrike" kern="1200" baseline="0" dirty="0" smtClean="0">
                          <a:solidFill>
                            <a:srgbClr val="483698"/>
                          </a:solidFill>
                          <a:latin typeface="+mn-lt"/>
                          <a:ea typeface="+mn-ea"/>
                          <a:cs typeface="+mn-cs"/>
                        </a:rPr>
                        <a:t>manager, Azure </a:t>
                      </a:r>
                      <a:r>
                        <a:rPr lang="en-US" sz="1100" b="0" i="0" u="none" strike="noStrike" kern="1200" baseline="0" dirty="0">
                          <a:solidFill>
                            <a:srgbClr val="483698"/>
                          </a:solidFill>
                          <a:latin typeface="+mn-lt"/>
                          <a:ea typeface="+mn-ea"/>
                          <a:cs typeface="+mn-cs"/>
                        </a:rPr>
                        <a:t>managed </a:t>
                      </a:r>
                      <a:r>
                        <a:rPr lang="en-US" sz="1100" b="0" i="0" u="none" strike="noStrike" kern="1200" baseline="0" dirty="0" smtClean="0">
                          <a:solidFill>
                            <a:srgbClr val="483698"/>
                          </a:solidFill>
                          <a:latin typeface="+mn-lt"/>
                          <a:ea typeface="+mn-ea"/>
                          <a:cs typeface="+mn-cs"/>
                        </a:rPr>
                        <a:t>applications</a:t>
                      </a:r>
                      <a:endParaRPr lang="en-US" sz="1100" b="0" i="0" u="none" strike="noStrike" kern="1200" baseline="0" dirty="0">
                        <a:solidFill>
                          <a:srgbClr val="483698"/>
                        </a:solidFill>
                        <a:latin typeface="+mn-lt"/>
                        <a:ea typeface="+mn-ea"/>
                        <a:cs typeface="+mn-cs"/>
                      </a:endParaRP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10006"/>
                  </a:ext>
                </a:extLst>
              </a:tr>
              <a:tr h="0">
                <a:tc vMerge="1">
                  <a:txBody>
                    <a:bodyPr/>
                    <a:lstStyle/>
                    <a:p>
                      <a:pPr marL="53975" marR="0" indent="0" algn="l" defTabSz="914400" rtl="0" eaLnBrk="1" fontAlgn="t" latinLnBrk="0" hangingPunct="1">
                        <a:lnSpc>
                          <a:spcPct val="100000"/>
                        </a:lnSpc>
                        <a:spcBef>
                          <a:spcPts val="0"/>
                        </a:spcBef>
                        <a:spcAft>
                          <a:spcPts val="0"/>
                        </a:spcAft>
                        <a:buClrTx/>
                        <a:buSzTx/>
                        <a:buFontTx/>
                        <a:buNone/>
                        <a:tabLst/>
                        <a:defRPr/>
                      </a:pPr>
                      <a:endParaRPr lang="en-US" sz="1200" b="1" kern="1200" dirty="0">
                        <a:solidFill>
                          <a:schemeClr val="tx1"/>
                        </a:solidFill>
                        <a:latin typeface="+mn-lt"/>
                        <a:ea typeface="+mn-ea"/>
                        <a:cs typeface="+mn-cs"/>
                      </a:endParaRPr>
                    </a:p>
                  </a:txBody>
                  <a:tcPr marL="18288" marR="18288" marT="18288" marB="18288" anchor="ctr">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lgn="l">
                        <a:lnSpc>
                          <a:spcPct val="100000"/>
                        </a:lnSpc>
                        <a:spcBef>
                          <a:spcPts val="0"/>
                        </a:spcBef>
                        <a:spcAft>
                          <a:spcPts val="300"/>
                        </a:spcAft>
                      </a:pPr>
                      <a:r>
                        <a:rPr lang="en-US" sz="1100" b="0" dirty="0">
                          <a:solidFill>
                            <a:srgbClr val="483698"/>
                          </a:solidFill>
                        </a:rPr>
                        <a:t>Automated Resource Provisioning</a:t>
                      </a: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lnSpc>
                          <a:spcPct val="100000"/>
                        </a:lnSpc>
                        <a:spcBef>
                          <a:spcPts val="0"/>
                        </a:spcBef>
                        <a:spcAft>
                          <a:spcPts val="300"/>
                        </a:spcAft>
                        <a:tabLst>
                          <a:tab pos="57150" algn="l"/>
                          <a:tab pos="114300" algn="l"/>
                        </a:tabLst>
                      </a:pPr>
                      <a:r>
                        <a:rPr lang="en-US" sz="1100" dirty="0">
                          <a:solidFill>
                            <a:srgbClr val="483698"/>
                          </a:solidFill>
                        </a:rPr>
                        <a:t>Azure </a:t>
                      </a:r>
                      <a:r>
                        <a:rPr lang="en-US" sz="1100" dirty="0" smtClean="0">
                          <a:solidFill>
                            <a:srgbClr val="483698"/>
                          </a:solidFill>
                        </a:rPr>
                        <a:t>Resource Manager</a:t>
                      </a:r>
                      <a:endParaRPr lang="en-US" sz="1100" dirty="0">
                        <a:solidFill>
                          <a:srgbClr val="483698"/>
                        </a:solidFill>
                      </a:endParaRP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10008"/>
                  </a:ext>
                </a:extLst>
              </a:tr>
              <a:tr h="0">
                <a:tc rowSpan="4">
                  <a:txBody>
                    <a:bodyPr/>
                    <a:lstStyle/>
                    <a:p>
                      <a:pPr marL="0" marR="0" indent="0" algn="l" defTabSz="914400" rtl="0" eaLnBrk="1" fontAlgn="t" latinLnBrk="0" hangingPunct="1">
                        <a:lnSpc>
                          <a:spcPct val="100000"/>
                        </a:lnSpc>
                        <a:spcBef>
                          <a:spcPts val="0"/>
                        </a:spcBef>
                        <a:spcAft>
                          <a:spcPts val="300"/>
                        </a:spcAft>
                        <a:buClrTx/>
                        <a:buSzTx/>
                        <a:buFontTx/>
                        <a:buNone/>
                        <a:tabLst/>
                        <a:defRPr/>
                      </a:pPr>
                      <a:r>
                        <a:rPr lang="en-US" sz="1100" b="1" kern="1200" dirty="0">
                          <a:solidFill>
                            <a:schemeClr val="bg1"/>
                          </a:solidFill>
                          <a:latin typeface="+mn-lt"/>
                          <a:ea typeface="+mn-ea"/>
                          <a:cs typeface="+mn-cs"/>
                        </a:rPr>
                        <a:t>Data</a:t>
                      </a:r>
                    </a:p>
                  </a:txBody>
                  <a:tcPr marL="36576" marR="36576" marT="36576" marB="36576">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470A68"/>
                    </a:solid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100" b="0" dirty="0">
                          <a:solidFill>
                            <a:srgbClr val="470A68"/>
                          </a:solidFill>
                        </a:rPr>
                        <a:t>Encryption &amp; Obfuscation:</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100" b="0" i="0" u="none" strike="noStrike" kern="1200" baseline="0" dirty="0">
                          <a:solidFill>
                            <a:srgbClr val="470A68"/>
                          </a:solidFill>
                          <a:latin typeface="+mn-lt"/>
                          <a:ea typeface="+mn-ea"/>
                          <a:cs typeface="+mn-cs"/>
                        </a:rPr>
                        <a:t>Data at Rest Encryption</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100" b="0" i="0" u="none" strike="noStrike" kern="1200" baseline="0" dirty="0">
                          <a:solidFill>
                            <a:srgbClr val="470A68"/>
                          </a:solidFill>
                          <a:latin typeface="+mn-lt"/>
                          <a:ea typeface="+mn-ea"/>
                          <a:cs typeface="+mn-cs"/>
                        </a:rPr>
                        <a:t>Data in Transit Encryption</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100" b="0" dirty="0">
                        <a:solidFill>
                          <a:srgbClr val="470A68"/>
                        </a:solidFill>
                      </a:endParaRP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100" b="0" i="0" u="none" strike="noStrike" kern="1200" baseline="0" dirty="0">
                          <a:solidFill>
                            <a:srgbClr val="470A68"/>
                          </a:solidFill>
                          <a:latin typeface="+mn-lt"/>
                          <a:ea typeface="+mn-ea"/>
                          <a:cs typeface="+mn-cs"/>
                        </a:rPr>
                        <a:t>Integration with third party </a:t>
                      </a:r>
                      <a:r>
                        <a:rPr lang="en-US" sz="1100" b="0" i="0" u="none" strike="noStrike" kern="1200" baseline="0" dirty="0" smtClean="0">
                          <a:solidFill>
                            <a:srgbClr val="470A68"/>
                          </a:solidFill>
                          <a:latin typeface="+mn-lt"/>
                          <a:ea typeface="+mn-ea"/>
                          <a:cs typeface="+mn-cs"/>
                        </a:rPr>
                        <a:t>tools/CASB</a:t>
                      </a:r>
                      <a:endParaRPr lang="en-US" sz="1100" b="0" i="0" u="none" strike="noStrike" kern="1200" baseline="0" dirty="0">
                        <a:solidFill>
                          <a:srgbClr val="470A68"/>
                        </a:solidFill>
                        <a:latin typeface="+mn-l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100" b="0" i="0" u="none" strike="noStrike" kern="1200" baseline="0" dirty="0">
                          <a:solidFill>
                            <a:srgbClr val="470A68"/>
                          </a:solidFill>
                          <a:latin typeface="+mn-lt"/>
                          <a:ea typeface="+mn-ea"/>
                          <a:cs typeface="+mn-cs"/>
                        </a:rPr>
                        <a:t>Azure Disk Encryption, Windows Bitlocker, Linux DM-Crypt, Azure Storage Service encryption, Azure SQL database encryption, Azure COSMOS DB encryption, Azure data lake encryption, TDE, Always Encrypted feature</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100" b="0" i="0" u="none" strike="noStrike" kern="1200" baseline="0" dirty="0">
                          <a:solidFill>
                            <a:srgbClr val="470A68"/>
                          </a:solidFill>
                          <a:latin typeface="+mn-lt"/>
                          <a:ea typeface="+mn-ea"/>
                          <a:cs typeface="+mn-cs"/>
                        </a:rPr>
                        <a:t>TLS/SSL encryption in Azure, SMB encryption over Azure virtual networks, In-transit encryption in </a:t>
                      </a:r>
                      <a:r>
                        <a:rPr lang="en-US" sz="1100" b="0" i="0" u="none" strike="noStrike" kern="1200" baseline="0" dirty="0" smtClean="0">
                          <a:solidFill>
                            <a:srgbClr val="470A68"/>
                          </a:solidFill>
                          <a:latin typeface="+mn-lt"/>
                          <a:ea typeface="+mn-ea"/>
                          <a:cs typeface="+mn-cs"/>
                        </a:rPr>
                        <a:t>VMs, </a:t>
                      </a:r>
                      <a:r>
                        <a:rPr lang="en-US" sz="1100" b="0" i="0" u="none" strike="noStrike" kern="1200" baseline="0" dirty="0">
                          <a:solidFill>
                            <a:srgbClr val="470A68"/>
                          </a:solidFill>
                          <a:latin typeface="+mn-lt"/>
                          <a:ea typeface="+mn-ea"/>
                          <a:cs typeface="+mn-cs"/>
                        </a:rPr>
                        <a:t>Azure VPN encryption, In transit encryption in data lake</a:t>
                      </a: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10009"/>
                  </a:ext>
                </a:extLst>
              </a:tr>
              <a:tr h="0">
                <a:tc vMerge="1">
                  <a:txBody>
                    <a:bodyPr/>
                    <a:lstStyle/>
                    <a:p>
                      <a:pPr marL="53975" marR="0" indent="0" algn="l" defTabSz="914400" rtl="0" eaLnBrk="1" fontAlgn="t" latinLnBrk="0" hangingPunct="1">
                        <a:lnSpc>
                          <a:spcPct val="100000"/>
                        </a:lnSpc>
                        <a:spcBef>
                          <a:spcPts val="0"/>
                        </a:spcBef>
                        <a:spcAft>
                          <a:spcPts val="0"/>
                        </a:spcAft>
                        <a:buClrTx/>
                        <a:buSzTx/>
                        <a:buFontTx/>
                        <a:buNone/>
                        <a:tabLst/>
                        <a:defRPr/>
                      </a:pPr>
                      <a:endParaRPr lang="en-US" sz="1200" b="1" kern="1200" dirty="0">
                        <a:solidFill>
                          <a:schemeClr val="tx1"/>
                        </a:solidFill>
                        <a:latin typeface="+mn-lt"/>
                        <a:ea typeface="+mn-ea"/>
                        <a:cs typeface="+mn-cs"/>
                      </a:endParaRPr>
                    </a:p>
                  </a:txBody>
                  <a:tcPr marL="18288" marR="18288" marT="18288" marB="18288" anchor="ctr">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lgn="l">
                        <a:lnSpc>
                          <a:spcPct val="100000"/>
                        </a:lnSpc>
                        <a:spcBef>
                          <a:spcPts val="0"/>
                        </a:spcBef>
                        <a:spcAft>
                          <a:spcPts val="300"/>
                        </a:spcAft>
                      </a:pPr>
                      <a:r>
                        <a:rPr lang="en-US" sz="1100" b="0" dirty="0">
                          <a:solidFill>
                            <a:srgbClr val="470A68"/>
                          </a:solidFill>
                        </a:rPr>
                        <a:t>Secrets &amp; Key Management:</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100" b="0" i="0" u="none" strike="noStrike" kern="1200" baseline="0" dirty="0">
                          <a:solidFill>
                            <a:srgbClr val="470A68"/>
                          </a:solidFill>
                          <a:latin typeface="+mn-lt"/>
                          <a:ea typeface="+mn-ea"/>
                          <a:cs typeface="+mn-cs"/>
                        </a:rPr>
                        <a:t>Key Lifecycle Management</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100" b="0" i="0" u="none" strike="noStrike" kern="1200" baseline="0" dirty="0">
                          <a:solidFill>
                            <a:srgbClr val="470A68"/>
                          </a:solidFill>
                          <a:latin typeface="+mn-lt"/>
                          <a:ea typeface="+mn-ea"/>
                          <a:cs typeface="+mn-cs"/>
                        </a:rPr>
                        <a:t>Credentials Management</a:t>
                      </a: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100" b="0" i="0" u="none" strike="noStrike" kern="1200" baseline="0" dirty="0">
                          <a:solidFill>
                            <a:srgbClr val="470A68"/>
                          </a:solidFill>
                          <a:latin typeface="+mn-lt"/>
                          <a:ea typeface="+mn-ea"/>
                          <a:cs typeface="+mn-cs"/>
                        </a:rPr>
                        <a:t>Azure Key vault, Azure dedicated </a:t>
                      </a:r>
                      <a:r>
                        <a:rPr lang="en-US" sz="1100" b="0" i="0" u="none" strike="noStrike" kern="1200" baseline="0" dirty="0" smtClean="0">
                          <a:solidFill>
                            <a:srgbClr val="470A68"/>
                          </a:solidFill>
                          <a:latin typeface="+mn-lt"/>
                          <a:ea typeface="+mn-ea"/>
                          <a:cs typeface="+mn-cs"/>
                        </a:rPr>
                        <a:t>HSM</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100" b="0" i="0" u="none" strike="noStrike" kern="1200" baseline="0" dirty="0" smtClean="0">
                          <a:solidFill>
                            <a:srgbClr val="470A68"/>
                          </a:solidFill>
                          <a:latin typeface="+mn-lt"/>
                          <a:ea typeface="+mn-ea"/>
                          <a:cs typeface="+mn-cs"/>
                        </a:rPr>
                        <a:t>Git Credentials Managers</a:t>
                      </a:r>
                      <a:endParaRPr lang="en-US" sz="1100" dirty="0">
                        <a:solidFill>
                          <a:srgbClr val="470A68"/>
                        </a:solidFill>
                      </a:endParaRP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10010"/>
                  </a:ext>
                </a:extLst>
              </a:tr>
              <a:tr h="0">
                <a:tc vMerge="1">
                  <a:txBody>
                    <a:bodyPr/>
                    <a:lstStyle/>
                    <a:p>
                      <a:pPr marL="53975" marR="0" indent="0" algn="l" defTabSz="914400" rtl="0" eaLnBrk="1" fontAlgn="t" latinLnBrk="0" hangingPunct="1">
                        <a:lnSpc>
                          <a:spcPct val="100000"/>
                        </a:lnSpc>
                        <a:spcBef>
                          <a:spcPts val="0"/>
                        </a:spcBef>
                        <a:spcAft>
                          <a:spcPts val="0"/>
                        </a:spcAft>
                        <a:buClrTx/>
                        <a:buSzTx/>
                        <a:buFontTx/>
                        <a:buNone/>
                        <a:tabLst/>
                        <a:defRPr/>
                      </a:pPr>
                      <a:endParaRPr lang="en-US" sz="1200" b="1" kern="1200" dirty="0">
                        <a:solidFill>
                          <a:schemeClr val="tx1"/>
                        </a:solidFill>
                        <a:latin typeface="+mn-lt"/>
                        <a:ea typeface="+mn-ea"/>
                        <a:cs typeface="+mn-cs"/>
                      </a:endParaRPr>
                    </a:p>
                  </a:txBody>
                  <a:tcPr marL="18288" marR="18288" marT="18288" marB="18288" anchor="ctr">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lgn="l">
                        <a:lnSpc>
                          <a:spcPct val="100000"/>
                        </a:lnSpc>
                        <a:spcBef>
                          <a:spcPts val="0"/>
                        </a:spcBef>
                        <a:spcAft>
                          <a:spcPts val="300"/>
                        </a:spcAft>
                      </a:pPr>
                      <a:r>
                        <a:rPr lang="en-US" sz="1100" b="0" dirty="0">
                          <a:solidFill>
                            <a:srgbClr val="470A68"/>
                          </a:solidFill>
                        </a:rPr>
                        <a:t>Data Lifecycle</a:t>
                      </a:r>
                      <a:r>
                        <a:rPr lang="en-US" sz="1100" b="0" baseline="0" dirty="0">
                          <a:solidFill>
                            <a:srgbClr val="470A68"/>
                          </a:solidFill>
                        </a:rPr>
                        <a:t> Management</a:t>
                      </a: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lnSpc>
                          <a:spcPct val="100000"/>
                        </a:lnSpc>
                        <a:spcBef>
                          <a:spcPts val="0"/>
                        </a:spcBef>
                        <a:spcAft>
                          <a:spcPts val="300"/>
                        </a:spcAft>
                      </a:pPr>
                      <a:r>
                        <a:rPr lang="en-US" sz="1100" dirty="0" smtClean="0">
                          <a:solidFill>
                            <a:srgbClr val="470A68"/>
                          </a:solidFill>
                        </a:rPr>
                        <a:t>Azure</a:t>
                      </a:r>
                      <a:r>
                        <a:rPr lang="en-US" sz="1100" baseline="0" dirty="0" smtClean="0">
                          <a:solidFill>
                            <a:srgbClr val="470A68"/>
                          </a:solidFill>
                        </a:rPr>
                        <a:t> Application Insights, Azure Retention Policy</a:t>
                      </a:r>
                      <a:endParaRPr lang="en-US" sz="1100" dirty="0">
                        <a:solidFill>
                          <a:srgbClr val="470A68"/>
                        </a:solidFill>
                      </a:endParaRP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10011"/>
                  </a:ext>
                </a:extLst>
              </a:tr>
              <a:tr h="0">
                <a:tc vMerge="1">
                  <a:txBody>
                    <a:bodyPr/>
                    <a:lstStyle/>
                    <a:p>
                      <a:pPr marL="53975" marR="0" indent="0" algn="l" defTabSz="914400" rtl="0" eaLnBrk="1" fontAlgn="t" latinLnBrk="0" hangingPunct="1">
                        <a:lnSpc>
                          <a:spcPct val="100000"/>
                        </a:lnSpc>
                        <a:spcBef>
                          <a:spcPts val="0"/>
                        </a:spcBef>
                        <a:spcAft>
                          <a:spcPts val="0"/>
                        </a:spcAft>
                        <a:buClrTx/>
                        <a:buSzTx/>
                        <a:buFontTx/>
                        <a:buNone/>
                        <a:tabLst/>
                        <a:defRPr/>
                      </a:pPr>
                      <a:endParaRPr lang="en-US" sz="1200" b="1" kern="1200" dirty="0">
                        <a:solidFill>
                          <a:schemeClr val="tx1"/>
                        </a:solidFill>
                        <a:latin typeface="+mn-lt"/>
                        <a:ea typeface="+mn-ea"/>
                        <a:cs typeface="+mn-cs"/>
                      </a:endParaRPr>
                    </a:p>
                  </a:txBody>
                  <a:tcPr marL="18288" marR="18288" marT="18288" marB="18288" anchor="ctr">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lgn="l">
                        <a:lnSpc>
                          <a:spcPct val="100000"/>
                        </a:lnSpc>
                        <a:spcBef>
                          <a:spcPts val="0"/>
                        </a:spcBef>
                        <a:spcAft>
                          <a:spcPts val="300"/>
                        </a:spcAft>
                      </a:pPr>
                      <a:r>
                        <a:rPr lang="en-US" sz="1100" b="0" dirty="0">
                          <a:solidFill>
                            <a:srgbClr val="470A68"/>
                          </a:solidFill>
                        </a:rPr>
                        <a:t>Data Discovery</a:t>
                      </a: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100" b="0" i="0" u="none" strike="noStrike" kern="1200" baseline="0" dirty="0">
                        <a:solidFill>
                          <a:srgbClr val="470A68"/>
                        </a:solidFill>
                        <a:latin typeface="+mn-lt"/>
                        <a:ea typeface="+mn-ea"/>
                        <a:cs typeface="+mn-cs"/>
                      </a:endParaRP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10012"/>
                  </a:ext>
                </a:extLst>
              </a:tr>
            </a:tbl>
          </a:graphicData>
        </a:graphic>
      </p:graphicFrame>
      <p:sp>
        <p:nvSpPr>
          <p:cNvPr id="7" name="Title 1">
            <a:extLst>
              <a:ext uri="{FF2B5EF4-FFF2-40B4-BE49-F238E27FC236}">
                <a16:creationId xmlns:a16="http://schemas.microsoft.com/office/drawing/2014/main" xmlns="" id="{25CBA5E1-018F-054E-B4A9-723DE8A52B98}"/>
              </a:ext>
            </a:extLst>
          </p:cNvPr>
          <p:cNvSpPr>
            <a:spLocks noGrp="1"/>
          </p:cNvSpPr>
          <p:nvPr>
            <p:ph type="title"/>
          </p:nvPr>
        </p:nvSpPr>
        <p:spPr>
          <a:xfrm>
            <a:off x="998400" y="431800"/>
            <a:ext cx="10195200" cy="533400"/>
          </a:xfrm>
        </p:spPr>
        <p:txBody>
          <a:bodyPr/>
          <a:lstStyle/>
          <a:p>
            <a:r>
              <a:rPr lang="en-US" dirty="0" smtClean="0"/>
              <a:t>Azure capability mapping</a:t>
            </a:r>
            <a:endParaRPr lang="en-US" dirty="0"/>
          </a:p>
        </p:txBody>
      </p:sp>
      <p:sp>
        <p:nvSpPr>
          <p:cNvPr id="5" name="Text Placeholder 4"/>
          <p:cNvSpPr>
            <a:spLocks noGrp="1"/>
          </p:cNvSpPr>
          <p:nvPr>
            <p:ph type="body" sz="quarter" idx="12"/>
          </p:nvPr>
        </p:nvSpPr>
        <p:spPr/>
        <p:txBody>
          <a:bodyPr/>
          <a:lstStyle/>
          <a:p>
            <a:r>
              <a:rPr lang="en-US" dirty="0"/>
              <a:t>Capability </a:t>
            </a:r>
            <a:r>
              <a:rPr lang="en-US" dirty="0" smtClean="0"/>
              <a:t>framework</a:t>
            </a:r>
            <a:endParaRPr lang="en-US" dirty="0"/>
          </a:p>
        </p:txBody>
      </p:sp>
      <p:grpSp>
        <p:nvGrpSpPr>
          <p:cNvPr id="8" name="Group 7"/>
          <p:cNvGrpSpPr>
            <a:grpSpLocks noChangeAspect="1"/>
          </p:cNvGrpSpPr>
          <p:nvPr/>
        </p:nvGrpSpPr>
        <p:grpSpPr bwMode="auto">
          <a:xfrm>
            <a:off x="1855442" y="1879980"/>
            <a:ext cx="367248" cy="363327"/>
            <a:chOff x="1896" y="1187"/>
            <a:chExt cx="1967" cy="1946"/>
          </a:xfrm>
          <a:solidFill>
            <a:srgbClr val="FFFFFF"/>
          </a:solidFill>
        </p:grpSpPr>
        <p:sp>
          <p:nvSpPr>
            <p:cNvPr id="9" name="Freeform 8"/>
            <p:cNvSpPr>
              <a:spLocks/>
            </p:cNvSpPr>
            <p:nvPr/>
          </p:nvSpPr>
          <p:spPr bwMode="auto">
            <a:xfrm>
              <a:off x="2127" y="2373"/>
              <a:ext cx="1505" cy="760"/>
            </a:xfrm>
            <a:custGeom>
              <a:avLst/>
              <a:gdLst/>
              <a:ahLst/>
              <a:cxnLst>
                <a:cxn ang="0">
                  <a:pos x="637" y="0"/>
                </a:cxn>
                <a:cxn ang="0">
                  <a:pos x="319" y="322"/>
                </a:cxn>
                <a:cxn ang="0">
                  <a:pos x="0" y="0"/>
                </a:cxn>
                <a:cxn ang="0">
                  <a:pos x="637" y="0"/>
                </a:cxn>
              </a:cxnLst>
              <a:rect l="0" t="0" r="r" b="b"/>
              <a:pathLst>
                <a:path w="637" h="322">
                  <a:moveTo>
                    <a:pt x="637" y="0"/>
                  </a:moveTo>
                  <a:cubicBezTo>
                    <a:pt x="637" y="178"/>
                    <a:pt x="495" y="322"/>
                    <a:pt x="319" y="322"/>
                  </a:cubicBezTo>
                  <a:cubicBezTo>
                    <a:pt x="143" y="322"/>
                    <a:pt x="0" y="178"/>
                    <a:pt x="0" y="0"/>
                  </a:cubicBezTo>
                  <a:lnTo>
                    <a:pt x="637"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 name="Freeform 9"/>
            <p:cNvSpPr>
              <a:spLocks/>
            </p:cNvSpPr>
            <p:nvPr/>
          </p:nvSpPr>
          <p:spPr bwMode="auto">
            <a:xfrm>
              <a:off x="1896" y="1187"/>
              <a:ext cx="1967" cy="1120"/>
            </a:xfrm>
            <a:custGeom>
              <a:avLst/>
              <a:gdLst/>
              <a:ahLst/>
              <a:cxnLst>
                <a:cxn ang="0">
                  <a:pos x="460" y="0"/>
                </a:cxn>
                <a:cxn ang="0">
                  <a:pos x="509" y="10"/>
                </a:cxn>
                <a:cxn ang="0">
                  <a:pos x="509" y="155"/>
                </a:cxn>
                <a:cxn ang="0">
                  <a:pos x="552" y="199"/>
                </a:cxn>
                <a:cxn ang="0">
                  <a:pos x="596" y="155"/>
                </a:cxn>
                <a:cxn ang="0">
                  <a:pos x="596" y="47"/>
                </a:cxn>
                <a:cxn ang="0">
                  <a:pos x="764" y="333"/>
                </a:cxn>
                <a:cxn ang="0">
                  <a:pos x="764" y="403"/>
                </a:cxn>
                <a:cxn ang="0">
                  <a:pos x="798" y="403"/>
                </a:cxn>
                <a:cxn ang="0">
                  <a:pos x="833" y="439"/>
                </a:cxn>
                <a:cxn ang="0">
                  <a:pos x="798" y="474"/>
                </a:cxn>
                <a:cxn ang="0">
                  <a:pos x="35" y="474"/>
                </a:cxn>
                <a:cxn ang="0">
                  <a:pos x="0" y="439"/>
                </a:cxn>
                <a:cxn ang="0">
                  <a:pos x="35" y="403"/>
                </a:cxn>
                <a:cxn ang="0">
                  <a:pos x="69" y="403"/>
                </a:cxn>
                <a:cxn ang="0">
                  <a:pos x="70" y="333"/>
                </a:cxn>
                <a:cxn ang="0">
                  <a:pos x="238" y="47"/>
                </a:cxn>
                <a:cxn ang="0">
                  <a:pos x="238" y="155"/>
                </a:cxn>
                <a:cxn ang="0">
                  <a:pos x="281" y="199"/>
                </a:cxn>
                <a:cxn ang="0">
                  <a:pos x="325" y="155"/>
                </a:cxn>
                <a:cxn ang="0">
                  <a:pos x="325" y="10"/>
                </a:cxn>
                <a:cxn ang="0">
                  <a:pos x="373" y="0"/>
                </a:cxn>
                <a:cxn ang="0">
                  <a:pos x="373" y="155"/>
                </a:cxn>
                <a:cxn ang="0">
                  <a:pos x="417" y="199"/>
                </a:cxn>
                <a:cxn ang="0">
                  <a:pos x="460" y="155"/>
                </a:cxn>
                <a:cxn ang="0">
                  <a:pos x="460" y="0"/>
                </a:cxn>
              </a:cxnLst>
              <a:rect l="0" t="0" r="r" b="b"/>
              <a:pathLst>
                <a:path w="833" h="474">
                  <a:moveTo>
                    <a:pt x="460" y="0"/>
                  </a:moveTo>
                  <a:cubicBezTo>
                    <a:pt x="477" y="2"/>
                    <a:pt x="493" y="5"/>
                    <a:pt x="509" y="10"/>
                  </a:cubicBezTo>
                  <a:cubicBezTo>
                    <a:pt x="509" y="155"/>
                    <a:pt x="509" y="155"/>
                    <a:pt x="509" y="155"/>
                  </a:cubicBezTo>
                  <a:cubicBezTo>
                    <a:pt x="509" y="179"/>
                    <a:pt x="528" y="199"/>
                    <a:pt x="552" y="199"/>
                  </a:cubicBezTo>
                  <a:cubicBezTo>
                    <a:pt x="576" y="199"/>
                    <a:pt x="596" y="179"/>
                    <a:pt x="596" y="155"/>
                  </a:cubicBezTo>
                  <a:cubicBezTo>
                    <a:pt x="596" y="47"/>
                    <a:pt x="596" y="47"/>
                    <a:pt x="596" y="47"/>
                  </a:cubicBezTo>
                  <a:cubicBezTo>
                    <a:pt x="692" y="106"/>
                    <a:pt x="759" y="212"/>
                    <a:pt x="764" y="333"/>
                  </a:cubicBezTo>
                  <a:cubicBezTo>
                    <a:pt x="765" y="333"/>
                    <a:pt x="764" y="398"/>
                    <a:pt x="764" y="403"/>
                  </a:cubicBezTo>
                  <a:cubicBezTo>
                    <a:pt x="798" y="403"/>
                    <a:pt x="798" y="403"/>
                    <a:pt x="798" y="403"/>
                  </a:cubicBezTo>
                  <a:cubicBezTo>
                    <a:pt x="818" y="403"/>
                    <a:pt x="833" y="419"/>
                    <a:pt x="833" y="439"/>
                  </a:cubicBezTo>
                  <a:cubicBezTo>
                    <a:pt x="833" y="458"/>
                    <a:pt x="818" y="474"/>
                    <a:pt x="798" y="474"/>
                  </a:cubicBezTo>
                  <a:cubicBezTo>
                    <a:pt x="35" y="474"/>
                    <a:pt x="35" y="474"/>
                    <a:pt x="35" y="474"/>
                  </a:cubicBezTo>
                  <a:cubicBezTo>
                    <a:pt x="16" y="474"/>
                    <a:pt x="0" y="458"/>
                    <a:pt x="0" y="439"/>
                  </a:cubicBezTo>
                  <a:cubicBezTo>
                    <a:pt x="0" y="419"/>
                    <a:pt x="16" y="403"/>
                    <a:pt x="35" y="403"/>
                  </a:cubicBezTo>
                  <a:cubicBezTo>
                    <a:pt x="69" y="403"/>
                    <a:pt x="69" y="403"/>
                    <a:pt x="69" y="403"/>
                  </a:cubicBezTo>
                  <a:cubicBezTo>
                    <a:pt x="69" y="398"/>
                    <a:pt x="68" y="333"/>
                    <a:pt x="70" y="333"/>
                  </a:cubicBezTo>
                  <a:cubicBezTo>
                    <a:pt x="75" y="212"/>
                    <a:pt x="141" y="106"/>
                    <a:pt x="238" y="47"/>
                  </a:cubicBezTo>
                  <a:cubicBezTo>
                    <a:pt x="238" y="155"/>
                    <a:pt x="238" y="155"/>
                    <a:pt x="238" y="155"/>
                  </a:cubicBezTo>
                  <a:cubicBezTo>
                    <a:pt x="238" y="179"/>
                    <a:pt x="257" y="199"/>
                    <a:pt x="281" y="199"/>
                  </a:cubicBezTo>
                  <a:cubicBezTo>
                    <a:pt x="305" y="199"/>
                    <a:pt x="325" y="179"/>
                    <a:pt x="325" y="155"/>
                  </a:cubicBezTo>
                  <a:cubicBezTo>
                    <a:pt x="325" y="10"/>
                    <a:pt x="325" y="10"/>
                    <a:pt x="325" y="10"/>
                  </a:cubicBezTo>
                  <a:cubicBezTo>
                    <a:pt x="340" y="5"/>
                    <a:pt x="357" y="2"/>
                    <a:pt x="373" y="0"/>
                  </a:cubicBezTo>
                  <a:cubicBezTo>
                    <a:pt x="373" y="155"/>
                    <a:pt x="373" y="155"/>
                    <a:pt x="373" y="155"/>
                  </a:cubicBezTo>
                  <a:cubicBezTo>
                    <a:pt x="373" y="179"/>
                    <a:pt x="393" y="199"/>
                    <a:pt x="417" y="199"/>
                  </a:cubicBezTo>
                  <a:cubicBezTo>
                    <a:pt x="441" y="199"/>
                    <a:pt x="460" y="179"/>
                    <a:pt x="460" y="155"/>
                  </a:cubicBezTo>
                  <a:lnTo>
                    <a:pt x="46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11" name="Group 10"/>
          <p:cNvGrpSpPr>
            <a:grpSpLocks noChangeAspect="1"/>
          </p:cNvGrpSpPr>
          <p:nvPr/>
        </p:nvGrpSpPr>
        <p:grpSpPr bwMode="auto">
          <a:xfrm>
            <a:off x="1855442" y="2458841"/>
            <a:ext cx="367247" cy="446249"/>
            <a:chOff x="2294" y="1446"/>
            <a:chExt cx="1176" cy="1429"/>
          </a:xfrm>
          <a:solidFill>
            <a:srgbClr val="FFFFFF"/>
          </a:solidFill>
        </p:grpSpPr>
        <p:sp>
          <p:nvSpPr>
            <p:cNvPr id="12" name="Rectangle 11"/>
            <p:cNvSpPr>
              <a:spLocks noChangeArrowheads="1"/>
            </p:cNvSpPr>
            <p:nvPr/>
          </p:nvSpPr>
          <p:spPr bwMode="auto">
            <a:xfrm>
              <a:off x="2667" y="2039"/>
              <a:ext cx="388" cy="5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3" name="Rectangle 12"/>
            <p:cNvSpPr>
              <a:spLocks noChangeArrowheads="1"/>
            </p:cNvSpPr>
            <p:nvPr/>
          </p:nvSpPr>
          <p:spPr bwMode="auto">
            <a:xfrm>
              <a:off x="2474" y="2008"/>
              <a:ext cx="104" cy="1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4" name="Rectangle 13"/>
            <p:cNvSpPr>
              <a:spLocks noChangeArrowheads="1"/>
            </p:cNvSpPr>
            <p:nvPr/>
          </p:nvSpPr>
          <p:spPr bwMode="auto">
            <a:xfrm>
              <a:off x="2667" y="1834"/>
              <a:ext cx="388" cy="56"/>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5" name="Rectangle 14"/>
            <p:cNvSpPr>
              <a:spLocks noChangeArrowheads="1"/>
            </p:cNvSpPr>
            <p:nvPr/>
          </p:nvSpPr>
          <p:spPr bwMode="auto">
            <a:xfrm>
              <a:off x="2474" y="1803"/>
              <a:ext cx="104" cy="1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6" name="Freeform 15"/>
            <p:cNvSpPr>
              <a:spLocks noEditPoints="1"/>
            </p:cNvSpPr>
            <p:nvPr/>
          </p:nvSpPr>
          <p:spPr bwMode="auto">
            <a:xfrm>
              <a:off x="2528" y="1446"/>
              <a:ext cx="461" cy="220"/>
            </a:xfrm>
            <a:custGeom>
              <a:avLst/>
              <a:gdLst/>
              <a:ahLst/>
              <a:cxnLst>
                <a:cxn ang="0">
                  <a:pos x="173" y="26"/>
                </a:cxn>
                <a:cxn ang="0">
                  <a:pos x="136" y="26"/>
                </a:cxn>
                <a:cxn ang="0">
                  <a:pos x="97" y="0"/>
                </a:cxn>
                <a:cxn ang="0">
                  <a:pos x="59" y="26"/>
                </a:cxn>
                <a:cxn ang="0">
                  <a:pos x="22" y="26"/>
                </a:cxn>
                <a:cxn ang="0">
                  <a:pos x="0" y="48"/>
                </a:cxn>
                <a:cxn ang="0">
                  <a:pos x="0" y="56"/>
                </a:cxn>
                <a:cxn ang="0">
                  <a:pos x="0" y="93"/>
                </a:cxn>
                <a:cxn ang="0">
                  <a:pos x="195" y="93"/>
                </a:cxn>
                <a:cxn ang="0">
                  <a:pos x="195" y="56"/>
                </a:cxn>
                <a:cxn ang="0">
                  <a:pos x="195" y="48"/>
                </a:cxn>
                <a:cxn ang="0">
                  <a:pos x="173" y="26"/>
                </a:cxn>
                <a:cxn ang="0">
                  <a:pos x="97" y="46"/>
                </a:cxn>
                <a:cxn ang="0">
                  <a:pos x="81" y="30"/>
                </a:cxn>
                <a:cxn ang="0">
                  <a:pos x="97" y="14"/>
                </a:cxn>
                <a:cxn ang="0">
                  <a:pos x="113" y="30"/>
                </a:cxn>
                <a:cxn ang="0">
                  <a:pos x="97" y="46"/>
                </a:cxn>
              </a:cxnLst>
              <a:rect l="0" t="0" r="r" b="b"/>
              <a:pathLst>
                <a:path w="195" h="93">
                  <a:moveTo>
                    <a:pt x="173" y="26"/>
                  </a:moveTo>
                  <a:cubicBezTo>
                    <a:pt x="136" y="26"/>
                    <a:pt x="136" y="26"/>
                    <a:pt x="136" y="26"/>
                  </a:cubicBezTo>
                  <a:cubicBezTo>
                    <a:pt x="135" y="11"/>
                    <a:pt x="113" y="0"/>
                    <a:pt x="97" y="0"/>
                  </a:cubicBezTo>
                  <a:cubicBezTo>
                    <a:pt x="82" y="0"/>
                    <a:pt x="60" y="11"/>
                    <a:pt x="59" y="26"/>
                  </a:cubicBezTo>
                  <a:cubicBezTo>
                    <a:pt x="22" y="26"/>
                    <a:pt x="22" y="26"/>
                    <a:pt x="22" y="26"/>
                  </a:cubicBezTo>
                  <a:cubicBezTo>
                    <a:pt x="10" y="26"/>
                    <a:pt x="0" y="36"/>
                    <a:pt x="0" y="48"/>
                  </a:cubicBezTo>
                  <a:cubicBezTo>
                    <a:pt x="0" y="56"/>
                    <a:pt x="0" y="56"/>
                    <a:pt x="0" y="56"/>
                  </a:cubicBezTo>
                  <a:cubicBezTo>
                    <a:pt x="0" y="93"/>
                    <a:pt x="0" y="93"/>
                    <a:pt x="0" y="93"/>
                  </a:cubicBezTo>
                  <a:cubicBezTo>
                    <a:pt x="195" y="93"/>
                    <a:pt x="195" y="93"/>
                    <a:pt x="195" y="93"/>
                  </a:cubicBezTo>
                  <a:cubicBezTo>
                    <a:pt x="195" y="56"/>
                    <a:pt x="195" y="56"/>
                    <a:pt x="195" y="56"/>
                  </a:cubicBezTo>
                  <a:cubicBezTo>
                    <a:pt x="195" y="48"/>
                    <a:pt x="195" y="48"/>
                    <a:pt x="195" y="48"/>
                  </a:cubicBezTo>
                  <a:cubicBezTo>
                    <a:pt x="195" y="36"/>
                    <a:pt x="185" y="26"/>
                    <a:pt x="173" y="26"/>
                  </a:cubicBezTo>
                  <a:moveTo>
                    <a:pt x="97" y="46"/>
                  </a:moveTo>
                  <a:cubicBezTo>
                    <a:pt x="88" y="46"/>
                    <a:pt x="81" y="39"/>
                    <a:pt x="81" y="30"/>
                  </a:cubicBezTo>
                  <a:cubicBezTo>
                    <a:pt x="81" y="21"/>
                    <a:pt x="88" y="14"/>
                    <a:pt x="97" y="14"/>
                  </a:cubicBezTo>
                  <a:cubicBezTo>
                    <a:pt x="106" y="14"/>
                    <a:pt x="113" y="21"/>
                    <a:pt x="113" y="30"/>
                  </a:cubicBezTo>
                  <a:cubicBezTo>
                    <a:pt x="113" y="39"/>
                    <a:pt x="106" y="46"/>
                    <a:pt x="97" y="4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7" name="Freeform 16"/>
            <p:cNvSpPr>
              <a:spLocks/>
            </p:cNvSpPr>
            <p:nvPr/>
          </p:nvSpPr>
          <p:spPr bwMode="auto">
            <a:xfrm>
              <a:off x="3052" y="1564"/>
              <a:ext cx="189" cy="640"/>
            </a:xfrm>
            <a:custGeom>
              <a:avLst/>
              <a:gdLst/>
              <a:ahLst/>
              <a:cxnLst>
                <a:cxn ang="0">
                  <a:pos x="80" y="271"/>
                </a:cxn>
                <a:cxn ang="0">
                  <a:pos x="80" y="44"/>
                </a:cxn>
                <a:cxn ang="0">
                  <a:pos x="34" y="0"/>
                </a:cxn>
                <a:cxn ang="0">
                  <a:pos x="0" y="0"/>
                </a:cxn>
                <a:cxn ang="0">
                  <a:pos x="0" y="13"/>
                </a:cxn>
                <a:cxn ang="0">
                  <a:pos x="0" y="23"/>
                </a:cxn>
                <a:cxn ang="0">
                  <a:pos x="10" y="23"/>
                </a:cxn>
                <a:cxn ang="0">
                  <a:pos x="44" y="56"/>
                </a:cxn>
                <a:cxn ang="0">
                  <a:pos x="44" y="268"/>
                </a:cxn>
                <a:cxn ang="0">
                  <a:pos x="47" y="267"/>
                </a:cxn>
                <a:cxn ang="0">
                  <a:pos x="80" y="271"/>
                </a:cxn>
              </a:cxnLst>
              <a:rect l="0" t="0" r="r" b="b"/>
              <a:pathLst>
                <a:path w="80" h="271">
                  <a:moveTo>
                    <a:pt x="80" y="271"/>
                  </a:moveTo>
                  <a:cubicBezTo>
                    <a:pt x="80" y="44"/>
                    <a:pt x="80" y="44"/>
                    <a:pt x="80" y="44"/>
                  </a:cubicBezTo>
                  <a:cubicBezTo>
                    <a:pt x="80" y="20"/>
                    <a:pt x="59" y="0"/>
                    <a:pt x="34" y="0"/>
                  </a:cubicBezTo>
                  <a:cubicBezTo>
                    <a:pt x="0" y="0"/>
                    <a:pt x="0" y="0"/>
                    <a:pt x="0" y="0"/>
                  </a:cubicBezTo>
                  <a:cubicBezTo>
                    <a:pt x="0" y="13"/>
                    <a:pt x="0" y="13"/>
                    <a:pt x="0" y="13"/>
                  </a:cubicBezTo>
                  <a:cubicBezTo>
                    <a:pt x="0" y="23"/>
                    <a:pt x="0" y="23"/>
                    <a:pt x="0" y="23"/>
                  </a:cubicBezTo>
                  <a:cubicBezTo>
                    <a:pt x="10" y="23"/>
                    <a:pt x="10" y="23"/>
                    <a:pt x="10" y="23"/>
                  </a:cubicBezTo>
                  <a:cubicBezTo>
                    <a:pt x="29" y="23"/>
                    <a:pt x="44" y="38"/>
                    <a:pt x="44" y="56"/>
                  </a:cubicBezTo>
                  <a:cubicBezTo>
                    <a:pt x="44" y="268"/>
                    <a:pt x="44" y="268"/>
                    <a:pt x="44" y="268"/>
                  </a:cubicBezTo>
                  <a:cubicBezTo>
                    <a:pt x="45" y="268"/>
                    <a:pt x="46" y="267"/>
                    <a:pt x="47" y="267"/>
                  </a:cubicBezTo>
                  <a:cubicBezTo>
                    <a:pt x="58" y="267"/>
                    <a:pt x="69" y="269"/>
                    <a:pt x="80" y="27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8" name="Freeform 17"/>
            <p:cNvSpPr>
              <a:spLocks noEditPoints="1"/>
            </p:cNvSpPr>
            <p:nvPr/>
          </p:nvSpPr>
          <p:spPr bwMode="auto">
            <a:xfrm>
              <a:off x="2294" y="1564"/>
              <a:ext cx="508" cy="1087"/>
            </a:xfrm>
            <a:custGeom>
              <a:avLst/>
              <a:gdLst/>
              <a:ahLst/>
              <a:cxnLst>
                <a:cxn ang="0">
                  <a:pos x="211" y="417"/>
                </a:cxn>
                <a:cxn ang="0">
                  <a:pos x="156" y="417"/>
                </a:cxn>
                <a:cxn ang="0">
                  <a:pos x="156" y="294"/>
                </a:cxn>
                <a:cxn ang="0">
                  <a:pos x="35" y="294"/>
                </a:cxn>
                <a:cxn ang="0">
                  <a:pos x="35" y="56"/>
                </a:cxn>
                <a:cxn ang="0">
                  <a:pos x="68" y="23"/>
                </a:cxn>
                <a:cxn ang="0">
                  <a:pos x="71" y="23"/>
                </a:cxn>
                <a:cxn ang="0">
                  <a:pos x="71" y="0"/>
                </a:cxn>
                <a:cxn ang="0">
                  <a:pos x="45" y="0"/>
                </a:cxn>
                <a:cxn ang="0">
                  <a:pos x="0" y="44"/>
                </a:cxn>
                <a:cxn ang="0">
                  <a:pos x="0" y="415"/>
                </a:cxn>
                <a:cxn ang="0">
                  <a:pos x="45" y="460"/>
                </a:cxn>
                <a:cxn ang="0">
                  <a:pos x="215" y="460"/>
                </a:cxn>
                <a:cxn ang="0">
                  <a:pos x="211" y="425"/>
                </a:cxn>
                <a:cxn ang="0">
                  <a:pos x="211" y="417"/>
                </a:cxn>
                <a:cxn ang="0">
                  <a:pos x="130" y="414"/>
                </a:cxn>
                <a:cxn ang="0">
                  <a:pos x="37" y="320"/>
                </a:cxn>
                <a:cxn ang="0">
                  <a:pos x="130" y="320"/>
                </a:cxn>
                <a:cxn ang="0">
                  <a:pos x="130" y="414"/>
                </a:cxn>
              </a:cxnLst>
              <a:rect l="0" t="0" r="r" b="b"/>
              <a:pathLst>
                <a:path w="215" h="460">
                  <a:moveTo>
                    <a:pt x="211" y="417"/>
                  </a:moveTo>
                  <a:cubicBezTo>
                    <a:pt x="156" y="417"/>
                    <a:pt x="156" y="417"/>
                    <a:pt x="156" y="417"/>
                  </a:cubicBezTo>
                  <a:cubicBezTo>
                    <a:pt x="156" y="294"/>
                    <a:pt x="156" y="294"/>
                    <a:pt x="156" y="294"/>
                  </a:cubicBezTo>
                  <a:cubicBezTo>
                    <a:pt x="35" y="294"/>
                    <a:pt x="35" y="294"/>
                    <a:pt x="35" y="294"/>
                  </a:cubicBezTo>
                  <a:cubicBezTo>
                    <a:pt x="35" y="56"/>
                    <a:pt x="35" y="56"/>
                    <a:pt x="35" y="56"/>
                  </a:cubicBezTo>
                  <a:cubicBezTo>
                    <a:pt x="35" y="38"/>
                    <a:pt x="50" y="23"/>
                    <a:pt x="68" y="23"/>
                  </a:cubicBezTo>
                  <a:cubicBezTo>
                    <a:pt x="71" y="23"/>
                    <a:pt x="71" y="23"/>
                    <a:pt x="71" y="23"/>
                  </a:cubicBezTo>
                  <a:cubicBezTo>
                    <a:pt x="71" y="0"/>
                    <a:pt x="71" y="0"/>
                    <a:pt x="71" y="0"/>
                  </a:cubicBezTo>
                  <a:cubicBezTo>
                    <a:pt x="45" y="0"/>
                    <a:pt x="45" y="0"/>
                    <a:pt x="45" y="0"/>
                  </a:cubicBezTo>
                  <a:cubicBezTo>
                    <a:pt x="20" y="0"/>
                    <a:pt x="0" y="20"/>
                    <a:pt x="0" y="44"/>
                  </a:cubicBezTo>
                  <a:cubicBezTo>
                    <a:pt x="0" y="415"/>
                    <a:pt x="0" y="415"/>
                    <a:pt x="0" y="415"/>
                  </a:cubicBezTo>
                  <a:cubicBezTo>
                    <a:pt x="0" y="440"/>
                    <a:pt x="20" y="460"/>
                    <a:pt x="45" y="460"/>
                  </a:cubicBezTo>
                  <a:cubicBezTo>
                    <a:pt x="215" y="460"/>
                    <a:pt x="215" y="460"/>
                    <a:pt x="215" y="460"/>
                  </a:cubicBezTo>
                  <a:cubicBezTo>
                    <a:pt x="212" y="448"/>
                    <a:pt x="211" y="437"/>
                    <a:pt x="211" y="425"/>
                  </a:cubicBezTo>
                  <a:cubicBezTo>
                    <a:pt x="211" y="422"/>
                    <a:pt x="211" y="420"/>
                    <a:pt x="211" y="417"/>
                  </a:cubicBezTo>
                  <a:moveTo>
                    <a:pt x="130" y="414"/>
                  </a:moveTo>
                  <a:cubicBezTo>
                    <a:pt x="37" y="320"/>
                    <a:pt x="37" y="320"/>
                    <a:pt x="37" y="320"/>
                  </a:cubicBezTo>
                  <a:cubicBezTo>
                    <a:pt x="130" y="320"/>
                    <a:pt x="130" y="320"/>
                    <a:pt x="130" y="320"/>
                  </a:cubicBezTo>
                  <a:lnTo>
                    <a:pt x="130" y="4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9" name="Freeform 18"/>
            <p:cNvSpPr>
              <a:spLocks noEditPoints="1"/>
            </p:cNvSpPr>
            <p:nvPr/>
          </p:nvSpPr>
          <p:spPr bwMode="auto">
            <a:xfrm>
              <a:off x="2856" y="2261"/>
              <a:ext cx="614" cy="614"/>
            </a:xfrm>
            <a:custGeom>
              <a:avLst/>
              <a:gdLst/>
              <a:ahLst/>
              <a:cxnLst>
                <a:cxn ang="0">
                  <a:pos x="130" y="0"/>
                </a:cxn>
                <a:cxn ang="0">
                  <a:pos x="0" y="130"/>
                </a:cxn>
                <a:cxn ang="0">
                  <a:pos x="130" y="260"/>
                </a:cxn>
                <a:cxn ang="0">
                  <a:pos x="260" y="130"/>
                </a:cxn>
                <a:cxn ang="0">
                  <a:pos x="130" y="0"/>
                </a:cxn>
                <a:cxn ang="0">
                  <a:pos x="122" y="206"/>
                </a:cxn>
                <a:cxn ang="0">
                  <a:pos x="54" y="139"/>
                </a:cxn>
                <a:cxn ang="0">
                  <a:pos x="77" y="115"/>
                </a:cxn>
                <a:cxn ang="0">
                  <a:pos x="118" y="156"/>
                </a:cxn>
                <a:cxn ang="0">
                  <a:pos x="188" y="69"/>
                </a:cxn>
                <a:cxn ang="0">
                  <a:pos x="213" y="89"/>
                </a:cxn>
                <a:cxn ang="0">
                  <a:pos x="122" y="206"/>
                </a:cxn>
              </a:cxnLst>
              <a:rect l="0" t="0" r="r" b="b"/>
              <a:pathLst>
                <a:path w="260" h="260">
                  <a:moveTo>
                    <a:pt x="130" y="0"/>
                  </a:moveTo>
                  <a:cubicBezTo>
                    <a:pt x="58" y="0"/>
                    <a:pt x="0" y="58"/>
                    <a:pt x="0" y="130"/>
                  </a:cubicBezTo>
                  <a:cubicBezTo>
                    <a:pt x="0" y="201"/>
                    <a:pt x="58" y="260"/>
                    <a:pt x="130" y="260"/>
                  </a:cubicBezTo>
                  <a:cubicBezTo>
                    <a:pt x="202" y="260"/>
                    <a:pt x="260" y="201"/>
                    <a:pt x="260" y="130"/>
                  </a:cubicBezTo>
                  <a:cubicBezTo>
                    <a:pt x="260" y="58"/>
                    <a:pt x="202" y="0"/>
                    <a:pt x="130" y="0"/>
                  </a:cubicBezTo>
                  <a:moveTo>
                    <a:pt x="122" y="206"/>
                  </a:moveTo>
                  <a:cubicBezTo>
                    <a:pt x="54" y="139"/>
                    <a:pt x="54" y="139"/>
                    <a:pt x="54" y="139"/>
                  </a:cubicBezTo>
                  <a:cubicBezTo>
                    <a:pt x="77" y="115"/>
                    <a:pt x="77" y="115"/>
                    <a:pt x="77" y="115"/>
                  </a:cubicBezTo>
                  <a:cubicBezTo>
                    <a:pt x="118" y="156"/>
                    <a:pt x="118" y="156"/>
                    <a:pt x="118" y="156"/>
                  </a:cubicBezTo>
                  <a:cubicBezTo>
                    <a:pt x="188" y="69"/>
                    <a:pt x="188" y="69"/>
                    <a:pt x="188" y="69"/>
                  </a:cubicBezTo>
                  <a:cubicBezTo>
                    <a:pt x="213" y="89"/>
                    <a:pt x="213" y="89"/>
                    <a:pt x="213" y="89"/>
                  </a:cubicBezTo>
                  <a:lnTo>
                    <a:pt x="122" y="20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20" name="Group 19"/>
          <p:cNvGrpSpPr>
            <a:grpSpLocks noChangeAspect="1"/>
          </p:cNvGrpSpPr>
          <p:nvPr/>
        </p:nvGrpSpPr>
        <p:grpSpPr bwMode="auto">
          <a:xfrm>
            <a:off x="1855442" y="3249913"/>
            <a:ext cx="367247" cy="367247"/>
            <a:chOff x="571" y="2899"/>
            <a:chExt cx="1164" cy="1164"/>
          </a:xfrm>
          <a:solidFill>
            <a:srgbClr val="FFFFFF"/>
          </a:solidFill>
        </p:grpSpPr>
        <p:sp>
          <p:nvSpPr>
            <p:cNvPr id="21" name="Freeform 20"/>
            <p:cNvSpPr>
              <a:spLocks noEditPoints="1"/>
            </p:cNvSpPr>
            <p:nvPr/>
          </p:nvSpPr>
          <p:spPr bwMode="auto">
            <a:xfrm>
              <a:off x="583" y="2899"/>
              <a:ext cx="1025" cy="515"/>
            </a:xfrm>
            <a:custGeom>
              <a:avLst/>
              <a:gdLst/>
              <a:ahLst/>
              <a:cxnLst>
                <a:cxn ang="0">
                  <a:pos x="26" y="218"/>
                </a:cxn>
                <a:cxn ang="0">
                  <a:pos x="49" y="144"/>
                </a:cxn>
                <a:cxn ang="0">
                  <a:pos x="118" y="144"/>
                </a:cxn>
                <a:cxn ang="0">
                  <a:pos x="110" y="180"/>
                </a:cxn>
                <a:cxn ang="0">
                  <a:pos x="135" y="163"/>
                </a:cxn>
                <a:cxn ang="0">
                  <a:pos x="139" y="144"/>
                </a:cxn>
                <a:cxn ang="0">
                  <a:pos x="164" y="144"/>
                </a:cxn>
                <a:cxn ang="0">
                  <a:pos x="180" y="135"/>
                </a:cxn>
                <a:cxn ang="0">
                  <a:pos x="201" y="123"/>
                </a:cxn>
                <a:cxn ang="0">
                  <a:pos x="145" y="123"/>
                </a:cxn>
                <a:cxn ang="0">
                  <a:pos x="207" y="31"/>
                </a:cxn>
                <a:cxn ang="0">
                  <a:pos x="231" y="29"/>
                </a:cxn>
                <a:cxn ang="0">
                  <a:pos x="231" y="110"/>
                </a:cxn>
                <a:cxn ang="0">
                  <a:pos x="252" y="102"/>
                </a:cxn>
                <a:cxn ang="0">
                  <a:pos x="252" y="29"/>
                </a:cxn>
                <a:cxn ang="0">
                  <a:pos x="276" y="31"/>
                </a:cxn>
                <a:cxn ang="0">
                  <a:pos x="321" y="84"/>
                </a:cxn>
                <a:cxn ang="0">
                  <a:pos x="343" y="81"/>
                </a:cxn>
                <a:cxn ang="0">
                  <a:pos x="319" y="43"/>
                </a:cxn>
                <a:cxn ang="0">
                  <a:pos x="383" y="81"/>
                </a:cxn>
                <a:cxn ang="0">
                  <a:pos x="434" y="92"/>
                </a:cxn>
                <a:cxn ang="0">
                  <a:pos x="242" y="0"/>
                </a:cxn>
                <a:cxn ang="0">
                  <a:pos x="0" y="196"/>
                </a:cxn>
                <a:cxn ang="0">
                  <a:pos x="26" y="218"/>
                </a:cxn>
                <a:cxn ang="0">
                  <a:pos x="164" y="43"/>
                </a:cxn>
                <a:cxn ang="0">
                  <a:pos x="123" y="123"/>
                </a:cxn>
                <a:cxn ang="0">
                  <a:pos x="62" y="123"/>
                </a:cxn>
                <a:cxn ang="0">
                  <a:pos x="164" y="43"/>
                </a:cxn>
              </a:cxnLst>
              <a:rect l="0" t="0" r="r" b="b"/>
              <a:pathLst>
                <a:path w="434" h="218">
                  <a:moveTo>
                    <a:pt x="26" y="218"/>
                  </a:moveTo>
                  <a:cubicBezTo>
                    <a:pt x="29" y="192"/>
                    <a:pt x="37" y="166"/>
                    <a:pt x="49" y="144"/>
                  </a:cubicBezTo>
                  <a:cubicBezTo>
                    <a:pt x="118" y="144"/>
                    <a:pt x="118" y="144"/>
                    <a:pt x="118" y="144"/>
                  </a:cubicBezTo>
                  <a:cubicBezTo>
                    <a:pt x="115" y="155"/>
                    <a:pt x="112" y="168"/>
                    <a:pt x="110" y="180"/>
                  </a:cubicBezTo>
                  <a:cubicBezTo>
                    <a:pt x="118" y="174"/>
                    <a:pt x="126" y="169"/>
                    <a:pt x="135" y="163"/>
                  </a:cubicBezTo>
                  <a:cubicBezTo>
                    <a:pt x="136" y="156"/>
                    <a:pt x="138" y="150"/>
                    <a:pt x="139" y="144"/>
                  </a:cubicBezTo>
                  <a:cubicBezTo>
                    <a:pt x="164" y="144"/>
                    <a:pt x="164" y="144"/>
                    <a:pt x="164" y="144"/>
                  </a:cubicBezTo>
                  <a:cubicBezTo>
                    <a:pt x="169" y="141"/>
                    <a:pt x="174" y="138"/>
                    <a:pt x="180" y="135"/>
                  </a:cubicBezTo>
                  <a:cubicBezTo>
                    <a:pt x="187" y="131"/>
                    <a:pt x="194" y="127"/>
                    <a:pt x="201" y="123"/>
                  </a:cubicBezTo>
                  <a:cubicBezTo>
                    <a:pt x="145" y="123"/>
                    <a:pt x="145" y="123"/>
                    <a:pt x="145" y="123"/>
                  </a:cubicBezTo>
                  <a:cubicBezTo>
                    <a:pt x="160" y="80"/>
                    <a:pt x="182" y="47"/>
                    <a:pt x="207" y="31"/>
                  </a:cubicBezTo>
                  <a:cubicBezTo>
                    <a:pt x="215" y="30"/>
                    <a:pt x="223" y="29"/>
                    <a:pt x="231" y="29"/>
                  </a:cubicBezTo>
                  <a:cubicBezTo>
                    <a:pt x="231" y="110"/>
                    <a:pt x="231" y="110"/>
                    <a:pt x="231" y="110"/>
                  </a:cubicBezTo>
                  <a:cubicBezTo>
                    <a:pt x="238" y="107"/>
                    <a:pt x="245" y="104"/>
                    <a:pt x="252" y="102"/>
                  </a:cubicBezTo>
                  <a:cubicBezTo>
                    <a:pt x="252" y="29"/>
                    <a:pt x="252" y="29"/>
                    <a:pt x="252" y="29"/>
                  </a:cubicBezTo>
                  <a:cubicBezTo>
                    <a:pt x="260" y="29"/>
                    <a:pt x="268" y="30"/>
                    <a:pt x="276" y="31"/>
                  </a:cubicBezTo>
                  <a:cubicBezTo>
                    <a:pt x="293" y="42"/>
                    <a:pt x="308" y="60"/>
                    <a:pt x="321" y="84"/>
                  </a:cubicBezTo>
                  <a:cubicBezTo>
                    <a:pt x="328" y="83"/>
                    <a:pt x="336" y="82"/>
                    <a:pt x="343" y="81"/>
                  </a:cubicBezTo>
                  <a:cubicBezTo>
                    <a:pt x="336" y="67"/>
                    <a:pt x="328" y="54"/>
                    <a:pt x="319" y="43"/>
                  </a:cubicBezTo>
                  <a:cubicBezTo>
                    <a:pt x="343" y="52"/>
                    <a:pt x="364" y="65"/>
                    <a:pt x="383" y="81"/>
                  </a:cubicBezTo>
                  <a:cubicBezTo>
                    <a:pt x="401" y="82"/>
                    <a:pt x="418" y="86"/>
                    <a:pt x="434" y="92"/>
                  </a:cubicBezTo>
                  <a:cubicBezTo>
                    <a:pt x="388" y="36"/>
                    <a:pt x="319" y="0"/>
                    <a:pt x="242" y="0"/>
                  </a:cubicBezTo>
                  <a:cubicBezTo>
                    <a:pt x="123" y="0"/>
                    <a:pt x="24" y="84"/>
                    <a:pt x="0" y="196"/>
                  </a:cubicBezTo>
                  <a:lnTo>
                    <a:pt x="26" y="218"/>
                  </a:lnTo>
                  <a:close/>
                  <a:moveTo>
                    <a:pt x="164" y="43"/>
                  </a:moveTo>
                  <a:cubicBezTo>
                    <a:pt x="147" y="63"/>
                    <a:pt x="133" y="91"/>
                    <a:pt x="123" y="123"/>
                  </a:cubicBezTo>
                  <a:cubicBezTo>
                    <a:pt x="62" y="123"/>
                    <a:pt x="62" y="123"/>
                    <a:pt x="62" y="123"/>
                  </a:cubicBezTo>
                  <a:cubicBezTo>
                    <a:pt x="87" y="87"/>
                    <a:pt x="122" y="59"/>
                    <a:pt x="164" y="4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2" name="Freeform 21"/>
            <p:cNvSpPr>
              <a:spLocks noEditPoints="1"/>
            </p:cNvSpPr>
            <p:nvPr/>
          </p:nvSpPr>
          <p:spPr bwMode="auto">
            <a:xfrm>
              <a:off x="727" y="3282"/>
              <a:ext cx="1008" cy="781"/>
            </a:xfrm>
            <a:custGeom>
              <a:avLst/>
              <a:gdLst/>
              <a:ahLst/>
              <a:cxnLst>
                <a:cxn ang="0">
                  <a:pos x="0" y="252"/>
                </a:cxn>
                <a:cxn ang="0">
                  <a:pos x="181" y="331"/>
                </a:cxn>
                <a:cxn ang="0">
                  <a:pos x="427" y="84"/>
                </a:cxn>
                <a:cxn ang="0">
                  <a:pos x="427" y="72"/>
                </a:cxn>
                <a:cxn ang="0">
                  <a:pos x="407" y="42"/>
                </a:cxn>
                <a:cxn ang="0">
                  <a:pos x="390" y="24"/>
                </a:cxn>
                <a:cxn ang="0">
                  <a:pos x="398" y="74"/>
                </a:cxn>
                <a:cxn ang="0">
                  <a:pos x="316" y="74"/>
                </a:cxn>
                <a:cxn ang="0">
                  <a:pos x="309" y="0"/>
                </a:cxn>
                <a:cxn ang="0">
                  <a:pos x="288" y="5"/>
                </a:cxn>
                <a:cxn ang="0">
                  <a:pos x="296" y="74"/>
                </a:cxn>
                <a:cxn ang="0">
                  <a:pos x="191" y="74"/>
                </a:cxn>
                <a:cxn ang="0">
                  <a:pos x="191" y="57"/>
                </a:cxn>
                <a:cxn ang="0">
                  <a:pos x="180" y="64"/>
                </a:cxn>
                <a:cxn ang="0">
                  <a:pos x="175" y="68"/>
                </a:cxn>
                <a:cxn ang="0">
                  <a:pos x="170" y="71"/>
                </a:cxn>
                <a:cxn ang="0">
                  <a:pos x="170" y="74"/>
                </a:cxn>
                <a:cxn ang="0">
                  <a:pos x="166" y="74"/>
                </a:cxn>
                <a:cxn ang="0">
                  <a:pos x="139" y="95"/>
                </a:cxn>
                <a:cxn ang="0">
                  <a:pos x="170" y="95"/>
                </a:cxn>
                <a:cxn ang="0">
                  <a:pos x="170" y="187"/>
                </a:cxn>
                <a:cxn ang="0">
                  <a:pos x="151" y="187"/>
                </a:cxn>
                <a:cxn ang="0">
                  <a:pos x="151" y="196"/>
                </a:cxn>
                <a:cxn ang="0">
                  <a:pos x="118" y="208"/>
                </a:cxn>
                <a:cxn ang="0">
                  <a:pos x="170" y="208"/>
                </a:cxn>
                <a:cxn ang="0">
                  <a:pos x="170" y="302"/>
                </a:cxn>
                <a:cxn ang="0">
                  <a:pos x="146" y="300"/>
                </a:cxn>
                <a:cxn ang="0">
                  <a:pos x="89" y="219"/>
                </a:cxn>
                <a:cxn ang="0">
                  <a:pos x="69" y="226"/>
                </a:cxn>
                <a:cxn ang="0">
                  <a:pos x="103" y="288"/>
                </a:cxn>
                <a:cxn ang="0">
                  <a:pos x="29" y="241"/>
                </a:cxn>
                <a:cxn ang="0">
                  <a:pos x="0" y="252"/>
                </a:cxn>
                <a:cxn ang="0">
                  <a:pos x="316" y="95"/>
                </a:cxn>
                <a:cxn ang="0">
                  <a:pos x="398" y="95"/>
                </a:cxn>
                <a:cxn ang="0">
                  <a:pos x="373" y="187"/>
                </a:cxn>
                <a:cxn ang="0">
                  <a:pos x="305" y="187"/>
                </a:cxn>
                <a:cxn ang="0">
                  <a:pos x="316" y="95"/>
                </a:cxn>
                <a:cxn ang="0">
                  <a:pos x="299" y="208"/>
                </a:cxn>
                <a:cxn ang="0">
                  <a:pos x="361" y="208"/>
                </a:cxn>
                <a:cxn ang="0">
                  <a:pos x="258" y="288"/>
                </a:cxn>
                <a:cxn ang="0">
                  <a:pos x="299" y="208"/>
                </a:cxn>
                <a:cxn ang="0">
                  <a:pos x="191" y="95"/>
                </a:cxn>
                <a:cxn ang="0">
                  <a:pos x="296" y="95"/>
                </a:cxn>
                <a:cxn ang="0">
                  <a:pos x="283" y="187"/>
                </a:cxn>
                <a:cxn ang="0">
                  <a:pos x="191" y="187"/>
                </a:cxn>
                <a:cxn ang="0">
                  <a:pos x="191" y="95"/>
                </a:cxn>
                <a:cxn ang="0">
                  <a:pos x="191" y="208"/>
                </a:cxn>
                <a:cxn ang="0">
                  <a:pos x="277" y="208"/>
                </a:cxn>
                <a:cxn ang="0">
                  <a:pos x="215" y="300"/>
                </a:cxn>
                <a:cxn ang="0">
                  <a:pos x="191" y="302"/>
                </a:cxn>
                <a:cxn ang="0">
                  <a:pos x="191" y="208"/>
                </a:cxn>
              </a:cxnLst>
              <a:rect l="0" t="0" r="r" b="b"/>
              <a:pathLst>
                <a:path w="427" h="331">
                  <a:moveTo>
                    <a:pt x="0" y="252"/>
                  </a:moveTo>
                  <a:cubicBezTo>
                    <a:pt x="45" y="300"/>
                    <a:pt x="109" y="331"/>
                    <a:pt x="181" y="331"/>
                  </a:cubicBezTo>
                  <a:cubicBezTo>
                    <a:pt x="317" y="331"/>
                    <a:pt x="427" y="221"/>
                    <a:pt x="427" y="84"/>
                  </a:cubicBezTo>
                  <a:cubicBezTo>
                    <a:pt x="427" y="80"/>
                    <a:pt x="427" y="76"/>
                    <a:pt x="427" y="72"/>
                  </a:cubicBezTo>
                  <a:cubicBezTo>
                    <a:pt x="407" y="42"/>
                    <a:pt x="407" y="42"/>
                    <a:pt x="407" y="42"/>
                  </a:cubicBezTo>
                  <a:cubicBezTo>
                    <a:pt x="401" y="35"/>
                    <a:pt x="396" y="29"/>
                    <a:pt x="390" y="24"/>
                  </a:cubicBezTo>
                  <a:cubicBezTo>
                    <a:pt x="395" y="40"/>
                    <a:pt x="397" y="57"/>
                    <a:pt x="398" y="74"/>
                  </a:cubicBezTo>
                  <a:cubicBezTo>
                    <a:pt x="316" y="74"/>
                    <a:pt x="316" y="74"/>
                    <a:pt x="316" y="74"/>
                  </a:cubicBezTo>
                  <a:cubicBezTo>
                    <a:pt x="316" y="48"/>
                    <a:pt x="313" y="23"/>
                    <a:pt x="309" y="0"/>
                  </a:cubicBezTo>
                  <a:cubicBezTo>
                    <a:pt x="302" y="2"/>
                    <a:pt x="295" y="3"/>
                    <a:pt x="288" y="5"/>
                  </a:cubicBezTo>
                  <a:cubicBezTo>
                    <a:pt x="293" y="27"/>
                    <a:pt x="295" y="50"/>
                    <a:pt x="296" y="74"/>
                  </a:cubicBezTo>
                  <a:cubicBezTo>
                    <a:pt x="191" y="74"/>
                    <a:pt x="191" y="74"/>
                    <a:pt x="191" y="74"/>
                  </a:cubicBezTo>
                  <a:cubicBezTo>
                    <a:pt x="191" y="57"/>
                    <a:pt x="191" y="57"/>
                    <a:pt x="191" y="57"/>
                  </a:cubicBezTo>
                  <a:cubicBezTo>
                    <a:pt x="187" y="59"/>
                    <a:pt x="184" y="62"/>
                    <a:pt x="180" y="64"/>
                  </a:cubicBezTo>
                  <a:cubicBezTo>
                    <a:pt x="175" y="68"/>
                    <a:pt x="175" y="68"/>
                    <a:pt x="175" y="68"/>
                  </a:cubicBezTo>
                  <a:cubicBezTo>
                    <a:pt x="173" y="69"/>
                    <a:pt x="172" y="70"/>
                    <a:pt x="170" y="71"/>
                  </a:cubicBezTo>
                  <a:cubicBezTo>
                    <a:pt x="170" y="74"/>
                    <a:pt x="170" y="74"/>
                    <a:pt x="170" y="74"/>
                  </a:cubicBezTo>
                  <a:cubicBezTo>
                    <a:pt x="166" y="74"/>
                    <a:pt x="166" y="74"/>
                    <a:pt x="166" y="74"/>
                  </a:cubicBezTo>
                  <a:cubicBezTo>
                    <a:pt x="157" y="81"/>
                    <a:pt x="148" y="88"/>
                    <a:pt x="139" y="95"/>
                  </a:cubicBezTo>
                  <a:cubicBezTo>
                    <a:pt x="170" y="95"/>
                    <a:pt x="170" y="95"/>
                    <a:pt x="170" y="95"/>
                  </a:cubicBezTo>
                  <a:cubicBezTo>
                    <a:pt x="170" y="187"/>
                    <a:pt x="170" y="187"/>
                    <a:pt x="170" y="187"/>
                  </a:cubicBezTo>
                  <a:cubicBezTo>
                    <a:pt x="151" y="187"/>
                    <a:pt x="151" y="187"/>
                    <a:pt x="151" y="187"/>
                  </a:cubicBezTo>
                  <a:cubicBezTo>
                    <a:pt x="151" y="196"/>
                    <a:pt x="151" y="196"/>
                    <a:pt x="151" y="196"/>
                  </a:cubicBezTo>
                  <a:cubicBezTo>
                    <a:pt x="118" y="208"/>
                    <a:pt x="118" y="208"/>
                    <a:pt x="118" y="208"/>
                  </a:cubicBezTo>
                  <a:cubicBezTo>
                    <a:pt x="170" y="208"/>
                    <a:pt x="170" y="208"/>
                    <a:pt x="170" y="208"/>
                  </a:cubicBezTo>
                  <a:cubicBezTo>
                    <a:pt x="170" y="302"/>
                    <a:pt x="170" y="302"/>
                    <a:pt x="170" y="302"/>
                  </a:cubicBezTo>
                  <a:cubicBezTo>
                    <a:pt x="162" y="302"/>
                    <a:pt x="154" y="301"/>
                    <a:pt x="146" y="300"/>
                  </a:cubicBezTo>
                  <a:cubicBezTo>
                    <a:pt x="123" y="285"/>
                    <a:pt x="103" y="256"/>
                    <a:pt x="89" y="219"/>
                  </a:cubicBezTo>
                  <a:cubicBezTo>
                    <a:pt x="69" y="226"/>
                    <a:pt x="69" y="226"/>
                    <a:pt x="69" y="226"/>
                  </a:cubicBezTo>
                  <a:cubicBezTo>
                    <a:pt x="78" y="250"/>
                    <a:pt x="90" y="272"/>
                    <a:pt x="103" y="288"/>
                  </a:cubicBezTo>
                  <a:cubicBezTo>
                    <a:pt x="75" y="278"/>
                    <a:pt x="50" y="261"/>
                    <a:pt x="29" y="241"/>
                  </a:cubicBezTo>
                  <a:lnTo>
                    <a:pt x="0" y="252"/>
                  </a:lnTo>
                  <a:close/>
                  <a:moveTo>
                    <a:pt x="316" y="95"/>
                  </a:moveTo>
                  <a:cubicBezTo>
                    <a:pt x="398" y="95"/>
                    <a:pt x="398" y="95"/>
                    <a:pt x="398" y="95"/>
                  </a:cubicBezTo>
                  <a:cubicBezTo>
                    <a:pt x="397" y="128"/>
                    <a:pt x="388" y="160"/>
                    <a:pt x="373" y="187"/>
                  </a:cubicBezTo>
                  <a:cubicBezTo>
                    <a:pt x="305" y="187"/>
                    <a:pt x="305" y="187"/>
                    <a:pt x="305" y="187"/>
                  </a:cubicBezTo>
                  <a:cubicBezTo>
                    <a:pt x="312" y="159"/>
                    <a:pt x="316" y="128"/>
                    <a:pt x="316" y="95"/>
                  </a:cubicBezTo>
                  <a:moveTo>
                    <a:pt x="299" y="208"/>
                  </a:moveTo>
                  <a:cubicBezTo>
                    <a:pt x="361" y="208"/>
                    <a:pt x="361" y="208"/>
                    <a:pt x="361" y="208"/>
                  </a:cubicBezTo>
                  <a:cubicBezTo>
                    <a:pt x="336" y="244"/>
                    <a:pt x="300" y="272"/>
                    <a:pt x="258" y="288"/>
                  </a:cubicBezTo>
                  <a:cubicBezTo>
                    <a:pt x="275" y="268"/>
                    <a:pt x="289" y="240"/>
                    <a:pt x="299" y="208"/>
                  </a:cubicBezTo>
                  <a:moveTo>
                    <a:pt x="191" y="95"/>
                  </a:moveTo>
                  <a:cubicBezTo>
                    <a:pt x="296" y="95"/>
                    <a:pt x="296" y="95"/>
                    <a:pt x="296" y="95"/>
                  </a:cubicBezTo>
                  <a:cubicBezTo>
                    <a:pt x="295" y="128"/>
                    <a:pt x="291" y="159"/>
                    <a:pt x="283" y="187"/>
                  </a:cubicBezTo>
                  <a:cubicBezTo>
                    <a:pt x="191" y="187"/>
                    <a:pt x="191" y="187"/>
                    <a:pt x="191" y="187"/>
                  </a:cubicBezTo>
                  <a:lnTo>
                    <a:pt x="191" y="95"/>
                  </a:lnTo>
                  <a:close/>
                  <a:moveTo>
                    <a:pt x="191" y="208"/>
                  </a:moveTo>
                  <a:cubicBezTo>
                    <a:pt x="277" y="208"/>
                    <a:pt x="277" y="208"/>
                    <a:pt x="277" y="208"/>
                  </a:cubicBezTo>
                  <a:cubicBezTo>
                    <a:pt x="262" y="251"/>
                    <a:pt x="240" y="284"/>
                    <a:pt x="215" y="300"/>
                  </a:cubicBezTo>
                  <a:cubicBezTo>
                    <a:pt x="207" y="301"/>
                    <a:pt x="199" y="302"/>
                    <a:pt x="191" y="302"/>
                  </a:cubicBezTo>
                  <a:lnTo>
                    <a:pt x="191" y="20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3" name="Freeform 22"/>
            <p:cNvSpPr>
              <a:spLocks/>
            </p:cNvSpPr>
            <p:nvPr/>
          </p:nvSpPr>
          <p:spPr bwMode="auto">
            <a:xfrm>
              <a:off x="571" y="3045"/>
              <a:ext cx="1164" cy="825"/>
            </a:xfrm>
            <a:custGeom>
              <a:avLst/>
              <a:gdLst/>
              <a:ahLst/>
              <a:cxnLst>
                <a:cxn ang="0">
                  <a:pos x="158" y="290"/>
                </a:cxn>
                <a:cxn ang="0">
                  <a:pos x="103" y="256"/>
                </a:cxn>
                <a:cxn ang="0">
                  <a:pos x="227" y="147"/>
                </a:cxn>
                <a:cxn ang="0">
                  <a:pos x="493" y="127"/>
                </a:cxn>
                <a:cxn ang="0">
                  <a:pos x="197" y="95"/>
                </a:cxn>
                <a:cxn ang="0">
                  <a:pos x="46" y="214"/>
                </a:cxn>
                <a:cxn ang="0">
                  <a:pos x="0" y="168"/>
                </a:cxn>
                <a:cxn ang="0">
                  <a:pos x="0" y="349"/>
                </a:cxn>
                <a:cxn ang="0">
                  <a:pos x="158" y="290"/>
                </a:cxn>
              </a:cxnLst>
              <a:rect l="0" t="0" r="r" b="b"/>
              <a:pathLst>
                <a:path w="493" h="349">
                  <a:moveTo>
                    <a:pt x="158" y="290"/>
                  </a:moveTo>
                  <a:cubicBezTo>
                    <a:pt x="103" y="256"/>
                    <a:pt x="103" y="256"/>
                    <a:pt x="103" y="256"/>
                  </a:cubicBezTo>
                  <a:cubicBezTo>
                    <a:pt x="103" y="256"/>
                    <a:pt x="161" y="191"/>
                    <a:pt x="227" y="147"/>
                  </a:cubicBezTo>
                  <a:cubicBezTo>
                    <a:pt x="291" y="102"/>
                    <a:pt x="410" y="17"/>
                    <a:pt x="493" y="127"/>
                  </a:cubicBezTo>
                  <a:cubicBezTo>
                    <a:pt x="455" y="0"/>
                    <a:pt x="293" y="42"/>
                    <a:pt x="197" y="95"/>
                  </a:cubicBezTo>
                  <a:cubicBezTo>
                    <a:pt x="117" y="140"/>
                    <a:pt x="46" y="214"/>
                    <a:pt x="46" y="214"/>
                  </a:cubicBezTo>
                  <a:cubicBezTo>
                    <a:pt x="0" y="168"/>
                    <a:pt x="0" y="168"/>
                    <a:pt x="0" y="168"/>
                  </a:cubicBezTo>
                  <a:cubicBezTo>
                    <a:pt x="0" y="349"/>
                    <a:pt x="0" y="349"/>
                    <a:pt x="0" y="349"/>
                  </a:cubicBezTo>
                  <a:lnTo>
                    <a:pt x="158" y="29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24" name="Group 23"/>
          <p:cNvGrpSpPr/>
          <p:nvPr/>
        </p:nvGrpSpPr>
        <p:grpSpPr>
          <a:xfrm>
            <a:off x="1855442" y="3738065"/>
            <a:ext cx="367247" cy="418179"/>
            <a:chOff x="469356" y="3434398"/>
            <a:chExt cx="217488" cy="247650"/>
          </a:xfrm>
          <a:solidFill>
            <a:srgbClr val="FFFFFF"/>
          </a:solidFill>
        </p:grpSpPr>
        <p:sp>
          <p:nvSpPr>
            <p:cNvPr id="25" name="Freeform 24"/>
            <p:cNvSpPr>
              <a:spLocks/>
            </p:cNvSpPr>
            <p:nvPr/>
          </p:nvSpPr>
          <p:spPr bwMode="auto">
            <a:xfrm>
              <a:off x="469356" y="3599498"/>
              <a:ext cx="217488" cy="82550"/>
            </a:xfrm>
            <a:custGeom>
              <a:avLst/>
              <a:gdLst/>
              <a:ahLst/>
              <a:cxnLst>
                <a:cxn ang="0">
                  <a:pos x="29" y="11"/>
                </a:cxn>
                <a:cxn ang="0">
                  <a:pos x="0" y="0"/>
                </a:cxn>
                <a:cxn ang="0">
                  <a:pos x="0" y="2"/>
                </a:cxn>
                <a:cxn ang="0">
                  <a:pos x="0" y="9"/>
                </a:cxn>
                <a:cxn ang="0">
                  <a:pos x="29" y="22"/>
                </a:cxn>
                <a:cxn ang="0">
                  <a:pos x="58" y="9"/>
                </a:cxn>
                <a:cxn ang="0">
                  <a:pos x="58" y="2"/>
                </a:cxn>
                <a:cxn ang="0">
                  <a:pos x="58" y="0"/>
                </a:cxn>
                <a:cxn ang="0">
                  <a:pos x="29" y="11"/>
                </a:cxn>
              </a:cxnLst>
              <a:rect l="0" t="0" r="r" b="b"/>
              <a:pathLst>
                <a:path w="58" h="22">
                  <a:moveTo>
                    <a:pt x="29" y="11"/>
                  </a:moveTo>
                  <a:cubicBezTo>
                    <a:pt x="13" y="11"/>
                    <a:pt x="2" y="6"/>
                    <a:pt x="0" y="0"/>
                  </a:cubicBezTo>
                  <a:cubicBezTo>
                    <a:pt x="0" y="1"/>
                    <a:pt x="0" y="1"/>
                    <a:pt x="0" y="2"/>
                  </a:cubicBezTo>
                  <a:cubicBezTo>
                    <a:pt x="0" y="2"/>
                    <a:pt x="0" y="9"/>
                    <a:pt x="0" y="9"/>
                  </a:cubicBezTo>
                  <a:cubicBezTo>
                    <a:pt x="0" y="16"/>
                    <a:pt x="12" y="22"/>
                    <a:pt x="29" y="22"/>
                  </a:cubicBezTo>
                  <a:cubicBezTo>
                    <a:pt x="46" y="22"/>
                    <a:pt x="58" y="16"/>
                    <a:pt x="58" y="9"/>
                  </a:cubicBezTo>
                  <a:cubicBezTo>
                    <a:pt x="58" y="9"/>
                    <a:pt x="58" y="2"/>
                    <a:pt x="58" y="2"/>
                  </a:cubicBezTo>
                  <a:cubicBezTo>
                    <a:pt x="58" y="1"/>
                    <a:pt x="58" y="1"/>
                    <a:pt x="58" y="0"/>
                  </a:cubicBezTo>
                  <a:cubicBezTo>
                    <a:pt x="56" y="6"/>
                    <a:pt x="45" y="11"/>
                    <a:pt x="29" y="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6" name="Freeform 25"/>
            <p:cNvSpPr>
              <a:spLocks/>
            </p:cNvSpPr>
            <p:nvPr/>
          </p:nvSpPr>
          <p:spPr bwMode="auto">
            <a:xfrm>
              <a:off x="469356" y="3539173"/>
              <a:ext cx="217488" cy="77787"/>
            </a:xfrm>
            <a:custGeom>
              <a:avLst/>
              <a:gdLst/>
              <a:ahLst/>
              <a:cxnLst>
                <a:cxn ang="0">
                  <a:pos x="29" y="11"/>
                </a:cxn>
                <a:cxn ang="0">
                  <a:pos x="0" y="0"/>
                </a:cxn>
                <a:cxn ang="0">
                  <a:pos x="0" y="1"/>
                </a:cxn>
                <a:cxn ang="0">
                  <a:pos x="0" y="9"/>
                </a:cxn>
                <a:cxn ang="0">
                  <a:pos x="29" y="21"/>
                </a:cxn>
                <a:cxn ang="0">
                  <a:pos x="58" y="9"/>
                </a:cxn>
                <a:cxn ang="0">
                  <a:pos x="58" y="1"/>
                </a:cxn>
                <a:cxn ang="0">
                  <a:pos x="58" y="0"/>
                </a:cxn>
                <a:cxn ang="0">
                  <a:pos x="29" y="11"/>
                </a:cxn>
              </a:cxnLst>
              <a:rect l="0" t="0" r="r" b="b"/>
              <a:pathLst>
                <a:path w="58" h="21">
                  <a:moveTo>
                    <a:pt x="29" y="11"/>
                  </a:moveTo>
                  <a:cubicBezTo>
                    <a:pt x="13" y="11"/>
                    <a:pt x="2" y="6"/>
                    <a:pt x="0" y="0"/>
                  </a:cubicBezTo>
                  <a:cubicBezTo>
                    <a:pt x="0" y="0"/>
                    <a:pt x="0" y="1"/>
                    <a:pt x="0" y="1"/>
                  </a:cubicBezTo>
                  <a:cubicBezTo>
                    <a:pt x="0" y="2"/>
                    <a:pt x="0" y="8"/>
                    <a:pt x="0" y="9"/>
                  </a:cubicBezTo>
                  <a:cubicBezTo>
                    <a:pt x="0" y="16"/>
                    <a:pt x="12" y="21"/>
                    <a:pt x="29" y="21"/>
                  </a:cubicBezTo>
                  <a:cubicBezTo>
                    <a:pt x="46" y="21"/>
                    <a:pt x="58" y="16"/>
                    <a:pt x="58" y="9"/>
                  </a:cubicBezTo>
                  <a:cubicBezTo>
                    <a:pt x="58" y="8"/>
                    <a:pt x="58" y="2"/>
                    <a:pt x="58" y="1"/>
                  </a:cubicBezTo>
                  <a:cubicBezTo>
                    <a:pt x="58" y="1"/>
                    <a:pt x="58" y="0"/>
                    <a:pt x="58" y="0"/>
                  </a:cubicBezTo>
                  <a:cubicBezTo>
                    <a:pt x="56" y="6"/>
                    <a:pt x="45" y="11"/>
                    <a:pt x="29" y="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7" name="Freeform 26"/>
            <p:cNvSpPr>
              <a:spLocks/>
            </p:cNvSpPr>
            <p:nvPr/>
          </p:nvSpPr>
          <p:spPr bwMode="auto">
            <a:xfrm>
              <a:off x="469356" y="3434398"/>
              <a:ext cx="217488" cy="123825"/>
            </a:xfrm>
            <a:custGeom>
              <a:avLst/>
              <a:gdLst/>
              <a:ahLst/>
              <a:cxnLst>
                <a:cxn ang="0">
                  <a:pos x="29" y="0"/>
                </a:cxn>
                <a:cxn ang="0">
                  <a:pos x="0" y="13"/>
                </a:cxn>
                <a:cxn ang="0">
                  <a:pos x="0" y="20"/>
                </a:cxn>
                <a:cxn ang="0">
                  <a:pos x="29" y="33"/>
                </a:cxn>
                <a:cxn ang="0">
                  <a:pos x="58" y="20"/>
                </a:cxn>
                <a:cxn ang="0">
                  <a:pos x="58" y="13"/>
                </a:cxn>
                <a:cxn ang="0">
                  <a:pos x="29" y="0"/>
                </a:cxn>
              </a:cxnLst>
              <a:rect l="0" t="0" r="r" b="b"/>
              <a:pathLst>
                <a:path w="58" h="33">
                  <a:moveTo>
                    <a:pt x="29" y="0"/>
                  </a:moveTo>
                  <a:cubicBezTo>
                    <a:pt x="12" y="0"/>
                    <a:pt x="0" y="6"/>
                    <a:pt x="0" y="13"/>
                  </a:cubicBezTo>
                  <a:cubicBezTo>
                    <a:pt x="0" y="13"/>
                    <a:pt x="0" y="20"/>
                    <a:pt x="0" y="20"/>
                  </a:cubicBezTo>
                  <a:cubicBezTo>
                    <a:pt x="0" y="27"/>
                    <a:pt x="12" y="33"/>
                    <a:pt x="29" y="33"/>
                  </a:cubicBezTo>
                  <a:cubicBezTo>
                    <a:pt x="46" y="33"/>
                    <a:pt x="58" y="27"/>
                    <a:pt x="58" y="20"/>
                  </a:cubicBezTo>
                  <a:cubicBezTo>
                    <a:pt x="58" y="20"/>
                    <a:pt x="58" y="13"/>
                    <a:pt x="58" y="13"/>
                  </a:cubicBezTo>
                  <a:cubicBezTo>
                    <a:pt x="58" y="6"/>
                    <a:pt x="46" y="0"/>
                    <a:pt x="2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Tree>
    <p:extLst>
      <p:ext uri="{BB962C8B-B14F-4D97-AF65-F5344CB8AC3E}">
        <p14:creationId xmlns:p14="http://schemas.microsoft.com/office/powerpoint/2010/main" val="2852629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25CBA5E1-018F-054E-B4A9-723DE8A52B98}"/>
              </a:ext>
            </a:extLst>
          </p:cNvPr>
          <p:cNvSpPr>
            <a:spLocks noGrp="1"/>
          </p:cNvSpPr>
          <p:nvPr>
            <p:ph type="title"/>
          </p:nvPr>
        </p:nvSpPr>
        <p:spPr/>
        <p:txBody>
          <a:bodyPr/>
          <a:lstStyle/>
          <a:p>
            <a:r>
              <a:rPr lang="en-US" dirty="0" smtClean="0"/>
              <a:t>Azure capability mapping (continued)</a:t>
            </a:r>
            <a:endParaRPr lang="en-US" dirty="0"/>
          </a:p>
        </p:txBody>
      </p:sp>
      <p:sp>
        <p:nvSpPr>
          <p:cNvPr id="5" name="Text Placeholder 4"/>
          <p:cNvSpPr>
            <a:spLocks noGrp="1"/>
          </p:cNvSpPr>
          <p:nvPr>
            <p:ph type="body" sz="quarter" idx="12"/>
          </p:nvPr>
        </p:nvSpPr>
        <p:spPr/>
        <p:txBody>
          <a:bodyPr/>
          <a:lstStyle/>
          <a:p>
            <a:r>
              <a:rPr lang="en-US" dirty="0"/>
              <a:t>Capability </a:t>
            </a:r>
            <a:r>
              <a:rPr lang="en-US" dirty="0" smtClean="0"/>
              <a:t>framework</a:t>
            </a:r>
            <a:endParaRPr lang="en-US" dirty="0"/>
          </a:p>
        </p:txBody>
      </p:sp>
      <p:graphicFrame>
        <p:nvGraphicFramePr>
          <p:cNvPr id="30" name="Table 29"/>
          <p:cNvGraphicFramePr>
            <a:graphicFrameLocks noGrp="1"/>
          </p:cNvGraphicFramePr>
          <p:nvPr>
            <p:extLst>
              <p:ext uri="{D42A27DB-BD31-4B8C-83A1-F6EECF244321}">
                <p14:modId xmlns:p14="http://schemas.microsoft.com/office/powerpoint/2010/main" val="2898795192"/>
              </p:ext>
            </p:extLst>
          </p:nvPr>
        </p:nvGraphicFramePr>
        <p:xfrm>
          <a:off x="998400" y="1322388"/>
          <a:ext cx="10195560" cy="4218432"/>
        </p:xfrm>
        <a:graphic>
          <a:graphicData uri="http://schemas.openxmlformats.org/drawingml/2006/table">
            <a:tbl>
              <a:tblPr firstRow="1" bandRow="1">
                <a:tableStyleId>{1FECB4D8-DB02-4DC6-A0A2-4F2EBAE1DC90}</a:tableStyleId>
              </a:tblPr>
              <a:tblGrid>
                <a:gridCol w="1259938">
                  <a:extLst>
                    <a:ext uri="{9D8B030D-6E8A-4147-A177-3AD203B41FA5}">
                      <a16:colId xmlns:a16="http://schemas.microsoft.com/office/drawing/2014/main" xmlns="" val="20001"/>
                    </a:ext>
                  </a:extLst>
                </a:gridCol>
                <a:gridCol w="2403973">
                  <a:extLst>
                    <a:ext uri="{9D8B030D-6E8A-4147-A177-3AD203B41FA5}">
                      <a16:colId xmlns:a16="http://schemas.microsoft.com/office/drawing/2014/main" xmlns="" val="20002"/>
                    </a:ext>
                  </a:extLst>
                </a:gridCol>
                <a:gridCol w="6531649">
                  <a:extLst>
                    <a:ext uri="{9D8B030D-6E8A-4147-A177-3AD203B41FA5}">
                      <a16:colId xmlns:a16="http://schemas.microsoft.com/office/drawing/2014/main" xmlns="" val="1189527883"/>
                    </a:ext>
                  </a:extLst>
                </a:gridCol>
              </a:tblGrid>
              <a:tr h="0">
                <a:tc>
                  <a:txBody>
                    <a:bodyPr/>
                    <a:lstStyle/>
                    <a:p>
                      <a:pPr marL="0" indent="0" algn="l">
                        <a:lnSpc>
                          <a:spcPct val="100000"/>
                        </a:lnSpc>
                        <a:spcBef>
                          <a:spcPts val="0"/>
                        </a:spcBef>
                        <a:spcAft>
                          <a:spcPts val="300"/>
                        </a:spcAft>
                      </a:pPr>
                      <a:r>
                        <a:rPr lang="en-US" sz="1100" b="1" dirty="0">
                          <a:solidFill>
                            <a:schemeClr val="bg1"/>
                          </a:solidFill>
                        </a:rPr>
                        <a:t>Capability</a:t>
                      </a:r>
                    </a:p>
                  </a:txBody>
                  <a:tcPr marL="36576" marR="36576" marT="36576" marB="365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a:lnSpc>
                          <a:spcPct val="100000"/>
                        </a:lnSpc>
                        <a:spcBef>
                          <a:spcPts val="0"/>
                        </a:spcBef>
                        <a:spcAft>
                          <a:spcPts val="300"/>
                        </a:spcAft>
                      </a:pPr>
                      <a:r>
                        <a:rPr lang="en-US" sz="1100" b="1" dirty="0">
                          <a:solidFill>
                            <a:schemeClr val="bg1"/>
                          </a:solidFill>
                        </a:rPr>
                        <a:t>Sub-Capability</a:t>
                      </a:r>
                    </a:p>
                  </a:txBody>
                  <a:tcPr marL="36576" marR="36576" marT="36576" marB="365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a:lnSpc>
                          <a:spcPct val="100000"/>
                        </a:lnSpc>
                        <a:spcBef>
                          <a:spcPts val="0"/>
                        </a:spcBef>
                        <a:spcAft>
                          <a:spcPts val="300"/>
                        </a:spcAft>
                      </a:pPr>
                      <a:r>
                        <a:rPr lang="en-US" sz="1100" b="1" dirty="0" smtClean="0">
                          <a:solidFill>
                            <a:schemeClr val="bg1"/>
                          </a:solidFill>
                        </a:rPr>
                        <a:t>Azure </a:t>
                      </a:r>
                      <a:r>
                        <a:rPr lang="en-US" sz="1100" b="1" baseline="0" dirty="0" smtClean="0">
                          <a:solidFill>
                            <a:schemeClr val="bg1"/>
                          </a:solidFill>
                        </a:rPr>
                        <a:t>Native </a:t>
                      </a:r>
                      <a:r>
                        <a:rPr lang="en-US" sz="1100" b="1" baseline="0" dirty="0">
                          <a:solidFill>
                            <a:schemeClr val="bg1"/>
                          </a:solidFill>
                        </a:rPr>
                        <a:t>Capability</a:t>
                      </a:r>
                      <a:endParaRPr lang="en-US" sz="1100" b="1" dirty="0">
                        <a:solidFill>
                          <a:schemeClr val="bg1"/>
                        </a:solidFill>
                      </a:endParaRPr>
                    </a:p>
                  </a:txBody>
                  <a:tcPr marL="36576" marR="36576" marT="36576" marB="365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xmlns="" val="10000"/>
                  </a:ext>
                </a:extLst>
              </a:tr>
              <a:tr h="0">
                <a:tc rowSpan="3">
                  <a:txBody>
                    <a:bodyPr/>
                    <a:lstStyle/>
                    <a:p>
                      <a:pPr marL="0" indent="0" algn="l" defTabSz="914400" rtl="0" eaLnBrk="1" fontAlgn="t" latinLnBrk="0" hangingPunct="1">
                        <a:lnSpc>
                          <a:spcPct val="100000"/>
                        </a:lnSpc>
                        <a:spcBef>
                          <a:spcPts val="0"/>
                        </a:spcBef>
                        <a:spcAft>
                          <a:spcPts val="300"/>
                        </a:spcAft>
                      </a:pPr>
                      <a:r>
                        <a:rPr lang="en-US" sz="1100" b="1" kern="1200" baseline="0" dirty="0" smtClean="0">
                          <a:solidFill>
                            <a:schemeClr val="bg1"/>
                          </a:solidFill>
                          <a:latin typeface="+mn-lt"/>
                          <a:ea typeface="+mn-ea"/>
                          <a:cs typeface="+mn-cs"/>
                        </a:rPr>
                        <a:t>Application</a:t>
                      </a:r>
                    </a:p>
                  </a:txBody>
                  <a:tcPr marL="36576" marR="36576" marT="36576" marB="36576">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6D2077"/>
                    </a:solidFill>
                  </a:tcPr>
                </a:tc>
                <a:tc>
                  <a:txBody>
                    <a:bodyPr/>
                    <a:lstStyle/>
                    <a:p>
                      <a:pPr marL="0" indent="0" algn="l">
                        <a:lnSpc>
                          <a:spcPct val="100000"/>
                        </a:lnSpc>
                        <a:spcBef>
                          <a:spcPts val="0"/>
                        </a:spcBef>
                        <a:spcAft>
                          <a:spcPts val="300"/>
                        </a:spcAft>
                      </a:pPr>
                      <a:r>
                        <a:rPr lang="en-US" sz="1100" b="0" dirty="0">
                          <a:solidFill>
                            <a:srgbClr val="6D2077"/>
                          </a:solidFill>
                        </a:rPr>
                        <a:t>Certificate Lifecycle Management</a:t>
                      </a: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100" b="0" i="0" u="none" strike="noStrike" kern="1200" baseline="0" dirty="0">
                          <a:solidFill>
                            <a:srgbClr val="6D2077"/>
                          </a:solidFill>
                          <a:latin typeface="+mn-lt"/>
                          <a:ea typeface="+mn-ea"/>
                          <a:cs typeface="+mn-cs"/>
                        </a:rPr>
                        <a:t>Azure app service managed certificate, Integration with external PKI tools</a:t>
                      </a: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10001"/>
                  </a:ext>
                </a:extLst>
              </a:tr>
              <a:tr h="0">
                <a:tc vMerge="1">
                  <a:txBody>
                    <a:bodyPr/>
                    <a:lstStyle/>
                    <a:p>
                      <a:endParaRPr lang="en-US"/>
                    </a:p>
                  </a:txBody>
                  <a:tcP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lgn="l">
                        <a:lnSpc>
                          <a:spcPct val="100000"/>
                        </a:lnSpc>
                        <a:spcBef>
                          <a:spcPts val="0"/>
                        </a:spcBef>
                        <a:spcAft>
                          <a:spcPts val="300"/>
                        </a:spcAft>
                      </a:pPr>
                      <a:r>
                        <a:rPr lang="en-US" sz="1100" b="0" dirty="0">
                          <a:solidFill>
                            <a:srgbClr val="6D2077"/>
                          </a:solidFill>
                        </a:rPr>
                        <a:t>API</a:t>
                      </a:r>
                      <a:r>
                        <a:rPr lang="en-US" sz="1100" b="0" baseline="0" dirty="0">
                          <a:solidFill>
                            <a:srgbClr val="6D2077"/>
                          </a:solidFill>
                        </a:rPr>
                        <a:t> Security</a:t>
                      </a:r>
                      <a:endParaRPr lang="en-US" sz="1100" b="0" dirty="0">
                        <a:solidFill>
                          <a:srgbClr val="6D2077"/>
                        </a:solidFill>
                      </a:endParaRP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100" b="0" i="0" u="none" strike="noStrike" kern="1200" baseline="0" dirty="0">
                          <a:solidFill>
                            <a:srgbClr val="6D2077"/>
                          </a:solidFill>
                          <a:latin typeface="+mn-lt"/>
                          <a:ea typeface="+mn-ea"/>
                          <a:cs typeface="+mn-cs"/>
                        </a:rPr>
                        <a:t>Azure API management, Azure API gateway</a:t>
                      </a: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10002"/>
                  </a:ext>
                </a:extLst>
              </a:tr>
              <a:tr h="0">
                <a:tc vMerge="1">
                  <a:txBody>
                    <a:bodyPr/>
                    <a:lstStyle/>
                    <a:p>
                      <a:pPr marL="53975" indent="0" algn="l" defTabSz="914400" rtl="0" eaLnBrk="1" fontAlgn="t" latinLnBrk="0" hangingPunct="1"/>
                      <a:endParaRPr lang="en-US" sz="1000" b="1" kern="1200" dirty="0">
                        <a:solidFill>
                          <a:srgbClr val="00338D"/>
                        </a:solidFill>
                        <a:latin typeface="+mn-lt"/>
                        <a:ea typeface="+mn-ea"/>
                        <a:cs typeface="+mn-cs"/>
                      </a:endParaRPr>
                    </a:p>
                  </a:txBody>
                  <a:tcPr marL="18288" marR="18288" marT="18288" marB="18288"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lgn="l">
                        <a:lnSpc>
                          <a:spcPct val="100000"/>
                        </a:lnSpc>
                        <a:spcBef>
                          <a:spcPts val="0"/>
                        </a:spcBef>
                        <a:spcAft>
                          <a:spcPts val="300"/>
                        </a:spcAft>
                      </a:pPr>
                      <a:r>
                        <a:rPr lang="en-US" sz="1100" b="0" dirty="0">
                          <a:solidFill>
                            <a:srgbClr val="6D2077"/>
                          </a:solidFill>
                        </a:rPr>
                        <a:t>Web Application Firewall</a:t>
                      </a: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lgn="l">
                        <a:lnSpc>
                          <a:spcPct val="100000"/>
                        </a:lnSpc>
                        <a:spcBef>
                          <a:spcPts val="0"/>
                        </a:spcBef>
                        <a:spcAft>
                          <a:spcPts val="300"/>
                        </a:spcAft>
                      </a:pPr>
                      <a:r>
                        <a:rPr lang="en-US" sz="1100" dirty="0">
                          <a:solidFill>
                            <a:srgbClr val="6D2077"/>
                          </a:solidFill>
                        </a:rPr>
                        <a:t>Azure application gateways</a:t>
                      </a: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10003"/>
                  </a:ext>
                </a:extLst>
              </a:tr>
              <a:tr h="0">
                <a:tc rowSpan="3">
                  <a:txBody>
                    <a:bodyPr/>
                    <a:lstStyle/>
                    <a:p>
                      <a:pPr marL="0" marR="0" indent="0" algn="l" defTabSz="914400" rtl="0" eaLnBrk="1" fontAlgn="t" latinLnBrk="0" hangingPunct="1">
                        <a:lnSpc>
                          <a:spcPct val="100000"/>
                        </a:lnSpc>
                        <a:spcBef>
                          <a:spcPts val="0"/>
                        </a:spcBef>
                        <a:spcAft>
                          <a:spcPts val="300"/>
                        </a:spcAft>
                        <a:buClrTx/>
                        <a:buSzTx/>
                        <a:buFontTx/>
                        <a:buNone/>
                        <a:tabLst/>
                        <a:defRPr/>
                      </a:pPr>
                      <a:r>
                        <a:rPr lang="en-US" sz="1100" b="1" kern="1200" baseline="0" dirty="0">
                          <a:solidFill>
                            <a:schemeClr val="bg1"/>
                          </a:solidFill>
                          <a:latin typeface="+mn-lt"/>
                          <a:ea typeface="+mn-ea"/>
                          <a:cs typeface="+mn-cs"/>
                        </a:rPr>
                        <a:t>Host</a:t>
                      </a:r>
                    </a:p>
                  </a:txBody>
                  <a:tcPr marL="36576" marR="36576" marT="36576" marB="36576">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A3A1"/>
                    </a:solidFill>
                  </a:tcPr>
                </a:tc>
                <a:tc>
                  <a:txBody>
                    <a:bodyPr/>
                    <a:lstStyle/>
                    <a:p>
                      <a:pPr marL="0" indent="0" algn="l">
                        <a:lnSpc>
                          <a:spcPct val="100000"/>
                        </a:lnSpc>
                        <a:spcBef>
                          <a:spcPts val="0"/>
                        </a:spcBef>
                        <a:spcAft>
                          <a:spcPts val="300"/>
                        </a:spcAft>
                      </a:pPr>
                      <a:r>
                        <a:rPr lang="en-US" sz="1100" b="0" dirty="0">
                          <a:solidFill>
                            <a:srgbClr val="00A3A1"/>
                          </a:solidFill>
                        </a:rPr>
                        <a:t>Anti Malware Protection</a:t>
                      </a: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100" b="0" i="0" u="none" strike="noStrike" kern="1200" baseline="0" dirty="0">
                          <a:solidFill>
                            <a:srgbClr val="00A3A1"/>
                          </a:solidFill>
                          <a:latin typeface="+mn-lt"/>
                          <a:ea typeface="+mn-ea"/>
                          <a:cs typeface="+mn-cs"/>
                        </a:rPr>
                        <a:t>Azure antimalware, Partner end point solutions, Azure advanced threat protection detection, </a:t>
                      </a: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10004"/>
                  </a:ext>
                </a:extLst>
              </a:tr>
              <a:tr h="495411">
                <a:tc vMerge="1">
                  <a:txBody>
                    <a:bodyPr/>
                    <a:lstStyle/>
                    <a:p>
                      <a:pPr marL="53975" marR="0" indent="0" algn="l" defTabSz="914400" rtl="0" eaLnBrk="1" fontAlgn="t" latinLnBrk="0" hangingPunct="1">
                        <a:lnSpc>
                          <a:spcPct val="100000"/>
                        </a:lnSpc>
                        <a:spcBef>
                          <a:spcPts val="0"/>
                        </a:spcBef>
                        <a:spcAft>
                          <a:spcPts val="0"/>
                        </a:spcAft>
                        <a:buClrTx/>
                        <a:buSzTx/>
                        <a:buFontTx/>
                        <a:buNone/>
                        <a:tabLst/>
                        <a:defRPr/>
                      </a:pPr>
                      <a:endParaRPr lang="en-US" sz="1200" b="1" kern="1200" dirty="0">
                        <a:solidFill>
                          <a:schemeClr val="tx1"/>
                        </a:solidFill>
                        <a:latin typeface="+mn-lt"/>
                        <a:ea typeface="+mn-ea"/>
                        <a:cs typeface="+mn-cs"/>
                      </a:endParaRPr>
                    </a:p>
                  </a:txBody>
                  <a:tcPr marL="18288" marR="18288" marT="18288" marB="18288" anchor="ctr">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lgn="l">
                        <a:lnSpc>
                          <a:spcPct val="100000"/>
                        </a:lnSpc>
                        <a:spcBef>
                          <a:spcPts val="0"/>
                        </a:spcBef>
                        <a:spcAft>
                          <a:spcPts val="300"/>
                        </a:spcAft>
                      </a:pPr>
                      <a:r>
                        <a:rPr lang="en-US" sz="1100" b="1" dirty="0">
                          <a:solidFill>
                            <a:srgbClr val="00A3A1"/>
                          </a:solidFill>
                        </a:rPr>
                        <a:t>Container</a:t>
                      </a:r>
                      <a:r>
                        <a:rPr lang="en-US" sz="1100" b="1" baseline="0" dirty="0">
                          <a:solidFill>
                            <a:srgbClr val="00A3A1"/>
                          </a:solidFill>
                        </a:rPr>
                        <a:t> Security:</a:t>
                      </a:r>
                    </a:p>
                    <a:p>
                      <a:pPr marL="0" indent="0" algn="l">
                        <a:lnSpc>
                          <a:spcPct val="100000"/>
                        </a:lnSpc>
                        <a:spcBef>
                          <a:spcPts val="0"/>
                        </a:spcBef>
                        <a:spcAft>
                          <a:spcPts val="300"/>
                        </a:spcAft>
                      </a:pPr>
                      <a:r>
                        <a:rPr lang="en-US" sz="1100" b="0" baseline="0" dirty="0">
                          <a:solidFill>
                            <a:srgbClr val="00A3A1"/>
                          </a:solidFill>
                        </a:rPr>
                        <a:t>Container Registry Security</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100" b="0" i="0" u="none" strike="noStrike" kern="1200" baseline="0" dirty="0">
                          <a:solidFill>
                            <a:srgbClr val="00A3A1"/>
                          </a:solidFill>
                          <a:latin typeface="+mn-lt"/>
                          <a:ea typeface="+mn-ea"/>
                          <a:cs typeface="+mn-cs"/>
                        </a:rPr>
                        <a:t>Container Authentication &amp; Authorization</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100" b="0" i="0" u="none" strike="noStrike" kern="1200" baseline="0" dirty="0">
                          <a:solidFill>
                            <a:srgbClr val="00A3A1"/>
                          </a:solidFill>
                          <a:latin typeface="+mn-lt"/>
                          <a:ea typeface="+mn-ea"/>
                          <a:cs typeface="+mn-cs"/>
                        </a:rPr>
                        <a:t>Container Lifecycle Management</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100" b="0" i="0" u="none" strike="noStrike" kern="1200" baseline="0" dirty="0">
                          <a:solidFill>
                            <a:srgbClr val="00A3A1"/>
                          </a:solidFill>
                          <a:latin typeface="+mn-lt"/>
                          <a:ea typeface="+mn-ea"/>
                          <a:cs typeface="+mn-cs"/>
                        </a:rPr>
                        <a:t>Container Network Security</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100" b="0" i="0" u="none" strike="noStrike" kern="1200" baseline="0" dirty="0">
                          <a:solidFill>
                            <a:srgbClr val="00A3A1"/>
                          </a:solidFill>
                          <a:latin typeface="+mn-lt"/>
                          <a:ea typeface="+mn-ea"/>
                          <a:cs typeface="+mn-cs"/>
                        </a:rPr>
                        <a:t>Image Security</a:t>
                      </a: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100" b="0" i="0" u="none" strike="noStrike" kern="1200" baseline="0" dirty="0">
                          <a:solidFill>
                            <a:srgbClr val="00A3A1"/>
                          </a:solidFill>
                          <a:latin typeface="+mn-lt"/>
                          <a:ea typeface="+mn-ea"/>
                          <a:cs typeface="+mn-cs"/>
                        </a:rPr>
                        <a:t>Azure Container Registry</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100" b="0" i="0" u="none" strike="noStrike" kern="1200" baseline="0" dirty="0">
                          <a:solidFill>
                            <a:srgbClr val="00A3A1"/>
                          </a:solidFill>
                          <a:latin typeface="+mn-lt"/>
                          <a:ea typeface="+mn-ea"/>
                          <a:cs typeface="+mn-cs"/>
                        </a:rPr>
                        <a:t>Azure kubernetes services(AKS), Azure container services(ACS), Integration of kubectl with Azure AD</a:t>
                      </a:r>
                      <a:endParaRPr lang="en-US" sz="1100" dirty="0">
                        <a:solidFill>
                          <a:srgbClr val="00A3A1"/>
                        </a:solidFill>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100" b="0" i="0" u="none" strike="noStrike" kern="1200" baseline="0" dirty="0">
                          <a:solidFill>
                            <a:srgbClr val="00A3A1"/>
                          </a:solidFill>
                          <a:latin typeface="+mn-lt"/>
                          <a:ea typeface="+mn-ea"/>
                          <a:cs typeface="+mn-cs"/>
                        </a:rPr>
                        <a:t>Container network interface support</a:t>
                      </a: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4155520089"/>
                  </a:ext>
                </a:extLst>
              </a:tr>
              <a:tr h="153929">
                <a:tc vMerge="1">
                  <a:txBody>
                    <a:bodyPr/>
                    <a:lstStyle/>
                    <a:p>
                      <a:pPr marL="53975" marR="0" indent="0" algn="l" defTabSz="914400" rtl="0" eaLnBrk="1" fontAlgn="t" latinLnBrk="0" hangingPunct="1">
                        <a:lnSpc>
                          <a:spcPct val="100000"/>
                        </a:lnSpc>
                        <a:spcBef>
                          <a:spcPts val="0"/>
                        </a:spcBef>
                        <a:spcAft>
                          <a:spcPts val="0"/>
                        </a:spcAft>
                        <a:buClrTx/>
                        <a:buSzTx/>
                        <a:buFontTx/>
                        <a:buNone/>
                        <a:tabLst/>
                        <a:defRPr/>
                      </a:pPr>
                      <a:endParaRPr lang="en-US" sz="1200" b="1" kern="1200" dirty="0">
                        <a:solidFill>
                          <a:schemeClr val="tx1"/>
                        </a:solidFill>
                        <a:latin typeface="+mn-lt"/>
                        <a:ea typeface="+mn-ea"/>
                        <a:cs typeface="+mn-cs"/>
                      </a:endParaRPr>
                    </a:p>
                  </a:txBody>
                  <a:tcPr marL="18288" marR="18288" marT="18288" marB="18288" anchor="ctr">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483698"/>
                    </a:solidFill>
                  </a:tcPr>
                </a:tc>
                <a:tc>
                  <a:txBody>
                    <a:bodyPr/>
                    <a:lstStyle/>
                    <a:p>
                      <a:pPr marL="0" indent="0" algn="l">
                        <a:lnSpc>
                          <a:spcPct val="100000"/>
                        </a:lnSpc>
                        <a:spcBef>
                          <a:spcPts val="0"/>
                        </a:spcBef>
                        <a:spcAft>
                          <a:spcPts val="300"/>
                        </a:spcAft>
                      </a:pPr>
                      <a:r>
                        <a:rPr lang="en-US" sz="1100" b="0" dirty="0">
                          <a:solidFill>
                            <a:srgbClr val="00A3A1"/>
                          </a:solidFill>
                        </a:rPr>
                        <a:t>Virtual</a:t>
                      </a:r>
                      <a:r>
                        <a:rPr lang="en-US" sz="1100" b="0" baseline="0" dirty="0">
                          <a:solidFill>
                            <a:srgbClr val="00A3A1"/>
                          </a:solidFill>
                        </a:rPr>
                        <a:t> Machine Security</a:t>
                      </a:r>
                      <a:endParaRPr lang="en-US" sz="1100" b="0" dirty="0">
                        <a:solidFill>
                          <a:srgbClr val="00A3A1"/>
                        </a:solidFill>
                      </a:endParaRP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100" b="0" i="0" u="none" strike="noStrike" kern="1200" baseline="0" dirty="0">
                          <a:solidFill>
                            <a:srgbClr val="00A3A1"/>
                          </a:solidFill>
                          <a:latin typeface="+mn-lt"/>
                          <a:ea typeface="+mn-ea"/>
                          <a:cs typeface="+mn-cs"/>
                        </a:rPr>
                        <a:t>Azure Disk encryption, Windows Bitlocker, Linux DM-Crypt, AzVMDiskEncryptionExtension</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100" b="0" i="0" u="none" strike="noStrike" kern="1200" baseline="0" dirty="0">
                          <a:solidFill>
                            <a:srgbClr val="00A3A1"/>
                          </a:solidFill>
                          <a:latin typeface="+mn-lt"/>
                          <a:ea typeface="+mn-ea"/>
                          <a:cs typeface="+mn-cs"/>
                        </a:rPr>
                        <a:t>JIT access to VM</a:t>
                      </a: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10005"/>
                  </a:ext>
                </a:extLst>
              </a:tr>
              <a:tr h="0">
                <a:tc rowSpan="4">
                  <a:txBody>
                    <a:bodyPr/>
                    <a:lstStyle/>
                    <a:p>
                      <a:pPr marL="0" marR="0" indent="0" algn="l" defTabSz="914400" rtl="0" eaLnBrk="1" fontAlgn="t" latinLnBrk="0" hangingPunct="1">
                        <a:lnSpc>
                          <a:spcPct val="100000"/>
                        </a:lnSpc>
                        <a:spcBef>
                          <a:spcPts val="0"/>
                        </a:spcBef>
                        <a:spcAft>
                          <a:spcPts val="300"/>
                        </a:spcAft>
                        <a:buClrTx/>
                        <a:buSzTx/>
                        <a:buFontTx/>
                        <a:buNone/>
                        <a:tabLst/>
                        <a:defRPr/>
                      </a:pPr>
                      <a:r>
                        <a:rPr lang="en-US" sz="1100" b="1" kern="1200" baseline="0" dirty="0">
                          <a:solidFill>
                            <a:schemeClr val="bg1"/>
                          </a:solidFill>
                          <a:latin typeface="+mn-lt"/>
                          <a:ea typeface="+mn-ea"/>
                          <a:cs typeface="+mn-cs"/>
                        </a:rPr>
                        <a:t>Network</a:t>
                      </a: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9A44"/>
                    </a:solidFill>
                  </a:tcPr>
                </a:tc>
                <a:tc>
                  <a:txBody>
                    <a:bodyPr/>
                    <a:lstStyle/>
                    <a:p>
                      <a:pPr marL="0" indent="0" algn="l">
                        <a:lnSpc>
                          <a:spcPct val="100000"/>
                        </a:lnSpc>
                        <a:spcBef>
                          <a:spcPts val="0"/>
                        </a:spcBef>
                        <a:spcAft>
                          <a:spcPts val="300"/>
                        </a:spcAft>
                      </a:pPr>
                      <a:r>
                        <a:rPr lang="en-US" sz="1100" b="0" dirty="0">
                          <a:solidFill>
                            <a:srgbClr val="009A44"/>
                          </a:solidFill>
                        </a:rPr>
                        <a:t>DDoS</a:t>
                      </a:r>
                      <a:r>
                        <a:rPr lang="en-US" sz="1100" b="0" baseline="0" dirty="0">
                          <a:solidFill>
                            <a:srgbClr val="009A44"/>
                          </a:solidFill>
                        </a:rPr>
                        <a:t> Mitigation</a:t>
                      </a:r>
                      <a:endParaRPr lang="en-US" sz="1100" b="0" dirty="0">
                        <a:solidFill>
                          <a:srgbClr val="009A44"/>
                        </a:solidFill>
                      </a:endParaRP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100" b="0" i="0" u="none" strike="noStrike" kern="1200" baseline="0" dirty="0">
                          <a:solidFill>
                            <a:srgbClr val="009A44"/>
                          </a:solidFill>
                          <a:latin typeface="+mn-lt"/>
                          <a:ea typeface="+mn-ea"/>
                          <a:cs typeface="+mn-cs"/>
                        </a:rPr>
                        <a:t>Azure DDOS protection</a:t>
                      </a: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10006"/>
                  </a:ext>
                </a:extLst>
              </a:tr>
              <a:tr h="0">
                <a:tc vMerge="1">
                  <a:txBody>
                    <a:bodyPr/>
                    <a:lstStyle/>
                    <a:p>
                      <a:pPr marL="53975" marR="0" indent="0" algn="l" defTabSz="914400" rtl="0" eaLnBrk="1" fontAlgn="t" latinLnBrk="0" hangingPunct="1">
                        <a:lnSpc>
                          <a:spcPct val="100000"/>
                        </a:lnSpc>
                        <a:spcBef>
                          <a:spcPts val="0"/>
                        </a:spcBef>
                        <a:spcAft>
                          <a:spcPts val="0"/>
                        </a:spcAft>
                        <a:buClrTx/>
                        <a:buSzTx/>
                        <a:buFontTx/>
                        <a:buNone/>
                        <a:tabLst/>
                        <a:defRPr/>
                      </a:pPr>
                      <a:endParaRPr lang="en-US" sz="1200" b="1" kern="1200" dirty="0">
                        <a:solidFill>
                          <a:schemeClr val="tx1"/>
                        </a:solidFill>
                        <a:latin typeface="+mn-lt"/>
                        <a:ea typeface="+mn-ea"/>
                        <a:cs typeface="+mn-cs"/>
                      </a:endParaRPr>
                    </a:p>
                  </a:txBody>
                  <a:tcPr marL="18288" marR="18288" marT="18288" marB="18288" anchor="ctr">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lgn="l">
                        <a:lnSpc>
                          <a:spcPct val="100000"/>
                        </a:lnSpc>
                        <a:spcBef>
                          <a:spcPts val="0"/>
                        </a:spcBef>
                        <a:spcAft>
                          <a:spcPts val="300"/>
                        </a:spcAft>
                      </a:pPr>
                      <a:r>
                        <a:rPr lang="en-US" sz="1100" b="0" dirty="0">
                          <a:solidFill>
                            <a:srgbClr val="009A44"/>
                          </a:solidFill>
                        </a:rPr>
                        <a:t>Perimeter</a:t>
                      </a:r>
                      <a:r>
                        <a:rPr lang="en-US" sz="1100" b="0" baseline="0" dirty="0">
                          <a:solidFill>
                            <a:srgbClr val="009A44"/>
                          </a:solidFill>
                        </a:rPr>
                        <a:t> Security</a:t>
                      </a:r>
                      <a:endParaRPr lang="en-US" sz="1100" b="0" dirty="0">
                        <a:solidFill>
                          <a:srgbClr val="009A44"/>
                        </a:solidFill>
                      </a:endParaRP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100" b="0" i="0" u="none" strike="noStrike" kern="1200" baseline="0" dirty="0">
                          <a:solidFill>
                            <a:srgbClr val="009A44"/>
                          </a:solidFill>
                          <a:latin typeface="+mn-lt"/>
                          <a:ea typeface="+mn-ea"/>
                          <a:cs typeface="+mn-cs"/>
                        </a:rPr>
                        <a:t>Azure Firewall, Azure web application firewall, Partner solutions like Barracuda</a:t>
                      </a: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10008"/>
                  </a:ext>
                </a:extLst>
              </a:tr>
              <a:tr h="140795">
                <a:tc vMerge="1">
                  <a:txBody>
                    <a:bodyPr/>
                    <a:lstStyle/>
                    <a:p>
                      <a:pPr marL="53975" marR="0" indent="0" algn="l" defTabSz="914400" rtl="0" eaLnBrk="1" fontAlgn="t" latinLnBrk="0" hangingPunct="1">
                        <a:lnSpc>
                          <a:spcPct val="100000"/>
                        </a:lnSpc>
                        <a:spcBef>
                          <a:spcPts val="0"/>
                        </a:spcBef>
                        <a:spcAft>
                          <a:spcPts val="0"/>
                        </a:spcAft>
                        <a:buClrTx/>
                        <a:buSzTx/>
                        <a:buFontTx/>
                        <a:buNone/>
                        <a:tabLst/>
                        <a:defRPr/>
                      </a:pPr>
                      <a:endParaRPr lang="en-US" sz="1200" b="1" kern="1200" dirty="0">
                        <a:solidFill>
                          <a:schemeClr val="tx1"/>
                        </a:solidFill>
                        <a:latin typeface="+mn-lt"/>
                        <a:ea typeface="+mn-ea"/>
                        <a:cs typeface="+mn-cs"/>
                      </a:endParaRPr>
                    </a:p>
                  </a:txBody>
                  <a:tcPr marL="18288" marR="18288" marT="18288" marB="18288" anchor="ctr">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470A68"/>
                    </a:solidFill>
                  </a:tcPr>
                </a:tc>
                <a:tc>
                  <a:txBody>
                    <a:bodyPr/>
                    <a:lstStyle/>
                    <a:p>
                      <a:pPr marL="0" indent="0" algn="l">
                        <a:lnSpc>
                          <a:spcPct val="100000"/>
                        </a:lnSpc>
                        <a:spcBef>
                          <a:spcPts val="0"/>
                        </a:spcBef>
                        <a:spcAft>
                          <a:spcPts val="300"/>
                        </a:spcAft>
                      </a:pPr>
                      <a:r>
                        <a:rPr lang="en-US" sz="1100" b="0" dirty="0">
                          <a:solidFill>
                            <a:srgbClr val="009A44"/>
                          </a:solidFill>
                        </a:rPr>
                        <a:t>Network Traffic Management</a:t>
                      </a: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100" b="0" i="0" u="none" strike="noStrike" kern="1200" baseline="0" dirty="0">
                          <a:solidFill>
                            <a:srgbClr val="009A44"/>
                          </a:solidFill>
                          <a:latin typeface="+mn-lt"/>
                          <a:ea typeface="+mn-ea"/>
                          <a:cs typeface="+mn-cs"/>
                        </a:rPr>
                        <a:t>Azure virtual network, Subnets, Route tables &amp; UDR, Network security groups (NSG), Azure bastion, Azure VPN connections, Azure load balancers</a:t>
                      </a: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10009"/>
                  </a:ext>
                </a:extLst>
              </a:tr>
              <a:tr h="0">
                <a:tc vMerge="1">
                  <a:txBody>
                    <a:bodyPr/>
                    <a:lstStyle/>
                    <a:p>
                      <a:pPr marL="0" marR="0" indent="0" algn="l" defTabSz="914400" rtl="0" eaLnBrk="1" fontAlgn="t" latinLnBrk="0" hangingPunct="1">
                        <a:lnSpc>
                          <a:spcPct val="100000"/>
                        </a:lnSpc>
                        <a:spcBef>
                          <a:spcPts val="0"/>
                        </a:spcBef>
                        <a:spcAft>
                          <a:spcPts val="300"/>
                        </a:spcAft>
                        <a:buClrTx/>
                        <a:buSzTx/>
                        <a:buFontTx/>
                        <a:buNone/>
                        <a:tabLst/>
                        <a:defRPr/>
                      </a:pPr>
                      <a:endParaRPr lang="en-US" sz="1100" b="1" kern="1200" dirty="0">
                        <a:solidFill>
                          <a:schemeClr val="tx2"/>
                        </a:solidFill>
                        <a:latin typeface="+mn-lt"/>
                        <a:ea typeface="+mn-ea"/>
                        <a:cs typeface="+mn-cs"/>
                      </a:endParaRPr>
                    </a:p>
                  </a:txBody>
                  <a:tcPr marL="36576" marR="36576" marT="36576" marB="36576">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100" dirty="0">
                          <a:solidFill>
                            <a:srgbClr val="009A44"/>
                          </a:solidFill>
                        </a:rPr>
                        <a:t>VPN</a:t>
                      </a: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100" b="0" i="0" u="none" strike="noStrike" kern="1200" baseline="0" dirty="0">
                          <a:solidFill>
                            <a:srgbClr val="009A44"/>
                          </a:solidFill>
                          <a:latin typeface="+mn-lt"/>
                          <a:ea typeface="+mn-ea"/>
                          <a:cs typeface="+mn-cs"/>
                        </a:rPr>
                        <a:t>Azure express route</a:t>
                      </a: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10010"/>
                  </a:ext>
                </a:extLst>
              </a:tr>
            </a:tbl>
          </a:graphicData>
        </a:graphic>
      </p:graphicFrame>
      <p:grpSp>
        <p:nvGrpSpPr>
          <p:cNvPr id="35" name="Group 4"/>
          <p:cNvGrpSpPr>
            <a:grpSpLocks noChangeAspect="1"/>
          </p:cNvGrpSpPr>
          <p:nvPr/>
        </p:nvGrpSpPr>
        <p:grpSpPr bwMode="auto">
          <a:xfrm>
            <a:off x="1898650" y="1798639"/>
            <a:ext cx="328613" cy="450851"/>
            <a:chOff x="1196" y="1139"/>
            <a:chExt cx="207" cy="284"/>
          </a:xfrm>
          <a:solidFill>
            <a:srgbClr val="FFFFFF"/>
          </a:solidFill>
        </p:grpSpPr>
        <p:sp>
          <p:nvSpPr>
            <p:cNvPr id="37" name="Rectangle 5"/>
            <p:cNvSpPr>
              <a:spLocks noChangeArrowheads="1"/>
            </p:cNvSpPr>
            <p:nvPr/>
          </p:nvSpPr>
          <p:spPr bwMode="auto">
            <a:xfrm>
              <a:off x="1243" y="1246"/>
              <a:ext cx="1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6"/>
            <p:cNvSpPr>
              <a:spLocks noEditPoints="1"/>
            </p:cNvSpPr>
            <p:nvPr/>
          </p:nvSpPr>
          <p:spPr bwMode="auto">
            <a:xfrm>
              <a:off x="1197" y="1139"/>
              <a:ext cx="206" cy="243"/>
            </a:xfrm>
            <a:custGeom>
              <a:avLst/>
              <a:gdLst>
                <a:gd name="T0" fmla="*/ 197 w 197"/>
                <a:gd name="T1" fmla="*/ 58 h 234"/>
                <a:gd name="T2" fmla="*/ 197 w 197"/>
                <a:gd name="T3" fmla="*/ 53 h 234"/>
                <a:gd name="T4" fmla="*/ 193 w 197"/>
                <a:gd name="T5" fmla="*/ 50 h 234"/>
                <a:gd name="T6" fmla="*/ 145 w 197"/>
                <a:gd name="T7" fmla="*/ 4 h 234"/>
                <a:gd name="T8" fmla="*/ 141 w 197"/>
                <a:gd name="T9" fmla="*/ 0 h 234"/>
                <a:gd name="T10" fmla="*/ 137 w 197"/>
                <a:gd name="T11" fmla="*/ 0 h 234"/>
                <a:gd name="T12" fmla="*/ 30 w 197"/>
                <a:gd name="T13" fmla="*/ 1 h 234"/>
                <a:gd name="T14" fmla="*/ 9 w 197"/>
                <a:gd name="T15" fmla="*/ 10 h 234"/>
                <a:gd name="T16" fmla="*/ 9 w 197"/>
                <a:gd name="T17" fmla="*/ 10 h 234"/>
                <a:gd name="T18" fmla="*/ 0 w 197"/>
                <a:gd name="T19" fmla="*/ 31 h 234"/>
                <a:gd name="T20" fmla="*/ 0 w 197"/>
                <a:gd name="T21" fmla="*/ 154 h 234"/>
                <a:gd name="T22" fmla="*/ 9 w 197"/>
                <a:gd name="T23" fmla="*/ 145 h 234"/>
                <a:gd name="T24" fmla="*/ 24 w 197"/>
                <a:gd name="T25" fmla="*/ 137 h 234"/>
                <a:gd name="T26" fmla="*/ 24 w 197"/>
                <a:gd name="T27" fmla="*/ 31 h 234"/>
                <a:gd name="T28" fmla="*/ 26 w 197"/>
                <a:gd name="T29" fmla="*/ 26 h 234"/>
                <a:gd name="T30" fmla="*/ 26 w 197"/>
                <a:gd name="T31" fmla="*/ 26 h 234"/>
                <a:gd name="T32" fmla="*/ 30 w 197"/>
                <a:gd name="T33" fmla="*/ 24 h 234"/>
                <a:gd name="T34" fmla="*/ 129 w 197"/>
                <a:gd name="T35" fmla="*/ 24 h 234"/>
                <a:gd name="T36" fmla="*/ 128 w 197"/>
                <a:gd name="T37" fmla="*/ 58 h 234"/>
                <a:gd name="T38" fmla="*/ 127 w 197"/>
                <a:gd name="T39" fmla="*/ 63 h 234"/>
                <a:gd name="T40" fmla="*/ 132 w 197"/>
                <a:gd name="T41" fmla="*/ 63 h 234"/>
                <a:gd name="T42" fmla="*/ 173 w 197"/>
                <a:gd name="T43" fmla="*/ 67 h 234"/>
                <a:gd name="T44" fmla="*/ 174 w 197"/>
                <a:gd name="T45" fmla="*/ 204 h 234"/>
                <a:gd name="T46" fmla="*/ 172 w 197"/>
                <a:gd name="T47" fmla="*/ 209 h 234"/>
                <a:gd name="T48" fmla="*/ 172 w 197"/>
                <a:gd name="T49" fmla="*/ 209 h 234"/>
                <a:gd name="T50" fmla="*/ 167 w 197"/>
                <a:gd name="T51" fmla="*/ 211 h 234"/>
                <a:gd name="T52" fmla="*/ 111 w 197"/>
                <a:gd name="T53" fmla="*/ 211 h 234"/>
                <a:gd name="T54" fmla="*/ 100 w 197"/>
                <a:gd name="T55" fmla="*/ 234 h 234"/>
                <a:gd name="T56" fmla="*/ 167 w 197"/>
                <a:gd name="T57" fmla="*/ 234 h 234"/>
                <a:gd name="T58" fmla="*/ 188 w 197"/>
                <a:gd name="T59" fmla="*/ 225 h 234"/>
                <a:gd name="T60" fmla="*/ 188 w 197"/>
                <a:gd name="T61" fmla="*/ 225 h 234"/>
                <a:gd name="T62" fmla="*/ 197 w 197"/>
                <a:gd name="T63" fmla="*/ 204 h 234"/>
                <a:gd name="T64" fmla="*/ 197 w 197"/>
                <a:gd name="T65" fmla="*/ 58 h 234"/>
                <a:gd name="T66" fmla="*/ 137 w 197"/>
                <a:gd name="T67" fmla="*/ 54 h 234"/>
                <a:gd name="T68" fmla="*/ 138 w 197"/>
                <a:gd name="T69" fmla="*/ 30 h 234"/>
                <a:gd name="T70" fmla="*/ 167 w 197"/>
                <a:gd name="T71" fmla="*/ 57 h 234"/>
                <a:gd name="T72" fmla="*/ 137 w 197"/>
                <a:gd name="T73" fmla="*/ 5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7" h="234">
                  <a:moveTo>
                    <a:pt x="197" y="58"/>
                  </a:moveTo>
                  <a:cubicBezTo>
                    <a:pt x="197" y="53"/>
                    <a:pt x="197" y="53"/>
                    <a:pt x="197" y="53"/>
                  </a:cubicBezTo>
                  <a:cubicBezTo>
                    <a:pt x="193" y="50"/>
                    <a:pt x="193" y="50"/>
                    <a:pt x="193" y="50"/>
                  </a:cubicBezTo>
                  <a:cubicBezTo>
                    <a:pt x="145" y="4"/>
                    <a:pt x="145" y="4"/>
                    <a:pt x="145" y="4"/>
                  </a:cubicBezTo>
                  <a:cubicBezTo>
                    <a:pt x="141" y="0"/>
                    <a:pt x="141" y="0"/>
                    <a:pt x="141" y="0"/>
                  </a:cubicBezTo>
                  <a:cubicBezTo>
                    <a:pt x="137" y="0"/>
                    <a:pt x="137" y="0"/>
                    <a:pt x="137" y="0"/>
                  </a:cubicBezTo>
                  <a:cubicBezTo>
                    <a:pt x="30" y="1"/>
                    <a:pt x="30" y="1"/>
                    <a:pt x="30" y="1"/>
                  </a:cubicBezTo>
                  <a:cubicBezTo>
                    <a:pt x="22" y="1"/>
                    <a:pt x="14" y="4"/>
                    <a:pt x="9" y="10"/>
                  </a:cubicBezTo>
                  <a:cubicBezTo>
                    <a:pt x="9" y="10"/>
                    <a:pt x="9" y="10"/>
                    <a:pt x="9" y="10"/>
                  </a:cubicBezTo>
                  <a:cubicBezTo>
                    <a:pt x="4" y="15"/>
                    <a:pt x="0" y="23"/>
                    <a:pt x="0" y="31"/>
                  </a:cubicBezTo>
                  <a:cubicBezTo>
                    <a:pt x="0" y="154"/>
                    <a:pt x="0" y="154"/>
                    <a:pt x="0" y="154"/>
                  </a:cubicBezTo>
                  <a:cubicBezTo>
                    <a:pt x="3" y="151"/>
                    <a:pt x="6" y="148"/>
                    <a:pt x="9" y="145"/>
                  </a:cubicBezTo>
                  <a:cubicBezTo>
                    <a:pt x="14" y="142"/>
                    <a:pt x="19" y="139"/>
                    <a:pt x="24" y="137"/>
                  </a:cubicBezTo>
                  <a:cubicBezTo>
                    <a:pt x="24" y="31"/>
                    <a:pt x="24" y="31"/>
                    <a:pt x="24" y="31"/>
                  </a:cubicBezTo>
                  <a:cubicBezTo>
                    <a:pt x="24" y="29"/>
                    <a:pt x="24" y="27"/>
                    <a:pt x="26" y="26"/>
                  </a:cubicBezTo>
                  <a:cubicBezTo>
                    <a:pt x="26" y="26"/>
                    <a:pt x="26" y="26"/>
                    <a:pt x="26" y="26"/>
                  </a:cubicBezTo>
                  <a:cubicBezTo>
                    <a:pt x="27" y="25"/>
                    <a:pt x="29" y="24"/>
                    <a:pt x="30" y="24"/>
                  </a:cubicBezTo>
                  <a:cubicBezTo>
                    <a:pt x="129" y="24"/>
                    <a:pt x="129" y="24"/>
                    <a:pt x="129" y="24"/>
                  </a:cubicBezTo>
                  <a:cubicBezTo>
                    <a:pt x="128" y="58"/>
                    <a:pt x="128" y="58"/>
                    <a:pt x="128" y="58"/>
                  </a:cubicBezTo>
                  <a:cubicBezTo>
                    <a:pt x="127" y="63"/>
                    <a:pt x="127" y="63"/>
                    <a:pt x="127" y="63"/>
                  </a:cubicBezTo>
                  <a:cubicBezTo>
                    <a:pt x="132" y="63"/>
                    <a:pt x="132" y="63"/>
                    <a:pt x="132" y="63"/>
                  </a:cubicBezTo>
                  <a:cubicBezTo>
                    <a:pt x="173" y="67"/>
                    <a:pt x="173" y="67"/>
                    <a:pt x="173" y="67"/>
                  </a:cubicBezTo>
                  <a:cubicBezTo>
                    <a:pt x="174" y="204"/>
                    <a:pt x="174" y="204"/>
                    <a:pt x="174" y="204"/>
                  </a:cubicBezTo>
                  <a:cubicBezTo>
                    <a:pt x="174" y="206"/>
                    <a:pt x="173" y="207"/>
                    <a:pt x="172" y="209"/>
                  </a:cubicBezTo>
                  <a:cubicBezTo>
                    <a:pt x="172" y="209"/>
                    <a:pt x="172" y="209"/>
                    <a:pt x="172" y="209"/>
                  </a:cubicBezTo>
                  <a:cubicBezTo>
                    <a:pt x="171" y="210"/>
                    <a:pt x="169" y="211"/>
                    <a:pt x="167" y="211"/>
                  </a:cubicBezTo>
                  <a:cubicBezTo>
                    <a:pt x="111" y="211"/>
                    <a:pt x="111" y="211"/>
                    <a:pt x="111" y="211"/>
                  </a:cubicBezTo>
                  <a:cubicBezTo>
                    <a:pt x="109" y="219"/>
                    <a:pt x="105" y="227"/>
                    <a:pt x="100" y="234"/>
                  </a:cubicBezTo>
                  <a:cubicBezTo>
                    <a:pt x="167" y="234"/>
                    <a:pt x="167" y="234"/>
                    <a:pt x="167" y="234"/>
                  </a:cubicBezTo>
                  <a:cubicBezTo>
                    <a:pt x="175" y="234"/>
                    <a:pt x="183" y="231"/>
                    <a:pt x="188" y="225"/>
                  </a:cubicBezTo>
                  <a:cubicBezTo>
                    <a:pt x="188" y="225"/>
                    <a:pt x="188" y="225"/>
                    <a:pt x="188" y="225"/>
                  </a:cubicBezTo>
                  <a:cubicBezTo>
                    <a:pt x="194" y="220"/>
                    <a:pt x="197" y="212"/>
                    <a:pt x="197" y="204"/>
                  </a:cubicBezTo>
                  <a:lnTo>
                    <a:pt x="197" y="58"/>
                  </a:lnTo>
                  <a:close/>
                  <a:moveTo>
                    <a:pt x="137" y="54"/>
                  </a:moveTo>
                  <a:cubicBezTo>
                    <a:pt x="138" y="30"/>
                    <a:pt x="138" y="30"/>
                    <a:pt x="138" y="30"/>
                  </a:cubicBezTo>
                  <a:cubicBezTo>
                    <a:pt x="167" y="57"/>
                    <a:pt x="167" y="57"/>
                    <a:pt x="167" y="57"/>
                  </a:cubicBezTo>
                  <a:lnTo>
                    <a:pt x="137"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Rectangle 7"/>
            <p:cNvSpPr>
              <a:spLocks noChangeArrowheads="1"/>
            </p:cNvSpPr>
            <p:nvPr/>
          </p:nvSpPr>
          <p:spPr bwMode="auto">
            <a:xfrm>
              <a:off x="1243" y="1218"/>
              <a:ext cx="11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8"/>
            <p:cNvSpPr>
              <a:spLocks/>
            </p:cNvSpPr>
            <p:nvPr/>
          </p:nvSpPr>
          <p:spPr bwMode="auto">
            <a:xfrm>
              <a:off x="1243" y="1189"/>
              <a:ext cx="70" cy="11"/>
            </a:xfrm>
            <a:custGeom>
              <a:avLst/>
              <a:gdLst>
                <a:gd name="T0" fmla="*/ 0 w 70"/>
                <a:gd name="T1" fmla="*/ 0 h 11"/>
                <a:gd name="T2" fmla="*/ 0 w 70"/>
                <a:gd name="T3" fmla="*/ 11 h 11"/>
                <a:gd name="T4" fmla="*/ 70 w 70"/>
                <a:gd name="T5" fmla="*/ 10 h 11"/>
                <a:gd name="T6" fmla="*/ 70 w 70"/>
                <a:gd name="T7" fmla="*/ 0 h 11"/>
                <a:gd name="T8" fmla="*/ 0 w 70"/>
                <a:gd name="T9" fmla="*/ 0 h 11"/>
              </a:gdLst>
              <a:ahLst/>
              <a:cxnLst>
                <a:cxn ang="0">
                  <a:pos x="T0" y="T1"/>
                </a:cxn>
                <a:cxn ang="0">
                  <a:pos x="T2" y="T3"/>
                </a:cxn>
                <a:cxn ang="0">
                  <a:pos x="T4" y="T5"/>
                </a:cxn>
                <a:cxn ang="0">
                  <a:pos x="T6" y="T7"/>
                </a:cxn>
                <a:cxn ang="0">
                  <a:pos x="T8" y="T9"/>
                </a:cxn>
              </a:cxnLst>
              <a:rect l="0" t="0" r="r" b="b"/>
              <a:pathLst>
                <a:path w="70" h="11">
                  <a:moveTo>
                    <a:pt x="0" y="0"/>
                  </a:moveTo>
                  <a:lnTo>
                    <a:pt x="0" y="11"/>
                  </a:lnTo>
                  <a:lnTo>
                    <a:pt x="70" y="10"/>
                  </a:lnTo>
                  <a:lnTo>
                    <a:pt x="7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9"/>
            <p:cNvSpPr>
              <a:spLocks noEditPoints="1"/>
            </p:cNvSpPr>
            <p:nvPr/>
          </p:nvSpPr>
          <p:spPr bwMode="auto">
            <a:xfrm>
              <a:off x="1196" y="1291"/>
              <a:ext cx="119" cy="132"/>
            </a:xfrm>
            <a:custGeom>
              <a:avLst/>
              <a:gdLst>
                <a:gd name="T0" fmla="*/ 110 w 114"/>
                <a:gd name="T1" fmla="*/ 106 h 127"/>
                <a:gd name="T2" fmla="*/ 94 w 114"/>
                <a:gd name="T3" fmla="*/ 86 h 127"/>
                <a:gd name="T4" fmla="*/ 86 w 114"/>
                <a:gd name="T5" fmla="*/ 82 h 127"/>
                <a:gd name="T6" fmla="*/ 98 w 114"/>
                <a:gd name="T7" fmla="*/ 55 h 127"/>
                <a:gd name="T8" fmla="*/ 88 w 114"/>
                <a:gd name="T9" fmla="*/ 20 h 127"/>
                <a:gd name="T10" fmla="*/ 56 w 114"/>
                <a:gd name="T11" fmla="*/ 2 h 127"/>
                <a:gd name="T12" fmla="*/ 20 w 114"/>
                <a:gd name="T13" fmla="*/ 12 h 127"/>
                <a:gd name="T14" fmla="*/ 2 w 114"/>
                <a:gd name="T15" fmla="*/ 44 h 127"/>
                <a:gd name="T16" fmla="*/ 12 w 114"/>
                <a:gd name="T17" fmla="*/ 80 h 127"/>
                <a:gd name="T18" fmla="*/ 44 w 114"/>
                <a:gd name="T19" fmla="*/ 98 h 127"/>
                <a:gd name="T20" fmla="*/ 73 w 114"/>
                <a:gd name="T21" fmla="*/ 92 h 127"/>
                <a:gd name="T22" fmla="*/ 76 w 114"/>
                <a:gd name="T23" fmla="*/ 101 h 127"/>
                <a:gd name="T24" fmla="*/ 91 w 114"/>
                <a:gd name="T25" fmla="*/ 121 h 127"/>
                <a:gd name="T26" fmla="*/ 108 w 114"/>
                <a:gd name="T27" fmla="*/ 123 h 127"/>
                <a:gd name="T28" fmla="*/ 110 w 114"/>
                <a:gd name="T29" fmla="*/ 106 h 127"/>
                <a:gd name="T30" fmla="*/ 82 w 114"/>
                <a:gd name="T31" fmla="*/ 54 h 127"/>
                <a:gd name="T32" fmla="*/ 70 w 114"/>
                <a:gd name="T33" fmla="*/ 75 h 127"/>
                <a:gd name="T34" fmla="*/ 46 w 114"/>
                <a:gd name="T35" fmla="*/ 82 h 127"/>
                <a:gd name="T36" fmla="*/ 25 w 114"/>
                <a:gd name="T37" fmla="*/ 70 h 127"/>
                <a:gd name="T38" fmla="*/ 18 w 114"/>
                <a:gd name="T39" fmla="*/ 46 h 127"/>
                <a:gd name="T40" fmla="*/ 30 w 114"/>
                <a:gd name="T41" fmla="*/ 24 h 127"/>
                <a:gd name="T42" fmla="*/ 54 w 114"/>
                <a:gd name="T43" fmla="*/ 18 h 127"/>
                <a:gd name="T44" fmla="*/ 75 w 114"/>
                <a:gd name="T45" fmla="*/ 30 h 127"/>
                <a:gd name="T46" fmla="*/ 82 w 114"/>
                <a:gd name="T47" fmla="*/ 5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4" h="127">
                  <a:moveTo>
                    <a:pt x="110" y="106"/>
                  </a:moveTo>
                  <a:cubicBezTo>
                    <a:pt x="94" y="86"/>
                    <a:pt x="94" y="86"/>
                    <a:pt x="94" y="86"/>
                  </a:cubicBezTo>
                  <a:cubicBezTo>
                    <a:pt x="92" y="84"/>
                    <a:pt x="89" y="82"/>
                    <a:pt x="86" y="82"/>
                  </a:cubicBezTo>
                  <a:cubicBezTo>
                    <a:pt x="93" y="74"/>
                    <a:pt x="97" y="65"/>
                    <a:pt x="98" y="55"/>
                  </a:cubicBezTo>
                  <a:cubicBezTo>
                    <a:pt x="99" y="43"/>
                    <a:pt x="96" y="30"/>
                    <a:pt x="88" y="20"/>
                  </a:cubicBezTo>
                  <a:cubicBezTo>
                    <a:pt x="80" y="9"/>
                    <a:pt x="68" y="3"/>
                    <a:pt x="56" y="2"/>
                  </a:cubicBezTo>
                  <a:cubicBezTo>
                    <a:pt x="43" y="0"/>
                    <a:pt x="31" y="3"/>
                    <a:pt x="20" y="12"/>
                  </a:cubicBezTo>
                  <a:cubicBezTo>
                    <a:pt x="10" y="20"/>
                    <a:pt x="3" y="32"/>
                    <a:pt x="2" y="44"/>
                  </a:cubicBezTo>
                  <a:cubicBezTo>
                    <a:pt x="0" y="56"/>
                    <a:pt x="4" y="69"/>
                    <a:pt x="12" y="80"/>
                  </a:cubicBezTo>
                  <a:cubicBezTo>
                    <a:pt x="20" y="90"/>
                    <a:pt x="32" y="96"/>
                    <a:pt x="44" y="98"/>
                  </a:cubicBezTo>
                  <a:cubicBezTo>
                    <a:pt x="54" y="99"/>
                    <a:pt x="64" y="97"/>
                    <a:pt x="73" y="92"/>
                  </a:cubicBezTo>
                  <a:cubicBezTo>
                    <a:pt x="73" y="95"/>
                    <a:pt x="74" y="98"/>
                    <a:pt x="76" y="101"/>
                  </a:cubicBezTo>
                  <a:cubicBezTo>
                    <a:pt x="91" y="121"/>
                    <a:pt x="91" y="121"/>
                    <a:pt x="91" y="121"/>
                  </a:cubicBezTo>
                  <a:cubicBezTo>
                    <a:pt x="95" y="126"/>
                    <a:pt x="103" y="127"/>
                    <a:pt x="108" y="123"/>
                  </a:cubicBezTo>
                  <a:cubicBezTo>
                    <a:pt x="113" y="119"/>
                    <a:pt x="114" y="111"/>
                    <a:pt x="110" y="106"/>
                  </a:cubicBezTo>
                  <a:close/>
                  <a:moveTo>
                    <a:pt x="82" y="54"/>
                  </a:moveTo>
                  <a:cubicBezTo>
                    <a:pt x="81" y="62"/>
                    <a:pt x="77" y="69"/>
                    <a:pt x="70" y="75"/>
                  </a:cubicBezTo>
                  <a:cubicBezTo>
                    <a:pt x="63" y="80"/>
                    <a:pt x="54" y="83"/>
                    <a:pt x="46" y="82"/>
                  </a:cubicBezTo>
                  <a:cubicBezTo>
                    <a:pt x="38" y="81"/>
                    <a:pt x="30" y="77"/>
                    <a:pt x="25" y="70"/>
                  </a:cubicBezTo>
                  <a:cubicBezTo>
                    <a:pt x="19" y="63"/>
                    <a:pt x="17" y="54"/>
                    <a:pt x="18" y="46"/>
                  </a:cubicBezTo>
                  <a:cubicBezTo>
                    <a:pt x="19" y="38"/>
                    <a:pt x="23" y="30"/>
                    <a:pt x="30" y="24"/>
                  </a:cubicBezTo>
                  <a:cubicBezTo>
                    <a:pt x="37" y="19"/>
                    <a:pt x="46" y="17"/>
                    <a:pt x="54" y="18"/>
                  </a:cubicBezTo>
                  <a:cubicBezTo>
                    <a:pt x="62" y="19"/>
                    <a:pt x="70" y="23"/>
                    <a:pt x="75" y="30"/>
                  </a:cubicBezTo>
                  <a:cubicBezTo>
                    <a:pt x="81" y="37"/>
                    <a:pt x="83" y="45"/>
                    <a:pt x="82"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10"/>
            <p:cNvSpPr>
              <a:spLocks/>
            </p:cNvSpPr>
            <p:nvPr/>
          </p:nvSpPr>
          <p:spPr bwMode="auto">
            <a:xfrm>
              <a:off x="1221" y="1309"/>
              <a:ext cx="42" cy="37"/>
            </a:xfrm>
            <a:custGeom>
              <a:avLst/>
              <a:gdLst>
                <a:gd name="T0" fmla="*/ 3 w 40"/>
                <a:gd name="T1" fmla="*/ 36 h 36"/>
                <a:gd name="T2" fmla="*/ 40 w 40"/>
                <a:gd name="T3" fmla="*/ 11 h 36"/>
                <a:gd name="T4" fmla="*/ 3 w 40"/>
                <a:gd name="T5" fmla="*/ 36 h 36"/>
              </a:gdLst>
              <a:ahLst/>
              <a:cxnLst>
                <a:cxn ang="0">
                  <a:pos x="T0" y="T1"/>
                </a:cxn>
                <a:cxn ang="0">
                  <a:pos x="T2" y="T3"/>
                </a:cxn>
                <a:cxn ang="0">
                  <a:pos x="T4" y="T5"/>
                </a:cxn>
              </a:cxnLst>
              <a:rect l="0" t="0" r="r" b="b"/>
              <a:pathLst>
                <a:path w="40" h="36">
                  <a:moveTo>
                    <a:pt x="3" y="36"/>
                  </a:moveTo>
                  <a:cubicBezTo>
                    <a:pt x="10" y="21"/>
                    <a:pt x="22" y="14"/>
                    <a:pt x="40" y="11"/>
                  </a:cubicBezTo>
                  <a:cubicBezTo>
                    <a:pt x="22" y="0"/>
                    <a:pt x="0" y="16"/>
                    <a:pt x="3"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3" name="Group 42"/>
          <p:cNvGrpSpPr>
            <a:grpSpLocks noChangeAspect="1"/>
          </p:cNvGrpSpPr>
          <p:nvPr/>
        </p:nvGrpSpPr>
        <p:grpSpPr bwMode="auto">
          <a:xfrm>
            <a:off x="1840808" y="2328865"/>
            <a:ext cx="386456" cy="326229"/>
            <a:chOff x="2586" y="1628"/>
            <a:chExt cx="924" cy="780"/>
          </a:xfrm>
          <a:solidFill>
            <a:srgbClr val="FFFFFF"/>
          </a:solidFill>
        </p:grpSpPr>
        <p:sp>
          <p:nvSpPr>
            <p:cNvPr id="44" name="Freeform 43"/>
            <p:cNvSpPr>
              <a:spLocks noEditPoints="1"/>
            </p:cNvSpPr>
            <p:nvPr/>
          </p:nvSpPr>
          <p:spPr bwMode="auto">
            <a:xfrm>
              <a:off x="2586" y="1628"/>
              <a:ext cx="924" cy="780"/>
            </a:xfrm>
            <a:custGeom>
              <a:avLst/>
              <a:gdLst/>
              <a:ahLst/>
              <a:cxnLst>
                <a:cxn ang="0">
                  <a:pos x="241" y="0"/>
                </a:cxn>
                <a:cxn ang="0">
                  <a:pos x="7" y="0"/>
                </a:cxn>
                <a:cxn ang="0">
                  <a:pos x="0" y="6"/>
                </a:cxn>
                <a:cxn ang="0">
                  <a:pos x="0" y="156"/>
                </a:cxn>
                <a:cxn ang="0">
                  <a:pos x="7" y="162"/>
                </a:cxn>
                <a:cxn ang="0">
                  <a:pos x="85" y="162"/>
                </a:cxn>
                <a:cxn ang="0">
                  <a:pos x="78" y="198"/>
                </a:cxn>
                <a:cxn ang="0">
                  <a:pos x="52" y="198"/>
                </a:cxn>
                <a:cxn ang="0">
                  <a:pos x="52" y="209"/>
                </a:cxn>
                <a:cxn ang="0">
                  <a:pos x="196" y="209"/>
                </a:cxn>
                <a:cxn ang="0">
                  <a:pos x="196" y="198"/>
                </a:cxn>
                <a:cxn ang="0">
                  <a:pos x="170" y="198"/>
                </a:cxn>
                <a:cxn ang="0">
                  <a:pos x="165" y="162"/>
                </a:cxn>
                <a:cxn ang="0">
                  <a:pos x="241" y="162"/>
                </a:cxn>
                <a:cxn ang="0">
                  <a:pos x="248" y="156"/>
                </a:cxn>
                <a:cxn ang="0">
                  <a:pos x="248" y="6"/>
                </a:cxn>
                <a:cxn ang="0">
                  <a:pos x="241" y="0"/>
                </a:cxn>
                <a:cxn ang="0">
                  <a:pos x="226" y="144"/>
                </a:cxn>
                <a:cxn ang="0">
                  <a:pos x="22" y="144"/>
                </a:cxn>
                <a:cxn ang="0">
                  <a:pos x="22" y="18"/>
                </a:cxn>
                <a:cxn ang="0">
                  <a:pos x="226" y="18"/>
                </a:cxn>
                <a:cxn ang="0">
                  <a:pos x="226" y="144"/>
                </a:cxn>
              </a:cxnLst>
              <a:rect l="0" t="0" r="r" b="b"/>
              <a:pathLst>
                <a:path w="248" h="209">
                  <a:moveTo>
                    <a:pt x="241" y="0"/>
                  </a:moveTo>
                  <a:cubicBezTo>
                    <a:pt x="7" y="0"/>
                    <a:pt x="7" y="0"/>
                    <a:pt x="7" y="0"/>
                  </a:cubicBezTo>
                  <a:cubicBezTo>
                    <a:pt x="3" y="0"/>
                    <a:pt x="0" y="3"/>
                    <a:pt x="0" y="6"/>
                  </a:cubicBezTo>
                  <a:cubicBezTo>
                    <a:pt x="0" y="156"/>
                    <a:pt x="0" y="156"/>
                    <a:pt x="0" y="156"/>
                  </a:cubicBezTo>
                  <a:cubicBezTo>
                    <a:pt x="0" y="159"/>
                    <a:pt x="3" y="162"/>
                    <a:pt x="7" y="162"/>
                  </a:cubicBezTo>
                  <a:cubicBezTo>
                    <a:pt x="85" y="162"/>
                    <a:pt x="85" y="162"/>
                    <a:pt x="85" y="162"/>
                  </a:cubicBezTo>
                  <a:cubicBezTo>
                    <a:pt x="78" y="198"/>
                    <a:pt x="78" y="198"/>
                    <a:pt x="78" y="198"/>
                  </a:cubicBezTo>
                  <a:cubicBezTo>
                    <a:pt x="52" y="198"/>
                    <a:pt x="52" y="198"/>
                    <a:pt x="52" y="198"/>
                  </a:cubicBezTo>
                  <a:cubicBezTo>
                    <a:pt x="52" y="209"/>
                    <a:pt x="52" y="209"/>
                    <a:pt x="52" y="209"/>
                  </a:cubicBezTo>
                  <a:cubicBezTo>
                    <a:pt x="196" y="209"/>
                    <a:pt x="196" y="209"/>
                    <a:pt x="196" y="209"/>
                  </a:cubicBezTo>
                  <a:cubicBezTo>
                    <a:pt x="196" y="198"/>
                    <a:pt x="196" y="198"/>
                    <a:pt x="196" y="198"/>
                  </a:cubicBezTo>
                  <a:cubicBezTo>
                    <a:pt x="170" y="198"/>
                    <a:pt x="170" y="198"/>
                    <a:pt x="170" y="198"/>
                  </a:cubicBezTo>
                  <a:cubicBezTo>
                    <a:pt x="165" y="162"/>
                    <a:pt x="165" y="162"/>
                    <a:pt x="165" y="162"/>
                  </a:cubicBezTo>
                  <a:cubicBezTo>
                    <a:pt x="241" y="162"/>
                    <a:pt x="241" y="162"/>
                    <a:pt x="241" y="162"/>
                  </a:cubicBezTo>
                  <a:cubicBezTo>
                    <a:pt x="245" y="162"/>
                    <a:pt x="248" y="159"/>
                    <a:pt x="248" y="156"/>
                  </a:cubicBezTo>
                  <a:cubicBezTo>
                    <a:pt x="248" y="6"/>
                    <a:pt x="248" y="6"/>
                    <a:pt x="248" y="6"/>
                  </a:cubicBezTo>
                  <a:cubicBezTo>
                    <a:pt x="248" y="3"/>
                    <a:pt x="245" y="0"/>
                    <a:pt x="241" y="0"/>
                  </a:cubicBezTo>
                  <a:moveTo>
                    <a:pt x="226" y="144"/>
                  </a:moveTo>
                  <a:cubicBezTo>
                    <a:pt x="22" y="144"/>
                    <a:pt x="22" y="144"/>
                    <a:pt x="22" y="144"/>
                  </a:cubicBezTo>
                  <a:cubicBezTo>
                    <a:pt x="22" y="18"/>
                    <a:pt x="22" y="18"/>
                    <a:pt x="22" y="18"/>
                  </a:cubicBezTo>
                  <a:cubicBezTo>
                    <a:pt x="226" y="18"/>
                    <a:pt x="226" y="18"/>
                    <a:pt x="226" y="18"/>
                  </a:cubicBezTo>
                  <a:lnTo>
                    <a:pt x="226" y="1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5" name="Freeform 44"/>
            <p:cNvSpPr>
              <a:spLocks noEditPoints="1"/>
            </p:cNvSpPr>
            <p:nvPr/>
          </p:nvSpPr>
          <p:spPr bwMode="auto">
            <a:xfrm>
              <a:off x="2683" y="1714"/>
              <a:ext cx="730" cy="436"/>
            </a:xfrm>
            <a:custGeom>
              <a:avLst/>
              <a:gdLst/>
              <a:ahLst/>
              <a:cxnLst>
                <a:cxn ang="0">
                  <a:pos x="4" y="21"/>
                </a:cxn>
                <a:cxn ang="0">
                  <a:pos x="193" y="113"/>
                </a:cxn>
                <a:cxn ang="0">
                  <a:pos x="0" y="117"/>
                </a:cxn>
                <a:cxn ang="0">
                  <a:pos x="8" y="0"/>
                </a:cxn>
                <a:cxn ang="0">
                  <a:pos x="196" y="11"/>
                </a:cxn>
                <a:cxn ang="0">
                  <a:pos x="0" y="117"/>
                </a:cxn>
                <a:cxn ang="0">
                  <a:pos x="167" y="96"/>
                </a:cxn>
                <a:cxn ang="0">
                  <a:pos x="134" y="94"/>
                </a:cxn>
                <a:cxn ang="0">
                  <a:pos x="134" y="86"/>
                </a:cxn>
                <a:cxn ang="0">
                  <a:pos x="167" y="83"/>
                </a:cxn>
                <a:cxn ang="0">
                  <a:pos x="134" y="86"/>
                </a:cxn>
                <a:cxn ang="0">
                  <a:pos x="167" y="74"/>
                </a:cxn>
                <a:cxn ang="0">
                  <a:pos x="151" y="71"/>
                </a:cxn>
                <a:cxn ang="0">
                  <a:pos x="151" y="64"/>
                </a:cxn>
                <a:cxn ang="0">
                  <a:pos x="167" y="62"/>
                </a:cxn>
                <a:cxn ang="0">
                  <a:pos x="151" y="64"/>
                </a:cxn>
                <a:cxn ang="0">
                  <a:pos x="167" y="55"/>
                </a:cxn>
                <a:cxn ang="0">
                  <a:pos x="151" y="52"/>
                </a:cxn>
                <a:cxn ang="0">
                  <a:pos x="115" y="77"/>
                </a:cxn>
                <a:cxn ang="0">
                  <a:pos x="146" y="52"/>
                </a:cxn>
                <a:cxn ang="0">
                  <a:pos x="115" y="77"/>
                </a:cxn>
                <a:cxn ang="0">
                  <a:pos x="48" y="98"/>
                </a:cxn>
                <a:cxn ang="0">
                  <a:pos x="40" y="74"/>
                </a:cxn>
                <a:cxn ang="0">
                  <a:pos x="20" y="73"/>
                </a:cxn>
                <a:cxn ang="0">
                  <a:pos x="41" y="67"/>
                </a:cxn>
                <a:cxn ang="0">
                  <a:pos x="55" y="72"/>
                </a:cxn>
                <a:cxn ang="0">
                  <a:pos x="56" y="73"/>
                </a:cxn>
                <a:cxn ang="0">
                  <a:pos x="67" y="77"/>
                </a:cxn>
                <a:cxn ang="0">
                  <a:pos x="71" y="58"/>
                </a:cxn>
                <a:cxn ang="0">
                  <a:pos x="77" y="62"/>
                </a:cxn>
                <a:cxn ang="0">
                  <a:pos x="89" y="50"/>
                </a:cxn>
                <a:cxn ang="0">
                  <a:pos x="73" y="46"/>
                </a:cxn>
                <a:cxn ang="0">
                  <a:pos x="66" y="53"/>
                </a:cxn>
                <a:cxn ang="0">
                  <a:pos x="65" y="55"/>
                </a:cxn>
                <a:cxn ang="0">
                  <a:pos x="59" y="67"/>
                </a:cxn>
                <a:cxn ang="0">
                  <a:pos x="53" y="61"/>
                </a:cxn>
                <a:cxn ang="0">
                  <a:pos x="40" y="60"/>
                </a:cxn>
                <a:cxn ang="0">
                  <a:pos x="28" y="98"/>
                </a:cxn>
                <a:cxn ang="0">
                  <a:pos x="36" y="80"/>
                </a:cxn>
                <a:cxn ang="0">
                  <a:pos x="28" y="98"/>
                </a:cxn>
                <a:cxn ang="0">
                  <a:pos x="84" y="98"/>
                </a:cxn>
                <a:cxn ang="0">
                  <a:pos x="76" y="64"/>
                </a:cxn>
                <a:cxn ang="0">
                  <a:pos x="64" y="98"/>
                </a:cxn>
                <a:cxn ang="0">
                  <a:pos x="72" y="83"/>
                </a:cxn>
                <a:cxn ang="0">
                  <a:pos x="64" y="98"/>
                </a:cxn>
                <a:cxn ang="0">
                  <a:pos x="60" y="98"/>
                </a:cxn>
                <a:cxn ang="0">
                  <a:pos x="52" y="78"/>
                </a:cxn>
                <a:cxn ang="0">
                  <a:pos x="151" y="11"/>
                </a:cxn>
                <a:cxn ang="0">
                  <a:pos x="144" y="11"/>
                </a:cxn>
                <a:cxn ang="0">
                  <a:pos x="151" y="11"/>
                </a:cxn>
                <a:cxn ang="0">
                  <a:pos x="162" y="14"/>
                </a:cxn>
                <a:cxn ang="0">
                  <a:pos x="162" y="7"/>
                </a:cxn>
                <a:cxn ang="0">
                  <a:pos x="180" y="11"/>
                </a:cxn>
                <a:cxn ang="0">
                  <a:pos x="173" y="11"/>
                </a:cxn>
                <a:cxn ang="0">
                  <a:pos x="180" y="11"/>
                </a:cxn>
              </a:cxnLst>
              <a:rect l="0" t="0" r="r" b="b"/>
              <a:pathLst>
                <a:path w="196" h="117">
                  <a:moveTo>
                    <a:pt x="193" y="21"/>
                  </a:moveTo>
                  <a:cubicBezTo>
                    <a:pt x="4" y="21"/>
                    <a:pt x="4" y="21"/>
                    <a:pt x="4" y="21"/>
                  </a:cubicBezTo>
                  <a:cubicBezTo>
                    <a:pt x="4" y="113"/>
                    <a:pt x="4" y="113"/>
                    <a:pt x="4" y="113"/>
                  </a:cubicBezTo>
                  <a:cubicBezTo>
                    <a:pt x="193" y="113"/>
                    <a:pt x="193" y="113"/>
                    <a:pt x="193" y="113"/>
                  </a:cubicBezTo>
                  <a:lnTo>
                    <a:pt x="193" y="21"/>
                  </a:lnTo>
                  <a:close/>
                  <a:moveTo>
                    <a:pt x="0" y="117"/>
                  </a:moveTo>
                  <a:cubicBezTo>
                    <a:pt x="0" y="11"/>
                    <a:pt x="0" y="11"/>
                    <a:pt x="0" y="11"/>
                  </a:cubicBezTo>
                  <a:cubicBezTo>
                    <a:pt x="0" y="5"/>
                    <a:pt x="2" y="0"/>
                    <a:pt x="8" y="0"/>
                  </a:cubicBezTo>
                  <a:cubicBezTo>
                    <a:pt x="188" y="0"/>
                    <a:pt x="188" y="0"/>
                    <a:pt x="188" y="0"/>
                  </a:cubicBezTo>
                  <a:cubicBezTo>
                    <a:pt x="194" y="0"/>
                    <a:pt x="196" y="5"/>
                    <a:pt x="196" y="11"/>
                  </a:cubicBezTo>
                  <a:cubicBezTo>
                    <a:pt x="196" y="117"/>
                    <a:pt x="196" y="117"/>
                    <a:pt x="196" y="117"/>
                  </a:cubicBezTo>
                  <a:lnTo>
                    <a:pt x="0" y="117"/>
                  </a:lnTo>
                  <a:close/>
                  <a:moveTo>
                    <a:pt x="134" y="96"/>
                  </a:moveTo>
                  <a:cubicBezTo>
                    <a:pt x="167" y="96"/>
                    <a:pt x="167" y="96"/>
                    <a:pt x="167" y="96"/>
                  </a:cubicBezTo>
                  <a:cubicBezTo>
                    <a:pt x="167" y="94"/>
                    <a:pt x="167" y="94"/>
                    <a:pt x="167" y="94"/>
                  </a:cubicBezTo>
                  <a:cubicBezTo>
                    <a:pt x="134" y="94"/>
                    <a:pt x="134" y="94"/>
                    <a:pt x="134" y="94"/>
                  </a:cubicBezTo>
                  <a:lnTo>
                    <a:pt x="134" y="96"/>
                  </a:lnTo>
                  <a:close/>
                  <a:moveTo>
                    <a:pt x="134" y="86"/>
                  </a:moveTo>
                  <a:cubicBezTo>
                    <a:pt x="167" y="86"/>
                    <a:pt x="167" y="86"/>
                    <a:pt x="167" y="86"/>
                  </a:cubicBezTo>
                  <a:cubicBezTo>
                    <a:pt x="167" y="83"/>
                    <a:pt x="167" y="83"/>
                    <a:pt x="167" y="83"/>
                  </a:cubicBezTo>
                  <a:cubicBezTo>
                    <a:pt x="134" y="83"/>
                    <a:pt x="134" y="83"/>
                    <a:pt x="134" y="83"/>
                  </a:cubicBezTo>
                  <a:lnTo>
                    <a:pt x="134" y="86"/>
                  </a:lnTo>
                  <a:close/>
                  <a:moveTo>
                    <a:pt x="151" y="74"/>
                  </a:moveTo>
                  <a:cubicBezTo>
                    <a:pt x="167" y="74"/>
                    <a:pt x="167" y="74"/>
                    <a:pt x="167" y="74"/>
                  </a:cubicBezTo>
                  <a:cubicBezTo>
                    <a:pt x="167" y="71"/>
                    <a:pt x="167" y="71"/>
                    <a:pt x="167" y="71"/>
                  </a:cubicBezTo>
                  <a:cubicBezTo>
                    <a:pt x="151" y="71"/>
                    <a:pt x="151" y="71"/>
                    <a:pt x="151" y="71"/>
                  </a:cubicBezTo>
                  <a:lnTo>
                    <a:pt x="151" y="74"/>
                  </a:lnTo>
                  <a:close/>
                  <a:moveTo>
                    <a:pt x="151" y="64"/>
                  </a:moveTo>
                  <a:cubicBezTo>
                    <a:pt x="167" y="64"/>
                    <a:pt x="167" y="64"/>
                    <a:pt x="167" y="64"/>
                  </a:cubicBezTo>
                  <a:cubicBezTo>
                    <a:pt x="167" y="62"/>
                    <a:pt x="167" y="62"/>
                    <a:pt x="167" y="62"/>
                  </a:cubicBezTo>
                  <a:cubicBezTo>
                    <a:pt x="151" y="62"/>
                    <a:pt x="151" y="62"/>
                    <a:pt x="151" y="62"/>
                  </a:cubicBezTo>
                  <a:lnTo>
                    <a:pt x="151" y="64"/>
                  </a:lnTo>
                  <a:close/>
                  <a:moveTo>
                    <a:pt x="151" y="55"/>
                  </a:moveTo>
                  <a:cubicBezTo>
                    <a:pt x="167" y="55"/>
                    <a:pt x="167" y="55"/>
                    <a:pt x="167" y="55"/>
                  </a:cubicBezTo>
                  <a:cubicBezTo>
                    <a:pt x="167" y="52"/>
                    <a:pt x="167" y="52"/>
                    <a:pt x="167" y="52"/>
                  </a:cubicBezTo>
                  <a:cubicBezTo>
                    <a:pt x="151" y="52"/>
                    <a:pt x="151" y="52"/>
                    <a:pt x="151" y="52"/>
                  </a:cubicBezTo>
                  <a:lnTo>
                    <a:pt x="151" y="55"/>
                  </a:lnTo>
                  <a:close/>
                  <a:moveTo>
                    <a:pt x="115" y="77"/>
                  </a:moveTo>
                  <a:cubicBezTo>
                    <a:pt x="146" y="77"/>
                    <a:pt x="146" y="77"/>
                    <a:pt x="146" y="77"/>
                  </a:cubicBezTo>
                  <a:cubicBezTo>
                    <a:pt x="146" y="52"/>
                    <a:pt x="146" y="52"/>
                    <a:pt x="146" y="52"/>
                  </a:cubicBezTo>
                  <a:cubicBezTo>
                    <a:pt x="115" y="52"/>
                    <a:pt x="115" y="52"/>
                    <a:pt x="115" y="52"/>
                  </a:cubicBezTo>
                  <a:lnTo>
                    <a:pt x="115" y="77"/>
                  </a:lnTo>
                  <a:close/>
                  <a:moveTo>
                    <a:pt x="40" y="98"/>
                  </a:moveTo>
                  <a:cubicBezTo>
                    <a:pt x="48" y="98"/>
                    <a:pt x="48" y="98"/>
                    <a:pt x="48" y="98"/>
                  </a:cubicBezTo>
                  <a:cubicBezTo>
                    <a:pt x="48" y="74"/>
                    <a:pt x="48" y="74"/>
                    <a:pt x="48" y="74"/>
                  </a:cubicBezTo>
                  <a:cubicBezTo>
                    <a:pt x="40" y="74"/>
                    <a:pt x="40" y="74"/>
                    <a:pt x="40" y="74"/>
                  </a:cubicBezTo>
                  <a:lnTo>
                    <a:pt x="40" y="98"/>
                  </a:lnTo>
                  <a:close/>
                  <a:moveTo>
                    <a:pt x="20" y="73"/>
                  </a:moveTo>
                  <a:cubicBezTo>
                    <a:pt x="24" y="78"/>
                    <a:pt x="24" y="78"/>
                    <a:pt x="24" y="78"/>
                  </a:cubicBezTo>
                  <a:cubicBezTo>
                    <a:pt x="41" y="67"/>
                    <a:pt x="41" y="67"/>
                    <a:pt x="41" y="67"/>
                  </a:cubicBezTo>
                  <a:cubicBezTo>
                    <a:pt x="50" y="67"/>
                    <a:pt x="50" y="67"/>
                    <a:pt x="50" y="67"/>
                  </a:cubicBezTo>
                  <a:cubicBezTo>
                    <a:pt x="55" y="72"/>
                    <a:pt x="55" y="72"/>
                    <a:pt x="55" y="72"/>
                  </a:cubicBezTo>
                  <a:cubicBezTo>
                    <a:pt x="55" y="73"/>
                    <a:pt x="55" y="73"/>
                    <a:pt x="55" y="73"/>
                  </a:cubicBezTo>
                  <a:cubicBezTo>
                    <a:pt x="56" y="73"/>
                    <a:pt x="56" y="73"/>
                    <a:pt x="56" y="73"/>
                  </a:cubicBezTo>
                  <a:cubicBezTo>
                    <a:pt x="64" y="76"/>
                    <a:pt x="64" y="76"/>
                    <a:pt x="64" y="76"/>
                  </a:cubicBezTo>
                  <a:cubicBezTo>
                    <a:pt x="67" y="77"/>
                    <a:pt x="67" y="77"/>
                    <a:pt x="67" y="77"/>
                  </a:cubicBezTo>
                  <a:cubicBezTo>
                    <a:pt x="68" y="73"/>
                    <a:pt x="68" y="73"/>
                    <a:pt x="68" y="73"/>
                  </a:cubicBezTo>
                  <a:cubicBezTo>
                    <a:pt x="71" y="58"/>
                    <a:pt x="71" y="58"/>
                    <a:pt x="71" y="58"/>
                  </a:cubicBezTo>
                  <a:cubicBezTo>
                    <a:pt x="76" y="57"/>
                    <a:pt x="76" y="57"/>
                    <a:pt x="76" y="57"/>
                  </a:cubicBezTo>
                  <a:cubicBezTo>
                    <a:pt x="77" y="62"/>
                    <a:pt x="77" y="62"/>
                    <a:pt x="77" y="62"/>
                  </a:cubicBezTo>
                  <a:cubicBezTo>
                    <a:pt x="83" y="56"/>
                    <a:pt x="83" y="56"/>
                    <a:pt x="83" y="56"/>
                  </a:cubicBezTo>
                  <a:cubicBezTo>
                    <a:pt x="89" y="50"/>
                    <a:pt x="89" y="50"/>
                    <a:pt x="89" y="50"/>
                  </a:cubicBezTo>
                  <a:cubicBezTo>
                    <a:pt x="81" y="48"/>
                    <a:pt x="81" y="48"/>
                    <a:pt x="81" y="48"/>
                  </a:cubicBezTo>
                  <a:cubicBezTo>
                    <a:pt x="73" y="46"/>
                    <a:pt x="73" y="46"/>
                    <a:pt x="73" y="46"/>
                  </a:cubicBezTo>
                  <a:cubicBezTo>
                    <a:pt x="75" y="51"/>
                    <a:pt x="75" y="51"/>
                    <a:pt x="75" y="51"/>
                  </a:cubicBezTo>
                  <a:cubicBezTo>
                    <a:pt x="66" y="53"/>
                    <a:pt x="66" y="53"/>
                    <a:pt x="66" y="53"/>
                  </a:cubicBezTo>
                  <a:cubicBezTo>
                    <a:pt x="65" y="54"/>
                    <a:pt x="65" y="54"/>
                    <a:pt x="65" y="54"/>
                  </a:cubicBezTo>
                  <a:cubicBezTo>
                    <a:pt x="65" y="55"/>
                    <a:pt x="65" y="55"/>
                    <a:pt x="65" y="55"/>
                  </a:cubicBezTo>
                  <a:cubicBezTo>
                    <a:pt x="62" y="68"/>
                    <a:pt x="62" y="68"/>
                    <a:pt x="62" y="68"/>
                  </a:cubicBezTo>
                  <a:cubicBezTo>
                    <a:pt x="59" y="67"/>
                    <a:pt x="59" y="67"/>
                    <a:pt x="59" y="67"/>
                  </a:cubicBezTo>
                  <a:cubicBezTo>
                    <a:pt x="54" y="62"/>
                    <a:pt x="54" y="62"/>
                    <a:pt x="54" y="62"/>
                  </a:cubicBezTo>
                  <a:cubicBezTo>
                    <a:pt x="53" y="61"/>
                    <a:pt x="53" y="61"/>
                    <a:pt x="53" y="61"/>
                  </a:cubicBezTo>
                  <a:cubicBezTo>
                    <a:pt x="53" y="61"/>
                    <a:pt x="53" y="61"/>
                    <a:pt x="53" y="61"/>
                  </a:cubicBezTo>
                  <a:cubicBezTo>
                    <a:pt x="40" y="60"/>
                    <a:pt x="40" y="60"/>
                    <a:pt x="40" y="60"/>
                  </a:cubicBezTo>
                  <a:lnTo>
                    <a:pt x="20" y="73"/>
                  </a:lnTo>
                  <a:close/>
                  <a:moveTo>
                    <a:pt x="28" y="98"/>
                  </a:moveTo>
                  <a:cubicBezTo>
                    <a:pt x="36" y="98"/>
                    <a:pt x="36" y="98"/>
                    <a:pt x="36" y="98"/>
                  </a:cubicBezTo>
                  <a:cubicBezTo>
                    <a:pt x="36" y="80"/>
                    <a:pt x="36" y="80"/>
                    <a:pt x="36" y="80"/>
                  </a:cubicBezTo>
                  <a:cubicBezTo>
                    <a:pt x="28" y="80"/>
                    <a:pt x="28" y="80"/>
                    <a:pt x="28" y="80"/>
                  </a:cubicBezTo>
                  <a:lnTo>
                    <a:pt x="28" y="98"/>
                  </a:lnTo>
                  <a:close/>
                  <a:moveTo>
                    <a:pt x="76" y="98"/>
                  </a:moveTo>
                  <a:cubicBezTo>
                    <a:pt x="84" y="98"/>
                    <a:pt x="84" y="98"/>
                    <a:pt x="84" y="98"/>
                  </a:cubicBezTo>
                  <a:cubicBezTo>
                    <a:pt x="84" y="64"/>
                    <a:pt x="84" y="64"/>
                    <a:pt x="84" y="64"/>
                  </a:cubicBezTo>
                  <a:cubicBezTo>
                    <a:pt x="76" y="64"/>
                    <a:pt x="76" y="64"/>
                    <a:pt x="76" y="64"/>
                  </a:cubicBezTo>
                  <a:lnTo>
                    <a:pt x="76" y="98"/>
                  </a:lnTo>
                  <a:close/>
                  <a:moveTo>
                    <a:pt x="64" y="98"/>
                  </a:moveTo>
                  <a:cubicBezTo>
                    <a:pt x="72" y="98"/>
                    <a:pt x="72" y="98"/>
                    <a:pt x="72" y="98"/>
                  </a:cubicBezTo>
                  <a:cubicBezTo>
                    <a:pt x="72" y="83"/>
                    <a:pt x="72" y="83"/>
                    <a:pt x="72" y="83"/>
                  </a:cubicBezTo>
                  <a:cubicBezTo>
                    <a:pt x="64" y="83"/>
                    <a:pt x="64" y="83"/>
                    <a:pt x="64" y="83"/>
                  </a:cubicBezTo>
                  <a:lnTo>
                    <a:pt x="64" y="98"/>
                  </a:lnTo>
                  <a:close/>
                  <a:moveTo>
                    <a:pt x="52" y="98"/>
                  </a:moveTo>
                  <a:cubicBezTo>
                    <a:pt x="60" y="98"/>
                    <a:pt x="60" y="98"/>
                    <a:pt x="60" y="98"/>
                  </a:cubicBezTo>
                  <a:cubicBezTo>
                    <a:pt x="60" y="78"/>
                    <a:pt x="60" y="78"/>
                    <a:pt x="60" y="78"/>
                  </a:cubicBezTo>
                  <a:cubicBezTo>
                    <a:pt x="52" y="78"/>
                    <a:pt x="52" y="78"/>
                    <a:pt x="52" y="78"/>
                  </a:cubicBezTo>
                  <a:lnTo>
                    <a:pt x="52" y="98"/>
                  </a:lnTo>
                  <a:close/>
                  <a:moveTo>
                    <a:pt x="151" y="11"/>
                  </a:moveTo>
                  <a:cubicBezTo>
                    <a:pt x="151" y="13"/>
                    <a:pt x="149" y="14"/>
                    <a:pt x="147" y="14"/>
                  </a:cubicBezTo>
                  <a:cubicBezTo>
                    <a:pt x="145" y="14"/>
                    <a:pt x="144" y="13"/>
                    <a:pt x="144" y="11"/>
                  </a:cubicBezTo>
                  <a:cubicBezTo>
                    <a:pt x="144" y="9"/>
                    <a:pt x="145" y="7"/>
                    <a:pt x="147" y="7"/>
                  </a:cubicBezTo>
                  <a:cubicBezTo>
                    <a:pt x="149" y="7"/>
                    <a:pt x="151" y="9"/>
                    <a:pt x="151" y="11"/>
                  </a:cubicBezTo>
                  <a:moveTo>
                    <a:pt x="165" y="11"/>
                  </a:moveTo>
                  <a:cubicBezTo>
                    <a:pt x="165" y="13"/>
                    <a:pt x="164" y="14"/>
                    <a:pt x="162" y="14"/>
                  </a:cubicBezTo>
                  <a:cubicBezTo>
                    <a:pt x="160" y="14"/>
                    <a:pt x="158" y="13"/>
                    <a:pt x="158" y="11"/>
                  </a:cubicBezTo>
                  <a:cubicBezTo>
                    <a:pt x="158" y="9"/>
                    <a:pt x="160" y="7"/>
                    <a:pt x="162" y="7"/>
                  </a:cubicBezTo>
                  <a:cubicBezTo>
                    <a:pt x="164" y="7"/>
                    <a:pt x="165" y="9"/>
                    <a:pt x="165" y="11"/>
                  </a:cubicBezTo>
                  <a:moveTo>
                    <a:pt x="180" y="11"/>
                  </a:moveTo>
                  <a:cubicBezTo>
                    <a:pt x="180" y="13"/>
                    <a:pt x="178" y="14"/>
                    <a:pt x="176" y="14"/>
                  </a:cubicBezTo>
                  <a:cubicBezTo>
                    <a:pt x="175" y="14"/>
                    <a:pt x="173" y="13"/>
                    <a:pt x="173" y="11"/>
                  </a:cubicBezTo>
                  <a:cubicBezTo>
                    <a:pt x="173" y="9"/>
                    <a:pt x="175" y="7"/>
                    <a:pt x="176" y="7"/>
                  </a:cubicBezTo>
                  <a:cubicBezTo>
                    <a:pt x="178" y="7"/>
                    <a:pt x="180" y="9"/>
                    <a:pt x="180" y="1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46" name="Group 45"/>
          <p:cNvGrpSpPr>
            <a:grpSpLocks noChangeAspect="1"/>
          </p:cNvGrpSpPr>
          <p:nvPr/>
        </p:nvGrpSpPr>
        <p:grpSpPr bwMode="auto">
          <a:xfrm>
            <a:off x="1825609" y="5082540"/>
            <a:ext cx="401654" cy="419158"/>
            <a:chOff x="4037" y="2275"/>
            <a:chExt cx="1721" cy="1796"/>
          </a:xfrm>
          <a:solidFill>
            <a:srgbClr val="FFFFFF"/>
          </a:solidFill>
        </p:grpSpPr>
        <p:sp>
          <p:nvSpPr>
            <p:cNvPr id="47" name="Freeform 46"/>
            <p:cNvSpPr>
              <a:spLocks noEditPoints="1"/>
            </p:cNvSpPr>
            <p:nvPr/>
          </p:nvSpPr>
          <p:spPr bwMode="auto">
            <a:xfrm>
              <a:off x="4719" y="3685"/>
              <a:ext cx="357" cy="386"/>
            </a:xfrm>
            <a:custGeom>
              <a:avLst/>
              <a:gdLst/>
              <a:ahLst/>
              <a:cxnLst>
                <a:cxn ang="0">
                  <a:pos x="96" y="79"/>
                </a:cxn>
                <a:cxn ang="0">
                  <a:pos x="105" y="86"/>
                </a:cxn>
                <a:cxn ang="0">
                  <a:pos x="137" y="100"/>
                </a:cxn>
                <a:cxn ang="0">
                  <a:pos x="153" y="155"/>
                </a:cxn>
                <a:cxn ang="0">
                  <a:pos x="153" y="165"/>
                </a:cxn>
                <a:cxn ang="0">
                  <a:pos x="0" y="165"/>
                </a:cxn>
                <a:cxn ang="0">
                  <a:pos x="0" y="155"/>
                </a:cxn>
                <a:cxn ang="0">
                  <a:pos x="16" y="100"/>
                </a:cxn>
                <a:cxn ang="0">
                  <a:pos x="48" y="86"/>
                </a:cxn>
                <a:cxn ang="0">
                  <a:pos x="58" y="79"/>
                </a:cxn>
                <a:cxn ang="0">
                  <a:pos x="49" y="63"/>
                </a:cxn>
                <a:cxn ang="0">
                  <a:pos x="47" y="62"/>
                </a:cxn>
                <a:cxn ang="0">
                  <a:pos x="43" y="38"/>
                </a:cxn>
                <a:cxn ang="0">
                  <a:pos x="44" y="37"/>
                </a:cxn>
                <a:cxn ang="0">
                  <a:pos x="44" y="29"/>
                </a:cxn>
                <a:cxn ang="0">
                  <a:pos x="46" y="19"/>
                </a:cxn>
                <a:cxn ang="0">
                  <a:pos x="56" y="7"/>
                </a:cxn>
                <a:cxn ang="0">
                  <a:pos x="75" y="0"/>
                </a:cxn>
                <a:cxn ang="0">
                  <a:pos x="78" y="0"/>
                </a:cxn>
                <a:cxn ang="0">
                  <a:pos x="97" y="7"/>
                </a:cxn>
                <a:cxn ang="0">
                  <a:pos x="107" y="19"/>
                </a:cxn>
                <a:cxn ang="0">
                  <a:pos x="109" y="29"/>
                </a:cxn>
                <a:cxn ang="0">
                  <a:pos x="109" y="37"/>
                </a:cxn>
                <a:cxn ang="0">
                  <a:pos x="110" y="38"/>
                </a:cxn>
                <a:cxn ang="0">
                  <a:pos x="106" y="62"/>
                </a:cxn>
                <a:cxn ang="0">
                  <a:pos x="104" y="63"/>
                </a:cxn>
                <a:cxn ang="0">
                  <a:pos x="96" y="79"/>
                </a:cxn>
                <a:cxn ang="0">
                  <a:pos x="62" y="83"/>
                </a:cxn>
                <a:cxn ang="0">
                  <a:pos x="54" y="89"/>
                </a:cxn>
                <a:cxn ang="0">
                  <a:pos x="69" y="122"/>
                </a:cxn>
                <a:cxn ang="0">
                  <a:pos x="71" y="106"/>
                </a:cxn>
                <a:cxn ang="0">
                  <a:pos x="71" y="104"/>
                </a:cxn>
                <a:cxn ang="0">
                  <a:pos x="69" y="100"/>
                </a:cxn>
                <a:cxn ang="0">
                  <a:pos x="70" y="91"/>
                </a:cxn>
                <a:cxn ang="0">
                  <a:pos x="77" y="92"/>
                </a:cxn>
                <a:cxn ang="0">
                  <a:pos x="83" y="91"/>
                </a:cxn>
                <a:cxn ang="0">
                  <a:pos x="84" y="100"/>
                </a:cxn>
                <a:cxn ang="0">
                  <a:pos x="82" y="104"/>
                </a:cxn>
                <a:cxn ang="0">
                  <a:pos x="82" y="106"/>
                </a:cxn>
                <a:cxn ang="0">
                  <a:pos x="84" y="123"/>
                </a:cxn>
                <a:cxn ang="0">
                  <a:pos x="99" y="89"/>
                </a:cxn>
                <a:cxn ang="0">
                  <a:pos x="91" y="83"/>
                </a:cxn>
                <a:cxn ang="0">
                  <a:pos x="83" y="88"/>
                </a:cxn>
                <a:cxn ang="0">
                  <a:pos x="70" y="88"/>
                </a:cxn>
                <a:cxn ang="0">
                  <a:pos x="62" y="83"/>
                </a:cxn>
              </a:cxnLst>
              <a:rect l="0" t="0" r="r" b="b"/>
              <a:pathLst>
                <a:path w="153" h="165">
                  <a:moveTo>
                    <a:pt x="96" y="79"/>
                  </a:moveTo>
                  <a:cubicBezTo>
                    <a:pt x="98" y="82"/>
                    <a:pt x="102" y="85"/>
                    <a:pt x="105" y="86"/>
                  </a:cubicBezTo>
                  <a:cubicBezTo>
                    <a:pt x="137" y="100"/>
                    <a:pt x="137" y="100"/>
                    <a:pt x="137" y="100"/>
                  </a:cubicBezTo>
                  <a:cubicBezTo>
                    <a:pt x="152" y="105"/>
                    <a:pt x="153" y="142"/>
                    <a:pt x="153" y="155"/>
                  </a:cubicBezTo>
                  <a:cubicBezTo>
                    <a:pt x="153" y="165"/>
                    <a:pt x="153" y="165"/>
                    <a:pt x="153" y="165"/>
                  </a:cubicBezTo>
                  <a:cubicBezTo>
                    <a:pt x="0" y="165"/>
                    <a:pt x="0" y="165"/>
                    <a:pt x="0" y="165"/>
                  </a:cubicBezTo>
                  <a:cubicBezTo>
                    <a:pt x="0" y="155"/>
                    <a:pt x="0" y="155"/>
                    <a:pt x="0" y="155"/>
                  </a:cubicBezTo>
                  <a:cubicBezTo>
                    <a:pt x="0" y="142"/>
                    <a:pt x="1" y="105"/>
                    <a:pt x="16" y="100"/>
                  </a:cubicBezTo>
                  <a:cubicBezTo>
                    <a:pt x="48" y="86"/>
                    <a:pt x="48" y="86"/>
                    <a:pt x="48" y="86"/>
                  </a:cubicBezTo>
                  <a:cubicBezTo>
                    <a:pt x="51" y="85"/>
                    <a:pt x="56" y="82"/>
                    <a:pt x="58" y="79"/>
                  </a:cubicBezTo>
                  <a:cubicBezTo>
                    <a:pt x="54" y="74"/>
                    <a:pt x="50" y="68"/>
                    <a:pt x="49" y="63"/>
                  </a:cubicBezTo>
                  <a:cubicBezTo>
                    <a:pt x="47" y="62"/>
                    <a:pt x="47" y="62"/>
                    <a:pt x="47" y="62"/>
                  </a:cubicBezTo>
                  <a:cubicBezTo>
                    <a:pt x="44" y="53"/>
                    <a:pt x="43" y="47"/>
                    <a:pt x="43" y="38"/>
                  </a:cubicBezTo>
                  <a:cubicBezTo>
                    <a:pt x="44" y="37"/>
                    <a:pt x="44" y="37"/>
                    <a:pt x="44" y="37"/>
                  </a:cubicBezTo>
                  <a:cubicBezTo>
                    <a:pt x="44" y="34"/>
                    <a:pt x="44" y="32"/>
                    <a:pt x="44" y="29"/>
                  </a:cubicBezTo>
                  <a:cubicBezTo>
                    <a:pt x="45" y="26"/>
                    <a:pt x="45" y="22"/>
                    <a:pt x="46" y="19"/>
                  </a:cubicBezTo>
                  <a:cubicBezTo>
                    <a:pt x="48" y="14"/>
                    <a:pt x="52" y="10"/>
                    <a:pt x="56" y="7"/>
                  </a:cubicBezTo>
                  <a:cubicBezTo>
                    <a:pt x="62" y="3"/>
                    <a:pt x="68" y="0"/>
                    <a:pt x="75" y="0"/>
                  </a:cubicBezTo>
                  <a:cubicBezTo>
                    <a:pt x="78" y="0"/>
                    <a:pt x="78" y="0"/>
                    <a:pt x="78" y="0"/>
                  </a:cubicBezTo>
                  <a:cubicBezTo>
                    <a:pt x="85" y="0"/>
                    <a:pt x="92" y="3"/>
                    <a:pt x="97" y="7"/>
                  </a:cubicBezTo>
                  <a:cubicBezTo>
                    <a:pt x="101" y="10"/>
                    <a:pt x="105" y="14"/>
                    <a:pt x="107" y="19"/>
                  </a:cubicBezTo>
                  <a:cubicBezTo>
                    <a:pt x="108" y="22"/>
                    <a:pt x="109" y="26"/>
                    <a:pt x="109" y="29"/>
                  </a:cubicBezTo>
                  <a:cubicBezTo>
                    <a:pt x="109" y="32"/>
                    <a:pt x="109" y="34"/>
                    <a:pt x="109" y="37"/>
                  </a:cubicBezTo>
                  <a:cubicBezTo>
                    <a:pt x="110" y="38"/>
                    <a:pt x="110" y="38"/>
                    <a:pt x="110" y="38"/>
                  </a:cubicBezTo>
                  <a:cubicBezTo>
                    <a:pt x="111" y="47"/>
                    <a:pt x="109" y="53"/>
                    <a:pt x="106" y="62"/>
                  </a:cubicBezTo>
                  <a:cubicBezTo>
                    <a:pt x="104" y="63"/>
                    <a:pt x="104" y="63"/>
                    <a:pt x="104" y="63"/>
                  </a:cubicBezTo>
                  <a:cubicBezTo>
                    <a:pt x="103" y="68"/>
                    <a:pt x="99" y="74"/>
                    <a:pt x="96" y="79"/>
                  </a:cubicBezTo>
                  <a:moveTo>
                    <a:pt x="62" y="83"/>
                  </a:moveTo>
                  <a:cubicBezTo>
                    <a:pt x="60" y="85"/>
                    <a:pt x="57" y="88"/>
                    <a:pt x="54" y="89"/>
                  </a:cubicBezTo>
                  <a:cubicBezTo>
                    <a:pt x="69" y="122"/>
                    <a:pt x="69" y="122"/>
                    <a:pt x="69" y="122"/>
                  </a:cubicBezTo>
                  <a:cubicBezTo>
                    <a:pt x="70" y="116"/>
                    <a:pt x="70" y="110"/>
                    <a:pt x="71" y="106"/>
                  </a:cubicBezTo>
                  <a:cubicBezTo>
                    <a:pt x="71" y="105"/>
                    <a:pt x="72" y="104"/>
                    <a:pt x="71" y="104"/>
                  </a:cubicBezTo>
                  <a:cubicBezTo>
                    <a:pt x="70" y="103"/>
                    <a:pt x="69" y="101"/>
                    <a:pt x="69" y="100"/>
                  </a:cubicBezTo>
                  <a:cubicBezTo>
                    <a:pt x="68" y="97"/>
                    <a:pt x="68" y="91"/>
                    <a:pt x="70" y="91"/>
                  </a:cubicBezTo>
                  <a:cubicBezTo>
                    <a:pt x="72" y="91"/>
                    <a:pt x="75" y="92"/>
                    <a:pt x="77" y="92"/>
                  </a:cubicBezTo>
                  <a:cubicBezTo>
                    <a:pt x="78" y="92"/>
                    <a:pt x="81" y="91"/>
                    <a:pt x="83" y="91"/>
                  </a:cubicBezTo>
                  <a:cubicBezTo>
                    <a:pt x="85" y="91"/>
                    <a:pt x="85" y="97"/>
                    <a:pt x="84" y="100"/>
                  </a:cubicBezTo>
                  <a:cubicBezTo>
                    <a:pt x="84" y="101"/>
                    <a:pt x="83" y="103"/>
                    <a:pt x="82" y="104"/>
                  </a:cubicBezTo>
                  <a:cubicBezTo>
                    <a:pt x="82" y="104"/>
                    <a:pt x="82" y="105"/>
                    <a:pt x="82" y="106"/>
                  </a:cubicBezTo>
                  <a:cubicBezTo>
                    <a:pt x="83" y="110"/>
                    <a:pt x="84" y="116"/>
                    <a:pt x="84" y="123"/>
                  </a:cubicBezTo>
                  <a:cubicBezTo>
                    <a:pt x="99" y="89"/>
                    <a:pt x="99" y="89"/>
                    <a:pt x="99" y="89"/>
                  </a:cubicBezTo>
                  <a:cubicBezTo>
                    <a:pt x="96" y="88"/>
                    <a:pt x="93" y="85"/>
                    <a:pt x="91" y="83"/>
                  </a:cubicBezTo>
                  <a:cubicBezTo>
                    <a:pt x="89" y="85"/>
                    <a:pt x="86" y="87"/>
                    <a:pt x="83" y="88"/>
                  </a:cubicBezTo>
                  <a:cubicBezTo>
                    <a:pt x="79" y="89"/>
                    <a:pt x="74" y="89"/>
                    <a:pt x="70" y="88"/>
                  </a:cubicBezTo>
                  <a:cubicBezTo>
                    <a:pt x="67" y="87"/>
                    <a:pt x="64" y="85"/>
                    <a:pt x="62" y="8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8" name="Freeform 47"/>
            <p:cNvSpPr>
              <a:spLocks noEditPoints="1"/>
            </p:cNvSpPr>
            <p:nvPr/>
          </p:nvSpPr>
          <p:spPr bwMode="auto">
            <a:xfrm>
              <a:off x="5403" y="3001"/>
              <a:ext cx="355" cy="386"/>
            </a:xfrm>
            <a:custGeom>
              <a:avLst/>
              <a:gdLst/>
              <a:ahLst/>
              <a:cxnLst>
                <a:cxn ang="0">
                  <a:pos x="95" y="78"/>
                </a:cxn>
                <a:cxn ang="0">
                  <a:pos x="105" y="85"/>
                </a:cxn>
                <a:cxn ang="0">
                  <a:pos x="137" y="99"/>
                </a:cxn>
                <a:cxn ang="0">
                  <a:pos x="152" y="155"/>
                </a:cxn>
                <a:cxn ang="0">
                  <a:pos x="152" y="165"/>
                </a:cxn>
                <a:cxn ang="0">
                  <a:pos x="0" y="165"/>
                </a:cxn>
                <a:cxn ang="0">
                  <a:pos x="0" y="155"/>
                </a:cxn>
                <a:cxn ang="0">
                  <a:pos x="15" y="99"/>
                </a:cxn>
                <a:cxn ang="0">
                  <a:pos x="47" y="85"/>
                </a:cxn>
                <a:cxn ang="0">
                  <a:pos x="57" y="78"/>
                </a:cxn>
                <a:cxn ang="0">
                  <a:pos x="48" y="62"/>
                </a:cxn>
                <a:cxn ang="0">
                  <a:pos x="46" y="61"/>
                </a:cxn>
                <a:cxn ang="0">
                  <a:pos x="42" y="37"/>
                </a:cxn>
                <a:cxn ang="0">
                  <a:pos x="44" y="36"/>
                </a:cxn>
                <a:cxn ang="0">
                  <a:pos x="44" y="29"/>
                </a:cxn>
                <a:cxn ang="0">
                  <a:pos x="45" y="18"/>
                </a:cxn>
                <a:cxn ang="0">
                  <a:pos x="55" y="6"/>
                </a:cxn>
                <a:cxn ang="0">
                  <a:pos x="74" y="0"/>
                </a:cxn>
                <a:cxn ang="0">
                  <a:pos x="77" y="0"/>
                </a:cxn>
                <a:cxn ang="0">
                  <a:pos x="96" y="6"/>
                </a:cxn>
                <a:cxn ang="0">
                  <a:pos x="106" y="18"/>
                </a:cxn>
                <a:cxn ang="0">
                  <a:pos x="108" y="29"/>
                </a:cxn>
                <a:cxn ang="0">
                  <a:pos x="108" y="36"/>
                </a:cxn>
                <a:cxn ang="0">
                  <a:pos x="110" y="37"/>
                </a:cxn>
                <a:cxn ang="0">
                  <a:pos x="106" y="61"/>
                </a:cxn>
                <a:cxn ang="0">
                  <a:pos x="104" y="62"/>
                </a:cxn>
                <a:cxn ang="0">
                  <a:pos x="95" y="78"/>
                </a:cxn>
                <a:cxn ang="0">
                  <a:pos x="61" y="82"/>
                </a:cxn>
                <a:cxn ang="0">
                  <a:pos x="53" y="89"/>
                </a:cxn>
                <a:cxn ang="0">
                  <a:pos x="68" y="122"/>
                </a:cxn>
                <a:cxn ang="0">
                  <a:pos x="71" y="105"/>
                </a:cxn>
                <a:cxn ang="0">
                  <a:pos x="70" y="103"/>
                </a:cxn>
                <a:cxn ang="0">
                  <a:pos x="68" y="99"/>
                </a:cxn>
                <a:cxn ang="0">
                  <a:pos x="70" y="90"/>
                </a:cxn>
                <a:cxn ang="0">
                  <a:pos x="76" y="91"/>
                </a:cxn>
                <a:cxn ang="0">
                  <a:pos x="82" y="90"/>
                </a:cxn>
                <a:cxn ang="0">
                  <a:pos x="84" y="99"/>
                </a:cxn>
                <a:cxn ang="0">
                  <a:pos x="81" y="103"/>
                </a:cxn>
                <a:cxn ang="0">
                  <a:pos x="81" y="105"/>
                </a:cxn>
                <a:cxn ang="0">
                  <a:pos x="84" y="122"/>
                </a:cxn>
                <a:cxn ang="0">
                  <a:pos x="99" y="89"/>
                </a:cxn>
                <a:cxn ang="0">
                  <a:pos x="91" y="82"/>
                </a:cxn>
                <a:cxn ang="0">
                  <a:pos x="82" y="87"/>
                </a:cxn>
                <a:cxn ang="0">
                  <a:pos x="70" y="87"/>
                </a:cxn>
                <a:cxn ang="0">
                  <a:pos x="61" y="82"/>
                </a:cxn>
              </a:cxnLst>
              <a:rect l="0" t="0" r="r" b="b"/>
              <a:pathLst>
                <a:path w="152" h="165">
                  <a:moveTo>
                    <a:pt x="95" y="78"/>
                  </a:moveTo>
                  <a:cubicBezTo>
                    <a:pt x="97" y="82"/>
                    <a:pt x="101" y="84"/>
                    <a:pt x="105" y="85"/>
                  </a:cubicBezTo>
                  <a:cubicBezTo>
                    <a:pt x="137" y="99"/>
                    <a:pt x="137" y="99"/>
                    <a:pt x="137" y="99"/>
                  </a:cubicBezTo>
                  <a:cubicBezTo>
                    <a:pt x="152" y="104"/>
                    <a:pt x="152" y="141"/>
                    <a:pt x="152" y="155"/>
                  </a:cubicBezTo>
                  <a:cubicBezTo>
                    <a:pt x="152" y="165"/>
                    <a:pt x="152" y="165"/>
                    <a:pt x="152" y="165"/>
                  </a:cubicBezTo>
                  <a:cubicBezTo>
                    <a:pt x="0" y="165"/>
                    <a:pt x="0" y="165"/>
                    <a:pt x="0" y="165"/>
                  </a:cubicBezTo>
                  <a:cubicBezTo>
                    <a:pt x="0" y="155"/>
                    <a:pt x="0" y="155"/>
                    <a:pt x="0" y="155"/>
                  </a:cubicBezTo>
                  <a:cubicBezTo>
                    <a:pt x="0" y="141"/>
                    <a:pt x="0" y="104"/>
                    <a:pt x="15" y="99"/>
                  </a:cubicBezTo>
                  <a:cubicBezTo>
                    <a:pt x="47" y="85"/>
                    <a:pt x="47" y="85"/>
                    <a:pt x="47" y="85"/>
                  </a:cubicBezTo>
                  <a:cubicBezTo>
                    <a:pt x="51" y="84"/>
                    <a:pt x="55" y="82"/>
                    <a:pt x="57" y="78"/>
                  </a:cubicBezTo>
                  <a:cubicBezTo>
                    <a:pt x="53" y="74"/>
                    <a:pt x="50" y="68"/>
                    <a:pt x="48" y="62"/>
                  </a:cubicBezTo>
                  <a:cubicBezTo>
                    <a:pt x="46" y="61"/>
                    <a:pt x="46" y="61"/>
                    <a:pt x="46" y="61"/>
                  </a:cubicBezTo>
                  <a:cubicBezTo>
                    <a:pt x="43" y="53"/>
                    <a:pt x="42" y="46"/>
                    <a:pt x="42" y="37"/>
                  </a:cubicBezTo>
                  <a:cubicBezTo>
                    <a:pt x="44" y="36"/>
                    <a:pt x="44" y="36"/>
                    <a:pt x="44" y="36"/>
                  </a:cubicBezTo>
                  <a:cubicBezTo>
                    <a:pt x="44" y="34"/>
                    <a:pt x="44" y="31"/>
                    <a:pt x="44" y="29"/>
                  </a:cubicBezTo>
                  <a:cubicBezTo>
                    <a:pt x="44" y="25"/>
                    <a:pt x="44" y="21"/>
                    <a:pt x="45" y="18"/>
                  </a:cubicBezTo>
                  <a:cubicBezTo>
                    <a:pt x="47" y="13"/>
                    <a:pt x="51" y="9"/>
                    <a:pt x="55" y="6"/>
                  </a:cubicBezTo>
                  <a:cubicBezTo>
                    <a:pt x="61" y="2"/>
                    <a:pt x="68" y="0"/>
                    <a:pt x="74" y="0"/>
                  </a:cubicBezTo>
                  <a:cubicBezTo>
                    <a:pt x="77" y="0"/>
                    <a:pt x="77" y="0"/>
                    <a:pt x="77" y="0"/>
                  </a:cubicBezTo>
                  <a:cubicBezTo>
                    <a:pt x="84" y="0"/>
                    <a:pt x="91" y="2"/>
                    <a:pt x="96" y="6"/>
                  </a:cubicBezTo>
                  <a:cubicBezTo>
                    <a:pt x="101" y="9"/>
                    <a:pt x="105" y="13"/>
                    <a:pt x="106" y="18"/>
                  </a:cubicBezTo>
                  <a:cubicBezTo>
                    <a:pt x="108" y="21"/>
                    <a:pt x="108" y="25"/>
                    <a:pt x="108" y="29"/>
                  </a:cubicBezTo>
                  <a:cubicBezTo>
                    <a:pt x="108" y="31"/>
                    <a:pt x="108" y="34"/>
                    <a:pt x="108" y="36"/>
                  </a:cubicBezTo>
                  <a:cubicBezTo>
                    <a:pt x="110" y="37"/>
                    <a:pt x="110" y="37"/>
                    <a:pt x="110" y="37"/>
                  </a:cubicBezTo>
                  <a:cubicBezTo>
                    <a:pt x="110" y="46"/>
                    <a:pt x="109" y="53"/>
                    <a:pt x="106" y="61"/>
                  </a:cubicBezTo>
                  <a:cubicBezTo>
                    <a:pt x="104" y="62"/>
                    <a:pt x="104" y="62"/>
                    <a:pt x="104" y="62"/>
                  </a:cubicBezTo>
                  <a:cubicBezTo>
                    <a:pt x="102" y="68"/>
                    <a:pt x="99" y="74"/>
                    <a:pt x="95" y="78"/>
                  </a:cubicBezTo>
                  <a:moveTo>
                    <a:pt x="61" y="82"/>
                  </a:moveTo>
                  <a:cubicBezTo>
                    <a:pt x="59" y="85"/>
                    <a:pt x="56" y="87"/>
                    <a:pt x="53" y="89"/>
                  </a:cubicBezTo>
                  <a:cubicBezTo>
                    <a:pt x="68" y="122"/>
                    <a:pt x="68" y="122"/>
                    <a:pt x="68" y="122"/>
                  </a:cubicBezTo>
                  <a:cubicBezTo>
                    <a:pt x="69" y="115"/>
                    <a:pt x="70" y="109"/>
                    <a:pt x="71" y="105"/>
                  </a:cubicBezTo>
                  <a:cubicBezTo>
                    <a:pt x="71" y="104"/>
                    <a:pt x="71" y="103"/>
                    <a:pt x="70" y="103"/>
                  </a:cubicBezTo>
                  <a:cubicBezTo>
                    <a:pt x="70" y="102"/>
                    <a:pt x="68" y="101"/>
                    <a:pt x="68" y="99"/>
                  </a:cubicBezTo>
                  <a:cubicBezTo>
                    <a:pt x="68" y="97"/>
                    <a:pt x="67" y="90"/>
                    <a:pt x="70" y="90"/>
                  </a:cubicBezTo>
                  <a:cubicBezTo>
                    <a:pt x="71" y="91"/>
                    <a:pt x="74" y="91"/>
                    <a:pt x="76" y="91"/>
                  </a:cubicBezTo>
                  <a:cubicBezTo>
                    <a:pt x="78" y="91"/>
                    <a:pt x="80" y="91"/>
                    <a:pt x="82" y="90"/>
                  </a:cubicBezTo>
                  <a:cubicBezTo>
                    <a:pt x="85" y="90"/>
                    <a:pt x="84" y="97"/>
                    <a:pt x="84" y="99"/>
                  </a:cubicBezTo>
                  <a:cubicBezTo>
                    <a:pt x="84" y="101"/>
                    <a:pt x="82" y="102"/>
                    <a:pt x="81" y="103"/>
                  </a:cubicBezTo>
                  <a:cubicBezTo>
                    <a:pt x="81" y="103"/>
                    <a:pt x="81" y="104"/>
                    <a:pt x="81" y="105"/>
                  </a:cubicBezTo>
                  <a:cubicBezTo>
                    <a:pt x="82" y="109"/>
                    <a:pt x="83" y="115"/>
                    <a:pt x="84" y="122"/>
                  </a:cubicBezTo>
                  <a:cubicBezTo>
                    <a:pt x="99" y="89"/>
                    <a:pt x="99" y="89"/>
                    <a:pt x="99" y="89"/>
                  </a:cubicBezTo>
                  <a:cubicBezTo>
                    <a:pt x="96" y="87"/>
                    <a:pt x="93" y="85"/>
                    <a:pt x="91" y="82"/>
                  </a:cubicBezTo>
                  <a:cubicBezTo>
                    <a:pt x="88" y="84"/>
                    <a:pt x="85" y="86"/>
                    <a:pt x="82" y="87"/>
                  </a:cubicBezTo>
                  <a:cubicBezTo>
                    <a:pt x="78" y="88"/>
                    <a:pt x="74" y="88"/>
                    <a:pt x="70" y="87"/>
                  </a:cubicBezTo>
                  <a:cubicBezTo>
                    <a:pt x="67" y="86"/>
                    <a:pt x="64" y="84"/>
                    <a:pt x="61" y="8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9" name="Freeform 48"/>
            <p:cNvSpPr>
              <a:spLocks noEditPoints="1"/>
            </p:cNvSpPr>
            <p:nvPr/>
          </p:nvSpPr>
          <p:spPr bwMode="auto">
            <a:xfrm>
              <a:off x="4541" y="3001"/>
              <a:ext cx="712" cy="472"/>
            </a:xfrm>
            <a:custGeom>
              <a:avLst/>
              <a:gdLst/>
              <a:ahLst/>
              <a:cxnLst>
                <a:cxn ang="0">
                  <a:pos x="29" y="159"/>
                </a:cxn>
                <a:cxn ang="0">
                  <a:pos x="29" y="0"/>
                </a:cxn>
                <a:cxn ang="0">
                  <a:pos x="276" y="0"/>
                </a:cxn>
                <a:cxn ang="0">
                  <a:pos x="276" y="159"/>
                </a:cxn>
                <a:cxn ang="0">
                  <a:pos x="305" y="185"/>
                </a:cxn>
                <a:cxn ang="0">
                  <a:pos x="305" y="202"/>
                </a:cxn>
                <a:cxn ang="0">
                  <a:pos x="0" y="202"/>
                </a:cxn>
                <a:cxn ang="0">
                  <a:pos x="0" y="185"/>
                </a:cxn>
                <a:cxn ang="0">
                  <a:pos x="29" y="159"/>
                </a:cxn>
                <a:cxn ang="0">
                  <a:pos x="48" y="139"/>
                </a:cxn>
                <a:cxn ang="0">
                  <a:pos x="257" y="139"/>
                </a:cxn>
                <a:cxn ang="0">
                  <a:pos x="257" y="19"/>
                </a:cxn>
                <a:cxn ang="0">
                  <a:pos x="48" y="19"/>
                </a:cxn>
                <a:cxn ang="0">
                  <a:pos x="48" y="139"/>
                </a:cxn>
              </a:cxnLst>
              <a:rect l="0" t="0" r="r" b="b"/>
              <a:pathLst>
                <a:path w="305" h="202">
                  <a:moveTo>
                    <a:pt x="29" y="159"/>
                  </a:moveTo>
                  <a:cubicBezTo>
                    <a:pt x="29" y="0"/>
                    <a:pt x="29" y="0"/>
                    <a:pt x="29" y="0"/>
                  </a:cubicBezTo>
                  <a:cubicBezTo>
                    <a:pt x="276" y="0"/>
                    <a:pt x="276" y="0"/>
                    <a:pt x="276" y="0"/>
                  </a:cubicBezTo>
                  <a:cubicBezTo>
                    <a:pt x="276" y="159"/>
                    <a:pt x="276" y="159"/>
                    <a:pt x="276" y="159"/>
                  </a:cubicBezTo>
                  <a:cubicBezTo>
                    <a:pt x="286" y="167"/>
                    <a:pt x="295" y="176"/>
                    <a:pt x="305" y="185"/>
                  </a:cubicBezTo>
                  <a:cubicBezTo>
                    <a:pt x="305" y="202"/>
                    <a:pt x="305" y="202"/>
                    <a:pt x="305" y="202"/>
                  </a:cubicBezTo>
                  <a:cubicBezTo>
                    <a:pt x="0" y="202"/>
                    <a:pt x="0" y="202"/>
                    <a:pt x="0" y="202"/>
                  </a:cubicBezTo>
                  <a:cubicBezTo>
                    <a:pt x="0" y="185"/>
                    <a:pt x="0" y="185"/>
                    <a:pt x="0" y="185"/>
                  </a:cubicBezTo>
                  <a:cubicBezTo>
                    <a:pt x="10" y="176"/>
                    <a:pt x="20" y="167"/>
                    <a:pt x="29" y="159"/>
                  </a:cubicBezTo>
                  <a:moveTo>
                    <a:pt x="48" y="139"/>
                  </a:moveTo>
                  <a:cubicBezTo>
                    <a:pt x="257" y="139"/>
                    <a:pt x="257" y="139"/>
                    <a:pt x="257" y="139"/>
                  </a:cubicBezTo>
                  <a:cubicBezTo>
                    <a:pt x="257" y="19"/>
                    <a:pt x="257" y="19"/>
                    <a:pt x="257" y="19"/>
                  </a:cubicBezTo>
                  <a:cubicBezTo>
                    <a:pt x="48" y="19"/>
                    <a:pt x="48" y="19"/>
                    <a:pt x="48" y="19"/>
                  </a:cubicBezTo>
                  <a:lnTo>
                    <a:pt x="48" y="1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0" name="Freeform 49"/>
            <p:cNvSpPr>
              <a:spLocks noEditPoints="1"/>
            </p:cNvSpPr>
            <p:nvPr/>
          </p:nvSpPr>
          <p:spPr bwMode="auto">
            <a:xfrm>
              <a:off x="4037" y="3001"/>
              <a:ext cx="357" cy="386"/>
            </a:xfrm>
            <a:custGeom>
              <a:avLst/>
              <a:gdLst/>
              <a:ahLst/>
              <a:cxnLst>
                <a:cxn ang="0">
                  <a:pos x="96" y="78"/>
                </a:cxn>
                <a:cxn ang="0">
                  <a:pos x="105" y="85"/>
                </a:cxn>
                <a:cxn ang="0">
                  <a:pos x="137" y="99"/>
                </a:cxn>
                <a:cxn ang="0">
                  <a:pos x="153" y="155"/>
                </a:cxn>
                <a:cxn ang="0">
                  <a:pos x="153" y="165"/>
                </a:cxn>
                <a:cxn ang="0">
                  <a:pos x="0" y="165"/>
                </a:cxn>
                <a:cxn ang="0">
                  <a:pos x="0" y="155"/>
                </a:cxn>
                <a:cxn ang="0">
                  <a:pos x="16" y="99"/>
                </a:cxn>
                <a:cxn ang="0">
                  <a:pos x="48" y="85"/>
                </a:cxn>
                <a:cxn ang="0">
                  <a:pos x="58" y="78"/>
                </a:cxn>
                <a:cxn ang="0">
                  <a:pos x="49" y="62"/>
                </a:cxn>
                <a:cxn ang="0">
                  <a:pos x="47" y="61"/>
                </a:cxn>
                <a:cxn ang="0">
                  <a:pos x="43" y="37"/>
                </a:cxn>
                <a:cxn ang="0">
                  <a:pos x="45" y="36"/>
                </a:cxn>
                <a:cxn ang="0">
                  <a:pos x="45" y="29"/>
                </a:cxn>
                <a:cxn ang="0">
                  <a:pos x="46" y="18"/>
                </a:cxn>
                <a:cxn ang="0">
                  <a:pos x="56" y="6"/>
                </a:cxn>
                <a:cxn ang="0">
                  <a:pos x="75" y="0"/>
                </a:cxn>
                <a:cxn ang="0">
                  <a:pos x="78" y="0"/>
                </a:cxn>
                <a:cxn ang="0">
                  <a:pos x="97" y="6"/>
                </a:cxn>
                <a:cxn ang="0">
                  <a:pos x="107" y="18"/>
                </a:cxn>
                <a:cxn ang="0">
                  <a:pos x="109" y="29"/>
                </a:cxn>
                <a:cxn ang="0">
                  <a:pos x="109" y="36"/>
                </a:cxn>
                <a:cxn ang="0">
                  <a:pos x="110" y="37"/>
                </a:cxn>
                <a:cxn ang="0">
                  <a:pos x="107" y="61"/>
                </a:cxn>
                <a:cxn ang="0">
                  <a:pos x="105" y="62"/>
                </a:cxn>
                <a:cxn ang="0">
                  <a:pos x="96" y="78"/>
                </a:cxn>
                <a:cxn ang="0">
                  <a:pos x="62" y="82"/>
                </a:cxn>
                <a:cxn ang="0">
                  <a:pos x="54" y="89"/>
                </a:cxn>
                <a:cxn ang="0">
                  <a:pos x="69" y="122"/>
                </a:cxn>
                <a:cxn ang="0">
                  <a:pos x="71" y="105"/>
                </a:cxn>
                <a:cxn ang="0">
                  <a:pos x="71" y="103"/>
                </a:cxn>
                <a:cxn ang="0">
                  <a:pos x="69" y="99"/>
                </a:cxn>
                <a:cxn ang="0">
                  <a:pos x="70" y="90"/>
                </a:cxn>
                <a:cxn ang="0">
                  <a:pos x="77" y="91"/>
                </a:cxn>
                <a:cxn ang="0">
                  <a:pos x="83" y="90"/>
                </a:cxn>
                <a:cxn ang="0">
                  <a:pos x="85" y="99"/>
                </a:cxn>
                <a:cxn ang="0">
                  <a:pos x="82" y="103"/>
                </a:cxn>
                <a:cxn ang="0">
                  <a:pos x="82" y="105"/>
                </a:cxn>
                <a:cxn ang="0">
                  <a:pos x="84" y="122"/>
                </a:cxn>
                <a:cxn ang="0">
                  <a:pos x="99" y="89"/>
                </a:cxn>
                <a:cxn ang="0">
                  <a:pos x="92" y="82"/>
                </a:cxn>
                <a:cxn ang="0">
                  <a:pos x="83" y="87"/>
                </a:cxn>
                <a:cxn ang="0">
                  <a:pos x="70" y="87"/>
                </a:cxn>
                <a:cxn ang="0">
                  <a:pos x="62" y="82"/>
                </a:cxn>
              </a:cxnLst>
              <a:rect l="0" t="0" r="r" b="b"/>
              <a:pathLst>
                <a:path w="153" h="165">
                  <a:moveTo>
                    <a:pt x="96" y="78"/>
                  </a:moveTo>
                  <a:cubicBezTo>
                    <a:pt x="98" y="82"/>
                    <a:pt x="102" y="84"/>
                    <a:pt x="105" y="85"/>
                  </a:cubicBezTo>
                  <a:cubicBezTo>
                    <a:pt x="137" y="99"/>
                    <a:pt x="137" y="99"/>
                    <a:pt x="137" y="99"/>
                  </a:cubicBezTo>
                  <a:cubicBezTo>
                    <a:pt x="152" y="104"/>
                    <a:pt x="153" y="141"/>
                    <a:pt x="153" y="155"/>
                  </a:cubicBezTo>
                  <a:cubicBezTo>
                    <a:pt x="153" y="165"/>
                    <a:pt x="153" y="165"/>
                    <a:pt x="153" y="165"/>
                  </a:cubicBezTo>
                  <a:cubicBezTo>
                    <a:pt x="0" y="165"/>
                    <a:pt x="0" y="165"/>
                    <a:pt x="0" y="165"/>
                  </a:cubicBezTo>
                  <a:cubicBezTo>
                    <a:pt x="0" y="155"/>
                    <a:pt x="0" y="155"/>
                    <a:pt x="0" y="155"/>
                  </a:cubicBezTo>
                  <a:cubicBezTo>
                    <a:pt x="0" y="141"/>
                    <a:pt x="1" y="104"/>
                    <a:pt x="16" y="99"/>
                  </a:cubicBezTo>
                  <a:cubicBezTo>
                    <a:pt x="48" y="85"/>
                    <a:pt x="48" y="85"/>
                    <a:pt x="48" y="85"/>
                  </a:cubicBezTo>
                  <a:cubicBezTo>
                    <a:pt x="52" y="84"/>
                    <a:pt x="56" y="82"/>
                    <a:pt x="58" y="78"/>
                  </a:cubicBezTo>
                  <a:cubicBezTo>
                    <a:pt x="54" y="74"/>
                    <a:pt x="50" y="68"/>
                    <a:pt x="49" y="62"/>
                  </a:cubicBezTo>
                  <a:cubicBezTo>
                    <a:pt x="47" y="61"/>
                    <a:pt x="47" y="61"/>
                    <a:pt x="47" y="61"/>
                  </a:cubicBezTo>
                  <a:cubicBezTo>
                    <a:pt x="44" y="53"/>
                    <a:pt x="43" y="46"/>
                    <a:pt x="43" y="37"/>
                  </a:cubicBezTo>
                  <a:cubicBezTo>
                    <a:pt x="45" y="36"/>
                    <a:pt x="45" y="36"/>
                    <a:pt x="45" y="36"/>
                  </a:cubicBezTo>
                  <a:cubicBezTo>
                    <a:pt x="44" y="34"/>
                    <a:pt x="44" y="31"/>
                    <a:pt x="45" y="29"/>
                  </a:cubicBezTo>
                  <a:cubicBezTo>
                    <a:pt x="45" y="25"/>
                    <a:pt x="45" y="21"/>
                    <a:pt x="46" y="18"/>
                  </a:cubicBezTo>
                  <a:cubicBezTo>
                    <a:pt x="48" y="13"/>
                    <a:pt x="52" y="9"/>
                    <a:pt x="56" y="6"/>
                  </a:cubicBezTo>
                  <a:cubicBezTo>
                    <a:pt x="62" y="2"/>
                    <a:pt x="69" y="0"/>
                    <a:pt x="75" y="0"/>
                  </a:cubicBezTo>
                  <a:cubicBezTo>
                    <a:pt x="78" y="0"/>
                    <a:pt x="78" y="0"/>
                    <a:pt x="78" y="0"/>
                  </a:cubicBezTo>
                  <a:cubicBezTo>
                    <a:pt x="85" y="0"/>
                    <a:pt x="92" y="2"/>
                    <a:pt x="97" y="6"/>
                  </a:cubicBezTo>
                  <a:cubicBezTo>
                    <a:pt x="102" y="9"/>
                    <a:pt x="106" y="13"/>
                    <a:pt x="107" y="18"/>
                  </a:cubicBezTo>
                  <a:cubicBezTo>
                    <a:pt x="108" y="21"/>
                    <a:pt x="109" y="25"/>
                    <a:pt x="109" y="29"/>
                  </a:cubicBezTo>
                  <a:cubicBezTo>
                    <a:pt x="109" y="31"/>
                    <a:pt x="109" y="34"/>
                    <a:pt x="109" y="36"/>
                  </a:cubicBezTo>
                  <a:cubicBezTo>
                    <a:pt x="110" y="37"/>
                    <a:pt x="110" y="37"/>
                    <a:pt x="110" y="37"/>
                  </a:cubicBezTo>
                  <a:cubicBezTo>
                    <a:pt x="111" y="46"/>
                    <a:pt x="110" y="53"/>
                    <a:pt x="107" y="61"/>
                  </a:cubicBezTo>
                  <a:cubicBezTo>
                    <a:pt x="105" y="62"/>
                    <a:pt x="105" y="62"/>
                    <a:pt x="105" y="62"/>
                  </a:cubicBezTo>
                  <a:cubicBezTo>
                    <a:pt x="103" y="68"/>
                    <a:pt x="99" y="74"/>
                    <a:pt x="96" y="78"/>
                  </a:cubicBezTo>
                  <a:moveTo>
                    <a:pt x="62" y="82"/>
                  </a:moveTo>
                  <a:cubicBezTo>
                    <a:pt x="60" y="85"/>
                    <a:pt x="57" y="87"/>
                    <a:pt x="54" y="89"/>
                  </a:cubicBezTo>
                  <a:cubicBezTo>
                    <a:pt x="69" y="122"/>
                    <a:pt x="69" y="122"/>
                    <a:pt x="69" y="122"/>
                  </a:cubicBezTo>
                  <a:cubicBezTo>
                    <a:pt x="70" y="115"/>
                    <a:pt x="70" y="109"/>
                    <a:pt x="71" y="105"/>
                  </a:cubicBezTo>
                  <a:cubicBezTo>
                    <a:pt x="71" y="104"/>
                    <a:pt x="72" y="103"/>
                    <a:pt x="71" y="103"/>
                  </a:cubicBezTo>
                  <a:cubicBezTo>
                    <a:pt x="70" y="102"/>
                    <a:pt x="69" y="101"/>
                    <a:pt x="69" y="99"/>
                  </a:cubicBezTo>
                  <a:cubicBezTo>
                    <a:pt x="68" y="97"/>
                    <a:pt x="68" y="90"/>
                    <a:pt x="70" y="90"/>
                  </a:cubicBezTo>
                  <a:cubicBezTo>
                    <a:pt x="72" y="91"/>
                    <a:pt x="75" y="91"/>
                    <a:pt x="77" y="91"/>
                  </a:cubicBezTo>
                  <a:cubicBezTo>
                    <a:pt x="79" y="91"/>
                    <a:pt x="81" y="91"/>
                    <a:pt x="83" y="90"/>
                  </a:cubicBezTo>
                  <a:cubicBezTo>
                    <a:pt x="85" y="90"/>
                    <a:pt x="85" y="97"/>
                    <a:pt x="85" y="99"/>
                  </a:cubicBezTo>
                  <a:cubicBezTo>
                    <a:pt x="84" y="101"/>
                    <a:pt x="83" y="102"/>
                    <a:pt x="82" y="103"/>
                  </a:cubicBezTo>
                  <a:cubicBezTo>
                    <a:pt x="82" y="103"/>
                    <a:pt x="82" y="104"/>
                    <a:pt x="82" y="105"/>
                  </a:cubicBezTo>
                  <a:cubicBezTo>
                    <a:pt x="83" y="109"/>
                    <a:pt x="84" y="115"/>
                    <a:pt x="84" y="122"/>
                  </a:cubicBezTo>
                  <a:cubicBezTo>
                    <a:pt x="99" y="89"/>
                    <a:pt x="99" y="89"/>
                    <a:pt x="99" y="89"/>
                  </a:cubicBezTo>
                  <a:cubicBezTo>
                    <a:pt x="96" y="87"/>
                    <a:pt x="93" y="85"/>
                    <a:pt x="92" y="82"/>
                  </a:cubicBezTo>
                  <a:cubicBezTo>
                    <a:pt x="89" y="84"/>
                    <a:pt x="86" y="86"/>
                    <a:pt x="83" y="87"/>
                  </a:cubicBezTo>
                  <a:cubicBezTo>
                    <a:pt x="79" y="88"/>
                    <a:pt x="74" y="88"/>
                    <a:pt x="70" y="87"/>
                  </a:cubicBezTo>
                  <a:cubicBezTo>
                    <a:pt x="67" y="86"/>
                    <a:pt x="64" y="84"/>
                    <a:pt x="62" y="8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1" name="Freeform 50"/>
            <p:cNvSpPr>
              <a:spLocks/>
            </p:cNvSpPr>
            <p:nvPr/>
          </p:nvSpPr>
          <p:spPr bwMode="auto">
            <a:xfrm>
              <a:off x="4142" y="3426"/>
              <a:ext cx="647" cy="558"/>
            </a:xfrm>
            <a:custGeom>
              <a:avLst/>
              <a:gdLst/>
              <a:ahLst/>
              <a:cxnLst>
                <a:cxn ang="0">
                  <a:pos x="257" y="195"/>
                </a:cxn>
                <a:cxn ang="0">
                  <a:pos x="277" y="186"/>
                </a:cxn>
                <a:cxn ang="0">
                  <a:pos x="63" y="0"/>
                </a:cxn>
                <a:cxn ang="0">
                  <a:pos x="0" y="0"/>
                </a:cxn>
                <a:cxn ang="0">
                  <a:pos x="232" y="239"/>
                </a:cxn>
                <a:cxn ang="0">
                  <a:pos x="257" y="195"/>
                </a:cxn>
              </a:cxnLst>
              <a:rect l="0" t="0" r="r" b="b"/>
              <a:pathLst>
                <a:path w="277" h="239">
                  <a:moveTo>
                    <a:pt x="257" y="195"/>
                  </a:moveTo>
                  <a:cubicBezTo>
                    <a:pt x="277" y="186"/>
                    <a:pt x="277" y="186"/>
                    <a:pt x="277" y="186"/>
                  </a:cubicBezTo>
                  <a:cubicBezTo>
                    <a:pt x="175" y="169"/>
                    <a:pt x="93" y="96"/>
                    <a:pt x="63" y="0"/>
                  </a:cubicBezTo>
                  <a:cubicBezTo>
                    <a:pt x="0" y="0"/>
                    <a:pt x="0" y="0"/>
                    <a:pt x="0" y="0"/>
                  </a:cubicBezTo>
                  <a:cubicBezTo>
                    <a:pt x="29" y="115"/>
                    <a:pt x="118" y="206"/>
                    <a:pt x="232" y="239"/>
                  </a:cubicBezTo>
                  <a:cubicBezTo>
                    <a:pt x="235" y="214"/>
                    <a:pt x="243" y="200"/>
                    <a:pt x="257" y="19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2" name="Freeform 51"/>
            <p:cNvSpPr>
              <a:spLocks/>
            </p:cNvSpPr>
            <p:nvPr/>
          </p:nvSpPr>
          <p:spPr bwMode="auto">
            <a:xfrm>
              <a:off x="5046" y="2467"/>
              <a:ext cx="588" cy="532"/>
            </a:xfrm>
            <a:custGeom>
              <a:avLst/>
              <a:gdLst/>
              <a:ahLst/>
              <a:cxnLst>
                <a:cxn ang="0">
                  <a:pos x="30" y="71"/>
                </a:cxn>
                <a:cxn ang="0">
                  <a:pos x="191" y="228"/>
                </a:cxn>
                <a:cxn ang="0">
                  <a:pos x="199" y="221"/>
                </a:cxn>
                <a:cxn ang="0">
                  <a:pos x="228" y="212"/>
                </a:cxn>
                <a:cxn ang="0">
                  <a:pos x="230" y="212"/>
                </a:cxn>
                <a:cxn ang="0">
                  <a:pos x="252" y="217"/>
                </a:cxn>
                <a:cxn ang="0">
                  <a:pos x="0" y="0"/>
                </a:cxn>
                <a:cxn ang="0">
                  <a:pos x="3" y="1"/>
                </a:cxn>
                <a:cxn ang="0">
                  <a:pos x="30" y="71"/>
                </a:cxn>
              </a:cxnLst>
              <a:rect l="0" t="0" r="r" b="b"/>
              <a:pathLst>
                <a:path w="252" h="228">
                  <a:moveTo>
                    <a:pt x="30" y="71"/>
                  </a:moveTo>
                  <a:cubicBezTo>
                    <a:pt x="103" y="98"/>
                    <a:pt x="162" y="155"/>
                    <a:pt x="191" y="228"/>
                  </a:cubicBezTo>
                  <a:cubicBezTo>
                    <a:pt x="193" y="225"/>
                    <a:pt x="196" y="223"/>
                    <a:pt x="199" y="221"/>
                  </a:cubicBezTo>
                  <a:cubicBezTo>
                    <a:pt x="208" y="215"/>
                    <a:pt x="218" y="212"/>
                    <a:pt x="228" y="212"/>
                  </a:cubicBezTo>
                  <a:cubicBezTo>
                    <a:pt x="230" y="212"/>
                    <a:pt x="230" y="212"/>
                    <a:pt x="230" y="212"/>
                  </a:cubicBezTo>
                  <a:cubicBezTo>
                    <a:pt x="238" y="212"/>
                    <a:pt x="245" y="213"/>
                    <a:pt x="252" y="217"/>
                  </a:cubicBezTo>
                  <a:cubicBezTo>
                    <a:pt x="213" y="106"/>
                    <a:pt x="117" y="22"/>
                    <a:pt x="0" y="0"/>
                  </a:cubicBezTo>
                  <a:cubicBezTo>
                    <a:pt x="3" y="1"/>
                    <a:pt x="3" y="1"/>
                    <a:pt x="3" y="1"/>
                  </a:cubicBezTo>
                  <a:cubicBezTo>
                    <a:pt x="21" y="8"/>
                    <a:pt x="30" y="30"/>
                    <a:pt x="30"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3" name="Freeform 52"/>
            <p:cNvSpPr>
              <a:spLocks/>
            </p:cNvSpPr>
            <p:nvPr/>
          </p:nvSpPr>
          <p:spPr bwMode="auto">
            <a:xfrm>
              <a:off x="4161" y="2467"/>
              <a:ext cx="588" cy="530"/>
            </a:xfrm>
            <a:custGeom>
              <a:avLst/>
              <a:gdLst/>
              <a:ahLst/>
              <a:cxnLst>
                <a:cxn ang="0">
                  <a:pos x="25" y="212"/>
                </a:cxn>
                <a:cxn ang="0">
                  <a:pos x="54" y="221"/>
                </a:cxn>
                <a:cxn ang="0">
                  <a:pos x="61" y="227"/>
                </a:cxn>
                <a:cxn ang="0">
                  <a:pos x="222" y="71"/>
                </a:cxn>
                <a:cxn ang="0">
                  <a:pos x="249" y="1"/>
                </a:cxn>
                <a:cxn ang="0">
                  <a:pos x="252" y="0"/>
                </a:cxn>
                <a:cxn ang="0">
                  <a:pos x="0" y="217"/>
                </a:cxn>
                <a:cxn ang="0">
                  <a:pos x="22" y="212"/>
                </a:cxn>
                <a:cxn ang="0">
                  <a:pos x="25" y="212"/>
                </a:cxn>
              </a:cxnLst>
              <a:rect l="0" t="0" r="r" b="b"/>
              <a:pathLst>
                <a:path w="252" h="227">
                  <a:moveTo>
                    <a:pt x="25" y="212"/>
                  </a:moveTo>
                  <a:cubicBezTo>
                    <a:pt x="35" y="212"/>
                    <a:pt x="45" y="215"/>
                    <a:pt x="54" y="221"/>
                  </a:cubicBezTo>
                  <a:cubicBezTo>
                    <a:pt x="57" y="223"/>
                    <a:pt x="59" y="225"/>
                    <a:pt x="61" y="227"/>
                  </a:cubicBezTo>
                  <a:cubicBezTo>
                    <a:pt x="90" y="155"/>
                    <a:pt x="149" y="98"/>
                    <a:pt x="222" y="71"/>
                  </a:cubicBezTo>
                  <a:cubicBezTo>
                    <a:pt x="222" y="30"/>
                    <a:pt x="231" y="8"/>
                    <a:pt x="249" y="1"/>
                  </a:cubicBezTo>
                  <a:cubicBezTo>
                    <a:pt x="252" y="0"/>
                    <a:pt x="252" y="0"/>
                    <a:pt x="252" y="0"/>
                  </a:cubicBezTo>
                  <a:cubicBezTo>
                    <a:pt x="135" y="22"/>
                    <a:pt x="39" y="106"/>
                    <a:pt x="0" y="217"/>
                  </a:cubicBezTo>
                  <a:cubicBezTo>
                    <a:pt x="7" y="213"/>
                    <a:pt x="15" y="212"/>
                    <a:pt x="22" y="212"/>
                  </a:cubicBezTo>
                  <a:lnTo>
                    <a:pt x="25" y="2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4" name="Freeform 53"/>
            <p:cNvSpPr>
              <a:spLocks/>
            </p:cNvSpPr>
            <p:nvPr/>
          </p:nvSpPr>
          <p:spPr bwMode="auto">
            <a:xfrm>
              <a:off x="5006" y="3426"/>
              <a:ext cx="647" cy="558"/>
            </a:xfrm>
            <a:custGeom>
              <a:avLst/>
              <a:gdLst/>
              <a:ahLst/>
              <a:cxnLst>
                <a:cxn ang="0">
                  <a:pos x="0" y="186"/>
                </a:cxn>
                <a:cxn ang="0">
                  <a:pos x="20" y="195"/>
                </a:cxn>
                <a:cxn ang="0">
                  <a:pos x="45" y="239"/>
                </a:cxn>
                <a:cxn ang="0">
                  <a:pos x="277" y="0"/>
                </a:cxn>
                <a:cxn ang="0">
                  <a:pos x="214" y="0"/>
                </a:cxn>
                <a:cxn ang="0">
                  <a:pos x="0" y="186"/>
                </a:cxn>
              </a:cxnLst>
              <a:rect l="0" t="0" r="r" b="b"/>
              <a:pathLst>
                <a:path w="277" h="239">
                  <a:moveTo>
                    <a:pt x="0" y="186"/>
                  </a:moveTo>
                  <a:cubicBezTo>
                    <a:pt x="20" y="195"/>
                    <a:pt x="20" y="195"/>
                    <a:pt x="20" y="195"/>
                  </a:cubicBezTo>
                  <a:cubicBezTo>
                    <a:pt x="34" y="200"/>
                    <a:pt x="42" y="214"/>
                    <a:pt x="45" y="239"/>
                  </a:cubicBezTo>
                  <a:cubicBezTo>
                    <a:pt x="159" y="206"/>
                    <a:pt x="248" y="115"/>
                    <a:pt x="277" y="0"/>
                  </a:cubicBezTo>
                  <a:cubicBezTo>
                    <a:pt x="214" y="0"/>
                    <a:pt x="214" y="0"/>
                    <a:pt x="214" y="0"/>
                  </a:cubicBezTo>
                  <a:cubicBezTo>
                    <a:pt x="184" y="96"/>
                    <a:pt x="102" y="169"/>
                    <a:pt x="0" y="18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5" name="Freeform 54"/>
            <p:cNvSpPr>
              <a:spLocks noEditPoints="1"/>
            </p:cNvSpPr>
            <p:nvPr/>
          </p:nvSpPr>
          <p:spPr bwMode="auto">
            <a:xfrm>
              <a:off x="4719" y="2275"/>
              <a:ext cx="357" cy="386"/>
            </a:xfrm>
            <a:custGeom>
              <a:avLst/>
              <a:gdLst/>
              <a:ahLst/>
              <a:cxnLst>
                <a:cxn ang="0">
                  <a:pos x="96" y="78"/>
                </a:cxn>
                <a:cxn ang="0">
                  <a:pos x="105" y="86"/>
                </a:cxn>
                <a:cxn ang="0">
                  <a:pos x="137" y="99"/>
                </a:cxn>
                <a:cxn ang="0">
                  <a:pos x="153" y="155"/>
                </a:cxn>
                <a:cxn ang="0">
                  <a:pos x="153" y="165"/>
                </a:cxn>
                <a:cxn ang="0">
                  <a:pos x="0" y="165"/>
                </a:cxn>
                <a:cxn ang="0">
                  <a:pos x="0" y="155"/>
                </a:cxn>
                <a:cxn ang="0">
                  <a:pos x="16" y="99"/>
                </a:cxn>
                <a:cxn ang="0">
                  <a:pos x="48" y="86"/>
                </a:cxn>
                <a:cxn ang="0">
                  <a:pos x="58" y="78"/>
                </a:cxn>
                <a:cxn ang="0">
                  <a:pos x="49" y="62"/>
                </a:cxn>
                <a:cxn ang="0">
                  <a:pos x="47" y="61"/>
                </a:cxn>
                <a:cxn ang="0">
                  <a:pos x="43" y="37"/>
                </a:cxn>
                <a:cxn ang="0">
                  <a:pos x="44" y="36"/>
                </a:cxn>
                <a:cxn ang="0">
                  <a:pos x="44" y="29"/>
                </a:cxn>
                <a:cxn ang="0">
                  <a:pos x="46" y="18"/>
                </a:cxn>
                <a:cxn ang="0">
                  <a:pos x="56" y="6"/>
                </a:cxn>
                <a:cxn ang="0">
                  <a:pos x="75" y="0"/>
                </a:cxn>
                <a:cxn ang="0">
                  <a:pos x="78" y="0"/>
                </a:cxn>
                <a:cxn ang="0">
                  <a:pos x="97" y="6"/>
                </a:cxn>
                <a:cxn ang="0">
                  <a:pos x="107" y="18"/>
                </a:cxn>
                <a:cxn ang="0">
                  <a:pos x="109" y="29"/>
                </a:cxn>
                <a:cxn ang="0">
                  <a:pos x="109" y="36"/>
                </a:cxn>
                <a:cxn ang="0">
                  <a:pos x="110" y="37"/>
                </a:cxn>
                <a:cxn ang="0">
                  <a:pos x="106" y="61"/>
                </a:cxn>
                <a:cxn ang="0">
                  <a:pos x="104" y="62"/>
                </a:cxn>
                <a:cxn ang="0">
                  <a:pos x="96" y="78"/>
                </a:cxn>
                <a:cxn ang="0">
                  <a:pos x="62" y="82"/>
                </a:cxn>
                <a:cxn ang="0">
                  <a:pos x="54" y="89"/>
                </a:cxn>
                <a:cxn ang="0">
                  <a:pos x="69" y="122"/>
                </a:cxn>
                <a:cxn ang="0">
                  <a:pos x="71" y="105"/>
                </a:cxn>
                <a:cxn ang="0">
                  <a:pos x="71" y="103"/>
                </a:cxn>
                <a:cxn ang="0">
                  <a:pos x="69" y="99"/>
                </a:cxn>
                <a:cxn ang="0">
                  <a:pos x="70" y="90"/>
                </a:cxn>
                <a:cxn ang="0">
                  <a:pos x="77" y="91"/>
                </a:cxn>
                <a:cxn ang="0">
                  <a:pos x="83" y="90"/>
                </a:cxn>
                <a:cxn ang="0">
                  <a:pos x="84" y="99"/>
                </a:cxn>
                <a:cxn ang="0">
                  <a:pos x="82" y="103"/>
                </a:cxn>
                <a:cxn ang="0">
                  <a:pos x="82" y="105"/>
                </a:cxn>
                <a:cxn ang="0">
                  <a:pos x="84" y="122"/>
                </a:cxn>
                <a:cxn ang="0">
                  <a:pos x="99" y="89"/>
                </a:cxn>
                <a:cxn ang="0">
                  <a:pos x="91" y="82"/>
                </a:cxn>
                <a:cxn ang="0">
                  <a:pos x="83" y="87"/>
                </a:cxn>
                <a:cxn ang="0">
                  <a:pos x="70" y="87"/>
                </a:cxn>
                <a:cxn ang="0">
                  <a:pos x="62" y="82"/>
                </a:cxn>
              </a:cxnLst>
              <a:rect l="0" t="0" r="r" b="b"/>
              <a:pathLst>
                <a:path w="153" h="165">
                  <a:moveTo>
                    <a:pt x="96" y="78"/>
                  </a:moveTo>
                  <a:cubicBezTo>
                    <a:pt x="98" y="82"/>
                    <a:pt x="102" y="84"/>
                    <a:pt x="105" y="86"/>
                  </a:cubicBezTo>
                  <a:cubicBezTo>
                    <a:pt x="137" y="99"/>
                    <a:pt x="137" y="99"/>
                    <a:pt x="137" y="99"/>
                  </a:cubicBezTo>
                  <a:cubicBezTo>
                    <a:pt x="152" y="105"/>
                    <a:pt x="153" y="141"/>
                    <a:pt x="153" y="155"/>
                  </a:cubicBezTo>
                  <a:cubicBezTo>
                    <a:pt x="153" y="165"/>
                    <a:pt x="153" y="165"/>
                    <a:pt x="153" y="165"/>
                  </a:cubicBezTo>
                  <a:cubicBezTo>
                    <a:pt x="0" y="165"/>
                    <a:pt x="0" y="165"/>
                    <a:pt x="0" y="165"/>
                  </a:cubicBezTo>
                  <a:cubicBezTo>
                    <a:pt x="0" y="155"/>
                    <a:pt x="0" y="155"/>
                    <a:pt x="0" y="155"/>
                  </a:cubicBezTo>
                  <a:cubicBezTo>
                    <a:pt x="0" y="141"/>
                    <a:pt x="1" y="105"/>
                    <a:pt x="16" y="99"/>
                  </a:cubicBezTo>
                  <a:cubicBezTo>
                    <a:pt x="48" y="86"/>
                    <a:pt x="48" y="86"/>
                    <a:pt x="48" y="86"/>
                  </a:cubicBezTo>
                  <a:cubicBezTo>
                    <a:pt x="51" y="84"/>
                    <a:pt x="56" y="82"/>
                    <a:pt x="58" y="78"/>
                  </a:cubicBezTo>
                  <a:cubicBezTo>
                    <a:pt x="54" y="74"/>
                    <a:pt x="50" y="68"/>
                    <a:pt x="49" y="62"/>
                  </a:cubicBezTo>
                  <a:cubicBezTo>
                    <a:pt x="47" y="61"/>
                    <a:pt x="47" y="61"/>
                    <a:pt x="47" y="61"/>
                  </a:cubicBezTo>
                  <a:cubicBezTo>
                    <a:pt x="44" y="53"/>
                    <a:pt x="43" y="46"/>
                    <a:pt x="43" y="37"/>
                  </a:cubicBezTo>
                  <a:cubicBezTo>
                    <a:pt x="44" y="36"/>
                    <a:pt x="44" y="36"/>
                    <a:pt x="44" y="36"/>
                  </a:cubicBezTo>
                  <a:cubicBezTo>
                    <a:pt x="44" y="34"/>
                    <a:pt x="44" y="31"/>
                    <a:pt x="44" y="29"/>
                  </a:cubicBezTo>
                  <a:cubicBezTo>
                    <a:pt x="45" y="25"/>
                    <a:pt x="45" y="21"/>
                    <a:pt x="46" y="18"/>
                  </a:cubicBezTo>
                  <a:cubicBezTo>
                    <a:pt x="48" y="13"/>
                    <a:pt x="52" y="9"/>
                    <a:pt x="56" y="6"/>
                  </a:cubicBezTo>
                  <a:cubicBezTo>
                    <a:pt x="62" y="2"/>
                    <a:pt x="68" y="0"/>
                    <a:pt x="75" y="0"/>
                  </a:cubicBezTo>
                  <a:cubicBezTo>
                    <a:pt x="78" y="0"/>
                    <a:pt x="78" y="0"/>
                    <a:pt x="78" y="0"/>
                  </a:cubicBezTo>
                  <a:cubicBezTo>
                    <a:pt x="85" y="0"/>
                    <a:pt x="92" y="2"/>
                    <a:pt x="97" y="6"/>
                  </a:cubicBezTo>
                  <a:cubicBezTo>
                    <a:pt x="101" y="9"/>
                    <a:pt x="105" y="13"/>
                    <a:pt x="107" y="18"/>
                  </a:cubicBezTo>
                  <a:cubicBezTo>
                    <a:pt x="108" y="21"/>
                    <a:pt x="109" y="25"/>
                    <a:pt x="109" y="29"/>
                  </a:cubicBezTo>
                  <a:cubicBezTo>
                    <a:pt x="109" y="31"/>
                    <a:pt x="109" y="34"/>
                    <a:pt x="109" y="36"/>
                  </a:cubicBezTo>
                  <a:cubicBezTo>
                    <a:pt x="110" y="37"/>
                    <a:pt x="110" y="37"/>
                    <a:pt x="110" y="37"/>
                  </a:cubicBezTo>
                  <a:cubicBezTo>
                    <a:pt x="111" y="46"/>
                    <a:pt x="109" y="53"/>
                    <a:pt x="106" y="61"/>
                  </a:cubicBezTo>
                  <a:cubicBezTo>
                    <a:pt x="104" y="62"/>
                    <a:pt x="104" y="62"/>
                    <a:pt x="104" y="62"/>
                  </a:cubicBezTo>
                  <a:cubicBezTo>
                    <a:pt x="103" y="68"/>
                    <a:pt x="99" y="74"/>
                    <a:pt x="96" y="78"/>
                  </a:cubicBezTo>
                  <a:moveTo>
                    <a:pt x="62" y="82"/>
                  </a:moveTo>
                  <a:cubicBezTo>
                    <a:pt x="60" y="85"/>
                    <a:pt x="57" y="87"/>
                    <a:pt x="54" y="89"/>
                  </a:cubicBezTo>
                  <a:cubicBezTo>
                    <a:pt x="69" y="122"/>
                    <a:pt x="69" y="122"/>
                    <a:pt x="69" y="122"/>
                  </a:cubicBezTo>
                  <a:cubicBezTo>
                    <a:pt x="70" y="115"/>
                    <a:pt x="70" y="109"/>
                    <a:pt x="71" y="105"/>
                  </a:cubicBezTo>
                  <a:cubicBezTo>
                    <a:pt x="71" y="104"/>
                    <a:pt x="72" y="103"/>
                    <a:pt x="71" y="103"/>
                  </a:cubicBezTo>
                  <a:cubicBezTo>
                    <a:pt x="70" y="102"/>
                    <a:pt x="69" y="101"/>
                    <a:pt x="69" y="99"/>
                  </a:cubicBezTo>
                  <a:cubicBezTo>
                    <a:pt x="68" y="97"/>
                    <a:pt x="68" y="90"/>
                    <a:pt x="70" y="90"/>
                  </a:cubicBezTo>
                  <a:cubicBezTo>
                    <a:pt x="72" y="91"/>
                    <a:pt x="75" y="91"/>
                    <a:pt x="77" y="91"/>
                  </a:cubicBezTo>
                  <a:cubicBezTo>
                    <a:pt x="78" y="91"/>
                    <a:pt x="81" y="91"/>
                    <a:pt x="83" y="90"/>
                  </a:cubicBezTo>
                  <a:cubicBezTo>
                    <a:pt x="85" y="90"/>
                    <a:pt x="85" y="97"/>
                    <a:pt x="84" y="99"/>
                  </a:cubicBezTo>
                  <a:cubicBezTo>
                    <a:pt x="84" y="101"/>
                    <a:pt x="83" y="102"/>
                    <a:pt x="82" y="103"/>
                  </a:cubicBezTo>
                  <a:cubicBezTo>
                    <a:pt x="82" y="103"/>
                    <a:pt x="82" y="104"/>
                    <a:pt x="82" y="105"/>
                  </a:cubicBezTo>
                  <a:cubicBezTo>
                    <a:pt x="83" y="109"/>
                    <a:pt x="84" y="115"/>
                    <a:pt x="84" y="122"/>
                  </a:cubicBezTo>
                  <a:cubicBezTo>
                    <a:pt x="99" y="89"/>
                    <a:pt x="99" y="89"/>
                    <a:pt x="99" y="89"/>
                  </a:cubicBezTo>
                  <a:cubicBezTo>
                    <a:pt x="96" y="87"/>
                    <a:pt x="93" y="85"/>
                    <a:pt x="91" y="82"/>
                  </a:cubicBezTo>
                  <a:cubicBezTo>
                    <a:pt x="89" y="84"/>
                    <a:pt x="86" y="86"/>
                    <a:pt x="83" y="87"/>
                  </a:cubicBezTo>
                  <a:cubicBezTo>
                    <a:pt x="79" y="88"/>
                    <a:pt x="74" y="88"/>
                    <a:pt x="70" y="87"/>
                  </a:cubicBezTo>
                  <a:cubicBezTo>
                    <a:pt x="67" y="86"/>
                    <a:pt x="64" y="84"/>
                    <a:pt x="62" y="8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Tree>
    <p:extLst>
      <p:ext uri="{BB962C8B-B14F-4D97-AF65-F5344CB8AC3E}">
        <p14:creationId xmlns:p14="http://schemas.microsoft.com/office/powerpoint/2010/main" val="27489533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25CBA5E1-018F-054E-B4A9-723DE8A52B98}"/>
              </a:ext>
            </a:extLst>
          </p:cNvPr>
          <p:cNvSpPr>
            <a:spLocks noGrp="1"/>
          </p:cNvSpPr>
          <p:nvPr>
            <p:ph type="title"/>
          </p:nvPr>
        </p:nvSpPr>
        <p:spPr/>
        <p:txBody>
          <a:bodyPr/>
          <a:lstStyle/>
          <a:p>
            <a:r>
              <a:rPr lang="en-US" dirty="0" smtClean="0"/>
              <a:t>Azure </a:t>
            </a:r>
            <a:r>
              <a:rPr lang="en-US" dirty="0"/>
              <a:t>capability mapping (continued)</a:t>
            </a:r>
          </a:p>
        </p:txBody>
      </p:sp>
      <p:sp>
        <p:nvSpPr>
          <p:cNvPr id="6" name="Text Placeholder 5"/>
          <p:cNvSpPr>
            <a:spLocks noGrp="1"/>
          </p:cNvSpPr>
          <p:nvPr>
            <p:ph type="body" sz="quarter" idx="12"/>
          </p:nvPr>
        </p:nvSpPr>
        <p:spPr/>
        <p:txBody>
          <a:bodyPr/>
          <a:lstStyle/>
          <a:p>
            <a:r>
              <a:rPr lang="en-US" dirty="0"/>
              <a:t>Capability </a:t>
            </a:r>
            <a:r>
              <a:rPr lang="en-US" dirty="0" smtClean="0"/>
              <a:t>framework</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496542308"/>
              </p:ext>
            </p:extLst>
          </p:nvPr>
        </p:nvGraphicFramePr>
        <p:xfrm>
          <a:off x="998400" y="1322388"/>
          <a:ext cx="10195560" cy="4413948"/>
        </p:xfrm>
        <a:graphic>
          <a:graphicData uri="http://schemas.openxmlformats.org/drawingml/2006/table">
            <a:tbl>
              <a:tblPr firstRow="1" bandRow="1">
                <a:tableStyleId>{1FECB4D8-DB02-4DC6-A0A2-4F2EBAE1DC90}</a:tableStyleId>
              </a:tblPr>
              <a:tblGrid>
                <a:gridCol w="1259938">
                  <a:extLst>
                    <a:ext uri="{9D8B030D-6E8A-4147-A177-3AD203B41FA5}">
                      <a16:colId xmlns:a16="http://schemas.microsoft.com/office/drawing/2014/main" xmlns="" val="20001"/>
                    </a:ext>
                  </a:extLst>
                </a:gridCol>
                <a:gridCol w="2403973">
                  <a:extLst>
                    <a:ext uri="{9D8B030D-6E8A-4147-A177-3AD203B41FA5}">
                      <a16:colId xmlns:a16="http://schemas.microsoft.com/office/drawing/2014/main" xmlns="" val="20002"/>
                    </a:ext>
                  </a:extLst>
                </a:gridCol>
                <a:gridCol w="6531649">
                  <a:extLst>
                    <a:ext uri="{9D8B030D-6E8A-4147-A177-3AD203B41FA5}">
                      <a16:colId xmlns:a16="http://schemas.microsoft.com/office/drawing/2014/main" xmlns="" val="1189527883"/>
                    </a:ext>
                  </a:extLst>
                </a:gridCol>
              </a:tblGrid>
              <a:tr h="132583">
                <a:tc>
                  <a:txBody>
                    <a:bodyPr/>
                    <a:lstStyle/>
                    <a:p>
                      <a:pPr marL="0" indent="0" algn="l">
                        <a:lnSpc>
                          <a:spcPct val="100000"/>
                        </a:lnSpc>
                        <a:spcBef>
                          <a:spcPts val="0"/>
                        </a:spcBef>
                        <a:spcAft>
                          <a:spcPts val="300"/>
                        </a:spcAft>
                      </a:pPr>
                      <a:r>
                        <a:rPr lang="en-US" sz="1100" b="1" dirty="0">
                          <a:solidFill>
                            <a:schemeClr val="bg1"/>
                          </a:solidFill>
                        </a:rPr>
                        <a:t>Capability</a:t>
                      </a:r>
                    </a:p>
                  </a:txBody>
                  <a:tcPr marL="36576" marR="36576" marT="36576" marB="365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338D"/>
                    </a:solidFill>
                  </a:tcPr>
                </a:tc>
                <a:tc>
                  <a:txBody>
                    <a:bodyPr/>
                    <a:lstStyle/>
                    <a:p>
                      <a:pPr marL="0" indent="0" algn="l">
                        <a:lnSpc>
                          <a:spcPct val="100000"/>
                        </a:lnSpc>
                        <a:spcBef>
                          <a:spcPts val="0"/>
                        </a:spcBef>
                        <a:spcAft>
                          <a:spcPts val="300"/>
                        </a:spcAft>
                      </a:pPr>
                      <a:r>
                        <a:rPr lang="en-US" sz="1100" b="1" dirty="0">
                          <a:solidFill>
                            <a:schemeClr val="bg1"/>
                          </a:solidFill>
                        </a:rPr>
                        <a:t>Sub-Capability</a:t>
                      </a:r>
                    </a:p>
                  </a:txBody>
                  <a:tcPr marL="36576" marR="36576" marT="36576" marB="365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marL="0" indent="0" algn="l">
                        <a:lnSpc>
                          <a:spcPct val="100000"/>
                        </a:lnSpc>
                        <a:spcBef>
                          <a:spcPts val="0"/>
                        </a:spcBef>
                        <a:spcAft>
                          <a:spcPts val="300"/>
                        </a:spcAft>
                      </a:pPr>
                      <a:r>
                        <a:rPr lang="en-US" sz="1100" b="1" dirty="0" smtClean="0">
                          <a:solidFill>
                            <a:schemeClr val="bg1"/>
                          </a:solidFill>
                        </a:rPr>
                        <a:t>Azure </a:t>
                      </a:r>
                      <a:r>
                        <a:rPr lang="en-US" sz="1100" b="1" baseline="0" dirty="0" smtClean="0">
                          <a:solidFill>
                            <a:schemeClr val="bg1"/>
                          </a:solidFill>
                        </a:rPr>
                        <a:t>Native </a:t>
                      </a:r>
                      <a:r>
                        <a:rPr lang="en-US" sz="1100" b="1" baseline="0" dirty="0">
                          <a:solidFill>
                            <a:schemeClr val="bg1"/>
                          </a:solidFill>
                        </a:rPr>
                        <a:t>Capability</a:t>
                      </a:r>
                      <a:endParaRPr lang="en-US" sz="1100" b="1" dirty="0">
                        <a:solidFill>
                          <a:schemeClr val="bg1"/>
                        </a:solidFill>
                      </a:endParaRPr>
                    </a:p>
                  </a:txBody>
                  <a:tcPr marL="36576" marR="36576" marT="36576" marB="365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xmlns="" val="10000"/>
                  </a:ext>
                </a:extLst>
              </a:tr>
              <a:tr h="224887">
                <a:tc rowSpan="2">
                  <a:txBody>
                    <a:bodyPr/>
                    <a:lstStyle/>
                    <a:p>
                      <a:pPr marL="0" indent="0" algn="l" defTabSz="914400" rtl="0" eaLnBrk="1" fontAlgn="t" latinLnBrk="0" hangingPunct="1">
                        <a:lnSpc>
                          <a:spcPct val="100000"/>
                        </a:lnSpc>
                        <a:spcBef>
                          <a:spcPts val="0"/>
                        </a:spcBef>
                        <a:spcAft>
                          <a:spcPts val="300"/>
                        </a:spcAft>
                      </a:pPr>
                      <a:r>
                        <a:rPr lang="en-US" sz="1100" b="1" kern="1200" baseline="0" dirty="0">
                          <a:solidFill>
                            <a:schemeClr val="bg1"/>
                          </a:solidFill>
                          <a:latin typeface="+mn-lt"/>
                          <a:ea typeface="+mn-ea"/>
                          <a:cs typeface="+mn-cs"/>
                        </a:rPr>
                        <a:t>Logging &amp; Auditing</a:t>
                      </a:r>
                    </a:p>
                  </a:txBody>
                  <a:tcPr marL="36576" marR="36576" marT="36576" marB="36576">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a:txBody>
                    <a:bodyPr/>
                    <a:lstStyle/>
                    <a:p>
                      <a:pPr marL="0" indent="0" algn="l">
                        <a:lnSpc>
                          <a:spcPct val="100000"/>
                        </a:lnSpc>
                        <a:spcBef>
                          <a:spcPts val="0"/>
                        </a:spcBef>
                        <a:spcAft>
                          <a:spcPts val="300"/>
                        </a:spcAft>
                      </a:pPr>
                      <a:r>
                        <a:rPr lang="en-US" sz="1100" b="0" dirty="0">
                          <a:solidFill>
                            <a:schemeClr val="accent1"/>
                          </a:solidFill>
                        </a:rPr>
                        <a:t>Logging</a:t>
                      </a: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100" b="0" i="0" u="none" strike="noStrike" kern="1200" baseline="0" dirty="0">
                          <a:solidFill>
                            <a:schemeClr val="accent1"/>
                          </a:solidFill>
                          <a:latin typeface="+mn-lt"/>
                          <a:ea typeface="+mn-ea"/>
                          <a:cs typeface="+mn-cs"/>
                        </a:rPr>
                        <a:t>Azure activity logs, NSG flow logs, AD risk reports &amp; logs, Application insight logs, Azure monitor logs, Azure resource logs, container auditing logs in AKS, </a:t>
                      </a: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r>
              <a:tr h="132583">
                <a:tc vMerge="1">
                  <a:txBody>
                    <a:bodyPr/>
                    <a:lstStyle/>
                    <a:p>
                      <a:endParaRPr lang="en-US"/>
                    </a:p>
                  </a:txBody>
                  <a:tcPr>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6D2077"/>
                    </a:solidFill>
                  </a:tcPr>
                </a:tc>
                <a:tc>
                  <a:txBody>
                    <a:bodyPr/>
                    <a:lstStyle/>
                    <a:p>
                      <a:pPr marL="0" indent="0" algn="l">
                        <a:lnSpc>
                          <a:spcPct val="100000"/>
                        </a:lnSpc>
                        <a:spcBef>
                          <a:spcPts val="0"/>
                        </a:spcBef>
                        <a:spcAft>
                          <a:spcPts val="300"/>
                        </a:spcAft>
                      </a:pPr>
                      <a:r>
                        <a:rPr lang="en-US" sz="1100" b="0" dirty="0">
                          <a:solidFill>
                            <a:schemeClr val="accent1"/>
                          </a:solidFill>
                        </a:rPr>
                        <a:t>Auditing</a:t>
                      </a: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100" b="0" i="0" u="none" strike="noStrike" kern="1200" baseline="0" dirty="0">
                          <a:solidFill>
                            <a:schemeClr val="accent1"/>
                          </a:solidFill>
                          <a:latin typeface="+mn-lt"/>
                          <a:ea typeface="+mn-ea"/>
                          <a:cs typeface="+mn-cs"/>
                        </a:rPr>
                        <a:t>Azure activity logs, </a:t>
                      </a: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10001"/>
                  </a:ext>
                </a:extLst>
              </a:tr>
              <a:tr h="317192">
                <a:tc rowSpan="3">
                  <a:txBody>
                    <a:bodyPr/>
                    <a:lstStyle/>
                    <a:p>
                      <a:pPr marL="0" indent="0">
                        <a:spcAft>
                          <a:spcPts val="300"/>
                        </a:spcAft>
                      </a:pPr>
                      <a:r>
                        <a:rPr lang="en-US" sz="1100" b="1" dirty="0">
                          <a:solidFill>
                            <a:schemeClr val="bg1"/>
                          </a:solidFill>
                        </a:rPr>
                        <a:t>Monitoring</a:t>
                      </a:r>
                    </a:p>
                  </a:txBody>
                  <a:tcPr marL="36576" marR="36576" marT="36576" marB="36576">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marL="0" indent="0">
                        <a:spcAft>
                          <a:spcPts val="300"/>
                        </a:spcAft>
                      </a:pPr>
                      <a:r>
                        <a:rPr lang="en-US" sz="1100" dirty="0">
                          <a:solidFill>
                            <a:schemeClr val="accent2"/>
                          </a:solidFill>
                        </a:rPr>
                        <a:t>Monitoring &amp; Alerting</a:t>
                      </a: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100" b="0" i="0" u="none" strike="noStrike" kern="1200" baseline="0" dirty="0">
                          <a:solidFill>
                            <a:schemeClr val="accent2"/>
                          </a:solidFill>
                          <a:latin typeface="+mn-lt"/>
                          <a:ea typeface="+mn-ea"/>
                          <a:cs typeface="+mn-cs"/>
                        </a:rPr>
                        <a:t>Azure monitor alerts for metrics &amp; change activities, Activity log alerts, Azure devops alerts via service now integration, Service health alerts in activity logs, Azure security center, Azure Sentinel Integration with external tools like Pager duty</a:t>
                      </a: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r>
              <a:tr h="224887">
                <a:tc vMerge="1">
                  <a:txBody>
                    <a:bodyPr/>
                    <a:lstStyle/>
                    <a:p>
                      <a:endParaRPr lang="en-US" sz="1200" b="1" dirty="0">
                        <a:solidFill>
                          <a:schemeClr val="tx1"/>
                        </a:solidFill>
                      </a:endParaRPr>
                    </a:p>
                  </a:txBody>
                  <a:tcPr marL="18288" marR="18288" marT="18288" marB="18288"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68D2E"/>
                    </a:solidFill>
                  </a:tcPr>
                </a:tc>
                <a:tc>
                  <a:txBody>
                    <a:bodyPr/>
                    <a:lstStyle/>
                    <a:p>
                      <a:pPr marL="0" indent="0">
                        <a:spcAft>
                          <a:spcPts val="300"/>
                        </a:spcAft>
                      </a:pPr>
                      <a:r>
                        <a:rPr lang="en-US" sz="1100" dirty="0">
                          <a:solidFill>
                            <a:schemeClr val="accent2"/>
                          </a:solidFill>
                        </a:rPr>
                        <a:t>User</a:t>
                      </a:r>
                      <a:r>
                        <a:rPr lang="en-US" sz="1100" baseline="0" dirty="0">
                          <a:solidFill>
                            <a:schemeClr val="accent2"/>
                          </a:solidFill>
                        </a:rPr>
                        <a:t> and </a:t>
                      </a:r>
                      <a:r>
                        <a:rPr lang="en-US" sz="1100" dirty="0">
                          <a:solidFill>
                            <a:schemeClr val="accent2"/>
                          </a:solidFill>
                        </a:rPr>
                        <a:t>Entity Behavior Analytics</a:t>
                      </a:r>
                      <a:r>
                        <a:rPr lang="en-US" sz="1100" baseline="0" dirty="0">
                          <a:solidFill>
                            <a:schemeClr val="accent2"/>
                          </a:solidFill>
                        </a:rPr>
                        <a:t> (UEBA)</a:t>
                      </a:r>
                      <a:endParaRPr lang="en-US" sz="1100" dirty="0">
                        <a:solidFill>
                          <a:schemeClr val="accent2"/>
                        </a:solidFill>
                      </a:endParaRP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spcAft>
                          <a:spcPts val="300"/>
                        </a:spcAft>
                      </a:pPr>
                      <a:r>
                        <a:rPr lang="en-US" sz="1100" dirty="0">
                          <a:solidFill>
                            <a:schemeClr val="accent2"/>
                          </a:solidFill>
                        </a:rPr>
                        <a:t>Integrated advanced threat protection integration</a:t>
                      </a: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10002"/>
                  </a:ext>
                </a:extLst>
              </a:tr>
              <a:tr h="214505">
                <a:tc vMerge="1">
                  <a:txBody>
                    <a:bodyPr/>
                    <a:lstStyle/>
                    <a:p>
                      <a:pPr marL="0" indent="61913"/>
                      <a:endParaRPr lang="en-US" sz="1200" b="1" dirty="0">
                        <a:solidFill>
                          <a:schemeClr val="tx1"/>
                        </a:solidFill>
                      </a:endParaRPr>
                    </a:p>
                  </a:txBody>
                  <a:tcPr marL="18288" marR="18288" marT="18288" marB="18288"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spcAft>
                          <a:spcPts val="300"/>
                        </a:spcAft>
                      </a:pPr>
                      <a:r>
                        <a:rPr lang="en-US" sz="1100" dirty="0">
                          <a:solidFill>
                            <a:schemeClr val="accent2"/>
                          </a:solidFill>
                        </a:rPr>
                        <a:t>Threat intelligence</a:t>
                      </a: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spcAft>
                          <a:spcPts val="300"/>
                        </a:spcAft>
                      </a:pPr>
                      <a:r>
                        <a:rPr lang="en-US" sz="1100" dirty="0">
                          <a:solidFill>
                            <a:schemeClr val="accent2"/>
                          </a:solidFill>
                        </a:rPr>
                        <a:t>Integrated advanced threat protection integration</a:t>
                      </a: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10003"/>
                  </a:ext>
                </a:extLst>
              </a:tr>
              <a:tr h="414750">
                <a:tc rowSpan="2">
                  <a:txBody>
                    <a:bodyPr/>
                    <a:lstStyle/>
                    <a:p>
                      <a:pPr marL="0" marR="0" indent="0" algn="l" defTabSz="914400" rtl="0" eaLnBrk="1" fontAlgn="t" latinLnBrk="0" hangingPunct="1">
                        <a:lnSpc>
                          <a:spcPct val="100000"/>
                        </a:lnSpc>
                        <a:spcBef>
                          <a:spcPts val="0"/>
                        </a:spcBef>
                        <a:spcAft>
                          <a:spcPts val="300"/>
                        </a:spcAft>
                        <a:buClrTx/>
                        <a:buSzTx/>
                        <a:buFontTx/>
                        <a:buNone/>
                        <a:tabLst/>
                        <a:defRPr/>
                      </a:pPr>
                      <a:r>
                        <a:rPr lang="en-US" sz="1100" b="1" kern="1200" dirty="0">
                          <a:solidFill>
                            <a:schemeClr val="bg1"/>
                          </a:solidFill>
                          <a:latin typeface="+mn-lt"/>
                          <a:ea typeface="+mn-ea"/>
                          <a:cs typeface="+mn-cs"/>
                        </a:rPr>
                        <a:t>Vulnerability Management</a:t>
                      </a:r>
                    </a:p>
                  </a:txBody>
                  <a:tcPr marL="36576" marR="36576" marT="36576" marB="36576">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a:txBody>
                    <a:bodyPr/>
                    <a:lstStyle/>
                    <a:p>
                      <a:pPr marL="0" indent="0">
                        <a:spcAft>
                          <a:spcPts val="300"/>
                        </a:spcAft>
                      </a:pPr>
                      <a:r>
                        <a:rPr lang="en-US" sz="1100" dirty="0">
                          <a:solidFill>
                            <a:schemeClr val="accent3"/>
                          </a:solidFill>
                        </a:rPr>
                        <a:t>Automated Patch Management</a:t>
                      </a: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100" b="0" i="0" u="none" strike="noStrike" kern="1200" baseline="0" dirty="0">
                          <a:solidFill>
                            <a:schemeClr val="accent3"/>
                          </a:solidFill>
                          <a:latin typeface="+mn-lt"/>
                          <a:ea typeface="+mn-ea"/>
                          <a:cs typeface="+mn-cs"/>
                        </a:rPr>
                        <a:t>Azure automation, Azure update management</a:t>
                      </a: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10004"/>
                  </a:ext>
                </a:extLst>
              </a:tr>
              <a:tr h="414750">
                <a:tc vMerge="1">
                  <a:txBody>
                    <a:bodyPr/>
                    <a:lstStyle/>
                    <a:p>
                      <a:pPr marL="53975" marR="0" indent="0" algn="l" defTabSz="914400" rtl="0" eaLnBrk="1" fontAlgn="t" latinLnBrk="0" hangingPunct="1">
                        <a:lnSpc>
                          <a:spcPct val="100000"/>
                        </a:lnSpc>
                        <a:spcBef>
                          <a:spcPts val="0"/>
                        </a:spcBef>
                        <a:spcAft>
                          <a:spcPts val="0"/>
                        </a:spcAft>
                        <a:buClrTx/>
                        <a:buSzTx/>
                        <a:buFontTx/>
                        <a:buNone/>
                        <a:tabLst/>
                        <a:defRPr/>
                      </a:pPr>
                      <a:endParaRPr lang="en-US" sz="1000" b="1" kern="1200" dirty="0">
                        <a:solidFill>
                          <a:srgbClr val="00338D"/>
                        </a:solidFill>
                        <a:latin typeface="+mn-lt"/>
                        <a:ea typeface="+mn-ea"/>
                        <a:cs typeface="+mn-cs"/>
                      </a:endParaRPr>
                    </a:p>
                  </a:txBody>
                  <a:tcPr marL="18288" marR="18288" marT="18288" marB="18288" anchor="ctr">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spcAft>
                          <a:spcPts val="300"/>
                        </a:spcAft>
                      </a:pPr>
                      <a:r>
                        <a:rPr lang="en-US" sz="1100" dirty="0">
                          <a:solidFill>
                            <a:schemeClr val="accent3"/>
                          </a:solidFill>
                        </a:rPr>
                        <a:t>Vulnerability Remediation</a:t>
                      </a: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100" b="0" i="0" u="none" strike="noStrike" kern="1200" baseline="0" dirty="0">
                          <a:solidFill>
                            <a:schemeClr val="accent3"/>
                          </a:solidFill>
                          <a:latin typeface="+mn-lt"/>
                          <a:ea typeface="+mn-ea"/>
                          <a:cs typeface="+mn-cs"/>
                        </a:rPr>
                        <a:t>Azure </a:t>
                      </a:r>
                      <a:r>
                        <a:rPr lang="en-US" sz="1100" b="0" i="0" u="none" strike="noStrike" kern="1200" baseline="0" dirty="0" smtClean="0">
                          <a:solidFill>
                            <a:schemeClr val="accent3"/>
                          </a:solidFill>
                          <a:latin typeface="+mn-lt"/>
                          <a:ea typeface="+mn-ea"/>
                          <a:cs typeface="+mn-cs"/>
                        </a:rPr>
                        <a:t>Sentinel, Security Center</a:t>
                      </a:r>
                      <a:endParaRPr lang="en-US" sz="1100" b="0" i="0" u="none" strike="noStrike" kern="1200" baseline="0" dirty="0">
                        <a:solidFill>
                          <a:schemeClr val="accent3"/>
                        </a:solidFill>
                        <a:latin typeface="+mn-lt"/>
                        <a:ea typeface="+mn-ea"/>
                        <a:cs typeface="+mn-cs"/>
                      </a:endParaRP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4155520089"/>
                  </a:ext>
                </a:extLst>
              </a:tr>
              <a:tr h="132583">
                <a:tc rowSpan="3">
                  <a:txBody>
                    <a:bodyPr/>
                    <a:lstStyle/>
                    <a:p>
                      <a:pPr marL="0" marR="0" indent="0" algn="l" defTabSz="914400" rtl="0" eaLnBrk="1" fontAlgn="t" latinLnBrk="0" hangingPunct="1">
                        <a:lnSpc>
                          <a:spcPct val="100000"/>
                        </a:lnSpc>
                        <a:spcBef>
                          <a:spcPts val="0"/>
                        </a:spcBef>
                        <a:spcAft>
                          <a:spcPts val="300"/>
                        </a:spcAft>
                        <a:buClrTx/>
                        <a:buSzTx/>
                        <a:buFontTx/>
                        <a:buNone/>
                        <a:tabLst/>
                        <a:defRPr/>
                      </a:pPr>
                      <a:r>
                        <a:rPr lang="en-US" sz="1100" b="1" kern="1200" dirty="0">
                          <a:solidFill>
                            <a:schemeClr val="bg1"/>
                          </a:solidFill>
                          <a:latin typeface="+mn-lt"/>
                          <a:ea typeface="+mn-ea"/>
                          <a:cs typeface="+mn-cs"/>
                        </a:rPr>
                        <a:t>Change</a:t>
                      </a:r>
                      <a:r>
                        <a:rPr lang="en-US" sz="1100" b="1" kern="1200" baseline="0" dirty="0">
                          <a:solidFill>
                            <a:schemeClr val="bg1"/>
                          </a:solidFill>
                          <a:latin typeface="+mn-lt"/>
                          <a:ea typeface="+mn-ea"/>
                          <a:cs typeface="+mn-cs"/>
                        </a:rPr>
                        <a:t> &amp; Configuration Management</a:t>
                      </a:r>
                      <a:endParaRPr lang="en-US" sz="1100" b="1" kern="1200" dirty="0">
                        <a:solidFill>
                          <a:schemeClr val="bg1"/>
                        </a:solidFill>
                        <a:latin typeface="+mn-lt"/>
                        <a:ea typeface="+mn-ea"/>
                        <a:cs typeface="+mn-cs"/>
                      </a:endParaRPr>
                    </a:p>
                  </a:txBody>
                  <a:tcPr marL="36576" marR="36576" marT="36576" marB="36576">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483698"/>
                    </a:solidFill>
                  </a:tcPr>
                </a:tc>
                <a:tc>
                  <a:txBody>
                    <a:bodyPr/>
                    <a:lstStyle/>
                    <a:p>
                      <a:pPr marL="0" indent="0">
                        <a:spcAft>
                          <a:spcPts val="300"/>
                        </a:spcAft>
                      </a:pPr>
                      <a:r>
                        <a:rPr lang="en-US" sz="1100" dirty="0">
                          <a:solidFill>
                            <a:srgbClr val="483698"/>
                          </a:solidFill>
                        </a:rPr>
                        <a:t>Policy Orchestration</a:t>
                      </a: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spcAft>
                          <a:spcPts val="300"/>
                        </a:spcAft>
                      </a:pPr>
                      <a:r>
                        <a:rPr lang="en-US" sz="1100" dirty="0">
                          <a:solidFill>
                            <a:srgbClr val="483698"/>
                          </a:solidFill>
                        </a:rPr>
                        <a:t>3</a:t>
                      </a:r>
                      <a:r>
                        <a:rPr lang="en-US" sz="1100" baseline="30000" dirty="0">
                          <a:solidFill>
                            <a:srgbClr val="483698"/>
                          </a:solidFill>
                        </a:rPr>
                        <a:t>rd</a:t>
                      </a:r>
                      <a:r>
                        <a:rPr lang="en-US" sz="1100" dirty="0">
                          <a:solidFill>
                            <a:srgbClr val="483698"/>
                          </a:solidFill>
                        </a:rPr>
                        <a:t> party tools</a:t>
                      </a: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10005"/>
                  </a:ext>
                </a:extLst>
              </a:tr>
              <a:tr h="132583">
                <a:tc vMerge="1">
                  <a:txBody>
                    <a:bodyPr/>
                    <a:lstStyle/>
                    <a:p>
                      <a:pPr marL="53975" marR="0" indent="0" algn="l" defTabSz="914400" rtl="0" eaLnBrk="1" fontAlgn="t" latinLnBrk="0" hangingPunct="1">
                        <a:lnSpc>
                          <a:spcPct val="100000"/>
                        </a:lnSpc>
                        <a:spcBef>
                          <a:spcPts val="0"/>
                        </a:spcBef>
                        <a:spcAft>
                          <a:spcPts val="0"/>
                        </a:spcAft>
                        <a:buClrTx/>
                        <a:buSzTx/>
                        <a:buFontTx/>
                        <a:buNone/>
                        <a:tabLst/>
                        <a:defRPr/>
                      </a:pPr>
                      <a:endParaRPr lang="en-US" sz="1200" b="1" kern="1200" dirty="0">
                        <a:solidFill>
                          <a:schemeClr val="tx2"/>
                        </a:solidFill>
                        <a:latin typeface="+mn-lt"/>
                        <a:ea typeface="+mn-ea"/>
                        <a:cs typeface="+mn-cs"/>
                      </a:endParaRPr>
                    </a:p>
                  </a:txBody>
                  <a:tcPr marL="18288" marR="18288" marT="18288" marB="18288" anchor="ctr">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483698"/>
                    </a:solidFill>
                  </a:tcPr>
                </a:tc>
                <a:tc>
                  <a:txBody>
                    <a:bodyPr/>
                    <a:lstStyle/>
                    <a:p>
                      <a:pPr marL="0" indent="0">
                        <a:spcAft>
                          <a:spcPts val="300"/>
                        </a:spcAft>
                      </a:pPr>
                      <a:r>
                        <a:rPr lang="en-US" sz="1100" dirty="0">
                          <a:solidFill>
                            <a:srgbClr val="483698"/>
                          </a:solidFill>
                        </a:rPr>
                        <a:t>VPN</a:t>
                      </a: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spcAft>
                          <a:spcPts val="300"/>
                        </a:spcAft>
                      </a:pPr>
                      <a:r>
                        <a:rPr lang="en-US" sz="1100" dirty="0">
                          <a:solidFill>
                            <a:srgbClr val="483698"/>
                          </a:solidFill>
                        </a:rPr>
                        <a:t>VPN gateway, Express route</a:t>
                      </a: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r>
              <a:tr h="501801">
                <a:tc vMerge="1">
                  <a:txBody>
                    <a:bodyPr/>
                    <a:lstStyle/>
                    <a:p>
                      <a:pPr marL="53975" marR="0" indent="0" algn="l" defTabSz="914400" rtl="0" eaLnBrk="1" fontAlgn="t" latinLnBrk="0" hangingPunct="1">
                        <a:lnSpc>
                          <a:spcPct val="100000"/>
                        </a:lnSpc>
                        <a:spcBef>
                          <a:spcPts val="0"/>
                        </a:spcBef>
                        <a:spcAft>
                          <a:spcPts val="0"/>
                        </a:spcAft>
                        <a:buClrTx/>
                        <a:buSzTx/>
                        <a:buFontTx/>
                        <a:buNone/>
                        <a:tabLst/>
                        <a:defRPr/>
                      </a:pPr>
                      <a:endParaRPr lang="en-US" sz="1200" b="1" kern="1200" dirty="0">
                        <a:solidFill>
                          <a:schemeClr val="tx2"/>
                        </a:solidFill>
                        <a:latin typeface="+mn-lt"/>
                        <a:ea typeface="+mn-ea"/>
                        <a:cs typeface="+mn-cs"/>
                      </a:endParaRPr>
                    </a:p>
                  </a:txBody>
                  <a:tcPr marL="18288" marR="18288" marT="18288" marB="18288" anchor="ctr">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483698"/>
                    </a:solidFill>
                  </a:tcPr>
                </a:tc>
                <a:tc>
                  <a:txBody>
                    <a:bodyPr/>
                    <a:lstStyle/>
                    <a:p>
                      <a:pPr marL="0" indent="0">
                        <a:spcAft>
                          <a:spcPts val="300"/>
                        </a:spcAft>
                      </a:pPr>
                      <a:r>
                        <a:rPr lang="en-US" sz="1100" dirty="0">
                          <a:solidFill>
                            <a:srgbClr val="483698"/>
                          </a:solidFill>
                        </a:rPr>
                        <a:t>Configuration &amp; Change Rule Orchestration</a:t>
                      </a: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100" b="0" i="0" u="none" strike="noStrike" kern="1200" baseline="0" dirty="0">
                          <a:solidFill>
                            <a:srgbClr val="483698"/>
                          </a:solidFill>
                          <a:latin typeface="+mn-lt"/>
                          <a:ea typeface="+mn-ea"/>
                          <a:cs typeface="+mn-cs"/>
                        </a:rPr>
                        <a:t>Azure resource manager templates, Azure automation, Azure AKS, Azure ACS, Integration with external tools like Puppet or Chef</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100" b="0" i="0" u="none" strike="noStrike" kern="1200" baseline="0" dirty="0">
                          <a:solidFill>
                            <a:srgbClr val="483698"/>
                          </a:solidFill>
                          <a:latin typeface="+mn-lt"/>
                          <a:ea typeface="+mn-ea"/>
                          <a:cs typeface="+mn-cs"/>
                        </a:rPr>
                        <a:t>Azure monitor, Azure activity logging, Azure change tracking &amp; inventory, Service now change management in Azure pipelines</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100" b="0" i="0" u="none" strike="noStrike" kern="1200" baseline="0" dirty="0">
                          <a:solidFill>
                            <a:srgbClr val="483698"/>
                          </a:solidFill>
                          <a:latin typeface="+mn-lt"/>
                          <a:ea typeface="+mn-ea"/>
                          <a:cs typeface="+mn-cs"/>
                        </a:rPr>
                        <a:t>Azure monitor, Azure activity logging</a:t>
                      </a: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r>
            </a:tbl>
          </a:graphicData>
        </a:graphic>
      </p:graphicFrame>
      <p:sp>
        <p:nvSpPr>
          <p:cNvPr id="8" name="Freeform 7"/>
          <p:cNvSpPr>
            <a:spLocks noEditPoints="1"/>
          </p:cNvSpPr>
          <p:nvPr/>
        </p:nvSpPr>
        <p:spPr bwMode="auto">
          <a:xfrm>
            <a:off x="1852508" y="1868805"/>
            <a:ext cx="366658" cy="274954"/>
          </a:xfrm>
          <a:custGeom>
            <a:avLst/>
            <a:gdLst/>
            <a:ahLst/>
            <a:cxnLst>
              <a:cxn ang="0">
                <a:pos x="26" y="269"/>
              </a:cxn>
              <a:cxn ang="0">
                <a:pos x="949" y="269"/>
              </a:cxn>
              <a:cxn ang="0">
                <a:pos x="973" y="293"/>
              </a:cxn>
              <a:cxn ang="0">
                <a:pos x="901" y="707"/>
              </a:cxn>
              <a:cxn ang="0">
                <a:pos x="877" y="731"/>
              </a:cxn>
              <a:cxn ang="0">
                <a:pos x="98" y="731"/>
              </a:cxn>
              <a:cxn ang="0">
                <a:pos x="74" y="707"/>
              </a:cxn>
              <a:cxn ang="0">
                <a:pos x="2" y="293"/>
              </a:cxn>
              <a:cxn ang="0">
                <a:pos x="26" y="269"/>
              </a:cxn>
              <a:cxn ang="0">
                <a:pos x="153" y="236"/>
              </a:cxn>
              <a:cxn ang="0">
                <a:pos x="74" y="236"/>
              </a:cxn>
              <a:cxn ang="0">
                <a:pos x="74" y="99"/>
              </a:cxn>
              <a:cxn ang="0">
                <a:pos x="98" y="75"/>
              </a:cxn>
              <a:cxn ang="0">
                <a:pos x="280" y="75"/>
              </a:cxn>
              <a:cxn ang="0">
                <a:pos x="310" y="99"/>
              </a:cxn>
              <a:cxn ang="0">
                <a:pos x="329" y="147"/>
              </a:cxn>
              <a:cxn ang="0">
                <a:pos x="343" y="143"/>
              </a:cxn>
              <a:cxn ang="0">
                <a:pos x="798" y="0"/>
              </a:cxn>
              <a:cxn ang="0">
                <a:pos x="837" y="149"/>
              </a:cxn>
              <a:cxn ang="0">
                <a:pos x="877" y="149"/>
              </a:cxn>
              <a:cxn ang="0">
                <a:pos x="901" y="173"/>
              </a:cxn>
              <a:cxn ang="0">
                <a:pos x="901" y="236"/>
              </a:cxn>
              <a:cxn ang="0">
                <a:pos x="826" y="236"/>
              </a:cxn>
              <a:cxn ang="0">
                <a:pos x="803" y="149"/>
              </a:cxn>
              <a:cxn ang="0">
                <a:pos x="774" y="40"/>
              </a:cxn>
              <a:cxn ang="0">
                <a:pos x="153" y="236"/>
              </a:cxn>
            </a:cxnLst>
            <a:rect l="0" t="0" r="r" b="b"/>
            <a:pathLst>
              <a:path w="975" h="731">
                <a:moveTo>
                  <a:pt x="26" y="269"/>
                </a:moveTo>
                <a:cubicBezTo>
                  <a:pt x="949" y="269"/>
                  <a:pt x="949" y="269"/>
                  <a:pt x="949" y="269"/>
                </a:cubicBezTo>
                <a:cubicBezTo>
                  <a:pt x="962" y="269"/>
                  <a:pt x="975" y="280"/>
                  <a:pt x="973" y="293"/>
                </a:cubicBezTo>
                <a:cubicBezTo>
                  <a:pt x="901" y="707"/>
                  <a:pt x="901" y="707"/>
                  <a:pt x="901" y="707"/>
                </a:cubicBezTo>
                <a:cubicBezTo>
                  <a:pt x="899" y="720"/>
                  <a:pt x="891" y="731"/>
                  <a:pt x="877" y="731"/>
                </a:cubicBezTo>
                <a:cubicBezTo>
                  <a:pt x="98" y="731"/>
                  <a:pt x="98" y="731"/>
                  <a:pt x="98" y="731"/>
                </a:cubicBezTo>
                <a:cubicBezTo>
                  <a:pt x="85" y="731"/>
                  <a:pt x="76" y="720"/>
                  <a:pt x="74" y="707"/>
                </a:cubicBezTo>
                <a:cubicBezTo>
                  <a:pt x="2" y="293"/>
                  <a:pt x="2" y="293"/>
                  <a:pt x="2" y="293"/>
                </a:cubicBezTo>
                <a:cubicBezTo>
                  <a:pt x="0" y="280"/>
                  <a:pt x="13" y="269"/>
                  <a:pt x="26" y="269"/>
                </a:cubicBezTo>
                <a:moveTo>
                  <a:pt x="153" y="236"/>
                </a:moveTo>
                <a:cubicBezTo>
                  <a:pt x="74" y="236"/>
                  <a:pt x="74" y="236"/>
                  <a:pt x="74" y="236"/>
                </a:cubicBezTo>
                <a:cubicBezTo>
                  <a:pt x="74" y="99"/>
                  <a:pt x="74" y="99"/>
                  <a:pt x="74" y="99"/>
                </a:cubicBezTo>
                <a:cubicBezTo>
                  <a:pt x="74" y="86"/>
                  <a:pt x="85" y="75"/>
                  <a:pt x="98" y="75"/>
                </a:cubicBezTo>
                <a:cubicBezTo>
                  <a:pt x="280" y="75"/>
                  <a:pt x="280" y="75"/>
                  <a:pt x="280" y="75"/>
                </a:cubicBezTo>
                <a:cubicBezTo>
                  <a:pt x="298" y="75"/>
                  <a:pt x="306" y="87"/>
                  <a:pt x="310" y="99"/>
                </a:cubicBezTo>
                <a:cubicBezTo>
                  <a:pt x="329" y="147"/>
                  <a:pt x="329" y="147"/>
                  <a:pt x="329" y="147"/>
                </a:cubicBezTo>
                <a:cubicBezTo>
                  <a:pt x="343" y="143"/>
                  <a:pt x="343" y="143"/>
                  <a:pt x="343" y="143"/>
                </a:cubicBezTo>
                <a:cubicBezTo>
                  <a:pt x="798" y="0"/>
                  <a:pt x="798" y="0"/>
                  <a:pt x="798" y="0"/>
                </a:cubicBezTo>
                <a:cubicBezTo>
                  <a:pt x="837" y="149"/>
                  <a:pt x="837" y="149"/>
                  <a:pt x="837" y="149"/>
                </a:cubicBezTo>
                <a:cubicBezTo>
                  <a:pt x="877" y="149"/>
                  <a:pt x="877" y="149"/>
                  <a:pt x="877" y="149"/>
                </a:cubicBezTo>
                <a:cubicBezTo>
                  <a:pt x="891" y="149"/>
                  <a:pt x="901" y="160"/>
                  <a:pt x="901" y="173"/>
                </a:cubicBezTo>
                <a:cubicBezTo>
                  <a:pt x="901" y="236"/>
                  <a:pt x="901" y="236"/>
                  <a:pt x="901" y="236"/>
                </a:cubicBezTo>
                <a:cubicBezTo>
                  <a:pt x="826" y="236"/>
                  <a:pt x="826" y="236"/>
                  <a:pt x="826" y="236"/>
                </a:cubicBezTo>
                <a:cubicBezTo>
                  <a:pt x="803" y="149"/>
                  <a:pt x="803" y="149"/>
                  <a:pt x="803" y="149"/>
                </a:cubicBezTo>
                <a:cubicBezTo>
                  <a:pt x="774" y="40"/>
                  <a:pt x="774" y="40"/>
                  <a:pt x="774" y="40"/>
                </a:cubicBezTo>
                <a:lnTo>
                  <a:pt x="153" y="2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nvGrpSpPr>
          <p:cNvPr id="9" name="Group 8"/>
          <p:cNvGrpSpPr>
            <a:grpSpLocks noChangeAspect="1"/>
          </p:cNvGrpSpPr>
          <p:nvPr/>
        </p:nvGrpSpPr>
        <p:grpSpPr bwMode="auto">
          <a:xfrm>
            <a:off x="1861450" y="3879809"/>
            <a:ext cx="343809" cy="350044"/>
            <a:chOff x="1428" y="3085"/>
            <a:chExt cx="441" cy="449"/>
          </a:xfrm>
          <a:solidFill>
            <a:srgbClr val="FFFFFF"/>
          </a:solidFill>
        </p:grpSpPr>
        <p:sp>
          <p:nvSpPr>
            <p:cNvPr id="10" name="Freeform 9"/>
            <p:cNvSpPr>
              <a:spLocks/>
            </p:cNvSpPr>
            <p:nvPr/>
          </p:nvSpPr>
          <p:spPr bwMode="auto">
            <a:xfrm>
              <a:off x="1464" y="3085"/>
              <a:ext cx="405" cy="410"/>
            </a:xfrm>
            <a:custGeom>
              <a:avLst/>
              <a:gdLst/>
              <a:ahLst/>
              <a:cxnLst>
                <a:cxn ang="0">
                  <a:pos x="72" y="15"/>
                </a:cxn>
                <a:cxn ang="0">
                  <a:pos x="0" y="138"/>
                </a:cxn>
                <a:cxn ang="0">
                  <a:pos x="14" y="146"/>
                </a:cxn>
                <a:cxn ang="0">
                  <a:pos x="85" y="23"/>
                </a:cxn>
                <a:cxn ang="0">
                  <a:pos x="97" y="16"/>
                </a:cxn>
                <a:cxn ang="0">
                  <a:pos x="110" y="23"/>
                </a:cxn>
                <a:cxn ang="0">
                  <a:pos x="207" y="192"/>
                </a:cxn>
                <a:cxn ang="0">
                  <a:pos x="207" y="206"/>
                </a:cxn>
                <a:cxn ang="0">
                  <a:pos x="195" y="213"/>
                </a:cxn>
                <a:cxn ang="0">
                  <a:pos x="131" y="213"/>
                </a:cxn>
                <a:cxn ang="0">
                  <a:pos x="131" y="229"/>
                </a:cxn>
                <a:cxn ang="0">
                  <a:pos x="195" y="229"/>
                </a:cxn>
                <a:cxn ang="0">
                  <a:pos x="221" y="214"/>
                </a:cxn>
                <a:cxn ang="0">
                  <a:pos x="221" y="184"/>
                </a:cxn>
                <a:cxn ang="0">
                  <a:pos x="123" y="15"/>
                </a:cxn>
                <a:cxn ang="0">
                  <a:pos x="97" y="0"/>
                </a:cxn>
                <a:cxn ang="0">
                  <a:pos x="72" y="15"/>
                </a:cxn>
              </a:cxnLst>
              <a:rect l="0" t="0" r="r" b="b"/>
              <a:pathLst>
                <a:path w="226" h="229">
                  <a:moveTo>
                    <a:pt x="72" y="15"/>
                  </a:moveTo>
                  <a:cubicBezTo>
                    <a:pt x="0" y="138"/>
                    <a:pt x="0" y="138"/>
                    <a:pt x="0" y="138"/>
                  </a:cubicBezTo>
                  <a:cubicBezTo>
                    <a:pt x="14" y="146"/>
                    <a:pt x="14" y="146"/>
                    <a:pt x="14" y="146"/>
                  </a:cubicBezTo>
                  <a:cubicBezTo>
                    <a:pt x="85" y="23"/>
                    <a:pt x="85" y="23"/>
                    <a:pt x="85" y="23"/>
                  </a:cubicBezTo>
                  <a:cubicBezTo>
                    <a:pt x="88" y="19"/>
                    <a:pt x="92" y="16"/>
                    <a:pt x="97" y="16"/>
                  </a:cubicBezTo>
                  <a:cubicBezTo>
                    <a:pt x="102" y="16"/>
                    <a:pt x="107" y="19"/>
                    <a:pt x="110" y="23"/>
                  </a:cubicBezTo>
                  <a:cubicBezTo>
                    <a:pt x="207" y="192"/>
                    <a:pt x="207" y="192"/>
                    <a:pt x="207" y="192"/>
                  </a:cubicBezTo>
                  <a:cubicBezTo>
                    <a:pt x="210" y="197"/>
                    <a:pt x="210" y="202"/>
                    <a:pt x="207" y="206"/>
                  </a:cubicBezTo>
                  <a:cubicBezTo>
                    <a:pt x="205" y="211"/>
                    <a:pt x="200" y="213"/>
                    <a:pt x="195" y="213"/>
                  </a:cubicBezTo>
                  <a:cubicBezTo>
                    <a:pt x="131" y="213"/>
                    <a:pt x="131" y="213"/>
                    <a:pt x="131" y="213"/>
                  </a:cubicBezTo>
                  <a:cubicBezTo>
                    <a:pt x="131" y="229"/>
                    <a:pt x="131" y="229"/>
                    <a:pt x="131" y="229"/>
                  </a:cubicBezTo>
                  <a:cubicBezTo>
                    <a:pt x="195" y="229"/>
                    <a:pt x="195" y="229"/>
                    <a:pt x="195" y="229"/>
                  </a:cubicBezTo>
                  <a:cubicBezTo>
                    <a:pt x="206" y="229"/>
                    <a:pt x="216" y="223"/>
                    <a:pt x="221" y="214"/>
                  </a:cubicBezTo>
                  <a:cubicBezTo>
                    <a:pt x="226" y="205"/>
                    <a:pt x="226" y="194"/>
                    <a:pt x="221" y="184"/>
                  </a:cubicBezTo>
                  <a:cubicBezTo>
                    <a:pt x="123" y="15"/>
                    <a:pt x="123" y="15"/>
                    <a:pt x="123" y="15"/>
                  </a:cubicBezTo>
                  <a:cubicBezTo>
                    <a:pt x="118" y="6"/>
                    <a:pt x="108" y="0"/>
                    <a:pt x="97" y="0"/>
                  </a:cubicBezTo>
                  <a:cubicBezTo>
                    <a:pt x="87" y="0"/>
                    <a:pt x="77" y="6"/>
                    <a:pt x="72"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 name="Freeform 10"/>
            <p:cNvSpPr>
              <a:spLocks noEditPoints="1"/>
            </p:cNvSpPr>
            <p:nvPr/>
          </p:nvSpPr>
          <p:spPr bwMode="auto">
            <a:xfrm>
              <a:off x="1605" y="3180"/>
              <a:ext cx="70" cy="315"/>
            </a:xfrm>
            <a:custGeom>
              <a:avLst/>
              <a:gdLst/>
              <a:ahLst/>
              <a:cxnLst>
                <a:cxn ang="0">
                  <a:pos x="22" y="121"/>
                </a:cxn>
                <a:cxn ang="0">
                  <a:pos x="15" y="121"/>
                </a:cxn>
                <a:cxn ang="0">
                  <a:pos x="13" y="120"/>
                </a:cxn>
                <a:cxn ang="0">
                  <a:pos x="12" y="115"/>
                </a:cxn>
                <a:cxn ang="0">
                  <a:pos x="5" y="61"/>
                </a:cxn>
                <a:cxn ang="0">
                  <a:pos x="0" y="19"/>
                </a:cxn>
                <a:cxn ang="0">
                  <a:pos x="5" y="6"/>
                </a:cxn>
                <a:cxn ang="0">
                  <a:pos x="20" y="0"/>
                </a:cxn>
                <a:cxn ang="0">
                  <a:pos x="34" y="6"/>
                </a:cxn>
                <a:cxn ang="0">
                  <a:pos x="39" y="20"/>
                </a:cxn>
                <a:cxn ang="0">
                  <a:pos x="31" y="76"/>
                </a:cxn>
                <a:cxn ang="0">
                  <a:pos x="26" y="115"/>
                </a:cxn>
                <a:cxn ang="0">
                  <a:pos x="25" y="120"/>
                </a:cxn>
                <a:cxn ang="0">
                  <a:pos x="22" y="121"/>
                </a:cxn>
                <a:cxn ang="0">
                  <a:pos x="18" y="133"/>
                </a:cxn>
                <a:cxn ang="0">
                  <a:pos x="31" y="139"/>
                </a:cxn>
                <a:cxn ang="0">
                  <a:pos x="36" y="154"/>
                </a:cxn>
                <a:cxn ang="0">
                  <a:pos x="31" y="170"/>
                </a:cxn>
                <a:cxn ang="0">
                  <a:pos x="18" y="176"/>
                </a:cxn>
                <a:cxn ang="0">
                  <a:pos x="6" y="170"/>
                </a:cxn>
                <a:cxn ang="0">
                  <a:pos x="1" y="155"/>
                </a:cxn>
                <a:cxn ang="0">
                  <a:pos x="5" y="139"/>
                </a:cxn>
                <a:cxn ang="0">
                  <a:pos x="18" y="133"/>
                </a:cxn>
              </a:cxnLst>
              <a:rect l="0" t="0" r="r" b="b"/>
              <a:pathLst>
                <a:path w="39" h="176">
                  <a:moveTo>
                    <a:pt x="22" y="121"/>
                  </a:moveTo>
                  <a:cubicBezTo>
                    <a:pt x="15" y="121"/>
                    <a:pt x="15" y="121"/>
                    <a:pt x="15" y="121"/>
                  </a:cubicBezTo>
                  <a:cubicBezTo>
                    <a:pt x="14" y="121"/>
                    <a:pt x="13" y="120"/>
                    <a:pt x="13" y="120"/>
                  </a:cubicBezTo>
                  <a:cubicBezTo>
                    <a:pt x="13" y="120"/>
                    <a:pt x="12" y="118"/>
                    <a:pt x="12" y="115"/>
                  </a:cubicBezTo>
                  <a:cubicBezTo>
                    <a:pt x="12" y="111"/>
                    <a:pt x="10" y="93"/>
                    <a:pt x="5" y="61"/>
                  </a:cubicBezTo>
                  <a:cubicBezTo>
                    <a:pt x="1" y="35"/>
                    <a:pt x="0" y="21"/>
                    <a:pt x="0" y="19"/>
                  </a:cubicBezTo>
                  <a:cubicBezTo>
                    <a:pt x="0" y="14"/>
                    <a:pt x="1" y="9"/>
                    <a:pt x="5" y="6"/>
                  </a:cubicBezTo>
                  <a:cubicBezTo>
                    <a:pt x="8" y="2"/>
                    <a:pt x="13" y="0"/>
                    <a:pt x="20" y="0"/>
                  </a:cubicBezTo>
                  <a:cubicBezTo>
                    <a:pt x="26" y="0"/>
                    <a:pt x="31" y="2"/>
                    <a:pt x="34" y="6"/>
                  </a:cubicBezTo>
                  <a:cubicBezTo>
                    <a:pt x="37" y="10"/>
                    <a:pt x="39" y="15"/>
                    <a:pt x="39" y="20"/>
                  </a:cubicBezTo>
                  <a:cubicBezTo>
                    <a:pt x="39" y="24"/>
                    <a:pt x="36" y="43"/>
                    <a:pt x="31" y="76"/>
                  </a:cubicBezTo>
                  <a:cubicBezTo>
                    <a:pt x="27" y="99"/>
                    <a:pt x="26" y="111"/>
                    <a:pt x="26" y="115"/>
                  </a:cubicBezTo>
                  <a:cubicBezTo>
                    <a:pt x="26" y="118"/>
                    <a:pt x="25" y="119"/>
                    <a:pt x="25" y="120"/>
                  </a:cubicBezTo>
                  <a:cubicBezTo>
                    <a:pt x="25" y="120"/>
                    <a:pt x="24" y="121"/>
                    <a:pt x="22" y="121"/>
                  </a:cubicBezTo>
                  <a:close/>
                  <a:moveTo>
                    <a:pt x="18" y="133"/>
                  </a:moveTo>
                  <a:cubicBezTo>
                    <a:pt x="23" y="133"/>
                    <a:pt x="28" y="135"/>
                    <a:pt x="31" y="139"/>
                  </a:cubicBezTo>
                  <a:cubicBezTo>
                    <a:pt x="35" y="143"/>
                    <a:pt x="36" y="148"/>
                    <a:pt x="36" y="154"/>
                  </a:cubicBezTo>
                  <a:cubicBezTo>
                    <a:pt x="36" y="160"/>
                    <a:pt x="34" y="165"/>
                    <a:pt x="31" y="170"/>
                  </a:cubicBezTo>
                  <a:cubicBezTo>
                    <a:pt x="28" y="174"/>
                    <a:pt x="23" y="176"/>
                    <a:pt x="18" y="176"/>
                  </a:cubicBezTo>
                  <a:cubicBezTo>
                    <a:pt x="13" y="176"/>
                    <a:pt x="9" y="174"/>
                    <a:pt x="6" y="170"/>
                  </a:cubicBezTo>
                  <a:cubicBezTo>
                    <a:pt x="2" y="166"/>
                    <a:pt x="1" y="161"/>
                    <a:pt x="1" y="155"/>
                  </a:cubicBezTo>
                  <a:cubicBezTo>
                    <a:pt x="1" y="149"/>
                    <a:pt x="2" y="144"/>
                    <a:pt x="5" y="139"/>
                  </a:cubicBezTo>
                  <a:cubicBezTo>
                    <a:pt x="9" y="135"/>
                    <a:pt x="13" y="133"/>
                    <a:pt x="18" y="13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2" name="Freeform 11"/>
            <p:cNvSpPr>
              <a:spLocks noEditPoints="1"/>
            </p:cNvSpPr>
            <p:nvPr/>
          </p:nvSpPr>
          <p:spPr bwMode="auto">
            <a:xfrm>
              <a:off x="1428" y="3362"/>
              <a:ext cx="165" cy="172"/>
            </a:xfrm>
            <a:custGeom>
              <a:avLst/>
              <a:gdLst/>
              <a:ahLst/>
              <a:cxnLst>
                <a:cxn ang="0">
                  <a:pos x="91" y="61"/>
                </a:cxn>
                <a:cxn ang="0">
                  <a:pos x="84" y="53"/>
                </a:cxn>
                <a:cxn ang="0">
                  <a:pos x="84" y="48"/>
                </a:cxn>
                <a:cxn ang="0">
                  <a:pos x="84" y="43"/>
                </a:cxn>
                <a:cxn ang="0">
                  <a:pos x="91" y="35"/>
                </a:cxn>
                <a:cxn ang="0">
                  <a:pos x="91" y="31"/>
                </a:cxn>
                <a:cxn ang="0">
                  <a:pos x="83" y="17"/>
                </a:cxn>
                <a:cxn ang="0">
                  <a:pos x="80" y="16"/>
                </a:cxn>
                <a:cxn ang="0">
                  <a:pos x="69" y="18"/>
                </a:cxn>
                <a:cxn ang="0">
                  <a:pos x="61" y="13"/>
                </a:cxn>
                <a:cxn ang="0">
                  <a:pos x="57" y="2"/>
                </a:cxn>
                <a:cxn ang="0">
                  <a:pos x="54" y="0"/>
                </a:cxn>
                <a:cxn ang="0">
                  <a:pos x="38" y="0"/>
                </a:cxn>
                <a:cxn ang="0">
                  <a:pos x="35" y="2"/>
                </a:cxn>
                <a:cxn ang="0">
                  <a:pos x="31" y="13"/>
                </a:cxn>
                <a:cxn ang="0">
                  <a:pos x="23" y="18"/>
                </a:cxn>
                <a:cxn ang="0">
                  <a:pos x="12" y="16"/>
                </a:cxn>
                <a:cxn ang="0">
                  <a:pos x="9" y="17"/>
                </a:cxn>
                <a:cxn ang="0">
                  <a:pos x="1" y="31"/>
                </a:cxn>
                <a:cxn ang="0">
                  <a:pos x="1" y="35"/>
                </a:cxn>
                <a:cxn ang="0">
                  <a:pos x="8" y="43"/>
                </a:cxn>
                <a:cxn ang="0">
                  <a:pos x="8" y="48"/>
                </a:cxn>
                <a:cxn ang="0">
                  <a:pos x="8" y="53"/>
                </a:cxn>
                <a:cxn ang="0">
                  <a:pos x="1" y="61"/>
                </a:cxn>
                <a:cxn ang="0">
                  <a:pos x="1" y="65"/>
                </a:cxn>
                <a:cxn ang="0">
                  <a:pos x="9" y="79"/>
                </a:cxn>
                <a:cxn ang="0">
                  <a:pos x="12" y="81"/>
                </a:cxn>
                <a:cxn ang="0">
                  <a:pos x="23" y="79"/>
                </a:cxn>
                <a:cxn ang="0">
                  <a:pos x="31" y="84"/>
                </a:cxn>
                <a:cxn ang="0">
                  <a:pos x="35" y="94"/>
                </a:cxn>
                <a:cxn ang="0">
                  <a:pos x="38" y="96"/>
                </a:cxn>
                <a:cxn ang="0">
                  <a:pos x="54" y="96"/>
                </a:cxn>
                <a:cxn ang="0">
                  <a:pos x="57" y="94"/>
                </a:cxn>
                <a:cxn ang="0">
                  <a:pos x="61" y="84"/>
                </a:cxn>
                <a:cxn ang="0">
                  <a:pos x="69" y="79"/>
                </a:cxn>
                <a:cxn ang="0">
                  <a:pos x="80" y="81"/>
                </a:cxn>
                <a:cxn ang="0">
                  <a:pos x="83" y="79"/>
                </a:cxn>
                <a:cxn ang="0">
                  <a:pos x="91" y="65"/>
                </a:cxn>
                <a:cxn ang="0">
                  <a:pos x="91" y="61"/>
                </a:cxn>
                <a:cxn ang="0">
                  <a:pos x="46" y="68"/>
                </a:cxn>
                <a:cxn ang="0">
                  <a:pos x="26" y="48"/>
                </a:cxn>
                <a:cxn ang="0">
                  <a:pos x="46" y="28"/>
                </a:cxn>
                <a:cxn ang="0">
                  <a:pos x="66" y="48"/>
                </a:cxn>
                <a:cxn ang="0">
                  <a:pos x="46" y="68"/>
                </a:cxn>
              </a:cxnLst>
              <a:rect l="0" t="0" r="r" b="b"/>
              <a:pathLst>
                <a:path w="92" h="96">
                  <a:moveTo>
                    <a:pt x="91" y="61"/>
                  </a:moveTo>
                  <a:cubicBezTo>
                    <a:pt x="84" y="53"/>
                    <a:pt x="84" y="53"/>
                    <a:pt x="84" y="53"/>
                  </a:cubicBezTo>
                  <a:cubicBezTo>
                    <a:pt x="84" y="51"/>
                    <a:pt x="84" y="50"/>
                    <a:pt x="84" y="48"/>
                  </a:cubicBezTo>
                  <a:cubicBezTo>
                    <a:pt x="84" y="46"/>
                    <a:pt x="84" y="45"/>
                    <a:pt x="84" y="43"/>
                  </a:cubicBezTo>
                  <a:cubicBezTo>
                    <a:pt x="91" y="35"/>
                    <a:pt x="91" y="35"/>
                    <a:pt x="91" y="35"/>
                  </a:cubicBezTo>
                  <a:cubicBezTo>
                    <a:pt x="92" y="34"/>
                    <a:pt x="92" y="32"/>
                    <a:pt x="91" y="31"/>
                  </a:cubicBezTo>
                  <a:cubicBezTo>
                    <a:pt x="83" y="17"/>
                    <a:pt x="83" y="17"/>
                    <a:pt x="83" y="17"/>
                  </a:cubicBezTo>
                  <a:cubicBezTo>
                    <a:pt x="83" y="16"/>
                    <a:pt x="81" y="15"/>
                    <a:pt x="80" y="16"/>
                  </a:cubicBezTo>
                  <a:cubicBezTo>
                    <a:pt x="69" y="18"/>
                    <a:pt x="69" y="18"/>
                    <a:pt x="69" y="18"/>
                  </a:cubicBezTo>
                  <a:cubicBezTo>
                    <a:pt x="67" y="16"/>
                    <a:pt x="64" y="14"/>
                    <a:pt x="61" y="13"/>
                  </a:cubicBezTo>
                  <a:cubicBezTo>
                    <a:pt x="57" y="2"/>
                    <a:pt x="57" y="2"/>
                    <a:pt x="57" y="2"/>
                  </a:cubicBezTo>
                  <a:cubicBezTo>
                    <a:pt x="57" y="1"/>
                    <a:pt x="55" y="0"/>
                    <a:pt x="54" y="0"/>
                  </a:cubicBezTo>
                  <a:cubicBezTo>
                    <a:pt x="38" y="0"/>
                    <a:pt x="38" y="0"/>
                    <a:pt x="38" y="0"/>
                  </a:cubicBezTo>
                  <a:cubicBezTo>
                    <a:pt x="37" y="0"/>
                    <a:pt x="35" y="1"/>
                    <a:pt x="35" y="2"/>
                  </a:cubicBezTo>
                  <a:cubicBezTo>
                    <a:pt x="31" y="13"/>
                    <a:pt x="31" y="13"/>
                    <a:pt x="31" y="13"/>
                  </a:cubicBezTo>
                  <a:cubicBezTo>
                    <a:pt x="28" y="14"/>
                    <a:pt x="25" y="16"/>
                    <a:pt x="23" y="18"/>
                  </a:cubicBezTo>
                  <a:cubicBezTo>
                    <a:pt x="12" y="16"/>
                    <a:pt x="12" y="16"/>
                    <a:pt x="12" y="16"/>
                  </a:cubicBezTo>
                  <a:cubicBezTo>
                    <a:pt x="11" y="15"/>
                    <a:pt x="9" y="16"/>
                    <a:pt x="9" y="17"/>
                  </a:cubicBezTo>
                  <a:cubicBezTo>
                    <a:pt x="1" y="31"/>
                    <a:pt x="1" y="31"/>
                    <a:pt x="1" y="31"/>
                  </a:cubicBezTo>
                  <a:cubicBezTo>
                    <a:pt x="0" y="32"/>
                    <a:pt x="0" y="34"/>
                    <a:pt x="1" y="35"/>
                  </a:cubicBezTo>
                  <a:cubicBezTo>
                    <a:pt x="8" y="43"/>
                    <a:pt x="8" y="43"/>
                    <a:pt x="8" y="43"/>
                  </a:cubicBezTo>
                  <a:cubicBezTo>
                    <a:pt x="8" y="45"/>
                    <a:pt x="8" y="46"/>
                    <a:pt x="8" y="48"/>
                  </a:cubicBezTo>
                  <a:cubicBezTo>
                    <a:pt x="8" y="50"/>
                    <a:pt x="8" y="51"/>
                    <a:pt x="8" y="53"/>
                  </a:cubicBezTo>
                  <a:cubicBezTo>
                    <a:pt x="1" y="61"/>
                    <a:pt x="1" y="61"/>
                    <a:pt x="1" y="61"/>
                  </a:cubicBezTo>
                  <a:cubicBezTo>
                    <a:pt x="0" y="62"/>
                    <a:pt x="0" y="64"/>
                    <a:pt x="1" y="65"/>
                  </a:cubicBezTo>
                  <a:cubicBezTo>
                    <a:pt x="9" y="79"/>
                    <a:pt x="9" y="79"/>
                    <a:pt x="9" y="79"/>
                  </a:cubicBezTo>
                  <a:cubicBezTo>
                    <a:pt x="9" y="80"/>
                    <a:pt x="11" y="81"/>
                    <a:pt x="12" y="81"/>
                  </a:cubicBezTo>
                  <a:cubicBezTo>
                    <a:pt x="23" y="79"/>
                    <a:pt x="23" y="79"/>
                    <a:pt x="23" y="79"/>
                  </a:cubicBezTo>
                  <a:cubicBezTo>
                    <a:pt x="25" y="81"/>
                    <a:pt x="28" y="82"/>
                    <a:pt x="31" y="84"/>
                  </a:cubicBezTo>
                  <a:cubicBezTo>
                    <a:pt x="35" y="94"/>
                    <a:pt x="35" y="94"/>
                    <a:pt x="35" y="94"/>
                  </a:cubicBezTo>
                  <a:cubicBezTo>
                    <a:pt x="35" y="95"/>
                    <a:pt x="37" y="96"/>
                    <a:pt x="38" y="96"/>
                  </a:cubicBezTo>
                  <a:cubicBezTo>
                    <a:pt x="54" y="96"/>
                    <a:pt x="54" y="96"/>
                    <a:pt x="54" y="96"/>
                  </a:cubicBezTo>
                  <a:cubicBezTo>
                    <a:pt x="55" y="96"/>
                    <a:pt x="57" y="95"/>
                    <a:pt x="57" y="94"/>
                  </a:cubicBezTo>
                  <a:cubicBezTo>
                    <a:pt x="61" y="84"/>
                    <a:pt x="61" y="84"/>
                    <a:pt x="61" y="84"/>
                  </a:cubicBezTo>
                  <a:cubicBezTo>
                    <a:pt x="64" y="82"/>
                    <a:pt x="67" y="81"/>
                    <a:pt x="69" y="79"/>
                  </a:cubicBezTo>
                  <a:cubicBezTo>
                    <a:pt x="80" y="81"/>
                    <a:pt x="80" y="81"/>
                    <a:pt x="80" y="81"/>
                  </a:cubicBezTo>
                  <a:cubicBezTo>
                    <a:pt x="81" y="81"/>
                    <a:pt x="83" y="80"/>
                    <a:pt x="83" y="79"/>
                  </a:cubicBezTo>
                  <a:cubicBezTo>
                    <a:pt x="91" y="65"/>
                    <a:pt x="91" y="65"/>
                    <a:pt x="91" y="65"/>
                  </a:cubicBezTo>
                  <a:cubicBezTo>
                    <a:pt x="92" y="64"/>
                    <a:pt x="92" y="62"/>
                    <a:pt x="91" y="61"/>
                  </a:cubicBezTo>
                  <a:close/>
                  <a:moveTo>
                    <a:pt x="46" y="68"/>
                  </a:moveTo>
                  <a:cubicBezTo>
                    <a:pt x="35" y="68"/>
                    <a:pt x="26" y="59"/>
                    <a:pt x="26" y="48"/>
                  </a:cubicBezTo>
                  <a:cubicBezTo>
                    <a:pt x="26" y="37"/>
                    <a:pt x="35" y="28"/>
                    <a:pt x="46" y="28"/>
                  </a:cubicBezTo>
                  <a:cubicBezTo>
                    <a:pt x="57" y="28"/>
                    <a:pt x="66" y="37"/>
                    <a:pt x="66" y="48"/>
                  </a:cubicBezTo>
                  <a:cubicBezTo>
                    <a:pt x="66" y="59"/>
                    <a:pt x="57" y="68"/>
                    <a:pt x="46" y="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3" name="Oval 12"/>
            <p:cNvSpPr>
              <a:spLocks noChangeArrowheads="1"/>
            </p:cNvSpPr>
            <p:nvPr/>
          </p:nvSpPr>
          <p:spPr bwMode="auto">
            <a:xfrm>
              <a:off x="1485" y="3425"/>
              <a:ext cx="49" cy="4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14" name="Group 13"/>
          <p:cNvGrpSpPr>
            <a:grpSpLocks noChangeAspect="1"/>
          </p:cNvGrpSpPr>
          <p:nvPr/>
        </p:nvGrpSpPr>
        <p:grpSpPr bwMode="auto">
          <a:xfrm>
            <a:off x="1864415" y="5338707"/>
            <a:ext cx="366657" cy="364529"/>
            <a:chOff x="1506" y="805"/>
            <a:chExt cx="517" cy="514"/>
          </a:xfrm>
          <a:solidFill>
            <a:srgbClr val="FFFFFF"/>
          </a:solidFill>
        </p:grpSpPr>
        <p:sp>
          <p:nvSpPr>
            <p:cNvPr id="15" name="Freeform 14"/>
            <p:cNvSpPr>
              <a:spLocks/>
            </p:cNvSpPr>
            <p:nvPr/>
          </p:nvSpPr>
          <p:spPr bwMode="auto">
            <a:xfrm>
              <a:off x="1506" y="805"/>
              <a:ext cx="204" cy="378"/>
            </a:xfrm>
            <a:custGeom>
              <a:avLst/>
              <a:gdLst/>
              <a:ahLst/>
              <a:cxnLst>
                <a:cxn ang="0">
                  <a:pos x="72" y="0"/>
                </a:cxn>
                <a:cxn ang="0">
                  <a:pos x="79" y="15"/>
                </a:cxn>
                <a:cxn ang="0">
                  <a:pos x="81" y="22"/>
                </a:cxn>
                <a:cxn ang="0">
                  <a:pos x="0" y="145"/>
                </a:cxn>
                <a:cxn ang="0">
                  <a:pos x="18" y="211"/>
                </a:cxn>
                <a:cxn ang="0">
                  <a:pos x="52" y="192"/>
                </a:cxn>
                <a:cxn ang="0">
                  <a:pos x="40" y="145"/>
                </a:cxn>
                <a:cxn ang="0">
                  <a:pos x="96" y="59"/>
                </a:cxn>
                <a:cxn ang="0">
                  <a:pos x="98" y="64"/>
                </a:cxn>
                <a:cxn ang="0">
                  <a:pos x="104" y="79"/>
                </a:cxn>
                <a:cxn ang="0">
                  <a:pos x="114" y="29"/>
                </a:cxn>
                <a:cxn ang="0">
                  <a:pos x="72" y="0"/>
                </a:cxn>
              </a:cxnLst>
              <a:rect l="0" t="0" r="r" b="b"/>
              <a:pathLst>
                <a:path w="114" h="211">
                  <a:moveTo>
                    <a:pt x="72" y="0"/>
                  </a:moveTo>
                  <a:cubicBezTo>
                    <a:pt x="79" y="15"/>
                    <a:pt x="79" y="15"/>
                    <a:pt x="79" y="15"/>
                  </a:cubicBezTo>
                  <a:cubicBezTo>
                    <a:pt x="81" y="22"/>
                    <a:pt x="81" y="22"/>
                    <a:pt x="81" y="22"/>
                  </a:cubicBezTo>
                  <a:cubicBezTo>
                    <a:pt x="34" y="42"/>
                    <a:pt x="0" y="90"/>
                    <a:pt x="0" y="145"/>
                  </a:cubicBezTo>
                  <a:cubicBezTo>
                    <a:pt x="0" y="169"/>
                    <a:pt x="6" y="192"/>
                    <a:pt x="18" y="211"/>
                  </a:cubicBezTo>
                  <a:cubicBezTo>
                    <a:pt x="52" y="192"/>
                    <a:pt x="52" y="192"/>
                    <a:pt x="52" y="192"/>
                  </a:cubicBezTo>
                  <a:cubicBezTo>
                    <a:pt x="44" y="178"/>
                    <a:pt x="40" y="162"/>
                    <a:pt x="40" y="145"/>
                  </a:cubicBezTo>
                  <a:cubicBezTo>
                    <a:pt x="40" y="107"/>
                    <a:pt x="63" y="74"/>
                    <a:pt x="96" y="59"/>
                  </a:cubicBezTo>
                  <a:cubicBezTo>
                    <a:pt x="98" y="64"/>
                    <a:pt x="98" y="64"/>
                    <a:pt x="98" y="64"/>
                  </a:cubicBezTo>
                  <a:cubicBezTo>
                    <a:pt x="104" y="79"/>
                    <a:pt x="104" y="79"/>
                    <a:pt x="104" y="79"/>
                  </a:cubicBezTo>
                  <a:cubicBezTo>
                    <a:pt x="114" y="29"/>
                    <a:pt x="114" y="29"/>
                    <a:pt x="114" y="29"/>
                  </a:cubicBezTo>
                  <a:lnTo>
                    <a:pt x="7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6" name="Freeform 15"/>
            <p:cNvSpPr>
              <a:spLocks/>
            </p:cNvSpPr>
            <p:nvPr/>
          </p:nvSpPr>
          <p:spPr bwMode="auto">
            <a:xfrm>
              <a:off x="1744" y="827"/>
              <a:ext cx="279" cy="313"/>
            </a:xfrm>
            <a:custGeom>
              <a:avLst/>
              <a:gdLst/>
              <a:ahLst/>
              <a:cxnLst>
                <a:cxn ang="0">
                  <a:pos x="140" y="150"/>
                </a:cxn>
                <a:cxn ang="0">
                  <a:pos x="132" y="149"/>
                </a:cxn>
                <a:cxn ang="0">
                  <a:pos x="66" y="18"/>
                </a:cxn>
                <a:cxn ang="0">
                  <a:pos x="0" y="0"/>
                </a:cxn>
                <a:cxn ang="0">
                  <a:pos x="0" y="40"/>
                </a:cxn>
                <a:cxn ang="0">
                  <a:pos x="46" y="52"/>
                </a:cxn>
                <a:cxn ang="0">
                  <a:pos x="92" y="144"/>
                </a:cxn>
                <a:cxn ang="0">
                  <a:pos x="88" y="143"/>
                </a:cxn>
                <a:cxn ang="0">
                  <a:pos x="71" y="141"/>
                </a:cxn>
                <a:cxn ang="0">
                  <a:pos x="110" y="175"/>
                </a:cxn>
                <a:cxn ang="0">
                  <a:pos x="156" y="153"/>
                </a:cxn>
                <a:cxn ang="0">
                  <a:pos x="140" y="150"/>
                </a:cxn>
              </a:cxnLst>
              <a:rect l="0" t="0" r="r" b="b"/>
              <a:pathLst>
                <a:path w="156" h="175">
                  <a:moveTo>
                    <a:pt x="140" y="150"/>
                  </a:moveTo>
                  <a:cubicBezTo>
                    <a:pt x="132" y="149"/>
                    <a:pt x="132" y="149"/>
                    <a:pt x="132" y="149"/>
                  </a:cubicBezTo>
                  <a:cubicBezTo>
                    <a:pt x="138" y="98"/>
                    <a:pt x="114" y="45"/>
                    <a:pt x="66" y="18"/>
                  </a:cubicBezTo>
                  <a:cubicBezTo>
                    <a:pt x="45" y="5"/>
                    <a:pt x="22" y="0"/>
                    <a:pt x="0" y="0"/>
                  </a:cubicBezTo>
                  <a:cubicBezTo>
                    <a:pt x="0" y="40"/>
                    <a:pt x="0" y="40"/>
                    <a:pt x="0" y="40"/>
                  </a:cubicBezTo>
                  <a:cubicBezTo>
                    <a:pt x="16" y="40"/>
                    <a:pt x="32" y="44"/>
                    <a:pt x="46" y="52"/>
                  </a:cubicBezTo>
                  <a:cubicBezTo>
                    <a:pt x="80" y="71"/>
                    <a:pt x="97" y="108"/>
                    <a:pt x="92" y="144"/>
                  </a:cubicBezTo>
                  <a:cubicBezTo>
                    <a:pt x="88" y="143"/>
                    <a:pt x="88" y="143"/>
                    <a:pt x="88" y="143"/>
                  </a:cubicBezTo>
                  <a:cubicBezTo>
                    <a:pt x="71" y="141"/>
                    <a:pt x="71" y="141"/>
                    <a:pt x="71" y="141"/>
                  </a:cubicBezTo>
                  <a:cubicBezTo>
                    <a:pt x="110" y="175"/>
                    <a:pt x="110" y="175"/>
                    <a:pt x="110" y="175"/>
                  </a:cubicBezTo>
                  <a:cubicBezTo>
                    <a:pt x="156" y="153"/>
                    <a:pt x="156" y="153"/>
                    <a:pt x="156" y="153"/>
                  </a:cubicBezTo>
                  <a:lnTo>
                    <a:pt x="140" y="1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7" name="Freeform 16"/>
            <p:cNvSpPr>
              <a:spLocks/>
            </p:cNvSpPr>
            <p:nvPr/>
          </p:nvSpPr>
          <p:spPr bwMode="auto">
            <a:xfrm>
              <a:off x="1572" y="1147"/>
              <a:ext cx="378" cy="172"/>
            </a:xfrm>
            <a:custGeom>
              <a:avLst/>
              <a:gdLst/>
              <a:ahLst/>
              <a:cxnLst>
                <a:cxn ang="0">
                  <a:pos x="176" y="0"/>
                </a:cxn>
                <a:cxn ang="0">
                  <a:pos x="142" y="34"/>
                </a:cxn>
                <a:cxn ang="0">
                  <a:pos x="40" y="28"/>
                </a:cxn>
                <a:cxn ang="0">
                  <a:pos x="43" y="24"/>
                </a:cxn>
                <a:cxn ang="0">
                  <a:pos x="53" y="11"/>
                </a:cxn>
                <a:cxn ang="0">
                  <a:pos x="5" y="27"/>
                </a:cxn>
                <a:cxn ang="0">
                  <a:pos x="0" y="78"/>
                </a:cxn>
                <a:cxn ang="0">
                  <a:pos x="10" y="65"/>
                </a:cxn>
                <a:cxn ang="0">
                  <a:pos x="15" y="59"/>
                </a:cxn>
                <a:cxn ang="0">
                  <a:pos x="162" y="69"/>
                </a:cxn>
                <a:cxn ang="0">
                  <a:pos x="211" y="21"/>
                </a:cxn>
                <a:cxn ang="0">
                  <a:pos x="176" y="0"/>
                </a:cxn>
              </a:cxnLst>
              <a:rect l="0" t="0" r="r" b="b"/>
              <a:pathLst>
                <a:path w="211" h="96">
                  <a:moveTo>
                    <a:pt x="176" y="0"/>
                  </a:moveTo>
                  <a:cubicBezTo>
                    <a:pt x="168" y="14"/>
                    <a:pt x="157" y="26"/>
                    <a:pt x="142" y="34"/>
                  </a:cubicBezTo>
                  <a:cubicBezTo>
                    <a:pt x="109" y="53"/>
                    <a:pt x="69" y="49"/>
                    <a:pt x="40" y="28"/>
                  </a:cubicBezTo>
                  <a:cubicBezTo>
                    <a:pt x="43" y="24"/>
                    <a:pt x="43" y="24"/>
                    <a:pt x="43" y="24"/>
                  </a:cubicBezTo>
                  <a:cubicBezTo>
                    <a:pt x="53" y="11"/>
                    <a:pt x="53" y="11"/>
                    <a:pt x="53" y="11"/>
                  </a:cubicBezTo>
                  <a:cubicBezTo>
                    <a:pt x="5" y="27"/>
                    <a:pt x="5" y="27"/>
                    <a:pt x="5" y="27"/>
                  </a:cubicBezTo>
                  <a:cubicBezTo>
                    <a:pt x="0" y="78"/>
                    <a:pt x="0" y="78"/>
                    <a:pt x="0" y="78"/>
                  </a:cubicBezTo>
                  <a:cubicBezTo>
                    <a:pt x="10" y="65"/>
                    <a:pt x="10" y="65"/>
                    <a:pt x="10" y="65"/>
                  </a:cubicBezTo>
                  <a:cubicBezTo>
                    <a:pt x="15" y="59"/>
                    <a:pt x="15" y="59"/>
                    <a:pt x="15" y="59"/>
                  </a:cubicBezTo>
                  <a:cubicBezTo>
                    <a:pt x="56" y="90"/>
                    <a:pt x="114" y="96"/>
                    <a:pt x="162" y="69"/>
                  </a:cubicBezTo>
                  <a:cubicBezTo>
                    <a:pt x="183" y="57"/>
                    <a:pt x="199" y="40"/>
                    <a:pt x="211" y="21"/>
                  </a:cubicBezTo>
                  <a:lnTo>
                    <a:pt x="17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18" name="Group 17"/>
          <p:cNvGrpSpPr>
            <a:grpSpLocks noChangeAspect="1"/>
          </p:cNvGrpSpPr>
          <p:nvPr/>
        </p:nvGrpSpPr>
        <p:grpSpPr bwMode="auto">
          <a:xfrm>
            <a:off x="1863335" y="3047364"/>
            <a:ext cx="355831" cy="352874"/>
            <a:chOff x="2703" y="1982"/>
            <a:chExt cx="361" cy="358"/>
          </a:xfrm>
          <a:solidFill>
            <a:srgbClr val="FFFFFF"/>
          </a:solidFill>
        </p:grpSpPr>
        <p:sp>
          <p:nvSpPr>
            <p:cNvPr id="19" name="Freeform 18"/>
            <p:cNvSpPr>
              <a:spLocks noEditPoints="1"/>
            </p:cNvSpPr>
            <p:nvPr/>
          </p:nvSpPr>
          <p:spPr bwMode="auto">
            <a:xfrm>
              <a:off x="2703" y="1982"/>
              <a:ext cx="361" cy="358"/>
            </a:xfrm>
            <a:custGeom>
              <a:avLst/>
              <a:gdLst/>
              <a:ahLst/>
              <a:cxnLst>
                <a:cxn ang="0">
                  <a:pos x="147" y="124"/>
                </a:cxn>
                <a:cxn ang="0">
                  <a:pos x="120" y="97"/>
                </a:cxn>
                <a:cxn ang="0">
                  <a:pos x="105" y="94"/>
                </a:cxn>
                <a:cxn ang="0">
                  <a:pos x="99" y="88"/>
                </a:cxn>
                <a:cxn ang="0">
                  <a:pos x="98" y="87"/>
                </a:cxn>
                <a:cxn ang="0">
                  <a:pos x="109" y="53"/>
                </a:cxn>
                <a:cxn ang="0">
                  <a:pos x="55" y="1"/>
                </a:cxn>
                <a:cxn ang="0">
                  <a:pos x="0" y="58"/>
                </a:cxn>
                <a:cxn ang="0">
                  <a:pos x="55" y="110"/>
                </a:cxn>
                <a:cxn ang="0">
                  <a:pos x="88" y="98"/>
                </a:cxn>
                <a:cxn ang="0">
                  <a:pos x="89" y="99"/>
                </a:cxn>
                <a:cxn ang="0">
                  <a:pos x="94" y="105"/>
                </a:cxn>
                <a:cxn ang="0">
                  <a:pos x="98" y="120"/>
                </a:cxn>
                <a:cxn ang="0">
                  <a:pos x="125" y="146"/>
                </a:cxn>
                <a:cxn ang="0">
                  <a:pos x="147" y="145"/>
                </a:cxn>
                <a:cxn ang="0">
                  <a:pos x="147" y="124"/>
                </a:cxn>
                <a:cxn ang="0">
                  <a:pos x="55" y="101"/>
                </a:cxn>
                <a:cxn ang="0">
                  <a:pos x="9" y="58"/>
                </a:cxn>
                <a:cxn ang="0">
                  <a:pos x="55" y="10"/>
                </a:cxn>
                <a:cxn ang="0">
                  <a:pos x="100" y="54"/>
                </a:cxn>
                <a:cxn ang="0">
                  <a:pos x="55" y="101"/>
                </a:cxn>
              </a:cxnLst>
              <a:rect l="0" t="0" r="r" b="b"/>
              <a:pathLst>
                <a:path w="153" h="152">
                  <a:moveTo>
                    <a:pt x="147" y="124"/>
                  </a:moveTo>
                  <a:cubicBezTo>
                    <a:pt x="120" y="97"/>
                    <a:pt x="120" y="97"/>
                    <a:pt x="120" y="97"/>
                  </a:cubicBezTo>
                  <a:cubicBezTo>
                    <a:pt x="116" y="93"/>
                    <a:pt x="110" y="92"/>
                    <a:pt x="105" y="94"/>
                  </a:cubicBezTo>
                  <a:cubicBezTo>
                    <a:pt x="99" y="88"/>
                    <a:pt x="99" y="88"/>
                    <a:pt x="99" y="88"/>
                  </a:cubicBezTo>
                  <a:cubicBezTo>
                    <a:pt x="99" y="88"/>
                    <a:pt x="98" y="87"/>
                    <a:pt x="98" y="87"/>
                  </a:cubicBezTo>
                  <a:cubicBezTo>
                    <a:pt x="105" y="78"/>
                    <a:pt x="109" y="66"/>
                    <a:pt x="109" y="53"/>
                  </a:cubicBezTo>
                  <a:cubicBezTo>
                    <a:pt x="109" y="23"/>
                    <a:pt x="85" y="0"/>
                    <a:pt x="55" y="1"/>
                  </a:cubicBezTo>
                  <a:cubicBezTo>
                    <a:pt x="25" y="2"/>
                    <a:pt x="0" y="28"/>
                    <a:pt x="0" y="58"/>
                  </a:cubicBezTo>
                  <a:cubicBezTo>
                    <a:pt x="0" y="88"/>
                    <a:pt x="25" y="111"/>
                    <a:pt x="55" y="110"/>
                  </a:cubicBezTo>
                  <a:cubicBezTo>
                    <a:pt x="67" y="110"/>
                    <a:pt x="78" y="105"/>
                    <a:pt x="88" y="98"/>
                  </a:cubicBezTo>
                  <a:cubicBezTo>
                    <a:pt x="88" y="98"/>
                    <a:pt x="88" y="99"/>
                    <a:pt x="89" y="99"/>
                  </a:cubicBezTo>
                  <a:cubicBezTo>
                    <a:pt x="94" y="105"/>
                    <a:pt x="94" y="105"/>
                    <a:pt x="94" y="105"/>
                  </a:cubicBezTo>
                  <a:cubicBezTo>
                    <a:pt x="93" y="110"/>
                    <a:pt x="94" y="116"/>
                    <a:pt x="98" y="120"/>
                  </a:cubicBezTo>
                  <a:cubicBezTo>
                    <a:pt x="125" y="146"/>
                    <a:pt x="125" y="146"/>
                    <a:pt x="125" y="146"/>
                  </a:cubicBezTo>
                  <a:cubicBezTo>
                    <a:pt x="131" y="152"/>
                    <a:pt x="141" y="152"/>
                    <a:pt x="147" y="145"/>
                  </a:cubicBezTo>
                  <a:cubicBezTo>
                    <a:pt x="153" y="139"/>
                    <a:pt x="153" y="129"/>
                    <a:pt x="147" y="124"/>
                  </a:cubicBezTo>
                  <a:close/>
                  <a:moveTo>
                    <a:pt x="55" y="101"/>
                  </a:moveTo>
                  <a:cubicBezTo>
                    <a:pt x="30" y="102"/>
                    <a:pt x="9" y="83"/>
                    <a:pt x="9" y="58"/>
                  </a:cubicBezTo>
                  <a:cubicBezTo>
                    <a:pt x="9" y="33"/>
                    <a:pt x="30" y="11"/>
                    <a:pt x="55" y="10"/>
                  </a:cubicBezTo>
                  <a:cubicBezTo>
                    <a:pt x="80" y="9"/>
                    <a:pt x="100" y="29"/>
                    <a:pt x="100" y="54"/>
                  </a:cubicBezTo>
                  <a:cubicBezTo>
                    <a:pt x="100" y="79"/>
                    <a:pt x="80" y="100"/>
                    <a:pt x="55" y="1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0" name="Freeform 19"/>
            <p:cNvSpPr>
              <a:spLocks noEditPoints="1"/>
            </p:cNvSpPr>
            <p:nvPr/>
          </p:nvSpPr>
          <p:spPr bwMode="auto">
            <a:xfrm>
              <a:off x="2703" y="1982"/>
              <a:ext cx="361" cy="358"/>
            </a:xfrm>
            <a:custGeom>
              <a:avLst/>
              <a:gdLst/>
              <a:ahLst/>
              <a:cxnLst>
                <a:cxn ang="0">
                  <a:pos x="147" y="124"/>
                </a:cxn>
                <a:cxn ang="0">
                  <a:pos x="120" y="97"/>
                </a:cxn>
                <a:cxn ang="0">
                  <a:pos x="105" y="94"/>
                </a:cxn>
                <a:cxn ang="0">
                  <a:pos x="99" y="88"/>
                </a:cxn>
                <a:cxn ang="0">
                  <a:pos x="98" y="87"/>
                </a:cxn>
                <a:cxn ang="0">
                  <a:pos x="109" y="53"/>
                </a:cxn>
                <a:cxn ang="0">
                  <a:pos x="55" y="1"/>
                </a:cxn>
                <a:cxn ang="0">
                  <a:pos x="0" y="58"/>
                </a:cxn>
                <a:cxn ang="0">
                  <a:pos x="55" y="110"/>
                </a:cxn>
                <a:cxn ang="0">
                  <a:pos x="88" y="98"/>
                </a:cxn>
                <a:cxn ang="0">
                  <a:pos x="89" y="99"/>
                </a:cxn>
                <a:cxn ang="0">
                  <a:pos x="94" y="105"/>
                </a:cxn>
                <a:cxn ang="0">
                  <a:pos x="98" y="120"/>
                </a:cxn>
                <a:cxn ang="0">
                  <a:pos x="125" y="146"/>
                </a:cxn>
                <a:cxn ang="0">
                  <a:pos x="147" y="145"/>
                </a:cxn>
                <a:cxn ang="0">
                  <a:pos x="147" y="124"/>
                </a:cxn>
                <a:cxn ang="0">
                  <a:pos x="55" y="101"/>
                </a:cxn>
                <a:cxn ang="0">
                  <a:pos x="9" y="58"/>
                </a:cxn>
                <a:cxn ang="0">
                  <a:pos x="55" y="10"/>
                </a:cxn>
                <a:cxn ang="0">
                  <a:pos x="100" y="54"/>
                </a:cxn>
                <a:cxn ang="0">
                  <a:pos x="55" y="101"/>
                </a:cxn>
              </a:cxnLst>
              <a:rect l="0" t="0" r="r" b="b"/>
              <a:pathLst>
                <a:path w="153" h="152">
                  <a:moveTo>
                    <a:pt x="147" y="124"/>
                  </a:moveTo>
                  <a:cubicBezTo>
                    <a:pt x="120" y="97"/>
                    <a:pt x="120" y="97"/>
                    <a:pt x="120" y="97"/>
                  </a:cubicBezTo>
                  <a:cubicBezTo>
                    <a:pt x="116" y="93"/>
                    <a:pt x="110" y="92"/>
                    <a:pt x="105" y="94"/>
                  </a:cubicBezTo>
                  <a:cubicBezTo>
                    <a:pt x="99" y="88"/>
                    <a:pt x="99" y="88"/>
                    <a:pt x="99" y="88"/>
                  </a:cubicBezTo>
                  <a:cubicBezTo>
                    <a:pt x="99" y="88"/>
                    <a:pt x="98" y="87"/>
                    <a:pt x="98" y="87"/>
                  </a:cubicBezTo>
                  <a:cubicBezTo>
                    <a:pt x="105" y="78"/>
                    <a:pt x="109" y="66"/>
                    <a:pt x="109" y="53"/>
                  </a:cubicBezTo>
                  <a:cubicBezTo>
                    <a:pt x="109" y="23"/>
                    <a:pt x="85" y="0"/>
                    <a:pt x="55" y="1"/>
                  </a:cubicBezTo>
                  <a:cubicBezTo>
                    <a:pt x="25" y="2"/>
                    <a:pt x="0" y="28"/>
                    <a:pt x="0" y="58"/>
                  </a:cubicBezTo>
                  <a:cubicBezTo>
                    <a:pt x="0" y="88"/>
                    <a:pt x="25" y="111"/>
                    <a:pt x="55" y="110"/>
                  </a:cubicBezTo>
                  <a:cubicBezTo>
                    <a:pt x="67" y="110"/>
                    <a:pt x="78" y="105"/>
                    <a:pt x="88" y="98"/>
                  </a:cubicBezTo>
                  <a:cubicBezTo>
                    <a:pt x="88" y="98"/>
                    <a:pt x="88" y="99"/>
                    <a:pt x="89" y="99"/>
                  </a:cubicBezTo>
                  <a:cubicBezTo>
                    <a:pt x="94" y="105"/>
                    <a:pt x="94" y="105"/>
                    <a:pt x="94" y="105"/>
                  </a:cubicBezTo>
                  <a:cubicBezTo>
                    <a:pt x="93" y="110"/>
                    <a:pt x="94" y="116"/>
                    <a:pt x="98" y="120"/>
                  </a:cubicBezTo>
                  <a:cubicBezTo>
                    <a:pt x="125" y="146"/>
                    <a:pt x="125" y="146"/>
                    <a:pt x="125" y="146"/>
                  </a:cubicBezTo>
                  <a:cubicBezTo>
                    <a:pt x="131" y="152"/>
                    <a:pt x="141" y="152"/>
                    <a:pt x="147" y="145"/>
                  </a:cubicBezTo>
                  <a:cubicBezTo>
                    <a:pt x="153" y="139"/>
                    <a:pt x="153" y="129"/>
                    <a:pt x="147" y="124"/>
                  </a:cubicBezTo>
                  <a:close/>
                  <a:moveTo>
                    <a:pt x="55" y="101"/>
                  </a:moveTo>
                  <a:cubicBezTo>
                    <a:pt x="30" y="102"/>
                    <a:pt x="9" y="83"/>
                    <a:pt x="9" y="58"/>
                  </a:cubicBezTo>
                  <a:cubicBezTo>
                    <a:pt x="9" y="33"/>
                    <a:pt x="30" y="11"/>
                    <a:pt x="55" y="10"/>
                  </a:cubicBezTo>
                  <a:cubicBezTo>
                    <a:pt x="80" y="9"/>
                    <a:pt x="100" y="29"/>
                    <a:pt x="100" y="54"/>
                  </a:cubicBezTo>
                  <a:cubicBezTo>
                    <a:pt x="100" y="79"/>
                    <a:pt x="80" y="100"/>
                    <a:pt x="55" y="1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Tree>
    <p:extLst>
      <p:ext uri="{BB962C8B-B14F-4D97-AF65-F5344CB8AC3E}">
        <p14:creationId xmlns:p14="http://schemas.microsoft.com/office/powerpoint/2010/main" val="34093414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25CBA5E1-018F-054E-B4A9-723DE8A52B98}"/>
              </a:ext>
            </a:extLst>
          </p:cNvPr>
          <p:cNvSpPr>
            <a:spLocks noGrp="1"/>
          </p:cNvSpPr>
          <p:nvPr>
            <p:ph type="title"/>
          </p:nvPr>
        </p:nvSpPr>
        <p:spPr/>
        <p:txBody>
          <a:bodyPr/>
          <a:lstStyle/>
          <a:p>
            <a:r>
              <a:rPr lang="en-US" dirty="0" smtClean="0"/>
              <a:t>Azure </a:t>
            </a:r>
            <a:r>
              <a:rPr lang="en-US" dirty="0"/>
              <a:t>capability mapping (continued)</a:t>
            </a:r>
          </a:p>
        </p:txBody>
      </p:sp>
      <p:sp>
        <p:nvSpPr>
          <p:cNvPr id="6" name="Text Placeholder 5"/>
          <p:cNvSpPr>
            <a:spLocks noGrp="1"/>
          </p:cNvSpPr>
          <p:nvPr>
            <p:ph type="body" sz="quarter" idx="12"/>
          </p:nvPr>
        </p:nvSpPr>
        <p:spPr/>
        <p:txBody>
          <a:bodyPr/>
          <a:lstStyle/>
          <a:p>
            <a:r>
              <a:rPr lang="en-US" dirty="0"/>
              <a:t>Capability </a:t>
            </a:r>
            <a:r>
              <a:rPr lang="en-US" dirty="0" smtClean="0"/>
              <a:t>framework</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997498229"/>
              </p:ext>
            </p:extLst>
          </p:nvPr>
        </p:nvGraphicFramePr>
        <p:xfrm>
          <a:off x="998400" y="1322388"/>
          <a:ext cx="10195560" cy="3781487"/>
        </p:xfrm>
        <a:graphic>
          <a:graphicData uri="http://schemas.openxmlformats.org/drawingml/2006/table">
            <a:tbl>
              <a:tblPr firstRow="1" bandRow="1">
                <a:tableStyleId>{1FECB4D8-DB02-4DC6-A0A2-4F2EBAE1DC90}</a:tableStyleId>
              </a:tblPr>
              <a:tblGrid>
                <a:gridCol w="1259938">
                  <a:extLst>
                    <a:ext uri="{9D8B030D-6E8A-4147-A177-3AD203B41FA5}">
                      <a16:colId xmlns:a16="http://schemas.microsoft.com/office/drawing/2014/main" xmlns="" val="20001"/>
                    </a:ext>
                  </a:extLst>
                </a:gridCol>
                <a:gridCol w="2403973">
                  <a:extLst>
                    <a:ext uri="{9D8B030D-6E8A-4147-A177-3AD203B41FA5}">
                      <a16:colId xmlns:a16="http://schemas.microsoft.com/office/drawing/2014/main" xmlns="" val="20002"/>
                    </a:ext>
                  </a:extLst>
                </a:gridCol>
                <a:gridCol w="6531649">
                  <a:extLst>
                    <a:ext uri="{9D8B030D-6E8A-4147-A177-3AD203B41FA5}">
                      <a16:colId xmlns:a16="http://schemas.microsoft.com/office/drawing/2014/main" xmlns="" val="1189527883"/>
                    </a:ext>
                  </a:extLst>
                </a:gridCol>
              </a:tblGrid>
              <a:tr h="0">
                <a:tc>
                  <a:txBody>
                    <a:bodyPr/>
                    <a:lstStyle/>
                    <a:p>
                      <a:pPr marL="0" indent="0" algn="l">
                        <a:lnSpc>
                          <a:spcPct val="100000"/>
                        </a:lnSpc>
                        <a:spcBef>
                          <a:spcPts val="0"/>
                        </a:spcBef>
                        <a:spcAft>
                          <a:spcPts val="300"/>
                        </a:spcAft>
                      </a:pPr>
                      <a:r>
                        <a:rPr lang="en-US" sz="1100" b="1" dirty="0">
                          <a:solidFill>
                            <a:schemeClr val="bg1"/>
                          </a:solidFill>
                        </a:rPr>
                        <a:t>Capability</a:t>
                      </a:r>
                    </a:p>
                  </a:txBody>
                  <a:tcPr marL="36576" marR="36576" marT="36576" marB="365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338D"/>
                    </a:solidFill>
                  </a:tcPr>
                </a:tc>
                <a:tc>
                  <a:txBody>
                    <a:bodyPr/>
                    <a:lstStyle/>
                    <a:p>
                      <a:pPr marL="0" indent="0" algn="l">
                        <a:lnSpc>
                          <a:spcPct val="100000"/>
                        </a:lnSpc>
                        <a:spcBef>
                          <a:spcPts val="0"/>
                        </a:spcBef>
                        <a:spcAft>
                          <a:spcPts val="300"/>
                        </a:spcAft>
                      </a:pPr>
                      <a:r>
                        <a:rPr lang="en-US" sz="1100" b="1" dirty="0">
                          <a:solidFill>
                            <a:schemeClr val="bg1"/>
                          </a:solidFill>
                        </a:rPr>
                        <a:t>Sub-Capability</a:t>
                      </a:r>
                    </a:p>
                  </a:txBody>
                  <a:tcPr marL="36576" marR="36576" marT="36576" marB="365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marL="0" indent="0" algn="l">
                        <a:lnSpc>
                          <a:spcPct val="100000"/>
                        </a:lnSpc>
                        <a:spcBef>
                          <a:spcPts val="0"/>
                        </a:spcBef>
                        <a:spcAft>
                          <a:spcPts val="300"/>
                        </a:spcAft>
                      </a:pPr>
                      <a:r>
                        <a:rPr lang="en-US" sz="1100" b="1" dirty="0" smtClean="0">
                          <a:solidFill>
                            <a:schemeClr val="bg1"/>
                          </a:solidFill>
                        </a:rPr>
                        <a:t>Azure </a:t>
                      </a:r>
                      <a:r>
                        <a:rPr lang="en-US" sz="1100" b="1" baseline="0" dirty="0" smtClean="0">
                          <a:solidFill>
                            <a:schemeClr val="bg1"/>
                          </a:solidFill>
                        </a:rPr>
                        <a:t>Native </a:t>
                      </a:r>
                      <a:r>
                        <a:rPr lang="en-US" sz="1100" b="1" baseline="0" dirty="0">
                          <a:solidFill>
                            <a:schemeClr val="bg1"/>
                          </a:solidFill>
                        </a:rPr>
                        <a:t>Capability</a:t>
                      </a:r>
                      <a:endParaRPr lang="en-US" sz="1100" b="1" dirty="0">
                        <a:solidFill>
                          <a:schemeClr val="bg1"/>
                        </a:solidFill>
                      </a:endParaRPr>
                    </a:p>
                  </a:txBody>
                  <a:tcPr marL="36576" marR="36576" marT="36576" marB="365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xmlns="" val="10000"/>
                  </a:ext>
                </a:extLst>
              </a:tr>
              <a:tr h="0">
                <a:tc rowSpan="4">
                  <a:txBody>
                    <a:bodyPr/>
                    <a:lstStyle/>
                    <a:p>
                      <a:pPr marL="0" marR="0" indent="0" algn="l" defTabSz="914400" rtl="0" eaLnBrk="1" fontAlgn="t" latinLnBrk="0" hangingPunct="1">
                        <a:lnSpc>
                          <a:spcPct val="100000"/>
                        </a:lnSpc>
                        <a:spcBef>
                          <a:spcPts val="0"/>
                        </a:spcBef>
                        <a:spcAft>
                          <a:spcPts val="300"/>
                        </a:spcAft>
                        <a:buClrTx/>
                        <a:buSzTx/>
                        <a:buFontTx/>
                        <a:buNone/>
                        <a:tabLst/>
                        <a:defRPr/>
                      </a:pPr>
                      <a:r>
                        <a:rPr lang="en-US" sz="1100" b="1" kern="1200" baseline="0" dirty="0">
                          <a:solidFill>
                            <a:schemeClr val="bg1"/>
                          </a:solidFill>
                          <a:latin typeface="+mn-lt"/>
                          <a:ea typeface="+mn-ea"/>
                          <a:cs typeface="+mn-cs"/>
                        </a:rPr>
                        <a:t>Identity &amp; Access Management</a:t>
                      </a:r>
                    </a:p>
                  </a:txBody>
                  <a:tcPr marL="36576" marR="36576" marT="36576" marB="36576">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a:txBody>
                    <a:bodyPr/>
                    <a:lstStyle/>
                    <a:p>
                      <a:pPr marL="0" indent="0">
                        <a:spcAft>
                          <a:spcPts val="300"/>
                        </a:spcAft>
                      </a:pPr>
                      <a:r>
                        <a:rPr lang="en-US" sz="1100" dirty="0">
                          <a:solidFill>
                            <a:schemeClr val="accent3"/>
                          </a:solidFill>
                        </a:rPr>
                        <a:t>SSO &amp; Federation</a:t>
                      </a: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100" b="0" i="0" u="none" strike="noStrike" kern="1200" baseline="0" dirty="0" smtClean="0">
                          <a:solidFill>
                            <a:schemeClr val="accent3"/>
                          </a:solidFill>
                          <a:latin typeface="+mn-lt"/>
                          <a:ea typeface="+mn-ea"/>
                          <a:cs typeface="+mn-cs"/>
                        </a:rPr>
                        <a:t>User Authentication, MFA, Single Sign On (SSO), Federation, Passwordless Authentication, Machine Learning based Risk Scoring, Adaptive Access, OAuth, RBAC, ABAC</a:t>
                      </a:r>
                      <a:endParaRPr lang="en-US" sz="1100" b="0" i="0" u="none" strike="noStrike" kern="1200" baseline="0" dirty="0">
                        <a:solidFill>
                          <a:schemeClr val="accent3"/>
                        </a:solidFill>
                        <a:latin typeface="+mn-lt"/>
                        <a:ea typeface="+mn-ea"/>
                        <a:cs typeface="+mn-cs"/>
                      </a:endParaRP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r>
              <a:tr h="0">
                <a:tc vMerge="1">
                  <a:txBody>
                    <a:bodyPr/>
                    <a:lstStyle/>
                    <a:p>
                      <a:pPr marL="53975" marR="0" indent="0" algn="l" defTabSz="914400" rtl="0" eaLnBrk="1" fontAlgn="t" latinLnBrk="0" hangingPunct="1">
                        <a:lnSpc>
                          <a:spcPct val="100000"/>
                        </a:lnSpc>
                        <a:spcBef>
                          <a:spcPts val="0"/>
                        </a:spcBef>
                        <a:spcAft>
                          <a:spcPts val="0"/>
                        </a:spcAft>
                        <a:buClrTx/>
                        <a:buSzTx/>
                        <a:buFontTx/>
                        <a:buNone/>
                        <a:tabLst/>
                        <a:defRPr/>
                      </a:pPr>
                      <a:endParaRPr lang="en-US" sz="1200" b="1" kern="1200" dirty="0">
                        <a:solidFill>
                          <a:schemeClr val="tx1"/>
                        </a:solidFill>
                        <a:latin typeface="+mn-lt"/>
                        <a:ea typeface="+mn-ea"/>
                        <a:cs typeface="+mn-cs"/>
                      </a:endParaRPr>
                    </a:p>
                  </a:txBody>
                  <a:tcPr marL="18288" marR="18288" marT="18288" marB="18288" anchor="ctr">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6D2077"/>
                    </a:solidFill>
                  </a:tcPr>
                </a:tc>
                <a:tc>
                  <a:txBody>
                    <a:bodyPr/>
                    <a:lstStyle/>
                    <a:p>
                      <a:pPr marL="0" indent="0">
                        <a:spcAft>
                          <a:spcPts val="300"/>
                        </a:spcAft>
                      </a:pPr>
                      <a:r>
                        <a:rPr lang="en-US" sz="1100" dirty="0" smtClean="0">
                          <a:solidFill>
                            <a:schemeClr val="accent3"/>
                          </a:solidFill>
                        </a:rPr>
                        <a:t>Identity</a:t>
                      </a:r>
                      <a:r>
                        <a:rPr lang="en-US" sz="1100" baseline="0" dirty="0" smtClean="0">
                          <a:solidFill>
                            <a:schemeClr val="accent3"/>
                          </a:solidFill>
                        </a:rPr>
                        <a:t> Management</a:t>
                      </a:r>
                      <a:endParaRPr lang="en-US" sz="1100" kern="1200" dirty="0">
                        <a:solidFill>
                          <a:schemeClr val="accent3"/>
                        </a:solidFill>
                        <a:latin typeface="+mn-lt"/>
                        <a:ea typeface="+mn-ea"/>
                        <a:cs typeface="+mn-cs"/>
                      </a:endParaRP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100" b="0" i="0" u="none" strike="noStrike" kern="1200" baseline="0" dirty="0" smtClean="0">
                          <a:solidFill>
                            <a:schemeClr val="accent3"/>
                          </a:solidFill>
                          <a:latin typeface="+mn-lt"/>
                          <a:ea typeface="+mn-ea"/>
                          <a:cs typeface="+mn-cs"/>
                        </a:rPr>
                        <a:t>Access Certifications, Privileged Access, Entitlement Management, Identity Lifecycle, Access Requests, Workflow, Automated User/Group provisioning, Policy Management, Reporting, Auditing &amp; Analytics, Data Access Policies, Customer IAM, Self Service Management</a:t>
                      </a:r>
                      <a:endParaRPr lang="en-US" sz="1100" b="0" i="0" u="none" strike="noStrike" kern="1200" baseline="0" dirty="0">
                        <a:solidFill>
                          <a:schemeClr val="accent3"/>
                        </a:solidFill>
                        <a:latin typeface="+mn-lt"/>
                        <a:ea typeface="+mn-ea"/>
                        <a:cs typeface="+mn-cs"/>
                      </a:endParaRP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10001"/>
                  </a:ext>
                </a:extLst>
              </a:tr>
              <a:tr h="389576">
                <a:tc vMerge="1">
                  <a:txBody>
                    <a:bodyPr/>
                    <a:lstStyle/>
                    <a:p>
                      <a:pPr marL="53975" marR="0" indent="0" algn="l" defTabSz="914400" rtl="0" eaLnBrk="1" fontAlgn="t" latinLnBrk="0" hangingPunct="1">
                        <a:lnSpc>
                          <a:spcPct val="100000"/>
                        </a:lnSpc>
                        <a:spcBef>
                          <a:spcPts val="0"/>
                        </a:spcBef>
                        <a:spcAft>
                          <a:spcPts val="0"/>
                        </a:spcAft>
                        <a:buClrTx/>
                        <a:buSzTx/>
                        <a:buFontTx/>
                        <a:buNone/>
                        <a:tabLst/>
                        <a:defRPr/>
                      </a:pPr>
                      <a:endParaRPr lang="en-US" sz="1200" b="1" kern="1200" dirty="0">
                        <a:solidFill>
                          <a:schemeClr val="tx1"/>
                        </a:solidFill>
                        <a:latin typeface="+mn-lt"/>
                        <a:ea typeface="+mn-ea"/>
                        <a:cs typeface="+mn-cs"/>
                      </a:endParaRPr>
                    </a:p>
                  </a:txBody>
                  <a:tcPr marL="18288" marR="18288" marT="18288" marB="18288"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AAA00"/>
                    </a:solidFill>
                  </a:tcPr>
                </a:tc>
                <a:tc>
                  <a:txBody>
                    <a:bodyPr/>
                    <a:lstStyle/>
                    <a:p>
                      <a:pPr marL="0" indent="0">
                        <a:spcAft>
                          <a:spcPts val="300"/>
                        </a:spcAft>
                      </a:pPr>
                      <a:r>
                        <a:rPr lang="en-US" sz="1100" dirty="0">
                          <a:solidFill>
                            <a:schemeClr val="accent3"/>
                          </a:solidFill>
                        </a:rPr>
                        <a:t>MFA &amp; Risk</a:t>
                      </a:r>
                      <a:r>
                        <a:rPr lang="en-US" sz="1100" baseline="0" dirty="0">
                          <a:solidFill>
                            <a:schemeClr val="accent3"/>
                          </a:solidFill>
                        </a:rPr>
                        <a:t> Based Adaptive Access</a:t>
                      </a:r>
                      <a:endParaRPr lang="en-US" sz="1100" dirty="0">
                        <a:solidFill>
                          <a:schemeClr val="accent3"/>
                        </a:solidFill>
                      </a:endParaRP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100" b="0" i="0" u="none" strike="noStrike" kern="1200" baseline="0" dirty="0">
                          <a:solidFill>
                            <a:schemeClr val="accent3"/>
                          </a:solidFill>
                          <a:latin typeface="+mn-lt"/>
                          <a:ea typeface="+mn-ea"/>
                          <a:cs typeface="+mn-cs"/>
                        </a:rPr>
                        <a:t>Azure MFA, Conditional access controls</a:t>
                      </a: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10002"/>
                  </a:ext>
                </a:extLst>
              </a:tr>
              <a:tr h="389576">
                <a:tc vMerge="1">
                  <a:txBody>
                    <a:bodyPr/>
                    <a:lstStyle/>
                    <a:p>
                      <a:pPr marL="53975" marR="0" indent="0" algn="l" defTabSz="914400" rtl="0" eaLnBrk="1" fontAlgn="t" latinLnBrk="0" hangingPunct="1">
                        <a:lnSpc>
                          <a:spcPct val="100000"/>
                        </a:lnSpc>
                        <a:spcBef>
                          <a:spcPts val="0"/>
                        </a:spcBef>
                        <a:spcAft>
                          <a:spcPts val="0"/>
                        </a:spcAft>
                        <a:buClrTx/>
                        <a:buSzTx/>
                        <a:buFontTx/>
                        <a:buNone/>
                        <a:tabLst/>
                        <a:defRPr/>
                      </a:pPr>
                      <a:endParaRPr lang="en-US" sz="1200" b="1" kern="1200" dirty="0">
                        <a:solidFill>
                          <a:schemeClr val="tx1"/>
                        </a:solidFill>
                        <a:latin typeface="+mn-lt"/>
                        <a:ea typeface="+mn-ea"/>
                        <a:cs typeface="+mn-cs"/>
                      </a:endParaRPr>
                    </a:p>
                  </a:txBody>
                  <a:tcPr marL="18288" marR="18288" marT="18288" marB="18288"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spcAft>
                          <a:spcPts val="300"/>
                        </a:spcAft>
                      </a:pPr>
                      <a:r>
                        <a:rPr lang="en-US" sz="1100" dirty="0">
                          <a:solidFill>
                            <a:schemeClr val="accent3"/>
                          </a:solidFill>
                        </a:rPr>
                        <a:t>Privileged Access Management</a:t>
                      </a: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100" b="0" i="0" u="none" strike="noStrike" kern="1200" baseline="0" dirty="0">
                          <a:solidFill>
                            <a:schemeClr val="accent3"/>
                          </a:solidFill>
                          <a:latin typeface="+mn-lt"/>
                          <a:ea typeface="+mn-ea"/>
                          <a:cs typeface="+mn-cs"/>
                        </a:rPr>
                        <a:t>Azure AD privileged management, Security monitoring &amp; alerts, Anomaly reports, Azure AD identity protection, Azure AD access reviews</a:t>
                      </a: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10003"/>
                  </a:ext>
                </a:extLst>
              </a:tr>
              <a:tr h="289389">
                <a:tc rowSpan="3">
                  <a:txBody>
                    <a:bodyPr/>
                    <a:lstStyle/>
                    <a:p>
                      <a:pPr marL="0" marR="0" indent="0" algn="l" defTabSz="914400" rtl="0" eaLnBrk="1" fontAlgn="t" latinLnBrk="0" hangingPunct="1">
                        <a:lnSpc>
                          <a:spcPct val="100000"/>
                        </a:lnSpc>
                        <a:spcBef>
                          <a:spcPts val="0"/>
                        </a:spcBef>
                        <a:spcAft>
                          <a:spcPts val="300"/>
                        </a:spcAft>
                        <a:buClrTx/>
                        <a:buSzTx/>
                        <a:buFontTx/>
                        <a:buNone/>
                        <a:tabLst/>
                        <a:defRPr/>
                      </a:pPr>
                      <a:r>
                        <a:rPr lang="en-US" sz="1100" b="1" kern="1200" baseline="0" dirty="0">
                          <a:solidFill>
                            <a:schemeClr val="bg1"/>
                          </a:solidFill>
                          <a:latin typeface="+mn-lt"/>
                          <a:ea typeface="+mn-ea"/>
                          <a:cs typeface="+mn-cs"/>
                        </a:rPr>
                        <a:t>Availability &amp; Scalability</a:t>
                      </a:r>
                    </a:p>
                  </a:txBody>
                  <a:tcPr marL="36576" marR="36576" marT="36576" marB="36576">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70A68"/>
                    </a:solidFill>
                  </a:tcPr>
                </a:tc>
                <a:tc>
                  <a:txBody>
                    <a:bodyPr/>
                    <a:lstStyle/>
                    <a:p>
                      <a:pPr marL="0" indent="0">
                        <a:spcAft>
                          <a:spcPts val="300"/>
                        </a:spcAft>
                        <a:tabLst>
                          <a:tab pos="117475" algn="l"/>
                        </a:tabLst>
                      </a:pPr>
                      <a:r>
                        <a:rPr lang="en-US" sz="1100" dirty="0">
                          <a:solidFill>
                            <a:srgbClr val="470A68"/>
                          </a:solidFill>
                        </a:rPr>
                        <a:t>Failover</a:t>
                      </a:r>
                      <a:r>
                        <a:rPr lang="en-US" sz="1100" baseline="0" dirty="0">
                          <a:solidFill>
                            <a:srgbClr val="470A68"/>
                          </a:solidFill>
                        </a:rPr>
                        <a:t> &amp; Redundancy</a:t>
                      </a:r>
                      <a:endParaRPr lang="en-US" sz="1100" dirty="0">
                        <a:solidFill>
                          <a:srgbClr val="470A68"/>
                        </a:solidFill>
                      </a:endParaRP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100" b="0" i="0" u="none" strike="noStrike" kern="1200" baseline="0" dirty="0">
                          <a:solidFill>
                            <a:srgbClr val="470A68"/>
                          </a:solidFill>
                          <a:latin typeface="+mn-lt"/>
                          <a:ea typeface="+mn-ea"/>
                          <a:cs typeface="+mn-cs"/>
                        </a:rPr>
                        <a:t>Azure Site Recovery, Blob Storage, Traffic Manager</a:t>
                      </a: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10004"/>
                  </a:ext>
                </a:extLst>
              </a:tr>
              <a:tr h="289389">
                <a:tc vMerge="1">
                  <a:txBody>
                    <a:bodyPr/>
                    <a:lstStyle/>
                    <a:p>
                      <a:pPr marL="53975" marR="0" indent="0" algn="l" defTabSz="914400" rtl="0" eaLnBrk="1" fontAlgn="t" latinLnBrk="0" hangingPunct="1">
                        <a:lnSpc>
                          <a:spcPct val="100000"/>
                        </a:lnSpc>
                        <a:spcBef>
                          <a:spcPts val="0"/>
                        </a:spcBef>
                        <a:spcAft>
                          <a:spcPts val="0"/>
                        </a:spcAft>
                        <a:buClrTx/>
                        <a:buSzTx/>
                        <a:buFontTx/>
                        <a:buNone/>
                        <a:tabLst/>
                        <a:defRPr/>
                      </a:pPr>
                      <a:endParaRPr lang="en-US" sz="1200" b="1" kern="1200" dirty="0">
                        <a:solidFill>
                          <a:schemeClr val="tx1"/>
                        </a:solidFill>
                        <a:latin typeface="+mn-lt"/>
                        <a:ea typeface="+mn-ea"/>
                        <a:cs typeface="+mn-cs"/>
                      </a:endParaRPr>
                    </a:p>
                  </a:txBody>
                  <a:tcPr marL="18288" marR="18288" marT="18288" marB="18288" anchor="ctr">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spcAft>
                          <a:spcPts val="300"/>
                        </a:spcAft>
                      </a:pPr>
                      <a:r>
                        <a:rPr lang="en-US" sz="1100" dirty="0">
                          <a:solidFill>
                            <a:srgbClr val="470A68"/>
                          </a:solidFill>
                        </a:rPr>
                        <a:t>Backups &amp; Recovery</a:t>
                      </a: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100" b="0" i="0" u="none" strike="noStrike" kern="1200" baseline="0" dirty="0">
                          <a:solidFill>
                            <a:srgbClr val="470A68"/>
                          </a:solidFill>
                          <a:latin typeface="+mn-lt"/>
                          <a:ea typeface="+mn-ea"/>
                          <a:cs typeface="+mn-cs"/>
                        </a:rPr>
                        <a:t>Azure Backup</a:t>
                      </a: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4155520089"/>
                  </a:ext>
                </a:extLst>
              </a:tr>
              <a:tr h="289389">
                <a:tc vMerge="1">
                  <a:txBody>
                    <a:bodyPr/>
                    <a:lstStyle/>
                    <a:p>
                      <a:pPr marL="53975" marR="0" indent="0" algn="l" defTabSz="914400" rtl="0" eaLnBrk="1" fontAlgn="t" latinLnBrk="0" hangingPunct="1">
                        <a:lnSpc>
                          <a:spcPct val="100000"/>
                        </a:lnSpc>
                        <a:spcBef>
                          <a:spcPts val="0"/>
                        </a:spcBef>
                        <a:spcAft>
                          <a:spcPts val="0"/>
                        </a:spcAft>
                        <a:buClrTx/>
                        <a:buSzTx/>
                        <a:buFontTx/>
                        <a:buNone/>
                        <a:tabLst/>
                        <a:defRPr/>
                      </a:pPr>
                      <a:endParaRPr lang="en-US" sz="1200" b="1" kern="1200" dirty="0">
                        <a:solidFill>
                          <a:schemeClr val="tx1"/>
                        </a:solidFill>
                        <a:latin typeface="+mn-lt"/>
                        <a:ea typeface="+mn-ea"/>
                        <a:cs typeface="+mn-cs"/>
                      </a:endParaRPr>
                    </a:p>
                  </a:txBody>
                  <a:tcPr marL="18288" marR="18288" marT="18288" marB="18288" anchor="ctr">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483698"/>
                    </a:solidFill>
                  </a:tcPr>
                </a:tc>
                <a:tc>
                  <a:txBody>
                    <a:bodyPr/>
                    <a:lstStyle/>
                    <a:p>
                      <a:pPr marL="0" indent="0">
                        <a:spcAft>
                          <a:spcPts val="300"/>
                        </a:spcAft>
                      </a:pPr>
                      <a:r>
                        <a:rPr lang="en-US" sz="1100" dirty="0">
                          <a:solidFill>
                            <a:srgbClr val="470A68"/>
                          </a:solidFill>
                        </a:rPr>
                        <a:t>Auto scaling</a:t>
                      </a: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100" b="0" i="0" u="none" strike="noStrike" kern="1200" baseline="0" dirty="0">
                          <a:solidFill>
                            <a:srgbClr val="470A68"/>
                          </a:solidFill>
                          <a:latin typeface="+mn-lt"/>
                          <a:ea typeface="+mn-ea"/>
                          <a:cs typeface="+mn-cs"/>
                        </a:rPr>
                        <a:t>Azure Autoscale </a:t>
                      </a: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10005"/>
                  </a:ext>
                </a:extLst>
              </a:tr>
              <a:tr h="164940">
                <a:tc rowSpan="3">
                  <a:txBody>
                    <a:bodyPr/>
                    <a:lstStyle/>
                    <a:p>
                      <a:pPr marL="0" marR="0" indent="0" algn="l" defTabSz="914400" rtl="0" eaLnBrk="1" fontAlgn="t" latinLnBrk="0" hangingPunct="1">
                        <a:lnSpc>
                          <a:spcPct val="100000"/>
                        </a:lnSpc>
                        <a:spcBef>
                          <a:spcPts val="0"/>
                        </a:spcBef>
                        <a:spcAft>
                          <a:spcPts val="300"/>
                        </a:spcAft>
                        <a:buClrTx/>
                        <a:buSzTx/>
                        <a:buFontTx/>
                        <a:buNone/>
                        <a:tabLst/>
                        <a:defRPr/>
                      </a:pPr>
                      <a:r>
                        <a:rPr lang="en-US" sz="1100" b="1" kern="1200" baseline="0" dirty="0">
                          <a:solidFill>
                            <a:schemeClr val="bg1"/>
                          </a:solidFill>
                          <a:latin typeface="+mn-lt"/>
                          <a:ea typeface="+mn-ea"/>
                          <a:cs typeface="+mn-cs"/>
                        </a:rPr>
                        <a:t>Compliance</a:t>
                      </a:r>
                    </a:p>
                  </a:txBody>
                  <a:tcPr marL="36576" marR="36576" marT="36576" marB="36576">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tx2"/>
                    </a:solidFill>
                  </a:tcPr>
                </a:tc>
                <a:tc>
                  <a:txBody>
                    <a:bodyPr/>
                    <a:lstStyle/>
                    <a:p>
                      <a:pPr marL="0" indent="0">
                        <a:spcAft>
                          <a:spcPts val="300"/>
                        </a:spcAft>
                      </a:pPr>
                      <a:r>
                        <a:rPr lang="en-US" sz="1100" dirty="0">
                          <a:solidFill>
                            <a:schemeClr val="tx2"/>
                          </a:solidFill>
                        </a:rPr>
                        <a:t>Automated Governance</a:t>
                      </a: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100" b="0" i="0" u="none" strike="noStrike" kern="1200" baseline="0" dirty="0">
                          <a:solidFill>
                            <a:schemeClr val="tx2"/>
                          </a:solidFill>
                          <a:latin typeface="+mn-lt"/>
                          <a:ea typeface="+mn-ea"/>
                          <a:cs typeface="+mn-cs"/>
                        </a:rPr>
                        <a:t>3</a:t>
                      </a:r>
                      <a:r>
                        <a:rPr lang="en-US" sz="1100" b="0" i="0" u="none" strike="noStrike" kern="1200" baseline="30000" dirty="0">
                          <a:solidFill>
                            <a:schemeClr val="tx2"/>
                          </a:solidFill>
                          <a:latin typeface="+mn-lt"/>
                          <a:ea typeface="+mn-ea"/>
                          <a:cs typeface="+mn-cs"/>
                        </a:rPr>
                        <a:t>rd</a:t>
                      </a:r>
                      <a:r>
                        <a:rPr lang="en-US" sz="1100" b="0" i="0" u="none" strike="noStrike" kern="1200" baseline="0" dirty="0">
                          <a:solidFill>
                            <a:schemeClr val="tx2"/>
                          </a:solidFill>
                          <a:latin typeface="+mn-lt"/>
                          <a:ea typeface="+mn-ea"/>
                          <a:cs typeface="+mn-cs"/>
                        </a:rPr>
                        <a:t> party tools, Azure Security Center</a:t>
                      </a: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r>
              <a:tr h="164940">
                <a:tc vMerge="1">
                  <a:txBody>
                    <a:bodyPr/>
                    <a:lstStyle/>
                    <a:p>
                      <a:pPr marL="53975" marR="0" indent="0" algn="l" defTabSz="914400" rtl="0" eaLnBrk="1" fontAlgn="t" latinLnBrk="0" hangingPunct="1">
                        <a:lnSpc>
                          <a:spcPct val="100000"/>
                        </a:lnSpc>
                        <a:spcBef>
                          <a:spcPts val="0"/>
                        </a:spcBef>
                        <a:spcAft>
                          <a:spcPts val="0"/>
                        </a:spcAft>
                        <a:buClrTx/>
                        <a:buSzTx/>
                        <a:buFontTx/>
                        <a:buNone/>
                        <a:tabLst/>
                        <a:defRPr/>
                      </a:pPr>
                      <a:endParaRPr lang="en-US" sz="1200" b="1" kern="1200" dirty="0">
                        <a:solidFill>
                          <a:schemeClr val="tx1"/>
                        </a:solidFill>
                        <a:latin typeface="+mn-lt"/>
                        <a:ea typeface="+mn-ea"/>
                        <a:cs typeface="+mn-cs"/>
                      </a:endParaRPr>
                    </a:p>
                  </a:txBody>
                  <a:tcPr marL="18288" marR="18288" marT="18288" marB="18288" anchor="ctr">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68D2E"/>
                    </a:solidFill>
                  </a:tcPr>
                </a:tc>
                <a:tc>
                  <a:txBody>
                    <a:bodyPr/>
                    <a:lstStyle/>
                    <a:p>
                      <a:pPr marL="0" indent="0">
                        <a:spcAft>
                          <a:spcPts val="300"/>
                        </a:spcAft>
                      </a:pPr>
                      <a:r>
                        <a:rPr lang="en-US" sz="1100" dirty="0">
                          <a:solidFill>
                            <a:schemeClr val="tx2"/>
                          </a:solidFill>
                        </a:rPr>
                        <a:t>Security Advisor</a:t>
                      </a: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100" b="0" i="0" u="none" strike="noStrike" kern="1200" baseline="0" dirty="0">
                          <a:solidFill>
                            <a:schemeClr val="tx2"/>
                          </a:solidFill>
                          <a:latin typeface="+mn-lt"/>
                          <a:ea typeface="+mn-ea"/>
                          <a:cs typeface="+mn-cs"/>
                        </a:rPr>
                        <a:t>Azure Security Center</a:t>
                      </a: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r>
              <a:tr h="164940">
                <a:tc vMerge="1">
                  <a:txBody>
                    <a:bodyPr/>
                    <a:lstStyle/>
                    <a:p>
                      <a:pPr marL="53975" marR="0" indent="0" algn="l" defTabSz="914400" rtl="0" eaLnBrk="1" fontAlgn="t" latinLnBrk="0" hangingPunct="1">
                        <a:lnSpc>
                          <a:spcPct val="100000"/>
                        </a:lnSpc>
                        <a:spcBef>
                          <a:spcPts val="0"/>
                        </a:spcBef>
                        <a:spcAft>
                          <a:spcPts val="0"/>
                        </a:spcAft>
                        <a:buClrTx/>
                        <a:buSzTx/>
                        <a:buFontTx/>
                        <a:buNone/>
                        <a:tabLst/>
                        <a:defRPr/>
                      </a:pPr>
                      <a:endParaRPr lang="en-US" sz="1200" b="1" kern="1200" dirty="0">
                        <a:solidFill>
                          <a:schemeClr val="tx1"/>
                        </a:solidFill>
                        <a:latin typeface="+mn-lt"/>
                        <a:ea typeface="+mn-ea"/>
                        <a:cs typeface="+mn-cs"/>
                      </a:endParaRPr>
                    </a:p>
                  </a:txBody>
                  <a:tcPr marL="18288" marR="18288" marT="18288" marB="18288" anchor="ctr">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68D2E"/>
                    </a:solidFill>
                  </a:tcPr>
                </a:tc>
                <a:tc>
                  <a:txBody>
                    <a:bodyPr/>
                    <a:lstStyle/>
                    <a:p>
                      <a:pPr marL="0" indent="0">
                        <a:spcAft>
                          <a:spcPts val="300"/>
                        </a:spcAft>
                      </a:pPr>
                      <a:r>
                        <a:rPr lang="en-US" sz="1100" dirty="0">
                          <a:solidFill>
                            <a:schemeClr val="tx2"/>
                          </a:solidFill>
                        </a:rPr>
                        <a:t>Reporting</a:t>
                      </a: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spcAft>
                          <a:spcPts val="300"/>
                        </a:spcAft>
                      </a:pPr>
                      <a:r>
                        <a:rPr lang="en-US" sz="1100" dirty="0">
                          <a:solidFill>
                            <a:schemeClr val="tx2"/>
                          </a:solidFill>
                        </a:rPr>
                        <a:t>Azure compliance reports, Azure security center threat intelligence reports, Azure Identity reports, activity reports, sign-in reports, Audit activity reports</a:t>
                      </a:r>
                    </a:p>
                  </a:txBody>
                  <a:tcPr marL="36576" marR="36576" marT="36576" marB="36576">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r>
            </a:tbl>
          </a:graphicData>
        </a:graphic>
      </p:graphicFrame>
      <p:sp>
        <p:nvSpPr>
          <p:cNvPr id="18" name="Freeform 17"/>
          <p:cNvSpPr>
            <a:spLocks noEditPoints="1"/>
          </p:cNvSpPr>
          <p:nvPr/>
        </p:nvSpPr>
        <p:spPr bwMode="auto">
          <a:xfrm>
            <a:off x="1923224" y="2962274"/>
            <a:ext cx="290519" cy="322431"/>
          </a:xfrm>
          <a:custGeom>
            <a:avLst/>
            <a:gdLst/>
            <a:ahLst/>
            <a:cxnLst>
              <a:cxn ang="0">
                <a:pos x="125" y="0"/>
              </a:cxn>
              <a:cxn ang="0">
                <a:pos x="10" y="0"/>
              </a:cxn>
              <a:cxn ang="0">
                <a:pos x="0" y="11"/>
              </a:cxn>
              <a:cxn ang="0">
                <a:pos x="0" y="29"/>
              </a:cxn>
              <a:cxn ang="0">
                <a:pos x="6" y="30"/>
              </a:cxn>
              <a:cxn ang="0">
                <a:pos x="8" y="27"/>
              </a:cxn>
              <a:cxn ang="0">
                <a:pos x="20" y="26"/>
              </a:cxn>
              <a:cxn ang="0">
                <a:pos x="21" y="38"/>
              </a:cxn>
              <a:cxn ang="0">
                <a:pos x="9" y="39"/>
              </a:cxn>
              <a:cxn ang="0">
                <a:pos x="7" y="37"/>
              </a:cxn>
              <a:cxn ang="0">
                <a:pos x="0" y="37"/>
              </a:cxn>
              <a:cxn ang="0">
                <a:pos x="0" y="58"/>
              </a:cxn>
              <a:cxn ang="0">
                <a:pos x="6" y="58"/>
              </a:cxn>
              <a:cxn ang="0">
                <a:pos x="8" y="56"/>
              </a:cxn>
              <a:cxn ang="0">
                <a:pos x="20" y="55"/>
              </a:cxn>
              <a:cxn ang="0">
                <a:pos x="21" y="67"/>
              </a:cxn>
              <a:cxn ang="0">
                <a:pos x="9" y="68"/>
              </a:cxn>
              <a:cxn ang="0">
                <a:pos x="7" y="66"/>
              </a:cxn>
              <a:cxn ang="0">
                <a:pos x="0" y="66"/>
              </a:cxn>
              <a:cxn ang="0">
                <a:pos x="0" y="87"/>
              </a:cxn>
              <a:cxn ang="0">
                <a:pos x="7" y="88"/>
              </a:cxn>
              <a:cxn ang="0">
                <a:pos x="9" y="85"/>
              </a:cxn>
              <a:cxn ang="0">
                <a:pos x="21" y="84"/>
              </a:cxn>
              <a:cxn ang="0">
                <a:pos x="22" y="97"/>
              </a:cxn>
              <a:cxn ang="0">
                <a:pos x="10" y="98"/>
              </a:cxn>
              <a:cxn ang="0">
                <a:pos x="8" y="95"/>
              </a:cxn>
              <a:cxn ang="0">
                <a:pos x="0" y="95"/>
              </a:cxn>
              <a:cxn ang="0">
                <a:pos x="0" y="118"/>
              </a:cxn>
              <a:cxn ang="0">
                <a:pos x="6" y="118"/>
              </a:cxn>
              <a:cxn ang="0">
                <a:pos x="7" y="115"/>
              </a:cxn>
              <a:cxn ang="0">
                <a:pos x="20" y="115"/>
              </a:cxn>
              <a:cxn ang="0">
                <a:pos x="20" y="127"/>
              </a:cxn>
              <a:cxn ang="0">
                <a:pos x="8" y="128"/>
              </a:cxn>
              <a:cxn ang="0">
                <a:pos x="6" y="126"/>
              </a:cxn>
              <a:cxn ang="0">
                <a:pos x="0" y="126"/>
              </a:cxn>
              <a:cxn ang="0">
                <a:pos x="0" y="139"/>
              </a:cxn>
              <a:cxn ang="0">
                <a:pos x="10" y="150"/>
              </a:cxn>
              <a:cxn ang="0">
                <a:pos x="125" y="150"/>
              </a:cxn>
              <a:cxn ang="0">
                <a:pos x="135" y="139"/>
              </a:cxn>
              <a:cxn ang="0">
                <a:pos x="135" y="11"/>
              </a:cxn>
              <a:cxn ang="0">
                <a:pos x="125" y="0"/>
              </a:cxn>
              <a:cxn ang="0">
                <a:pos x="91" y="43"/>
              </a:cxn>
              <a:cxn ang="0">
                <a:pos x="87" y="72"/>
              </a:cxn>
              <a:cxn ang="0">
                <a:pos x="86" y="81"/>
              </a:cxn>
              <a:cxn ang="0">
                <a:pos x="111" y="89"/>
              </a:cxn>
              <a:cxn ang="0">
                <a:pos x="112" y="109"/>
              </a:cxn>
              <a:cxn ang="0">
                <a:pos x="41" y="112"/>
              </a:cxn>
              <a:cxn ang="0">
                <a:pos x="40" y="98"/>
              </a:cxn>
              <a:cxn ang="0">
                <a:pos x="64" y="81"/>
              </a:cxn>
              <a:cxn ang="0">
                <a:pos x="61" y="72"/>
              </a:cxn>
              <a:cxn ang="0">
                <a:pos x="55" y="47"/>
              </a:cxn>
              <a:cxn ang="0">
                <a:pos x="72" y="32"/>
              </a:cxn>
              <a:cxn ang="0">
                <a:pos x="91" y="43"/>
              </a:cxn>
            </a:cxnLst>
            <a:rect l="0" t="0" r="r" b="b"/>
            <a:pathLst>
              <a:path w="135" h="150">
                <a:moveTo>
                  <a:pt x="125" y="0"/>
                </a:moveTo>
                <a:cubicBezTo>
                  <a:pt x="10" y="0"/>
                  <a:pt x="10" y="0"/>
                  <a:pt x="10" y="0"/>
                </a:cubicBezTo>
                <a:cubicBezTo>
                  <a:pt x="4" y="0"/>
                  <a:pt x="0" y="5"/>
                  <a:pt x="0" y="11"/>
                </a:cubicBezTo>
                <a:cubicBezTo>
                  <a:pt x="0" y="29"/>
                  <a:pt x="0" y="29"/>
                  <a:pt x="0" y="29"/>
                </a:cubicBezTo>
                <a:cubicBezTo>
                  <a:pt x="6" y="30"/>
                  <a:pt x="6" y="30"/>
                  <a:pt x="6" y="30"/>
                </a:cubicBezTo>
                <a:cubicBezTo>
                  <a:pt x="6" y="29"/>
                  <a:pt x="7" y="28"/>
                  <a:pt x="8" y="27"/>
                </a:cubicBezTo>
                <a:cubicBezTo>
                  <a:pt x="11" y="23"/>
                  <a:pt x="17" y="23"/>
                  <a:pt x="20" y="26"/>
                </a:cubicBezTo>
                <a:cubicBezTo>
                  <a:pt x="24" y="29"/>
                  <a:pt x="24" y="35"/>
                  <a:pt x="21" y="38"/>
                </a:cubicBezTo>
                <a:cubicBezTo>
                  <a:pt x="18" y="42"/>
                  <a:pt x="12" y="42"/>
                  <a:pt x="9" y="39"/>
                </a:cubicBezTo>
                <a:cubicBezTo>
                  <a:pt x="8" y="38"/>
                  <a:pt x="7" y="38"/>
                  <a:pt x="7" y="37"/>
                </a:cubicBezTo>
                <a:cubicBezTo>
                  <a:pt x="0" y="37"/>
                  <a:pt x="0" y="37"/>
                  <a:pt x="0" y="37"/>
                </a:cubicBezTo>
                <a:cubicBezTo>
                  <a:pt x="0" y="58"/>
                  <a:pt x="0" y="58"/>
                  <a:pt x="0" y="58"/>
                </a:cubicBezTo>
                <a:cubicBezTo>
                  <a:pt x="6" y="58"/>
                  <a:pt x="6" y="58"/>
                  <a:pt x="6" y="58"/>
                </a:cubicBezTo>
                <a:cubicBezTo>
                  <a:pt x="7" y="57"/>
                  <a:pt x="7" y="56"/>
                  <a:pt x="8" y="56"/>
                </a:cubicBezTo>
                <a:cubicBezTo>
                  <a:pt x="11" y="52"/>
                  <a:pt x="17" y="52"/>
                  <a:pt x="20" y="55"/>
                </a:cubicBezTo>
                <a:cubicBezTo>
                  <a:pt x="24" y="58"/>
                  <a:pt x="24" y="64"/>
                  <a:pt x="21" y="67"/>
                </a:cubicBezTo>
                <a:cubicBezTo>
                  <a:pt x="18" y="71"/>
                  <a:pt x="13" y="71"/>
                  <a:pt x="9" y="68"/>
                </a:cubicBezTo>
                <a:cubicBezTo>
                  <a:pt x="8" y="67"/>
                  <a:pt x="8" y="67"/>
                  <a:pt x="7" y="66"/>
                </a:cubicBezTo>
                <a:cubicBezTo>
                  <a:pt x="0" y="66"/>
                  <a:pt x="0" y="66"/>
                  <a:pt x="0" y="66"/>
                </a:cubicBezTo>
                <a:cubicBezTo>
                  <a:pt x="0" y="87"/>
                  <a:pt x="0" y="87"/>
                  <a:pt x="0" y="87"/>
                </a:cubicBezTo>
                <a:cubicBezTo>
                  <a:pt x="7" y="88"/>
                  <a:pt x="7" y="88"/>
                  <a:pt x="7" y="88"/>
                </a:cubicBezTo>
                <a:cubicBezTo>
                  <a:pt x="8" y="87"/>
                  <a:pt x="8" y="86"/>
                  <a:pt x="9" y="85"/>
                </a:cubicBezTo>
                <a:cubicBezTo>
                  <a:pt x="12" y="82"/>
                  <a:pt x="18" y="81"/>
                  <a:pt x="21" y="84"/>
                </a:cubicBezTo>
                <a:cubicBezTo>
                  <a:pt x="25" y="88"/>
                  <a:pt x="25" y="93"/>
                  <a:pt x="22" y="97"/>
                </a:cubicBezTo>
                <a:cubicBezTo>
                  <a:pt x="19" y="100"/>
                  <a:pt x="13" y="101"/>
                  <a:pt x="10" y="98"/>
                </a:cubicBezTo>
                <a:cubicBezTo>
                  <a:pt x="9" y="97"/>
                  <a:pt x="9" y="96"/>
                  <a:pt x="8" y="95"/>
                </a:cubicBezTo>
                <a:cubicBezTo>
                  <a:pt x="0" y="95"/>
                  <a:pt x="0" y="95"/>
                  <a:pt x="0" y="95"/>
                </a:cubicBezTo>
                <a:cubicBezTo>
                  <a:pt x="0" y="118"/>
                  <a:pt x="0" y="118"/>
                  <a:pt x="0" y="118"/>
                </a:cubicBezTo>
                <a:cubicBezTo>
                  <a:pt x="6" y="118"/>
                  <a:pt x="6" y="118"/>
                  <a:pt x="6" y="118"/>
                </a:cubicBezTo>
                <a:cubicBezTo>
                  <a:pt x="6" y="117"/>
                  <a:pt x="7" y="116"/>
                  <a:pt x="7" y="115"/>
                </a:cubicBezTo>
                <a:cubicBezTo>
                  <a:pt x="11" y="112"/>
                  <a:pt x="16" y="111"/>
                  <a:pt x="20" y="115"/>
                </a:cubicBezTo>
                <a:cubicBezTo>
                  <a:pt x="23" y="118"/>
                  <a:pt x="24" y="123"/>
                  <a:pt x="20" y="127"/>
                </a:cubicBezTo>
                <a:cubicBezTo>
                  <a:pt x="17" y="131"/>
                  <a:pt x="12" y="131"/>
                  <a:pt x="8" y="128"/>
                </a:cubicBezTo>
                <a:cubicBezTo>
                  <a:pt x="7" y="127"/>
                  <a:pt x="7" y="126"/>
                  <a:pt x="6" y="126"/>
                </a:cubicBezTo>
                <a:cubicBezTo>
                  <a:pt x="0" y="126"/>
                  <a:pt x="0" y="126"/>
                  <a:pt x="0" y="126"/>
                </a:cubicBezTo>
                <a:cubicBezTo>
                  <a:pt x="0" y="139"/>
                  <a:pt x="0" y="139"/>
                  <a:pt x="0" y="139"/>
                </a:cubicBezTo>
                <a:cubicBezTo>
                  <a:pt x="0" y="145"/>
                  <a:pt x="4" y="150"/>
                  <a:pt x="10" y="150"/>
                </a:cubicBezTo>
                <a:cubicBezTo>
                  <a:pt x="125" y="150"/>
                  <a:pt x="125" y="150"/>
                  <a:pt x="125" y="150"/>
                </a:cubicBezTo>
                <a:cubicBezTo>
                  <a:pt x="131" y="150"/>
                  <a:pt x="135" y="145"/>
                  <a:pt x="135" y="139"/>
                </a:cubicBezTo>
                <a:cubicBezTo>
                  <a:pt x="135" y="11"/>
                  <a:pt x="135" y="11"/>
                  <a:pt x="135" y="11"/>
                </a:cubicBezTo>
                <a:cubicBezTo>
                  <a:pt x="135" y="5"/>
                  <a:pt x="131" y="0"/>
                  <a:pt x="125" y="0"/>
                </a:cubicBezTo>
                <a:close/>
                <a:moveTo>
                  <a:pt x="91" y="43"/>
                </a:moveTo>
                <a:cubicBezTo>
                  <a:pt x="96" y="58"/>
                  <a:pt x="90" y="69"/>
                  <a:pt x="87" y="72"/>
                </a:cubicBezTo>
                <a:cubicBezTo>
                  <a:pt x="85" y="75"/>
                  <a:pt x="86" y="80"/>
                  <a:pt x="86" y="81"/>
                </a:cubicBezTo>
                <a:cubicBezTo>
                  <a:pt x="100" y="83"/>
                  <a:pt x="111" y="89"/>
                  <a:pt x="111" y="89"/>
                </a:cubicBezTo>
                <a:cubicBezTo>
                  <a:pt x="112" y="109"/>
                  <a:pt x="112" y="109"/>
                  <a:pt x="112" y="109"/>
                </a:cubicBezTo>
                <a:cubicBezTo>
                  <a:pt x="41" y="112"/>
                  <a:pt x="41" y="112"/>
                  <a:pt x="41" y="112"/>
                </a:cubicBezTo>
                <a:cubicBezTo>
                  <a:pt x="41" y="112"/>
                  <a:pt x="41" y="107"/>
                  <a:pt x="40" y="98"/>
                </a:cubicBezTo>
                <a:cubicBezTo>
                  <a:pt x="42" y="89"/>
                  <a:pt x="60" y="83"/>
                  <a:pt x="64" y="81"/>
                </a:cubicBezTo>
                <a:cubicBezTo>
                  <a:pt x="67" y="77"/>
                  <a:pt x="61" y="72"/>
                  <a:pt x="61" y="72"/>
                </a:cubicBezTo>
                <a:cubicBezTo>
                  <a:pt x="53" y="62"/>
                  <a:pt x="55" y="50"/>
                  <a:pt x="55" y="47"/>
                </a:cubicBezTo>
                <a:cubicBezTo>
                  <a:pt x="57" y="33"/>
                  <a:pt x="72" y="32"/>
                  <a:pt x="72" y="32"/>
                </a:cubicBezTo>
                <a:cubicBezTo>
                  <a:pt x="84" y="30"/>
                  <a:pt x="90" y="41"/>
                  <a:pt x="91"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nvGrpSpPr>
          <p:cNvPr id="19" name="Group 18"/>
          <p:cNvGrpSpPr>
            <a:grpSpLocks noChangeAspect="1"/>
          </p:cNvGrpSpPr>
          <p:nvPr/>
        </p:nvGrpSpPr>
        <p:grpSpPr bwMode="auto">
          <a:xfrm>
            <a:off x="1956974" y="3773122"/>
            <a:ext cx="223019" cy="398406"/>
            <a:chOff x="5760" y="1596"/>
            <a:chExt cx="899" cy="1606"/>
          </a:xfrm>
          <a:solidFill>
            <a:srgbClr val="FFFFFF"/>
          </a:solidFill>
        </p:grpSpPr>
        <p:sp>
          <p:nvSpPr>
            <p:cNvPr id="20" name="Freeform 19"/>
            <p:cNvSpPr>
              <a:spLocks/>
            </p:cNvSpPr>
            <p:nvPr/>
          </p:nvSpPr>
          <p:spPr bwMode="auto">
            <a:xfrm>
              <a:off x="5922" y="2642"/>
              <a:ext cx="575" cy="349"/>
            </a:xfrm>
            <a:custGeom>
              <a:avLst/>
              <a:gdLst/>
              <a:ahLst/>
              <a:cxnLst>
                <a:cxn ang="0">
                  <a:pos x="35" y="0"/>
                </a:cxn>
                <a:cxn ang="0">
                  <a:pos x="0" y="43"/>
                </a:cxn>
                <a:cxn ang="0">
                  <a:pos x="71" y="43"/>
                </a:cxn>
                <a:cxn ang="0">
                  <a:pos x="35" y="0"/>
                </a:cxn>
              </a:cxnLst>
              <a:rect l="0" t="0" r="r" b="b"/>
              <a:pathLst>
                <a:path w="71" h="43">
                  <a:moveTo>
                    <a:pt x="35" y="0"/>
                  </a:moveTo>
                  <a:cubicBezTo>
                    <a:pt x="30" y="20"/>
                    <a:pt x="4" y="43"/>
                    <a:pt x="0" y="43"/>
                  </a:cubicBezTo>
                  <a:cubicBezTo>
                    <a:pt x="71" y="43"/>
                    <a:pt x="71" y="43"/>
                    <a:pt x="71" y="43"/>
                  </a:cubicBezTo>
                  <a:cubicBezTo>
                    <a:pt x="67" y="43"/>
                    <a:pt x="41" y="21"/>
                    <a:pt x="35"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1" name="Freeform 20"/>
            <p:cNvSpPr>
              <a:spLocks/>
            </p:cNvSpPr>
            <p:nvPr/>
          </p:nvSpPr>
          <p:spPr bwMode="auto">
            <a:xfrm>
              <a:off x="5760" y="3032"/>
              <a:ext cx="899" cy="170"/>
            </a:xfrm>
            <a:custGeom>
              <a:avLst/>
              <a:gdLst/>
              <a:ahLst/>
              <a:cxnLst>
                <a:cxn ang="0">
                  <a:pos x="111" y="10"/>
                </a:cxn>
                <a:cxn ang="0">
                  <a:pos x="105" y="21"/>
                </a:cxn>
                <a:cxn ang="0">
                  <a:pos x="7" y="21"/>
                </a:cxn>
                <a:cxn ang="0">
                  <a:pos x="0" y="10"/>
                </a:cxn>
                <a:cxn ang="0">
                  <a:pos x="7" y="0"/>
                </a:cxn>
                <a:cxn ang="0">
                  <a:pos x="105" y="0"/>
                </a:cxn>
                <a:cxn ang="0">
                  <a:pos x="111" y="10"/>
                </a:cxn>
              </a:cxnLst>
              <a:rect l="0" t="0" r="r" b="b"/>
              <a:pathLst>
                <a:path w="111" h="21">
                  <a:moveTo>
                    <a:pt x="111" y="10"/>
                  </a:moveTo>
                  <a:cubicBezTo>
                    <a:pt x="111" y="16"/>
                    <a:pt x="108" y="21"/>
                    <a:pt x="105" y="21"/>
                  </a:cubicBezTo>
                  <a:cubicBezTo>
                    <a:pt x="7" y="21"/>
                    <a:pt x="7" y="21"/>
                    <a:pt x="7" y="21"/>
                  </a:cubicBezTo>
                  <a:cubicBezTo>
                    <a:pt x="3" y="21"/>
                    <a:pt x="0" y="16"/>
                    <a:pt x="0" y="10"/>
                  </a:cubicBezTo>
                  <a:cubicBezTo>
                    <a:pt x="0" y="5"/>
                    <a:pt x="3" y="0"/>
                    <a:pt x="7" y="0"/>
                  </a:cubicBezTo>
                  <a:cubicBezTo>
                    <a:pt x="105" y="0"/>
                    <a:pt x="105" y="0"/>
                    <a:pt x="105" y="0"/>
                  </a:cubicBezTo>
                  <a:cubicBezTo>
                    <a:pt x="108" y="0"/>
                    <a:pt x="111" y="5"/>
                    <a:pt x="111" y="1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2" name="Freeform 21"/>
            <p:cNvSpPr>
              <a:spLocks/>
            </p:cNvSpPr>
            <p:nvPr/>
          </p:nvSpPr>
          <p:spPr bwMode="auto">
            <a:xfrm>
              <a:off x="5833" y="1791"/>
              <a:ext cx="340" cy="1217"/>
            </a:xfrm>
            <a:custGeom>
              <a:avLst/>
              <a:gdLst/>
              <a:ahLst/>
              <a:cxnLst>
                <a:cxn ang="0">
                  <a:pos x="8" y="150"/>
                </a:cxn>
                <a:cxn ang="0">
                  <a:pos x="8" y="148"/>
                </a:cxn>
                <a:cxn ang="0">
                  <a:pos x="8" y="139"/>
                </a:cxn>
                <a:cxn ang="0">
                  <a:pos x="10" y="124"/>
                </a:cxn>
                <a:cxn ang="0">
                  <a:pos x="19" y="110"/>
                </a:cxn>
                <a:cxn ang="0">
                  <a:pos x="33" y="93"/>
                </a:cxn>
                <a:cxn ang="0">
                  <a:pos x="42" y="76"/>
                </a:cxn>
                <a:cxn ang="0">
                  <a:pos x="31" y="57"/>
                </a:cxn>
                <a:cxn ang="0">
                  <a:pos x="17" y="40"/>
                </a:cxn>
                <a:cxn ang="0">
                  <a:pos x="17" y="40"/>
                </a:cxn>
                <a:cxn ang="0">
                  <a:pos x="17" y="40"/>
                </a:cxn>
                <a:cxn ang="0">
                  <a:pos x="10" y="28"/>
                </a:cxn>
                <a:cxn ang="0">
                  <a:pos x="8" y="12"/>
                </a:cxn>
                <a:cxn ang="0">
                  <a:pos x="8" y="2"/>
                </a:cxn>
                <a:cxn ang="0">
                  <a:pos x="9" y="0"/>
                </a:cxn>
                <a:cxn ang="0">
                  <a:pos x="0" y="0"/>
                </a:cxn>
                <a:cxn ang="0">
                  <a:pos x="0" y="2"/>
                </a:cxn>
                <a:cxn ang="0">
                  <a:pos x="0" y="12"/>
                </a:cxn>
                <a:cxn ang="0">
                  <a:pos x="2" y="32"/>
                </a:cxn>
                <a:cxn ang="0">
                  <a:pos x="12" y="47"/>
                </a:cxn>
                <a:cxn ang="0">
                  <a:pos x="26" y="64"/>
                </a:cxn>
                <a:cxn ang="0">
                  <a:pos x="34" y="76"/>
                </a:cxn>
                <a:cxn ang="0">
                  <a:pos x="27" y="86"/>
                </a:cxn>
                <a:cxn ang="0">
                  <a:pos x="13" y="103"/>
                </a:cxn>
                <a:cxn ang="0">
                  <a:pos x="2" y="120"/>
                </a:cxn>
                <a:cxn ang="0">
                  <a:pos x="0" y="139"/>
                </a:cxn>
                <a:cxn ang="0">
                  <a:pos x="0" y="148"/>
                </a:cxn>
                <a:cxn ang="0">
                  <a:pos x="0" y="150"/>
                </a:cxn>
                <a:cxn ang="0">
                  <a:pos x="8" y="150"/>
                </a:cxn>
              </a:cxnLst>
              <a:rect l="0" t="0" r="r" b="b"/>
              <a:pathLst>
                <a:path w="42" h="150">
                  <a:moveTo>
                    <a:pt x="8" y="150"/>
                  </a:moveTo>
                  <a:cubicBezTo>
                    <a:pt x="8" y="149"/>
                    <a:pt x="8" y="149"/>
                    <a:pt x="8" y="148"/>
                  </a:cubicBezTo>
                  <a:cubicBezTo>
                    <a:pt x="8" y="139"/>
                    <a:pt x="8" y="139"/>
                    <a:pt x="8" y="139"/>
                  </a:cubicBezTo>
                  <a:cubicBezTo>
                    <a:pt x="8" y="131"/>
                    <a:pt x="9" y="127"/>
                    <a:pt x="10" y="124"/>
                  </a:cubicBezTo>
                  <a:cubicBezTo>
                    <a:pt x="11" y="122"/>
                    <a:pt x="13" y="117"/>
                    <a:pt x="19" y="110"/>
                  </a:cubicBezTo>
                  <a:cubicBezTo>
                    <a:pt x="33" y="93"/>
                    <a:pt x="33" y="93"/>
                    <a:pt x="33" y="93"/>
                  </a:cubicBezTo>
                  <a:cubicBezTo>
                    <a:pt x="40" y="85"/>
                    <a:pt x="42" y="81"/>
                    <a:pt x="42" y="76"/>
                  </a:cubicBezTo>
                  <a:cubicBezTo>
                    <a:pt x="42" y="71"/>
                    <a:pt x="39" y="66"/>
                    <a:pt x="31" y="57"/>
                  </a:cubicBezTo>
                  <a:cubicBezTo>
                    <a:pt x="17" y="40"/>
                    <a:pt x="17" y="40"/>
                    <a:pt x="17" y="40"/>
                  </a:cubicBezTo>
                  <a:cubicBezTo>
                    <a:pt x="17" y="40"/>
                    <a:pt x="17" y="40"/>
                    <a:pt x="17" y="40"/>
                  </a:cubicBezTo>
                  <a:cubicBezTo>
                    <a:pt x="17" y="40"/>
                    <a:pt x="17" y="40"/>
                    <a:pt x="17" y="40"/>
                  </a:cubicBezTo>
                  <a:cubicBezTo>
                    <a:pt x="13" y="35"/>
                    <a:pt x="11" y="31"/>
                    <a:pt x="10" y="28"/>
                  </a:cubicBezTo>
                  <a:cubicBezTo>
                    <a:pt x="9" y="26"/>
                    <a:pt x="8" y="21"/>
                    <a:pt x="8" y="12"/>
                  </a:cubicBezTo>
                  <a:cubicBezTo>
                    <a:pt x="8" y="2"/>
                    <a:pt x="8" y="2"/>
                    <a:pt x="8" y="2"/>
                  </a:cubicBezTo>
                  <a:cubicBezTo>
                    <a:pt x="8" y="2"/>
                    <a:pt x="8" y="1"/>
                    <a:pt x="9" y="0"/>
                  </a:cubicBezTo>
                  <a:cubicBezTo>
                    <a:pt x="0" y="0"/>
                    <a:pt x="0" y="0"/>
                    <a:pt x="0" y="0"/>
                  </a:cubicBezTo>
                  <a:cubicBezTo>
                    <a:pt x="0" y="1"/>
                    <a:pt x="0" y="1"/>
                    <a:pt x="0" y="2"/>
                  </a:cubicBezTo>
                  <a:cubicBezTo>
                    <a:pt x="0" y="12"/>
                    <a:pt x="0" y="12"/>
                    <a:pt x="0" y="12"/>
                  </a:cubicBezTo>
                  <a:cubicBezTo>
                    <a:pt x="0" y="20"/>
                    <a:pt x="0" y="27"/>
                    <a:pt x="2" y="32"/>
                  </a:cubicBezTo>
                  <a:cubicBezTo>
                    <a:pt x="4" y="36"/>
                    <a:pt x="7" y="41"/>
                    <a:pt x="12" y="47"/>
                  </a:cubicBezTo>
                  <a:cubicBezTo>
                    <a:pt x="26" y="64"/>
                    <a:pt x="26" y="64"/>
                    <a:pt x="26" y="64"/>
                  </a:cubicBezTo>
                  <a:cubicBezTo>
                    <a:pt x="31" y="70"/>
                    <a:pt x="34" y="74"/>
                    <a:pt x="34" y="76"/>
                  </a:cubicBezTo>
                  <a:cubicBezTo>
                    <a:pt x="34" y="77"/>
                    <a:pt x="31" y="81"/>
                    <a:pt x="27" y="86"/>
                  </a:cubicBezTo>
                  <a:cubicBezTo>
                    <a:pt x="13" y="103"/>
                    <a:pt x="13" y="103"/>
                    <a:pt x="13" y="103"/>
                  </a:cubicBezTo>
                  <a:cubicBezTo>
                    <a:pt x="8" y="110"/>
                    <a:pt x="4" y="116"/>
                    <a:pt x="2" y="120"/>
                  </a:cubicBezTo>
                  <a:cubicBezTo>
                    <a:pt x="1" y="125"/>
                    <a:pt x="0" y="131"/>
                    <a:pt x="0" y="139"/>
                  </a:cubicBezTo>
                  <a:cubicBezTo>
                    <a:pt x="0" y="148"/>
                    <a:pt x="0" y="148"/>
                    <a:pt x="0" y="148"/>
                  </a:cubicBezTo>
                  <a:cubicBezTo>
                    <a:pt x="0" y="149"/>
                    <a:pt x="0" y="149"/>
                    <a:pt x="0" y="150"/>
                  </a:cubicBezTo>
                  <a:lnTo>
                    <a:pt x="8" y="1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3" name="Freeform 22"/>
            <p:cNvSpPr>
              <a:spLocks/>
            </p:cNvSpPr>
            <p:nvPr/>
          </p:nvSpPr>
          <p:spPr bwMode="auto">
            <a:xfrm>
              <a:off x="6254" y="1791"/>
              <a:ext cx="340" cy="1217"/>
            </a:xfrm>
            <a:custGeom>
              <a:avLst/>
              <a:gdLst/>
              <a:ahLst/>
              <a:cxnLst>
                <a:cxn ang="0">
                  <a:pos x="8" y="93"/>
                </a:cxn>
                <a:cxn ang="0">
                  <a:pos x="0" y="76"/>
                </a:cxn>
                <a:cxn ang="0">
                  <a:pos x="10" y="57"/>
                </a:cxn>
                <a:cxn ang="0">
                  <a:pos x="24" y="40"/>
                </a:cxn>
                <a:cxn ang="0">
                  <a:pos x="24" y="40"/>
                </a:cxn>
                <a:cxn ang="0">
                  <a:pos x="24" y="40"/>
                </a:cxn>
                <a:cxn ang="0">
                  <a:pos x="32" y="28"/>
                </a:cxn>
                <a:cxn ang="0">
                  <a:pos x="33" y="12"/>
                </a:cxn>
                <a:cxn ang="0">
                  <a:pos x="33" y="2"/>
                </a:cxn>
                <a:cxn ang="0">
                  <a:pos x="33" y="0"/>
                </a:cxn>
                <a:cxn ang="0">
                  <a:pos x="42" y="0"/>
                </a:cxn>
                <a:cxn ang="0">
                  <a:pos x="42" y="2"/>
                </a:cxn>
                <a:cxn ang="0">
                  <a:pos x="42" y="12"/>
                </a:cxn>
                <a:cxn ang="0">
                  <a:pos x="39" y="32"/>
                </a:cxn>
                <a:cxn ang="0">
                  <a:pos x="30" y="47"/>
                </a:cxn>
                <a:cxn ang="0">
                  <a:pos x="16" y="64"/>
                </a:cxn>
                <a:cxn ang="0">
                  <a:pos x="8" y="76"/>
                </a:cxn>
                <a:cxn ang="0">
                  <a:pos x="14" y="86"/>
                </a:cxn>
                <a:cxn ang="0">
                  <a:pos x="28" y="103"/>
                </a:cxn>
                <a:cxn ang="0">
                  <a:pos x="39" y="120"/>
                </a:cxn>
                <a:cxn ang="0">
                  <a:pos x="42" y="139"/>
                </a:cxn>
                <a:cxn ang="0">
                  <a:pos x="42" y="148"/>
                </a:cxn>
                <a:cxn ang="0">
                  <a:pos x="42" y="150"/>
                </a:cxn>
                <a:cxn ang="0">
                  <a:pos x="33" y="150"/>
                </a:cxn>
                <a:cxn ang="0">
                  <a:pos x="33" y="148"/>
                </a:cxn>
                <a:cxn ang="0">
                  <a:pos x="33" y="139"/>
                </a:cxn>
                <a:cxn ang="0">
                  <a:pos x="32" y="124"/>
                </a:cxn>
                <a:cxn ang="0">
                  <a:pos x="22" y="110"/>
                </a:cxn>
                <a:cxn ang="0">
                  <a:pos x="8" y="93"/>
                </a:cxn>
                <a:cxn ang="0">
                  <a:pos x="8" y="93"/>
                </a:cxn>
              </a:cxnLst>
              <a:rect l="0" t="0" r="r" b="b"/>
              <a:pathLst>
                <a:path w="42" h="150">
                  <a:moveTo>
                    <a:pt x="8" y="93"/>
                  </a:moveTo>
                  <a:cubicBezTo>
                    <a:pt x="2" y="85"/>
                    <a:pt x="0" y="81"/>
                    <a:pt x="0" y="76"/>
                  </a:cubicBezTo>
                  <a:cubicBezTo>
                    <a:pt x="0" y="71"/>
                    <a:pt x="2" y="66"/>
                    <a:pt x="10" y="57"/>
                  </a:cubicBezTo>
                  <a:cubicBezTo>
                    <a:pt x="24" y="40"/>
                    <a:pt x="24" y="40"/>
                    <a:pt x="24" y="40"/>
                  </a:cubicBezTo>
                  <a:cubicBezTo>
                    <a:pt x="24" y="40"/>
                    <a:pt x="24" y="40"/>
                    <a:pt x="24" y="40"/>
                  </a:cubicBezTo>
                  <a:cubicBezTo>
                    <a:pt x="24" y="40"/>
                    <a:pt x="24" y="40"/>
                    <a:pt x="24" y="40"/>
                  </a:cubicBezTo>
                  <a:cubicBezTo>
                    <a:pt x="29" y="35"/>
                    <a:pt x="31" y="31"/>
                    <a:pt x="32" y="28"/>
                  </a:cubicBezTo>
                  <a:cubicBezTo>
                    <a:pt x="33" y="26"/>
                    <a:pt x="33" y="21"/>
                    <a:pt x="33" y="12"/>
                  </a:cubicBezTo>
                  <a:cubicBezTo>
                    <a:pt x="33" y="2"/>
                    <a:pt x="33" y="2"/>
                    <a:pt x="33" y="2"/>
                  </a:cubicBezTo>
                  <a:cubicBezTo>
                    <a:pt x="33" y="2"/>
                    <a:pt x="33" y="1"/>
                    <a:pt x="33" y="0"/>
                  </a:cubicBezTo>
                  <a:cubicBezTo>
                    <a:pt x="42" y="0"/>
                    <a:pt x="42" y="0"/>
                    <a:pt x="42" y="0"/>
                  </a:cubicBezTo>
                  <a:cubicBezTo>
                    <a:pt x="42" y="1"/>
                    <a:pt x="42" y="1"/>
                    <a:pt x="42" y="2"/>
                  </a:cubicBezTo>
                  <a:cubicBezTo>
                    <a:pt x="42" y="12"/>
                    <a:pt x="42" y="12"/>
                    <a:pt x="42" y="12"/>
                  </a:cubicBezTo>
                  <a:cubicBezTo>
                    <a:pt x="42" y="20"/>
                    <a:pt x="41" y="27"/>
                    <a:pt x="39" y="32"/>
                  </a:cubicBezTo>
                  <a:cubicBezTo>
                    <a:pt x="38" y="36"/>
                    <a:pt x="35" y="41"/>
                    <a:pt x="30" y="47"/>
                  </a:cubicBezTo>
                  <a:cubicBezTo>
                    <a:pt x="16" y="64"/>
                    <a:pt x="16" y="64"/>
                    <a:pt x="16" y="64"/>
                  </a:cubicBezTo>
                  <a:cubicBezTo>
                    <a:pt x="11" y="70"/>
                    <a:pt x="8" y="74"/>
                    <a:pt x="8" y="76"/>
                  </a:cubicBezTo>
                  <a:cubicBezTo>
                    <a:pt x="8" y="77"/>
                    <a:pt x="10" y="81"/>
                    <a:pt x="14" y="86"/>
                  </a:cubicBezTo>
                  <a:cubicBezTo>
                    <a:pt x="28" y="103"/>
                    <a:pt x="28" y="103"/>
                    <a:pt x="28" y="103"/>
                  </a:cubicBezTo>
                  <a:cubicBezTo>
                    <a:pt x="34" y="110"/>
                    <a:pt x="38" y="116"/>
                    <a:pt x="39" y="120"/>
                  </a:cubicBezTo>
                  <a:cubicBezTo>
                    <a:pt x="41" y="125"/>
                    <a:pt x="42" y="131"/>
                    <a:pt x="42" y="139"/>
                  </a:cubicBezTo>
                  <a:cubicBezTo>
                    <a:pt x="42" y="148"/>
                    <a:pt x="42" y="148"/>
                    <a:pt x="42" y="148"/>
                  </a:cubicBezTo>
                  <a:cubicBezTo>
                    <a:pt x="42" y="149"/>
                    <a:pt x="42" y="149"/>
                    <a:pt x="42" y="150"/>
                  </a:cubicBezTo>
                  <a:cubicBezTo>
                    <a:pt x="33" y="150"/>
                    <a:pt x="33" y="150"/>
                    <a:pt x="33" y="150"/>
                  </a:cubicBezTo>
                  <a:cubicBezTo>
                    <a:pt x="33" y="149"/>
                    <a:pt x="33" y="149"/>
                    <a:pt x="33" y="148"/>
                  </a:cubicBezTo>
                  <a:cubicBezTo>
                    <a:pt x="33" y="139"/>
                    <a:pt x="33" y="139"/>
                    <a:pt x="33" y="139"/>
                  </a:cubicBezTo>
                  <a:cubicBezTo>
                    <a:pt x="33" y="131"/>
                    <a:pt x="32" y="127"/>
                    <a:pt x="32" y="124"/>
                  </a:cubicBezTo>
                  <a:cubicBezTo>
                    <a:pt x="31" y="122"/>
                    <a:pt x="28" y="117"/>
                    <a:pt x="22" y="110"/>
                  </a:cubicBezTo>
                  <a:cubicBezTo>
                    <a:pt x="8" y="93"/>
                    <a:pt x="8" y="93"/>
                    <a:pt x="8" y="93"/>
                  </a:cubicBezTo>
                  <a:cubicBezTo>
                    <a:pt x="8" y="93"/>
                    <a:pt x="8" y="93"/>
                    <a:pt x="8" y="9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4" name="Freeform 23"/>
            <p:cNvSpPr>
              <a:spLocks/>
            </p:cNvSpPr>
            <p:nvPr/>
          </p:nvSpPr>
          <p:spPr bwMode="auto">
            <a:xfrm>
              <a:off x="5760" y="1596"/>
              <a:ext cx="899" cy="170"/>
            </a:xfrm>
            <a:custGeom>
              <a:avLst/>
              <a:gdLst/>
              <a:ahLst/>
              <a:cxnLst>
                <a:cxn ang="0">
                  <a:pos x="111" y="11"/>
                </a:cxn>
                <a:cxn ang="0">
                  <a:pos x="105" y="0"/>
                </a:cxn>
                <a:cxn ang="0">
                  <a:pos x="7" y="0"/>
                </a:cxn>
                <a:cxn ang="0">
                  <a:pos x="0" y="11"/>
                </a:cxn>
                <a:cxn ang="0">
                  <a:pos x="7" y="21"/>
                </a:cxn>
                <a:cxn ang="0">
                  <a:pos x="105" y="21"/>
                </a:cxn>
                <a:cxn ang="0">
                  <a:pos x="111" y="11"/>
                </a:cxn>
              </a:cxnLst>
              <a:rect l="0" t="0" r="r" b="b"/>
              <a:pathLst>
                <a:path w="111" h="21">
                  <a:moveTo>
                    <a:pt x="111" y="11"/>
                  </a:moveTo>
                  <a:cubicBezTo>
                    <a:pt x="111" y="5"/>
                    <a:pt x="108" y="0"/>
                    <a:pt x="105" y="0"/>
                  </a:cubicBezTo>
                  <a:cubicBezTo>
                    <a:pt x="7" y="0"/>
                    <a:pt x="7" y="0"/>
                    <a:pt x="7" y="0"/>
                  </a:cubicBezTo>
                  <a:cubicBezTo>
                    <a:pt x="3" y="0"/>
                    <a:pt x="0" y="5"/>
                    <a:pt x="0" y="11"/>
                  </a:cubicBezTo>
                  <a:cubicBezTo>
                    <a:pt x="0" y="16"/>
                    <a:pt x="3" y="21"/>
                    <a:pt x="7" y="21"/>
                  </a:cubicBezTo>
                  <a:cubicBezTo>
                    <a:pt x="105" y="21"/>
                    <a:pt x="105" y="21"/>
                    <a:pt x="105" y="21"/>
                  </a:cubicBezTo>
                  <a:cubicBezTo>
                    <a:pt x="108" y="21"/>
                    <a:pt x="111" y="16"/>
                    <a:pt x="111" y="1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5" name="Freeform 24"/>
            <p:cNvSpPr>
              <a:spLocks/>
            </p:cNvSpPr>
            <p:nvPr/>
          </p:nvSpPr>
          <p:spPr bwMode="auto">
            <a:xfrm>
              <a:off x="5930" y="2002"/>
              <a:ext cx="559" cy="438"/>
            </a:xfrm>
            <a:custGeom>
              <a:avLst/>
              <a:gdLst/>
              <a:ahLst/>
              <a:cxnLst>
                <a:cxn ang="0">
                  <a:pos x="35" y="6"/>
                </a:cxn>
                <a:cxn ang="0">
                  <a:pos x="0" y="0"/>
                </a:cxn>
                <a:cxn ang="0">
                  <a:pos x="12" y="16"/>
                </a:cxn>
                <a:cxn ang="0">
                  <a:pos x="20" y="25"/>
                </a:cxn>
                <a:cxn ang="0">
                  <a:pos x="34" y="54"/>
                </a:cxn>
                <a:cxn ang="0">
                  <a:pos x="49" y="25"/>
                </a:cxn>
                <a:cxn ang="0">
                  <a:pos x="57" y="16"/>
                </a:cxn>
                <a:cxn ang="0">
                  <a:pos x="69" y="0"/>
                </a:cxn>
                <a:cxn ang="0">
                  <a:pos x="35" y="6"/>
                </a:cxn>
              </a:cxnLst>
              <a:rect l="0" t="0" r="r" b="b"/>
              <a:pathLst>
                <a:path w="69" h="54">
                  <a:moveTo>
                    <a:pt x="35" y="6"/>
                  </a:moveTo>
                  <a:cubicBezTo>
                    <a:pt x="20" y="6"/>
                    <a:pt x="0" y="0"/>
                    <a:pt x="0" y="0"/>
                  </a:cubicBezTo>
                  <a:cubicBezTo>
                    <a:pt x="0" y="3"/>
                    <a:pt x="6" y="9"/>
                    <a:pt x="12" y="16"/>
                  </a:cubicBezTo>
                  <a:cubicBezTo>
                    <a:pt x="20" y="25"/>
                    <a:pt x="20" y="25"/>
                    <a:pt x="20" y="25"/>
                  </a:cubicBezTo>
                  <a:cubicBezTo>
                    <a:pt x="28" y="35"/>
                    <a:pt x="33" y="40"/>
                    <a:pt x="34" y="54"/>
                  </a:cubicBezTo>
                  <a:cubicBezTo>
                    <a:pt x="36" y="40"/>
                    <a:pt x="41" y="35"/>
                    <a:pt x="49" y="25"/>
                  </a:cubicBezTo>
                  <a:cubicBezTo>
                    <a:pt x="57" y="16"/>
                    <a:pt x="57" y="16"/>
                    <a:pt x="57" y="16"/>
                  </a:cubicBezTo>
                  <a:cubicBezTo>
                    <a:pt x="64" y="9"/>
                    <a:pt x="69" y="3"/>
                    <a:pt x="69" y="0"/>
                  </a:cubicBezTo>
                  <a:cubicBezTo>
                    <a:pt x="69" y="0"/>
                    <a:pt x="51" y="6"/>
                    <a:pt x="35" y="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26" name="Group 25"/>
          <p:cNvGrpSpPr>
            <a:grpSpLocks noChangeAspect="1"/>
          </p:cNvGrpSpPr>
          <p:nvPr/>
        </p:nvGrpSpPr>
        <p:grpSpPr bwMode="auto">
          <a:xfrm>
            <a:off x="1913284" y="4738689"/>
            <a:ext cx="307771" cy="319870"/>
            <a:chOff x="4832" y="841"/>
            <a:chExt cx="407" cy="423"/>
          </a:xfrm>
          <a:solidFill>
            <a:srgbClr val="FFFFFF"/>
          </a:solidFill>
        </p:grpSpPr>
        <p:sp>
          <p:nvSpPr>
            <p:cNvPr id="27" name="Freeform 26"/>
            <p:cNvSpPr>
              <a:spLocks/>
            </p:cNvSpPr>
            <p:nvPr/>
          </p:nvSpPr>
          <p:spPr bwMode="auto">
            <a:xfrm>
              <a:off x="4908" y="841"/>
              <a:ext cx="331" cy="323"/>
            </a:xfrm>
            <a:custGeom>
              <a:avLst/>
              <a:gdLst/>
              <a:ahLst/>
              <a:cxnLst>
                <a:cxn ang="0">
                  <a:pos x="52" y="137"/>
                </a:cxn>
                <a:cxn ang="0">
                  <a:pos x="42" y="133"/>
                </a:cxn>
                <a:cxn ang="0">
                  <a:pos x="6" y="97"/>
                </a:cxn>
                <a:cxn ang="0">
                  <a:pos x="6" y="77"/>
                </a:cxn>
                <a:cxn ang="0">
                  <a:pos x="26" y="77"/>
                </a:cxn>
                <a:cxn ang="0">
                  <a:pos x="50" y="100"/>
                </a:cxn>
                <a:cxn ang="0">
                  <a:pos x="112" y="9"/>
                </a:cxn>
                <a:cxn ang="0">
                  <a:pos x="132" y="5"/>
                </a:cxn>
                <a:cxn ang="0">
                  <a:pos x="136" y="25"/>
                </a:cxn>
                <a:cxn ang="0">
                  <a:pos x="64" y="131"/>
                </a:cxn>
                <a:cxn ang="0">
                  <a:pos x="54" y="137"/>
                </a:cxn>
                <a:cxn ang="0">
                  <a:pos x="52" y="137"/>
                </a:cxn>
              </a:cxnLst>
              <a:rect l="0" t="0" r="r" b="b"/>
              <a:pathLst>
                <a:path w="140" h="137">
                  <a:moveTo>
                    <a:pt x="52" y="137"/>
                  </a:moveTo>
                  <a:cubicBezTo>
                    <a:pt x="49" y="137"/>
                    <a:pt x="45" y="136"/>
                    <a:pt x="42" y="133"/>
                  </a:cubicBezTo>
                  <a:cubicBezTo>
                    <a:pt x="6" y="97"/>
                    <a:pt x="6" y="97"/>
                    <a:pt x="6" y="97"/>
                  </a:cubicBezTo>
                  <a:cubicBezTo>
                    <a:pt x="0" y="91"/>
                    <a:pt x="0" y="82"/>
                    <a:pt x="6" y="77"/>
                  </a:cubicBezTo>
                  <a:cubicBezTo>
                    <a:pt x="12" y="71"/>
                    <a:pt x="21" y="71"/>
                    <a:pt x="26" y="77"/>
                  </a:cubicBezTo>
                  <a:cubicBezTo>
                    <a:pt x="50" y="100"/>
                    <a:pt x="50" y="100"/>
                    <a:pt x="50" y="100"/>
                  </a:cubicBezTo>
                  <a:cubicBezTo>
                    <a:pt x="112" y="9"/>
                    <a:pt x="112" y="9"/>
                    <a:pt x="112" y="9"/>
                  </a:cubicBezTo>
                  <a:cubicBezTo>
                    <a:pt x="116" y="2"/>
                    <a:pt x="125" y="0"/>
                    <a:pt x="132" y="5"/>
                  </a:cubicBezTo>
                  <a:cubicBezTo>
                    <a:pt x="139" y="9"/>
                    <a:pt x="140" y="18"/>
                    <a:pt x="136" y="25"/>
                  </a:cubicBezTo>
                  <a:cubicBezTo>
                    <a:pt x="64" y="131"/>
                    <a:pt x="64" y="131"/>
                    <a:pt x="64" y="131"/>
                  </a:cubicBezTo>
                  <a:cubicBezTo>
                    <a:pt x="62" y="135"/>
                    <a:pt x="58" y="137"/>
                    <a:pt x="54" y="137"/>
                  </a:cubicBezTo>
                  <a:cubicBezTo>
                    <a:pt x="53" y="137"/>
                    <a:pt x="53" y="137"/>
                    <a:pt x="52" y="137"/>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8" name="Freeform 27"/>
            <p:cNvSpPr>
              <a:spLocks/>
            </p:cNvSpPr>
            <p:nvPr/>
          </p:nvSpPr>
          <p:spPr bwMode="auto">
            <a:xfrm>
              <a:off x="4832" y="900"/>
              <a:ext cx="364" cy="364"/>
            </a:xfrm>
            <a:custGeom>
              <a:avLst/>
              <a:gdLst/>
              <a:ahLst/>
              <a:cxnLst>
                <a:cxn ang="0">
                  <a:pos x="135" y="83"/>
                </a:cxn>
                <a:cxn ang="0">
                  <a:pos x="135" y="125"/>
                </a:cxn>
                <a:cxn ang="0">
                  <a:pos x="125" y="135"/>
                </a:cxn>
                <a:cxn ang="0">
                  <a:pos x="29" y="135"/>
                </a:cxn>
                <a:cxn ang="0">
                  <a:pos x="20" y="125"/>
                </a:cxn>
                <a:cxn ang="0">
                  <a:pos x="20" y="29"/>
                </a:cxn>
                <a:cxn ang="0">
                  <a:pos x="29" y="20"/>
                </a:cxn>
                <a:cxn ang="0">
                  <a:pos x="96" y="20"/>
                </a:cxn>
                <a:cxn ang="0">
                  <a:pos x="109" y="0"/>
                </a:cxn>
                <a:cxn ang="0">
                  <a:pos x="29" y="0"/>
                </a:cxn>
                <a:cxn ang="0">
                  <a:pos x="0" y="29"/>
                </a:cxn>
                <a:cxn ang="0">
                  <a:pos x="0" y="125"/>
                </a:cxn>
                <a:cxn ang="0">
                  <a:pos x="29" y="154"/>
                </a:cxn>
                <a:cxn ang="0">
                  <a:pos x="125" y="154"/>
                </a:cxn>
                <a:cxn ang="0">
                  <a:pos x="154" y="125"/>
                </a:cxn>
                <a:cxn ang="0">
                  <a:pos x="154" y="54"/>
                </a:cxn>
                <a:cxn ang="0">
                  <a:pos x="135" y="83"/>
                </a:cxn>
              </a:cxnLst>
              <a:rect l="0" t="0" r="r" b="b"/>
              <a:pathLst>
                <a:path w="154" h="154">
                  <a:moveTo>
                    <a:pt x="135" y="83"/>
                  </a:moveTo>
                  <a:cubicBezTo>
                    <a:pt x="135" y="125"/>
                    <a:pt x="135" y="125"/>
                    <a:pt x="135" y="125"/>
                  </a:cubicBezTo>
                  <a:cubicBezTo>
                    <a:pt x="135" y="131"/>
                    <a:pt x="131" y="135"/>
                    <a:pt x="125" y="135"/>
                  </a:cubicBezTo>
                  <a:cubicBezTo>
                    <a:pt x="29" y="135"/>
                    <a:pt x="29" y="135"/>
                    <a:pt x="29" y="135"/>
                  </a:cubicBezTo>
                  <a:cubicBezTo>
                    <a:pt x="24" y="135"/>
                    <a:pt x="20" y="131"/>
                    <a:pt x="20" y="125"/>
                  </a:cubicBezTo>
                  <a:cubicBezTo>
                    <a:pt x="20" y="29"/>
                    <a:pt x="20" y="29"/>
                    <a:pt x="20" y="29"/>
                  </a:cubicBezTo>
                  <a:cubicBezTo>
                    <a:pt x="20" y="24"/>
                    <a:pt x="24" y="20"/>
                    <a:pt x="29" y="20"/>
                  </a:cubicBezTo>
                  <a:cubicBezTo>
                    <a:pt x="96" y="20"/>
                    <a:pt x="96" y="20"/>
                    <a:pt x="96" y="20"/>
                  </a:cubicBezTo>
                  <a:cubicBezTo>
                    <a:pt x="109" y="0"/>
                    <a:pt x="109" y="0"/>
                    <a:pt x="109" y="0"/>
                  </a:cubicBezTo>
                  <a:cubicBezTo>
                    <a:pt x="29" y="0"/>
                    <a:pt x="29" y="0"/>
                    <a:pt x="29" y="0"/>
                  </a:cubicBezTo>
                  <a:cubicBezTo>
                    <a:pt x="13" y="0"/>
                    <a:pt x="0" y="13"/>
                    <a:pt x="0" y="29"/>
                  </a:cubicBezTo>
                  <a:cubicBezTo>
                    <a:pt x="0" y="125"/>
                    <a:pt x="0" y="125"/>
                    <a:pt x="0" y="125"/>
                  </a:cubicBezTo>
                  <a:cubicBezTo>
                    <a:pt x="0" y="141"/>
                    <a:pt x="13" y="154"/>
                    <a:pt x="29" y="154"/>
                  </a:cubicBezTo>
                  <a:cubicBezTo>
                    <a:pt x="125" y="154"/>
                    <a:pt x="125" y="154"/>
                    <a:pt x="125" y="154"/>
                  </a:cubicBezTo>
                  <a:cubicBezTo>
                    <a:pt x="141" y="154"/>
                    <a:pt x="154" y="141"/>
                    <a:pt x="154" y="125"/>
                  </a:cubicBezTo>
                  <a:cubicBezTo>
                    <a:pt x="154" y="54"/>
                    <a:pt x="154" y="54"/>
                    <a:pt x="154" y="54"/>
                  </a:cubicBezTo>
                  <a:lnTo>
                    <a:pt x="135" y="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Tree>
    <p:extLst>
      <p:ext uri="{BB962C8B-B14F-4D97-AF65-F5344CB8AC3E}">
        <p14:creationId xmlns:p14="http://schemas.microsoft.com/office/powerpoint/2010/main" val="30378799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Reference architecture</a:t>
            </a:r>
            <a:endParaRPr lang="en-US" dirty="0"/>
          </a:p>
        </p:txBody>
      </p:sp>
    </p:spTree>
    <p:extLst>
      <p:ext uri="{BB962C8B-B14F-4D97-AF65-F5344CB8AC3E}">
        <p14:creationId xmlns:p14="http://schemas.microsoft.com/office/powerpoint/2010/main" val="40344023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3AC985B-396C-4632-BAFD-683634FFED57}"/>
              </a:ext>
            </a:extLst>
          </p:cNvPr>
          <p:cNvSpPr>
            <a:spLocks noGrp="1"/>
          </p:cNvSpPr>
          <p:nvPr>
            <p:ph type="title"/>
          </p:nvPr>
        </p:nvSpPr>
        <p:spPr/>
        <p:txBody>
          <a:bodyPr/>
          <a:lstStyle/>
          <a:p>
            <a:r>
              <a:rPr lang="en-US" dirty="0" smtClean="0"/>
              <a:t>Identity &amp; access management</a:t>
            </a:r>
            <a:endParaRPr lang="en-US" dirty="0"/>
          </a:p>
        </p:txBody>
      </p:sp>
      <p:sp>
        <p:nvSpPr>
          <p:cNvPr id="3" name="Text Placeholder 2">
            <a:extLst>
              <a:ext uri="{FF2B5EF4-FFF2-40B4-BE49-F238E27FC236}">
                <a16:creationId xmlns="" xmlns:a16="http://schemas.microsoft.com/office/drawing/2014/main" id="{5566EF6F-D879-4175-BC50-E574BCBBA212}"/>
              </a:ext>
            </a:extLst>
          </p:cNvPr>
          <p:cNvSpPr>
            <a:spLocks noGrp="1"/>
          </p:cNvSpPr>
          <p:nvPr>
            <p:ph type="body" sz="quarter" idx="12"/>
          </p:nvPr>
        </p:nvSpPr>
        <p:spPr/>
        <p:txBody>
          <a:bodyPr/>
          <a:lstStyle/>
          <a:p>
            <a:r>
              <a:rPr lang="en-US" dirty="0" smtClean="0"/>
              <a:t>Reference architecture</a:t>
            </a:r>
            <a:endParaRPr lang="en-US" dirty="0"/>
          </a:p>
        </p:txBody>
      </p:sp>
      <p:grpSp>
        <p:nvGrpSpPr>
          <p:cNvPr id="259" name="Group 258"/>
          <p:cNvGrpSpPr/>
          <p:nvPr/>
        </p:nvGrpSpPr>
        <p:grpSpPr>
          <a:xfrm>
            <a:off x="1008128" y="1108379"/>
            <a:ext cx="7464327" cy="4833862"/>
            <a:chOff x="1541720" y="965200"/>
            <a:chExt cx="8015889" cy="5191051"/>
          </a:xfrm>
        </p:grpSpPr>
        <p:sp>
          <p:nvSpPr>
            <p:cNvPr id="240" name="Rectangle 239"/>
            <p:cNvSpPr/>
            <p:nvPr/>
          </p:nvSpPr>
          <p:spPr>
            <a:xfrm>
              <a:off x="1541720" y="965200"/>
              <a:ext cx="8015889" cy="5191051"/>
            </a:xfrm>
            <a:prstGeom prst="rect">
              <a:avLst/>
            </a:prstGeom>
            <a:solidFill>
              <a:schemeClr val="bg1">
                <a:alpha val="0"/>
              </a:schemeClr>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700" dirty="0">
                <a:solidFill>
                  <a:prstClr val="white"/>
                </a:solidFill>
              </a:endParaRPr>
            </a:p>
          </p:txBody>
        </p:sp>
        <p:sp>
          <p:nvSpPr>
            <p:cNvPr id="9" name="Rectangle 8"/>
            <p:cNvSpPr/>
            <p:nvPr/>
          </p:nvSpPr>
          <p:spPr>
            <a:xfrm>
              <a:off x="3575963" y="1056167"/>
              <a:ext cx="2526065" cy="3033993"/>
            </a:xfrm>
            <a:prstGeom prst="rect">
              <a:avLst/>
            </a:prstGeom>
            <a:solidFill>
              <a:schemeClr val="accent1">
                <a:alpha val="0"/>
              </a:schemeClr>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700" dirty="0">
                <a:solidFill>
                  <a:prstClr val="white"/>
                </a:solidFill>
              </a:endParaRPr>
            </a:p>
          </p:txBody>
        </p:sp>
        <p:sp>
          <p:nvSpPr>
            <p:cNvPr id="7" name="Rectangle 6"/>
            <p:cNvSpPr/>
            <p:nvPr/>
          </p:nvSpPr>
          <p:spPr>
            <a:xfrm>
              <a:off x="3575964" y="4546010"/>
              <a:ext cx="3887032" cy="1413868"/>
            </a:xfrm>
            <a:prstGeom prst="rect">
              <a:avLst/>
            </a:prstGeom>
            <a:solidFill>
              <a:schemeClr val="accent1">
                <a:alpha val="0"/>
              </a:schemeClr>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700" dirty="0">
                <a:solidFill>
                  <a:prstClr val="white"/>
                </a:solidFill>
              </a:endParaRPr>
            </a:p>
          </p:txBody>
        </p:sp>
        <p:grpSp>
          <p:nvGrpSpPr>
            <p:cNvPr id="111" name="Group 110"/>
            <p:cNvGrpSpPr/>
            <p:nvPr/>
          </p:nvGrpSpPr>
          <p:grpSpPr>
            <a:xfrm>
              <a:off x="2145962" y="2150404"/>
              <a:ext cx="439747" cy="451498"/>
              <a:chOff x="7831138" y="1173164"/>
              <a:chExt cx="593725" cy="646113"/>
            </a:xfrm>
            <a:solidFill>
              <a:srgbClr val="00338D"/>
            </a:solidFill>
          </p:grpSpPr>
          <p:sp>
            <p:nvSpPr>
              <p:cNvPr id="112" name="Freeform 5"/>
              <p:cNvSpPr>
                <a:spLocks/>
              </p:cNvSpPr>
              <p:nvPr/>
            </p:nvSpPr>
            <p:spPr bwMode="auto">
              <a:xfrm>
                <a:off x="7900988" y="1339851"/>
                <a:ext cx="309563" cy="477838"/>
              </a:xfrm>
              <a:custGeom>
                <a:avLst/>
                <a:gdLst>
                  <a:gd name="T0" fmla="*/ 1 w 205"/>
                  <a:gd name="T1" fmla="*/ 95 h 315"/>
                  <a:gd name="T2" fmla="*/ 1 w 205"/>
                  <a:gd name="T3" fmla="*/ 32 h 315"/>
                  <a:gd name="T4" fmla="*/ 32 w 205"/>
                  <a:gd name="T5" fmla="*/ 1 h 315"/>
                  <a:gd name="T6" fmla="*/ 54 w 205"/>
                  <a:gd name="T7" fmla="*/ 1 h 315"/>
                  <a:gd name="T8" fmla="*/ 79 w 205"/>
                  <a:gd name="T9" fmla="*/ 8 h 315"/>
                  <a:gd name="T10" fmla="*/ 117 w 205"/>
                  <a:gd name="T11" fmla="*/ 31 h 315"/>
                  <a:gd name="T12" fmla="*/ 124 w 205"/>
                  <a:gd name="T13" fmla="*/ 32 h 315"/>
                  <a:gd name="T14" fmla="*/ 166 w 205"/>
                  <a:gd name="T15" fmla="*/ 32 h 315"/>
                  <a:gd name="T16" fmla="*/ 189 w 205"/>
                  <a:gd name="T17" fmla="*/ 55 h 315"/>
                  <a:gd name="T18" fmla="*/ 167 w 205"/>
                  <a:gd name="T19" fmla="*/ 79 h 315"/>
                  <a:gd name="T20" fmla="*/ 111 w 205"/>
                  <a:gd name="T21" fmla="*/ 80 h 315"/>
                  <a:gd name="T22" fmla="*/ 97 w 205"/>
                  <a:gd name="T23" fmla="*/ 75 h 315"/>
                  <a:gd name="T24" fmla="*/ 84 w 205"/>
                  <a:gd name="T25" fmla="*/ 66 h 315"/>
                  <a:gd name="T26" fmla="*/ 80 w 205"/>
                  <a:gd name="T27" fmla="*/ 69 h 315"/>
                  <a:gd name="T28" fmla="*/ 80 w 205"/>
                  <a:gd name="T29" fmla="*/ 137 h 315"/>
                  <a:gd name="T30" fmla="*/ 85 w 205"/>
                  <a:gd name="T31" fmla="*/ 142 h 315"/>
                  <a:gd name="T32" fmla="*/ 139 w 205"/>
                  <a:gd name="T33" fmla="*/ 142 h 315"/>
                  <a:gd name="T34" fmla="*/ 172 w 205"/>
                  <a:gd name="T35" fmla="*/ 162 h 315"/>
                  <a:gd name="T36" fmla="*/ 174 w 205"/>
                  <a:gd name="T37" fmla="*/ 174 h 315"/>
                  <a:gd name="T38" fmla="*/ 174 w 205"/>
                  <a:gd name="T39" fmla="*/ 276 h 315"/>
                  <a:gd name="T40" fmla="*/ 181 w 205"/>
                  <a:gd name="T41" fmla="*/ 283 h 315"/>
                  <a:gd name="T42" fmla="*/ 190 w 205"/>
                  <a:gd name="T43" fmla="*/ 283 h 315"/>
                  <a:gd name="T44" fmla="*/ 205 w 205"/>
                  <a:gd name="T45" fmla="*/ 297 h 315"/>
                  <a:gd name="T46" fmla="*/ 191 w 205"/>
                  <a:gd name="T47" fmla="*/ 314 h 315"/>
                  <a:gd name="T48" fmla="*/ 140 w 205"/>
                  <a:gd name="T49" fmla="*/ 314 h 315"/>
                  <a:gd name="T50" fmla="*/ 126 w 205"/>
                  <a:gd name="T51" fmla="*/ 298 h 315"/>
                  <a:gd name="T52" fmla="*/ 126 w 205"/>
                  <a:gd name="T53" fmla="*/ 230 h 315"/>
                  <a:gd name="T54" fmla="*/ 126 w 205"/>
                  <a:gd name="T55" fmla="*/ 195 h 315"/>
                  <a:gd name="T56" fmla="*/ 121 w 205"/>
                  <a:gd name="T57" fmla="*/ 189 h 315"/>
                  <a:gd name="T58" fmla="*/ 35 w 205"/>
                  <a:gd name="T59" fmla="*/ 189 h 315"/>
                  <a:gd name="T60" fmla="*/ 1 w 205"/>
                  <a:gd name="T61" fmla="*/ 156 h 315"/>
                  <a:gd name="T62" fmla="*/ 1 w 205"/>
                  <a:gd name="T63" fmla="*/ 95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315">
                    <a:moveTo>
                      <a:pt x="1" y="95"/>
                    </a:moveTo>
                    <a:cubicBezTo>
                      <a:pt x="1" y="74"/>
                      <a:pt x="1" y="53"/>
                      <a:pt x="1" y="32"/>
                    </a:cubicBezTo>
                    <a:cubicBezTo>
                      <a:pt x="1" y="14"/>
                      <a:pt x="15" y="1"/>
                      <a:pt x="32" y="1"/>
                    </a:cubicBezTo>
                    <a:cubicBezTo>
                      <a:pt x="40" y="1"/>
                      <a:pt x="47" y="1"/>
                      <a:pt x="54" y="1"/>
                    </a:cubicBezTo>
                    <a:cubicBezTo>
                      <a:pt x="63" y="0"/>
                      <a:pt x="72" y="3"/>
                      <a:pt x="79" y="8"/>
                    </a:cubicBezTo>
                    <a:cubicBezTo>
                      <a:pt x="92" y="15"/>
                      <a:pt x="105" y="23"/>
                      <a:pt x="117" y="31"/>
                    </a:cubicBezTo>
                    <a:cubicBezTo>
                      <a:pt x="119" y="32"/>
                      <a:pt x="122" y="32"/>
                      <a:pt x="124" y="32"/>
                    </a:cubicBezTo>
                    <a:cubicBezTo>
                      <a:pt x="138" y="32"/>
                      <a:pt x="152" y="32"/>
                      <a:pt x="166" y="32"/>
                    </a:cubicBezTo>
                    <a:cubicBezTo>
                      <a:pt x="179" y="32"/>
                      <a:pt x="189" y="42"/>
                      <a:pt x="189" y="55"/>
                    </a:cubicBezTo>
                    <a:cubicBezTo>
                      <a:pt x="189" y="69"/>
                      <a:pt x="180" y="79"/>
                      <a:pt x="167" y="79"/>
                    </a:cubicBezTo>
                    <a:cubicBezTo>
                      <a:pt x="148" y="80"/>
                      <a:pt x="130" y="80"/>
                      <a:pt x="111" y="80"/>
                    </a:cubicBezTo>
                    <a:cubicBezTo>
                      <a:pt x="106" y="80"/>
                      <a:pt x="102" y="77"/>
                      <a:pt x="97" y="75"/>
                    </a:cubicBezTo>
                    <a:cubicBezTo>
                      <a:pt x="93" y="72"/>
                      <a:pt x="88" y="69"/>
                      <a:pt x="84" y="66"/>
                    </a:cubicBezTo>
                    <a:cubicBezTo>
                      <a:pt x="80" y="64"/>
                      <a:pt x="80" y="65"/>
                      <a:pt x="80" y="69"/>
                    </a:cubicBezTo>
                    <a:cubicBezTo>
                      <a:pt x="80" y="91"/>
                      <a:pt x="80" y="114"/>
                      <a:pt x="80" y="137"/>
                    </a:cubicBezTo>
                    <a:cubicBezTo>
                      <a:pt x="80" y="141"/>
                      <a:pt x="81" y="142"/>
                      <a:pt x="85" y="142"/>
                    </a:cubicBezTo>
                    <a:cubicBezTo>
                      <a:pt x="103" y="142"/>
                      <a:pt x="121" y="142"/>
                      <a:pt x="139" y="142"/>
                    </a:cubicBezTo>
                    <a:cubicBezTo>
                      <a:pt x="156" y="142"/>
                      <a:pt x="166" y="148"/>
                      <a:pt x="172" y="162"/>
                    </a:cubicBezTo>
                    <a:cubicBezTo>
                      <a:pt x="173" y="166"/>
                      <a:pt x="174" y="170"/>
                      <a:pt x="174" y="174"/>
                    </a:cubicBezTo>
                    <a:cubicBezTo>
                      <a:pt x="174" y="208"/>
                      <a:pt x="174" y="242"/>
                      <a:pt x="174" y="276"/>
                    </a:cubicBezTo>
                    <a:cubicBezTo>
                      <a:pt x="174" y="283"/>
                      <a:pt x="174" y="283"/>
                      <a:pt x="181" y="283"/>
                    </a:cubicBezTo>
                    <a:cubicBezTo>
                      <a:pt x="184" y="283"/>
                      <a:pt x="187" y="283"/>
                      <a:pt x="190" y="283"/>
                    </a:cubicBezTo>
                    <a:cubicBezTo>
                      <a:pt x="198" y="283"/>
                      <a:pt x="205" y="289"/>
                      <a:pt x="205" y="297"/>
                    </a:cubicBezTo>
                    <a:cubicBezTo>
                      <a:pt x="205" y="307"/>
                      <a:pt x="200" y="314"/>
                      <a:pt x="191" y="314"/>
                    </a:cubicBezTo>
                    <a:cubicBezTo>
                      <a:pt x="174" y="315"/>
                      <a:pt x="157" y="315"/>
                      <a:pt x="140" y="314"/>
                    </a:cubicBezTo>
                    <a:cubicBezTo>
                      <a:pt x="132" y="314"/>
                      <a:pt x="126" y="307"/>
                      <a:pt x="126" y="298"/>
                    </a:cubicBezTo>
                    <a:cubicBezTo>
                      <a:pt x="126" y="276"/>
                      <a:pt x="126" y="253"/>
                      <a:pt x="126" y="230"/>
                    </a:cubicBezTo>
                    <a:cubicBezTo>
                      <a:pt x="126" y="218"/>
                      <a:pt x="126" y="206"/>
                      <a:pt x="126" y="195"/>
                    </a:cubicBezTo>
                    <a:cubicBezTo>
                      <a:pt x="126" y="190"/>
                      <a:pt x="125" y="189"/>
                      <a:pt x="121" y="189"/>
                    </a:cubicBezTo>
                    <a:cubicBezTo>
                      <a:pt x="92" y="189"/>
                      <a:pt x="63" y="189"/>
                      <a:pt x="35" y="189"/>
                    </a:cubicBezTo>
                    <a:cubicBezTo>
                      <a:pt x="15" y="190"/>
                      <a:pt x="0" y="173"/>
                      <a:pt x="1" y="156"/>
                    </a:cubicBezTo>
                    <a:cubicBezTo>
                      <a:pt x="2" y="135"/>
                      <a:pt x="1" y="115"/>
                      <a:pt x="1" y="95"/>
                    </a:cubicBezTo>
                    <a:close/>
                  </a:path>
                </a:pathLst>
              </a:custGeom>
              <a:grpFill/>
              <a:ln>
                <a:noFill/>
              </a:ln>
            </p:spPr>
            <p:txBody>
              <a:bodyPr vert="horz" wrap="square" lIns="62345" tIns="31173" rIns="62345" bIns="31173" numCol="1" anchor="t" anchorCtr="0" compatLnSpc="1">
                <a:prstTxWarp prst="textNoShape">
                  <a:avLst/>
                </a:prstTxWarp>
              </a:bodyPr>
              <a:lstStyle/>
              <a:p>
                <a:endParaRPr lang="en-US" sz="700" dirty="0">
                  <a:solidFill>
                    <a:srgbClr val="000000"/>
                  </a:solidFill>
                </a:endParaRPr>
              </a:p>
            </p:txBody>
          </p:sp>
          <p:sp>
            <p:nvSpPr>
              <p:cNvPr id="113" name="Freeform 6"/>
              <p:cNvSpPr>
                <a:spLocks/>
              </p:cNvSpPr>
              <p:nvPr/>
            </p:nvSpPr>
            <p:spPr bwMode="auto">
              <a:xfrm>
                <a:off x="8091488" y="1195389"/>
                <a:ext cx="333375" cy="622300"/>
              </a:xfrm>
              <a:custGeom>
                <a:avLst/>
                <a:gdLst>
                  <a:gd name="T0" fmla="*/ 129 w 220"/>
                  <a:gd name="T1" fmla="*/ 190 h 410"/>
                  <a:gd name="T2" fmla="*/ 127 w 220"/>
                  <a:gd name="T3" fmla="*/ 178 h 410"/>
                  <a:gd name="T4" fmla="*/ 136 w 220"/>
                  <a:gd name="T5" fmla="*/ 174 h 410"/>
                  <a:gd name="T6" fmla="*/ 152 w 220"/>
                  <a:gd name="T7" fmla="*/ 174 h 410"/>
                  <a:gd name="T8" fmla="*/ 157 w 220"/>
                  <a:gd name="T9" fmla="*/ 170 h 410"/>
                  <a:gd name="T10" fmla="*/ 157 w 220"/>
                  <a:gd name="T11" fmla="*/ 120 h 410"/>
                  <a:gd name="T12" fmla="*/ 153 w 220"/>
                  <a:gd name="T13" fmla="*/ 118 h 410"/>
                  <a:gd name="T14" fmla="*/ 152 w 220"/>
                  <a:gd name="T15" fmla="*/ 119 h 410"/>
                  <a:gd name="T16" fmla="*/ 139 w 220"/>
                  <a:gd name="T17" fmla="*/ 136 h 410"/>
                  <a:gd name="T18" fmla="*/ 134 w 220"/>
                  <a:gd name="T19" fmla="*/ 153 h 410"/>
                  <a:gd name="T20" fmla="*/ 125 w 220"/>
                  <a:gd name="T21" fmla="*/ 159 h 410"/>
                  <a:gd name="T22" fmla="*/ 107 w 220"/>
                  <a:gd name="T23" fmla="*/ 154 h 410"/>
                  <a:gd name="T24" fmla="*/ 103 w 220"/>
                  <a:gd name="T25" fmla="*/ 143 h 410"/>
                  <a:gd name="T26" fmla="*/ 114 w 220"/>
                  <a:gd name="T27" fmla="*/ 102 h 410"/>
                  <a:gd name="T28" fmla="*/ 140 w 220"/>
                  <a:gd name="T29" fmla="*/ 10 h 410"/>
                  <a:gd name="T30" fmla="*/ 154 w 220"/>
                  <a:gd name="T31" fmla="*/ 3 h 410"/>
                  <a:gd name="T32" fmla="*/ 166 w 220"/>
                  <a:gd name="T33" fmla="*/ 6 h 410"/>
                  <a:gd name="T34" fmla="*/ 172 w 220"/>
                  <a:gd name="T35" fmla="*/ 18 h 410"/>
                  <a:gd name="T36" fmla="*/ 163 w 220"/>
                  <a:gd name="T37" fmla="*/ 48 h 410"/>
                  <a:gd name="T38" fmla="*/ 164 w 220"/>
                  <a:gd name="T39" fmla="*/ 57 h 410"/>
                  <a:gd name="T40" fmla="*/ 173 w 220"/>
                  <a:gd name="T41" fmla="*/ 96 h 410"/>
                  <a:gd name="T42" fmla="*/ 173 w 220"/>
                  <a:gd name="T43" fmla="*/ 184 h 410"/>
                  <a:gd name="T44" fmla="*/ 179 w 220"/>
                  <a:gd name="T45" fmla="*/ 190 h 410"/>
                  <a:gd name="T46" fmla="*/ 208 w 220"/>
                  <a:gd name="T47" fmla="*/ 190 h 410"/>
                  <a:gd name="T48" fmla="*/ 220 w 220"/>
                  <a:gd name="T49" fmla="*/ 201 h 410"/>
                  <a:gd name="T50" fmla="*/ 220 w 220"/>
                  <a:gd name="T51" fmla="*/ 399 h 410"/>
                  <a:gd name="T52" fmla="*/ 210 w 220"/>
                  <a:gd name="T53" fmla="*/ 410 h 410"/>
                  <a:gd name="T54" fmla="*/ 120 w 220"/>
                  <a:gd name="T55" fmla="*/ 409 h 410"/>
                  <a:gd name="T56" fmla="*/ 110 w 220"/>
                  <a:gd name="T57" fmla="*/ 399 h 410"/>
                  <a:gd name="T58" fmla="*/ 110 w 220"/>
                  <a:gd name="T59" fmla="*/ 387 h 410"/>
                  <a:gd name="T60" fmla="*/ 119 w 220"/>
                  <a:gd name="T61" fmla="*/ 378 h 410"/>
                  <a:gd name="T62" fmla="*/ 152 w 220"/>
                  <a:gd name="T63" fmla="*/ 378 h 410"/>
                  <a:gd name="T64" fmla="*/ 157 w 220"/>
                  <a:gd name="T65" fmla="*/ 373 h 410"/>
                  <a:gd name="T66" fmla="*/ 157 w 220"/>
                  <a:gd name="T67" fmla="*/ 226 h 410"/>
                  <a:gd name="T68" fmla="*/ 151 w 220"/>
                  <a:gd name="T69" fmla="*/ 222 h 410"/>
                  <a:gd name="T70" fmla="*/ 12 w 220"/>
                  <a:gd name="T71" fmla="*/ 222 h 410"/>
                  <a:gd name="T72" fmla="*/ 0 w 220"/>
                  <a:gd name="T73" fmla="*/ 209 h 410"/>
                  <a:gd name="T74" fmla="*/ 0 w 220"/>
                  <a:gd name="T75" fmla="*/ 200 h 410"/>
                  <a:gd name="T76" fmla="*/ 11 w 220"/>
                  <a:gd name="T77" fmla="*/ 190 h 410"/>
                  <a:gd name="T78" fmla="*/ 82 w 220"/>
                  <a:gd name="T79" fmla="*/ 190 h 410"/>
                  <a:gd name="T80" fmla="*/ 129 w 220"/>
                  <a:gd name="T81" fmla="*/ 19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0" h="410">
                    <a:moveTo>
                      <a:pt x="129" y="190"/>
                    </a:moveTo>
                    <a:cubicBezTo>
                      <a:pt x="126" y="186"/>
                      <a:pt x="124" y="182"/>
                      <a:pt x="127" y="178"/>
                    </a:cubicBezTo>
                    <a:cubicBezTo>
                      <a:pt x="129" y="174"/>
                      <a:pt x="132" y="174"/>
                      <a:pt x="136" y="174"/>
                    </a:cubicBezTo>
                    <a:cubicBezTo>
                      <a:pt x="142" y="174"/>
                      <a:pt x="147" y="174"/>
                      <a:pt x="152" y="174"/>
                    </a:cubicBezTo>
                    <a:cubicBezTo>
                      <a:pt x="155" y="174"/>
                      <a:pt x="157" y="173"/>
                      <a:pt x="157" y="170"/>
                    </a:cubicBezTo>
                    <a:cubicBezTo>
                      <a:pt x="157" y="153"/>
                      <a:pt x="157" y="137"/>
                      <a:pt x="157" y="120"/>
                    </a:cubicBezTo>
                    <a:cubicBezTo>
                      <a:pt x="157" y="117"/>
                      <a:pt x="156" y="117"/>
                      <a:pt x="153" y="118"/>
                    </a:cubicBezTo>
                    <a:cubicBezTo>
                      <a:pt x="153" y="119"/>
                      <a:pt x="152" y="119"/>
                      <a:pt x="152" y="119"/>
                    </a:cubicBezTo>
                    <a:cubicBezTo>
                      <a:pt x="144" y="122"/>
                      <a:pt x="140" y="128"/>
                      <a:pt x="139" y="136"/>
                    </a:cubicBezTo>
                    <a:cubicBezTo>
                      <a:pt x="137" y="142"/>
                      <a:pt x="136" y="148"/>
                      <a:pt x="134" y="153"/>
                    </a:cubicBezTo>
                    <a:cubicBezTo>
                      <a:pt x="132" y="158"/>
                      <a:pt x="130" y="160"/>
                      <a:pt x="125" y="159"/>
                    </a:cubicBezTo>
                    <a:cubicBezTo>
                      <a:pt x="119" y="157"/>
                      <a:pt x="113" y="156"/>
                      <a:pt x="107" y="154"/>
                    </a:cubicBezTo>
                    <a:cubicBezTo>
                      <a:pt x="102" y="152"/>
                      <a:pt x="101" y="149"/>
                      <a:pt x="103" y="143"/>
                    </a:cubicBezTo>
                    <a:cubicBezTo>
                      <a:pt x="107" y="129"/>
                      <a:pt x="110" y="116"/>
                      <a:pt x="114" y="102"/>
                    </a:cubicBezTo>
                    <a:cubicBezTo>
                      <a:pt x="123" y="72"/>
                      <a:pt x="132" y="41"/>
                      <a:pt x="140" y="10"/>
                    </a:cubicBezTo>
                    <a:cubicBezTo>
                      <a:pt x="143" y="2"/>
                      <a:pt x="145" y="0"/>
                      <a:pt x="154" y="3"/>
                    </a:cubicBezTo>
                    <a:cubicBezTo>
                      <a:pt x="158" y="4"/>
                      <a:pt x="162" y="5"/>
                      <a:pt x="166" y="6"/>
                    </a:cubicBezTo>
                    <a:cubicBezTo>
                      <a:pt x="173" y="8"/>
                      <a:pt x="174" y="11"/>
                      <a:pt x="172" y="18"/>
                    </a:cubicBezTo>
                    <a:cubicBezTo>
                      <a:pt x="169" y="28"/>
                      <a:pt x="167" y="38"/>
                      <a:pt x="163" y="48"/>
                    </a:cubicBezTo>
                    <a:cubicBezTo>
                      <a:pt x="163" y="52"/>
                      <a:pt x="162" y="54"/>
                      <a:pt x="164" y="57"/>
                    </a:cubicBezTo>
                    <a:cubicBezTo>
                      <a:pt x="172" y="69"/>
                      <a:pt x="174" y="82"/>
                      <a:pt x="173" y="96"/>
                    </a:cubicBezTo>
                    <a:cubicBezTo>
                      <a:pt x="173" y="126"/>
                      <a:pt x="173" y="155"/>
                      <a:pt x="173" y="184"/>
                    </a:cubicBezTo>
                    <a:cubicBezTo>
                      <a:pt x="173" y="188"/>
                      <a:pt x="174" y="190"/>
                      <a:pt x="179" y="190"/>
                    </a:cubicBezTo>
                    <a:cubicBezTo>
                      <a:pt x="189" y="189"/>
                      <a:pt x="199" y="190"/>
                      <a:pt x="208" y="190"/>
                    </a:cubicBezTo>
                    <a:cubicBezTo>
                      <a:pt x="217" y="190"/>
                      <a:pt x="220" y="193"/>
                      <a:pt x="220" y="201"/>
                    </a:cubicBezTo>
                    <a:cubicBezTo>
                      <a:pt x="220" y="267"/>
                      <a:pt x="220" y="333"/>
                      <a:pt x="220" y="399"/>
                    </a:cubicBezTo>
                    <a:cubicBezTo>
                      <a:pt x="220" y="406"/>
                      <a:pt x="216" y="410"/>
                      <a:pt x="210" y="410"/>
                    </a:cubicBezTo>
                    <a:cubicBezTo>
                      <a:pt x="180" y="410"/>
                      <a:pt x="150" y="410"/>
                      <a:pt x="120" y="409"/>
                    </a:cubicBezTo>
                    <a:cubicBezTo>
                      <a:pt x="113" y="409"/>
                      <a:pt x="110" y="406"/>
                      <a:pt x="110" y="399"/>
                    </a:cubicBezTo>
                    <a:cubicBezTo>
                      <a:pt x="110" y="395"/>
                      <a:pt x="110" y="391"/>
                      <a:pt x="110" y="387"/>
                    </a:cubicBezTo>
                    <a:cubicBezTo>
                      <a:pt x="110" y="381"/>
                      <a:pt x="114" y="378"/>
                      <a:pt x="119" y="378"/>
                    </a:cubicBezTo>
                    <a:cubicBezTo>
                      <a:pt x="130" y="378"/>
                      <a:pt x="141" y="377"/>
                      <a:pt x="152" y="378"/>
                    </a:cubicBezTo>
                    <a:cubicBezTo>
                      <a:pt x="156" y="378"/>
                      <a:pt x="157" y="377"/>
                      <a:pt x="157" y="373"/>
                    </a:cubicBezTo>
                    <a:cubicBezTo>
                      <a:pt x="157" y="324"/>
                      <a:pt x="157" y="275"/>
                      <a:pt x="157" y="226"/>
                    </a:cubicBezTo>
                    <a:cubicBezTo>
                      <a:pt x="157" y="222"/>
                      <a:pt x="155" y="222"/>
                      <a:pt x="151" y="222"/>
                    </a:cubicBezTo>
                    <a:cubicBezTo>
                      <a:pt x="105" y="222"/>
                      <a:pt x="58" y="222"/>
                      <a:pt x="12" y="222"/>
                    </a:cubicBezTo>
                    <a:cubicBezTo>
                      <a:pt x="3" y="222"/>
                      <a:pt x="0" y="218"/>
                      <a:pt x="0" y="209"/>
                    </a:cubicBezTo>
                    <a:cubicBezTo>
                      <a:pt x="0" y="206"/>
                      <a:pt x="0" y="203"/>
                      <a:pt x="0" y="200"/>
                    </a:cubicBezTo>
                    <a:cubicBezTo>
                      <a:pt x="0" y="193"/>
                      <a:pt x="4" y="190"/>
                      <a:pt x="11" y="190"/>
                    </a:cubicBezTo>
                    <a:cubicBezTo>
                      <a:pt x="35" y="190"/>
                      <a:pt x="58" y="190"/>
                      <a:pt x="82" y="190"/>
                    </a:cubicBezTo>
                    <a:cubicBezTo>
                      <a:pt x="98" y="190"/>
                      <a:pt x="113" y="190"/>
                      <a:pt x="129" y="190"/>
                    </a:cubicBezTo>
                    <a:close/>
                  </a:path>
                </a:pathLst>
              </a:custGeom>
              <a:grpFill/>
              <a:ln>
                <a:noFill/>
              </a:ln>
            </p:spPr>
            <p:txBody>
              <a:bodyPr vert="horz" wrap="square" lIns="62345" tIns="31173" rIns="62345" bIns="31173" numCol="1" anchor="t" anchorCtr="0" compatLnSpc="1">
                <a:prstTxWarp prst="textNoShape">
                  <a:avLst/>
                </a:prstTxWarp>
              </a:bodyPr>
              <a:lstStyle/>
              <a:p>
                <a:endParaRPr lang="en-US" sz="700" dirty="0">
                  <a:solidFill>
                    <a:srgbClr val="000000"/>
                  </a:solidFill>
                </a:endParaRPr>
              </a:p>
            </p:txBody>
          </p:sp>
          <p:sp>
            <p:nvSpPr>
              <p:cNvPr id="114" name="Freeform 7"/>
              <p:cNvSpPr>
                <a:spLocks/>
              </p:cNvSpPr>
              <p:nvPr/>
            </p:nvSpPr>
            <p:spPr bwMode="auto">
              <a:xfrm>
                <a:off x="7831138" y="1360489"/>
                <a:ext cx="236538" cy="458788"/>
              </a:xfrm>
              <a:custGeom>
                <a:avLst/>
                <a:gdLst>
                  <a:gd name="T0" fmla="*/ 0 w 157"/>
                  <a:gd name="T1" fmla="*/ 112 h 302"/>
                  <a:gd name="T2" fmla="*/ 0 w 157"/>
                  <a:gd name="T3" fmla="*/ 19 h 302"/>
                  <a:gd name="T4" fmla="*/ 20 w 157"/>
                  <a:gd name="T5" fmla="*/ 3 h 302"/>
                  <a:gd name="T6" fmla="*/ 32 w 157"/>
                  <a:gd name="T7" fmla="*/ 19 h 302"/>
                  <a:gd name="T8" fmla="*/ 32 w 157"/>
                  <a:gd name="T9" fmla="*/ 105 h 302"/>
                  <a:gd name="T10" fmla="*/ 32 w 157"/>
                  <a:gd name="T11" fmla="*/ 185 h 302"/>
                  <a:gd name="T12" fmla="*/ 38 w 157"/>
                  <a:gd name="T13" fmla="*/ 190 h 302"/>
                  <a:gd name="T14" fmla="*/ 140 w 157"/>
                  <a:gd name="T15" fmla="*/ 190 h 302"/>
                  <a:gd name="T16" fmla="*/ 157 w 157"/>
                  <a:gd name="T17" fmla="*/ 206 h 302"/>
                  <a:gd name="T18" fmla="*/ 141 w 157"/>
                  <a:gd name="T19" fmla="*/ 222 h 302"/>
                  <a:gd name="T20" fmla="*/ 100 w 157"/>
                  <a:gd name="T21" fmla="*/ 222 h 302"/>
                  <a:gd name="T22" fmla="*/ 94 w 157"/>
                  <a:gd name="T23" fmla="*/ 227 h 302"/>
                  <a:gd name="T24" fmla="*/ 94 w 157"/>
                  <a:gd name="T25" fmla="*/ 264 h 302"/>
                  <a:gd name="T26" fmla="*/ 99 w 157"/>
                  <a:gd name="T27" fmla="*/ 269 h 302"/>
                  <a:gd name="T28" fmla="*/ 111 w 157"/>
                  <a:gd name="T29" fmla="*/ 269 h 302"/>
                  <a:gd name="T30" fmla="*/ 126 w 157"/>
                  <a:gd name="T31" fmla="*/ 283 h 302"/>
                  <a:gd name="T32" fmla="*/ 114 w 157"/>
                  <a:gd name="T33" fmla="*/ 300 h 302"/>
                  <a:gd name="T34" fmla="*/ 95 w 157"/>
                  <a:gd name="T35" fmla="*/ 290 h 302"/>
                  <a:gd name="T36" fmla="*/ 87 w 157"/>
                  <a:gd name="T37" fmla="*/ 285 h 302"/>
                  <a:gd name="T38" fmla="*/ 68 w 157"/>
                  <a:gd name="T39" fmla="*/ 285 h 302"/>
                  <a:gd name="T40" fmla="*/ 63 w 157"/>
                  <a:gd name="T41" fmla="*/ 289 h 302"/>
                  <a:gd name="T42" fmla="*/ 46 w 157"/>
                  <a:gd name="T43" fmla="*/ 300 h 302"/>
                  <a:gd name="T44" fmla="*/ 32 w 157"/>
                  <a:gd name="T45" fmla="*/ 288 h 302"/>
                  <a:gd name="T46" fmla="*/ 40 w 157"/>
                  <a:gd name="T47" fmla="*/ 270 h 302"/>
                  <a:gd name="T48" fmla="*/ 53 w 157"/>
                  <a:gd name="T49" fmla="*/ 269 h 302"/>
                  <a:gd name="T50" fmla="*/ 58 w 157"/>
                  <a:gd name="T51" fmla="*/ 269 h 302"/>
                  <a:gd name="T52" fmla="*/ 63 w 157"/>
                  <a:gd name="T53" fmla="*/ 265 h 302"/>
                  <a:gd name="T54" fmla="*/ 63 w 157"/>
                  <a:gd name="T55" fmla="*/ 226 h 302"/>
                  <a:gd name="T56" fmla="*/ 58 w 157"/>
                  <a:gd name="T57" fmla="*/ 222 h 302"/>
                  <a:gd name="T58" fmla="*/ 17 w 157"/>
                  <a:gd name="T59" fmla="*/ 222 h 302"/>
                  <a:gd name="T60" fmla="*/ 0 w 157"/>
                  <a:gd name="T61" fmla="*/ 205 h 302"/>
                  <a:gd name="T62" fmla="*/ 0 w 157"/>
                  <a:gd name="T63" fmla="*/ 112 h 302"/>
                  <a:gd name="T64" fmla="*/ 0 w 157"/>
                  <a:gd name="T65" fmla="*/ 11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7" h="302">
                    <a:moveTo>
                      <a:pt x="0" y="112"/>
                    </a:moveTo>
                    <a:cubicBezTo>
                      <a:pt x="0" y="81"/>
                      <a:pt x="0" y="50"/>
                      <a:pt x="0" y="19"/>
                    </a:cubicBezTo>
                    <a:cubicBezTo>
                      <a:pt x="0" y="8"/>
                      <a:pt x="9" y="0"/>
                      <a:pt x="20" y="3"/>
                    </a:cubicBezTo>
                    <a:cubicBezTo>
                      <a:pt x="27" y="5"/>
                      <a:pt x="32" y="10"/>
                      <a:pt x="32" y="19"/>
                    </a:cubicBezTo>
                    <a:cubicBezTo>
                      <a:pt x="32" y="48"/>
                      <a:pt x="32" y="76"/>
                      <a:pt x="32" y="105"/>
                    </a:cubicBezTo>
                    <a:cubicBezTo>
                      <a:pt x="32" y="132"/>
                      <a:pt x="32" y="158"/>
                      <a:pt x="32" y="185"/>
                    </a:cubicBezTo>
                    <a:cubicBezTo>
                      <a:pt x="32" y="189"/>
                      <a:pt x="33" y="190"/>
                      <a:pt x="38" y="190"/>
                    </a:cubicBezTo>
                    <a:cubicBezTo>
                      <a:pt x="72" y="190"/>
                      <a:pt x="106" y="190"/>
                      <a:pt x="140" y="190"/>
                    </a:cubicBezTo>
                    <a:cubicBezTo>
                      <a:pt x="150" y="190"/>
                      <a:pt x="157" y="197"/>
                      <a:pt x="157" y="206"/>
                    </a:cubicBezTo>
                    <a:cubicBezTo>
                      <a:pt x="157" y="216"/>
                      <a:pt x="151" y="222"/>
                      <a:pt x="141" y="222"/>
                    </a:cubicBezTo>
                    <a:cubicBezTo>
                      <a:pt x="127" y="222"/>
                      <a:pt x="114" y="222"/>
                      <a:pt x="100" y="222"/>
                    </a:cubicBezTo>
                    <a:cubicBezTo>
                      <a:pt x="96" y="222"/>
                      <a:pt x="94" y="223"/>
                      <a:pt x="94" y="227"/>
                    </a:cubicBezTo>
                    <a:cubicBezTo>
                      <a:pt x="95" y="239"/>
                      <a:pt x="95" y="252"/>
                      <a:pt x="94" y="264"/>
                    </a:cubicBezTo>
                    <a:cubicBezTo>
                      <a:pt x="94" y="267"/>
                      <a:pt x="96" y="269"/>
                      <a:pt x="99" y="269"/>
                    </a:cubicBezTo>
                    <a:cubicBezTo>
                      <a:pt x="103" y="268"/>
                      <a:pt x="107" y="269"/>
                      <a:pt x="111" y="269"/>
                    </a:cubicBezTo>
                    <a:cubicBezTo>
                      <a:pt x="119" y="269"/>
                      <a:pt x="125" y="275"/>
                      <a:pt x="126" y="283"/>
                    </a:cubicBezTo>
                    <a:cubicBezTo>
                      <a:pt x="127" y="291"/>
                      <a:pt x="121" y="298"/>
                      <a:pt x="114" y="300"/>
                    </a:cubicBezTo>
                    <a:cubicBezTo>
                      <a:pt x="105" y="302"/>
                      <a:pt x="97" y="298"/>
                      <a:pt x="95" y="290"/>
                    </a:cubicBezTo>
                    <a:cubicBezTo>
                      <a:pt x="94" y="285"/>
                      <a:pt x="91" y="285"/>
                      <a:pt x="87" y="285"/>
                    </a:cubicBezTo>
                    <a:cubicBezTo>
                      <a:pt x="81" y="285"/>
                      <a:pt x="75" y="285"/>
                      <a:pt x="68" y="285"/>
                    </a:cubicBezTo>
                    <a:cubicBezTo>
                      <a:pt x="65" y="285"/>
                      <a:pt x="63" y="286"/>
                      <a:pt x="63" y="289"/>
                    </a:cubicBezTo>
                    <a:cubicBezTo>
                      <a:pt x="61" y="296"/>
                      <a:pt x="54" y="301"/>
                      <a:pt x="46" y="300"/>
                    </a:cubicBezTo>
                    <a:cubicBezTo>
                      <a:pt x="39" y="300"/>
                      <a:pt x="33" y="295"/>
                      <a:pt x="32" y="288"/>
                    </a:cubicBezTo>
                    <a:cubicBezTo>
                      <a:pt x="30" y="281"/>
                      <a:pt x="33" y="274"/>
                      <a:pt x="40" y="270"/>
                    </a:cubicBezTo>
                    <a:cubicBezTo>
                      <a:pt x="44" y="268"/>
                      <a:pt x="48" y="269"/>
                      <a:pt x="53" y="269"/>
                    </a:cubicBezTo>
                    <a:cubicBezTo>
                      <a:pt x="54" y="269"/>
                      <a:pt x="56" y="269"/>
                      <a:pt x="58" y="269"/>
                    </a:cubicBezTo>
                    <a:cubicBezTo>
                      <a:pt x="61" y="269"/>
                      <a:pt x="63" y="268"/>
                      <a:pt x="63" y="265"/>
                    </a:cubicBezTo>
                    <a:cubicBezTo>
                      <a:pt x="62" y="252"/>
                      <a:pt x="62" y="239"/>
                      <a:pt x="63" y="226"/>
                    </a:cubicBezTo>
                    <a:cubicBezTo>
                      <a:pt x="63" y="222"/>
                      <a:pt x="61" y="222"/>
                      <a:pt x="58" y="222"/>
                    </a:cubicBezTo>
                    <a:cubicBezTo>
                      <a:pt x="44" y="222"/>
                      <a:pt x="31" y="222"/>
                      <a:pt x="17" y="222"/>
                    </a:cubicBezTo>
                    <a:cubicBezTo>
                      <a:pt x="6" y="222"/>
                      <a:pt x="0" y="216"/>
                      <a:pt x="0" y="205"/>
                    </a:cubicBezTo>
                    <a:cubicBezTo>
                      <a:pt x="0" y="174"/>
                      <a:pt x="0" y="143"/>
                      <a:pt x="0" y="112"/>
                    </a:cubicBezTo>
                    <a:cubicBezTo>
                      <a:pt x="0" y="112"/>
                      <a:pt x="0" y="112"/>
                      <a:pt x="0" y="112"/>
                    </a:cubicBezTo>
                    <a:close/>
                  </a:path>
                </a:pathLst>
              </a:custGeom>
              <a:grpFill/>
              <a:ln>
                <a:noFill/>
              </a:ln>
            </p:spPr>
            <p:txBody>
              <a:bodyPr vert="horz" wrap="square" lIns="62345" tIns="31173" rIns="62345" bIns="31173" numCol="1" anchor="t" anchorCtr="0" compatLnSpc="1">
                <a:prstTxWarp prst="textNoShape">
                  <a:avLst/>
                </a:prstTxWarp>
              </a:bodyPr>
              <a:lstStyle/>
              <a:p>
                <a:endParaRPr lang="en-US" sz="700" dirty="0">
                  <a:solidFill>
                    <a:srgbClr val="000000"/>
                  </a:solidFill>
                </a:endParaRPr>
              </a:p>
            </p:txBody>
          </p:sp>
          <p:sp>
            <p:nvSpPr>
              <p:cNvPr id="115" name="Freeform 8"/>
              <p:cNvSpPr>
                <a:spLocks/>
              </p:cNvSpPr>
              <p:nvPr/>
            </p:nvSpPr>
            <p:spPr bwMode="auto">
              <a:xfrm>
                <a:off x="7900988" y="1173164"/>
                <a:ext cx="144463" cy="146050"/>
              </a:xfrm>
              <a:custGeom>
                <a:avLst/>
                <a:gdLst>
                  <a:gd name="T0" fmla="*/ 1 w 96"/>
                  <a:gd name="T1" fmla="*/ 49 h 96"/>
                  <a:gd name="T2" fmla="*/ 48 w 96"/>
                  <a:gd name="T3" fmla="*/ 1 h 96"/>
                  <a:gd name="T4" fmla="*/ 95 w 96"/>
                  <a:gd name="T5" fmla="*/ 48 h 96"/>
                  <a:gd name="T6" fmla="*/ 48 w 96"/>
                  <a:gd name="T7" fmla="*/ 96 h 96"/>
                  <a:gd name="T8" fmla="*/ 1 w 96"/>
                  <a:gd name="T9" fmla="*/ 49 h 96"/>
                </a:gdLst>
                <a:ahLst/>
                <a:cxnLst>
                  <a:cxn ang="0">
                    <a:pos x="T0" y="T1"/>
                  </a:cxn>
                  <a:cxn ang="0">
                    <a:pos x="T2" y="T3"/>
                  </a:cxn>
                  <a:cxn ang="0">
                    <a:pos x="T4" y="T5"/>
                  </a:cxn>
                  <a:cxn ang="0">
                    <a:pos x="T6" y="T7"/>
                  </a:cxn>
                  <a:cxn ang="0">
                    <a:pos x="T8" y="T9"/>
                  </a:cxn>
                </a:cxnLst>
                <a:rect l="0" t="0" r="r" b="b"/>
                <a:pathLst>
                  <a:path w="96" h="96">
                    <a:moveTo>
                      <a:pt x="1" y="49"/>
                    </a:moveTo>
                    <a:cubicBezTo>
                      <a:pt x="1" y="22"/>
                      <a:pt x="21" y="1"/>
                      <a:pt x="48" y="1"/>
                    </a:cubicBezTo>
                    <a:cubicBezTo>
                      <a:pt x="74" y="0"/>
                      <a:pt x="96" y="23"/>
                      <a:pt x="95" y="48"/>
                    </a:cubicBezTo>
                    <a:cubicBezTo>
                      <a:pt x="95" y="75"/>
                      <a:pt x="75" y="95"/>
                      <a:pt x="48" y="96"/>
                    </a:cubicBezTo>
                    <a:cubicBezTo>
                      <a:pt x="22" y="96"/>
                      <a:pt x="0" y="74"/>
                      <a:pt x="1" y="49"/>
                    </a:cubicBezTo>
                    <a:close/>
                  </a:path>
                </a:pathLst>
              </a:custGeom>
              <a:grpFill/>
              <a:ln>
                <a:noFill/>
              </a:ln>
            </p:spPr>
            <p:txBody>
              <a:bodyPr vert="horz" wrap="square" lIns="62345" tIns="31173" rIns="62345" bIns="31173" numCol="1" anchor="t" anchorCtr="0" compatLnSpc="1">
                <a:prstTxWarp prst="textNoShape">
                  <a:avLst/>
                </a:prstTxWarp>
              </a:bodyPr>
              <a:lstStyle/>
              <a:p>
                <a:endParaRPr lang="en-US" sz="700" dirty="0">
                  <a:solidFill>
                    <a:srgbClr val="000000"/>
                  </a:solidFill>
                </a:endParaRPr>
              </a:p>
            </p:txBody>
          </p:sp>
        </p:grpSp>
        <p:grpSp>
          <p:nvGrpSpPr>
            <p:cNvPr id="116" name="Group 115"/>
            <p:cNvGrpSpPr/>
            <p:nvPr/>
          </p:nvGrpSpPr>
          <p:grpSpPr>
            <a:xfrm>
              <a:off x="2148999" y="2730529"/>
              <a:ext cx="525800" cy="521182"/>
              <a:chOff x="1479179" y="1013803"/>
              <a:chExt cx="651806" cy="671744"/>
            </a:xfrm>
            <a:solidFill>
              <a:srgbClr val="00338D"/>
            </a:solidFill>
          </p:grpSpPr>
          <p:sp>
            <p:nvSpPr>
              <p:cNvPr id="117" name="Freeform 28"/>
              <p:cNvSpPr>
                <a:spLocks noEditPoints="1"/>
              </p:cNvSpPr>
              <p:nvPr/>
            </p:nvSpPr>
            <p:spPr bwMode="auto">
              <a:xfrm>
                <a:off x="1479179" y="1124227"/>
                <a:ext cx="570522" cy="561320"/>
              </a:xfrm>
              <a:custGeom>
                <a:avLst/>
                <a:gdLst>
                  <a:gd name="T0" fmla="*/ 275 w 372"/>
                  <a:gd name="T1" fmla="*/ 366 h 366"/>
                  <a:gd name="T2" fmla="*/ 244 w 372"/>
                  <a:gd name="T3" fmla="*/ 342 h 366"/>
                  <a:gd name="T4" fmla="*/ 202 w 372"/>
                  <a:gd name="T5" fmla="*/ 289 h 366"/>
                  <a:gd name="T6" fmla="*/ 190 w 372"/>
                  <a:gd name="T7" fmla="*/ 263 h 366"/>
                  <a:gd name="T8" fmla="*/ 213 w 372"/>
                  <a:gd name="T9" fmla="*/ 244 h 366"/>
                  <a:gd name="T10" fmla="*/ 237 w 372"/>
                  <a:gd name="T11" fmla="*/ 262 h 366"/>
                  <a:gd name="T12" fmla="*/ 243 w 372"/>
                  <a:gd name="T13" fmla="*/ 267 h 366"/>
                  <a:gd name="T14" fmla="*/ 243 w 372"/>
                  <a:gd name="T15" fmla="*/ 234 h 366"/>
                  <a:gd name="T16" fmla="*/ 238 w 372"/>
                  <a:gd name="T17" fmla="*/ 230 h 366"/>
                  <a:gd name="T18" fmla="*/ 229 w 372"/>
                  <a:gd name="T19" fmla="*/ 230 h 366"/>
                  <a:gd name="T20" fmla="*/ 27 w 372"/>
                  <a:gd name="T21" fmla="*/ 230 h 366"/>
                  <a:gd name="T22" fmla="*/ 0 w 372"/>
                  <a:gd name="T23" fmla="*/ 203 h 366"/>
                  <a:gd name="T24" fmla="*/ 0 w 372"/>
                  <a:gd name="T25" fmla="*/ 24 h 366"/>
                  <a:gd name="T26" fmla="*/ 24 w 372"/>
                  <a:gd name="T27" fmla="*/ 0 h 366"/>
                  <a:gd name="T28" fmla="*/ 326 w 372"/>
                  <a:gd name="T29" fmla="*/ 0 h 366"/>
                  <a:gd name="T30" fmla="*/ 351 w 372"/>
                  <a:gd name="T31" fmla="*/ 24 h 366"/>
                  <a:gd name="T32" fmla="*/ 351 w 372"/>
                  <a:gd name="T33" fmla="*/ 204 h 366"/>
                  <a:gd name="T34" fmla="*/ 325 w 372"/>
                  <a:gd name="T35" fmla="*/ 230 h 366"/>
                  <a:gd name="T36" fmla="*/ 294 w 372"/>
                  <a:gd name="T37" fmla="*/ 230 h 366"/>
                  <a:gd name="T38" fmla="*/ 286 w 372"/>
                  <a:gd name="T39" fmla="*/ 235 h 366"/>
                  <a:gd name="T40" fmla="*/ 295 w 372"/>
                  <a:gd name="T41" fmla="*/ 240 h 366"/>
                  <a:gd name="T42" fmla="*/ 326 w 372"/>
                  <a:gd name="T43" fmla="*/ 240 h 366"/>
                  <a:gd name="T44" fmla="*/ 372 w 372"/>
                  <a:gd name="T45" fmla="*/ 287 h 366"/>
                  <a:gd name="T46" fmla="*/ 371 w 372"/>
                  <a:gd name="T47" fmla="*/ 316 h 366"/>
                  <a:gd name="T48" fmla="*/ 333 w 372"/>
                  <a:gd name="T49" fmla="*/ 366 h 366"/>
                  <a:gd name="T50" fmla="*/ 275 w 372"/>
                  <a:gd name="T51" fmla="*/ 366 h 366"/>
                  <a:gd name="T52" fmla="*/ 164 w 372"/>
                  <a:gd name="T53" fmla="*/ 14 h 366"/>
                  <a:gd name="T54" fmla="*/ 41 w 372"/>
                  <a:gd name="T55" fmla="*/ 14 h 366"/>
                  <a:gd name="T56" fmla="*/ 16 w 372"/>
                  <a:gd name="T57" fmla="*/ 40 h 366"/>
                  <a:gd name="T58" fmla="*/ 16 w 372"/>
                  <a:gd name="T59" fmla="*/ 189 h 366"/>
                  <a:gd name="T60" fmla="*/ 41 w 372"/>
                  <a:gd name="T61" fmla="*/ 214 h 366"/>
                  <a:gd name="T62" fmla="*/ 231 w 372"/>
                  <a:gd name="T63" fmla="*/ 214 h 366"/>
                  <a:gd name="T64" fmla="*/ 238 w 372"/>
                  <a:gd name="T65" fmla="*/ 214 h 366"/>
                  <a:gd name="T66" fmla="*/ 243 w 372"/>
                  <a:gd name="T67" fmla="*/ 208 h 366"/>
                  <a:gd name="T68" fmla="*/ 238 w 372"/>
                  <a:gd name="T69" fmla="*/ 179 h 366"/>
                  <a:gd name="T70" fmla="*/ 244 w 372"/>
                  <a:gd name="T71" fmla="*/ 139 h 366"/>
                  <a:gd name="T72" fmla="*/ 285 w 372"/>
                  <a:gd name="T73" fmla="*/ 139 h 366"/>
                  <a:gd name="T74" fmla="*/ 292 w 372"/>
                  <a:gd name="T75" fmla="*/ 177 h 366"/>
                  <a:gd name="T76" fmla="*/ 286 w 372"/>
                  <a:gd name="T77" fmla="*/ 204 h 366"/>
                  <a:gd name="T78" fmla="*/ 300 w 372"/>
                  <a:gd name="T79" fmla="*/ 212 h 366"/>
                  <a:gd name="T80" fmla="*/ 310 w 372"/>
                  <a:gd name="T81" fmla="*/ 190 h 366"/>
                  <a:gd name="T82" fmla="*/ 310 w 372"/>
                  <a:gd name="T83" fmla="*/ 42 h 366"/>
                  <a:gd name="T84" fmla="*/ 282 w 372"/>
                  <a:gd name="T85" fmla="*/ 14 h 366"/>
                  <a:gd name="T86" fmla="*/ 164 w 372"/>
                  <a:gd name="T87" fmla="*/ 14 h 366"/>
                  <a:gd name="T88" fmla="*/ 242 w 372"/>
                  <a:gd name="T89" fmla="*/ 170 h 366"/>
                  <a:gd name="T90" fmla="*/ 265 w 372"/>
                  <a:gd name="T91" fmla="*/ 146 h 366"/>
                  <a:gd name="T92" fmla="*/ 287 w 372"/>
                  <a:gd name="T93" fmla="*/ 171 h 366"/>
                  <a:gd name="T94" fmla="*/ 281 w 372"/>
                  <a:gd name="T95" fmla="*/ 144 h 366"/>
                  <a:gd name="T96" fmla="*/ 251 w 372"/>
                  <a:gd name="T97" fmla="*/ 142 h 366"/>
                  <a:gd name="T98" fmla="*/ 242 w 372"/>
                  <a:gd name="T99" fmla="*/ 170 h 366"/>
                  <a:gd name="T100" fmla="*/ 342 w 372"/>
                  <a:gd name="T101" fmla="*/ 115 h 366"/>
                  <a:gd name="T102" fmla="*/ 331 w 372"/>
                  <a:gd name="T103" fmla="*/ 102 h 366"/>
                  <a:gd name="T104" fmla="*/ 319 w 372"/>
                  <a:gd name="T105" fmla="*/ 114 h 366"/>
                  <a:gd name="T106" fmla="*/ 330 w 372"/>
                  <a:gd name="T107" fmla="*/ 126 h 366"/>
                  <a:gd name="T108" fmla="*/ 342 w 372"/>
                  <a:gd name="T109" fmla="*/ 115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2" h="366">
                    <a:moveTo>
                      <a:pt x="275" y="366"/>
                    </a:moveTo>
                    <a:cubicBezTo>
                      <a:pt x="262" y="362"/>
                      <a:pt x="253" y="353"/>
                      <a:pt x="244" y="342"/>
                    </a:cubicBezTo>
                    <a:cubicBezTo>
                      <a:pt x="230" y="324"/>
                      <a:pt x="216" y="307"/>
                      <a:pt x="202" y="289"/>
                    </a:cubicBezTo>
                    <a:cubicBezTo>
                      <a:pt x="196" y="281"/>
                      <a:pt x="192" y="273"/>
                      <a:pt x="190" y="263"/>
                    </a:cubicBezTo>
                    <a:cubicBezTo>
                      <a:pt x="187" y="248"/>
                      <a:pt x="198" y="239"/>
                      <a:pt x="213" y="244"/>
                    </a:cubicBezTo>
                    <a:cubicBezTo>
                      <a:pt x="223" y="247"/>
                      <a:pt x="230" y="255"/>
                      <a:pt x="237" y="262"/>
                    </a:cubicBezTo>
                    <a:cubicBezTo>
                      <a:pt x="238" y="264"/>
                      <a:pt x="239" y="267"/>
                      <a:pt x="243" y="267"/>
                    </a:cubicBezTo>
                    <a:cubicBezTo>
                      <a:pt x="243" y="256"/>
                      <a:pt x="243" y="245"/>
                      <a:pt x="243" y="234"/>
                    </a:cubicBezTo>
                    <a:cubicBezTo>
                      <a:pt x="243" y="231"/>
                      <a:pt x="241" y="230"/>
                      <a:pt x="238" y="230"/>
                    </a:cubicBezTo>
                    <a:cubicBezTo>
                      <a:pt x="235" y="230"/>
                      <a:pt x="232" y="230"/>
                      <a:pt x="229" y="230"/>
                    </a:cubicBezTo>
                    <a:cubicBezTo>
                      <a:pt x="162" y="230"/>
                      <a:pt x="94" y="230"/>
                      <a:pt x="27" y="230"/>
                    </a:cubicBezTo>
                    <a:cubicBezTo>
                      <a:pt x="6" y="230"/>
                      <a:pt x="0" y="223"/>
                      <a:pt x="0" y="203"/>
                    </a:cubicBezTo>
                    <a:cubicBezTo>
                      <a:pt x="0" y="143"/>
                      <a:pt x="0" y="84"/>
                      <a:pt x="0" y="24"/>
                    </a:cubicBezTo>
                    <a:cubicBezTo>
                      <a:pt x="0" y="6"/>
                      <a:pt x="6" y="0"/>
                      <a:pt x="24" y="0"/>
                    </a:cubicBezTo>
                    <a:cubicBezTo>
                      <a:pt x="125" y="0"/>
                      <a:pt x="226" y="0"/>
                      <a:pt x="326" y="0"/>
                    </a:cubicBezTo>
                    <a:cubicBezTo>
                      <a:pt x="343" y="0"/>
                      <a:pt x="351" y="7"/>
                      <a:pt x="351" y="24"/>
                    </a:cubicBezTo>
                    <a:cubicBezTo>
                      <a:pt x="351" y="84"/>
                      <a:pt x="351" y="144"/>
                      <a:pt x="351" y="204"/>
                    </a:cubicBezTo>
                    <a:cubicBezTo>
                      <a:pt x="351" y="222"/>
                      <a:pt x="343" y="230"/>
                      <a:pt x="325" y="230"/>
                    </a:cubicBezTo>
                    <a:cubicBezTo>
                      <a:pt x="315" y="230"/>
                      <a:pt x="305" y="230"/>
                      <a:pt x="294" y="230"/>
                    </a:cubicBezTo>
                    <a:cubicBezTo>
                      <a:pt x="291" y="230"/>
                      <a:pt x="286" y="229"/>
                      <a:pt x="286" y="235"/>
                    </a:cubicBezTo>
                    <a:cubicBezTo>
                      <a:pt x="286" y="241"/>
                      <a:pt x="291" y="240"/>
                      <a:pt x="295" y="240"/>
                    </a:cubicBezTo>
                    <a:cubicBezTo>
                      <a:pt x="305" y="240"/>
                      <a:pt x="316" y="240"/>
                      <a:pt x="326" y="240"/>
                    </a:cubicBezTo>
                    <a:cubicBezTo>
                      <a:pt x="355" y="241"/>
                      <a:pt x="372" y="259"/>
                      <a:pt x="372" y="287"/>
                    </a:cubicBezTo>
                    <a:cubicBezTo>
                      <a:pt x="372" y="297"/>
                      <a:pt x="371" y="306"/>
                      <a:pt x="371" y="316"/>
                    </a:cubicBezTo>
                    <a:cubicBezTo>
                      <a:pt x="370" y="342"/>
                      <a:pt x="357" y="358"/>
                      <a:pt x="333" y="366"/>
                    </a:cubicBezTo>
                    <a:cubicBezTo>
                      <a:pt x="314" y="366"/>
                      <a:pt x="295" y="366"/>
                      <a:pt x="275" y="366"/>
                    </a:cubicBezTo>
                    <a:close/>
                    <a:moveTo>
                      <a:pt x="164" y="14"/>
                    </a:moveTo>
                    <a:cubicBezTo>
                      <a:pt x="123" y="14"/>
                      <a:pt x="82" y="14"/>
                      <a:pt x="41" y="14"/>
                    </a:cubicBezTo>
                    <a:cubicBezTo>
                      <a:pt x="23" y="14"/>
                      <a:pt x="16" y="22"/>
                      <a:pt x="16" y="40"/>
                    </a:cubicBezTo>
                    <a:cubicBezTo>
                      <a:pt x="16" y="90"/>
                      <a:pt x="16" y="139"/>
                      <a:pt x="16" y="189"/>
                    </a:cubicBezTo>
                    <a:cubicBezTo>
                      <a:pt x="16" y="207"/>
                      <a:pt x="22" y="214"/>
                      <a:pt x="41" y="214"/>
                    </a:cubicBezTo>
                    <a:cubicBezTo>
                      <a:pt x="104" y="214"/>
                      <a:pt x="167" y="214"/>
                      <a:pt x="231" y="214"/>
                    </a:cubicBezTo>
                    <a:cubicBezTo>
                      <a:pt x="233" y="214"/>
                      <a:pt x="235" y="214"/>
                      <a:pt x="238" y="214"/>
                    </a:cubicBezTo>
                    <a:cubicBezTo>
                      <a:pt x="241" y="214"/>
                      <a:pt x="243" y="212"/>
                      <a:pt x="243" y="208"/>
                    </a:cubicBezTo>
                    <a:cubicBezTo>
                      <a:pt x="243" y="198"/>
                      <a:pt x="245" y="188"/>
                      <a:pt x="238" y="179"/>
                    </a:cubicBezTo>
                    <a:cubicBezTo>
                      <a:pt x="229" y="166"/>
                      <a:pt x="233" y="149"/>
                      <a:pt x="244" y="139"/>
                    </a:cubicBezTo>
                    <a:cubicBezTo>
                      <a:pt x="256" y="129"/>
                      <a:pt x="273" y="129"/>
                      <a:pt x="285" y="139"/>
                    </a:cubicBezTo>
                    <a:cubicBezTo>
                      <a:pt x="296" y="147"/>
                      <a:pt x="300" y="165"/>
                      <a:pt x="292" y="177"/>
                    </a:cubicBezTo>
                    <a:cubicBezTo>
                      <a:pt x="286" y="186"/>
                      <a:pt x="286" y="195"/>
                      <a:pt x="286" y="204"/>
                    </a:cubicBezTo>
                    <a:cubicBezTo>
                      <a:pt x="286" y="214"/>
                      <a:pt x="291" y="217"/>
                      <a:pt x="300" y="212"/>
                    </a:cubicBezTo>
                    <a:cubicBezTo>
                      <a:pt x="308" y="207"/>
                      <a:pt x="310" y="199"/>
                      <a:pt x="310" y="190"/>
                    </a:cubicBezTo>
                    <a:cubicBezTo>
                      <a:pt x="310" y="141"/>
                      <a:pt x="310" y="91"/>
                      <a:pt x="310" y="42"/>
                    </a:cubicBezTo>
                    <a:cubicBezTo>
                      <a:pt x="310" y="21"/>
                      <a:pt x="304" y="14"/>
                      <a:pt x="282" y="14"/>
                    </a:cubicBezTo>
                    <a:cubicBezTo>
                      <a:pt x="243" y="14"/>
                      <a:pt x="203" y="14"/>
                      <a:pt x="164" y="14"/>
                    </a:cubicBezTo>
                    <a:close/>
                    <a:moveTo>
                      <a:pt x="242" y="170"/>
                    </a:moveTo>
                    <a:cubicBezTo>
                      <a:pt x="248" y="159"/>
                      <a:pt x="249" y="146"/>
                      <a:pt x="265" y="146"/>
                    </a:cubicBezTo>
                    <a:cubicBezTo>
                      <a:pt x="282" y="145"/>
                      <a:pt x="281" y="161"/>
                      <a:pt x="287" y="171"/>
                    </a:cubicBezTo>
                    <a:cubicBezTo>
                      <a:pt x="291" y="161"/>
                      <a:pt x="289" y="150"/>
                      <a:pt x="281" y="144"/>
                    </a:cubicBezTo>
                    <a:cubicBezTo>
                      <a:pt x="273" y="137"/>
                      <a:pt x="260" y="136"/>
                      <a:pt x="251" y="142"/>
                    </a:cubicBezTo>
                    <a:cubicBezTo>
                      <a:pt x="242" y="148"/>
                      <a:pt x="238" y="158"/>
                      <a:pt x="242" y="170"/>
                    </a:cubicBezTo>
                    <a:close/>
                    <a:moveTo>
                      <a:pt x="342" y="115"/>
                    </a:moveTo>
                    <a:cubicBezTo>
                      <a:pt x="343" y="109"/>
                      <a:pt x="337" y="103"/>
                      <a:pt x="331" y="102"/>
                    </a:cubicBezTo>
                    <a:cubicBezTo>
                      <a:pt x="325" y="102"/>
                      <a:pt x="320" y="108"/>
                      <a:pt x="319" y="114"/>
                    </a:cubicBezTo>
                    <a:cubicBezTo>
                      <a:pt x="319" y="121"/>
                      <a:pt x="324" y="126"/>
                      <a:pt x="330" y="126"/>
                    </a:cubicBezTo>
                    <a:cubicBezTo>
                      <a:pt x="337" y="126"/>
                      <a:pt x="342" y="121"/>
                      <a:pt x="342"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2345" tIns="31173" rIns="62345" bIns="31173" numCol="1" anchor="t" anchorCtr="0" compatLnSpc="1">
                <a:prstTxWarp prst="textNoShape">
                  <a:avLst/>
                </a:prstTxWarp>
              </a:bodyPr>
              <a:lstStyle/>
              <a:p>
                <a:endParaRPr lang="en-US" sz="700" dirty="0">
                  <a:solidFill>
                    <a:srgbClr val="000000"/>
                  </a:solidFill>
                </a:endParaRPr>
              </a:p>
            </p:txBody>
          </p:sp>
          <p:sp>
            <p:nvSpPr>
              <p:cNvPr id="118" name="Freeform 29"/>
              <p:cNvSpPr>
                <a:spLocks/>
              </p:cNvSpPr>
              <p:nvPr/>
            </p:nvSpPr>
            <p:spPr bwMode="auto">
              <a:xfrm>
                <a:off x="2023629" y="1013803"/>
                <a:ext cx="107356" cy="145698"/>
              </a:xfrm>
              <a:custGeom>
                <a:avLst/>
                <a:gdLst>
                  <a:gd name="T0" fmla="*/ 13 w 69"/>
                  <a:gd name="T1" fmla="*/ 0 h 95"/>
                  <a:gd name="T2" fmla="*/ 57 w 69"/>
                  <a:gd name="T3" fmla="*/ 36 h 95"/>
                  <a:gd name="T4" fmla="*/ 67 w 69"/>
                  <a:gd name="T5" fmla="*/ 85 h 95"/>
                  <a:gd name="T6" fmla="*/ 59 w 69"/>
                  <a:gd name="T7" fmla="*/ 94 h 95"/>
                  <a:gd name="T8" fmla="*/ 49 w 69"/>
                  <a:gd name="T9" fmla="*/ 82 h 95"/>
                  <a:gd name="T10" fmla="*/ 15 w 69"/>
                  <a:gd name="T11" fmla="*/ 22 h 95"/>
                  <a:gd name="T12" fmla="*/ 6 w 69"/>
                  <a:gd name="T13" fmla="*/ 0 h 95"/>
                  <a:gd name="T14" fmla="*/ 13 w 69"/>
                  <a:gd name="T15" fmla="*/ 0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95">
                    <a:moveTo>
                      <a:pt x="13" y="0"/>
                    </a:moveTo>
                    <a:cubicBezTo>
                      <a:pt x="31" y="8"/>
                      <a:pt x="47" y="18"/>
                      <a:pt x="57" y="36"/>
                    </a:cubicBezTo>
                    <a:cubicBezTo>
                      <a:pt x="66" y="51"/>
                      <a:pt x="69" y="67"/>
                      <a:pt x="67" y="85"/>
                    </a:cubicBezTo>
                    <a:cubicBezTo>
                      <a:pt x="67" y="89"/>
                      <a:pt x="66" y="95"/>
                      <a:pt x="59" y="94"/>
                    </a:cubicBezTo>
                    <a:cubicBezTo>
                      <a:pt x="52" y="93"/>
                      <a:pt x="47" y="90"/>
                      <a:pt x="49" y="82"/>
                    </a:cubicBezTo>
                    <a:cubicBezTo>
                      <a:pt x="53" y="56"/>
                      <a:pt x="36" y="31"/>
                      <a:pt x="15" y="22"/>
                    </a:cubicBezTo>
                    <a:cubicBezTo>
                      <a:pt x="0" y="15"/>
                      <a:pt x="0" y="15"/>
                      <a:pt x="6" y="0"/>
                    </a:cubicBezTo>
                    <a:cubicBezTo>
                      <a:pt x="9" y="0"/>
                      <a:pt x="11" y="0"/>
                      <a:pt x="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2345" tIns="31173" rIns="62345" bIns="31173" numCol="1" anchor="t" anchorCtr="0" compatLnSpc="1">
                <a:prstTxWarp prst="textNoShape">
                  <a:avLst/>
                </a:prstTxWarp>
              </a:bodyPr>
              <a:lstStyle/>
              <a:p>
                <a:endParaRPr lang="en-US" sz="700" dirty="0">
                  <a:solidFill>
                    <a:srgbClr val="000000"/>
                  </a:solidFill>
                </a:endParaRPr>
              </a:p>
            </p:txBody>
          </p:sp>
          <p:sp>
            <p:nvSpPr>
              <p:cNvPr id="119" name="Freeform 30"/>
              <p:cNvSpPr>
                <a:spLocks/>
              </p:cNvSpPr>
              <p:nvPr/>
            </p:nvSpPr>
            <p:spPr bwMode="auto">
              <a:xfrm>
                <a:off x="2012893" y="1061346"/>
                <a:ext cx="64414" cy="84351"/>
              </a:xfrm>
              <a:custGeom>
                <a:avLst/>
                <a:gdLst>
                  <a:gd name="T0" fmla="*/ 42 w 42"/>
                  <a:gd name="T1" fmla="*/ 43 h 55"/>
                  <a:gd name="T2" fmla="*/ 34 w 42"/>
                  <a:gd name="T3" fmla="*/ 55 h 55"/>
                  <a:gd name="T4" fmla="*/ 22 w 42"/>
                  <a:gd name="T5" fmla="*/ 43 h 55"/>
                  <a:gd name="T6" fmla="*/ 8 w 42"/>
                  <a:gd name="T7" fmla="*/ 21 h 55"/>
                  <a:gd name="T8" fmla="*/ 4 w 42"/>
                  <a:gd name="T9" fmla="*/ 6 h 55"/>
                  <a:gd name="T10" fmla="*/ 16 w 42"/>
                  <a:gd name="T11" fmla="*/ 5 h 55"/>
                  <a:gd name="T12" fmla="*/ 42 w 42"/>
                  <a:gd name="T13" fmla="*/ 43 h 55"/>
                </a:gdLst>
                <a:ahLst/>
                <a:cxnLst>
                  <a:cxn ang="0">
                    <a:pos x="T0" y="T1"/>
                  </a:cxn>
                  <a:cxn ang="0">
                    <a:pos x="T2" y="T3"/>
                  </a:cxn>
                  <a:cxn ang="0">
                    <a:pos x="T4" y="T5"/>
                  </a:cxn>
                  <a:cxn ang="0">
                    <a:pos x="T6" y="T7"/>
                  </a:cxn>
                  <a:cxn ang="0">
                    <a:pos x="T8" y="T9"/>
                  </a:cxn>
                  <a:cxn ang="0">
                    <a:pos x="T10" y="T11"/>
                  </a:cxn>
                  <a:cxn ang="0">
                    <a:pos x="T12" y="T13"/>
                  </a:cxn>
                </a:cxnLst>
                <a:rect l="0" t="0" r="r" b="b"/>
                <a:pathLst>
                  <a:path w="42" h="55">
                    <a:moveTo>
                      <a:pt x="42" y="43"/>
                    </a:moveTo>
                    <a:cubicBezTo>
                      <a:pt x="41" y="48"/>
                      <a:pt x="42" y="55"/>
                      <a:pt x="34" y="55"/>
                    </a:cubicBezTo>
                    <a:cubicBezTo>
                      <a:pt x="28" y="54"/>
                      <a:pt x="21" y="53"/>
                      <a:pt x="22" y="43"/>
                    </a:cubicBezTo>
                    <a:cubicBezTo>
                      <a:pt x="23" y="33"/>
                      <a:pt x="17" y="25"/>
                      <a:pt x="8" y="21"/>
                    </a:cubicBezTo>
                    <a:cubicBezTo>
                      <a:pt x="0" y="18"/>
                      <a:pt x="3" y="12"/>
                      <a:pt x="4" y="6"/>
                    </a:cubicBezTo>
                    <a:cubicBezTo>
                      <a:pt x="7" y="0"/>
                      <a:pt x="12" y="3"/>
                      <a:pt x="16" y="5"/>
                    </a:cubicBezTo>
                    <a:cubicBezTo>
                      <a:pt x="32" y="12"/>
                      <a:pt x="41" y="25"/>
                      <a:pt x="4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2345" tIns="31173" rIns="62345" bIns="31173" numCol="1" anchor="t" anchorCtr="0" compatLnSpc="1">
                <a:prstTxWarp prst="textNoShape">
                  <a:avLst/>
                </a:prstTxWarp>
              </a:bodyPr>
              <a:lstStyle/>
              <a:p>
                <a:endParaRPr lang="en-US" sz="700" dirty="0">
                  <a:solidFill>
                    <a:srgbClr val="000000"/>
                  </a:solidFill>
                </a:endParaRPr>
              </a:p>
            </p:txBody>
          </p:sp>
          <p:sp>
            <p:nvSpPr>
              <p:cNvPr id="120" name="Freeform 31"/>
              <p:cNvSpPr>
                <a:spLocks/>
              </p:cNvSpPr>
              <p:nvPr/>
            </p:nvSpPr>
            <p:spPr bwMode="auto">
              <a:xfrm>
                <a:off x="1626411" y="1179438"/>
                <a:ext cx="205511" cy="254588"/>
              </a:xfrm>
              <a:custGeom>
                <a:avLst/>
                <a:gdLst>
                  <a:gd name="T0" fmla="*/ 48 w 134"/>
                  <a:gd name="T1" fmla="*/ 100 h 166"/>
                  <a:gd name="T2" fmla="*/ 18 w 134"/>
                  <a:gd name="T3" fmla="*/ 55 h 166"/>
                  <a:gd name="T4" fmla="*/ 33 w 134"/>
                  <a:gd name="T5" fmla="*/ 19 h 166"/>
                  <a:gd name="T6" fmla="*/ 103 w 134"/>
                  <a:gd name="T7" fmla="*/ 22 h 166"/>
                  <a:gd name="T8" fmla="*/ 87 w 134"/>
                  <a:gd name="T9" fmla="*/ 100 h 166"/>
                  <a:gd name="T10" fmla="*/ 96 w 134"/>
                  <a:gd name="T11" fmla="*/ 105 h 166"/>
                  <a:gd name="T12" fmla="*/ 133 w 134"/>
                  <a:gd name="T13" fmla="*/ 159 h 166"/>
                  <a:gd name="T14" fmla="*/ 126 w 134"/>
                  <a:gd name="T15" fmla="*/ 165 h 166"/>
                  <a:gd name="T16" fmla="*/ 94 w 134"/>
                  <a:gd name="T17" fmla="*/ 165 h 166"/>
                  <a:gd name="T18" fmla="*/ 11 w 134"/>
                  <a:gd name="T19" fmla="*/ 165 h 166"/>
                  <a:gd name="T20" fmla="*/ 2 w 134"/>
                  <a:gd name="T21" fmla="*/ 154 h 166"/>
                  <a:gd name="T22" fmla="*/ 45 w 134"/>
                  <a:gd name="T23" fmla="*/ 102 h 166"/>
                  <a:gd name="T24" fmla="*/ 47 w 134"/>
                  <a:gd name="T25" fmla="*/ 101 h 166"/>
                  <a:gd name="T26" fmla="*/ 48 w 134"/>
                  <a:gd name="T27" fmla="*/ 10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4" h="166">
                    <a:moveTo>
                      <a:pt x="48" y="100"/>
                    </a:moveTo>
                    <a:cubicBezTo>
                      <a:pt x="30" y="90"/>
                      <a:pt x="19" y="76"/>
                      <a:pt x="18" y="55"/>
                    </a:cubicBezTo>
                    <a:cubicBezTo>
                      <a:pt x="18" y="41"/>
                      <a:pt x="23" y="29"/>
                      <a:pt x="33" y="19"/>
                    </a:cubicBezTo>
                    <a:cubicBezTo>
                      <a:pt x="53" y="0"/>
                      <a:pt x="84" y="1"/>
                      <a:pt x="103" y="22"/>
                    </a:cubicBezTo>
                    <a:cubicBezTo>
                      <a:pt x="125" y="46"/>
                      <a:pt x="119" y="73"/>
                      <a:pt x="87" y="100"/>
                    </a:cubicBezTo>
                    <a:cubicBezTo>
                      <a:pt x="89" y="103"/>
                      <a:pt x="93" y="103"/>
                      <a:pt x="96" y="105"/>
                    </a:cubicBezTo>
                    <a:cubicBezTo>
                      <a:pt x="122" y="114"/>
                      <a:pt x="129" y="136"/>
                      <a:pt x="133" y="159"/>
                    </a:cubicBezTo>
                    <a:cubicBezTo>
                      <a:pt x="134" y="165"/>
                      <a:pt x="130" y="165"/>
                      <a:pt x="126" y="165"/>
                    </a:cubicBezTo>
                    <a:cubicBezTo>
                      <a:pt x="115" y="165"/>
                      <a:pt x="105" y="165"/>
                      <a:pt x="94" y="165"/>
                    </a:cubicBezTo>
                    <a:cubicBezTo>
                      <a:pt x="67" y="165"/>
                      <a:pt x="39" y="166"/>
                      <a:pt x="11" y="165"/>
                    </a:cubicBezTo>
                    <a:cubicBezTo>
                      <a:pt x="0" y="165"/>
                      <a:pt x="0" y="165"/>
                      <a:pt x="2" y="154"/>
                    </a:cubicBezTo>
                    <a:cubicBezTo>
                      <a:pt x="6" y="129"/>
                      <a:pt x="18" y="110"/>
                      <a:pt x="45" y="102"/>
                    </a:cubicBezTo>
                    <a:cubicBezTo>
                      <a:pt x="45" y="102"/>
                      <a:pt x="46" y="102"/>
                      <a:pt x="47" y="101"/>
                    </a:cubicBezTo>
                    <a:cubicBezTo>
                      <a:pt x="47" y="101"/>
                      <a:pt x="47" y="101"/>
                      <a:pt x="4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2345" tIns="31173" rIns="62345" bIns="31173" numCol="1" anchor="t" anchorCtr="0" compatLnSpc="1">
                <a:prstTxWarp prst="textNoShape">
                  <a:avLst/>
                </a:prstTxWarp>
              </a:bodyPr>
              <a:lstStyle/>
              <a:p>
                <a:endParaRPr lang="en-US" sz="700" dirty="0">
                  <a:solidFill>
                    <a:srgbClr val="000000"/>
                  </a:solidFill>
                </a:endParaRPr>
              </a:p>
            </p:txBody>
          </p:sp>
        </p:grpSp>
        <p:sp>
          <p:nvSpPr>
            <p:cNvPr id="121" name="TextBox 120"/>
            <p:cNvSpPr txBox="1"/>
            <p:nvPr/>
          </p:nvSpPr>
          <p:spPr>
            <a:xfrm>
              <a:off x="1777796" y="1698128"/>
              <a:ext cx="1380606" cy="317656"/>
            </a:xfrm>
            <a:prstGeom prst="rect">
              <a:avLst/>
            </a:prstGeom>
            <a:noFill/>
          </p:spPr>
          <p:txBody>
            <a:bodyPr wrap="none" lIns="54610" tIns="54610" rIns="54610" bIns="54610" rtlCol="0">
              <a:noAutofit/>
            </a:bodyPr>
            <a:lstStyle/>
            <a:p>
              <a:pPr>
                <a:spcAft>
                  <a:spcPts val="600"/>
                </a:spcAft>
              </a:pPr>
              <a:r>
                <a:rPr lang="en-US" sz="700" dirty="0">
                  <a:solidFill>
                    <a:srgbClr val="000000"/>
                  </a:solidFill>
                </a:rPr>
                <a:t>End Users</a:t>
              </a:r>
            </a:p>
            <a:p>
              <a:pPr>
                <a:spcAft>
                  <a:spcPts val="600"/>
                </a:spcAft>
              </a:pPr>
              <a:r>
                <a:rPr lang="en-US" sz="700" dirty="0">
                  <a:solidFill>
                    <a:srgbClr val="000000"/>
                  </a:solidFill>
                </a:rPr>
                <a:t>(On-premise and External)</a:t>
              </a:r>
            </a:p>
          </p:txBody>
        </p:sp>
        <p:sp>
          <p:nvSpPr>
            <p:cNvPr id="38" name="Rectangle 86"/>
            <p:cNvSpPr>
              <a:spLocks noChangeArrowheads="1"/>
            </p:cNvSpPr>
            <p:nvPr/>
          </p:nvSpPr>
          <p:spPr bwMode="auto">
            <a:xfrm>
              <a:off x="3756163" y="5183964"/>
              <a:ext cx="1038060" cy="503684"/>
            </a:xfrm>
            <a:prstGeom prst="rect">
              <a:avLst/>
            </a:prstGeom>
            <a:solidFill>
              <a:srgbClr val="6D2077"/>
            </a:solidFill>
            <a:ln>
              <a:solidFill>
                <a:schemeClr val="bg1"/>
              </a:solidFill>
            </a:ln>
          </p:spPr>
          <p:txBody>
            <a:bodyPr vert="horz" wrap="square" lIns="121920" tIns="60960" rIns="121920" bIns="60960" numCol="1" anchor="t" anchorCtr="0" compatLnSpc="1">
              <a:prstTxWarp prst="textNoShape">
                <a:avLst/>
              </a:prstTxWarp>
            </a:bodyPr>
            <a:lstStyle/>
            <a:p>
              <a:pPr algn="ctr"/>
              <a:endParaRPr lang="en-US" sz="700" dirty="0">
                <a:solidFill>
                  <a:prstClr val="white"/>
                </a:solidFill>
                <a:cs typeface="Arial" panose="020B0604020202020204" pitchFamily="34" charset="0"/>
              </a:endParaRPr>
            </a:p>
            <a:p>
              <a:pPr algn="ctr"/>
              <a:r>
                <a:rPr lang="en-US" sz="700" dirty="0">
                  <a:solidFill>
                    <a:prstClr val="white"/>
                  </a:solidFill>
                  <a:cs typeface="Arial" panose="020B0604020202020204" pitchFamily="34" charset="0"/>
                </a:rPr>
                <a:t>Active Directory</a:t>
              </a:r>
            </a:p>
          </p:txBody>
        </p:sp>
        <p:sp>
          <p:nvSpPr>
            <p:cNvPr id="39" name="Rectangle 86"/>
            <p:cNvSpPr>
              <a:spLocks noChangeArrowheads="1"/>
            </p:cNvSpPr>
            <p:nvPr/>
          </p:nvSpPr>
          <p:spPr bwMode="auto">
            <a:xfrm>
              <a:off x="3756163" y="4631469"/>
              <a:ext cx="1038060" cy="497961"/>
            </a:xfrm>
            <a:prstGeom prst="rect">
              <a:avLst/>
            </a:prstGeom>
            <a:solidFill>
              <a:srgbClr val="43B02A"/>
            </a:solidFill>
            <a:ln>
              <a:solidFill>
                <a:schemeClr val="bg1"/>
              </a:solidFill>
            </a:ln>
          </p:spPr>
          <p:txBody>
            <a:bodyPr vert="horz" wrap="square" lIns="121920" tIns="60960" rIns="121920" bIns="60960" numCol="1" anchor="t" anchorCtr="0" compatLnSpc="1">
              <a:prstTxWarp prst="textNoShape">
                <a:avLst/>
              </a:prstTxWarp>
            </a:bodyPr>
            <a:lstStyle/>
            <a:p>
              <a:pPr algn="ctr"/>
              <a:endParaRPr lang="en-US" sz="700" dirty="0">
                <a:solidFill>
                  <a:prstClr val="white"/>
                </a:solidFill>
                <a:cs typeface="Arial" panose="020B0604020202020204" pitchFamily="34" charset="0"/>
              </a:endParaRPr>
            </a:p>
            <a:p>
              <a:pPr algn="ctr"/>
              <a:r>
                <a:rPr lang="en-US" sz="700" dirty="0">
                  <a:solidFill>
                    <a:prstClr val="white"/>
                  </a:solidFill>
                  <a:cs typeface="Arial" panose="020B0604020202020204" pitchFamily="34" charset="0"/>
                </a:rPr>
                <a:t>Azure AD Synch Connector</a:t>
              </a:r>
            </a:p>
          </p:txBody>
        </p:sp>
        <p:sp>
          <p:nvSpPr>
            <p:cNvPr id="40" name="Rectangle 86"/>
            <p:cNvSpPr>
              <a:spLocks noChangeArrowheads="1"/>
            </p:cNvSpPr>
            <p:nvPr/>
          </p:nvSpPr>
          <p:spPr bwMode="auto">
            <a:xfrm>
              <a:off x="5009542" y="4631469"/>
              <a:ext cx="1018058" cy="503684"/>
            </a:xfrm>
            <a:prstGeom prst="rect">
              <a:avLst/>
            </a:prstGeom>
            <a:solidFill>
              <a:srgbClr val="43B02A"/>
            </a:solidFill>
            <a:ln>
              <a:solidFill>
                <a:schemeClr val="bg1"/>
              </a:solidFill>
            </a:ln>
          </p:spPr>
          <p:txBody>
            <a:bodyPr vert="horz" wrap="square" lIns="121920" tIns="60960" rIns="121920" bIns="60960" numCol="1" anchor="t" anchorCtr="0" compatLnSpc="1">
              <a:prstTxWarp prst="textNoShape">
                <a:avLst/>
              </a:prstTxWarp>
            </a:bodyPr>
            <a:lstStyle/>
            <a:p>
              <a:pPr algn="ctr"/>
              <a:endParaRPr lang="en-US" sz="700" dirty="0">
                <a:solidFill>
                  <a:prstClr val="white"/>
                </a:solidFill>
                <a:cs typeface="Arial" panose="020B0604020202020204" pitchFamily="34" charset="0"/>
              </a:endParaRPr>
            </a:p>
            <a:p>
              <a:pPr algn="ctr"/>
              <a:r>
                <a:rPr lang="en-US" sz="700" dirty="0">
                  <a:solidFill>
                    <a:prstClr val="white"/>
                  </a:solidFill>
                  <a:cs typeface="Arial" panose="020B0604020202020204" pitchFamily="34" charset="0"/>
                </a:rPr>
                <a:t>Azure Application Proxy Connector</a:t>
              </a:r>
            </a:p>
          </p:txBody>
        </p:sp>
        <p:sp>
          <p:nvSpPr>
            <p:cNvPr id="41" name="Rectangle 86"/>
            <p:cNvSpPr>
              <a:spLocks noChangeArrowheads="1"/>
            </p:cNvSpPr>
            <p:nvPr/>
          </p:nvSpPr>
          <p:spPr bwMode="auto">
            <a:xfrm>
              <a:off x="5009541" y="5187696"/>
              <a:ext cx="2168166" cy="503684"/>
            </a:xfrm>
            <a:prstGeom prst="rect">
              <a:avLst/>
            </a:prstGeom>
            <a:solidFill>
              <a:srgbClr val="6D2077"/>
            </a:solidFill>
            <a:ln>
              <a:solidFill>
                <a:schemeClr val="bg1"/>
              </a:solidFill>
            </a:ln>
          </p:spPr>
          <p:txBody>
            <a:bodyPr vert="horz" wrap="square" lIns="121920" tIns="60960" rIns="121920" bIns="60960" numCol="1" anchor="t" anchorCtr="0" compatLnSpc="1">
              <a:prstTxWarp prst="textNoShape">
                <a:avLst/>
              </a:prstTxWarp>
            </a:bodyPr>
            <a:lstStyle/>
            <a:p>
              <a:pPr algn="ctr"/>
              <a:endParaRPr lang="en-US" sz="700" dirty="0">
                <a:solidFill>
                  <a:prstClr val="white"/>
                </a:solidFill>
                <a:cs typeface="Arial" panose="020B0604020202020204" pitchFamily="34" charset="0"/>
              </a:endParaRPr>
            </a:p>
            <a:p>
              <a:pPr algn="ctr"/>
              <a:r>
                <a:rPr lang="en-US" sz="700" dirty="0">
                  <a:solidFill>
                    <a:prstClr val="white"/>
                  </a:solidFill>
                  <a:cs typeface="Arial" panose="020B0604020202020204" pitchFamily="34" charset="0"/>
                </a:rPr>
                <a:t>On premise applications</a:t>
              </a:r>
            </a:p>
          </p:txBody>
        </p:sp>
        <p:sp>
          <p:nvSpPr>
            <p:cNvPr id="6" name="Can 5"/>
            <p:cNvSpPr/>
            <p:nvPr/>
          </p:nvSpPr>
          <p:spPr>
            <a:xfrm>
              <a:off x="7978313" y="4771074"/>
              <a:ext cx="656948" cy="932156"/>
            </a:xfrm>
            <a:prstGeom prst="ca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dirty="0">
                  <a:solidFill>
                    <a:prstClr val="white"/>
                  </a:solidFill>
                </a:rPr>
                <a:t>Workday</a:t>
              </a:r>
            </a:p>
            <a:p>
              <a:pPr algn="ctr"/>
              <a:r>
                <a:rPr lang="en-US" sz="700" dirty="0">
                  <a:solidFill>
                    <a:prstClr val="white"/>
                  </a:solidFill>
                </a:rPr>
                <a:t>(HR)</a:t>
              </a:r>
            </a:p>
          </p:txBody>
        </p:sp>
        <p:sp>
          <p:nvSpPr>
            <p:cNvPr id="44" name="Rectangle 86"/>
            <p:cNvSpPr>
              <a:spLocks noChangeArrowheads="1"/>
            </p:cNvSpPr>
            <p:nvPr/>
          </p:nvSpPr>
          <p:spPr bwMode="auto">
            <a:xfrm>
              <a:off x="3756163" y="3326367"/>
              <a:ext cx="820798" cy="497961"/>
            </a:xfrm>
            <a:prstGeom prst="rect">
              <a:avLst/>
            </a:prstGeom>
            <a:solidFill>
              <a:srgbClr val="EAAA00"/>
            </a:solidFill>
            <a:ln>
              <a:solidFill>
                <a:schemeClr val="bg1"/>
              </a:solidFill>
            </a:ln>
          </p:spPr>
          <p:txBody>
            <a:bodyPr vert="horz" wrap="square" lIns="121920" tIns="60960" rIns="121920" bIns="60960" numCol="1" anchor="ctr" anchorCtr="0" compatLnSpc="1">
              <a:prstTxWarp prst="textNoShape">
                <a:avLst/>
              </a:prstTxWarp>
            </a:bodyPr>
            <a:lstStyle/>
            <a:p>
              <a:pPr algn="ctr"/>
              <a:r>
                <a:rPr lang="en-US" sz="700" dirty="0">
                  <a:solidFill>
                    <a:prstClr val="white"/>
                  </a:solidFill>
                  <a:cs typeface="Arial" panose="020B0604020202020204" pitchFamily="34" charset="0"/>
                </a:rPr>
                <a:t>Azure AD</a:t>
              </a:r>
            </a:p>
          </p:txBody>
        </p:sp>
        <p:sp>
          <p:nvSpPr>
            <p:cNvPr id="46" name="Rectangle 86"/>
            <p:cNvSpPr>
              <a:spLocks noChangeArrowheads="1"/>
            </p:cNvSpPr>
            <p:nvPr/>
          </p:nvSpPr>
          <p:spPr bwMode="auto">
            <a:xfrm>
              <a:off x="4666633" y="3326367"/>
              <a:ext cx="1249762" cy="497961"/>
            </a:xfrm>
            <a:prstGeom prst="rect">
              <a:avLst/>
            </a:prstGeom>
            <a:solidFill>
              <a:srgbClr val="EAAA00"/>
            </a:solidFill>
            <a:ln>
              <a:solidFill>
                <a:schemeClr val="bg1"/>
              </a:solidFill>
            </a:ln>
          </p:spPr>
          <p:txBody>
            <a:bodyPr vert="horz" wrap="square" lIns="121920" tIns="60960" rIns="121920" bIns="60960" numCol="1" anchor="ctr" anchorCtr="0" compatLnSpc="1">
              <a:prstTxWarp prst="textNoShape">
                <a:avLst/>
              </a:prstTxWarp>
            </a:bodyPr>
            <a:lstStyle/>
            <a:p>
              <a:pPr algn="ctr"/>
              <a:r>
                <a:rPr lang="en-US" sz="700" dirty="0">
                  <a:solidFill>
                    <a:prstClr val="white"/>
                  </a:solidFill>
                  <a:cs typeface="Arial" panose="020B0604020202020204" pitchFamily="34" charset="0"/>
                </a:rPr>
                <a:t>Azure Application Proxy</a:t>
              </a:r>
            </a:p>
          </p:txBody>
        </p:sp>
        <p:sp>
          <p:nvSpPr>
            <p:cNvPr id="47" name="Rectangle 86"/>
            <p:cNvSpPr>
              <a:spLocks noChangeArrowheads="1"/>
            </p:cNvSpPr>
            <p:nvPr/>
          </p:nvSpPr>
          <p:spPr bwMode="auto">
            <a:xfrm>
              <a:off x="4891080" y="1929880"/>
              <a:ext cx="1025315" cy="497961"/>
            </a:xfrm>
            <a:prstGeom prst="rect">
              <a:avLst/>
            </a:prstGeom>
            <a:solidFill>
              <a:srgbClr val="EAAA00"/>
            </a:solidFill>
            <a:ln>
              <a:solidFill>
                <a:schemeClr val="bg1"/>
              </a:solidFill>
            </a:ln>
          </p:spPr>
          <p:txBody>
            <a:bodyPr vert="horz" wrap="square" lIns="121920" tIns="60960" rIns="121920" bIns="60960" numCol="1" anchor="ctr" anchorCtr="0" compatLnSpc="1">
              <a:prstTxWarp prst="textNoShape">
                <a:avLst/>
              </a:prstTxWarp>
            </a:bodyPr>
            <a:lstStyle/>
            <a:p>
              <a:pPr algn="ctr"/>
              <a:r>
                <a:rPr lang="en-US" sz="700" dirty="0">
                  <a:solidFill>
                    <a:prstClr val="white"/>
                  </a:solidFill>
                  <a:cs typeface="Arial" panose="020B0604020202020204" pitchFamily="34" charset="0"/>
                </a:rPr>
                <a:t>Azure SSO Connectors</a:t>
              </a:r>
            </a:p>
          </p:txBody>
        </p:sp>
        <p:sp>
          <p:nvSpPr>
            <p:cNvPr id="48" name="Rectangle 86"/>
            <p:cNvSpPr>
              <a:spLocks noChangeArrowheads="1"/>
            </p:cNvSpPr>
            <p:nvPr/>
          </p:nvSpPr>
          <p:spPr bwMode="auto">
            <a:xfrm>
              <a:off x="3756163" y="1928477"/>
              <a:ext cx="1038060" cy="502920"/>
            </a:xfrm>
            <a:prstGeom prst="rect">
              <a:avLst/>
            </a:prstGeom>
            <a:solidFill>
              <a:srgbClr val="EAAA00"/>
            </a:solidFill>
            <a:ln>
              <a:solidFill>
                <a:schemeClr val="bg1"/>
              </a:solidFill>
            </a:ln>
          </p:spPr>
          <p:txBody>
            <a:bodyPr vert="horz" wrap="square" lIns="121920" tIns="60960" rIns="121920" bIns="60960" numCol="1" anchor="t" anchorCtr="0" compatLnSpc="1">
              <a:prstTxWarp prst="textNoShape">
                <a:avLst/>
              </a:prstTxWarp>
            </a:bodyPr>
            <a:lstStyle/>
            <a:p>
              <a:pPr algn="ctr"/>
              <a:r>
                <a:rPr lang="en-US" sz="700" dirty="0">
                  <a:solidFill>
                    <a:prstClr val="white"/>
                  </a:solidFill>
                  <a:cs typeface="Arial" panose="020B0604020202020204" pitchFamily="34" charset="0"/>
                </a:rPr>
                <a:t>Azure Provisioning connectors</a:t>
              </a:r>
            </a:p>
          </p:txBody>
        </p:sp>
        <p:sp>
          <p:nvSpPr>
            <p:cNvPr id="49" name="Rectangle 86"/>
            <p:cNvSpPr>
              <a:spLocks noChangeArrowheads="1"/>
            </p:cNvSpPr>
            <p:nvPr/>
          </p:nvSpPr>
          <p:spPr bwMode="auto">
            <a:xfrm>
              <a:off x="6749566" y="1989286"/>
              <a:ext cx="1649095" cy="503684"/>
            </a:xfrm>
            <a:prstGeom prst="rect">
              <a:avLst/>
            </a:prstGeom>
            <a:solidFill>
              <a:srgbClr val="6D2077"/>
            </a:solidFill>
            <a:ln>
              <a:solidFill>
                <a:schemeClr val="bg1"/>
              </a:solidFill>
            </a:ln>
          </p:spPr>
          <p:txBody>
            <a:bodyPr vert="horz" wrap="square" lIns="121920" tIns="60960" rIns="121920" bIns="60960" numCol="1" anchor="t" anchorCtr="0" compatLnSpc="1">
              <a:prstTxWarp prst="textNoShape">
                <a:avLst/>
              </a:prstTxWarp>
            </a:bodyPr>
            <a:lstStyle/>
            <a:p>
              <a:pPr algn="ctr"/>
              <a:endParaRPr lang="en-US" sz="700" dirty="0">
                <a:solidFill>
                  <a:prstClr val="white"/>
                </a:solidFill>
                <a:cs typeface="Arial" panose="020B0604020202020204" pitchFamily="34" charset="0"/>
              </a:endParaRPr>
            </a:p>
            <a:p>
              <a:pPr algn="ctr"/>
              <a:r>
                <a:rPr lang="en-US" sz="700" dirty="0">
                  <a:solidFill>
                    <a:prstClr val="white"/>
                  </a:solidFill>
                  <a:cs typeface="Arial" panose="020B0604020202020204" pitchFamily="34" charset="0"/>
                </a:rPr>
                <a:t>Azure Cloud Applications</a:t>
              </a:r>
            </a:p>
          </p:txBody>
        </p:sp>
        <p:sp>
          <p:nvSpPr>
            <p:cNvPr id="50" name="Rectangle 86"/>
            <p:cNvSpPr>
              <a:spLocks noChangeArrowheads="1"/>
            </p:cNvSpPr>
            <p:nvPr/>
          </p:nvSpPr>
          <p:spPr bwMode="auto">
            <a:xfrm>
              <a:off x="3756163" y="2491948"/>
              <a:ext cx="2160232" cy="770312"/>
            </a:xfrm>
            <a:prstGeom prst="rect">
              <a:avLst/>
            </a:prstGeom>
            <a:solidFill>
              <a:srgbClr val="EAAA00"/>
            </a:solidFill>
            <a:ln>
              <a:solidFill>
                <a:schemeClr val="bg1"/>
              </a:solidFill>
            </a:ln>
          </p:spPr>
          <p:txBody>
            <a:bodyPr vert="horz" wrap="square" lIns="121920" tIns="60960" rIns="121920" bIns="60960" numCol="1" anchor="t" anchorCtr="0" compatLnSpc="1">
              <a:prstTxWarp prst="textNoShape">
                <a:avLst/>
              </a:prstTxWarp>
            </a:bodyPr>
            <a:lstStyle/>
            <a:p>
              <a:pPr algn="ctr"/>
              <a:r>
                <a:rPr lang="en-US" sz="700" dirty="0">
                  <a:solidFill>
                    <a:prstClr val="white"/>
                  </a:solidFill>
                  <a:cs typeface="Arial" panose="020B0604020202020204" pitchFamily="34" charset="0"/>
                </a:rPr>
                <a:t>Azure Security Controls</a:t>
              </a:r>
            </a:p>
          </p:txBody>
        </p:sp>
        <p:sp>
          <p:nvSpPr>
            <p:cNvPr id="51" name="Rectangle 86"/>
            <p:cNvSpPr>
              <a:spLocks noChangeArrowheads="1"/>
            </p:cNvSpPr>
            <p:nvPr/>
          </p:nvSpPr>
          <p:spPr bwMode="auto">
            <a:xfrm>
              <a:off x="3756163" y="1366890"/>
              <a:ext cx="1038060" cy="479956"/>
            </a:xfrm>
            <a:prstGeom prst="rect">
              <a:avLst/>
            </a:prstGeom>
            <a:solidFill>
              <a:srgbClr val="EAAA00"/>
            </a:solidFill>
            <a:ln>
              <a:solidFill>
                <a:schemeClr val="bg1"/>
              </a:solidFill>
            </a:ln>
          </p:spPr>
          <p:txBody>
            <a:bodyPr vert="horz" wrap="square" lIns="121920" tIns="60960" rIns="121920" bIns="60960" numCol="1" anchor="ctr" anchorCtr="0" compatLnSpc="1">
              <a:prstTxWarp prst="textNoShape">
                <a:avLst/>
              </a:prstTxWarp>
            </a:bodyPr>
            <a:lstStyle/>
            <a:p>
              <a:pPr algn="ctr"/>
              <a:r>
                <a:rPr lang="en-US" sz="700" dirty="0">
                  <a:solidFill>
                    <a:prstClr val="white"/>
                  </a:solidFill>
                  <a:cs typeface="Arial" panose="020B0604020202020204" pitchFamily="34" charset="0"/>
                </a:rPr>
                <a:t>Azure PIM</a:t>
              </a:r>
            </a:p>
          </p:txBody>
        </p:sp>
        <p:sp>
          <p:nvSpPr>
            <p:cNvPr id="56" name="Rectangle 86"/>
            <p:cNvSpPr>
              <a:spLocks noChangeArrowheads="1"/>
            </p:cNvSpPr>
            <p:nvPr/>
          </p:nvSpPr>
          <p:spPr bwMode="auto">
            <a:xfrm>
              <a:off x="6749566" y="1244853"/>
              <a:ext cx="1900722" cy="503684"/>
            </a:xfrm>
            <a:prstGeom prst="rect">
              <a:avLst/>
            </a:prstGeom>
            <a:solidFill>
              <a:srgbClr val="6D2077"/>
            </a:solidFill>
            <a:ln>
              <a:solidFill>
                <a:schemeClr val="bg1"/>
              </a:solidFill>
            </a:ln>
          </p:spPr>
          <p:txBody>
            <a:bodyPr vert="horz" wrap="square" lIns="121920" tIns="60960" rIns="121920" bIns="60960" numCol="1" anchor="t" anchorCtr="0" compatLnSpc="1">
              <a:prstTxWarp prst="textNoShape">
                <a:avLst/>
              </a:prstTxWarp>
            </a:bodyPr>
            <a:lstStyle/>
            <a:p>
              <a:pPr algn="ctr"/>
              <a:endParaRPr lang="en-US" sz="700" dirty="0">
                <a:solidFill>
                  <a:prstClr val="white"/>
                </a:solidFill>
                <a:cs typeface="Arial" panose="020B0604020202020204" pitchFamily="34" charset="0"/>
              </a:endParaRPr>
            </a:p>
            <a:p>
              <a:pPr algn="ctr"/>
              <a:r>
                <a:rPr lang="en-US" sz="700" dirty="0">
                  <a:solidFill>
                    <a:prstClr val="white"/>
                  </a:solidFill>
                  <a:cs typeface="Arial" panose="020B0604020202020204" pitchFamily="34" charset="0"/>
                </a:rPr>
                <a:t>SaaS Applications</a:t>
              </a:r>
            </a:p>
          </p:txBody>
        </p:sp>
        <p:sp>
          <p:nvSpPr>
            <p:cNvPr id="11" name="Rectangle 10"/>
            <p:cNvSpPr/>
            <p:nvPr/>
          </p:nvSpPr>
          <p:spPr>
            <a:xfrm>
              <a:off x="6749566" y="2876806"/>
              <a:ext cx="1900722" cy="1213354"/>
            </a:xfrm>
            <a:prstGeom prst="rect">
              <a:avLst/>
            </a:prstGeom>
            <a:solidFill>
              <a:schemeClr val="bg1"/>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dirty="0">
                  <a:solidFill>
                    <a:prstClr val="white"/>
                  </a:solidFill>
                </a:rPr>
                <a:t>Azure Sentinel</a:t>
              </a:r>
            </a:p>
          </p:txBody>
        </p:sp>
        <p:sp>
          <p:nvSpPr>
            <p:cNvPr id="12" name="Rectangle 11"/>
            <p:cNvSpPr/>
            <p:nvPr/>
          </p:nvSpPr>
          <p:spPr>
            <a:xfrm>
              <a:off x="3886242" y="2728583"/>
              <a:ext cx="1006723" cy="2154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dirty="0">
                  <a:solidFill>
                    <a:srgbClr val="000000"/>
                  </a:solidFill>
                </a:rPr>
                <a:t>Conditional Access</a:t>
              </a:r>
            </a:p>
          </p:txBody>
        </p:sp>
        <p:sp>
          <p:nvSpPr>
            <p:cNvPr id="13" name="Rectangle 12"/>
            <p:cNvSpPr/>
            <p:nvPr/>
          </p:nvSpPr>
          <p:spPr>
            <a:xfrm>
              <a:off x="4924542" y="2728583"/>
              <a:ext cx="414669" cy="2154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dirty="0">
                  <a:solidFill>
                    <a:srgbClr val="000000"/>
                  </a:solidFill>
                </a:rPr>
                <a:t>MFA</a:t>
              </a:r>
            </a:p>
          </p:txBody>
        </p:sp>
        <p:sp>
          <p:nvSpPr>
            <p:cNvPr id="14" name="Rectangle 13"/>
            <p:cNvSpPr/>
            <p:nvPr/>
          </p:nvSpPr>
          <p:spPr>
            <a:xfrm>
              <a:off x="3884357" y="2983103"/>
              <a:ext cx="1006723" cy="1975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dirty="0">
                  <a:solidFill>
                    <a:srgbClr val="000000"/>
                  </a:solidFill>
                </a:rPr>
                <a:t>Dynamic Groups</a:t>
              </a:r>
            </a:p>
          </p:txBody>
        </p:sp>
        <p:sp>
          <p:nvSpPr>
            <p:cNvPr id="15" name="Rectangle 14"/>
            <p:cNvSpPr/>
            <p:nvPr/>
          </p:nvSpPr>
          <p:spPr>
            <a:xfrm>
              <a:off x="4917072" y="2991777"/>
              <a:ext cx="884844" cy="1888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dirty="0">
                  <a:solidFill>
                    <a:srgbClr val="000000"/>
                  </a:solidFill>
                </a:rPr>
                <a:t>DDoS protection</a:t>
              </a:r>
            </a:p>
          </p:txBody>
        </p:sp>
        <p:cxnSp>
          <p:nvCxnSpPr>
            <p:cNvPr id="17" name="Straight Arrow Connector 16"/>
            <p:cNvCxnSpPr/>
            <p:nvPr/>
          </p:nvCxnSpPr>
          <p:spPr>
            <a:xfrm flipH="1" flipV="1">
              <a:off x="4135004" y="4090160"/>
              <a:ext cx="0" cy="455850"/>
            </a:xfrm>
            <a:prstGeom prst="straightConnector1">
              <a:avLst/>
            </a:prstGeom>
            <a:ln w="12700">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339211" y="4090160"/>
              <a:ext cx="0" cy="455850"/>
            </a:xfrm>
            <a:prstGeom prst="straightConnector1">
              <a:avLst/>
            </a:prstGeom>
            <a:ln w="12700">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6117055" y="1366890"/>
              <a:ext cx="632511" cy="0"/>
            </a:xfrm>
            <a:prstGeom prst="straightConnector1">
              <a:avLst/>
            </a:prstGeom>
            <a:ln w="12700">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117055" y="1630083"/>
              <a:ext cx="632511" cy="0"/>
            </a:xfrm>
            <a:prstGeom prst="straightConnector1">
              <a:avLst/>
            </a:prstGeom>
            <a:ln w="12700">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6117055" y="2110428"/>
              <a:ext cx="632511" cy="0"/>
            </a:xfrm>
            <a:prstGeom prst="straightConnector1">
              <a:avLst/>
            </a:prstGeom>
            <a:ln w="12700">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6117055" y="2365610"/>
              <a:ext cx="632511" cy="0"/>
            </a:xfrm>
            <a:prstGeom prst="straightConnector1">
              <a:avLst/>
            </a:prstGeom>
            <a:ln w="12700">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859100" y="4090160"/>
              <a:ext cx="0" cy="455850"/>
            </a:xfrm>
            <a:prstGeom prst="straightConnector1">
              <a:avLst/>
            </a:prstGeom>
            <a:ln w="1270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78" name="Rectangle 843"/>
            <p:cNvSpPr>
              <a:spLocks noChangeArrowheads="1"/>
            </p:cNvSpPr>
            <p:nvPr/>
          </p:nvSpPr>
          <p:spPr bwMode="auto">
            <a:xfrm>
              <a:off x="3573677" y="4281132"/>
              <a:ext cx="1149931" cy="115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1219170" fontAlgn="base">
                <a:spcBef>
                  <a:spcPct val="0"/>
                </a:spcBef>
                <a:spcAft>
                  <a:spcPct val="0"/>
                </a:spcAft>
              </a:pPr>
              <a:r>
                <a:rPr lang="en-US" altLang="en-US" sz="700" b="1" dirty="0" smtClean="0">
                  <a:solidFill>
                    <a:srgbClr val="000000"/>
                  </a:solidFill>
                  <a:latin typeface="Arial"/>
                  <a:cs typeface="Arial" panose="020B0604020202020204" pitchFamily="34" charset="0"/>
                </a:rPr>
                <a:t>Synch Users and Groups</a:t>
              </a:r>
              <a:endParaRPr lang="en-US" altLang="en-US" sz="700" b="1" dirty="0">
                <a:solidFill>
                  <a:srgbClr val="000000"/>
                </a:solidFill>
                <a:latin typeface="Arial"/>
                <a:cs typeface="Arial" panose="020B0604020202020204" pitchFamily="34" charset="0"/>
              </a:endParaRPr>
            </a:p>
          </p:txBody>
        </p:sp>
        <p:sp>
          <p:nvSpPr>
            <p:cNvPr id="79" name="Rectangle 843"/>
            <p:cNvSpPr>
              <a:spLocks noChangeArrowheads="1"/>
            </p:cNvSpPr>
            <p:nvPr/>
          </p:nvSpPr>
          <p:spPr bwMode="auto">
            <a:xfrm>
              <a:off x="5363085" y="4281132"/>
              <a:ext cx="203131" cy="115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1219170" fontAlgn="base">
                <a:spcBef>
                  <a:spcPct val="0"/>
                </a:spcBef>
                <a:spcAft>
                  <a:spcPct val="0"/>
                </a:spcAft>
              </a:pPr>
              <a:r>
                <a:rPr lang="en-US" altLang="en-US" sz="700" b="1" dirty="0" smtClean="0">
                  <a:solidFill>
                    <a:srgbClr val="000000"/>
                  </a:solidFill>
                  <a:latin typeface="Arial"/>
                  <a:cs typeface="Arial" panose="020B0604020202020204" pitchFamily="34" charset="0"/>
                </a:rPr>
                <a:t>SSO</a:t>
              </a:r>
              <a:endParaRPr lang="en-US" altLang="en-US" sz="700" b="1" dirty="0">
                <a:solidFill>
                  <a:srgbClr val="000000"/>
                </a:solidFill>
                <a:latin typeface="Arial"/>
                <a:cs typeface="Arial" panose="020B0604020202020204" pitchFamily="34" charset="0"/>
              </a:endParaRPr>
            </a:p>
          </p:txBody>
        </p:sp>
        <p:sp>
          <p:nvSpPr>
            <p:cNvPr id="80" name="Rectangle 843"/>
            <p:cNvSpPr>
              <a:spLocks noChangeArrowheads="1"/>
            </p:cNvSpPr>
            <p:nvPr/>
          </p:nvSpPr>
          <p:spPr bwMode="auto">
            <a:xfrm>
              <a:off x="5887777" y="4281132"/>
              <a:ext cx="438971" cy="115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1219170" fontAlgn="base">
                <a:spcBef>
                  <a:spcPct val="0"/>
                </a:spcBef>
                <a:spcAft>
                  <a:spcPct val="0"/>
                </a:spcAft>
              </a:pPr>
              <a:r>
                <a:rPr lang="en-US" altLang="en-US" sz="700" b="1" dirty="0" smtClean="0">
                  <a:solidFill>
                    <a:srgbClr val="000000"/>
                  </a:solidFill>
                  <a:latin typeface="Arial"/>
                  <a:cs typeface="Arial" panose="020B0604020202020204" pitchFamily="34" charset="0"/>
                </a:rPr>
                <a:t>Provision</a:t>
              </a:r>
              <a:endParaRPr lang="en-US" altLang="en-US" sz="700" b="1" dirty="0">
                <a:solidFill>
                  <a:srgbClr val="000000"/>
                </a:solidFill>
                <a:latin typeface="Arial"/>
                <a:cs typeface="Arial" panose="020B0604020202020204" pitchFamily="34" charset="0"/>
              </a:endParaRPr>
            </a:p>
          </p:txBody>
        </p:sp>
        <p:sp>
          <p:nvSpPr>
            <p:cNvPr id="81" name="Rectangle 843"/>
            <p:cNvSpPr>
              <a:spLocks noChangeArrowheads="1"/>
            </p:cNvSpPr>
            <p:nvPr/>
          </p:nvSpPr>
          <p:spPr bwMode="auto">
            <a:xfrm>
              <a:off x="6295508" y="1226312"/>
              <a:ext cx="203131" cy="115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1219170" fontAlgn="base">
                <a:spcBef>
                  <a:spcPct val="0"/>
                </a:spcBef>
                <a:spcAft>
                  <a:spcPct val="0"/>
                </a:spcAft>
              </a:pPr>
              <a:r>
                <a:rPr lang="en-US" altLang="en-US" sz="700" b="1" dirty="0" smtClean="0">
                  <a:solidFill>
                    <a:srgbClr val="000000"/>
                  </a:solidFill>
                  <a:latin typeface="Arial"/>
                  <a:cs typeface="Arial" panose="020B0604020202020204" pitchFamily="34" charset="0"/>
                </a:rPr>
                <a:t>SSO</a:t>
              </a:r>
              <a:endParaRPr lang="en-US" altLang="en-US" sz="700" b="1" dirty="0">
                <a:solidFill>
                  <a:srgbClr val="000000"/>
                </a:solidFill>
                <a:latin typeface="Arial"/>
                <a:cs typeface="Arial" panose="020B0604020202020204" pitchFamily="34" charset="0"/>
              </a:endParaRPr>
            </a:p>
          </p:txBody>
        </p:sp>
        <p:sp>
          <p:nvSpPr>
            <p:cNvPr id="82" name="Rectangle 843"/>
            <p:cNvSpPr>
              <a:spLocks noChangeArrowheads="1"/>
            </p:cNvSpPr>
            <p:nvPr/>
          </p:nvSpPr>
          <p:spPr bwMode="auto">
            <a:xfrm>
              <a:off x="6295508" y="1952183"/>
              <a:ext cx="203131" cy="115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1219170" fontAlgn="base">
                <a:spcBef>
                  <a:spcPct val="0"/>
                </a:spcBef>
                <a:spcAft>
                  <a:spcPct val="0"/>
                </a:spcAft>
              </a:pPr>
              <a:r>
                <a:rPr lang="en-US" altLang="en-US" sz="700" b="1" dirty="0" smtClean="0">
                  <a:solidFill>
                    <a:srgbClr val="000000"/>
                  </a:solidFill>
                  <a:latin typeface="Arial"/>
                  <a:cs typeface="Arial" panose="020B0604020202020204" pitchFamily="34" charset="0"/>
                </a:rPr>
                <a:t>SSO</a:t>
              </a:r>
              <a:endParaRPr lang="en-US" altLang="en-US" sz="700" b="1" dirty="0">
                <a:solidFill>
                  <a:srgbClr val="000000"/>
                </a:solidFill>
                <a:latin typeface="Arial"/>
                <a:cs typeface="Arial" panose="020B0604020202020204" pitchFamily="34" charset="0"/>
              </a:endParaRPr>
            </a:p>
          </p:txBody>
        </p:sp>
        <p:sp>
          <p:nvSpPr>
            <p:cNvPr id="83" name="Rectangle 843"/>
            <p:cNvSpPr>
              <a:spLocks noChangeArrowheads="1"/>
            </p:cNvSpPr>
            <p:nvPr/>
          </p:nvSpPr>
          <p:spPr bwMode="auto">
            <a:xfrm>
              <a:off x="6177589" y="1484392"/>
              <a:ext cx="438971" cy="115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1219170" fontAlgn="base">
                <a:spcBef>
                  <a:spcPct val="0"/>
                </a:spcBef>
                <a:spcAft>
                  <a:spcPct val="0"/>
                </a:spcAft>
              </a:pPr>
              <a:r>
                <a:rPr lang="en-US" altLang="en-US" sz="700" b="1" dirty="0" smtClean="0">
                  <a:solidFill>
                    <a:srgbClr val="000000"/>
                  </a:solidFill>
                  <a:latin typeface="Arial"/>
                  <a:cs typeface="Arial" panose="020B0604020202020204" pitchFamily="34" charset="0"/>
                </a:rPr>
                <a:t>Provision</a:t>
              </a:r>
              <a:endParaRPr lang="en-US" altLang="en-US" sz="700" b="1" dirty="0">
                <a:solidFill>
                  <a:srgbClr val="000000"/>
                </a:solidFill>
                <a:latin typeface="Arial"/>
                <a:cs typeface="Arial" panose="020B0604020202020204" pitchFamily="34" charset="0"/>
              </a:endParaRPr>
            </a:p>
          </p:txBody>
        </p:sp>
        <p:sp>
          <p:nvSpPr>
            <p:cNvPr id="84" name="Rectangle 843"/>
            <p:cNvSpPr>
              <a:spLocks noChangeArrowheads="1"/>
            </p:cNvSpPr>
            <p:nvPr/>
          </p:nvSpPr>
          <p:spPr bwMode="auto">
            <a:xfrm>
              <a:off x="6177589" y="2218014"/>
              <a:ext cx="438971" cy="115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1219170" fontAlgn="base">
                <a:spcBef>
                  <a:spcPct val="0"/>
                </a:spcBef>
                <a:spcAft>
                  <a:spcPct val="0"/>
                </a:spcAft>
              </a:pPr>
              <a:r>
                <a:rPr lang="en-US" altLang="en-US" sz="700" b="1" dirty="0" smtClean="0">
                  <a:solidFill>
                    <a:srgbClr val="000000"/>
                  </a:solidFill>
                  <a:latin typeface="Arial"/>
                  <a:cs typeface="Arial" panose="020B0604020202020204" pitchFamily="34" charset="0"/>
                </a:rPr>
                <a:t>Provision</a:t>
              </a:r>
              <a:endParaRPr lang="en-US" altLang="en-US" sz="700" b="1" dirty="0">
                <a:solidFill>
                  <a:srgbClr val="000000"/>
                </a:solidFill>
                <a:latin typeface="Arial"/>
                <a:cs typeface="Arial" panose="020B0604020202020204" pitchFamily="34" charset="0"/>
              </a:endParaRPr>
            </a:p>
          </p:txBody>
        </p:sp>
        <p:cxnSp>
          <p:nvCxnSpPr>
            <p:cNvPr id="225" name="Straight Arrow Connector 224"/>
            <p:cNvCxnSpPr>
              <a:endCxn id="9" idx="1"/>
            </p:cNvCxnSpPr>
            <p:nvPr/>
          </p:nvCxnSpPr>
          <p:spPr>
            <a:xfrm>
              <a:off x="2665128" y="2566574"/>
              <a:ext cx="910835" cy="0"/>
            </a:xfrm>
            <a:prstGeom prst="straightConnector1">
              <a:avLst/>
            </a:prstGeom>
            <a:ln w="1270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92" name="Rectangle 843"/>
            <p:cNvSpPr>
              <a:spLocks noChangeArrowheads="1"/>
            </p:cNvSpPr>
            <p:nvPr/>
          </p:nvSpPr>
          <p:spPr bwMode="auto">
            <a:xfrm>
              <a:off x="2817471" y="2424363"/>
              <a:ext cx="583573" cy="115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1219170" fontAlgn="base">
                <a:spcBef>
                  <a:spcPct val="0"/>
                </a:spcBef>
                <a:spcAft>
                  <a:spcPct val="0"/>
                </a:spcAft>
              </a:pPr>
              <a:r>
                <a:rPr lang="en-US" altLang="en-US" sz="700" b="1" dirty="0" smtClean="0">
                  <a:solidFill>
                    <a:srgbClr val="000000"/>
                  </a:solidFill>
                  <a:latin typeface="Arial"/>
                  <a:cs typeface="Arial" panose="020B0604020202020204" pitchFamily="34" charset="0"/>
                </a:rPr>
                <a:t>Authenticate</a:t>
              </a:r>
              <a:endParaRPr lang="en-US" altLang="en-US" sz="700" b="1" dirty="0">
                <a:solidFill>
                  <a:srgbClr val="000000"/>
                </a:solidFill>
                <a:latin typeface="Arial"/>
                <a:cs typeface="Arial" panose="020B0604020202020204" pitchFamily="34" charset="0"/>
              </a:endParaRPr>
            </a:p>
          </p:txBody>
        </p:sp>
        <p:sp>
          <p:nvSpPr>
            <p:cNvPr id="93" name="Rectangle 843"/>
            <p:cNvSpPr>
              <a:spLocks noChangeArrowheads="1"/>
            </p:cNvSpPr>
            <p:nvPr/>
          </p:nvSpPr>
          <p:spPr bwMode="auto">
            <a:xfrm>
              <a:off x="7494054" y="5063518"/>
              <a:ext cx="464793" cy="115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1219170" fontAlgn="base">
                <a:spcBef>
                  <a:spcPct val="0"/>
                </a:spcBef>
                <a:spcAft>
                  <a:spcPct val="0"/>
                </a:spcAft>
              </a:pPr>
              <a:r>
                <a:rPr lang="en-US" altLang="en-US" sz="700" b="1" dirty="0" smtClean="0">
                  <a:solidFill>
                    <a:srgbClr val="000000"/>
                  </a:solidFill>
                  <a:latin typeface="Arial"/>
                  <a:cs typeface="Arial" panose="020B0604020202020204" pitchFamily="34" charset="0"/>
                </a:rPr>
                <a:t>User Feed</a:t>
              </a:r>
              <a:endParaRPr lang="en-US" altLang="en-US" sz="700" b="1" dirty="0">
                <a:solidFill>
                  <a:srgbClr val="000000"/>
                </a:solidFill>
                <a:latin typeface="Arial"/>
                <a:cs typeface="Arial" panose="020B0604020202020204" pitchFamily="34" charset="0"/>
              </a:endParaRPr>
            </a:p>
          </p:txBody>
        </p:sp>
        <p:cxnSp>
          <p:nvCxnSpPr>
            <p:cNvPr id="229" name="Straight Arrow Connector 228"/>
            <p:cNvCxnSpPr>
              <a:stCxn id="6" idx="2"/>
              <a:endCxn id="7" idx="3"/>
            </p:cNvCxnSpPr>
            <p:nvPr/>
          </p:nvCxnSpPr>
          <p:spPr>
            <a:xfrm flipH="1">
              <a:off x="7462996" y="5237152"/>
              <a:ext cx="515317" cy="0"/>
            </a:xfrm>
            <a:prstGeom prst="straightConnector1">
              <a:avLst/>
            </a:prstGeom>
            <a:ln w="1270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94" name="Rectangle 86"/>
            <p:cNvSpPr>
              <a:spLocks noChangeArrowheads="1"/>
            </p:cNvSpPr>
            <p:nvPr/>
          </p:nvSpPr>
          <p:spPr bwMode="auto">
            <a:xfrm>
              <a:off x="6117055" y="4644094"/>
              <a:ext cx="1060652" cy="503684"/>
            </a:xfrm>
            <a:prstGeom prst="rect">
              <a:avLst/>
            </a:prstGeom>
            <a:solidFill>
              <a:srgbClr val="43B02A"/>
            </a:solidFill>
            <a:ln>
              <a:solidFill>
                <a:schemeClr val="bg1"/>
              </a:solidFill>
            </a:ln>
          </p:spPr>
          <p:txBody>
            <a:bodyPr vert="horz" wrap="square" lIns="121920" tIns="60960" rIns="121920" bIns="60960" numCol="1" anchor="t" anchorCtr="0" compatLnSpc="1">
              <a:prstTxWarp prst="textNoShape">
                <a:avLst/>
              </a:prstTxWarp>
            </a:bodyPr>
            <a:lstStyle/>
            <a:p>
              <a:pPr algn="ctr"/>
              <a:endParaRPr lang="en-US" sz="700" dirty="0">
                <a:solidFill>
                  <a:prstClr val="white"/>
                </a:solidFill>
                <a:cs typeface="Arial" panose="020B0604020202020204" pitchFamily="34" charset="0"/>
              </a:endParaRPr>
            </a:p>
            <a:p>
              <a:pPr algn="ctr"/>
              <a:r>
                <a:rPr lang="en-US" sz="700" dirty="0">
                  <a:solidFill>
                    <a:prstClr val="white"/>
                  </a:solidFill>
                  <a:cs typeface="Arial" panose="020B0604020202020204" pitchFamily="34" charset="0"/>
                </a:rPr>
                <a:t>Azure Sentinel agents</a:t>
              </a:r>
            </a:p>
          </p:txBody>
        </p:sp>
        <p:sp>
          <p:nvSpPr>
            <p:cNvPr id="232" name="Cloud 231"/>
            <p:cNvSpPr/>
            <p:nvPr/>
          </p:nvSpPr>
          <p:spPr>
            <a:xfrm>
              <a:off x="5291864" y="1083645"/>
              <a:ext cx="774639" cy="256690"/>
            </a:xfrm>
            <a:prstGeom prst="cloud">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dirty="0">
                  <a:solidFill>
                    <a:prstClr val="white"/>
                  </a:solidFill>
                </a:rPr>
                <a:t>Azure Tenant</a:t>
              </a:r>
            </a:p>
          </p:txBody>
        </p:sp>
        <p:sp>
          <p:nvSpPr>
            <p:cNvPr id="99" name="Rectangle 843"/>
            <p:cNvSpPr>
              <a:spLocks noChangeArrowheads="1"/>
            </p:cNvSpPr>
            <p:nvPr/>
          </p:nvSpPr>
          <p:spPr bwMode="auto">
            <a:xfrm>
              <a:off x="4250368" y="3938133"/>
              <a:ext cx="1816135" cy="115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1219170" fontAlgn="base">
                <a:spcBef>
                  <a:spcPct val="0"/>
                </a:spcBef>
                <a:spcAft>
                  <a:spcPct val="0"/>
                </a:spcAft>
              </a:pPr>
              <a:r>
                <a:rPr lang="en-US" altLang="en-US" sz="700" b="1" dirty="0" smtClean="0">
                  <a:solidFill>
                    <a:srgbClr val="000000"/>
                  </a:solidFill>
                  <a:latin typeface="Arial"/>
                  <a:cs typeface="Arial" panose="020B0604020202020204" pitchFamily="34" charset="0"/>
                </a:rPr>
                <a:t>Azure Identity and Access Management</a:t>
              </a:r>
              <a:endParaRPr lang="en-US" altLang="en-US" sz="700" b="1" dirty="0">
                <a:solidFill>
                  <a:srgbClr val="000000"/>
                </a:solidFill>
                <a:latin typeface="Arial"/>
                <a:cs typeface="Arial" panose="020B0604020202020204" pitchFamily="34" charset="0"/>
              </a:endParaRPr>
            </a:p>
          </p:txBody>
        </p:sp>
        <p:sp>
          <p:nvSpPr>
            <p:cNvPr id="100" name="Rectangle 843"/>
            <p:cNvSpPr>
              <a:spLocks noChangeArrowheads="1"/>
            </p:cNvSpPr>
            <p:nvPr/>
          </p:nvSpPr>
          <p:spPr bwMode="auto">
            <a:xfrm>
              <a:off x="6882431" y="5811583"/>
              <a:ext cx="537095" cy="115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1219170" fontAlgn="base">
                <a:spcBef>
                  <a:spcPct val="0"/>
                </a:spcBef>
                <a:spcAft>
                  <a:spcPct val="0"/>
                </a:spcAft>
              </a:pPr>
              <a:r>
                <a:rPr lang="en-US" altLang="en-US" sz="700" b="1" dirty="0" smtClean="0">
                  <a:solidFill>
                    <a:srgbClr val="000000"/>
                  </a:solidFill>
                  <a:latin typeface="Arial"/>
                  <a:cs typeface="Arial" panose="020B0604020202020204" pitchFamily="34" charset="0"/>
                </a:rPr>
                <a:t>On-premise</a:t>
              </a:r>
              <a:endParaRPr lang="en-US" altLang="en-US" sz="700" b="1" dirty="0">
                <a:solidFill>
                  <a:srgbClr val="000000"/>
                </a:solidFill>
                <a:latin typeface="Arial"/>
                <a:cs typeface="Arial" panose="020B0604020202020204" pitchFamily="34" charset="0"/>
              </a:endParaRPr>
            </a:p>
          </p:txBody>
        </p:sp>
        <p:sp>
          <p:nvSpPr>
            <p:cNvPr id="101" name="Rectangle 843"/>
            <p:cNvSpPr>
              <a:spLocks noChangeArrowheads="1"/>
            </p:cNvSpPr>
            <p:nvPr/>
          </p:nvSpPr>
          <p:spPr bwMode="auto">
            <a:xfrm>
              <a:off x="7296005" y="3830331"/>
              <a:ext cx="1337421" cy="231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1219170" fontAlgn="base">
                <a:spcBef>
                  <a:spcPct val="0"/>
                </a:spcBef>
                <a:spcAft>
                  <a:spcPct val="0"/>
                </a:spcAft>
              </a:pPr>
              <a:r>
                <a:rPr lang="en-US" altLang="en-US" sz="700" b="1" dirty="0" smtClean="0">
                  <a:solidFill>
                    <a:srgbClr val="000000"/>
                  </a:solidFill>
                  <a:latin typeface="Arial"/>
                  <a:cs typeface="Arial" panose="020B0604020202020204" pitchFamily="34" charset="0"/>
                </a:rPr>
                <a:t>Azure Monitoring, Reporting </a:t>
              </a:r>
            </a:p>
            <a:p>
              <a:pPr algn="ctr" defTabSz="1219170" fontAlgn="base">
                <a:spcBef>
                  <a:spcPct val="0"/>
                </a:spcBef>
                <a:spcAft>
                  <a:spcPct val="0"/>
                </a:spcAft>
              </a:pPr>
              <a:r>
                <a:rPr lang="en-US" altLang="en-US" sz="700" b="1" dirty="0" smtClean="0">
                  <a:solidFill>
                    <a:srgbClr val="000000"/>
                  </a:solidFill>
                  <a:latin typeface="Arial"/>
                  <a:cs typeface="Arial" panose="020B0604020202020204" pitchFamily="34" charset="0"/>
                </a:rPr>
                <a:t>&amp; Threat detection</a:t>
              </a:r>
              <a:endParaRPr lang="en-US" altLang="en-US" sz="700" b="1" dirty="0">
                <a:solidFill>
                  <a:srgbClr val="000000"/>
                </a:solidFill>
                <a:latin typeface="Arial"/>
                <a:cs typeface="Arial" panose="020B0604020202020204" pitchFamily="34" charset="0"/>
              </a:endParaRPr>
            </a:p>
          </p:txBody>
        </p:sp>
        <p:cxnSp>
          <p:nvCxnSpPr>
            <p:cNvPr id="235" name="Straight Arrow Connector 234"/>
            <p:cNvCxnSpPr/>
            <p:nvPr/>
          </p:nvCxnSpPr>
          <p:spPr>
            <a:xfrm>
              <a:off x="8491477" y="1759247"/>
              <a:ext cx="12396" cy="1117559"/>
            </a:xfrm>
            <a:prstGeom prst="straightConnector1">
              <a:avLst/>
            </a:prstGeom>
            <a:ln w="12700">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p:cNvCxnSpPr/>
            <p:nvPr/>
          </p:nvCxnSpPr>
          <p:spPr>
            <a:xfrm>
              <a:off x="7963313" y="2491948"/>
              <a:ext cx="0" cy="400326"/>
            </a:xfrm>
            <a:prstGeom prst="straightConnector1">
              <a:avLst/>
            </a:prstGeom>
            <a:ln w="12700">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p:cNvCxnSpPr/>
            <p:nvPr/>
          </p:nvCxnSpPr>
          <p:spPr>
            <a:xfrm flipV="1">
              <a:off x="6927638" y="4090160"/>
              <a:ext cx="0" cy="455850"/>
            </a:xfrm>
            <a:prstGeom prst="straightConnector1">
              <a:avLst/>
            </a:prstGeom>
            <a:ln w="1270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108" name="Rectangle 86"/>
            <p:cNvSpPr>
              <a:spLocks noChangeArrowheads="1"/>
            </p:cNvSpPr>
            <p:nvPr/>
          </p:nvSpPr>
          <p:spPr bwMode="auto">
            <a:xfrm>
              <a:off x="6882431" y="3023831"/>
              <a:ext cx="1621442" cy="770312"/>
            </a:xfrm>
            <a:prstGeom prst="rect">
              <a:avLst/>
            </a:prstGeom>
            <a:solidFill>
              <a:srgbClr val="43B02A"/>
            </a:solidFill>
            <a:ln>
              <a:solidFill>
                <a:schemeClr val="bg1"/>
              </a:solidFill>
            </a:ln>
          </p:spPr>
          <p:txBody>
            <a:bodyPr vert="horz" wrap="square" lIns="121920" tIns="60960" rIns="121920" bIns="60960" numCol="1" anchor="t" anchorCtr="0" compatLnSpc="1">
              <a:prstTxWarp prst="textNoShape">
                <a:avLst/>
              </a:prstTxWarp>
            </a:bodyPr>
            <a:lstStyle/>
            <a:p>
              <a:pPr algn="ctr"/>
              <a:r>
                <a:rPr lang="en-US" sz="700" dirty="0">
                  <a:solidFill>
                    <a:prstClr val="white"/>
                  </a:solidFill>
                  <a:cs typeface="Arial" panose="020B0604020202020204" pitchFamily="34" charset="0"/>
                </a:rPr>
                <a:t>Azure Sentinel</a:t>
              </a:r>
            </a:p>
          </p:txBody>
        </p:sp>
        <p:sp>
          <p:nvSpPr>
            <p:cNvPr id="109" name="Rectangle 108"/>
            <p:cNvSpPr/>
            <p:nvPr/>
          </p:nvSpPr>
          <p:spPr>
            <a:xfrm>
              <a:off x="6971590" y="3259405"/>
              <a:ext cx="702925" cy="147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r>
                <a:rPr lang="en-US" sz="700" dirty="0">
                  <a:solidFill>
                    <a:srgbClr val="000000"/>
                  </a:solidFill>
                </a:rPr>
                <a:t>Dashboards</a:t>
              </a:r>
            </a:p>
          </p:txBody>
        </p:sp>
        <p:sp>
          <p:nvSpPr>
            <p:cNvPr id="122" name="Rectangle 121"/>
            <p:cNvSpPr/>
            <p:nvPr/>
          </p:nvSpPr>
          <p:spPr>
            <a:xfrm>
              <a:off x="7751958" y="3251136"/>
              <a:ext cx="702925" cy="147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dirty="0">
                  <a:solidFill>
                    <a:srgbClr val="000000"/>
                  </a:solidFill>
                </a:rPr>
                <a:t>Reports</a:t>
              </a:r>
            </a:p>
          </p:txBody>
        </p:sp>
        <p:sp>
          <p:nvSpPr>
            <p:cNvPr id="123" name="Rectangle 122"/>
            <p:cNvSpPr/>
            <p:nvPr/>
          </p:nvSpPr>
          <p:spPr>
            <a:xfrm>
              <a:off x="6972664" y="3486198"/>
              <a:ext cx="519599" cy="156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dirty="0">
                  <a:solidFill>
                    <a:srgbClr val="000000"/>
                  </a:solidFill>
                </a:rPr>
                <a:t>Alerts</a:t>
              </a:r>
            </a:p>
          </p:txBody>
        </p:sp>
        <p:sp>
          <p:nvSpPr>
            <p:cNvPr id="124" name="Rectangle 123"/>
            <p:cNvSpPr/>
            <p:nvPr/>
          </p:nvSpPr>
          <p:spPr>
            <a:xfrm>
              <a:off x="7559559" y="3481755"/>
              <a:ext cx="895066" cy="161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r>
                <a:rPr lang="en-US" sz="700" dirty="0">
                  <a:solidFill>
                    <a:srgbClr val="000000"/>
                  </a:solidFill>
                </a:rPr>
                <a:t>Threat detection</a:t>
              </a:r>
            </a:p>
          </p:txBody>
        </p:sp>
        <p:sp>
          <p:nvSpPr>
            <p:cNvPr id="125" name="Rectangle 843"/>
            <p:cNvSpPr>
              <a:spLocks noChangeArrowheads="1"/>
            </p:cNvSpPr>
            <p:nvPr/>
          </p:nvSpPr>
          <p:spPr bwMode="auto">
            <a:xfrm>
              <a:off x="7005349" y="4281132"/>
              <a:ext cx="401099" cy="115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1219170" fontAlgn="base">
                <a:spcBef>
                  <a:spcPct val="0"/>
                </a:spcBef>
                <a:spcAft>
                  <a:spcPct val="0"/>
                </a:spcAft>
              </a:pPr>
              <a:r>
                <a:rPr lang="en-US" altLang="en-US" sz="700" b="1" dirty="0" smtClean="0">
                  <a:solidFill>
                    <a:srgbClr val="000000"/>
                  </a:solidFill>
                  <a:latin typeface="Arial"/>
                  <a:cs typeface="Arial" panose="020B0604020202020204" pitchFamily="34" charset="0"/>
                </a:rPr>
                <a:t>Log feed</a:t>
              </a:r>
              <a:endParaRPr lang="en-US" altLang="en-US" sz="700" b="1" dirty="0">
                <a:solidFill>
                  <a:srgbClr val="000000"/>
                </a:solidFill>
                <a:latin typeface="Arial"/>
                <a:cs typeface="Arial" panose="020B0604020202020204" pitchFamily="34" charset="0"/>
              </a:endParaRPr>
            </a:p>
          </p:txBody>
        </p:sp>
        <p:sp>
          <p:nvSpPr>
            <p:cNvPr id="126" name="Rectangle 843"/>
            <p:cNvSpPr>
              <a:spLocks noChangeArrowheads="1"/>
            </p:cNvSpPr>
            <p:nvPr/>
          </p:nvSpPr>
          <p:spPr bwMode="auto">
            <a:xfrm>
              <a:off x="8012248" y="2616589"/>
              <a:ext cx="401099" cy="115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1219170" fontAlgn="base">
                <a:spcBef>
                  <a:spcPct val="0"/>
                </a:spcBef>
                <a:spcAft>
                  <a:spcPct val="0"/>
                </a:spcAft>
              </a:pPr>
              <a:r>
                <a:rPr lang="en-US" altLang="en-US" sz="700" b="1" dirty="0" smtClean="0">
                  <a:solidFill>
                    <a:srgbClr val="000000"/>
                  </a:solidFill>
                  <a:latin typeface="Arial"/>
                  <a:cs typeface="Arial" panose="020B0604020202020204" pitchFamily="34" charset="0"/>
                </a:rPr>
                <a:t>Log feed</a:t>
              </a:r>
              <a:endParaRPr lang="en-US" altLang="en-US" sz="700" b="1" dirty="0">
                <a:solidFill>
                  <a:srgbClr val="000000"/>
                </a:solidFill>
                <a:latin typeface="Arial"/>
                <a:cs typeface="Arial" panose="020B0604020202020204" pitchFamily="34" charset="0"/>
              </a:endParaRPr>
            </a:p>
          </p:txBody>
        </p:sp>
        <p:sp>
          <p:nvSpPr>
            <p:cNvPr id="127" name="Rectangle 843"/>
            <p:cNvSpPr>
              <a:spLocks noChangeArrowheads="1"/>
            </p:cNvSpPr>
            <p:nvPr/>
          </p:nvSpPr>
          <p:spPr bwMode="auto">
            <a:xfrm>
              <a:off x="8607555" y="2616589"/>
              <a:ext cx="401099" cy="115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1219170" fontAlgn="base">
                <a:spcBef>
                  <a:spcPct val="0"/>
                </a:spcBef>
                <a:spcAft>
                  <a:spcPct val="0"/>
                </a:spcAft>
              </a:pPr>
              <a:r>
                <a:rPr lang="en-US" altLang="en-US" sz="700" b="1" dirty="0" smtClean="0">
                  <a:solidFill>
                    <a:srgbClr val="000000"/>
                  </a:solidFill>
                  <a:latin typeface="Arial"/>
                  <a:cs typeface="Arial" panose="020B0604020202020204" pitchFamily="34" charset="0"/>
                </a:rPr>
                <a:t>Log feed</a:t>
              </a:r>
              <a:endParaRPr lang="en-US" altLang="en-US" sz="700" b="1" dirty="0">
                <a:solidFill>
                  <a:srgbClr val="000000"/>
                </a:solidFill>
                <a:latin typeface="Arial"/>
                <a:cs typeface="Arial" panose="020B0604020202020204" pitchFamily="34" charset="0"/>
              </a:endParaRPr>
            </a:p>
          </p:txBody>
        </p:sp>
        <p:sp>
          <p:nvSpPr>
            <p:cNvPr id="130" name="Rectangle 86"/>
            <p:cNvSpPr>
              <a:spLocks noChangeArrowheads="1"/>
            </p:cNvSpPr>
            <p:nvPr/>
          </p:nvSpPr>
          <p:spPr bwMode="auto">
            <a:xfrm>
              <a:off x="4893604" y="1367812"/>
              <a:ext cx="1038060" cy="497961"/>
            </a:xfrm>
            <a:prstGeom prst="rect">
              <a:avLst/>
            </a:prstGeom>
            <a:solidFill>
              <a:srgbClr val="EAAA00"/>
            </a:solidFill>
            <a:ln>
              <a:solidFill>
                <a:schemeClr val="bg1"/>
              </a:solidFill>
            </a:ln>
          </p:spPr>
          <p:txBody>
            <a:bodyPr vert="horz" wrap="square" lIns="121920" tIns="60960" rIns="121920" bIns="60960" numCol="1" anchor="ctr" anchorCtr="0" compatLnSpc="1">
              <a:prstTxWarp prst="textNoShape">
                <a:avLst/>
              </a:prstTxWarp>
            </a:bodyPr>
            <a:lstStyle/>
            <a:p>
              <a:pPr algn="ctr"/>
              <a:r>
                <a:rPr lang="en-US" sz="700" dirty="0">
                  <a:solidFill>
                    <a:prstClr val="white"/>
                  </a:solidFill>
                  <a:cs typeface="Arial" panose="020B0604020202020204" pitchFamily="34" charset="0"/>
                </a:rPr>
                <a:t>Azure Approval Workflows</a:t>
              </a:r>
            </a:p>
          </p:txBody>
        </p:sp>
        <p:cxnSp>
          <p:nvCxnSpPr>
            <p:cNvPr id="254" name="Straight Arrow Connector 253"/>
            <p:cNvCxnSpPr>
              <a:endCxn id="11" idx="1"/>
            </p:cNvCxnSpPr>
            <p:nvPr/>
          </p:nvCxnSpPr>
          <p:spPr>
            <a:xfrm>
              <a:off x="6102028" y="3483170"/>
              <a:ext cx="647538" cy="313"/>
            </a:xfrm>
            <a:prstGeom prst="straightConnector1">
              <a:avLst/>
            </a:prstGeom>
            <a:ln w="1270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134" name="Rectangle 843"/>
            <p:cNvSpPr>
              <a:spLocks noChangeArrowheads="1"/>
            </p:cNvSpPr>
            <p:nvPr/>
          </p:nvSpPr>
          <p:spPr bwMode="auto">
            <a:xfrm>
              <a:off x="6196525" y="3326367"/>
              <a:ext cx="401099" cy="115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1219170" fontAlgn="base">
                <a:spcBef>
                  <a:spcPct val="0"/>
                </a:spcBef>
                <a:spcAft>
                  <a:spcPct val="0"/>
                </a:spcAft>
              </a:pPr>
              <a:r>
                <a:rPr lang="en-US" altLang="en-US" sz="700" b="1" dirty="0" smtClean="0">
                  <a:solidFill>
                    <a:srgbClr val="000000"/>
                  </a:solidFill>
                  <a:latin typeface="Arial"/>
                  <a:cs typeface="Arial" panose="020B0604020202020204" pitchFamily="34" charset="0"/>
                </a:rPr>
                <a:t>Log feed</a:t>
              </a:r>
              <a:endParaRPr lang="en-US" altLang="en-US" sz="700" b="1" dirty="0">
                <a:solidFill>
                  <a:srgbClr val="000000"/>
                </a:solidFill>
                <a:latin typeface="Arial"/>
                <a:cs typeface="Arial" panose="020B0604020202020204" pitchFamily="34" charset="0"/>
              </a:endParaRPr>
            </a:p>
          </p:txBody>
        </p:sp>
      </p:grpSp>
      <p:sp>
        <p:nvSpPr>
          <p:cNvPr id="257" name="TextBox 256"/>
          <p:cNvSpPr txBox="1"/>
          <p:nvPr/>
        </p:nvSpPr>
        <p:spPr>
          <a:xfrm>
            <a:off x="8668797" y="1108380"/>
            <a:ext cx="2548196" cy="4833862"/>
          </a:xfrm>
          <a:prstGeom prst="rect">
            <a:avLst/>
          </a:prstGeom>
          <a:noFill/>
        </p:spPr>
        <p:txBody>
          <a:bodyPr wrap="square" lIns="54610" tIns="54610" rIns="54610" bIns="54610" rtlCol="0">
            <a:noAutofit/>
          </a:bodyPr>
          <a:lstStyle/>
          <a:p>
            <a:pPr marL="171450" indent="-171450">
              <a:spcAft>
                <a:spcPts val="600"/>
              </a:spcAft>
              <a:buFont typeface="Arial" panose="020B0604020202020204" pitchFamily="34" charset="0"/>
              <a:buChar char="•"/>
            </a:pPr>
            <a:r>
              <a:rPr lang="en-US" sz="900" dirty="0">
                <a:solidFill>
                  <a:srgbClr val="000000"/>
                </a:solidFill>
              </a:rPr>
              <a:t>Azure AD provides Authentication and Authorization</a:t>
            </a:r>
          </a:p>
          <a:p>
            <a:pPr marL="171450" indent="-171450">
              <a:spcAft>
                <a:spcPts val="600"/>
              </a:spcAft>
              <a:buFont typeface="Arial" panose="020B0604020202020204" pitchFamily="34" charset="0"/>
              <a:buChar char="•"/>
            </a:pPr>
            <a:r>
              <a:rPr lang="en-US" sz="900" dirty="0" smtClean="0">
                <a:solidFill>
                  <a:srgbClr val="000000"/>
                </a:solidFill>
              </a:rPr>
              <a:t>On premise AD Users </a:t>
            </a:r>
            <a:r>
              <a:rPr lang="en-US" sz="900" dirty="0">
                <a:solidFill>
                  <a:srgbClr val="000000"/>
                </a:solidFill>
              </a:rPr>
              <a:t>and groups </a:t>
            </a:r>
            <a:r>
              <a:rPr lang="en-US" sz="900" dirty="0" smtClean="0">
                <a:solidFill>
                  <a:srgbClr val="000000"/>
                </a:solidFill>
              </a:rPr>
              <a:t>synched to </a:t>
            </a:r>
            <a:r>
              <a:rPr lang="en-US" sz="900" dirty="0">
                <a:solidFill>
                  <a:srgbClr val="000000"/>
                </a:solidFill>
              </a:rPr>
              <a:t>Azure </a:t>
            </a:r>
            <a:r>
              <a:rPr lang="en-US" sz="900" dirty="0" smtClean="0">
                <a:solidFill>
                  <a:srgbClr val="000000"/>
                </a:solidFill>
              </a:rPr>
              <a:t>AD </a:t>
            </a:r>
          </a:p>
          <a:p>
            <a:pPr marL="171450" indent="-171450">
              <a:spcAft>
                <a:spcPts val="600"/>
              </a:spcAft>
              <a:buFont typeface="Arial" panose="020B0604020202020204" pitchFamily="34" charset="0"/>
              <a:buChar char="•"/>
            </a:pPr>
            <a:r>
              <a:rPr lang="en-US" sz="900" dirty="0" smtClean="0">
                <a:solidFill>
                  <a:srgbClr val="000000"/>
                </a:solidFill>
              </a:rPr>
              <a:t>MFA</a:t>
            </a:r>
            <a:r>
              <a:rPr lang="en-US" sz="900" dirty="0">
                <a:solidFill>
                  <a:srgbClr val="000000"/>
                </a:solidFill>
              </a:rPr>
              <a:t>, DDoS protection, Conditional Access, Dynamic groups </a:t>
            </a:r>
            <a:r>
              <a:rPr lang="en-US" sz="900" dirty="0" smtClean="0">
                <a:solidFill>
                  <a:srgbClr val="000000"/>
                </a:solidFill>
              </a:rPr>
              <a:t>already available or can be easily enabled by configurations with Azure AD</a:t>
            </a:r>
          </a:p>
          <a:p>
            <a:pPr marL="171450" indent="-171450">
              <a:spcAft>
                <a:spcPts val="600"/>
              </a:spcAft>
              <a:buFont typeface="Arial" panose="020B0604020202020204" pitchFamily="34" charset="0"/>
              <a:buChar char="•"/>
            </a:pPr>
            <a:r>
              <a:rPr lang="en-US" sz="900" dirty="0" smtClean="0">
                <a:solidFill>
                  <a:srgbClr val="000000"/>
                </a:solidFill>
              </a:rPr>
              <a:t>On premise application access for remote users using Azure Application proxy in order to leverage modern authentication methods for legacy applications</a:t>
            </a:r>
          </a:p>
          <a:p>
            <a:pPr marL="171450" indent="-171450">
              <a:spcAft>
                <a:spcPts val="600"/>
              </a:spcAft>
              <a:buFont typeface="Arial" panose="020B0604020202020204" pitchFamily="34" charset="0"/>
              <a:buChar char="•"/>
            </a:pPr>
            <a:r>
              <a:rPr lang="en-US" sz="900" dirty="0" smtClean="0">
                <a:solidFill>
                  <a:srgbClr val="000000"/>
                </a:solidFill>
              </a:rPr>
              <a:t>Privilege role management done using Azure PIM</a:t>
            </a:r>
          </a:p>
          <a:p>
            <a:pPr marL="171450" indent="-171450">
              <a:spcAft>
                <a:spcPts val="600"/>
              </a:spcAft>
              <a:buFont typeface="Arial" panose="020B0604020202020204" pitchFamily="34" charset="0"/>
              <a:buChar char="•"/>
            </a:pPr>
            <a:r>
              <a:rPr lang="en-US" sz="900" dirty="0" smtClean="0">
                <a:solidFill>
                  <a:srgbClr val="000000"/>
                </a:solidFill>
              </a:rPr>
              <a:t>Monitoring, reporting and threat detection done using Azure Sentinel</a:t>
            </a:r>
          </a:p>
          <a:p>
            <a:pPr marL="171450" indent="-171450">
              <a:spcAft>
                <a:spcPts val="600"/>
              </a:spcAft>
              <a:buFont typeface="Arial" panose="020B0604020202020204" pitchFamily="34" charset="0"/>
              <a:buChar char="•"/>
            </a:pPr>
            <a:r>
              <a:rPr lang="en-US" sz="900" dirty="0" smtClean="0">
                <a:solidFill>
                  <a:srgbClr val="000000"/>
                </a:solidFill>
              </a:rPr>
              <a:t>Approval workflows available for requesting critical roles and applications</a:t>
            </a:r>
            <a:endParaRPr lang="en-US" sz="900" dirty="0">
              <a:solidFill>
                <a:srgbClr val="000000"/>
              </a:solidFill>
            </a:endParaRPr>
          </a:p>
        </p:txBody>
      </p:sp>
    </p:spTree>
    <p:extLst>
      <p:ext uri="{BB962C8B-B14F-4D97-AF65-F5344CB8AC3E}">
        <p14:creationId xmlns:p14="http://schemas.microsoft.com/office/powerpoint/2010/main" val="36391946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Our Perspective</a:t>
            </a:r>
            <a:endParaRPr lang="en-US" dirty="0"/>
          </a:p>
        </p:txBody>
      </p:sp>
    </p:spTree>
    <p:extLst>
      <p:ext uri="{BB962C8B-B14F-4D97-AF65-F5344CB8AC3E}">
        <p14:creationId xmlns:p14="http://schemas.microsoft.com/office/powerpoint/2010/main" val="13243874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998400" y="1106009"/>
            <a:ext cx="10195200" cy="484748"/>
          </a:xfrm>
        </p:spPr>
        <p:txBody>
          <a:bodyPr>
            <a:spAutoFit/>
          </a:bodyPr>
          <a:lstStyle/>
          <a:p>
            <a:pPr lvl="1"/>
            <a:r>
              <a:rPr lang="en-US" sz="1050" dirty="0">
                <a:solidFill>
                  <a:schemeClr val="tx1"/>
                </a:solidFill>
              </a:rPr>
              <a:t>Application development and </a:t>
            </a:r>
            <a:r>
              <a:rPr lang="en-US" sz="1050" dirty="0" smtClean="0">
                <a:solidFill>
                  <a:schemeClr val="tx1"/>
                </a:solidFill>
              </a:rPr>
              <a:t>data management in cloud must use encryption to prevent data leakage. Besides that impact of shared responsibility model must be understood and accounted for during the entire lifecycle of application and data. These aspects must be consider in addition to following the security best practices to protect data, apps and infrastructure through a layered, defense-in-depth strategy across identity, data, hosts and networks</a:t>
            </a:r>
            <a:endParaRPr lang="en-US" sz="1050" dirty="0">
              <a:solidFill>
                <a:schemeClr val="tx1"/>
              </a:solidFill>
            </a:endParaRPr>
          </a:p>
        </p:txBody>
      </p:sp>
      <p:sp>
        <p:nvSpPr>
          <p:cNvPr id="2" name="Title 1"/>
          <p:cNvSpPr>
            <a:spLocks noGrp="1"/>
          </p:cNvSpPr>
          <p:nvPr>
            <p:ph type="title"/>
          </p:nvPr>
        </p:nvSpPr>
        <p:spPr/>
        <p:txBody>
          <a:bodyPr/>
          <a:lstStyle/>
          <a:p>
            <a:r>
              <a:rPr lang="en-US" sz="2000" dirty="0" smtClean="0"/>
              <a:t>Secure </a:t>
            </a:r>
            <a:r>
              <a:rPr lang="en-US" sz="2000" dirty="0"/>
              <a:t>application </a:t>
            </a:r>
            <a:r>
              <a:rPr lang="en-US" sz="2000" dirty="0" smtClean="0"/>
              <a:t>development and data protection in azure should consider encryption, shared responsibility model besides following security best practices</a:t>
            </a:r>
            <a:endParaRPr lang="en-US" sz="2000" dirty="0"/>
          </a:p>
        </p:txBody>
      </p:sp>
      <p:sp>
        <p:nvSpPr>
          <p:cNvPr id="3" name="Text Placeholder 2"/>
          <p:cNvSpPr>
            <a:spLocks noGrp="1"/>
          </p:cNvSpPr>
          <p:nvPr>
            <p:ph type="body" sz="quarter" idx="12"/>
          </p:nvPr>
        </p:nvSpPr>
        <p:spPr/>
        <p:txBody>
          <a:bodyPr/>
          <a:lstStyle/>
          <a:p>
            <a:r>
              <a:rPr lang="en-US" dirty="0" smtClean="0"/>
              <a:t>Our Perspective</a:t>
            </a:r>
            <a:endParaRPr lang="en-US" dirty="0"/>
          </a:p>
        </p:txBody>
      </p:sp>
      <p:sp>
        <p:nvSpPr>
          <p:cNvPr id="8" name="Right Arrow 7"/>
          <p:cNvSpPr/>
          <p:nvPr/>
        </p:nvSpPr>
        <p:spPr>
          <a:xfrm>
            <a:off x="997713" y="1495013"/>
            <a:ext cx="10202100" cy="898231"/>
          </a:xfrm>
          <a:prstGeom prst="rightArrow">
            <a:avLst>
              <a:gd name="adj1" fmla="val 63580"/>
              <a:gd name="adj2" fmla="val 57541"/>
            </a:avLst>
          </a:prstGeom>
          <a:solidFill>
            <a:srgbClr val="00338D"/>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p:cNvSpPr/>
          <p:nvPr/>
        </p:nvSpPr>
        <p:spPr>
          <a:xfrm>
            <a:off x="1714319" y="1764483"/>
            <a:ext cx="1727665" cy="359292"/>
          </a:xfrm>
          <a:prstGeom prst="rect">
            <a:avLst/>
          </a:prstGeom>
          <a:solidFill>
            <a:srgbClr val="0091DA"/>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324" tIns="56324" rIns="56324" bIns="56324" numCol="1" spcCol="1270" anchor="ctr" anchorCtr="0">
            <a:noAutofit/>
          </a:bodyPr>
          <a:lstStyle/>
          <a:p>
            <a:pPr lvl="0" algn="ctr" defTabSz="355600">
              <a:lnSpc>
                <a:spcPct val="90000"/>
              </a:lnSpc>
              <a:spcBef>
                <a:spcPct val="0"/>
              </a:spcBef>
              <a:spcAft>
                <a:spcPct val="35000"/>
              </a:spcAft>
            </a:pPr>
            <a:r>
              <a:rPr lang="en-US" sz="1100" b="1" kern="1200" dirty="0" smtClean="0"/>
              <a:t>Engineer and Test</a:t>
            </a:r>
            <a:endParaRPr lang="en-US" sz="1100" b="1" kern="1200" dirty="0"/>
          </a:p>
        </p:txBody>
      </p:sp>
      <p:sp>
        <p:nvSpPr>
          <p:cNvPr id="11" name="Rectangle 10"/>
          <p:cNvSpPr/>
          <p:nvPr/>
        </p:nvSpPr>
        <p:spPr>
          <a:xfrm>
            <a:off x="5194104" y="1764483"/>
            <a:ext cx="1727695" cy="359292"/>
          </a:xfrm>
          <a:prstGeom prst="rect">
            <a:avLst/>
          </a:prstGeom>
          <a:solidFill>
            <a:srgbClr val="0091DA"/>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324" tIns="56324" rIns="56324" bIns="56324" numCol="1" spcCol="1270" anchor="ctr" anchorCtr="0">
            <a:noAutofit/>
          </a:bodyPr>
          <a:lstStyle/>
          <a:p>
            <a:pPr lvl="0" algn="ctr" defTabSz="355600">
              <a:lnSpc>
                <a:spcPct val="90000"/>
              </a:lnSpc>
              <a:spcBef>
                <a:spcPct val="0"/>
              </a:spcBef>
              <a:spcAft>
                <a:spcPct val="35000"/>
              </a:spcAft>
            </a:pPr>
            <a:r>
              <a:rPr lang="en-US" sz="1100" b="1" kern="1200" dirty="0" smtClean="0"/>
              <a:t>Deploy</a:t>
            </a:r>
            <a:endParaRPr lang="en-US" sz="1100" b="1" kern="1200" dirty="0"/>
          </a:p>
        </p:txBody>
      </p:sp>
      <p:sp>
        <p:nvSpPr>
          <p:cNvPr id="12" name="Rectangle 11"/>
          <p:cNvSpPr/>
          <p:nvPr/>
        </p:nvSpPr>
        <p:spPr>
          <a:xfrm>
            <a:off x="9001249" y="1764483"/>
            <a:ext cx="1427814" cy="359292"/>
          </a:xfrm>
          <a:prstGeom prst="rect">
            <a:avLst/>
          </a:prstGeom>
          <a:solidFill>
            <a:srgbClr val="0091DA"/>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324" tIns="56324" rIns="56324" bIns="56324" numCol="1" spcCol="1270" anchor="ctr" anchorCtr="0">
            <a:noAutofit/>
          </a:bodyPr>
          <a:lstStyle/>
          <a:p>
            <a:pPr lvl="0" algn="ctr" defTabSz="355600">
              <a:lnSpc>
                <a:spcPct val="90000"/>
              </a:lnSpc>
              <a:spcBef>
                <a:spcPct val="0"/>
              </a:spcBef>
              <a:spcAft>
                <a:spcPct val="35000"/>
              </a:spcAft>
            </a:pPr>
            <a:r>
              <a:rPr lang="en-US" sz="1100" b="1" kern="1200" dirty="0" smtClean="0"/>
              <a:t>Operate</a:t>
            </a:r>
            <a:endParaRPr lang="en-US" sz="1100" b="1" kern="1200" dirty="0"/>
          </a:p>
        </p:txBody>
      </p:sp>
      <p:cxnSp>
        <p:nvCxnSpPr>
          <p:cNvPr id="64" name="Straight Connector 63"/>
          <p:cNvCxnSpPr/>
          <p:nvPr/>
        </p:nvCxnSpPr>
        <p:spPr>
          <a:xfrm>
            <a:off x="7787203" y="2402403"/>
            <a:ext cx="20655" cy="3453519"/>
          </a:xfrm>
          <a:prstGeom prst="line">
            <a:avLst/>
          </a:prstGeom>
          <a:ln w="6350">
            <a:solidFill>
              <a:srgbClr val="00338D"/>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4285738" y="2402403"/>
            <a:ext cx="9833" cy="3445872"/>
          </a:xfrm>
          <a:prstGeom prst="line">
            <a:avLst/>
          </a:prstGeom>
          <a:ln w="6350">
            <a:solidFill>
              <a:srgbClr val="00338D"/>
            </a:solidFill>
            <a:prstDash val="dash"/>
          </a:ln>
        </p:spPr>
        <p:style>
          <a:lnRef idx="1">
            <a:schemeClr val="accent1"/>
          </a:lnRef>
          <a:fillRef idx="0">
            <a:schemeClr val="accent1"/>
          </a:fillRef>
          <a:effectRef idx="0">
            <a:schemeClr val="accent1"/>
          </a:effectRef>
          <a:fontRef idx="minor">
            <a:schemeClr val="tx1"/>
          </a:fontRef>
        </p:style>
      </p:cxnSp>
      <p:sp>
        <p:nvSpPr>
          <p:cNvPr id="95" name="Freeform 5"/>
          <p:cNvSpPr>
            <a:spLocks/>
          </p:cNvSpPr>
          <p:nvPr/>
        </p:nvSpPr>
        <p:spPr bwMode="auto">
          <a:xfrm>
            <a:off x="988163" y="2374900"/>
            <a:ext cx="984249" cy="3502025"/>
          </a:xfrm>
          <a:custGeom>
            <a:avLst/>
            <a:gdLst>
              <a:gd name="T0" fmla="*/ 80 w 5165"/>
              <a:gd name="T1" fmla="*/ 0 h 18405"/>
              <a:gd name="T2" fmla="*/ 83 w 5165"/>
              <a:gd name="T3" fmla="*/ 18402 h 18405"/>
              <a:gd name="T4" fmla="*/ 80 w 5165"/>
              <a:gd name="T5" fmla="*/ 18405 h 18405"/>
              <a:gd name="T6" fmla="*/ 0 w 5165"/>
              <a:gd name="T7" fmla="*/ 18325 h 18405"/>
              <a:gd name="T8" fmla="*/ 2 w 5165"/>
              <a:gd name="T9" fmla="*/ 83 h 18405"/>
              <a:gd name="T10" fmla="*/ 0 w 5165"/>
              <a:gd name="T11" fmla="*/ 80 h 18405"/>
              <a:gd name="T12" fmla="*/ 80 w 5165"/>
              <a:gd name="T13" fmla="*/ 0 h 18405"/>
            </a:gdLst>
            <a:ahLst/>
            <a:cxnLst>
              <a:cxn ang="0">
                <a:pos x="T0" y="T1"/>
              </a:cxn>
              <a:cxn ang="0">
                <a:pos x="T2" y="T3"/>
              </a:cxn>
              <a:cxn ang="0">
                <a:pos x="T4" y="T5"/>
              </a:cxn>
              <a:cxn ang="0">
                <a:pos x="T6" y="T7"/>
              </a:cxn>
              <a:cxn ang="0">
                <a:pos x="T8" y="T9"/>
              </a:cxn>
              <a:cxn ang="0">
                <a:pos x="T10" y="T11"/>
              </a:cxn>
              <a:cxn ang="0">
                <a:pos x="T12" y="T13"/>
              </a:cxn>
            </a:cxnLst>
            <a:rect l="0" t="0" r="r" b="b"/>
            <a:pathLst>
              <a:path w="5165" h="18405">
                <a:moveTo>
                  <a:pt x="80" y="0"/>
                </a:moveTo>
                <a:cubicBezTo>
                  <a:pt x="5164" y="5081"/>
                  <a:pt x="5165" y="13320"/>
                  <a:pt x="83" y="18402"/>
                </a:cubicBezTo>
                <a:cubicBezTo>
                  <a:pt x="82" y="18403"/>
                  <a:pt x="81" y="18404"/>
                  <a:pt x="80" y="18405"/>
                </a:cubicBezTo>
                <a:lnTo>
                  <a:pt x="0" y="18325"/>
                </a:lnTo>
                <a:cubicBezTo>
                  <a:pt x="5039" y="13288"/>
                  <a:pt x="5040" y="5121"/>
                  <a:pt x="2" y="83"/>
                </a:cubicBezTo>
                <a:cubicBezTo>
                  <a:pt x="1" y="82"/>
                  <a:pt x="0" y="81"/>
                  <a:pt x="0" y="80"/>
                </a:cubicBezTo>
                <a:lnTo>
                  <a:pt x="80" y="0"/>
                </a:lnTo>
                <a:close/>
              </a:path>
            </a:pathLst>
          </a:custGeom>
          <a:solidFill>
            <a:srgbClr val="00338D"/>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800" dirty="0">
              <a:solidFill>
                <a:schemeClr val="bg1"/>
              </a:solidFill>
            </a:endParaRPr>
          </a:p>
        </p:txBody>
      </p:sp>
      <p:sp>
        <p:nvSpPr>
          <p:cNvPr id="30" name="Freeform 29"/>
          <p:cNvSpPr/>
          <p:nvPr/>
        </p:nvSpPr>
        <p:spPr>
          <a:xfrm>
            <a:off x="1343674" y="2571369"/>
            <a:ext cx="2824466" cy="672090"/>
          </a:xfrm>
          <a:custGeom>
            <a:avLst/>
            <a:gdLst>
              <a:gd name="connsiteX0" fmla="*/ 0 w 2757060"/>
              <a:gd name="connsiteY0" fmla="*/ 0 h 566330"/>
              <a:gd name="connsiteX1" fmla="*/ 2757060 w 2757060"/>
              <a:gd name="connsiteY1" fmla="*/ 0 h 566330"/>
              <a:gd name="connsiteX2" fmla="*/ 2757060 w 2757060"/>
              <a:gd name="connsiteY2" fmla="*/ 566330 h 566330"/>
              <a:gd name="connsiteX3" fmla="*/ 0 w 2757060"/>
              <a:gd name="connsiteY3" fmla="*/ 566330 h 566330"/>
              <a:gd name="connsiteX4" fmla="*/ 0 w 2757060"/>
              <a:gd name="connsiteY4" fmla="*/ 0 h 566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7060" h="566330">
                <a:moveTo>
                  <a:pt x="0" y="0"/>
                </a:moveTo>
                <a:lnTo>
                  <a:pt x="2757060" y="0"/>
                </a:lnTo>
                <a:lnTo>
                  <a:pt x="2757060" y="566330"/>
                </a:lnTo>
                <a:lnTo>
                  <a:pt x="0" y="566330"/>
                </a:lnTo>
                <a:lnTo>
                  <a:pt x="0" y="0"/>
                </a:lnTo>
                <a:close/>
              </a:path>
            </a:pathLst>
          </a:custGeom>
          <a:solidFill>
            <a:schemeClr val="accent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1480" tIns="54864" rIns="54864" bIns="54864" numCol="1" spcCol="1270" anchor="ctr" anchorCtr="0">
            <a:noAutofit/>
          </a:bodyPr>
          <a:lstStyle/>
          <a:p>
            <a:pPr lvl="0" algn="l" defTabSz="355600">
              <a:lnSpc>
                <a:spcPct val="90000"/>
              </a:lnSpc>
              <a:spcBef>
                <a:spcPct val="0"/>
              </a:spcBef>
              <a:spcAft>
                <a:spcPct val="35000"/>
              </a:spcAft>
            </a:pPr>
            <a:r>
              <a:rPr lang="en-US" sz="1000" b="1" kern="1200" dirty="0" smtClean="0">
                <a:solidFill>
                  <a:schemeClr val="bg1"/>
                </a:solidFill>
              </a:rPr>
              <a:t>Secure design</a:t>
            </a:r>
          </a:p>
          <a:p>
            <a:pPr lvl="0" algn="l" defTabSz="355600">
              <a:lnSpc>
                <a:spcPct val="90000"/>
              </a:lnSpc>
              <a:spcBef>
                <a:spcPct val="0"/>
              </a:spcBef>
              <a:spcAft>
                <a:spcPct val="35000"/>
              </a:spcAft>
            </a:pPr>
            <a:endParaRPr lang="en-US" sz="800" b="1" kern="1200" dirty="0" smtClean="0">
              <a:solidFill>
                <a:schemeClr val="bg1"/>
              </a:solidFill>
            </a:endParaRPr>
          </a:p>
          <a:p>
            <a:pPr lvl="0" algn="l" defTabSz="355600">
              <a:lnSpc>
                <a:spcPct val="90000"/>
              </a:lnSpc>
              <a:spcBef>
                <a:spcPct val="0"/>
              </a:spcBef>
              <a:spcAft>
                <a:spcPct val="35000"/>
              </a:spcAft>
            </a:pPr>
            <a:r>
              <a:rPr lang="en-US" sz="800" b="1" kern="1200" dirty="0" smtClean="0">
                <a:solidFill>
                  <a:schemeClr val="bg1"/>
                </a:solidFill>
              </a:rPr>
              <a:t>MS Threat Modeling Tool, Secure code Training</a:t>
            </a:r>
          </a:p>
        </p:txBody>
      </p:sp>
      <p:sp>
        <p:nvSpPr>
          <p:cNvPr id="31" name="Oval 30"/>
          <p:cNvSpPr/>
          <p:nvPr/>
        </p:nvSpPr>
        <p:spPr>
          <a:xfrm>
            <a:off x="989718" y="2550943"/>
            <a:ext cx="707912" cy="707912"/>
          </a:xfrm>
          <a:prstGeom prst="ellipse">
            <a:avLst/>
          </a:prstGeom>
          <a:ln>
            <a:solidFill>
              <a:srgbClr val="00338D"/>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65" name="Freeform 64"/>
          <p:cNvSpPr/>
          <p:nvPr/>
        </p:nvSpPr>
        <p:spPr>
          <a:xfrm>
            <a:off x="1668365" y="3421012"/>
            <a:ext cx="2491838" cy="672090"/>
          </a:xfrm>
          <a:custGeom>
            <a:avLst/>
            <a:gdLst>
              <a:gd name="connsiteX0" fmla="*/ 0 w 2432370"/>
              <a:gd name="connsiteY0" fmla="*/ 0 h 566330"/>
              <a:gd name="connsiteX1" fmla="*/ 2432370 w 2432370"/>
              <a:gd name="connsiteY1" fmla="*/ 0 h 566330"/>
              <a:gd name="connsiteX2" fmla="*/ 2432370 w 2432370"/>
              <a:gd name="connsiteY2" fmla="*/ 566330 h 566330"/>
              <a:gd name="connsiteX3" fmla="*/ 0 w 2432370"/>
              <a:gd name="connsiteY3" fmla="*/ 566330 h 566330"/>
              <a:gd name="connsiteX4" fmla="*/ 0 w 2432370"/>
              <a:gd name="connsiteY4" fmla="*/ 0 h 566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370" h="566330">
                <a:moveTo>
                  <a:pt x="0" y="0"/>
                </a:moveTo>
                <a:lnTo>
                  <a:pt x="2432370" y="0"/>
                </a:lnTo>
                <a:lnTo>
                  <a:pt x="2432370" y="566330"/>
                </a:lnTo>
                <a:lnTo>
                  <a:pt x="0" y="566330"/>
                </a:lnTo>
                <a:lnTo>
                  <a:pt x="0" y="0"/>
                </a:lnTo>
                <a:close/>
              </a:path>
            </a:pathLst>
          </a:custGeom>
          <a:solidFill>
            <a:schemeClr val="accent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1480" tIns="54864" rIns="54864" bIns="54864" numCol="1" spcCol="1270" anchor="ctr" anchorCtr="0">
            <a:noAutofit/>
          </a:bodyPr>
          <a:lstStyle/>
          <a:p>
            <a:pPr defTabSz="355600">
              <a:lnSpc>
                <a:spcPct val="90000"/>
              </a:lnSpc>
              <a:spcBef>
                <a:spcPct val="0"/>
              </a:spcBef>
              <a:spcAft>
                <a:spcPct val="35000"/>
              </a:spcAft>
            </a:pPr>
            <a:r>
              <a:rPr lang="en-US" sz="1000" b="1" dirty="0">
                <a:solidFill>
                  <a:schemeClr val="bg1"/>
                </a:solidFill>
              </a:rPr>
              <a:t>Secured tools</a:t>
            </a:r>
          </a:p>
          <a:p>
            <a:pPr lvl="0" algn="l" defTabSz="355600">
              <a:lnSpc>
                <a:spcPct val="90000"/>
              </a:lnSpc>
              <a:spcBef>
                <a:spcPct val="0"/>
              </a:spcBef>
              <a:spcAft>
                <a:spcPct val="35000"/>
              </a:spcAft>
            </a:pPr>
            <a:endParaRPr lang="en-US" sz="800" b="1" kern="1200" dirty="0" smtClean="0">
              <a:solidFill>
                <a:schemeClr val="bg1"/>
              </a:solidFill>
            </a:endParaRPr>
          </a:p>
          <a:p>
            <a:pPr lvl="0" algn="l" defTabSz="355600">
              <a:lnSpc>
                <a:spcPct val="90000"/>
              </a:lnSpc>
              <a:spcBef>
                <a:spcPct val="0"/>
              </a:spcBef>
              <a:spcAft>
                <a:spcPct val="35000"/>
              </a:spcAft>
            </a:pPr>
            <a:r>
              <a:rPr lang="en-US" sz="800" b="1" kern="1200" dirty="0" smtClean="0">
                <a:solidFill>
                  <a:schemeClr val="bg1"/>
                </a:solidFill>
              </a:rPr>
              <a:t>Azure Repos, Azure Artifacts</a:t>
            </a:r>
            <a:endParaRPr lang="en-US" sz="800" b="1" kern="1200" dirty="0">
              <a:solidFill>
                <a:schemeClr val="bg1"/>
              </a:solidFill>
            </a:endParaRPr>
          </a:p>
        </p:txBody>
      </p:sp>
      <p:sp>
        <p:nvSpPr>
          <p:cNvPr id="66" name="Oval 65"/>
          <p:cNvSpPr/>
          <p:nvPr/>
        </p:nvSpPr>
        <p:spPr>
          <a:xfrm>
            <a:off x="1314408" y="3403101"/>
            <a:ext cx="707912" cy="707912"/>
          </a:xfrm>
          <a:prstGeom prst="ellipse">
            <a:avLst/>
          </a:prstGeom>
          <a:solidFill>
            <a:schemeClr val="bg1"/>
          </a:solidFill>
          <a:ln>
            <a:solidFill>
              <a:srgbClr val="00338D"/>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68" name="Freeform 67"/>
          <p:cNvSpPr/>
          <p:nvPr/>
        </p:nvSpPr>
        <p:spPr>
          <a:xfrm>
            <a:off x="1668365" y="4270655"/>
            <a:ext cx="2491838" cy="672090"/>
          </a:xfrm>
          <a:custGeom>
            <a:avLst/>
            <a:gdLst>
              <a:gd name="connsiteX0" fmla="*/ 0 w 2432370"/>
              <a:gd name="connsiteY0" fmla="*/ 0 h 566330"/>
              <a:gd name="connsiteX1" fmla="*/ 2432370 w 2432370"/>
              <a:gd name="connsiteY1" fmla="*/ 0 h 566330"/>
              <a:gd name="connsiteX2" fmla="*/ 2432370 w 2432370"/>
              <a:gd name="connsiteY2" fmla="*/ 566330 h 566330"/>
              <a:gd name="connsiteX3" fmla="*/ 0 w 2432370"/>
              <a:gd name="connsiteY3" fmla="*/ 566330 h 566330"/>
              <a:gd name="connsiteX4" fmla="*/ 0 w 2432370"/>
              <a:gd name="connsiteY4" fmla="*/ 0 h 566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370" h="566330">
                <a:moveTo>
                  <a:pt x="0" y="0"/>
                </a:moveTo>
                <a:lnTo>
                  <a:pt x="2432370" y="0"/>
                </a:lnTo>
                <a:lnTo>
                  <a:pt x="2432370" y="566330"/>
                </a:lnTo>
                <a:lnTo>
                  <a:pt x="0" y="566330"/>
                </a:lnTo>
                <a:lnTo>
                  <a:pt x="0" y="0"/>
                </a:lnTo>
                <a:close/>
              </a:path>
            </a:pathLst>
          </a:custGeom>
          <a:solidFill>
            <a:schemeClr val="accent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1480" tIns="54864" rIns="54864" bIns="54864" numCol="1" spcCol="1270" anchor="ctr" anchorCtr="0">
            <a:noAutofit/>
          </a:bodyPr>
          <a:lstStyle/>
          <a:p>
            <a:pPr defTabSz="355600">
              <a:lnSpc>
                <a:spcPct val="90000"/>
              </a:lnSpc>
              <a:spcBef>
                <a:spcPct val="0"/>
              </a:spcBef>
              <a:spcAft>
                <a:spcPct val="35000"/>
              </a:spcAft>
            </a:pPr>
            <a:r>
              <a:rPr lang="en-US" sz="1000" b="1" dirty="0">
                <a:solidFill>
                  <a:schemeClr val="bg1"/>
                </a:solidFill>
              </a:rPr>
              <a:t>Security testing</a:t>
            </a:r>
          </a:p>
          <a:p>
            <a:pPr lvl="0" algn="l" defTabSz="355600">
              <a:lnSpc>
                <a:spcPct val="90000"/>
              </a:lnSpc>
              <a:spcBef>
                <a:spcPct val="0"/>
              </a:spcBef>
              <a:spcAft>
                <a:spcPct val="35000"/>
              </a:spcAft>
            </a:pPr>
            <a:endParaRPr lang="en-US" sz="800" b="1" kern="1200" dirty="0" smtClean="0">
              <a:solidFill>
                <a:schemeClr val="bg1"/>
              </a:solidFill>
            </a:endParaRPr>
          </a:p>
          <a:p>
            <a:pPr lvl="0" algn="l" defTabSz="355600">
              <a:lnSpc>
                <a:spcPct val="90000"/>
              </a:lnSpc>
              <a:spcBef>
                <a:spcPct val="0"/>
              </a:spcBef>
              <a:spcAft>
                <a:spcPct val="35000"/>
              </a:spcAft>
            </a:pPr>
            <a:r>
              <a:rPr lang="en-US" sz="800" b="1" kern="1200" dirty="0" smtClean="0">
                <a:solidFill>
                  <a:schemeClr val="bg1"/>
                </a:solidFill>
              </a:rPr>
              <a:t>Tinfoil</a:t>
            </a:r>
          </a:p>
        </p:txBody>
      </p:sp>
      <p:sp>
        <p:nvSpPr>
          <p:cNvPr id="69" name="Oval 68"/>
          <p:cNvSpPr/>
          <p:nvPr/>
        </p:nvSpPr>
        <p:spPr>
          <a:xfrm>
            <a:off x="1314408" y="4252743"/>
            <a:ext cx="707912" cy="707912"/>
          </a:xfrm>
          <a:prstGeom prst="ellipse">
            <a:avLst/>
          </a:prstGeom>
          <a:ln>
            <a:solidFill>
              <a:srgbClr val="00338D"/>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70" name="Freeform 69"/>
          <p:cNvSpPr/>
          <p:nvPr/>
        </p:nvSpPr>
        <p:spPr>
          <a:xfrm>
            <a:off x="1343674" y="5120297"/>
            <a:ext cx="2824466" cy="672090"/>
          </a:xfrm>
          <a:custGeom>
            <a:avLst/>
            <a:gdLst>
              <a:gd name="connsiteX0" fmla="*/ 0 w 2757060"/>
              <a:gd name="connsiteY0" fmla="*/ 0 h 566330"/>
              <a:gd name="connsiteX1" fmla="*/ 2757060 w 2757060"/>
              <a:gd name="connsiteY1" fmla="*/ 0 h 566330"/>
              <a:gd name="connsiteX2" fmla="*/ 2757060 w 2757060"/>
              <a:gd name="connsiteY2" fmla="*/ 566330 h 566330"/>
              <a:gd name="connsiteX3" fmla="*/ 0 w 2757060"/>
              <a:gd name="connsiteY3" fmla="*/ 566330 h 566330"/>
              <a:gd name="connsiteX4" fmla="*/ 0 w 2757060"/>
              <a:gd name="connsiteY4" fmla="*/ 0 h 566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7060" h="566330">
                <a:moveTo>
                  <a:pt x="0" y="0"/>
                </a:moveTo>
                <a:lnTo>
                  <a:pt x="2757060" y="0"/>
                </a:lnTo>
                <a:lnTo>
                  <a:pt x="2757060" y="566330"/>
                </a:lnTo>
                <a:lnTo>
                  <a:pt x="0" y="566330"/>
                </a:lnTo>
                <a:lnTo>
                  <a:pt x="0" y="0"/>
                </a:lnTo>
                <a:close/>
              </a:path>
            </a:pathLst>
          </a:custGeom>
          <a:solidFill>
            <a:schemeClr val="accent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1480" tIns="54864" rIns="54864" bIns="54864" numCol="1" spcCol="1270" anchor="ctr" anchorCtr="0">
            <a:noAutofit/>
          </a:bodyPr>
          <a:lstStyle/>
          <a:p>
            <a:pPr lvl="0" defTabSz="355600">
              <a:lnSpc>
                <a:spcPct val="90000"/>
              </a:lnSpc>
              <a:spcBef>
                <a:spcPct val="0"/>
              </a:spcBef>
              <a:spcAft>
                <a:spcPct val="35000"/>
              </a:spcAft>
            </a:pPr>
            <a:r>
              <a:rPr lang="en-US" sz="1000" b="1" dirty="0">
                <a:solidFill>
                  <a:schemeClr val="bg1"/>
                </a:solidFill>
              </a:rPr>
              <a:t>Build &amp; Release Automation</a:t>
            </a:r>
          </a:p>
          <a:p>
            <a:pPr lvl="0" algn="l" defTabSz="355600">
              <a:lnSpc>
                <a:spcPct val="90000"/>
              </a:lnSpc>
              <a:spcBef>
                <a:spcPct val="0"/>
              </a:spcBef>
              <a:spcAft>
                <a:spcPct val="35000"/>
              </a:spcAft>
            </a:pPr>
            <a:endParaRPr lang="en-US" sz="800" b="1" kern="1200" dirty="0" smtClean="0">
              <a:solidFill>
                <a:schemeClr val="bg1"/>
              </a:solidFill>
            </a:endParaRPr>
          </a:p>
          <a:p>
            <a:pPr lvl="0" algn="l" defTabSz="355600">
              <a:lnSpc>
                <a:spcPct val="90000"/>
              </a:lnSpc>
              <a:spcBef>
                <a:spcPct val="0"/>
              </a:spcBef>
              <a:spcAft>
                <a:spcPct val="35000"/>
              </a:spcAft>
            </a:pPr>
            <a:r>
              <a:rPr lang="en-US" sz="800" b="1" kern="1200" dirty="0" smtClean="0">
                <a:solidFill>
                  <a:schemeClr val="bg1"/>
                </a:solidFill>
              </a:rPr>
              <a:t>Azure Pipelines</a:t>
            </a:r>
          </a:p>
        </p:txBody>
      </p:sp>
      <p:sp>
        <p:nvSpPr>
          <p:cNvPr id="71" name="Oval 70"/>
          <p:cNvSpPr/>
          <p:nvPr/>
        </p:nvSpPr>
        <p:spPr>
          <a:xfrm>
            <a:off x="989718" y="5102386"/>
            <a:ext cx="707912" cy="707912"/>
          </a:xfrm>
          <a:prstGeom prst="ellipse">
            <a:avLst/>
          </a:prstGeom>
          <a:ln>
            <a:solidFill>
              <a:srgbClr val="00338D"/>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00" name="Freeform 5"/>
          <p:cNvSpPr>
            <a:spLocks/>
          </p:cNvSpPr>
          <p:nvPr/>
        </p:nvSpPr>
        <p:spPr bwMode="auto">
          <a:xfrm>
            <a:off x="4467963" y="2374900"/>
            <a:ext cx="984249" cy="3502025"/>
          </a:xfrm>
          <a:custGeom>
            <a:avLst/>
            <a:gdLst>
              <a:gd name="T0" fmla="*/ 80 w 5165"/>
              <a:gd name="T1" fmla="*/ 0 h 18405"/>
              <a:gd name="T2" fmla="*/ 83 w 5165"/>
              <a:gd name="T3" fmla="*/ 18402 h 18405"/>
              <a:gd name="T4" fmla="*/ 80 w 5165"/>
              <a:gd name="T5" fmla="*/ 18405 h 18405"/>
              <a:gd name="T6" fmla="*/ 0 w 5165"/>
              <a:gd name="T7" fmla="*/ 18325 h 18405"/>
              <a:gd name="T8" fmla="*/ 2 w 5165"/>
              <a:gd name="T9" fmla="*/ 83 h 18405"/>
              <a:gd name="T10" fmla="*/ 0 w 5165"/>
              <a:gd name="T11" fmla="*/ 80 h 18405"/>
              <a:gd name="T12" fmla="*/ 80 w 5165"/>
              <a:gd name="T13" fmla="*/ 0 h 18405"/>
            </a:gdLst>
            <a:ahLst/>
            <a:cxnLst>
              <a:cxn ang="0">
                <a:pos x="T0" y="T1"/>
              </a:cxn>
              <a:cxn ang="0">
                <a:pos x="T2" y="T3"/>
              </a:cxn>
              <a:cxn ang="0">
                <a:pos x="T4" y="T5"/>
              </a:cxn>
              <a:cxn ang="0">
                <a:pos x="T6" y="T7"/>
              </a:cxn>
              <a:cxn ang="0">
                <a:pos x="T8" y="T9"/>
              </a:cxn>
              <a:cxn ang="0">
                <a:pos x="T10" y="T11"/>
              </a:cxn>
              <a:cxn ang="0">
                <a:pos x="T12" y="T13"/>
              </a:cxn>
            </a:cxnLst>
            <a:rect l="0" t="0" r="r" b="b"/>
            <a:pathLst>
              <a:path w="5165" h="18405">
                <a:moveTo>
                  <a:pt x="80" y="0"/>
                </a:moveTo>
                <a:cubicBezTo>
                  <a:pt x="5164" y="5081"/>
                  <a:pt x="5165" y="13320"/>
                  <a:pt x="83" y="18402"/>
                </a:cubicBezTo>
                <a:cubicBezTo>
                  <a:pt x="82" y="18403"/>
                  <a:pt x="81" y="18404"/>
                  <a:pt x="80" y="18405"/>
                </a:cubicBezTo>
                <a:lnTo>
                  <a:pt x="0" y="18325"/>
                </a:lnTo>
                <a:cubicBezTo>
                  <a:pt x="5039" y="13288"/>
                  <a:pt x="5040" y="5121"/>
                  <a:pt x="2" y="83"/>
                </a:cubicBezTo>
                <a:cubicBezTo>
                  <a:pt x="1" y="82"/>
                  <a:pt x="0" y="81"/>
                  <a:pt x="0" y="80"/>
                </a:cubicBezTo>
                <a:lnTo>
                  <a:pt x="80" y="0"/>
                </a:lnTo>
                <a:close/>
              </a:path>
            </a:pathLst>
          </a:custGeom>
          <a:solidFill>
            <a:srgbClr val="00338D"/>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800" dirty="0">
              <a:solidFill>
                <a:schemeClr val="bg1"/>
              </a:solidFill>
            </a:endParaRPr>
          </a:p>
        </p:txBody>
      </p:sp>
      <p:sp>
        <p:nvSpPr>
          <p:cNvPr id="101" name="Freeform 100"/>
          <p:cNvSpPr/>
          <p:nvPr/>
        </p:nvSpPr>
        <p:spPr>
          <a:xfrm>
            <a:off x="4823474" y="2571369"/>
            <a:ext cx="2824466" cy="672090"/>
          </a:xfrm>
          <a:custGeom>
            <a:avLst/>
            <a:gdLst>
              <a:gd name="connsiteX0" fmla="*/ 0 w 2757060"/>
              <a:gd name="connsiteY0" fmla="*/ 0 h 566330"/>
              <a:gd name="connsiteX1" fmla="*/ 2757060 w 2757060"/>
              <a:gd name="connsiteY1" fmla="*/ 0 h 566330"/>
              <a:gd name="connsiteX2" fmla="*/ 2757060 w 2757060"/>
              <a:gd name="connsiteY2" fmla="*/ 566330 h 566330"/>
              <a:gd name="connsiteX3" fmla="*/ 0 w 2757060"/>
              <a:gd name="connsiteY3" fmla="*/ 566330 h 566330"/>
              <a:gd name="connsiteX4" fmla="*/ 0 w 2757060"/>
              <a:gd name="connsiteY4" fmla="*/ 0 h 566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7060" h="566330">
                <a:moveTo>
                  <a:pt x="0" y="0"/>
                </a:moveTo>
                <a:lnTo>
                  <a:pt x="2757060" y="0"/>
                </a:lnTo>
                <a:lnTo>
                  <a:pt x="2757060" y="566330"/>
                </a:lnTo>
                <a:lnTo>
                  <a:pt x="0" y="566330"/>
                </a:lnTo>
                <a:lnTo>
                  <a:pt x="0" y="0"/>
                </a:lnTo>
                <a:close/>
              </a:path>
            </a:pathLst>
          </a:custGeom>
          <a:solidFill>
            <a:schemeClr val="accent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1480" tIns="54864" rIns="54864" bIns="54864" numCol="1" spcCol="1270" anchor="ctr" anchorCtr="0">
            <a:noAutofit/>
          </a:bodyPr>
          <a:lstStyle/>
          <a:p>
            <a:pPr defTabSz="355600">
              <a:lnSpc>
                <a:spcPct val="90000"/>
              </a:lnSpc>
              <a:spcBef>
                <a:spcPct val="0"/>
              </a:spcBef>
              <a:spcAft>
                <a:spcPct val="35000"/>
              </a:spcAft>
            </a:pPr>
            <a:r>
              <a:rPr lang="en-US" sz="1000" b="1" dirty="0">
                <a:solidFill>
                  <a:schemeClr val="bg1"/>
                </a:solidFill>
              </a:rPr>
              <a:t>Identity</a:t>
            </a:r>
          </a:p>
          <a:p>
            <a:pPr lvl="0" defTabSz="355600">
              <a:lnSpc>
                <a:spcPct val="90000"/>
              </a:lnSpc>
              <a:spcBef>
                <a:spcPct val="0"/>
              </a:spcBef>
              <a:spcAft>
                <a:spcPct val="35000"/>
              </a:spcAft>
            </a:pPr>
            <a:endParaRPr lang="en-US" sz="800" b="1" dirty="0">
              <a:solidFill>
                <a:schemeClr val="bg1"/>
              </a:solidFill>
            </a:endParaRPr>
          </a:p>
          <a:p>
            <a:pPr lvl="0" defTabSz="355600">
              <a:lnSpc>
                <a:spcPct val="90000"/>
              </a:lnSpc>
              <a:spcBef>
                <a:spcPct val="0"/>
              </a:spcBef>
              <a:spcAft>
                <a:spcPct val="35000"/>
              </a:spcAft>
            </a:pPr>
            <a:r>
              <a:rPr lang="en-US" sz="800" b="1" dirty="0" smtClean="0">
                <a:solidFill>
                  <a:schemeClr val="bg1"/>
                </a:solidFill>
              </a:rPr>
              <a:t>Azure AD</a:t>
            </a:r>
            <a:endParaRPr lang="en-US" sz="800" b="1" dirty="0">
              <a:solidFill>
                <a:schemeClr val="bg1"/>
              </a:solidFill>
            </a:endParaRPr>
          </a:p>
        </p:txBody>
      </p:sp>
      <p:sp>
        <p:nvSpPr>
          <p:cNvPr id="103" name="Freeform 102"/>
          <p:cNvSpPr/>
          <p:nvPr/>
        </p:nvSpPr>
        <p:spPr>
          <a:xfrm>
            <a:off x="5148165" y="3421012"/>
            <a:ext cx="2491838" cy="672090"/>
          </a:xfrm>
          <a:custGeom>
            <a:avLst/>
            <a:gdLst>
              <a:gd name="connsiteX0" fmla="*/ 0 w 2432370"/>
              <a:gd name="connsiteY0" fmla="*/ 0 h 566330"/>
              <a:gd name="connsiteX1" fmla="*/ 2432370 w 2432370"/>
              <a:gd name="connsiteY1" fmla="*/ 0 h 566330"/>
              <a:gd name="connsiteX2" fmla="*/ 2432370 w 2432370"/>
              <a:gd name="connsiteY2" fmla="*/ 566330 h 566330"/>
              <a:gd name="connsiteX3" fmla="*/ 0 w 2432370"/>
              <a:gd name="connsiteY3" fmla="*/ 566330 h 566330"/>
              <a:gd name="connsiteX4" fmla="*/ 0 w 2432370"/>
              <a:gd name="connsiteY4" fmla="*/ 0 h 566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370" h="566330">
                <a:moveTo>
                  <a:pt x="0" y="0"/>
                </a:moveTo>
                <a:lnTo>
                  <a:pt x="2432370" y="0"/>
                </a:lnTo>
                <a:lnTo>
                  <a:pt x="2432370" y="566330"/>
                </a:lnTo>
                <a:lnTo>
                  <a:pt x="0" y="566330"/>
                </a:lnTo>
                <a:lnTo>
                  <a:pt x="0" y="0"/>
                </a:lnTo>
                <a:close/>
              </a:path>
            </a:pathLst>
          </a:custGeom>
          <a:solidFill>
            <a:schemeClr val="accent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1480" tIns="54864" rIns="54864" bIns="54864" numCol="1" spcCol="1270" anchor="ctr" anchorCtr="0">
            <a:noAutofit/>
          </a:bodyPr>
          <a:lstStyle/>
          <a:p>
            <a:pPr lvl="0" defTabSz="355600">
              <a:lnSpc>
                <a:spcPct val="90000"/>
              </a:lnSpc>
              <a:spcBef>
                <a:spcPct val="0"/>
              </a:spcBef>
              <a:spcAft>
                <a:spcPct val="35000"/>
              </a:spcAft>
            </a:pPr>
            <a:r>
              <a:rPr lang="en-US" sz="1000" b="1" dirty="0">
                <a:solidFill>
                  <a:schemeClr val="bg1"/>
                </a:solidFill>
              </a:rPr>
              <a:t>Data</a:t>
            </a:r>
          </a:p>
          <a:p>
            <a:pPr lvl="0" defTabSz="355600">
              <a:lnSpc>
                <a:spcPct val="90000"/>
              </a:lnSpc>
              <a:spcBef>
                <a:spcPct val="0"/>
              </a:spcBef>
              <a:spcAft>
                <a:spcPct val="35000"/>
              </a:spcAft>
            </a:pPr>
            <a:endParaRPr lang="en-US" sz="800" b="1" dirty="0" smtClean="0">
              <a:solidFill>
                <a:schemeClr val="bg1"/>
              </a:solidFill>
            </a:endParaRPr>
          </a:p>
          <a:p>
            <a:pPr lvl="0" defTabSz="355600">
              <a:lnSpc>
                <a:spcPct val="90000"/>
              </a:lnSpc>
              <a:spcBef>
                <a:spcPct val="0"/>
              </a:spcBef>
              <a:spcAft>
                <a:spcPct val="35000"/>
              </a:spcAft>
            </a:pPr>
            <a:r>
              <a:rPr lang="en-US" sz="800" b="1" dirty="0" smtClean="0">
                <a:solidFill>
                  <a:schemeClr val="bg1"/>
                </a:solidFill>
              </a:rPr>
              <a:t>KeyVault</a:t>
            </a:r>
            <a:endParaRPr lang="en-US" sz="800" b="1" dirty="0">
              <a:solidFill>
                <a:schemeClr val="bg1"/>
              </a:solidFill>
            </a:endParaRPr>
          </a:p>
        </p:txBody>
      </p:sp>
      <p:sp>
        <p:nvSpPr>
          <p:cNvPr id="104" name="Oval 103"/>
          <p:cNvSpPr/>
          <p:nvPr/>
        </p:nvSpPr>
        <p:spPr>
          <a:xfrm>
            <a:off x="4794208" y="3403101"/>
            <a:ext cx="707912" cy="707912"/>
          </a:xfrm>
          <a:prstGeom prst="ellipse">
            <a:avLst/>
          </a:prstGeom>
          <a:ln>
            <a:solidFill>
              <a:srgbClr val="00338D"/>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05" name="Freeform 104"/>
          <p:cNvSpPr/>
          <p:nvPr/>
        </p:nvSpPr>
        <p:spPr>
          <a:xfrm>
            <a:off x="5148165" y="4270655"/>
            <a:ext cx="2491838" cy="672090"/>
          </a:xfrm>
          <a:custGeom>
            <a:avLst/>
            <a:gdLst>
              <a:gd name="connsiteX0" fmla="*/ 0 w 2432370"/>
              <a:gd name="connsiteY0" fmla="*/ 0 h 566330"/>
              <a:gd name="connsiteX1" fmla="*/ 2432370 w 2432370"/>
              <a:gd name="connsiteY1" fmla="*/ 0 h 566330"/>
              <a:gd name="connsiteX2" fmla="*/ 2432370 w 2432370"/>
              <a:gd name="connsiteY2" fmla="*/ 566330 h 566330"/>
              <a:gd name="connsiteX3" fmla="*/ 0 w 2432370"/>
              <a:gd name="connsiteY3" fmla="*/ 566330 h 566330"/>
              <a:gd name="connsiteX4" fmla="*/ 0 w 2432370"/>
              <a:gd name="connsiteY4" fmla="*/ 0 h 566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370" h="566330">
                <a:moveTo>
                  <a:pt x="0" y="0"/>
                </a:moveTo>
                <a:lnTo>
                  <a:pt x="2432370" y="0"/>
                </a:lnTo>
                <a:lnTo>
                  <a:pt x="2432370" y="566330"/>
                </a:lnTo>
                <a:lnTo>
                  <a:pt x="0" y="566330"/>
                </a:lnTo>
                <a:lnTo>
                  <a:pt x="0" y="0"/>
                </a:lnTo>
                <a:close/>
              </a:path>
            </a:pathLst>
          </a:custGeom>
          <a:solidFill>
            <a:schemeClr val="accent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1480" tIns="54864" rIns="54864" bIns="54864" numCol="1" spcCol="1270" anchor="ctr" anchorCtr="0">
            <a:noAutofit/>
          </a:bodyPr>
          <a:lstStyle/>
          <a:p>
            <a:pPr defTabSz="355600">
              <a:lnSpc>
                <a:spcPct val="90000"/>
              </a:lnSpc>
              <a:spcBef>
                <a:spcPct val="0"/>
              </a:spcBef>
              <a:spcAft>
                <a:spcPct val="35000"/>
              </a:spcAft>
            </a:pPr>
            <a:r>
              <a:rPr lang="en-US" sz="1000" b="1" dirty="0">
                <a:solidFill>
                  <a:schemeClr val="bg1"/>
                </a:solidFill>
              </a:rPr>
              <a:t>Host Security</a:t>
            </a:r>
          </a:p>
          <a:p>
            <a:pPr lvl="0" defTabSz="355600">
              <a:lnSpc>
                <a:spcPct val="90000"/>
              </a:lnSpc>
              <a:spcBef>
                <a:spcPct val="0"/>
              </a:spcBef>
              <a:spcAft>
                <a:spcPct val="35000"/>
              </a:spcAft>
            </a:pPr>
            <a:endParaRPr lang="en-US" sz="800" b="1" dirty="0" smtClean="0">
              <a:solidFill>
                <a:schemeClr val="bg1"/>
              </a:solidFill>
            </a:endParaRPr>
          </a:p>
          <a:p>
            <a:pPr lvl="0" defTabSz="355600">
              <a:lnSpc>
                <a:spcPct val="90000"/>
              </a:lnSpc>
              <a:spcBef>
                <a:spcPct val="0"/>
              </a:spcBef>
              <a:spcAft>
                <a:spcPct val="35000"/>
              </a:spcAft>
            </a:pPr>
            <a:r>
              <a:rPr lang="en-US" sz="800" b="1" dirty="0" smtClean="0">
                <a:solidFill>
                  <a:schemeClr val="bg1"/>
                </a:solidFill>
              </a:rPr>
              <a:t>Windows </a:t>
            </a:r>
            <a:r>
              <a:rPr lang="en-US" sz="800" b="1" dirty="0">
                <a:solidFill>
                  <a:schemeClr val="bg1"/>
                </a:solidFill>
              </a:rPr>
              <a:t>Defender ATP, Azure Disk Encryption</a:t>
            </a:r>
            <a:r>
              <a:rPr lang="en-US" sz="800" b="1" dirty="0" smtClean="0">
                <a:solidFill>
                  <a:schemeClr val="bg1"/>
                </a:solidFill>
              </a:rPr>
              <a:t>,</a:t>
            </a:r>
            <a:endParaRPr lang="en-US" sz="800" b="1" dirty="0">
              <a:solidFill>
                <a:schemeClr val="bg1"/>
              </a:solidFill>
            </a:endParaRPr>
          </a:p>
        </p:txBody>
      </p:sp>
      <p:sp>
        <p:nvSpPr>
          <p:cNvPr id="106" name="Oval 105"/>
          <p:cNvSpPr/>
          <p:nvPr/>
        </p:nvSpPr>
        <p:spPr>
          <a:xfrm>
            <a:off x="4794208" y="4252743"/>
            <a:ext cx="707912" cy="707912"/>
          </a:xfrm>
          <a:prstGeom prst="ellipse">
            <a:avLst/>
          </a:prstGeom>
          <a:ln>
            <a:solidFill>
              <a:srgbClr val="00338D"/>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07" name="Freeform 106"/>
          <p:cNvSpPr/>
          <p:nvPr/>
        </p:nvSpPr>
        <p:spPr>
          <a:xfrm>
            <a:off x="4823474" y="5120297"/>
            <a:ext cx="2824466" cy="672090"/>
          </a:xfrm>
          <a:custGeom>
            <a:avLst/>
            <a:gdLst>
              <a:gd name="connsiteX0" fmla="*/ 0 w 2757060"/>
              <a:gd name="connsiteY0" fmla="*/ 0 h 566330"/>
              <a:gd name="connsiteX1" fmla="*/ 2757060 w 2757060"/>
              <a:gd name="connsiteY1" fmla="*/ 0 h 566330"/>
              <a:gd name="connsiteX2" fmla="*/ 2757060 w 2757060"/>
              <a:gd name="connsiteY2" fmla="*/ 566330 h 566330"/>
              <a:gd name="connsiteX3" fmla="*/ 0 w 2757060"/>
              <a:gd name="connsiteY3" fmla="*/ 566330 h 566330"/>
              <a:gd name="connsiteX4" fmla="*/ 0 w 2757060"/>
              <a:gd name="connsiteY4" fmla="*/ 0 h 566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7060" h="566330">
                <a:moveTo>
                  <a:pt x="0" y="0"/>
                </a:moveTo>
                <a:lnTo>
                  <a:pt x="2757060" y="0"/>
                </a:lnTo>
                <a:lnTo>
                  <a:pt x="2757060" y="566330"/>
                </a:lnTo>
                <a:lnTo>
                  <a:pt x="0" y="566330"/>
                </a:lnTo>
                <a:lnTo>
                  <a:pt x="0" y="0"/>
                </a:lnTo>
                <a:close/>
              </a:path>
            </a:pathLst>
          </a:custGeom>
          <a:solidFill>
            <a:schemeClr val="accent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1480" tIns="54864" rIns="54864" bIns="54864" numCol="1" spcCol="1270" anchor="ctr" anchorCtr="0">
            <a:noAutofit/>
          </a:bodyPr>
          <a:lstStyle/>
          <a:p>
            <a:pPr lvl="0" defTabSz="355600">
              <a:lnSpc>
                <a:spcPct val="90000"/>
              </a:lnSpc>
              <a:spcBef>
                <a:spcPct val="0"/>
              </a:spcBef>
              <a:spcAft>
                <a:spcPct val="35000"/>
              </a:spcAft>
            </a:pPr>
            <a:r>
              <a:rPr lang="en-US" sz="1000" b="1" dirty="0">
                <a:solidFill>
                  <a:schemeClr val="bg1"/>
                </a:solidFill>
              </a:rPr>
              <a:t>Network Controls</a:t>
            </a:r>
          </a:p>
          <a:p>
            <a:pPr lvl="0" defTabSz="355600">
              <a:lnSpc>
                <a:spcPct val="90000"/>
              </a:lnSpc>
              <a:spcBef>
                <a:spcPct val="0"/>
              </a:spcBef>
              <a:spcAft>
                <a:spcPct val="35000"/>
              </a:spcAft>
            </a:pPr>
            <a:endParaRPr lang="en-US" sz="800" b="1" dirty="0">
              <a:solidFill>
                <a:schemeClr val="bg1"/>
              </a:solidFill>
            </a:endParaRPr>
          </a:p>
          <a:p>
            <a:pPr lvl="0" defTabSz="355600">
              <a:lnSpc>
                <a:spcPct val="90000"/>
              </a:lnSpc>
              <a:spcBef>
                <a:spcPct val="0"/>
              </a:spcBef>
              <a:spcAft>
                <a:spcPct val="35000"/>
              </a:spcAft>
            </a:pPr>
            <a:r>
              <a:rPr lang="en-US" sz="800" b="1" dirty="0">
                <a:solidFill>
                  <a:schemeClr val="bg1"/>
                </a:solidFill>
              </a:rPr>
              <a:t>Azure Firewall, Network Security Groups, </a:t>
            </a:r>
            <a:r>
              <a:rPr lang="en-US" sz="800" b="1" dirty="0" smtClean="0">
                <a:solidFill>
                  <a:schemeClr val="bg1"/>
                </a:solidFill>
              </a:rPr>
              <a:t>DDOS</a:t>
            </a:r>
            <a:endParaRPr lang="en-US" sz="800" b="1" dirty="0">
              <a:solidFill>
                <a:schemeClr val="bg1"/>
              </a:solidFill>
            </a:endParaRPr>
          </a:p>
        </p:txBody>
      </p:sp>
      <p:sp>
        <p:nvSpPr>
          <p:cNvPr id="108" name="Oval 107"/>
          <p:cNvSpPr/>
          <p:nvPr/>
        </p:nvSpPr>
        <p:spPr>
          <a:xfrm>
            <a:off x="4469518" y="5102386"/>
            <a:ext cx="707912" cy="707912"/>
          </a:xfrm>
          <a:prstGeom prst="ellipse">
            <a:avLst/>
          </a:prstGeom>
          <a:ln>
            <a:solidFill>
              <a:srgbClr val="00338D"/>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13" name="Freeform 5"/>
          <p:cNvSpPr>
            <a:spLocks/>
          </p:cNvSpPr>
          <p:nvPr/>
        </p:nvSpPr>
        <p:spPr bwMode="auto">
          <a:xfrm>
            <a:off x="8019836" y="2374900"/>
            <a:ext cx="984249" cy="3502025"/>
          </a:xfrm>
          <a:custGeom>
            <a:avLst/>
            <a:gdLst>
              <a:gd name="T0" fmla="*/ 80 w 5165"/>
              <a:gd name="T1" fmla="*/ 0 h 18405"/>
              <a:gd name="T2" fmla="*/ 83 w 5165"/>
              <a:gd name="T3" fmla="*/ 18402 h 18405"/>
              <a:gd name="T4" fmla="*/ 80 w 5165"/>
              <a:gd name="T5" fmla="*/ 18405 h 18405"/>
              <a:gd name="T6" fmla="*/ 0 w 5165"/>
              <a:gd name="T7" fmla="*/ 18325 h 18405"/>
              <a:gd name="T8" fmla="*/ 2 w 5165"/>
              <a:gd name="T9" fmla="*/ 83 h 18405"/>
              <a:gd name="T10" fmla="*/ 0 w 5165"/>
              <a:gd name="T11" fmla="*/ 80 h 18405"/>
              <a:gd name="T12" fmla="*/ 80 w 5165"/>
              <a:gd name="T13" fmla="*/ 0 h 18405"/>
            </a:gdLst>
            <a:ahLst/>
            <a:cxnLst>
              <a:cxn ang="0">
                <a:pos x="T0" y="T1"/>
              </a:cxn>
              <a:cxn ang="0">
                <a:pos x="T2" y="T3"/>
              </a:cxn>
              <a:cxn ang="0">
                <a:pos x="T4" y="T5"/>
              </a:cxn>
              <a:cxn ang="0">
                <a:pos x="T6" y="T7"/>
              </a:cxn>
              <a:cxn ang="0">
                <a:pos x="T8" y="T9"/>
              </a:cxn>
              <a:cxn ang="0">
                <a:pos x="T10" y="T11"/>
              </a:cxn>
              <a:cxn ang="0">
                <a:pos x="T12" y="T13"/>
              </a:cxn>
            </a:cxnLst>
            <a:rect l="0" t="0" r="r" b="b"/>
            <a:pathLst>
              <a:path w="5165" h="18405">
                <a:moveTo>
                  <a:pt x="80" y="0"/>
                </a:moveTo>
                <a:cubicBezTo>
                  <a:pt x="5164" y="5081"/>
                  <a:pt x="5165" y="13320"/>
                  <a:pt x="83" y="18402"/>
                </a:cubicBezTo>
                <a:cubicBezTo>
                  <a:pt x="82" y="18403"/>
                  <a:pt x="81" y="18404"/>
                  <a:pt x="80" y="18405"/>
                </a:cubicBezTo>
                <a:lnTo>
                  <a:pt x="0" y="18325"/>
                </a:lnTo>
                <a:cubicBezTo>
                  <a:pt x="5039" y="13288"/>
                  <a:pt x="5040" y="5121"/>
                  <a:pt x="2" y="83"/>
                </a:cubicBezTo>
                <a:cubicBezTo>
                  <a:pt x="1" y="82"/>
                  <a:pt x="0" y="81"/>
                  <a:pt x="0" y="80"/>
                </a:cubicBezTo>
                <a:lnTo>
                  <a:pt x="80" y="0"/>
                </a:lnTo>
                <a:close/>
              </a:path>
            </a:pathLst>
          </a:custGeom>
          <a:solidFill>
            <a:srgbClr val="00338D"/>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800" dirty="0">
              <a:solidFill>
                <a:schemeClr val="bg1"/>
              </a:solidFill>
            </a:endParaRPr>
          </a:p>
        </p:txBody>
      </p:sp>
      <p:sp>
        <p:nvSpPr>
          <p:cNvPr id="114" name="Freeform 113"/>
          <p:cNvSpPr/>
          <p:nvPr/>
        </p:nvSpPr>
        <p:spPr>
          <a:xfrm>
            <a:off x="8375347" y="2571369"/>
            <a:ext cx="2824466" cy="672090"/>
          </a:xfrm>
          <a:custGeom>
            <a:avLst/>
            <a:gdLst>
              <a:gd name="connsiteX0" fmla="*/ 0 w 2757060"/>
              <a:gd name="connsiteY0" fmla="*/ 0 h 566330"/>
              <a:gd name="connsiteX1" fmla="*/ 2757060 w 2757060"/>
              <a:gd name="connsiteY1" fmla="*/ 0 h 566330"/>
              <a:gd name="connsiteX2" fmla="*/ 2757060 w 2757060"/>
              <a:gd name="connsiteY2" fmla="*/ 566330 h 566330"/>
              <a:gd name="connsiteX3" fmla="*/ 0 w 2757060"/>
              <a:gd name="connsiteY3" fmla="*/ 566330 h 566330"/>
              <a:gd name="connsiteX4" fmla="*/ 0 w 2757060"/>
              <a:gd name="connsiteY4" fmla="*/ 0 h 566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7060" h="566330">
                <a:moveTo>
                  <a:pt x="0" y="0"/>
                </a:moveTo>
                <a:lnTo>
                  <a:pt x="2757060" y="0"/>
                </a:lnTo>
                <a:lnTo>
                  <a:pt x="2757060" y="566330"/>
                </a:lnTo>
                <a:lnTo>
                  <a:pt x="0" y="566330"/>
                </a:lnTo>
                <a:lnTo>
                  <a:pt x="0" y="0"/>
                </a:lnTo>
                <a:close/>
              </a:path>
            </a:pathLst>
          </a:custGeom>
          <a:solidFill>
            <a:schemeClr val="accent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1480" tIns="54864" rIns="54864" bIns="54864" numCol="1" spcCol="1270" anchor="ctr" anchorCtr="0">
            <a:noAutofit/>
          </a:bodyPr>
          <a:lstStyle/>
          <a:p>
            <a:pPr lvl="0" defTabSz="355600">
              <a:lnSpc>
                <a:spcPct val="90000"/>
              </a:lnSpc>
              <a:spcBef>
                <a:spcPct val="0"/>
              </a:spcBef>
              <a:spcAft>
                <a:spcPct val="35000"/>
              </a:spcAft>
            </a:pPr>
            <a:r>
              <a:rPr lang="fr-FR" sz="1000" b="1" dirty="0">
                <a:solidFill>
                  <a:schemeClr val="bg1"/>
                </a:solidFill>
              </a:rPr>
              <a:t>Change &amp; Configuration Management</a:t>
            </a:r>
          </a:p>
          <a:p>
            <a:pPr lvl="0" defTabSz="355600">
              <a:lnSpc>
                <a:spcPct val="90000"/>
              </a:lnSpc>
              <a:spcBef>
                <a:spcPct val="0"/>
              </a:spcBef>
              <a:spcAft>
                <a:spcPct val="35000"/>
              </a:spcAft>
            </a:pPr>
            <a:endParaRPr lang="fr-FR" sz="800" b="1" dirty="0">
              <a:solidFill>
                <a:schemeClr val="bg1"/>
              </a:solidFill>
            </a:endParaRPr>
          </a:p>
          <a:p>
            <a:pPr lvl="0" defTabSz="355600">
              <a:lnSpc>
                <a:spcPct val="90000"/>
              </a:lnSpc>
              <a:spcBef>
                <a:spcPct val="0"/>
              </a:spcBef>
              <a:spcAft>
                <a:spcPct val="35000"/>
              </a:spcAft>
            </a:pPr>
            <a:r>
              <a:rPr lang="en-US" sz="800" b="1" dirty="0">
                <a:solidFill>
                  <a:schemeClr val="bg1"/>
                </a:solidFill>
              </a:rPr>
              <a:t>Azure DevOps, GitHub</a:t>
            </a:r>
          </a:p>
        </p:txBody>
      </p:sp>
      <p:sp>
        <p:nvSpPr>
          <p:cNvPr id="115" name="Freeform 114"/>
          <p:cNvSpPr/>
          <p:nvPr/>
        </p:nvSpPr>
        <p:spPr>
          <a:xfrm>
            <a:off x="8700038" y="3421012"/>
            <a:ext cx="2491838" cy="672090"/>
          </a:xfrm>
          <a:custGeom>
            <a:avLst/>
            <a:gdLst>
              <a:gd name="connsiteX0" fmla="*/ 0 w 2432370"/>
              <a:gd name="connsiteY0" fmla="*/ 0 h 566330"/>
              <a:gd name="connsiteX1" fmla="*/ 2432370 w 2432370"/>
              <a:gd name="connsiteY1" fmla="*/ 0 h 566330"/>
              <a:gd name="connsiteX2" fmla="*/ 2432370 w 2432370"/>
              <a:gd name="connsiteY2" fmla="*/ 566330 h 566330"/>
              <a:gd name="connsiteX3" fmla="*/ 0 w 2432370"/>
              <a:gd name="connsiteY3" fmla="*/ 566330 h 566330"/>
              <a:gd name="connsiteX4" fmla="*/ 0 w 2432370"/>
              <a:gd name="connsiteY4" fmla="*/ 0 h 566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370" h="566330">
                <a:moveTo>
                  <a:pt x="0" y="0"/>
                </a:moveTo>
                <a:lnTo>
                  <a:pt x="2432370" y="0"/>
                </a:lnTo>
                <a:lnTo>
                  <a:pt x="2432370" y="566330"/>
                </a:lnTo>
                <a:lnTo>
                  <a:pt x="0" y="566330"/>
                </a:lnTo>
                <a:lnTo>
                  <a:pt x="0" y="0"/>
                </a:lnTo>
                <a:close/>
              </a:path>
            </a:pathLst>
          </a:custGeom>
          <a:solidFill>
            <a:schemeClr val="accent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1480" tIns="54864" rIns="54864" bIns="54864" numCol="1" spcCol="1270" anchor="ctr" anchorCtr="0">
            <a:noAutofit/>
          </a:bodyPr>
          <a:lstStyle/>
          <a:p>
            <a:pPr defTabSz="355600">
              <a:lnSpc>
                <a:spcPct val="90000"/>
              </a:lnSpc>
              <a:spcBef>
                <a:spcPct val="0"/>
              </a:spcBef>
              <a:spcAft>
                <a:spcPct val="35000"/>
              </a:spcAft>
            </a:pPr>
            <a:r>
              <a:rPr lang="en-US" sz="1000" b="1" dirty="0">
                <a:solidFill>
                  <a:schemeClr val="bg1"/>
                </a:solidFill>
              </a:rPr>
              <a:t>Vulnerability Management</a:t>
            </a:r>
          </a:p>
          <a:p>
            <a:pPr lvl="0" defTabSz="355600">
              <a:lnSpc>
                <a:spcPct val="90000"/>
              </a:lnSpc>
              <a:spcBef>
                <a:spcPct val="0"/>
              </a:spcBef>
              <a:spcAft>
                <a:spcPct val="35000"/>
              </a:spcAft>
            </a:pPr>
            <a:endParaRPr lang="en-US" sz="800" b="1" dirty="0">
              <a:solidFill>
                <a:schemeClr val="bg1"/>
              </a:solidFill>
            </a:endParaRPr>
          </a:p>
          <a:p>
            <a:pPr lvl="0" defTabSz="355600">
              <a:lnSpc>
                <a:spcPct val="90000"/>
              </a:lnSpc>
              <a:spcBef>
                <a:spcPct val="0"/>
              </a:spcBef>
              <a:spcAft>
                <a:spcPct val="35000"/>
              </a:spcAft>
            </a:pPr>
            <a:r>
              <a:rPr lang="en-US" sz="800" b="1" dirty="0">
                <a:solidFill>
                  <a:schemeClr val="bg1"/>
                </a:solidFill>
              </a:rPr>
              <a:t>Azure Application Insights, MS Azure Security Center, Network Watcher</a:t>
            </a:r>
          </a:p>
        </p:txBody>
      </p:sp>
      <p:sp>
        <p:nvSpPr>
          <p:cNvPr id="116" name="Oval 115"/>
          <p:cNvSpPr/>
          <p:nvPr/>
        </p:nvSpPr>
        <p:spPr>
          <a:xfrm>
            <a:off x="8346081" y="3403101"/>
            <a:ext cx="707912" cy="707912"/>
          </a:xfrm>
          <a:prstGeom prst="ellipse">
            <a:avLst/>
          </a:prstGeom>
          <a:ln>
            <a:solidFill>
              <a:srgbClr val="00338D"/>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17" name="Freeform 116"/>
          <p:cNvSpPr/>
          <p:nvPr/>
        </p:nvSpPr>
        <p:spPr>
          <a:xfrm>
            <a:off x="8700038" y="4270655"/>
            <a:ext cx="2491838" cy="672090"/>
          </a:xfrm>
          <a:custGeom>
            <a:avLst/>
            <a:gdLst>
              <a:gd name="connsiteX0" fmla="*/ 0 w 2432370"/>
              <a:gd name="connsiteY0" fmla="*/ 0 h 566330"/>
              <a:gd name="connsiteX1" fmla="*/ 2432370 w 2432370"/>
              <a:gd name="connsiteY1" fmla="*/ 0 h 566330"/>
              <a:gd name="connsiteX2" fmla="*/ 2432370 w 2432370"/>
              <a:gd name="connsiteY2" fmla="*/ 566330 h 566330"/>
              <a:gd name="connsiteX3" fmla="*/ 0 w 2432370"/>
              <a:gd name="connsiteY3" fmla="*/ 566330 h 566330"/>
              <a:gd name="connsiteX4" fmla="*/ 0 w 2432370"/>
              <a:gd name="connsiteY4" fmla="*/ 0 h 566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370" h="566330">
                <a:moveTo>
                  <a:pt x="0" y="0"/>
                </a:moveTo>
                <a:lnTo>
                  <a:pt x="2432370" y="0"/>
                </a:lnTo>
                <a:lnTo>
                  <a:pt x="2432370" y="566330"/>
                </a:lnTo>
                <a:lnTo>
                  <a:pt x="0" y="566330"/>
                </a:lnTo>
                <a:lnTo>
                  <a:pt x="0" y="0"/>
                </a:lnTo>
                <a:close/>
              </a:path>
            </a:pathLst>
          </a:custGeom>
          <a:solidFill>
            <a:schemeClr val="accent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1480" tIns="54864" rIns="54864" bIns="54864" numCol="1" spcCol="1270" anchor="ctr" anchorCtr="0">
            <a:noAutofit/>
          </a:bodyPr>
          <a:lstStyle/>
          <a:p>
            <a:pPr lvl="0" defTabSz="355600">
              <a:lnSpc>
                <a:spcPct val="90000"/>
              </a:lnSpc>
              <a:spcBef>
                <a:spcPct val="0"/>
              </a:spcBef>
              <a:spcAft>
                <a:spcPct val="35000"/>
              </a:spcAft>
            </a:pPr>
            <a:r>
              <a:rPr lang="en-US" sz="1000" b="1" dirty="0">
                <a:solidFill>
                  <a:schemeClr val="bg1"/>
                </a:solidFill>
              </a:rPr>
              <a:t>Logging, Audit &amp; Monitoring</a:t>
            </a:r>
          </a:p>
          <a:p>
            <a:pPr lvl="0" defTabSz="355600">
              <a:lnSpc>
                <a:spcPct val="90000"/>
              </a:lnSpc>
              <a:spcBef>
                <a:spcPct val="0"/>
              </a:spcBef>
              <a:spcAft>
                <a:spcPct val="35000"/>
              </a:spcAft>
            </a:pPr>
            <a:endParaRPr lang="en-US" sz="800" b="1" dirty="0">
              <a:solidFill>
                <a:schemeClr val="bg1"/>
              </a:solidFill>
            </a:endParaRPr>
          </a:p>
          <a:p>
            <a:pPr lvl="0" defTabSz="355600">
              <a:lnSpc>
                <a:spcPct val="90000"/>
              </a:lnSpc>
              <a:spcBef>
                <a:spcPct val="0"/>
              </a:spcBef>
              <a:spcAft>
                <a:spcPct val="35000"/>
              </a:spcAft>
            </a:pPr>
            <a:r>
              <a:rPr lang="en-US" sz="800" b="1" dirty="0">
                <a:solidFill>
                  <a:schemeClr val="bg1"/>
                </a:solidFill>
              </a:rPr>
              <a:t>Azure Application Insights, MS Azure Security Center, Active Directory </a:t>
            </a:r>
            <a:r>
              <a:rPr lang="en-US" sz="800" b="1" dirty="0" smtClean="0">
                <a:solidFill>
                  <a:schemeClr val="bg1"/>
                </a:solidFill>
              </a:rPr>
              <a:t>Logs</a:t>
            </a:r>
            <a:endParaRPr lang="en-US" sz="800" b="1" dirty="0">
              <a:solidFill>
                <a:schemeClr val="bg1"/>
              </a:solidFill>
            </a:endParaRPr>
          </a:p>
        </p:txBody>
      </p:sp>
      <p:sp>
        <p:nvSpPr>
          <p:cNvPr id="118" name="Oval 117"/>
          <p:cNvSpPr/>
          <p:nvPr/>
        </p:nvSpPr>
        <p:spPr>
          <a:xfrm>
            <a:off x="8346081" y="4252743"/>
            <a:ext cx="707912" cy="707912"/>
          </a:xfrm>
          <a:prstGeom prst="ellipse">
            <a:avLst/>
          </a:prstGeom>
          <a:ln>
            <a:solidFill>
              <a:srgbClr val="00338D"/>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19" name="Freeform 118"/>
          <p:cNvSpPr/>
          <p:nvPr/>
        </p:nvSpPr>
        <p:spPr>
          <a:xfrm>
            <a:off x="8375347" y="5120297"/>
            <a:ext cx="2824466" cy="672090"/>
          </a:xfrm>
          <a:custGeom>
            <a:avLst/>
            <a:gdLst>
              <a:gd name="connsiteX0" fmla="*/ 0 w 2757060"/>
              <a:gd name="connsiteY0" fmla="*/ 0 h 566330"/>
              <a:gd name="connsiteX1" fmla="*/ 2757060 w 2757060"/>
              <a:gd name="connsiteY1" fmla="*/ 0 h 566330"/>
              <a:gd name="connsiteX2" fmla="*/ 2757060 w 2757060"/>
              <a:gd name="connsiteY2" fmla="*/ 566330 h 566330"/>
              <a:gd name="connsiteX3" fmla="*/ 0 w 2757060"/>
              <a:gd name="connsiteY3" fmla="*/ 566330 h 566330"/>
              <a:gd name="connsiteX4" fmla="*/ 0 w 2757060"/>
              <a:gd name="connsiteY4" fmla="*/ 0 h 566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7060" h="566330">
                <a:moveTo>
                  <a:pt x="0" y="0"/>
                </a:moveTo>
                <a:lnTo>
                  <a:pt x="2757060" y="0"/>
                </a:lnTo>
                <a:lnTo>
                  <a:pt x="2757060" y="566330"/>
                </a:lnTo>
                <a:lnTo>
                  <a:pt x="0" y="566330"/>
                </a:lnTo>
                <a:lnTo>
                  <a:pt x="0" y="0"/>
                </a:lnTo>
                <a:close/>
              </a:path>
            </a:pathLst>
          </a:custGeom>
          <a:solidFill>
            <a:schemeClr val="accent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1480" tIns="54864" rIns="54864" bIns="54864" numCol="1" spcCol="1270" anchor="ctr" anchorCtr="0">
            <a:noAutofit/>
          </a:bodyPr>
          <a:lstStyle/>
          <a:p>
            <a:pPr defTabSz="355600">
              <a:lnSpc>
                <a:spcPct val="90000"/>
              </a:lnSpc>
              <a:spcBef>
                <a:spcPct val="0"/>
              </a:spcBef>
              <a:spcAft>
                <a:spcPct val="35000"/>
              </a:spcAft>
            </a:pPr>
            <a:r>
              <a:rPr lang="en-US" sz="1000" b="1" dirty="0">
                <a:solidFill>
                  <a:schemeClr val="bg1"/>
                </a:solidFill>
              </a:rPr>
              <a:t>SIEM</a:t>
            </a:r>
          </a:p>
          <a:p>
            <a:pPr lvl="0" defTabSz="355600">
              <a:lnSpc>
                <a:spcPct val="90000"/>
              </a:lnSpc>
              <a:spcBef>
                <a:spcPct val="0"/>
              </a:spcBef>
              <a:spcAft>
                <a:spcPct val="35000"/>
              </a:spcAft>
            </a:pPr>
            <a:endParaRPr lang="en-US" sz="800" b="1" dirty="0">
              <a:solidFill>
                <a:schemeClr val="bg1"/>
              </a:solidFill>
            </a:endParaRPr>
          </a:p>
          <a:p>
            <a:pPr lvl="0" defTabSz="355600">
              <a:lnSpc>
                <a:spcPct val="90000"/>
              </a:lnSpc>
              <a:spcBef>
                <a:spcPct val="0"/>
              </a:spcBef>
              <a:spcAft>
                <a:spcPct val="35000"/>
              </a:spcAft>
            </a:pPr>
            <a:r>
              <a:rPr lang="en-US" sz="800" b="1" dirty="0">
                <a:solidFill>
                  <a:schemeClr val="bg1"/>
                </a:solidFill>
              </a:rPr>
              <a:t>Azure Security Center, MS Azure Sentinel</a:t>
            </a:r>
          </a:p>
        </p:txBody>
      </p:sp>
      <p:sp>
        <p:nvSpPr>
          <p:cNvPr id="120" name="Oval 119"/>
          <p:cNvSpPr/>
          <p:nvPr/>
        </p:nvSpPr>
        <p:spPr>
          <a:xfrm>
            <a:off x="8021391" y="5102386"/>
            <a:ext cx="707912" cy="707912"/>
          </a:xfrm>
          <a:prstGeom prst="ellipse">
            <a:avLst/>
          </a:prstGeom>
          <a:ln>
            <a:solidFill>
              <a:srgbClr val="00338D"/>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nvGrpSpPr>
          <p:cNvPr id="55" name="Group 129"/>
          <p:cNvGrpSpPr>
            <a:grpSpLocks noChangeAspect="1"/>
          </p:cNvGrpSpPr>
          <p:nvPr/>
        </p:nvGrpSpPr>
        <p:grpSpPr bwMode="auto">
          <a:xfrm>
            <a:off x="1086706" y="5203674"/>
            <a:ext cx="513055" cy="511861"/>
            <a:chOff x="1545" y="3189"/>
            <a:chExt cx="430" cy="429"/>
          </a:xfrm>
          <a:solidFill>
            <a:schemeClr val="tx2"/>
          </a:solidFill>
        </p:grpSpPr>
        <p:sp>
          <p:nvSpPr>
            <p:cNvPr id="56" name="Freeform 130"/>
            <p:cNvSpPr>
              <a:spLocks noEditPoints="1"/>
            </p:cNvSpPr>
            <p:nvPr/>
          </p:nvSpPr>
          <p:spPr bwMode="auto">
            <a:xfrm>
              <a:off x="1706" y="3349"/>
              <a:ext cx="240" cy="241"/>
            </a:xfrm>
            <a:custGeom>
              <a:avLst/>
              <a:gdLst/>
              <a:ahLst/>
              <a:cxnLst>
                <a:cxn ang="0">
                  <a:pos x="19" y="3"/>
                </a:cxn>
                <a:cxn ang="0">
                  <a:pos x="19" y="3"/>
                </a:cxn>
                <a:cxn ang="0">
                  <a:pos x="32" y="0"/>
                </a:cxn>
                <a:cxn ang="0">
                  <a:pos x="51" y="17"/>
                </a:cxn>
                <a:cxn ang="0">
                  <a:pos x="47" y="31"/>
                </a:cxn>
                <a:cxn ang="0">
                  <a:pos x="47" y="32"/>
                </a:cxn>
                <a:cxn ang="0">
                  <a:pos x="98" y="81"/>
                </a:cxn>
                <a:cxn ang="0">
                  <a:pos x="97" y="97"/>
                </a:cxn>
                <a:cxn ang="0">
                  <a:pos x="97" y="97"/>
                </a:cxn>
                <a:cxn ang="0">
                  <a:pos x="81" y="97"/>
                </a:cxn>
                <a:cxn ang="0">
                  <a:pos x="32" y="46"/>
                </a:cxn>
                <a:cxn ang="0">
                  <a:pos x="31" y="47"/>
                </a:cxn>
                <a:cxn ang="0">
                  <a:pos x="17" y="51"/>
                </a:cxn>
                <a:cxn ang="0">
                  <a:pos x="0" y="32"/>
                </a:cxn>
                <a:cxn ang="0">
                  <a:pos x="3" y="19"/>
                </a:cxn>
                <a:cxn ang="0">
                  <a:pos x="3" y="19"/>
                </a:cxn>
                <a:cxn ang="0">
                  <a:pos x="4" y="19"/>
                </a:cxn>
                <a:cxn ang="0">
                  <a:pos x="17" y="32"/>
                </a:cxn>
                <a:cxn ang="0">
                  <a:pos x="27" y="27"/>
                </a:cxn>
                <a:cxn ang="0">
                  <a:pos x="32" y="17"/>
                </a:cxn>
                <a:cxn ang="0">
                  <a:pos x="19" y="4"/>
                </a:cxn>
                <a:cxn ang="0">
                  <a:pos x="19" y="3"/>
                </a:cxn>
                <a:cxn ang="0">
                  <a:pos x="85" y="85"/>
                </a:cxn>
                <a:cxn ang="0">
                  <a:pos x="93" y="85"/>
                </a:cxn>
                <a:cxn ang="0">
                  <a:pos x="93" y="92"/>
                </a:cxn>
                <a:cxn ang="0">
                  <a:pos x="85" y="92"/>
                </a:cxn>
                <a:cxn ang="0">
                  <a:pos x="85" y="85"/>
                </a:cxn>
              </a:cxnLst>
              <a:rect l="0" t="0" r="r" b="b"/>
              <a:pathLst>
                <a:path w="102" h="102">
                  <a:moveTo>
                    <a:pt x="19" y="3"/>
                  </a:moveTo>
                  <a:cubicBezTo>
                    <a:pt x="19" y="3"/>
                    <a:pt x="19" y="3"/>
                    <a:pt x="19" y="3"/>
                  </a:cubicBezTo>
                  <a:cubicBezTo>
                    <a:pt x="32" y="0"/>
                    <a:pt x="32" y="0"/>
                    <a:pt x="32" y="0"/>
                  </a:cubicBezTo>
                  <a:cubicBezTo>
                    <a:pt x="51" y="17"/>
                    <a:pt x="51" y="17"/>
                    <a:pt x="51" y="17"/>
                  </a:cubicBezTo>
                  <a:cubicBezTo>
                    <a:pt x="47" y="31"/>
                    <a:pt x="47" y="31"/>
                    <a:pt x="47" y="31"/>
                  </a:cubicBezTo>
                  <a:cubicBezTo>
                    <a:pt x="47" y="32"/>
                    <a:pt x="47" y="32"/>
                    <a:pt x="47" y="32"/>
                  </a:cubicBezTo>
                  <a:cubicBezTo>
                    <a:pt x="98" y="81"/>
                    <a:pt x="98" y="81"/>
                    <a:pt x="98" y="81"/>
                  </a:cubicBezTo>
                  <a:cubicBezTo>
                    <a:pt x="102" y="85"/>
                    <a:pt x="102" y="93"/>
                    <a:pt x="97" y="97"/>
                  </a:cubicBezTo>
                  <a:cubicBezTo>
                    <a:pt x="97" y="97"/>
                    <a:pt x="97" y="97"/>
                    <a:pt x="97" y="97"/>
                  </a:cubicBezTo>
                  <a:cubicBezTo>
                    <a:pt x="93" y="101"/>
                    <a:pt x="85" y="102"/>
                    <a:pt x="81" y="97"/>
                  </a:cubicBezTo>
                  <a:cubicBezTo>
                    <a:pt x="32" y="46"/>
                    <a:pt x="32" y="46"/>
                    <a:pt x="32" y="46"/>
                  </a:cubicBezTo>
                  <a:cubicBezTo>
                    <a:pt x="31" y="47"/>
                    <a:pt x="31" y="47"/>
                    <a:pt x="31" y="47"/>
                  </a:cubicBezTo>
                  <a:cubicBezTo>
                    <a:pt x="17" y="51"/>
                    <a:pt x="17" y="51"/>
                    <a:pt x="17" y="51"/>
                  </a:cubicBezTo>
                  <a:cubicBezTo>
                    <a:pt x="0" y="32"/>
                    <a:pt x="0" y="32"/>
                    <a:pt x="0" y="32"/>
                  </a:cubicBezTo>
                  <a:cubicBezTo>
                    <a:pt x="3" y="19"/>
                    <a:pt x="3" y="19"/>
                    <a:pt x="3" y="19"/>
                  </a:cubicBezTo>
                  <a:cubicBezTo>
                    <a:pt x="3" y="19"/>
                    <a:pt x="3" y="19"/>
                    <a:pt x="3" y="19"/>
                  </a:cubicBezTo>
                  <a:cubicBezTo>
                    <a:pt x="4" y="19"/>
                    <a:pt x="4" y="19"/>
                    <a:pt x="4" y="19"/>
                  </a:cubicBezTo>
                  <a:cubicBezTo>
                    <a:pt x="17" y="32"/>
                    <a:pt x="17" y="32"/>
                    <a:pt x="17" y="32"/>
                  </a:cubicBezTo>
                  <a:cubicBezTo>
                    <a:pt x="27" y="27"/>
                    <a:pt x="27" y="27"/>
                    <a:pt x="27" y="27"/>
                  </a:cubicBezTo>
                  <a:cubicBezTo>
                    <a:pt x="32" y="17"/>
                    <a:pt x="32" y="17"/>
                    <a:pt x="32" y="17"/>
                  </a:cubicBezTo>
                  <a:cubicBezTo>
                    <a:pt x="19" y="4"/>
                    <a:pt x="19" y="4"/>
                    <a:pt x="19" y="4"/>
                  </a:cubicBezTo>
                  <a:cubicBezTo>
                    <a:pt x="19" y="3"/>
                    <a:pt x="19" y="3"/>
                    <a:pt x="19" y="3"/>
                  </a:cubicBezTo>
                  <a:close/>
                  <a:moveTo>
                    <a:pt x="85" y="85"/>
                  </a:moveTo>
                  <a:cubicBezTo>
                    <a:pt x="87" y="83"/>
                    <a:pt x="91" y="83"/>
                    <a:pt x="93" y="85"/>
                  </a:cubicBezTo>
                  <a:cubicBezTo>
                    <a:pt x="95" y="87"/>
                    <a:pt x="95" y="90"/>
                    <a:pt x="93" y="92"/>
                  </a:cubicBezTo>
                  <a:cubicBezTo>
                    <a:pt x="91" y="95"/>
                    <a:pt x="87" y="95"/>
                    <a:pt x="85" y="92"/>
                  </a:cubicBezTo>
                  <a:cubicBezTo>
                    <a:pt x="83" y="90"/>
                    <a:pt x="83" y="87"/>
                    <a:pt x="85" y="8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Freeform 131"/>
            <p:cNvSpPr>
              <a:spLocks/>
            </p:cNvSpPr>
            <p:nvPr/>
          </p:nvSpPr>
          <p:spPr bwMode="auto">
            <a:xfrm>
              <a:off x="1545" y="3189"/>
              <a:ext cx="430" cy="429"/>
            </a:xfrm>
            <a:custGeom>
              <a:avLst/>
              <a:gdLst/>
              <a:ahLst/>
              <a:cxnLst>
                <a:cxn ang="0">
                  <a:pos x="104" y="0"/>
                </a:cxn>
                <a:cxn ang="0">
                  <a:pos x="108" y="24"/>
                </a:cxn>
                <a:cxn ang="0">
                  <a:pos x="126" y="31"/>
                </a:cxn>
                <a:cxn ang="0">
                  <a:pos x="146" y="17"/>
                </a:cxn>
                <a:cxn ang="0">
                  <a:pos x="165" y="36"/>
                </a:cxn>
                <a:cxn ang="0">
                  <a:pos x="151" y="56"/>
                </a:cxn>
                <a:cxn ang="0">
                  <a:pos x="158" y="74"/>
                </a:cxn>
                <a:cxn ang="0">
                  <a:pos x="182" y="78"/>
                </a:cxn>
                <a:cxn ang="0">
                  <a:pos x="182" y="104"/>
                </a:cxn>
                <a:cxn ang="0">
                  <a:pos x="158" y="108"/>
                </a:cxn>
                <a:cxn ang="0">
                  <a:pos x="153" y="121"/>
                </a:cxn>
                <a:cxn ang="0">
                  <a:pos x="137" y="106"/>
                </a:cxn>
                <a:cxn ang="0">
                  <a:pos x="139" y="97"/>
                </a:cxn>
                <a:cxn ang="0">
                  <a:pos x="98" y="42"/>
                </a:cxn>
                <a:cxn ang="0">
                  <a:pos x="42" y="84"/>
                </a:cxn>
                <a:cxn ang="0">
                  <a:pos x="84" y="139"/>
                </a:cxn>
                <a:cxn ang="0">
                  <a:pos x="107" y="137"/>
                </a:cxn>
                <a:cxn ang="0">
                  <a:pos x="121" y="153"/>
                </a:cxn>
                <a:cxn ang="0">
                  <a:pos x="108" y="158"/>
                </a:cxn>
                <a:cxn ang="0">
                  <a:pos x="104" y="182"/>
                </a:cxn>
                <a:cxn ang="0">
                  <a:pos x="78" y="182"/>
                </a:cxn>
                <a:cxn ang="0">
                  <a:pos x="74" y="158"/>
                </a:cxn>
                <a:cxn ang="0">
                  <a:pos x="55" y="151"/>
                </a:cxn>
                <a:cxn ang="0">
                  <a:pos x="36" y="165"/>
                </a:cxn>
                <a:cxn ang="0">
                  <a:pos x="17" y="146"/>
                </a:cxn>
                <a:cxn ang="0">
                  <a:pos x="31" y="126"/>
                </a:cxn>
                <a:cxn ang="0">
                  <a:pos x="23" y="108"/>
                </a:cxn>
                <a:cxn ang="0">
                  <a:pos x="0" y="104"/>
                </a:cxn>
                <a:cxn ang="0">
                  <a:pos x="0" y="78"/>
                </a:cxn>
                <a:cxn ang="0">
                  <a:pos x="24" y="73"/>
                </a:cxn>
                <a:cxn ang="0">
                  <a:pos x="31" y="55"/>
                </a:cxn>
                <a:cxn ang="0">
                  <a:pos x="17" y="36"/>
                </a:cxn>
                <a:cxn ang="0">
                  <a:pos x="36" y="17"/>
                </a:cxn>
                <a:cxn ang="0">
                  <a:pos x="56" y="31"/>
                </a:cxn>
                <a:cxn ang="0">
                  <a:pos x="74" y="23"/>
                </a:cxn>
                <a:cxn ang="0">
                  <a:pos x="78" y="0"/>
                </a:cxn>
                <a:cxn ang="0">
                  <a:pos x="104" y="0"/>
                </a:cxn>
              </a:cxnLst>
              <a:rect l="0" t="0" r="r" b="b"/>
              <a:pathLst>
                <a:path w="182" h="182">
                  <a:moveTo>
                    <a:pt x="104" y="0"/>
                  </a:moveTo>
                  <a:cubicBezTo>
                    <a:pt x="108" y="24"/>
                    <a:pt x="108" y="24"/>
                    <a:pt x="108" y="24"/>
                  </a:cubicBezTo>
                  <a:cubicBezTo>
                    <a:pt x="126" y="31"/>
                    <a:pt x="126" y="31"/>
                    <a:pt x="126" y="31"/>
                  </a:cubicBezTo>
                  <a:cubicBezTo>
                    <a:pt x="146" y="17"/>
                    <a:pt x="146" y="17"/>
                    <a:pt x="146" y="17"/>
                  </a:cubicBezTo>
                  <a:cubicBezTo>
                    <a:pt x="165" y="36"/>
                    <a:pt x="165" y="36"/>
                    <a:pt x="165" y="36"/>
                  </a:cubicBezTo>
                  <a:cubicBezTo>
                    <a:pt x="151" y="56"/>
                    <a:pt x="151" y="56"/>
                    <a:pt x="151" y="56"/>
                  </a:cubicBezTo>
                  <a:cubicBezTo>
                    <a:pt x="158" y="74"/>
                    <a:pt x="158" y="74"/>
                    <a:pt x="158" y="74"/>
                  </a:cubicBezTo>
                  <a:cubicBezTo>
                    <a:pt x="182" y="78"/>
                    <a:pt x="182" y="78"/>
                    <a:pt x="182" y="78"/>
                  </a:cubicBezTo>
                  <a:cubicBezTo>
                    <a:pt x="182" y="104"/>
                    <a:pt x="182" y="104"/>
                    <a:pt x="182" y="104"/>
                  </a:cubicBezTo>
                  <a:cubicBezTo>
                    <a:pt x="158" y="108"/>
                    <a:pt x="158" y="108"/>
                    <a:pt x="158" y="108"/>
                  </a:cubicBezTo>
                  <a:cubicBezTo>
                    <a:pt x="153" y="121"/>
                    <a:pt x="153" y="121"/>
                    <a:pt x="153" y="121"/>
                  </a:cubicBezTo>
                  <a:cubicBezTo>
                    <a:pt x="137" y="106"/>
                    <a:pt x="137" y="106"/>
                    <a:pt x="137" y="106"/>
                  </a:cubicBezTo>
                  <a:cubicBezTo>
                    <a:pt x="138" y="103"/>
                    <a:pt x="139" y="100"/>
                    <a:pt x="139" y="97"/>
                  </a:cubicBezTo>
                  <a:cubicBezTo>
                    <a:pt x="143" y="71"/>
                    <a:pt x="124" y="46"/>
                    <a:pt x="98" y="42"/>
                  </a:cubicBezTo>
                  <a:cubicBezTo>
                    <a:pt x="71" y="39"/>
                    <a:pt x="46" y="58"/>
                    <a:pt x="42" y="84"/>
                  </a:cubicBezTo>
                  <a:cubicBezTo>
                    <a:pt x="39" y="111"/>
                    <a:pt x="58" y="136"/>
                    <a:pt x="84" y="139"/>
                  </a:cubicBezTo>
                  <a:cubicBezTo>
                    <a:pt x="92" y="140"/>
                    <a:pt x="100" y="139"/>
                    <a:pt x="107" y="137"/>
                  </a:cubicBezTo>
                  <a:cubicBezTo>
                    <a:pt x="121" y="153"/>
                    <a:pt x="121" y="153"/>
                    <a:pt x="121" y="153"/>
                  </a:cubicBezTo>
                  <a:cubicBezTo>
                    <a:pt x="108" y="158"/>
                    <a:pt x="108" y="158"/>
                    <a:pt x="108" y="158"/>
                  </a:cubicBezTo>
                  <a:cubicBezTo>
                    <a:pt x="104" y="182"/>
                    <a:pt x="104" y="182"/>
                    <a:pt x="104" y="182"/>
                  </a:cubicBezTo>
                  <a:cubicBezTo>
                    <a:pt x="78" y="182"/>
                    <a:pt x="78" y="182"/>
                    <a:pt x="78" y="182"/>
                  </a:cubicBezTo>
                  <a:cubicBezTo>
                    <a:pt x="74" y="158"/>
                    <a:pt x="74" y="158"/>
                    <a:pt x="74" y="158"/>
                  </a:cubicBezTo>
                  <a:cubicBezTo>
                    <a:pt x="55" y="151"/>
                    <a:pt x="55" y="151"/>
                    <a:pt x="55" y="151"/>
                  </a:cubicBezTo>
                  <a:cubicBezTo>
                    <a:pt x="36" y="165"/>
                    <a:pt x="36" y="165"/>
                    <a:pt x="36" y="165"/>
                  </a:cubicBezTo>
                  <a:cubicBezTo>
                    <a:pt x="17" y="146"/>
                    <a:pt x="17" y="146"/>
                    <a:pt x="17" y="146"/>
                  </a:cubicBezTo>
                  <a:cubicBezTo>
                    <a:pt x="31" y="126"/>
                    <a:pt x="31" y="126"/>
                    <a:pt x="31" y="126"/>
                  </a:cubicBezTo>
                  <a:cubicBezTo>
                    <a:pt x="23" y="108"/>
                    <a:pt x="23" y="108"/>
                    <a:pt x="23" y="108"/>
                  </a:cubicBezTo>
                  <a:cubicBezTo>
                    <a:pt x="0" y="104"/>
                    <a:pt x="0" y="104"/>
                    <a:pt x="0" y="104"/>
                  </a:cubicBezTo>
                  <a:cubicBezTo>
                    <a:pt x="0" y="78"/>
                    <a:pt x="0" y="78"/>
                    <a:pt x="0" y="78"/>
                  </a:cubicBezTo>
                  <a:cubicBezTo>
                    <a:pt x="24" y="73"/>
                    <a:pt x="24" y="73"/>
                    <a:pt x="24" y="73"/>
                  </a:cubicBezTo>
                  <a:cubicBezTo>
                    <a:pt x="31" y="55"/>
                    <a:pt x="31" y="55"/>
                    <a:pt x="31" y="55"/>
                  </a:cubicBezTo>
                  <a:cubicBezTo>
                    <a:pt x="17" y="36"/>
                    <a:pt x="17" y="36"/>
                    <a:pt x="17" y="36"/>
                  </a:cubicBezTo>
                  <a:cubicBezTo>
                    <a:pt x="36" y="17"/>
                    <a:pt x="36" y="17"/>
                    <a:pt x="36" y="17"/>
                  </a:cubicBezTo>
                  <a:cubicBezTo>
                    <a:pt x="56" y="31"/>
                    <a:pt x="56" y="31"/>
                    <a:pt x="56" y="31"/>
                  </a:cubicBezTo>
                  <a:cubicBezTo>
                    <a:pt x="74" y="23"/>
                    <a:pt x="74" y="23"/>
                    <a:pt x="74" y="23"/>
                  </a:cubicBezTo>
                  <a:cubicBezTo>
                    <a:pt x="78" y="0"/>
                    <a:pt x="78" y="0"/>
                    <a:pt x="78" y="0"/>
                  </a:cubicBezTo>
                  <a:cubicBezTo>
                    <a:pt x="104" y="0"/>
                    <a:pt x="104" y="0"/>
                    <a:pt x="10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77" name="Freeform 316"/>
          <p:cNvSpPr>
            <a:spLocks noEditPoints="1"/>
          </p:cNvSpPr>
          <p:nvPr/>
        </p:nvSpPr>
        <p:spPr bwMode="auto">
          <a:xfrm>
            <a:off x="4982371" y="4388119"/>
            <a:ext cx="323056" cy="430380"/>
          </a:xfrm>
          <a:custGeom>
            <a:avLst/>
            <a:gdLst/>
            <a:ahLst/>
            <a:cxnLst>
              <a:cxn ang="0">
                <a:pos x="118" y="57"/>
              </a:cxn>
              <a:cxn ang="0">
                <a:pos x="112" y="57"/>
              </a:cxn>
              <a:cxn ang="0">
                <a:pos x="112" y="33"/>
              </a:cxn>
              <a:cxn ang="0">
                <a:pos x="78" y="0"/>
              </a:cxn>
              <a:cxn ang="0">
                <a:pos x="48" y="0"/>
              </a:cxn>
              <a:cxn ang="0">
                <a:pos x="13" y="33"/>
              </a:cxn>
              <a:cxn ang="0">
                <a:pos x="13" y="57"/>
              </a:cxn>
              <a:cxn ang="0">
                <a:pos x="9" y="57"/>
              </a:cxn>
              <a:cxn ang="0">
                <a:pos x="0" y="65"/>
              </a:cxn>
              <a:cxn ang="0">
                <a:pos x="0" y="160"/>
              </a:cxn>
              <a:cxn ang="0">
                <a:pos x="9" y="168"/>
              </a:cxn>
              <a:cxn ang="0">
                <a:pos x="118" y="168"/>
              </a:cxn>
              <a:cxn ang="0">
                <a:pos x="126" y="160"/>
              </a:cxn>
              <a:cxn ang="0">
                <a:pos x="126" y="65"/>
              </a:cxn>
              <a:cxn ang="0">
                <a:pos x="118" y="57"/>
              </a:cxn>
              <a:cxn ang="0">
                <a:pos x="48" y="20"/>
              </a:cxn>
              <a:cxn ang="0">
                <a:pos x="78" y="20"/>
              </a:cxn>
              <a:cxn ang="0">
                <a:pos x="90" y="33"/>
              </a:cxn>
              <a:cxn ang="0">
                <a:pos x="90" y="57"/>
              </a:cxn>
              <a:cxn ang="0">
                <a:pos x="36" y="57"/>
              </a:cxn>
              <a:cxn ang="0">
                <a:pos x="36" y="33"/>
              </a:cxn>
              <a:cxn ang="0">
                <a:pos x="48" y="20"/>
              </a:cxn>
              <a:cxn ang="0">
                <a:pos x="78" y="154"/>
              </a:cxn>
              <a:cxn ang="0">
                <a:pos x="49" y="154"/>
              </a:cxn>
              <a:cxn ang="0">
                <a:pos x="55" y="112"/>
              </a:cxn>
              <a:cxn ang="0">
                <a:pos x="47" y="98"/>
              </a:cxn>
              <a:cxn ang="0">
                <a:pos x="63" y="82"/>
              </a:cxn>
              <a:cxn ang="0">
                <a:pos x="80" y="98"/>
              </a:cxn>
              <a:cxn ang="0">
                <a:pos x="70" y="112"/>
              </a:cxn>
              <a:cxn ang="0">
                <a:pos x="78" y="154"/>
              </a:cxn>
            </a:cxnLst>
            <a:rect l="0" t="0" r="r" b="b"/>
            <a:pathLst>
              <a:path w="126" h="168">
                <a:moveTo>
                  <a:pt x="118" y="57"/>
                </a:moveTo>
                <a:cubicBezTo>
                  <a:pt x="112" y="57"/>
                  <a:pt x="112" y="57"/>
                  <a:pt x="112" y="57"/>
                </a:cubicBezTo>
                <a:cubicBezTo>
                  <a:pt x="112" y="33"/>
                  <a:pt x="112" y="33"/>
                  <a:pt x="112" y="33"/>
                </a:cubicBezTo>
                <a:cubicBezTo>
                  <a:pt x="112" y="15"/>
                  <a:pt x="97" y="0"/>
                  <a:pt x="78" y="0"/>
                </a:cubicBezTo>
                <a:cubicBezTo>
                  <a:pt x="48" y="0"/>
                  <a:pt x="48" y="0"/>
                  <a:pt x="48" y="0"/>
                </a:cubicBezTo>
                <a:cubicBezTo>
                  <a:pt x="29" y="0"/>
                  <a:pt x="13" y="15"/>
                  <a:pt x="13" y="33"/>
                </a:cubicBezTo>
                <a:cubicBezTo>
                  <a:pt x="13" y="57"/>
                  <a:pt x="13" y="57"/>
                  <a:pt x="13" y="57"/>
                </a:cubicBezTo>
                <a:cubicBezTo>
                  <a:pt x="9" y="57"/>
                  <a:pt x="9" y="57"/>
                  <a:pt x="9" y="57"/>
                </a:cubicBezTo>
                <a:cubicBezTo>
                  <a:pt x="4" y="57"/>
                  <a:pt x="0" y="61"/>
                  <a:pt x="0" y="65"/>
                </a:cubicBezTo>
                <a:cubicBezTo>
                  <a:pt x="0" y="160"/>
                  <a:pt x="0" y="160"/>
                  <a:pt x="0" y="160"/>
                </a:cubicBezTo>
                <a:cubicBezTo>
                  <a:pt x="0" y="165"/>
                  <a:pt x="4" y="168"/>
                  <a:pt x="9" y="168"/>
                </a:cubicBezTo>
                <a:cubicBezTo>
                  <a:pt x="118" y="168"/>
                  <a:pt x="118" y="168"/>
                  <a:pt x="118" y="168"/>
                </a:cubicBezTo>
                <a:cubicBezTo>
                  <a:pt x="123" y="168"/>
                  <a:pt x="126" y="165"/>
                  <a:pt x="126" y="160"/>
                </a:cubicBezTo>
                <a:cubicBezTo>
                  <a:pt x="126" y="65"/>
                  <a:pt x="126" y="65"/>
                  <a:pt x="126" y="65"/>
                </a:cubicBezTo>
                <a:cubicBezTo>
                  <a:pt x="126" y="61"/>
                  <a:pt x="123" y="57"/>
                  <a:pt x="118" y="57"/>
                </a:cubicBezTo>
                <a:close/>
                <a:moveTo>
                  <a:pt x="48" y="20"/>
                </a:moveTo>
                <a:cubicBezTo>
                  <a:pt x="78" y="20"/>
                  <a:pt x="78" y="20"/>
                  <a:pt x="78" y="20"/>
                </a:cubicBezTo>
                <a:cubicBezTo>
                  <a:pt x="84" y="20"/>
                  <a:pt x="90" y="26"/>
                  <a:pt x="90" y="33"/>
                </a:cubicBezTo>
                <a:cubicBezTo>
                  <a:pt x="90" y="57"/>
                  <a:pt x="90" y="57"/>
                  <a:pt x="90" y="57"/>
                </a:cubicBezTo>
                <a:cubicBezTo>
                  <a:pt x="36" y="57"/>
                  <a:pt x="36" y="57"/>
                  <a:pt x="36" y="57"/>
                </a:cubicBezTo>
                <a:cubicBezTo>
                  <a:pt x="36" y="33"/>
                  <a:pt x="36" y="33"/>
                  <a:pt x="36" y="33"/>
                </a:cubicBezTo>
                <a:cubicBezTo>
                  <a:pt x="36" y="26"/>
                  <a:pt x="41" y="20"/>
                  <a:pt x="48" y="20"/>
                </a:cubicBezTo>
                <a:close/>
                <a:moveTo>
                  <a:pt x="78" y="154"/>
                </a:moveTo>
                <a:cubicBezTo>
                  <a:pt x="49" y="154"/>
                  <a:pt x="49" y="154"/>
                  <a:pt x="49" y="154"/>
                </a:cubicBezTo>
                <a:cubicBezTo>
                  <a:pt x="55" y="112"/>
                  <a:pt x="55" y="112"/>
                  <a:pt x="55" y="112"/>
                </a:cubicBezTo>
                <a:cubicBezTo>
                  <a:pt x="49" y="110"/>
                  <a:pt x="47" y="104"/>
                  <a:pt x="47" y="98"/>
                </a:cubicBezTo>
                <a:cubicBezTo>
                  <a:pt x="47" y="89"/>
                  <a:pt x="54" y="82"/>
                  <a:pt x="63" y="82"/>
                </a:cubicBezTo>
                <a:cubicBezTo>
                  <a:pt x="73" y="82"/>
                  <a:pt x="80" y="89"/>
                  <a:pt x="80" y="98"/>
                </a:cubicBezTo>
                <a:cubicBezTo>
                  <a:pt x="80" y="104"/>
                  <a:pt x="77" y="110"/>
                  <a:pt x="70" y="112"/>
                </a:cubicBezTo>
                <a:lnTo>
                  <a:pt x="78" y="154"/>
                </a:ln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78" name="Group 77"/>
          <p:cNvGrpSpPr/>
          <p:nvPr/>
        </p:nvGrpSpPr>
        <p:grpSpPr>
          <a:xfrm>
            <a:off x="4569203" y="5329756"/>
            <a:ext cx="498098" cy="245053"/>
            <a:chOff x="5850315" y="4972568"/>
            <a:chExt cx="1058485" cy="520751"/>
          </a:xfrm>
          <a:solidFill>
            <a:schemeClr val="tx2"/>
          </a:solidFill>
        </p:grpSpPr>
        <p:sp>
          <p:nvSpPr>
            <p:cNvPr id="79" name="Frame 78"/>
            <p:cNvSpPr/>
            <p:nvPr/>
          </p:nvSpPr>
          <p:spPr>
            <a:xfrm>
              <a:off x="5850315" y="4972568"/>
              <a:ext cx="367605" cy="203251"/>
            </a:xfrm>
            <a:prstGeom prst="fram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PH" dirty="0">
                <a:solidFill>
                  <a:schemeClr val="tx1"/>
                </a:solidFill>
              </a:endParaRPr>
            </a:p>
          </p:txBody>
        </p:sp>
        <p:sp>
          <p:nvSpPr>
            <p:cNvPr id="80" name="Frame 79"/>
            <p:cNvSpPr/>
            <p:nvPr/>
          </p:nvSpPr>
          <p:spPr>
            <a:xfrm>
              <a:off x="5850315" y="5290068"/>
              <a:ext cx="367605" cy="203251"/>
            </a:xfrm>
            <a:prstGeom prst="fram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PH" dirty="0">
                <a:solidFill>
                  <a:schemeClr val="tx1"/>
                </a:solidFill>
              </a:endParaRPr>
            </a:p>
          </p:txBody>
        </p:sp>
        <p:sp>
          <p:nvSpPr>
            <p:cNvPr id="81" name="Frame 80"/>
            <p:cNvSpPr/>
            <p:nvPr/>
          </p:nvSpPr>
          <p:spPr>
            <a:xfrm>
              <a:off x="6463090" y="4972568"/>
              <a:ext cx="367605" cy="203251"/>
            </a:xfrm>
            <a:prstGeom prst="fram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PH" dirty="0">
                <a:solidFill>
                  <a:schemeClr val="tx1"/>
                </a:solidFill>
              </a:endParaRPr>
            </a:p>
          </p:txBody>
        </p:sp>
        <p:sp>
          <p:nvSpPr>
            <p:cNvPr id="82" name="Oval 81"/>
            <p:cNvSpPr/>
            <p:nvPr/>
          </p:nvSpPr>
          <p:spPr>
            <a:xfrm>
              <a:off x="6797675" y="5334995"/>
              <a:ext cx="111125" cy="1133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PH" dirty="0"/>
            </a:p>
          </p:txBody>
        </p:sp>
        <p:sp>
          <p:nvSpPr>
            <p:cNvPr id="83" name="Right Arrow 82"/>
            <p:cNvSpPr/>
            <p:nvPr/>
          </p:nvSpPr>
          <p:spPr>
            <a:xfrm rot="5400000">
              <a:off x="5976350" y="5178863"/>
              <a:ext cx="115535" cy="99494"/>
            </a:xfrm>
            <a:prstGeom prst="rightArrow">
              <a:avLst>
                <a:gd name="adj1" fmla="val 30233"/>
                <a:gd name="adj2"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PH" dirty="0"/>
            </a:p>
          </p:txBody>
        </p:sp>
        <p:sp>
          <p:nvSpPr>
            <p:cNvPr id="84" name="L-Shape 83"/>
            <p:cNvSpPr/>
            <p:nvPr/>
          </p:nvSpPr>
          <p:spPr>
            <a:xfrm>
              <a:off x="6613526" y="5160215"/>
              <a:ext cx="219074" cy="249985"/>
            </a:xfrm>
            <a:prstGeom prst="corner">
              <a:avLst>
                <a:gd name="adj1" fmla="val 13768"/>
                <a:gd name="adj2" fmla="val 123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PH" dirty="0"/>
            </a:p>
          </p:txBody>
        </p:sp>
        <p:sp>
          <p:nvSpPr>
            <p:cNvPr id="85" name="Right Arrow 84"/>
            <p:cNvSpPr/>
            <p:nvPr/>
          </p:nvSpPr>
          <p:spPr>
            <a:xfrm>
              <a:off x="6210300" y="5024446"/>
              <a:ext cx="257823" cy="99494"/>
            </a:xfrm>
            <a:prstGeom prst="rightArrow">
              <a:avLst>
                <a:gd name="adj1" fmla="val 30233"/>
                <a:gd name="adj2"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PH" dirty="0"/>
            </a:p>
          </p:txBody>
        </p:sp>
      </p:grpSp>
      <p:grpSp>
        <p:nvGrpSpPr>
          <p:cNvPr id="86" name="Group 11"/>
          <p:cNvGrpSpPr>
            <a:grpSpLocks noChangeAspect="1"/>
          </p:cNvGrpSpPr>
          <p:nvPr/>
        </p:nvGrpSpPr>
        <p:grpSpPr bwMode="auto">
          <a:xfrm>
            <a:off x="1141467" y="2677794"/>
            <a:ext cx="383744" cy="439286"/>
            <a:chOff x="1538" y="787"/>
            <a:chExt cx="456" cy="522"/>
          </a:xfrm>
          <a:solidFill>
            <a:schemeClr val="tx2"/>
          </a:solidFill>
        </p:grpSpPr>
        <p:sp>
          <p:nvSpPr>
            <p:cNvPr id="87" name="Freeform 12"/>
            <p:cNvSpPr>
              <a:spLocks/>
            </p:cNvSpPr>
            <p:nvPr/>
          </p:nvSpPr>
          <p:spPr bwMode="auto">
            <a:xfrm>
              <a:off x="1538" y="943"/>
              <a:ext cx="350" cy="366"/>
            </a:xfrm>
            <a:custGeom>
              <a:avLst/>
              <a:gdLst/>
              <a:ahLst/>
              <a:cxnLst>
                <a:cxn ang="0">
                  <a:pos x="121" y="0"/>
                </a:cxn>
                <a:cxn ang="0">
                  <a:pos x="103" y="23"/>
                </a:cxn>
                <a:cxn ang="0">
                  <a:pos x="110" y="26"/>
                </a:cxn>
                <a:cxn ang="0">
                  <a:pos x="118" y="40"/>
                </a:cxn>
                <a:cxn ang="0">
                  <a:pos x="114" y="56"/>
                </a:cxn>
                <a:cxn ang="0">
                  <a:pos x="108" y="65"/>
                </a:cxn>
                <a:cxn ang="0">
                  <a:pos x="108" y="65"/>
                </a:cxn>
                <a:cxn ang="0">
                  <a:pos x="77" y="105"/>
                </a:cxn>
                <a:cxn ang="0">
                  <a:pos x="77" y="105"/>
                </a:cxn>
                <a:cxn ang="0">
                  <a:pos x="68" y="117"/>
                </a:cxn>
                <a:cxn ang="0">
                  <a:pos x="54" y="125"/>
                </a:cxn>
                <a:cxn ang="0">
                  <a:pos x="38" y="121"/>
                </a:cxn>
                <a:cxn ang="0">
                  <a:pos x="30" y="107"/>
                </a:cxn>
                <a:cxn ang="0">
                  <a:pos x="34" y="91"/>
                </a:cxn>
                <a:cxn ang="0">
                  <a:pos x="41" y="82"/>
                </a:cxn>
                <a:cxn ang="0">
                  <a:pos x="33" y="46"/>
                </a:cxn>
                <a:cxn ang="0">
                  <a:pos x="11" y="74"/>
                </a:cxn>
                <a:cxn ang="0">
                  <a:pos x="2" y="111"/>
                </a:cxn>
                <a:cxn ang="0">
                  <a:pos x="21" y="143"/>
                </a:cxn>
                <a:cxn ang="0">
                  <a:pos x="58" y="153"/>
                </a:cxn>
                <a:cxn ang="0">
                  <a:pos x="58" y="153"/>
                </a:cxn>
                <a:cxn ang="0">
                  <a:pos x="90" y="134"/>
                </a:cxn>
                <a:cxn ang="0">
                  <a:pos x="137" y="73"/>
                </a:cxn>
                <a:cxn ang="0">
                  <a:pos x="147" y="36"/>
                </a:cxn>
                <a:cxn ang="0">
                  <a:pos x="128" y="4"/>
                </a:cxn>
                <a:cxn ang="0">
                  <a:pos x="121" y="0"/>
                </a:cxn>
              </a:cxnLst>
              <a:rect l="0" t="0" r="r" b="b"/>
              <a:pathLst>
                <a:path w="148" h="155">
                  <a:moveTo>
                    <a:pt x="121" y="0"/>
                  </a:moveTo>
                  <a:cubicBezTo>
                    <a:pt x="103" y="23"/>
                    <a:pt x="103" y="23"/>
                    <a:pt x="103" y="23"/>
                  </a:cubicBezTo>
                  <a:cubicBezTo>
                    <a:pt x="106" y="24"/>
                    <a:pt x="108" y="25"/>
                    <a:pt x="110" y="26"/>
                  </a:cubicBezTo>
                  <a:cubicBezTo>
                    <a:pt x="115" y="30"/>
                    <a:pt x="118" y="35"/>
                    <a:pt x="118" y="40"/>
                  </a:cubicBezTo>
                  <a:cubicBezTo>
                    <a:pt x="119" y="46"/>
                    <a:pt x="118" y="51"/>
                    <a:pt x="114" y="56"/>
                  </a:cubicBezTo>
                  <a:cubicBezTo>
                    <a:pt x="108" y="65"/>
                    <a:pt x="108" y="65"/>
                    <a:pt x="108" y="65"/>
                  </a:cubicBezTo>
                  <a:cubicBezTo>
                    <a:pt x="108" y="65"/>
                    <a:pt x="108" y="65"/>
                    <a:pt x="108" y="65"/>
                  </a:cubicBezTo>
                  <a:cubicBezTo>
                    <a:pt x="77" y="105"/>
                    <a:pt x="77" y="105"/>
                    <a:pt x="77" y="105"/>
                  </a:cubicBezTo>
                  <a:cubicBezTo>
                    <a:pt x="77" y="105"/>
                    <a:pt x="77" y="105"/>
                    <a:pt x="77" y="105"/>
                  </a:cubicBezTo>
                  <a:cubicBezTo>
                    <a:pt x="68" y="117"/>
                    <a:pt x="68" y="117"/>
                    <a:pt x="68" y="117"/>
                  </a:cubicBezTo>
                  <a:cubicBezTo>
                    <a:pt x="64" y="121"/>
                    <a:pt x="59" y="124"/>
                    <a:pt x="54" y="125"/>
                  </a:cubicBezTo>
                  <a:cubicBezTo>
                    <a:pt x="48" y="126"/>
                    <a:pt x="43" y="124"/>
                    <a:pt x="38" y="121"/>
                  </a:cubicBezTo>
                  <a:cubicBezTo>
                    <a:pt x="33" y="117"/>
                    <a:pt x="31" y="112"/>
                    <a:pt x="30" y="107"/>
                  </a:cubicBezTo>
                  <a:cubicBezTo>
                    <a:pt x="29" y="101"/>
                    <a:pt x="31" y="96"/>
                    <a:pt x="34" y="91"/>
                  </a:cubicBezTo>
                  <a:cubicBezTo>
                    <a:pt x="41" y="82"/>
                    <a:pt x="41" y="82"/>
                    <a:pt x="41" y="82"/>
                  </a:cubicBezTo>
                  <a:cubicBezTo>
                    <a:pt x="31" y="67"/>
                    <a:pt x="31" y="54"/>
                    <a:pt x="33" y="46"/>
                  </a:cubicBezTo>
                  <a:cubicBezTo>
                    <a:pt x="11" y="74"/>
                    <a:pt x="11" y="74"/>
                    <a:pt x="11" y="74"/>
                  </a:cubicBezTo>
                  <a:cubicBezTo>
                    <a:pt x="3" y="85"/>
                    <a:pt x="0" y="98"/>
                    <a:pt x="2" y="111"/>
                  </a:cubicBezTo>
                  <a:cubicBezTo>
                    <a:pt x="3" y="123"/>
                    <a:pt x="10" y="135"/>
                    <a:pt x="21" y="143"/>
                  </a:cubicBezTo>
                  <a:cubicBezTo>
                    <a:pt x="32" y="152"/>
                    <a:pt x="45" y="155"/>
                    <a:pt x="58" y="153"/>
                  </a:cubicBezTo>
                  <a:cubicBezTo>
                    <a:pt x="58" y="153"/>
                    <a:pt x="58" y="153"/>
                    <a:pt x="58" y="153"/>
                  </a:cubicBezTo>
                  <a:cubicBezTo>
                    <a:pt x="70" y="152"/>
                    <a:pt x="82" y="145"/>
                    <a:pt x="90" y="134"/>
                  </a:cubicBezTo>
                  <a:cubicBezTo>
                    <a:pt x="137" y="73"/>
                    <a:pt x="137" y="73"/>
                    <a:pt x="137" y="73"/>
                  </a:cubicBezTo>
                  <a:cubicBezTo>
                    <a:pt x="145" y="62"/>
                    <a:pt x="148" y="49"/>
                    <a:pt x="147" y="36"/>
                  </a:cubicBezTo>
                  <a:cubicBezTo>
                    <a:pt x="145" y="24"/>
                    <a:pt x="138" y="12"/>
                    <a:pt x="128" y="4"/>
                  </a:cubicBezTo>
                  <a:cubicBezTo>
                    <a:pt x="126" y="2"/>
                    <a:pt x="124" y="1"/>
                    <a:pt x="12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 name="Freeform 13"/>
            <p:cNvSpPr>
              <a:spLocks/>
            </p:cNvSpPr>
            <p:nvPr/>
          </p:nvSpPr>
          <p:spPr bwMode="auto">
            <a:xfrm>
              <a:off x="1642" y="787"/>
              <a:ext cx="352" cy="366"/>
            </a:xfrm>
            <a:custGeom>
              <a:avLst/>
              <a:gdLst/>
              <a:ahLst/>
              <a:cxnLst>
                <a:cxn ang="0">
                  <a:pos x="128" y="11"/>
                </a:cxn>
                <a:cxn ang="0">
                  <a:pos x="91" y="1"/>
                </a:cxn>
                <a:cxn ang="0">
                  <a:pos x="91" y="1"/>
                </a:cxn>
                <a:cxn ang="0">
                  <a:pos x="59" y="21"/>
                </a:cxn>
                <a:cxn ang="0">
                  <a:pos x="12" y="81"/>
                </a:cxn>
                <a:cxn ang="0">
                  <a:pos x="2" y="118"/>
                </a:cxn>
                <a:cxn ang="0">
                  <a:pos x="21" y="151"/>
                </a:cxn>
                <a:cxn ang="0">
                  <a:pos x="28" y="155"/>
                </a:cxn>
                <a:cxn ang="0">
                  <a:pos x="46" y="132"/>
                </a:cxn>
                <a:cxn ang="0">
                  <a:pos x="39" y="128"/>
                </a:cxn>
                <a:cxn ang="0">
                  <a:pos x="31" y="114"/>
                </a:cxn>
                <a:cxn ang="0">
                  <a:pos x="35" y="99"/>
                </a:cxn>
                <a:cxn ang="0">
                  <a:pos x="71" y="51"/>
                </a:cxn>
                <a:cxn ang="0">
                  <a:pos x="73" y="49"/>
                </a:cxn>
                <a:cxn ang="0">
                  <a:pos x="81" y="38"/>
                </a:cxn>
                <a:cxn ang="0">
                  <a:pos x="95" y="30"/>
                </a:cxn>
                <a:cxn ang="0">
                  <a:pos x="111" y="34"/>
                </a:cxn>
                <a:cxn ang="0">
                  <a:pos x="119" y="48"/>
                </a:cxn>
                <a:cxn ang="0">
                  <a:pos x="115" y="64"/>
                </a:cxn>
                <a:cxn ang="0">
                  <a:pos x="108" y="73"/>
                </a:cxn>
                <a:cxn ang="0">
                  <a:pos x="116" y="109"/>
                </a:cxn>
                <a:cxn ang="0">
                  <a:pos x="138" y="81"/>
                </a:cxn>
                <a:cxn ang="0">
                  <a:pos x="147" y="44"/>
                </a:cxn>
                <a:cxn ang="0">
                  <a:pos x="128" y="11"/>
                </a:cxn>
              </a:cxnLst>
              <a:rect l="0" t="0" r="r" b="b"/>
              <a:pathLst>
                <a:path w="149" h="155">
                  <a:moveTo>
                    <a:pt x="128" y="11"/>
                  </a:moveTo>
                  <a:cubicBezTo>
                    <a:pt x="117" y="3"/>
                    <a:pt x="104" y="0"/>
                    <a:pt x="91" y="1"/>
                  </a:cubicBezTo>
                  <a:cubicBezTo>
                    <a:pt x="91" y="1"/>
                    <a:pt x="91" y="1"/>
                    <a:pt x="91" y="1"/>
                  </a:cubicBezTo>
                  <a:cubicBezTo>
                    <a:pt x="79" y="3"/>
                    <a:pt x="67" y="10"/>
                    <a:pt x="59" y="21"/>
                  </a:cubicBezTo>
                  <a:cubicBezTo>
                    <a:pt x="12" y="81"/>
                    <a:pt x="12" y="81"/>
                    <a:pt x="12" y="81"/>
                  </a:cubicBezTo>
                  <a:cubicBezTo>
                    <a:pt x="4" y="92"/>
                    <a:pt x="0" y="106"/>
                    <a:pt x="2" y="118"/>
                  </a:cubicBezTo>
                  <a:cubicBezTo>
                    <a:pt x="4" y="131"/>
                    <a:pt x="10" y="143"/>
                    <a:pt x="21" y="151"/>
                  </a:cubicBezTo>
                  <a:cubicBezTo>
                    <a:pt x="23" y="153"/>
                    <a:pt x="25" y="154"/>
                    <a:pt x="28" y="155"/>
                  </a:cubicBezTo>
                  <a:cubicBezTo>
                    <a:pt x="46" y="132"/>
                    <a:pt x="46" y="132"/>
                    <a:pt x="46" y="132"/>
                  </a:cubicBezTo>
                  <a:cubicBezTo>
                    <a:pt x="43" y="131"/>
                    <a:pt x="41" y="130"/>
                    <a:pt x="39" y="128"/>
                  </a:cubicBezTo>
                  <a:cubicBezTo>
                    <a:pt x="34" y="125"/>
                    <a:pt x="31" y="120"/>
                    <a:pt x="31" y="114"/>
                  </a:cubicBezTo>
                  <a:cubicBezTo>
                    <a:pt x="30" y="109"/>
                    <a:pt x="31" y="103"/>
                    <a:pt x="35" y="99"/>
                  </a:cubicBezTo>
                  <a:cubicBezTo>
                    <a:pt x="71" y="51"/>
                    <a:pt x="71" y="51"/>
                    <a:pt x="71" y="51"/>
                  </a:cubicBezTo>
                  <a:cubicBezTo>
                    <a:pt x="73" y="49"/>
                    <a:pt x="73" y="49"/>
                    <a:pt x="73" y="49"/>
                  </a:cubicBezTo>
                  <a:cubicBezTo>
                    <a:pt x="81" y="38"/>
                    <a:pt x="81" y="38"/>
                    <a:pt x="81" y="38"/>
                  </a:cubicBezTo>
                  <a:cubicBezTo>
                    <a:pt x="85" y="33"/>
                    <a:pt x="90" y="31"/>
                    <a:pt x="95" y="30"/>
                  </a:cubicBezTo>
                  <a:cubicBezTo>
                    <a:pt x="101" y="29"/>
                    <a:pt x="106" y="30"/>
                    <a:pt x="111" y="34"/>
                  </a:cubicBezTo>
                  <a:cubicBezTo>
                    <a:pt x="116" y="37"/>
                    <a:pt x="118" y="43"/>
                    <a:pt x="119" y="48"/>
                  </a:cubicBezTo>
                  <a:cubicBezTo>
                    <a:pt x="120" y="53"/>
                    <a:pt x="118" y="59"/>
                    <a:pt x="115" y="64"/>
                  </a:cubicBezTo>
                  <a:cubicBezTo>
                    <a:pt x="108" y="73"/>
                    <a:pt x="108" y="73"/>
                    <a:pt x="108" y="73"/>
                  </a:cubicBezTo>
                  <a:cubicBezTo>
                    <a:pt x="118" y="87"/>
                    <a:pt x="118" y="101"/>
                    <a:pt x="116" y="109"/>
                  </a:cubicBezTo>
                  <a:cubicBezTo>
                    <a:pt x="138" y="81"/>
                    <a:pt x="138" y="81"/>
                    <a:pt x="138" y="81"/>
                  </a:cubicBezTo>
                  <a:cubicBezTo>
                    <a:pt x="146" y="70"/>
                    <a:pt x="149" y="57"/>
                    <a:pt x="147" y="44"/>
                  </a:cubicBezTo>
                  <a:cubicBezTo>
                    <a:pt x="146" y="32"/>
                    <a:pt x="139" y="20"/>
                    <a:pt x="128" y="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0" name="Group 103"/>
          <p:cNvGrpSpPr>
            <a:grpSpLocks noChangeAspect="1"/>
          </p:cNvGrpSpPr>
          <p:nvPr/>
        </p:nvGrpSpPr>
        <p:grpSpPr bwMode="auto">
          <a:xfrm>
            <a:off x="8148638" y="5283435"/>
            <a:ext cx="430212" cy="380536"/>
            <a:chOff x="3763" y="2382"/>
            <a:chExt cx="459" cy="406"/>
          </a:xfrm>
          <a:solidFill>
            <a:schemeClr val="tx2"/>
          </a:solidFill>
        </p:grpSpPr>
        <p:sp>
          <p:nvSpPr>
            <p:cNvPr id="91" name="Freeform 104"/>
            <p:cNvSpPr>
              <a:spLocks noEditPoints="1"/>
            </p:cNvSpPr>
            <p:nvPr/>
          </p:nvSpPr>
          <p:spPr bwMode="auto">
            <a:xfrm>
              <a:off x="3763" y="2382"/>
              <a:ext cx="459" cy="364"/>
            </a:xfrm>
            <a:custGeom>
              <a:avLst/>
              <a:gdLst/>
              <a:ahLst/>
              <a:cxnLst>
                <a:cxn ang="0">
                  <a:pos x="173" y="0"/>
                </a:cxn>
                <a:cxn ang="0">
                  <a:pos x="21" y="0"/>
                </a:cxn>
                <a:cxn ang="0">
                  <a:pos x="0" y="21"/>
                </a:cxn>
                <a:cxn ang="0">
                  <a:pos x="0" y="132"/>
                </a:cxn>
                <a:cxn ang="0">
                  <a:pos x="21" y="154"/>
                </a:cxn>
                <a:cxn ang="0">
                  <a:pos x="173" y="154"/>
                </a:cxn>
                <a:cxn ang="0">
                  <a:pos x="194" y="132"/>
                </a:cxn>
                <a:cxn ang="0">
                  <a:pos x="194" y="21"/>
                </a:cxn>
                <a:cxn ang="0">
                  <a:pos x="173" y="0"/>
                </a:cxn>
                <a:cxn ang="0">
                  <a:pos x="183" y="132"/>
                </a:cxn>
                <a:cxn ang="0">
                  <a:pos x="173" y="142"/>
                </a:cxn>
                <a:cxn ang="0">
                  <a:pos x="21" y="142"/>
                </a:cxn>
                <a:cxn ang="0">
                  <a:pos x="11" y="132"/>
                </a:cxn>
                <a:cxn ang="0">
                  <a:pos x="11" y="21"/>
                </a:cxn>
                <a:cxn ang="0">
                  <a:pos x="21" y="11"/>
                </a:cxn>
                <a:cxn ang="0">
                  <a:pos x="173" y="11"/>
                </a:cxn>
                <a:cxn ang="0">
                  <a:pos x="183" y="21"/>
                </a:cxn>
                <a:cxn ang="0">
                  <a:pos x="183" y="132"/>
                </a:cxn>
              </a:cxnLst>
              <a:rect l="0" t="0" r="r" b="b"/>
              <a:pathLst>
                <a:path w="194" h="154">
                  <a:moveTo>
                    <a:pt x="173" y="0"/>
                  </a:moveTo>
                  <a:cubicBezTo>
                    <a:pt x="21" y="0"/>
                    <a:pt x="21" y="0"/>
                    <a:pt x="21" y="0"/>
                  </a:cubicBezTo>
                  <a:cubicBezTo>
                    <a:pt x="9" y="0"/>
                    <a:pt x="0" y="9"/>
                    <a:pt x="0" y="21"/>
                  </a:cubicBezTo>
                  <a:cubicBezTo>
                    <a:pt x="0" y="132"/>
                    <a:pt x="0" y="132"/>
                    <a:pt x="0" y="132"/>
                  </a:cubicBezTo>
                  <a:cubicBezTo>
                    <a:pt x="0" y="144"/>
                    <a:pt x="9" y="154"/>
                    <a:pt x="21" y="154"/>
                  </a:cubicBezTo>
                  <a:cubicBezTo>
                    <a:pt x="173" y="154"/>
                    <a:pt x="173" y="154"/>
                    <a:pt x="173" y="154"/>
                  </a:cubicBezTo>
                  <a:cubicBezTo>
                    <a:pt x="185" y="154"/>
                    <a:pt x="194" y="144"/>
                    <a:pt x="194" y="132"/>
                  </a:cubicBezTo>
                  <a:cubicBezTo>
                    <a:pt x="194" y="21"/>
                    <a:pt x="194" y="21"/>
                    <a:pt x="194" y="21"/>
                  </a:cubicBezTo>
                  <a:cubicBezTo>
                    <a:pt x="194" y="9"/>
                    <a:pt x="185" y="0"/>
                    <a:pt x="173" y="0"/>
                  </a:cubicBezTo>
                  <a:close/>
                  <a:moveTo>
                    <a:pt x="183" y="132"/>
                  </a:moveTo>
                  <a:cubicBezTo>
                    <a:pt x="183" y="138"/>
                    <a:pt x="179" y="142"/>
                    <a:pt x="173" y="142"/>
                  </a:cubicBezTo>
                  <a:cubicBezTo>
                    <a:pt x="21" y="142"/>
                    <a:pt x="21" y="142"/>
                    <a:pt x="21" y="142"/>
                  </a:cubicBezTo>
                  <a:cubicBezTo>
                    <a:pt x="15" y="142"/>
                    <a:pt x="11" y="138"/>
                    <a:pt x="11" y="132"/>
                  </a:cubicBezTo>
                  <a:cubicBezTo>
                    <a:pt x="11" y="21"/>
                    <a:pt x="11" y="21"/>
                    <a:pt x="11" y="21"/>
                  </a:cubicBezTo>
                  <a:cubicBezTo>
                    <a:pt x="11" y="15"/>
                    <a:pt x="15" y="11"/>
                    <a:pt x="21" y="11"/>
                  </a:cubicBezTo>
                  <a:cubicBezTo>
                    <a:pt x="173" y="11"/>
                    <a:pt x="173" y="11"/>
                    <a:pt x="173" y="11"/>
                  </a:cubicBezTo>
                  <a:cubicBezTo>
                    <a:pt x="179" y="11"/>
                    <a:pt x="183" y="15"/>
                    <a:pt x="183" y="21"/>
                  </a:cubicBezTo>
                  <a:lnTo>
                    <a:pt x="183" y="13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 name="Freeform 105"/>
            <p:cNvSpPr>
              <a:spLocks noEditPoints="1"/>
            </p:cNvSpPr>
            <p:nvPr/>
          </p:nvSpPr>
          <p:spPr bwMode="auto">
            <a:xfrm>
              <a:off x="3817" y="2436"/>
              <a:ext cx="350" cy="253"/>
            </a:xfrm>
            <a:custGeom>
              <a:avLst/>
              <a:gdLst/>
              <a:ahLst/>
              <a:cxnLst>
                <a:cxn ang="0">
                  <a:pos x="142" y="0"/>
                </a:cxn>
                <a:cxn ang="0">
                  <a:pos x="6" y="0"/>
                </a:cxn>
                <a:cxn ang="0">
                  <a:pos x="0" y="7"/>
                </a:cxn>
                <a:cxn ang="0">
                  <a:pos x="0" y="101"/>
                </a:cxn>
                <a:cxn ang="0">
                  <a:pos x="6" y="107"/>
                </a:cxn>
                <a:cxn ang="0">
                  <a:pos x="142" y="107"/>
                </a:cxn>
                <a:cxn ang="0">
                  <a:pos x="148" y="101"/>
                </a:cxn>
                <a:cxn ang="0">
                  <a:pos x="148" y="7"/>
                </a:cxn>
                <a:cxn ang="0">
                  <a:pos x="142" y="0"/>
                </a:cxn>
                <a:cxn ang="0">
                  <a:pos x="74" y="75"/>
                </a:cxn>
                <a:cxn ang="0">
                  <a:pos x="66" y="75"/>
                </a:cxn>
                <a:cxn ang="0">
                  <a:pos x="41" y="50"/>
                </a:cxn>
                <a:cxn ang="0">
                  <a:pos x="36" y="67"/>
                </a:cxn>
                <a:cxn ang="0">
                  <a:pos x="16" y="17"/>
                </a:cxn>
                <a:cxn ang="0">
                  <a:pos x="66" y="37"/>
                </a:cxn>
                <a:cxn ang="0">
                  <a:pos x="49" y="42"/>
                </a:cxn>
                <a:cxn ang="0">
                  <a:pos x="74" y="67"/>
                </a:cxn>
                <a:cxn ang="0">
                  <a:pos x="74" y="75"/>
                </a:cxn>
              </a:cxnLst>
              <a:rect l="0" t="0" r="r" b="b"/>
              <a:pathLst>
                <a:path w="148" h="107">
                  <a:moveTo>
                    <a:pt x="142" y="0"/>
                  </a:moveTo>
                  <a:cubicBezTo>
                    <a:pt x="6" y="0"/>
                    <a:pt x="6" y="0"/>
                    <a:pt x="6" y="0"/>
                  </a:cubicBezTo>
                  <a:cubicBezTo>
                    <a:pt x="3" y="0"/>
                    <a:pt x="0" y="3"/>
                    <a:pt x="0" y="7"/>
                  </a:cubicBezTo>
                  <a:cubicBezTo>
                    <a:pt x="0" y="101"/>
                    <a:pt x="0" y="101"/>
                    <a:pt x="0" y="101"/>
                  </a:cubicBezTo>
                  <a:cubicBezTo>
                    <a:pt x="0" y="104"/>
                    <a:pt x="3" y="107"/>
                    <a:pt x="6" y="107"/>
                  </a:cubicBezTo>
                  <a:cubicBezTo>
                    <a:pt x="142" y="107"/>
                    <a:pt x="142" y="107"/>
                    <a:pt x="142" y="107"/>
                  </a:cubicBezTo>
                  <a:cubicBezTo>
                    <a:pt x="145" y="107"/>
                    <a:pt x="148" y="104"/>
                    <a:pt x="148" y="101"/>
                  </a:cubicBezTo>
                  <a:cubicBezTo>
                    <a:pt x="148" y="7"/>
                    <a:pt x="148" y="7"/>
                    <a:pt x="148" y="7"/>
                  </a:cubicBezTo>
                  <a:cubicBezTo>
                    <a:pt x="148" y="3"/>
                    <a:pt x="145" y="0"/>
                    <a:pt x="142" y="0"/>
                  </a:cubicBezTo>
                  <a:close/>
                  <a:moveTo>
                    <a:pt x="74" y="75"/>
                  </a:moveTo>
                  <a:cubicBezTo>
                    <a:pt x="72" y="78"/>
                    <a:pt x="69" y="78"/>
                    <a:pt x="66" y="75"/>
                  </a:cubicBezTo>
                  <a:cubicBezTo>
                    <a:pt x="41" y="50"/>
                    <a:pt x="41" y="50"/>
                    <a:pt x="41" y="50"/>
                  </a:cubicBezTo>
                  <a:cubicBezTo>
                    <a:pt x="36" y="67"/>
                    <a:pt x="36" y="67"/>
                    <a:pt x="36" y="67"/>
                  </a:cubicBezTo>
                  <a:cubicBezTo>
                    <a:pt x="16" y="17"/>
                    <a:pt x="16" y="17"/>
                    <a:pt x="16" y="17"/>
                  </a:cubicBezTo>
                  <a:cubicBezTo>
                    <a:pt x="66" y="37"/>
                    <a:pt x="66" y="37"/>
                    <a:pt x="66" y="37"/>
                  </a:cubicBezTo>
                  <a:cubicBezTo>
                    <a:pt x="49" y="42"/>
                    <a:pt x="49" y="42"/>
                    <a:pt x="49" y="42"/>
                  </a:cubicBezTo>
                  <a:cubicBezTo>
                    <a:pt x="74" y="67"/>
                    <a:pt x="74" y="67"/>
                    <a:pt x="74" y="67"/>
                  </a:cubicBezTo>
                  <a:cubicBezTo>
                    <a:pt x="77" y="70"/>
                    <a:pt x="77" y="73"/>
                    <a:pt x="74" y="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 name="Freeform 106"/>
            <p:cNvSpPr>
              <a:spLocks/>
            </p:cNvSpPr>
            <p:nvPr/>
          </p:nvSpPr>
          <p:spPr bwMode="auto">
            <a:xfrm>
              <a:off x="3919" y="2762"/>
              <a:ext cx="161" cy="26"/>
            </a:xfrm>
            <a:custGeom>
              <a:avLst/>
              <a:gdLst/>
              <a:ahLst/>
              <a:cxnLst>
                <a:cxn ang="0">
                  <a:pos x="62" y="0"/>
                </a:cxn>
                <a:cxn ang="0">
                  <a:pos x="6" y="0"/>
                </a:cxn>
                <a:cxn ang="0">
                  <a:pos x="0" y="5"/>
                </a:cxn>
                <a:cxn ang="0">
                  <a:pos x="6" y="11"/>
                </a:cxn>
                <a:cxn ang="0">
                  <a:pos x="62" y="11"/>
                </a:cxn>
                <a:cxn ang="0">
                  <a:pos x="68" y="5"/>
                </a:cxn>
                <a:cxn ang="0">
                  <a:pos x="62" y="0"/>
                </a:cxn>
              </a:cxnLst>
              <a:rect l="0" t="0" r="r" b="b"/>
              <a:pathLst>
                <a:path w="68" h="11">
                  <a:moveTo>
                    <a:pt x="62" y="0"/>
                  </a:moveTo>
                  <a:cubicBezTo>
                    <a:pt x="6" y="0"/>
                    <a:pt x="6" y="0"/>
                    <a:pt x="6" y="0"/>
                  </a:cubicBezTo>
                  <a:cubicBezTo>
                    <a:pt x="2" y="0"/>
                    <a:pt x="0" y="2"/>
                    <a:pt x="0" y="5"/>
                  </a:cubicBezTo>
                  <a:cubicBezTo>
                    <a:pt x="0" y="8"/>
                    <a:pt x="2" y="11"/>
                    <a:pt x="6" y="11"/>
                  </a:cubicBezTo>
                  <a:cubicBezTo>
                    <a:pt x="62" y="11"/>
                    <a:pt x="62" y="11"/>
                    <a:pt x="62" y="11"/>
                  </a:cubicBezTo>
                  <a:cubicBezTo>
                    <a:pt x="65" y="11"/>
                    <a:pt x="68" y="8"/>
                    <a:pt x="68" y="5"/>
                  </a:cubicBezTo>
                  <a:cubicBezTo>
                    <a:pt x="68" y="2"/>
                    <a:pt x="65" y="0"/>
                    <a:pt x="6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94" name="Oval 93"/>
          <p:cNvSpPr/>
          <p:nvPr/>
        </p:nvSpPr>
        <p:spPr>
          <a:xfrm>
            <a:off x="4455541" y="2550943"/>
            <a:ext cx="707912" cy="707912"/>
          </a:xfrm>
          <a:prstGeom prst="ellipse">
            <a:avLst/>
          </a:prstGeom>
          <a:ln>
            <a:solidFill>
              <a:srgbClr val="00338D"/>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nvGrpSpPr>
          <p:cNvPr id="96" name="Group 95"/>
          <p:cNvGrpSpPr/>
          <p:nvPr/>
        </p:nvGrpSpPr>
        <p:grpSpPr>
          <a:xfrm>
            <a:off x="4605952" y="2666658"/>
            <a:ext cx="387731" cy="498040"/>
            <a:chOff x="5692395" y="425603"/>
            <a:chExt cx="3701528" cy="4754606"/>
          </a:xfrm>
          <a:solidFill>
            <a:schemeClr val="tx2"/>
          </a:solidFill>
        </p:grpSpPr>
        <p:sp>
          <p:nvSpPr>
            <p:cNvPr id="97" name="Freeform 96"/>
            <p:cNvSpPr/>
            <p:nvPr/>
          </p:nvSpPr>
          <p:spPr>
            <a:xfrm rot="1383443">
              <a:off x="5692395" y="425603"/>
              <a:ext cx="3701528" cy="4754606"/>
            </a:xfrm>
            <a:custGeom>
              <a:avLst/>
              <a:gdLst>
                <a:gd name="connsiteX0" fmla="*/ 1300403 w 3701528"/>
                <a:gd name="connsiteY0" fmla="*/ 108967 h 4754606"/>
                <a:gd name="connsiteX1" fmla="*/ 1850764 w 3701528"/>
                <a:gd name="connsiteY1" fmla="*/ 0 h 4754606"/>
                <a:gd name="connsiteX2" fmla="*/ 3701528 w 3701528"/>
                <a:gd name="connsiteY2" fmla="*/ 2423777 h 4754606"/>
                <a:gd name="connsiteX3" fmla="*/ 3159451 w 3701528"/>
                <a:gd name="connsiteY3" fmla="*/ 4137646 h 4754606"/>
                <a:gd name="connsiteX4" fmla="*/ 2894543 w 3701528"/>
                <a:gd name="connsiteY4" fmla="*/ 4423888 h 4754606"/>
                <a:gd name="connsiteX5" fmla="*/ 2850285 w 3701528"/>
                <a:gd name="connsiteY5" fmla="*/ 4428715 h 4754606"/>
                <a:gd name="connsiteX6" fmla="*/ 2717726 w 3701528"/>
                <a:gd name="connsiteY6" fmla="*/ 4536084 h 4754606"/>
                <a:gd name="connsiteX7" fmla="*/ 1521655 w 3701528"/>
                <a:gd name="connsiteY7" fmla="*/ 4628669 h 4754606"/>
                <a:gd name="connsiteX8" fmla="*/ 874585 w 3701528"/>
                <a:gd name="connsiteY8" fmla="*/ 3950722 h 4754606"/>
                <a:gd name="connsiteX9" fmla="*/ 852364 w 3701528"/>
                <a:gd name="connsiteY9" fmla="*/ 3899962 h 4754606"/>
                <a:gd name="connsiteX10" fmla="*/ 761635 w 3701528"/>
                <a:gd name="connsiteY10" fmla="*/ 3801925 h 4754606"/>
                <a:gd name="connsiteX11" fmla="*/ 311460 w 3701528"/>
                <a:gd name="connsiteY11" fmla="*/ 2378621 h 4754606"/>
                <a:gd name="connsiteX12" fmla="*/ 1848450 w 3701528"/>
                <a:gd name="connsiteY12" fmla="*/ 365763 h 4754606"/>
                <a:gd name="connsiteX13" fmla="*/ 3385441 w 3701528"/>
                <a:gd name="connsiteY13" fmla="*/ 2378621 h 4754606"/>
                <a:gd name="connsiteX14" fmla="*/ 2753194 w 3701528"/>
                <a:gd name="connsiteY14" fmla="*/ 4005971 h 4754606"/>
                <a:gd name="connsiteX15" fmla="*/ 2699024 w 3701528"/>
                <a:gd name="connsiteY15" fmla="*/ 4053275 h 4754606"/>
                <a:gd name="connsiteX16" fmla="*/ 2523427 w 3701528"/>
                <a:gd name="connsiteY16" fmla="*/ 4101989 h 4754606"/>
                <a:gd name="connsiteX17" fmla="*/ 2312173 w 3701528"/>
                <a:gd name="connsiteY17" fmla="*/ 4142715 h 4754606"/>
                <a:gd name="connsiteX18" fmla="*/ 2188844 w 3701528"/>
                <a:gd name="connsiteY18" fmla="*/ 4156445 h 4754606"/>
                <a:gd name="connsiteX19" fmla="*/ 2237377 w 3701528"/>
                <a:gd name="connsiteY19" fmla="*/ 4140255 h 4754606"/>
                <a:gd name="connsiteX20" fmla="*/ 3210256 w 3701528"/>
                <a:gd name="connsiteY20" fmla="*/ 2378621 h 4754606"/>
                <a:gd name="connsiteX21" fmla="*/ 1848450 w 3701528"/>
                <a:gd name="connsiteY21" fmla="*/ 540951 h 4754606"/>
                <a:gd name="connsiteX22" fmla="*/ 1318374 w 3701528"/>
                <a:gd name="connsiteY22" fmla="*/ 685365 h 4754606"/>
                <a:gd name="connsiteX23" fmla="*/ 486645 w 3701528"/>
                <a:gd name="connsiteY23" fmla="*/ 2378621 h 4754606"/>
                <a:gd name="connsiteX24" fmla="*/ 514313 w 3701528"/>
                <a:gd name="connsiteY24" fmla="*/ 2748975 h 4754606"/>
                <a:gd name="connsiteX25" fmla="*/ 521004 w 3701528"/>
                <a:gd name="connsiteY25" fmla="*/ 2778066 h 4754606"/>
                <a:gd name="connsiteX26" fmla="*/ 524536 w 3701528"/>
                <a:gd name="connsiteY26" fmla="*/ 2823963 h 4754606"/>
                <a:gd name="connsiteX27" fmla="*/ 720515 w 3701528"/>
                <a:gd name="connsiteY27" fmla="*/ 3433878 h 4754606"/>
                <a:gd name="connsiteX28" fmla="*/ 725840 w 3701528"/>
                <a:gd name="connsiteY28" fmla="*/ 3443204 h 4754606"/>
                <a:gd name="connsiteX29" fmla="*/ 741999 w 3701528"/>
                <a:gd name="connsiteY29" fmla="*/ 3497019 h 4754606"/>
                <a:gd name="connsiteX30" fmla="*/ 1070399 w 3701528"/>
                <a:gd name="connsiteY30" fmla="*/ 4005989 h 4754606"/>
                <a:gd name="connsiteX31" fmla="*/ 1261435 w 3701528"/>
                <a:gd name="connsiteY31" fmla="*/ 4214106 h 4754606"/>
                <a:gd name="connsiteX32" fmla="*/ 1313473 w 3701528"/>
                <a:gd name="connsiteY32" fmla="*/ 4262552 h 4754606"/>
                <a:gd name="connsiteX33" fmla="*/ 1316782 w 3701528"/>
                <a:gd name="connsiteY33" fmla="*/ 4266689 h 4754606"/>
                <a:gd name="connsiteX34" fmla="*/ 1329921 w 3701528"/>
                <a:gd name="connsiteY34" fmla="*/ 4277865 h 4754606"/>
                <a:gd name="connsiteX35" fmla="*/ 1352281 w 3701528"/>
                <a:gd name="connsiteY35" fmla="*/ 4298682 h 4754606"/>
                <a:gd name="connsiteX36" fmla="*/ 1407847 w 3701528"/>
                <a:gd name="connsiteY36" fmla="*/ 4344149 h 4754606"/>
                <a:gd name="connsiteX37" fmla="*/ 1441641 w 3701528"/>
                <a:gd name="connsiteY37" fmla="*/ 4372894 h 4754606"/>
                <a:gd name="connsiteX38" fmla="*/ 1475572 w 3701528"/>
                <a:gd name="connsiteY38" fmla="*/ 4394411 h 4754606"/>
                <a:gd name="connsiteX39" fmla="*/ 1512688 w 3701528"/>
                <a:gd name="connsiteY39" fmla="*/ 4419846 h 4754606"/>
                <a:gd name="connsiteX40" fmla="*/ 1527845 w 3701528"/>
                <a:gd name="connsiteY40" fmla="*/ 4427562 h 4754606"/>
                <a:gd name="connsiteX41" fmla="*/ 1577417 w 3701528"/>
                <a:gd name="connsiteY41" fmla="*/ 4458999 h 4754606"/>
                <a:gd name="connsiteX42" fmla="*/ 2475950 w 3701528"/>
                <a:gd name="connsiteY42" fmla="*/ 4474146 h 4754606"/>
                <a:gd name="connsiteX43" fmla="*/ 2485319 w 3701528"/>
                <a:gd name="connsiteY43" fmla="*/ 4468520 h 4754606"/>
                <a:gd name="connsiteX44" fmla="*/ 2471622 w 3701528"/>
                <a:gd name="connsiteY44" fmla="*/ 4470012 h 4754606"/>
                <a:gd name="connsiteX45" fmla="*/ 2489053 w 3701528"/>
                <a:gd name="connsiteY45" fmla="*/ 4462708 h 4754606"/>
                <a:gd name="connsiteX46" fmla="*/ 2701066 w 3701528"/>
                <a:gd name="connsiteY46" fmla="*/ 4316247 h 4754606"/>
                <a:gd name="connsiteX47" fmla="*/ 2889810 w 3701528"/>
                <a:gd name="connsiteY47" fmla="*/ 4135166 h 4754606"/>
                <a:gd name="connsiteX48" fmla="*/ 2900479 w 3701528"/>
                <a:gd name="connsiteY48" fmla="*/ 4122757 h 4754606"/>
                <a:gd name="connsiteX49" fmla="*/ 3064585 w 3701528"/>
                <a:gd name="connsiteY49" fmla="*/ 3911634 h 4754606"/>
                <a:gd name="connsiteX50" fmla="*/ 3490577 w 3701528"/>
                <a:gd name="connsiteY50" fmla="*/ 2423775 h 4754606"/>
                <a:gd name="connsiteX51" fmla="*/ 1850764 w 3701528"/>
                <a:gd name="connsiteY51" fmla="*/ 210949 h 4754606"/>
                <a:gd name="connsiteX52" fmla="*/ 210951 w 3701528"/>
                <a:gd name="connsiteY52" fmla="*/ 2423777 h 4754606"/>
                <a:gd name="connsiteX53" fmla="*/ 691244 w 3701528"/>
                <a:gd name="connsiteY53" fmla="*/ 3988483 h 4754606"/>
                <a:gd name="connsiteX54" fmla="*/ 839594 w 3701528"/>
                <a:gd name="connsiteY54" fmla="*/ 4153653 h 4754606"/>
                <a:gd name="connsiteX55" fmla="*/ 363202 w 3701528"/>
                <a:gd name="connsiteY55" fmla="*/ 3853724 h 4754606"/>
                <a:gd name="connsiteX56" fmla="*/ 316082 w 3701528"/>
                <a:gd name="connsiteY56" fmla="*/ 3778932 h 4754606"/>
                <a:gd name="connsiteX57" fmla="*/ 0 w 3701528"/>
                <a:gd name="connsiteY57" fmla="*/ 2423777 h 4754606"/>
                <a:gd name="connsiteX58" fmla="*/ 1300403 w 3701528"/>
                <a:gd name="connsiteY58" fmla="*/ 108967 h 475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701528" h="4754606">
                  <a:moveTo>
                    <a:pt x="1300403" y="108967"/>
                  </a:moveTo>
                  <a:cubicBezTo>
                    <a:pt x="1474262" y="38149"/>
                    <a:pt x="1659110" y="0"/>
                    <a:pt x="1850764" y="0"/>
                  </a:cubicBezTo>
                  <a:cubicBezTo>
                    <a:pt x="2872912" y="0"/>
                    <a:pt x="3701528" y="1085159"/>
                    <a:pt x="3701528" y="2423777"/>
                  </a:cubicBezTo>
                  <a:cubicBezTo>
                    <a:pt x="3701528" y="3093082"/>
                    <a:pt x="3494372" y="3699028"/>
                    <a:pt x="3159451" y="4137646"/>
                  </a:cubicBezTo>
                  <a:lnTo>
                    <a:pt x="2894543" y="4423888"/>
                  </a:lnTo>
                  <a:lnTo>
                    <a:pt x="2850285" y="4428715"/>
                  </a:lnTo>
                  <a:lnTo>
                    <a:pt x="2717726" y="4536084"/>
                  </a:lnTo>
                  <a:cubicBezTo>
                    <a:pt x="2352901" y="4786297"/>
                    <a:pt x="1914672" y="4827771"/>
                    <a:pt x="1521655" y="4628669"/>
                  </a:cubicBezTo>
                  <a:cubicBezTo>
                    <a:pt x="1250954" y="4491536"/>
                    <a:pt x="1026720" y="4252489"/>
                    <a:pt x="874585" y="3950722"/>
                  </a:cubicBezTo>
                  <a:lnTo>
                    <a:pt x="852364" y="3899962"/>
                  </a:lnTo>
                  <a:lnTo>
                    <a:pt x="761635" y="3801925"/>
                  </a:lnTo>
                  <a:cubicBezTo>
                    <a:pt x="483494" y="3437672"/>
                    <a:pt x="311460" y="2934456"/>
                    <a:pt x="311460" y="2378621"/>
                  </a:cubicBezTo>
                  <a:cubicBezTo>
                    <a:pt x="311460" y="1266951"/>
                    <a:pt x="999593" y="365763"/>
                    <a:pt x="1848450" y="365763"/>
                  </a:cubicBezTo>
                  <a:cubicBezTo>
                    <a:pt x="2697307" y="365763"/>
                    <a:pt x="3385441" y="1266951"/>
                    <a:pt x="3385441" y="2378621"/>
                  </a:cubicBezTo>
                  <a:cubicBezTo>
                    <a:pt x="3385441" y="3047360"/>
                    <a:pt x="3136421" y="3639930"/>
                    <a:pt x="2753194" y="4005971"/>
                  </a:cubicBezTo>
                  <a:lnTo>
                    <a:pt x="2699024" y="4053275"/>
                  </a:lnTo>
                  <a:lnTo>
                    <a:pt x="2523427" y="4101989"/>
                  </a:lnTo>
                  <a:cubicBezTo>
                    <a:pt x="2453625" y="4118346"/>
                    <a:pt x="2382995" y="4131954"/>
                    <a:pt x="2312173" y="4142715"/>
                  </a:cubicBezTo>
                  <a:lnTo>
                    <a:pt x="2188844" y="4156445"/>
                  </a:lnTo>
                  <a:lnTo>
                    <a:pt x="2237377" y="4140255"/>
                  </a:lnTo>
                  <a:cubicBezTo>
                    <a:pt x="2799981" y="3914409"/>
                    <a:pt x="3210257" y="3211171"/>
                    <a:pt x="3210256" y="2378621"/>
                  </a:cubicBezTo>
                  <a:cubicBezTo>
                    <a:pt x="3210255" y="1363703"/>
                    <a:pt x="2600555" y="540951"/>
                    <a:pt x="1848450" y="540951"/>
                  </a:cubicBezTo>
                  <a:cubicBezTo>
                    <a:pt x="1660426" y="540951"/>
                    <a:pt x="1481298" y="592375"/>
                    <a:pt x="1318374" y="685365"/>
                  </a:cubicBezTo>
                  <a:cubicBezTo>
                    <a:pt x="829601" y="964338"/>
                    <a:pt x="486646" y="1617433"/>
                    <a:pt x="486645" y="2378621"/>
                  </a:cubicBezTo>
                  <a:cubicBezTo>
                    <a:pt x="486645" y="2505487"/>
                    <a:pt x="496172" y="2629347"/>
                    <a:pt x="514313" y="2748975"/>
                  </a:cubicBezTo>
                  <a:lnTo>
                    <a:pt x="521004" y="2778066"/>
                  </a:lnTo>
                  <a:lnTo>
                    <a:pt x="524536" y="2823963"/>
                  </a:lnTo>
                  <a:cubicBezTo>
                    <a:pt x="559237" y="3046037"/>
                    <a:pt x="626891" y="3252390"/>
                    <a:pt x="720515" y="3433878"/>
                  </a:cubicBezTo>
                  <a:lnTo>
                    <a:pt x="725840" y="3443204"/>
                  </a:lnTo>
                  <a:lnTo>
                    <a:pt x="741999" y="3497019"/>
                  </a:lnTo>
                  <a:cubicBezTo>
                    <a:pt x="791154" y="3625708"/>
                    <a:pt x="909992" y="3813916"/>
                    <a:pt x="1070399" y="4005989"/>
                  </a:cubicBezTo>
                  <a:cubicBezTo>
                    <a:pt x="1134562" y="4082818"/>
                    <a:pt x="1199302" y="4152992"/>
                    <a:pt x="1261435" y="4214106"/>
                  </a:cubicBezTo>
                  <a:lnTo>
                    <a:pt x="1313473" y="4262552"/>
                  </a:lnTo>
                  <a:lnTo>
                    <a:pt x="1316782" y="4266689"/>
                  </a:lnTo>
                  <a:lnTo>
                    <a:pt x="1329921" y="4277865"/>
                  </a:lnTo>
                  <a:lnTo>
                    <a:pt x="1352281" y="4298682"/>
                  </a:lnTo>
                  <a:lnTo>
                    <a:pt x="1407847" y="4344149"/>
                  </a:lnTo>
                  <a:lnTo>
                    <a:pt x="1441641" y="4372894"/>
                  </a:lnTo>
                  <a:lnTo>
                    <a:pt x="1475572" y="4394411"/>
                  </a:lnTo>
                  <a:lnTo>
                    <a:pt x="1512688" y="4419846"/>
                  </a:lnTo>
                  <a:lnTo>
                    <a:pt x="1527845" y="4427562"/>
                  </a:lnTo>
                  <a:lnTo>
                    <a:pt x="1577417" y="4458999"/>
                  </a:lnTo>
                  <a:cubicBezTo>
                    <a:pt x="1868672" y="4615075"/>
                    <a:pt x="2189456" y="4614146"/>
                    <a:pt x="2475950" y="4474146"/>
                  </a:cubicBezTo>
                  <a:lnTo>
                    <a:pt x="2485319" y="4468520"/>
                  </a:lnTo>
                  <a:lnTo>
                    <a:pt x="2471622" y="4470012"/>
                  </a:lnTo>
                  <a:lnTo>
                    <a:pt x="2489053" y="4462708"/>
                  </a:lnTo>
                  <a:cubicBezTo>
                    <a:pt x="2562623" y="4420717"/>
                    <a:pt x="2633450" y="4371685"/>
                    <a:pt x="2701066" y="4316247"/>
                  </a:cubicBezTo>
                  <a:lnTo>
                    <a:pt x="2889810" y="4135166"/>
                  </a:lnTo>
                  <a:lnTo>
                    <a:pt x="2900479" y="4122757"/>
                  </a:lnTo>
                  <a:lnTo>
                    <a:pt x="3064585" y="3911634"/>
                  </a:lnTo>
                  <a:cubicBezTo>
                    <a:pt x="3329263" y="3518663"/>
                    <a:pt x="3490577" y="2996643"/>
                    <a:pt x="3490577" y="2423775"/>
                  </a:cubicBezTo>
                  <a:cubicBezTo>
                    <a:pt x="3490578" y="1201667"/>
                    <a:pt x="2756407" y="210951"/>
                    <a:pt x="1850764" y="210949"/>
                  </a:cubicBezTo>
                  <a:cubicBezTo>
                    <a:pt x="945121" y="210951"/>
                    <a:pt x="210951" y="1201664"/>
                    <a:pt x="210951" y="2423777"/>
                  </a:cubicBezTo>
                  <a:cubicBezTo>
                    <a:pt x="210951" y="3034834"/>
                    <a:pt x="394493" y="3588039"/>
                    <a:pt x="691244" y="3988483"/>
                  </a:cubicBezTo>
                  <a:lnTo>
                    <a:pt x="839594" y="4153653"/>
                  </a:lnTo>
                  <a:lnTo>
                    <a:pt x="363202" y="3853724"/>
                  </a:lnTo>
                  <a:lnTo>
                    <a:pt x="316082" y="3778932"/>
                  </a:lnTo>
                  <a:cubicBezTo>
                    <a:pt x="116524" y="3392094"/>
                    <a:pt x="0" y="2925759"/>
                    <a:pt x="0" y="2423777"/>
                  </a:cubicBezTo>
                  <a:cubicBezTo>
                    <a:pt x="0" y="1336152"/>
                    <a:pt x="547016" y="415844"/>
                    <a:pt x="1300403" y="1089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dirty="0">
                <a:solidFill>
                  <a:schemeClr val="tx1"/>
                </a:solidFill>
              </a:endParaRPr>
            </a:p>
          </p:txBody>
        </p:sp>
        <p:sp>
          <p:nvSpPr>
            <p:cNvPr id="99" name="Donut 98"/>
            <p:cNvSpPr/>
            <p:nvPr/>
          </p:nvSpPr>
          <p:spPr>
            <a:xfrm rot="1383443">
              <a:off x="6352858" y="1120370"/>
              <a:ext cx="2454585" cy="3214547"/>
            </a:xfrm>
            <a:prstGeom prst="donut">
              <a:avLst>
                <a:gd name="adj" fmla="val 569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dirty="0">
                <a:solidFill>
                  <a:schemeClr val="tx1"/>
                </a:solidFill>
              </a:endParaRPr>
            </a:p>
          </p:txBody>
        </p:sp>
        <p:sp>
          <p:nvSpPr>
            <p:cNvPr id="102" name="Donut 101"/>
            <p:cNvSpPr/>
            <p:nvPr/>
          </p:nvSpPr>
          <p:spPr>
            <a:xfrm rot="1383443">
              <a:off x="6712465" y="1472397"/>
              <a:ext cx="1735377" cy="2272667"/>
            </a:xfrm>
            <a:prstGeom prst="donut">
              <a:avLst>
                <a:gd name="adj" fmla="val 917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dirty="0">
                <a:solidFill>
                  <a:schemeClr val="tx1"/>
                </a:solidFill>
              </a:endParaRPr>
            </a:p>
          </p:txBody>
        </p:sp>
        <p:sp>
          <p:nvSpPr>
            <p:cNvPr id="109" name="Donut 108"/>
            <p:cNvSpPr/>
            <p:nvPr/>
          </p:nvSpPr>
          <p:spPr>
            <a:xfrm rot="1383443">
              <a:off x="7008966" y="1856612"/>
              <a:ext cx="1168792" cy="1530660"/>
            </a:xfrm>
            <a:prstGeom prst="donut">
              <a:avLst>
                <a:gd name="adj" fmla="val 143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dirty="0">
                <a:solidFill>
                  <a:schemeClr val="tx1"/>
                </a:solidFill>
              </a:endParaRPr>
            </a:p>
          </p:txBody>
        </p:sp>
        <p:sp>
          <p:nvSpPr>
            <p:cNvPr id="122" name="Donut 121"/>
            <p:cNvSpPr/>
            <p:nvPr/>
          </p:nvSpPr>
          <p:spPr>
            <a:xfrm rot="1383443">
              <a:off x="7299987" y="2237736"/>
              <a:ext cx="586749" cy="768412"/>
            </a:xfrm>
            <a:prstGeom prst="donut">
              <a:avLst>
                <a:gd name="adj" fmla="val 235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dirty="0">
                <a:solidFill>
                  <a:schemeClr val="tx1"/>
                </a:solidFill>
              </a:endParaRPr>
            </a:p>
          </p:txBody>
        </p:sp>
        <p:sp>
          <p:nvSpPr>
            <p:cNvPr id="123" name="Circular Arrow 122"/>
            <p:cNvSpPr/>
            <p:nvPr/>
          </p:nvSpPr>
          <p:spPr>
            <a:xfrm rot="12311007">
              <a:off x="6317728" y="1162133"/>
              <a:ext cx="2767235" cy="3505244"/>
            </a:xfrm>
            <a:prstGeom prst="circularArrow">
              <a:avLst>
                <a:gd name="adj1" fmla="val 25000"/>
                <a:gd name="adj2" fmla="val 2083"/>
                <a:gd name="adj3" fmla="val 20565899"/>
                <a:gd name="adj4" fmla="val 13810430"/>
                <a:gd name="adj5" fmla="val 24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dirty="0">
                <a:solidFill>
                  <a:schemeClr val="tx1"/>
                </a:solidFill>
              </a:endParaRPr>
            </a:p>
          </p:txBody>
        </p:sp>
      </p:grpSp>
      <p:grpSp>
        <p:nvGrpSpPr>
          <p:cNvPr id="127" name="Group 126"/>
          <p:cNvGrpSpPr/>
          <p:nvPr/>
        </p:nvGrpSpPr>
        <p:grpSpPr>
          <a:xfrm>
            <a:off x="1428318" y="4444999"/>
            <a:ext cx="486766" cy="325028"/>
            <a:chOff x="5079208" y="2454276"/>
            <a:chExt cx="496888" cy="331787"/>
          </a:xfrm>
          <a:solidFill>
            <a:schemeClr val="tx2"/>
          </a:solidFill>
        </p:grpSpPr>
        <p:sp>
          <p:nvSpPr>
            <p:cNvPr id="128" name="Rectangle 18"/>
            <p:cNvSpPr>
              <a:spLocks noChangeArrowheads="1"/>
            </p:cNvSpPr>
            <p:nvPr/>
          </p:nvSpPr>
          <p:spPr bwMode="auto">
            <a:xfrm>
              <a:off x="5079208" y="2751138"/>
              <a:ext cx="484188" cy="34925"/>
            </a:xfrm>
            <a:prstGeom prst="rect">
              <a:avLst/>
            </a:prstGeom>
            <a:grp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129" name="Freeform 19"/>
            <p:cNvSpPr>
              <a:spLocks noEditPoints="1"/>
            </p:cNvSpPr>
            <p:nvPr/>
          </p:nvSpPr>
          <p:spPr bwMode="auto">
            <a:xfrm>
              <a:off x="5434808" y="2570163"/>
              <a:ext cx="141288" cy="104775"/>
            </a:xfrm>
            <a:custGeom>
              <a:avLst/>
              <a:gdLst>
                <a:gd name="T0" fmla="*/ 40 w 43"/>
                <a:gd name="T1" fmla="*/ 0 h 32"/>
                <a:gd name="T2" fmla="*/ 3 w 43"/>
                <a:gd name="T3" fmla="*/ 0 h 32"/>
                <a:gd name="T4" fmla="*/ 0 w 43"/>
                <a:gd name="T5" fmla="*/ 3 h 32"/>
                <a:gd name="T6" fmla="*/ 0 w 43"/>
                <a:gd name="T7" fmla="*/ 28 h 32"/>
                <a:gd name="T8" fmla="*/ 3 w 43"/>
                <a:gd name="T9" fmla="*/ 32 h 32"/>
                <a:gd name="T10" fmla="*/ 40 w 43"/>
                <a:gd name="T11" fmla="*/ 32 h 32"/>
                <a:gd name="T12" fmla="*/ 43 w 43"/>
                <a:gd name="T13" fmla="*/ 28 h 32"/>
                <a:gd name="T14" fmla="*/ 43 w 43"/>
                <a:gd name="T15" fmla="*/ 3 h 32"/>
                <a:gd name="T16" fmla="*/ 40 w 43"/>
                <a:gd name="T17" fmla="*/ 0 h 32"/>
                <a:gd name="T18" fmla="*/ 26 w 43"/>
                <a:gd name="T19" fmla="*/ 25 h 32"/>
                <a:gd name="T20" fmla="*/ 17 w 43"/>
                <a:gd name="T21" fmla="*/ 25 h 32"/>
                <a:gd name="T22" fmla="*/ 19 w 43"/>
                <a:gd name="T23" fmla="*/ 16 h 32"/>
                <a:gd name="T24" fmla="*/ 17 w 43"/>
                <a:gd name="T25" fmla="*/ 13 h 32"/>
                <a:gd name="T26" fmla="*/ 22 w 43"/>
                <a:gd name="T27" fmla="*/ 9 h 32"/>
                <a:gd name="T28" fmla="*/ 26 w 43"/>
                <a:gd name="T29" fmla="*/ 13 h 32"/>
                <a:gd name="T30" fmla="*/ 24 w 43"/>
                <a:gd name="T31" fmla="*/ 16 h 32"/>
                <a:gd name="T32" fmla="*/ 26 w 43"/>
                <a:gd name="T33" fmla="*/ 2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32">
                  <a:moveTo>
                    <a:pt x="40" y="0"/>
                  </a:moveTo>
                  <a:cubicBezTo>
                    <a:pt x="3" y="0"/>
                    <a:pt x="3" y="0"/>
                    <a:pt x="3" y="0"/>
                  </a:cubicBezTo>
                  <a:cubicBezTo>
                    <a:pt x="2" y="0"/>
                    <a:pt x="0" y="1"/>
                    <a:pt x="0" y="3"/>
                  </a:cubicBezTo>
                  <a:cubicBezTo>
                    <a:pt x="0" y="28"/>
                    <a:pt x="0" y="28"/>
                    <a:pt x="0" y="28"/>
                  </a:cubicBezTo>
                  <a:cubicBezTo>
                    <a:pt x="0" y="30"/>
                    <a:pt x="2" y="32"/>
                    <a:pt x="3" y="32"/>
                  </a:cubicBezTo>
                  <a:cubicBezTo>
                    <a:pt x="40" y="32"/>
                    <a:pt x="40" y="32"/>
                    <a:pt x="40" y="32"/>
                  </a:cubicBezTo>
                  <a:cubicBezTo>
                    <a:pt x="42" y="32"/>
                    <a:pt x="43" y="30"/>
                    <a:pt x="43" y="28"/>
                  </a:cubicBezTo>
                  <a:cubicBezTo>
                    <a:pt x="43" y="3"/>
                    <a:pt x="43" y="3"/>
                    <a:pt x="43" y="3"/>
                  </a:cubicBezTo>
                  <a:cubicBezTo>
                    <a:pt x="43" y="1"/>
                    <a:pt x="42" y="0"/>
                    <a:pt x="40" y="0"/>
                  </a:cubicBezTo>
                  <a:moveTo>
                    <a:pt x="26" y="25"/>
                  </a:moveTo>
                  <a:cubicBezTo>
                    <a:pt x="17" y="25"/>
                    <a:pt x="17" y="25"/>
                    <a:pt x="17" y="25"/>
                  </a:cubicBezTo>
                  <a:cubicBezTo>
                    <a:pt x="19" y="16"/>
                    <a:pt x="19" y="16"/>
                    <a:pt x="19" y="16"/>
                  </a:cubicBezTo>
                  <a:cubicBezTo>
                    <a:pt x="18" y="16"/>
                    <a:pt x="17" y="14"/>
                    <a:pt x="17" y="13"/>
                  </a:cubicBezTo>
                  <a:cubicBezTo>
                    <a:pt x="17" y="10"/>
                    <a:pt x="19" y="9"/>
                    <a:pt x="22" y="9"/>
                  </a:cubicBezTo>
                  <a:cubicBezTo>
                    <a:pt x="24" y="9"/>
                    <a:pt x="26" y="10"/>
                    <a:pt x="26" y="13"/>
                  </a:cubicBezTo>
                  <a:cubicBezTo>
                    <a:pt x="26" y="14"/>
                    <a:pt x="25" y="16"/>
                    <a:pt x="24" y="16"/>
                  </a:cubicBezTo>
                  <a:lnTo>
                    <a:pt x="26" y="25"/>
                  </a:lnTo>
                  <a:close/>
                </a:path>
              </a:pathLst>
            </a:custGeom>
            <a:grp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130" name="Freeform 20"/>
            <p:cNvSpPr>
              <a:spLocks/>
            </p:cNvSpPr>
            <p:nvPr/>
          </p:nvSpPr>
          <p:spPr bwMode="auto">
            <a:xfrm>
              <a:off x="5450683" y="2497138"/>
              <a:ext cx="109538" cy="63500"/>
            </a:xfrm>
            <a:custGeom>
              <a:avLst/>
              <a:gdLst>
                <a:gd name="T0" fmla="*/ 26 w 33"/>
                <a:gd name="T1" fmla="*/ 19 h 19"/>
                <a:gd name="T2" fmla="*/ 26 w 33"/>
                <a:gd name="T3" fmla="*/ 15 h 19"/>
                <a:gd name="T4" fmla="*/ 16 w 33"/>
                <a:gd name="T5" fmla="*/ 6 h 19"/>
                <a:gd name="T6" fmla="*/ 7 w 33"/>
                <a:gd name="T7" fmla="*/ 15 h 19"/>
                <a:gd name="T8" fmla="*/ 7 w 33"/>
                <a:gd name="T9" fmla="*/ 19 h 19"/>
                <a:gd name="T10" fmla="*/ 0 w 33"/>
                <a:gd name="T11" fmla="*/ 19 h 19"/>
                <a:gd name="T12" fmla="*/ 0 w 33"/>
                <a:gd name="T13" fmla="*/ 15 h 19"/>
                <a:gd name="T14" fmla="*/ 16 w 33"/>
                <a:gd name="T15" fmla="*/ 0 h 19"/>
                <a:gd name="T16" fmla="*/ 33 w 33"/>
                <a:gd name="T17" fmla="*/ 15 h 19"/>
                <a:gd name="T18" fmla="*/ 33 w 33"/>
                <a:gd name="T19" fmla="*/ 19 h 19"/>
                <a:gd name="T20" fmla="*/ 26 w 33"/>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19">
                  <a:moveTo>
                    <a:pt x="26" y="19"/>
                  </a:moveTo>
                  <a:cubicBezTo>
                    <a:pt x="26" y="15"/>
                    <a:pt x="26" y="15"/>
                    <a:pt x="26" y="15"/>
                  </a:cubicBezTo>
                  <a:cubicBezTo>
                    <a:pt x="26" y="10"/>
                    <a:pt x="22" y="6"/>
                    <a:pt x="16" y="6"/>
                  </a:cubicBezTo>
                  <a:cubicBezTo>
                    <a:pt x="11" y="6"/>
                    <a:pt x="7" y="10"/>
                    <a:pt x="7" y="15"/>
                  </a:cubicBezTo>
                  <a:cubicBezTo>
                    <a:pt x="7" y="19"/>
                    <a:pt x="7" y="19"/>
                    <a:pt x="7" y="19"/>
                  </a:cubicBezTo>
                  <a:cubicBezTo>
                    <a:pt x="0" y="19"/>
                    <a:pt x="0" y="19"/>
                    <a:pt x="0" y="19"/>
                  </a:cubicBezTo>
                  <a:cubicBezTo>
                    <a:pt x="0" y="15"/>
                    <a:pt x="0" y="15"/>
                    <a:pt x="0" y="15"/>
                  </a:cubicBezTo>
                  <a:cubicBezTo>
                    <a:pt x="0" y="7"/>
                    <a:pt x="8" y="0"/>
                    <a:pt x="16" y="0"/>
                  </a:cubicBezTo>
                  <a:cubicBezTo>
                    <a:pt x="26" y="0"/>
                    <a:pt x="33" y="7"/>
                    <a:pt x="33" y="15"/>
                  </a:cubicBezTo>
                  <a:cubicBezTo>
                    <a:pt x="33" y="19"/>
                    <a:pt x="33" y="19"/>
                    <a:pt x="33" y="19"/>
                  </a:cubicBezTo>
                  <a:lnTo>
                    <a:pt x="26" y="19"/>
                  </a:lnTo>
                  <a:close/>
                </a:path>
              </a:pathLst>
            </a:custGeom>
            <a:grp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131" name="Freeform 21"/>
            <p:cNvSpPr>
              <a:spLocks/>
            </p:cNvSpPr>
            <p:nvPr/>
          </p:nvSpPr>
          <p:spPr bwMode="auto">
            <a:xfrm>
              <a:off x="5112545" y="2454276"/>
              <a:ext cx="404813" cy="300038"/>
            </a:xfrm>
            <a:custGeom>
              <a:avLst/>
              <a:gdLst>
                <a:gd name="T0" fmla="*/ 238 w 255"/>
                <a:gd name="T1" fmla="*/ 151 h 189"/>
                <a:gd name="T2" fmla="*/ 238 w 255"/>
                <a:gd name="T3" fmla="*/ 172 h 189"/>
                <a:gd name="T4" fmla="*/ 16 w 255"/>
                <a:gd name="T5" fmla="*/ 172 h 189"/>
                <a:gd name="T6" fmla="*/ 16 w 255"/>
                <a:gd name="T7" fmla="*/ 17 h 189"/>
                <a:gd name="T8" fmla="*/ 246 w 255"/>
                <a:gd name="T9" fmla="*/ 17 h 189"/>
                <a:gd name="T10" fmla="*/ 246 w 255"/>
                <a:gd name="T11" fmla="*/ 0 h 189"/>
                <a:gd name="T12" fmla="*/ 0 w 255"/>
                <a:gd name="T13" fmla="*/ 0 h 189"/>
                <a:gd name="T14" fmla="*/ 0 w 255"/>
                <a:gd name="T15" fmla="*/ 189 h 189"/>
                <a:gd name="T16" fmla="*/ 255 w 255"/>
                <a:gd name="T17" fmla="*/ 189 h 189"/>
                <a:gd name="T18" fmla="*/ 255 w 255"/>
                <a:gd name="T19" fmla="*/ 151 h 189"/>
                <a:gd name="T20" fmla="*/ 238 w 255"/>
                <a:gd name="T21" fmla="*/ 15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5" h="189">
                  <a:moveTo>
                    <a:pt x="238" y="151"/>
                  </a:moveTo>
                  <a:lnTo>
                    <a:pt x="238" y="172"/>
                  </a:lnTo>
                  <a:lnTo>
                    <a:pt x="16" y="172"/>
                  </a:lnTo>
                  <a:lnTo>
                    <a:pt x="16" y="17"/>
                  </a:lnTo>
                  <a:lnTo>
                    <a:pt x="246" y="17"/>
                  </a:lnTo>
                  <a:lnTo>
                    <a:pt x="246" y="0"/>
                  </a:lnTo>
                  <a:lnTo>
                    <a:pt x="0" y="0"/>
                  </a:lnTo>
                  <a:lnTo>
                    <a:pt x="0" y="189"/>
                  </a:lnTo>
                  <a:lnTo>
                    <a:pt x="255" y="189"/>
                  </a:lnTo>
                  <a:lnTo>
                    <a:pt x="255" y="151"/>
                  </a:lnTo>
                  <a:lnTo>
                    <a:pt x="238" y="151"/>
                  </a:lnTo>
                  <a:close/>
                </a:path>
              </a:pathLst>
            </a:custGeom>
            <a:grpFill/>
            <a:ln>
              <a:noFill/>
            </a:ln>
          </p:spPr>
          <p:txBody>
            <a:bodyPr vert="horz" wrap="square" lIns="68580" tIns="34290" rIns="68580" bIns="34290" numCol="1" anchor="t" anchorCtr="0" compatLnSpc="1">
              <a:prstTxWarp prst="textNoShape">
                <a:avLst/>
              </a:prstTxWarp>
            </a:bodyPr>
            <a:lstStyle/>
            <a:p>
              <a:endParaRPr lang="en-US" sz="1350" dirty="0"/>
            </a:p>
          </p:txBody>
        </p:sp>
      </p:grpSp>
      <p:grpSp>
        <p:nvGrpSpPr>
          <p:cNvPr id="132" name="Group 131"/>
          <p:cNvGrpSpPr/>
          <p:nvPr/>
        </p:nvGrpSpPr>
        <p:grpSpPr>
          <a:xfrm rot="18900000" flipH="1">
            <a:off x="1394030" y="3489664"/>
            <a:ext cx="548067" cy="538816"/>
            <a:chOff x="-784303" y="1159727"/>
            <a:chExt cx="5028584" cy="4943708"/>
          </a:xfrm>
          <a:solidFill>
            <a:schemeClr val="tx2"/>
          </a:solidFill>
        </p:grpSpPr>
        <p:sp>
          <p:nvSpPr>
            <p:cNvPr id="133" name="Freeform 132"/>
            <p:cNvSpPr/>
            <p:nvPr/>
          </p:nvSpPr>
          <p:spPr>
            <a:xfrm flipV="1">
              <a:off x="1338145" y="1159727"/>
              <a:ext cx="765717" cy="4943708"/>
            </a:xfrm>
            <a:custGeom>
              <a:avLst/>
              <a:gdLst>
                <a:gd name="connsiteX0" fmla="*/ 206669 w 765717"/>
                <a:gd name="connsiteY0" fmla="*/ 4638909 h 4638909"/>
                <a:gd name="connsiteX1" fmla="*/ 559048 w 765717"/>
                <a:gd name="connsiteY1" fmla="*/ 4638909 h 4638909"/>
                <a:gd name="connsiteX2" fmla="*/ 676507 w 765717"/>
                <a:gd name="connsiteY2" fmla="*/ 3843455 h 4638909"/>
                <a:gd name="connsiteX3" fmla="*/ 529682 w 765717"/>
                <a:gd name="connsiteY3" fmla="*/ 3843455 h 4638909"/>
                <a:gd name="connsiteX4" fmla="*/ 529682 w 765717"/>
                <a:gd name="connsiteY4" fmla="*/ 2022088 h 4638909"/>
                <a:gd name="connsiteX5" fmla="*/ 765717 w 765717"/>
                <a:gd name="connsiteY5" fmla="*/ 2022088 h 4638909"/>
                <a:gd name="connsiteX6" fmla="*/ 765717 w 765717"/>
                <a:gd name="connsiteY6" fmla="*/ 0 h 4638909"/>
                <a:gd name="connsiteX7" fmla="*/ 0 w 765717"/>
                <a:gd name="connsiteY7" fmla="*/ 0 h 4638909"/>
                <a:gd name="connsiteX8" fmla="*/ 0 w 765717"/>
                <a:gd name="connsiteY8" fmla="*/ 2022088 h 4638909"/>
                <a:gd name="connsiteX9" fmla="*/ 236034 w 765717"/>
                <a:gd name="connsiteY9" fmla="*/ 2022088 h 4638909"/>
                <a:gd name="connsiteX10" fmla="*/ 236034 w 765717"/>
                <a:gd name="connsiteY10" fmla="*/ 3843455 h 4638909"/>
                <a:gd name="connsiteX11" fmla="*/ 89210 w 765717"/>
                <a:gd name="connsiteY11" fmla="*/ 3843455 h 463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5717" h="4638909">
                  <a:moveTo>
                    <a:pt x="206669" y="4638909"/>
                  </a:moveTo>
                  <a:lnTo>
                    <a:pt x="559048" y="4638909"/>
                  </a:lnTo>
                  <a:lnTo>
                    <a:pt x="676507" y="3843455"/>
                  </a:lnTo>
                  <a:lnTo>
                    <a:pt x="529682" y="3843455"/>
                  </a:lnTo>
                  <a:lnTo>
                    <a:pt x="529682" y="2022088"/>
                  </a:lnTo>
                  <a:lnTo>
                    <a:pt x="765717" y="2022088"/>
                  </a:lnTo>
                  <a:lnTo>
                    <a:pt x="765717" y="0"/>
                  </a:lnTo>
                  <a:lnTo>
                    <a:pt x="0" y="0"/>
                  </a:lnTo>
                  <a:lnTo>
                    <a:pt x="0" y="2022088"/>
                  </a:lnTo>
                  <a:lnTo>
                    <a:pt x="236034" y="2022088"/>
                  </a:lnTo>
                  <a:lnTo>
                    <a:pt x="236034" y="3843455"/>
                  </a:lnTo>
                  <a:lnTo>
                    <a:pt x="89210" y="38434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smtClean="0">
                <a:solidFill>
                  <a:schemeClr val="bg1"/>
                </a:solidFill>
              </a:endParaRPr>
            </a:p>
          </p:txBody>
        </p:sp>
        <p:sp>
          <p:nvSpPr>
            <p:cNvPr id="134" name="Freeform 133"/>
            <p:cNvSpPr/>
            <p:nvPr/>
          </p:nvSpPr>
          <p:spPr>
            <a:xfrm>
              <a:off x="2036955" y="2719038"/>
              <a:ext cx="2207326" cy="1531434"/>
            </a:xfrm>
            <a:custGeom>
              <a:avLst/>
              <a:gdLst>
                <a:gd name="connsiteX0" fmla="*/ 1520284 w 2207326"/>
                <a:gd name="connsiteY0" fmla="*/ 0 h 1531434"/>
                <a:gd name="connsiteX1" fmla="*/ 2158311 w 2207326"/>
                <a:gd name="connsiteY1" fmla="*/ 337598 h 1531434"/>
                <a:gd name="connsiteX2" fmla="*/ 2207326 w 2207326"/>
                <a:gd name="connsiteY2" fmla="*/ 427464 h 1531434"/>
                <a:gd name="connsiteX3" fmla="*/ 1338147 w 2207326"/>
                <a:gd name="connsiteY3" fmla="*/ 427464 h 1531434"/>
                <a:gd name="connsiteX4" fmla="*/ 1338147 w 2207326"/>
                <a:gd name="connsiteY4" fmla="*/ 1103971 h 1531434"/>
                <a:gd name="connsiteX5" fmla="*/ 2207325 w 2207326"/>
                <a:gd name="connsiteY5" fmla="*/ 1103971 h 1531434"/>
                <a:gd name="connsiteX6" fmla="*/ 2158311 w 2207326"/>
                <a:gd name="connsiteY6" fmla="*/ 1193837 h 1531434"/>
                <a:gd name="connsiteX7" fmla="*/ 1520284 w 2207326"/>
                <a:gd name="connsiteY7" fmla="*/ 1531434 h 1531434"/>
                <a:gd name="connsiteX8" fmla="*/ 882257 w 2207326"/>
                <a:gd name="connsiteY8" fmla="*/ 1193837 h 1531434"/>
                <a:gd name="connsiteX9" fmla="*/ 829189 w 2207326"/>
                <a:gd name="connsiteY9" fmla="*/ 1096537 h 1531434"/>
                <a:gd name="connsiteX10" fmla="*/ 0 w 2207326"/>
                <a:gd name="connsiteY10" fmla="*/ 1096537 h 1531434"/>
                <a:gd name="connsiteX11" fmla="*/ 0 w 2207326"/>
                <a:gd name="connsiteY11" fmla="*/ 434898 h 1531434"/>
                <a:gd name="connsiteX12" fmla="*/ 829188 w 2207326"/>
                <a:gd name="connsiteY12" fmla="*/ 434898 h 1531434"/>
                <a:gd name="connsiteX13" fmla="*/ 882257 w 2207326"/>
                <a:gd name="connsiteY13" fmla="*/ 337597 h 1531434"/>
                <a:gd name="connsiteX14" fmla="*/ 1520284 w 2207326"/>
                <a:gd name="connsiteY14" fmla="*/ 0 h 153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07326" h="1531434">
                  <a:moveTo>
                    <a:pt x="1520284" y="0"/>
                  </a:moveTo>
                  <a:cubicBezTo>
                    <a:pt x="1785876" y="0"/>
                    <a:pt x="2020038" y="133915"/>
                    <a:pt x="2158311" y="337598"/>
                  </a:cubicBezTo>
                  <a:lnTo>
                    <a:pt x="2207326" y="427464"/>
                  </a:lnTo>
                  <a:lnTo>
                    <a:pt x="1338147" y="427464"/>
                  </a:lnTo>
                  <a:lnTo>
                    <a:pt x="1338147" y="1103971"/>
                  </a:lnTo>
                  <a:lnTo>
                    <a:pt x="2207325" y="1103971"/>
                  </a:lnTo>
                  <a:lnTo>
                    <a:pt x="2158311" y="1193837"/>
                  </a:lnTo>
                  <a:cubicBezTo>
                    <a:pt x="2020038" y="1397519"/>
                    <a:pt x="1785876" y="1531434"/>
                    <a:pt x="1520284" y="1531434"/>
                  </a:cubicBezTo>
                  <a:cubicBezTo>
                    <a:pt x="1254692" y="1531434"/>
                    <a:pt x="1020530" y="1397519"/>
                    <a:pt x="882257" y="1193837"/>
                  </a:cubicBezTo>
                  <a:lnTo>
                    <a:pt x="829189" y="1096537"/>
                  </a:lnTo>
                  <a:lnTo>
                    <a:pt x="0" y="1096537"/>
                  </a:lnTo>
                  <a:lnTo>
                    <a:pt x="0" y="434898"/>
                  </a:lnTo>
                  <a:lnTo>
                    <a:pt x="829188" y="434898"/>
                  </a:lnTo>
                  <a:lnTo>
                    <a:pt x="882257" y="337597"/>
                  </a:lnTo>
                  <a:cubicBezTo>
                    <a:pt x="1020530" y="133915"/>
                    <a:pt x="1254692" y="0"/>
                    <a:pt x="15202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smtClean="0">
                <a:solidFill>
                  <a:schemeClr val="bg1"/>
                </a:solidFill>
              </a:endParaRPr>
            </a:p>
          </p:txBody>
        </p:sp>
        <p:sp>
          <p:nvSpPr>
            <p:cNvPr id="135" name="Freeform 134"/>
            <p:cNvSpPr/>
            <p:nvPr/>
          </p:nvSpPr>
          <p:spPr>
            <a:xfrm flipH="1">
              <a:off x="-784303" y="2719038"/>
              <a:ext cx="2207326" cy="1531434"/>
            </a:xfrm>
            <a:custGeom>
              <a:avLst/>
              <a:gdLst>
                <a:gd name="connsiteX0" fmla="*/ 1520284 w 2207326"/>
                <a:gd name="connsiteY0" fmla="*/ 0 h 1531434"/>
                <a:gd name="connsiteX1" fmla="*/ 2158311 w 2207326"/>
                <a:gd name="connsiteY1" fmla="*/ 337598 h 1531434"/>
                <a:gd name="connsiteX2" fmla="*/ 2207326 w 2207326"/>
                <a:gd name="connsiteY2" fmla="*/ 427464 h 1531434"/>
                <a:gd name="connsiteX3" fmla="*/ 1338147 w 2207326"/>
                <a:gd name="connsiteY3" fmla="*/ 427464 h 1531434"/>
                <a:gd name="connsiteX4" fmla="*/ 1338147 w 2207326"/>
                <a:gd name="connsiteY4" fmla="*/ 1103971 h 1531434"/>
                <a:gd name="connsiteX5" fmla="*/ 2207325 w 2207326"/>
                <a:gd name="connsiteY5" fmla="*/ 1103971 h 1531434"/>
                <a:gd name="connsiteX6" fmla="*/ 2158311 w 2207326"/>
                <a:gd name="connsiteY6" fmla="*/ 1193837 h 1531434"/>
                <a:gd name="connsiteX7" fmla="*/ 1520284 w 2207326"/>
                <a:gd name="connsiteY7" fmla="*/ 1531434 h 1531434"/>
                <a:gd name="connsiteX8" fmla="*/ 882257 w 2207326"/>
                <a:gd name="connsiteY8" fmla="*/ 1193837 h 1531434"/>
                <a:gd name="connsiteX9" fmla="*/ 829189 w 2207326"/>
                <a:gd name="connsiteY9" fmla="*/ 1096537 h 1531434"/>
                <a:gd name="connsiteX10" fmla="*/ 0 w 2207326"/>
                <a:gd name="connsiteY10" fmla="*/ 1096537 h 1531434"/>
                <a:gd name="connsiteX11" fmla="*/ 0 w 2207326"/>
                <a:gd name="connsiteY11" fmla="*/ 434898 h 1531434"/>
                <a:gd name="connsiteX12" fmla="*/ 829188 w 2207326"/>
                <a:gd name="connsiteY12" fmla="*/ 434898 h 1531434"/>
                <a:gd name="connsiteX13" fmla="*/ 882257 w 2207326"/>
                <a:gd name="connsiteY13" fmla="*/ 337597 h 1531434"/>
                <a:gd name="connsiteX14" fmla="*/ 1520284 w 2207326"/>
                <a:gd name="connsiteY14" fmla="*/ 0 h 153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07326" h="1531434">
                  <a:moveTo>
                    <a:pt x="1520284" y="0"/>
                  </a:moveTo>
                  <a:cubicBezTo>
                    <a:pt x="1785876" y="0"/>
                    <a:pt x="2020038" y="133915"/>
                    <a:pt x="2158311" y="337598"/>
                  </a:cubicBezTo>
                  <a:lnTo>
                    <a:pt x="2207326" y="427464"/>
                  </a:lnTo>
                  <a:lnTo>
                    <a:pt x="1338147" y="427464"/>
                  </a:lnTo>
                  <a:lnTo>
                    <a:pt x="1338147" y="1103971"/>
                  </a:lnTo>
                  <a:lnTo>
                    <a:pt x="2207325" y="1103971"/>
                  </a:lnTo>
                  <a:lnTo>
                    <a:pt x="2158311" y="1193837"/>
                  </a:lnTo>
                  <a:cubicBezTo>
                    <a:pt x="2020038" y="1397519"/>
                    <a:pt x="1785876" y="1531434"/>
                    <a:pt x="1520284" y="1531434"/>
                  </a:cubicBezTo>
                  <a:cubicBezTo>
                    <a:pt x="1254692" y="1531434"/>
                    <a:pt x="1020530" y="1397519"/>
                    <a:pt x="882257" y="1193837"/>
                  </a:cubicBezTo>
                  <a:lnTo>
                    <a:pt x="829189" y="1096537"/>
                  </a:lnTo>
                  <a:lnTo>
                    <a:pt x="0" y="1096537"/>
                  </a:lnTo>
                  <a:lnTo>
                    <a:pt x="0" y="434898"/>
                  </a:lnTo>
                  <a:lnTo>
                    <a:pt x="829188" y="434898"/>
                  </a:lnTo>
                  <a:lnTo>
                    <a:pt x="882257" y="337597"/>
                  </a:lnTo>
                  <a:cubicBezTo>
                    <a:pt x="1020530" y="133915"/>
                    <a:pt x="1254692" y="0"/>
                    <a:pt x="15202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smtClean="0">
                <a:solidFill>
                  <a:schemeClr val="bg1"/>
                </a:solidFill>
              </a:endParaRPr>
            </a:p>
          </p:txBody>
        </p:sp>
      </p:grpSp>
      <p:grpSp>
        <p:nvGrpSpPr>
          <p:cNvPr id="136" name="Group 135"/>
          <p:cNvGrpSpPr/>
          <p:nvPr/>
        </p:nvGrpSpPr>
        <p:grpSpPr>
          <a:xfrm flipH="1">
            <a:off x="4820277" y="3589866"/>
            <a:ext cx="630684" cy="336041"/>
            <a:chOff x="7551674" y="-641350"/>
            <a:chExt cx="2383541" cy="1269999"/>
          </a:xfrm>
          <a:solidFill>
            <a:schemeClr val="tx2"/>
          </a:solidFill>
        </p:grpSpPr>
        <p:sp>
          <p:nvSpPr>
            <p:cNvPr id="137" name="Rectangle 136"/>
            <p:cNvSpPr/>
            <p:nvPr/>
          </p:nvSpPr>
          <p:spPr>
            <a:xfrm>
              <a:off x="7551674" y="-20823"/>
              <a:ext cx="1906651"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smtClean="0">
                <a:solidFill>
                  <a:schemeClr val="bg1"/>
                </a:solidFill>
              </a:endParaRPr>
            </a:p>
          </p:txBody>
        </p:sp>
        <p:sp>
          <p:nvSpPr>
            <p:cNvPr id="138" name="Isosceles Triangle 137"/>
            <p:cNvSpPr/>
            <p:nvPr/>
          </p:nvSpPr>
          <p:spPr>
            <a:xfrm rot="5400000">
              <a:off x="9418187" y="-275728"/>
              <a:ext cx="448045" cy="58601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smtClean="0">
                <a:solidFill>
                  <a:schemeClr val="bg1"/>
                </a:solidFill>
              </a:endParaRPr>
            </a:p>
          </p:txBody>
        </p:sp>
        <p:sp>
          <p:nvSpPr>
            <p:cNvPr id="139" name="Oval 138"/>
            <p:cNvSpPr/>
            <p:nvPr/>
          </p:nvSpPr>
          <p:spPr>
            <a:xfrm>
              <a:off x="8613775" y="-641350"/>
              <a:ext cx="342900" cy="342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smtClean="0">
                <a:solidFill>
                  <a:schemeClr val="bg1"/>
                </a:solidFill>
              </a:endParaRPr>
            </a:p>
          </p:txBody>
        </p:sp>
        <p:sp>
          <p:nvSpPr>
            <p:cNvPr id="140" name="Freeform 139"/>
            <p:cNvSpPr/>
            <p:nvPr/>
          </p:nvSpPr>
          <p:spPr>
            <a:xfrm>
              <a:off x="7788274" y="-500856"/>
              <a:ext cx="990600" cy="488950"/>
            </a:xfrm>
            <a:custGeom>
              <a:avLst/>
              <a:gdLst>
                <a:gd name="connsiteX0" fmla="*/ 0 w 971550"/>
                <a:gd name="connsiteY0" fmla="*/ 485775 h 488950"/>
                <a:gd name="connsiteX1" fmla="*/ 276225 w 971550"/>
                <a:gd name="connsiteY1" fmla="*/ 180975 h 488950"/>
                <a:gd name="connsiteX2" fmla="*/ 587375 w 971550"/>
                <a:gd name="connsiteY2" fmla="*/ 3175 h 488950"/>
                <a:gd name="connsiteX3" fmla="*/ 822325 w 971550"/>
                <a:gd name="connsiteY3" fmla="*/ 0 h 488950"/>
                <a:gd name="connsiteX4" fmla="*/ 971550 w 971550"/>
                <a:gd name="connsiteY4" fmla="*/ 44450 h 488950"/>
                <a:gd name="connsiteX5" fmla="*/ 850900 w 971550"/>
                <a:gd name="connsiteY5" fmla="*/ 85725 h 488950"/>
                <a:gd name="connsiteX6" fmla="*/ 508000 w 971550"/>
                <a:gd name="connsiteY6" fmla="*/ 130175 h 488950"/>
                <a:gd name="connsiteX7" fmla="*/ 123825 w 971550"/>
                <a:gd name="connsiteY7" fmla="*/ 444500 h 488950"/>
                <a:gd name="connsiteX8" fmla="*/ 130175 w 971550"/>
                <a:gd name="connsiteY8" fmla="*/ 488950 h 488950"/>
                <a:gd name="connsiteX9" fmla="*/ 0 w 971550"/>
                <a:gd name="connsiteY9" fmla="*/ 485775 h 488950"/>
                <a:gd name="connsiteX0" fmla="*/ 0 w 971550"/>
                <a:gd name="connsiteY0" fmla="*/ 485775 h 488950"/>
                <a:gd name="connsiteX1" fmla="*/ 276225 w 971550"/>
                <a:gd name="connsiteY1" fmla="*/ 180975 h 488950"/>
                <a:gd name="connsiteX2" fmla="*/ 587375 w 971550"/>
                <a:gd name="connsiteY2" fmla="*/ 3175 h 488950"/>
                <a:gd name="connsiteX3" fmla="*/ 822325 w 971550"/>
                <a:gd name="connsiteY3" fmla="*/ 0 h 488950"/>
                <a:gd name="connsiteX4" fmla="*/ 971550 w 971550"/>
                <a:gd name="connsiteY4" fmla="*/ 44450 h 488950"/>
                <a:gd name="connsiteX5" fmla="*/ 850900 w 971550"/>
                <a:gd name="connsiteY5" fmla="*/ 85725 h 488950"/>
                <a:gd name="connsiteX6" fmla="*/ 508000 w 971550"/>
                <a:gd name="connsiteY6" fmla="*/ 130175 h 488950"/>
                <a:gd name="connsiteX7" fmla="*/ 123825 w 971550"/>
                <a:gd name="connsiteY7" fmla="*/ 444500 h 488950"/>
                <a:gd name="connsiteX8" fmla="*/ 130175 w 971550"/>
                <a:gd name="connsiteY8" fmla="*/ 488950 h 488950"/>
                <a:gd name="connsiteX9" fmla="*/ 0 w 971550"/>
                <a:gd name="connsiteY9" fmla="*/ 485775 h 488950"/>
                <a:gd name="connsiteX0" fmla="*/ 0 w 971550"/>
                <a:gd name="connsiteY0" fmla="*/ 487985 h 491160"/>
                <a:gd name="connsiteX1" fmla="*/ 276225 w 971550"/>
                <a:gd name="connsiteY1" fmla="*/ 183185 h 491160"/>
                <a:gd name="connsiteX2" fmla="*/ 587375 w 971550"/>
                <a:gd name="connsiteY2" fmla="*/ 5385 h 491160"/>
                <a:gd name="connsiteX3" fmla="*/ 822325 w 971550"/>
                <a:gd name="connsiteY3" fmla="*/ 2210 h 491160"/>
                <a:gd name="connsiteX4" fmla="*/ 971550 w 971550"/>
                <a:gd name="connsiteY4" fmla="*/ 46660 h 491160"/>
                <a:gd name="connsiteX5" fmla="*/ 850900 w 971550"/>
                <a:gd name="connsiteY5" fmla="*/ 87935 h 491160"/>
                <a:gd name="connsiteX6" fmla="*/ 508000 w 971550"/>
                <a:gd name="connsiteY6" fmla="*/ 132385 h 491160"/>
                <a:gd name="connsiteX7" fmla="*/ 123825 w 971550"/>
                <a:gd name="connsiteY7" fmla="*/ 446710 h 491160"/>
                <a:gd name="connsiteX8" fmla="*/ 130175 w 971550"/>
                <a:gd name="connsiteY8" fmla="*/ 491160 h 491160"/>
                <a:gd name="connsiteX9" fmla="*/ 0 w 971550"/>
                <a:gd name="connsiteY9" fmla="*/ 487985 h 491160"/>
                <a:gd name="connsiteX0" fmla="*/ 0 w 971550"/>
                <a:gd name="connsiteY0" fmla="*/ 492412 h 495587"/>
                <a:gd name="connsiteX1" fmla="*/ 276225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508000 w 971550"/>
                <a:gd name="connsiteY6" fmla="*/ 136812 h 495587"/>
                <a:gd name="connsiteX7" fmla="*/ 123825 w 971550"/>
                <a:gd name="connsiteY7" fmla="*/ 451137 h 495587"/>
                <a:gd name="connsiteX8" fmla="*/ 130175 w 971550"/>
                <a:gd name="connsiteY8" fmla="*/ 495587 h 495587"/>
                <a:gd name="connsiteX9" fmla="*/ 0 w 971550"/>
                <a:gd name="connsiteY9" fmla="*/ 492412 h 495587"/>
                <a:gd name="connsiteX0" fmla="*/ 0 w 971550"/>
                <a:gd name="connsiteY0" fmla="*/ 492412 h 495587"/>
                <a:gd name="connsiteX1" fmla="*/ 276225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508000 w 971550"/>
                <a:gd name="connsiteY6" fmla="*/ 136812 h 495587"/>
                <a:gd name="connsiteX7" fmla="*/ 123825 w 971550"/>
                <a:gd name="connsiteY7" fmla="*/ 451137 h 495587"/>
                <a:gd name="connsiteX8" fmla="*/ 130175 w 971550"/>
                <a:gd name="connsiteY8" fmla="*/ 495587 h 495587"/>
                <a:gd name="connsiteX9" fmla="*/ 0 w 971550"/>
                <a:gd name="connsiteY9" fmla="*/ 492412 h 495587"/>
                <a:gd name="connsiteX0" fmla="*/ 0 w 971550"/>
                <a:gd name="connsiteY0" fmla="*/ 492412 h 495587"/>
                <a:gd name="connsiteX1" fmla="*/ 276225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508000 w 971550"/>
                <a:gd name="connsiteY6" fmla="*/ 136812 h 495587"/>
                <a:gd name="connsiteX7" fmla="*/ 123825 w 971550"/>
                <a:gd name="connsiteY7" fmla="*/ 451137 h 495587"/>
                <a:gd name="connsiteX8" fmla="*/ 130175 w 971550"/>
                <a:gd name="connsiteY8" fmla="*/ 495587 h 495587"/>
                <a:gd name="connsiteX9" fmla="*/ 0 w 971550"/>
                <a:gd name="connsiteY9" fmla="*/ 492412 h 495587"/>
                <a:gd name="connsiteX0" fmla="*/ 0 w 971550"/>
                <a:gd name="connsiteY0" fmla="*/ 492412 h 495587"/>
                <a:gd name="connsiteX1" fmla="*/ 276225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508000 w 971550"/>
                <a:gd name="connsiteY6" fmla="*/ 136812 h 495587"/>
                <a:gd name="connsiteX7" fmla="*/ 123825 w 971550"/>
                <a:gd name="connsiteY7" fmla="*/ 451137 h 495587"/>
                <a:gd name="connsiteX8" fmla="*/ 130175 w 971550"/>
                <a:gd name="connsiteY8" fmla="*/ 495587 h 495587"/>
                <a:gd name="connsiteX9" fmla="*/ 0 w 971550"/>
                <a:gd name="connsiteY9" fmla="*/ 492412 h 495587"/>
                <a:gd name="connsiteX0" fmla="*/ 0 w 971550"/>
                <a:gd name="connsiteY0" fmla="*/ 492412 h 495587"/>
                <a:gd name="connsiteX1" fmla="*/ 276225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508000 w 971550"/>
                <a:gd name="connsiteY6" fmla="*/ 136812 h 495587"/>
                <a:gd name="connsiteX7" fmla="*/ 123825 w 971550"/>
                <a:gd name="connsiteY7" fmla="*/ 451137 h 495587"/>
                <a:gd name="connsiteX8" fmla="*/ 130175 w 971550"/>
                <a:gd name="connsiteY8" fmla="*/ 495587 h 495587"/>
                <a:gd name="connsiteX9" fmla="*/ 0 w 971550"/>
                <a:gd name="connsiteY9" fmla="*/ 492412 h 495587"/>
                <a:gd name="connsiteX0" fmla="*/ 0 w 971550"/>
                <a:gd name="connsiteY0" fmla="*/ 492412 h 495587"/>
                <a:gd name="connsiteX1" fmla="*/ 276225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500856 w 971550"/>
                <a:gd name="connsiteY6" fmla="*/ 122525 h 495587"/>
                <a:gd name="connsiteX7" fmla="*/ 123825 w 971550"/>
                <a:gd name="connsiteY7" fmla="*/ 451137 h 495587"/>
                <a:gd name="connsiteX8" fmla="*/ 130175 w 971550"/>
                <a:gd name="connsiteY8" fmla="*/ 495587 h 495587"/>
                <a:gd name="connsiteX9" fmla="*/ 0 w 971550"/>
                <a:gd name="connsiteY9" fmla="*/ 492412 h 495587"/>
                <a:gd name="connsiteX0" fmla="*/ 0 w 971550"/>
                <a:gd name="connsiteY0" fmla="*/ 492412 h 495587"/>
                <a:gd name="connsiteX1" fmla="*/ 276225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500856 w 971550"/>
                <a:gd name="connsiteY6" fmla="*/ 122525 h 495587"/>
                <a:gd name="connsiteX7" fmla="*/ 123825 w 971550"/>
                <a:gd name="connsiteY7" fmla="*/ 451137 h 495587"/>
                <a:gd name="connsiteX8" fmla="*/ 130175 w 971550"/>
                <a:gd name="connsiteY8" fmla="*/ 495587 h 495587"/>
                <a:gd name="connsiteX9" fmla="*/ 0 w 971550"/>
                <a:gd name="connsiteY9" fmla="*/ 492412 h 495587"/>
                <a:gd name="connsiteX0" fmla="*/ 0 w 971550"/>
                <a:gd name="connsiteY0" fmla="*/ 492412 h 495587"/>
                <a:gd name="connsiteX1" fmla="*/ 276225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500856 w 971550"/>
                <a:gd name="connsiteY6" fmla="*/ 122525 h 495587"/>
                <a:gd name="connsiteX7" fmla="*/ 123825 w 971550"/>
                <a:gd name="connsiteY7" fmla="*/ 451137 h 495587"/>
                <a:gd name="connsiteX8" fmla="*/ 130175 w 971550"/>
                <a:gd name="connsiteY8" fmla="*/ 495587 h 495587"/>
                <a:gd name="connsiteX9" fmla="*/ 0 w 971550"/>
                <a:gd name="connsiteY9" fmla="*/ 492412 h 495587"/>
                <a:gd name="connsiteX0" fmla="*/ 0 w 971550"/>
                <a:gd name="connsiteY0" fmla="*/ 492412 h 495587"/>
                <a:gd name="connsiteX1" fmla="*/ 276225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465137 w 971550"/>
                <a:gd name="connsiteY6" fmla="*/ 132050 h 495587"/>
                <a:gd name="connsiteX7" fmla="*/ 123825 w 971550"/>
                <a:gd name="connsiteY7" fmla="*/ 451137 h 495587"/>
                <a:gd name="connsiteX8" fmla="*/ 130175 w 971550"/>
                <a:gd name="connsiteY8" fmla="*/ 495587 h 495587"/>
                <a:gd name="connsiteX9" fmla="*/ 0 w 971550"/>
                <a:gd name="connsiteY9" fmla="*/ 492412 h 495587"/>
                <a:gd name="connsiteX0" fmla="*/ 0 w 971550"/>
                <a:gd name="connsiteY0" fmla="*/ 492412 h 495587"/>
                <a:gd name="connsiteX1" fmla="*/ 276225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465137 w 971550"/>
                <a:gd name="connsiteY6" fmla="*/ 132050 h 495587"/>
                <a:gd name="connsiteX7" fmla="*/ 123825 w 971550"/>
                <a:gd name="connsiteY7" fmla="*/ 451137 h 495587"/>
                <a:gd name="connsiteX8" fmla="*/ 130175 w 971550"/>
                <a:gd name="connsiteY8" fmla="*/ 495587 h 495587"/>
                <a:gd name="connsiteX9" fmla="*/ 0 w 971550"/>
                <a:gd name="connsiteY9" fmla="*/ 492412 h 495587"/>
                <a:gd name="connsiteX0" fmla="*/ 0 w 971550"/>
                <a:gd name="connsiteY0" fmla="*/ 492412 h 495587"/>
                <a:gd name="connsiteX1" fmla="*/ 264318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465137 w 971550"/>
                <a:gd name="connsiteY6" fmla="*/ 132050 h 495587"/>
                <a:gd name="connsiteX7" fmla="*/ 123825 w 971550"/>
                <a:gd name="connsiteY7" fmla="*/ 451137 h 495587"/>
                <a:gd name="connsiteX8" fmla="*/ 130175 w 971550"/>
                <a:gd name="connsiteY8" fmla="*/ 495587 h 495587"/>
                <a:gd name="connsiteX9" fmla="*/ 0 w 971550"/>
                <a:gd name="connsiteY9" fmla="*/ 492412 h 495587"/>
                <a:gd name="connsiteX0" fmla="*/ 0 w 990600"/>
                <a:gd name="connsiteY0" fmla="*/ 492412 h 495587"/>
                <a:gd name="connsiteX1" fmla="*/ 283368 w 990600"/>
                <a:gd name="connsiteY1" fmla="*/ 187612 h 495587"/>
                <a:gd name="connsiteX2" fmla="*/ 606425 w 990600"/>
                <a:gd name="connsiteY2" fmla="*/ 9812 h 495587"/>
                <a:gd name="connsiteX3" fmla="*/ 841375 w 990600"/>
                <a:gd name="connsiteY3" fmla="*/ 6637 h 495587"/>
                <a:gd name="connsiteX4" fmla="*/ 990600 w 990600"/>
                <a:gd name="connsiteY4" fmla="*/ 51087 h 495587"/>
                <a:gd name="connsiteX5" fmla="*/ 869950 w 990600"/>
                <a:gd name="connsiteY5" fmla="*/ 92362 h 495587"/>
                <a:gd name="connsiteX6" fmla="*/ 484187 w 990600"/>
                <a:gd name="connsiteY6" fmla="*/ 132050 h 495587"/>
                <a:gd name="connsiteX7" fmla="*/ 142875 w 990600"/>
                <a:gd name="connsiteY7" fmla="*/ 451137 h 495587"/>
                <a:gd name="connsiteX8" fmla="*/ 149225 w 990600"/>
                <a:gd name="connsiteY8" fmla="*/ 495587 h 495587"/>
                <a:gd name="connsiteX9" fmla="*/ 0 w 990600"/>
                <a:gd name="connsiteY9" fmla="*/ 492412 h 495587"/>
                <a:gd name="connsiteX0" fmla="*/ 0 w 990600"/>
                <a:gd name="connsiteY0" fmla="*/ 492412 h 495587"/>
                <a:gd name="connsiteX1" fmla="*/ 283368 w 990600"/>
                <a:gd name="connsiteY1" fmla="*/ 187612 h 495587"/>
                <a:gd name="connsiteX2" fmla="*/ 606425 w 990600"/>
                <a:gd name="connsiteY2" fmla="*/ 9812 h 495587"/>
                <a:gd name="connsiteX3" fmla="*/ 841375 w 990600"/>
                <a:gd name="connsiteY3" fmla="*/ 6637 h 495587"/>
                <a:gd name="connsiteX4" fmla="*/ 990600 w 990600"/>
                <a:gd name="connsiteY4" fmla="*/ 51087 h 495587"/>
                <a:gd name="connsiteX5" fmla="*/ 869950 w 990600"/>
                <a:gd name="connsiteY5" fmla="*/ 92362 h 495587"/>
                <a:gd name="connsiteX6" fmla="*/ 484187 w 990600"/>
                <a:gd name="connsiteY6" fmla="*/ 132050 h 495587"/>
                <a:gd name="connsiteX7" fmla="*/ 142875 w 990600"/>
                <a:gd name="connsiteY7" fmla="*/ 451137 h 495587"/>
                <a:gd name="connsiteX8" fmla="*/ 149225 w 990600"/>
                <a:gd name="connsiteY8" fmla="*/ 495587 h 495587"/>
                <a:gd name="connsiteX9" fmla="*/ 0 w 990600"/>
                <a:gd name="connsiteY9" fmla="*/ 492412 h 495587"/>
                <a:gd name="connsiteX0" fmla="*/ 0 w 990600"/>
                <a:gd name="connsiteY0" fmla="*/ 492412 h 495587"/>
                <a:gd name="connsiteX1" fmla="*/ 283368 w 990600"/>
                <a:gd name="connsiteY1" fmla="*/ 187612 h 495587"/>
                <a:gd name="connsiteX2" fmla="*/ 606425 w 990600"/>
                <a:gd name="connsiteY2" fmla="*/ 9812 h 495587"/>
                <a:gd name="connsiteX3" fmla="*/ 841375 w 990600"/>
                <a:gd name="connsiteY3" fmla="*/ 6637 h 495587"/>
                <a:gd name="connsiteX4" fmla="*/ 990600 w 990600"/>
                <a:gd name="connsiteY4" fmla="*/ 51087 h 495587"/>
                <a:gd name="connsiteX5" fmla="*/ 869950 w 990600"/>
                <a:gd name="connsiteY5" fmla="*/ 92362 h 495587"/>
                <a:gd name="connsiteX6" fmla="*/ 479425 w 990600"/>
                <a:gd name="connsiteY6" fmla="*/ 139194 h 495587"/>
                <a:gd name="connsiteX7" fmla="*/ 142875 w 990600"/>
                <a:gd name="connsiteY7" fmla="*/ 451137 h 495587"/>
                <a:gd name="connsiteX8" fmla="*/ 149225 w 990600"/>
                <a:gd name="connsiteY8" fmla="*/ 495587 h 495587"/>
                <a:gd name="connsiteX9" fmla="*/ 0 w 990600"/>
                <a:gd name="connsiteY9" fmla="*/ 492412 h 495587"/>
                <a:gd name="connsiteX0" fmla="*/ 0 w 990600"/>
                <a:gd name="connsiteY0" fmla="*/ 492412 h 495587"/>
                <a:gd name="connsiteX1" fmla="*/ 283368 w 990600"/>
                <a:gd name="connsiteY1" fmla="*/ 187612 h 495587"/>
                <a:gd name="connsiteX2" fmla="*/ 606425 w 990600"/>
                <a:gd name="connsiteY2" fmla="*/ 9812 h 495587"/>
                <a:gd name="connsiteX3" fmla="*/ 841375 w 990600"/>
                <a:gd name="connsiteY3" fmla="*/ 6637 h 495587"/>
                <a:gd name="connsiteX4" fmla="*/ 990600 w 990600"/>
                <a:gd name="connsiteY4" fmla="*/ 51087 h 495587"/>
                <a:gd name="connsiteX5" fmla="*/ 869950 w 990600"/>
                <a:gd name="connsiteY5" fmla="*/ 92362 h 495587"/>
                <a:gd name="connsiteX6" fmla="*/ 479425 w 990600"/>
                <a:gd name="connsiteY6" fmla="*/ 139194 h 495587"/>
                <a:gd name="connsiteX7" fmla="*/ 142875 w 990600"/>
                <a:gd name="connsiteY7" fmla="*/ 451137 h 495587"/>
                <a:gd name="connsiteX8" fmla="*/ 149225 w 990600"/>
                <a:gd name="connsiteY8" fmla="*/ 495587 h 495587"/>
                <a:gd name="connsiteX9" fmla="*/ 0 w 990600"/>
                <a:gd name="connsiteY9" fmla="*/ 492412 h 495587"/>
                <a:gd name="connsiteX0" fmla="*/ 0 w 990600"/>
                <a:gd name="connsiteY0" fmla="*/ 492412 h 495587"/>
                <a:gd name="connsiteX1" fmla="*/ 283368 w 990600"/>
                <a:gd name="connsiteY1" fmla="*/ 187612 h 495587"/>
                <a:gd name="connsiteX2" fmla="*/ 606425 w 990600"/>
                <a:gd name="connsiteY2" fmla="*/ 9812 h 495587"/>
                <a:gd name="connsiteX3" fmla="*/ 841375 w 990600"/>
                <a:gd name="connsiteY3" fmla="*/ 6637 h 495587"/>
                <a:gd name="connsiteX4" fmla="*/ 990600 w 990600"/>
                <a:gd name="connsiteY4" fmla="*/ 51087 h 495587"/>
                <a:gd name="connsiteX5" fmla="*/ 869950 w 990600"/>
                <a:gd name="connsiteY5" fmla="*/ 92362 h 495587"/>
                <a:gd name="connsiteX6" fmla="*/ 479425 w 990600"/>
                <a:gd name="connsiteY6" fmla="*/ 139194 h 495587"/>
                <a:gd name="connsiteX7" fmla="*/ 142875 w 990600"/>
                <a:gd name="connsiteY7" fmla="*/ 451137 h 495587"/>
                <a:gd name="connsiteX8" fmla="*/ 149225 w 990600"/>
                <a:gd name="connsiteY8" fmla="*/ 495587 h 495587"/>
                <a:gd name="connsiteX9" fmla="*/ 0 w 990600"/>
                <a:gd name="connsiteY9" fmla="*/ 492412 h 495587"/>
                <a:gd name="connsiteX0" fmla="*/ 0 w 990600"/>
                <a:gd name="connsiteY0" fmla="*/ 492412 h 495587"/>
                <a:gd name="connsiteX1" fmla="*/ 271462 w 990600"/>
                <a:gd name="connsiteY1" fmla="*/ 204281 h 495587"/>
                <a:gd name="connsiteX2" fmla="*/ 606425 w 990600"/>
                <a:gd name="connsiteY2" fmla="*/ 9812 h 495587"/>
                <a:gd name="connsiteX3" fmla="*/ 841375 w 990600"/>
                <a:gd name="connsiteY3" fmla="*/ 6637 h 495587"/>
                <a:gd name="connsiteX4" fmla="*/ 990600 w 990600"/>
                <a:gd name="connsiteY4" fmla="*/ 51087 h 495587"/>
                <a:gd name="connsiteX5" fmla="*/ 869950 w 990600"/>
                <a:gd name="connsiteY5" fmla="*/ 92362 h 495587"/>
                <a:gd name="connsiteX6" fmla="*/ 479425 w 990600"/>
                <a:gd name="connsiteY6" fmla="*/ 139194 h 495587"/>
                <a:gd name="connsiteX7" fmla="*/ 142875 w 990600"/>
                <a:gd name="connsiteY7" fmla="*/ 451137 h 495587"/>
                <a:gd name="connsiteX8" fmla="*/ 149225 w 990600"/>
                <a:gd name="connsiteY8" fmla="*/ 495587 h 495587"/>
                <a:gd name="connsiteX9" fmla="*/ 0 w 990600"/>
                <a:gd name="connsiteY9" fmla="*/ 492412 h 495587"/>
                <a:gd name="connsiteX0" fmla="*/ 0 w 990600"/>
                <a:gd name="connsiteY0" fmla="*/ 489488 h 492663"/>
                <a:gd name="connsiteX1" fmla="*/ 271462 w 990600"/>
                <a:gd name="connsiteY1" fmla="*/ 201357 h 492663"/>
                <a:gd name="connsiteX2" fmla="*/ 611188 w 990600"/>
                <a:gd name="connsiteY2" fmla="*/ 18794 h 492663"/>
                <a:gd name="connsiteX3" fmla="*/ 841375 w 990600"/>
                <a:gd name="connsiteY3" fmla="*/ 3713 h 492663"/>
                <a:gd name="connsiteX4" fmla="*/ 990600 w 990600"/>
                <a:gd name="connsiteY4" fmla="*/ 48163 h 492663"/>
                <a:gd name="connsiteX5" fmla="*/ 869950 w 990600"/>
                <a:gd name="connsiteY5" fmla="*/ 89438 h 492663"/>
                <a:gd name="connsiteX6" fmla="*/ 479425 w 990600"/>
                <a:gd name="connsiteY6" fmla="*/ 136270 h 492663"/>
                <a:gd name="connsiteX7" fmla="*/ 142875 w 990600"/>
                <a:gd name="connsiteY7" fmla="*/ 448213 h 492663"/>
                <a:gd name="connsiteX8" fmla="*/ 149225 w 990600"/>
                <a:gd name="connsiteY8" fmla="*/ 492663 h 492663"/>
                <a:gd name="connsiteX9" fmla="*/ 0 w 990600"/>
                <a:gd name="connsiteY9" fmla="*/ 489488 h 492663"/>
                <a:gd name="connsiteX0" fmla="*/ 0 w 990600"/>
                <a:gd name="connsiteY0" fmla="*/ 483747 h 486922"/>
                <a:gd name="connsiteX1" fmla="*/ 271462 w 990600"/>
                <a:gd name="connsiteY1" fmla="*/ 195616 h 486922"/>
                <a:gd name="connsiteX2" fmla="*/ 611188 w 990600"/>
                <a:gd name="connsiteY2" fmla="*/ 13053 h 486922"/>
                <a:gd name="connsiteX3" fmla="*/ 846138 w 990600"/>
                <a:gd name="connsiteY3" fmla="*/ 5116 h 486922"/>
                <a:gd name="connsiteX4" fmla="*/ 990600 w 990600"/>
                <a:gd name="connsiteY4" fmla="*/ 42422 h 486922"/>
                <a:gd name="connsiteX5" fmla="*/ 869950 w 990600"/>
                <a:gd name="connsiteY5" fmla="*/ 83697 h 486922"/>
                <a:gd name="connsiteX6" fmla="*/ 479425 w 990600"/>
                <a:gd name="connsiteY6" fmla="*/ 130529 h 486922"/>
                <a:gd name="connsiteX7" fmla="*/ 142875 w 990600"/>
                <a:gd name="connsiteY7" fmla="*/ 442472 h 486922"/>
                <a:gd name="connsiteX8" fmla="*/ 149225 w 990600"/>
                <a:gd name="connsiteY8" fmla="*/ 486922 h 486922"/>
                <a:gd name="connsiteX9" fmla="*/ 0 w 990600"/>
                <a:gd name="connsiteY9" fmla="*/ 483747 h 486922"/>
                <a:gd name="connsiteX0" fmla="*/ 0 w 990600"/>
                <a:gd name="connsiteY0" fmla="*/ 483747 h 489303"/>
                <a:gd name="connsiteX1" fmla="*/ 271462 w 990600"/>
                <a:gd name="connsiteY1" fmla="*/ 195616 h 489303"/>
                <a:gd name="connsiteX2" fmla="*/ 611188 w 990600"/>
                <a:gd name="connsiteY2" fmla="*/ 13053 h 489303"/>
                <a:gd name="connsiteX3" fmla="*/ 846138 w 990600"/>
                <a:gd name="connsiteY3" fmla="*/ 5116 h 489303"/>
                <a:gd name="connsiteX4" fmla="*/ 990600 w 990600"/>
                <a:gd name="connsiteY4" fmla="*/ 42422 h 489303"/>
                <a:gd name="connsiteX5" fmla="*/ 869950 w 990600"/>
                <a:gd name="connsiteY5" fmla="*/ 83697 h 489303"/>
                <a:gd name="connsiteX6" fmla="*/ 479425 w 990600"/>
                <a:gd name="connsiteY6" fmla="*/ 130529 h 489303"/>
                <a:gd name="connsiteX7" fmla="*/ 142875 w 990600"/>
                <a:gd name="connsiteY7" fmla="*/ 442472 h 489303"/>
                <a:gd name="connsiteX8" fmla="*/ 182562 w 990600"/>
                <a:gd name="connsiteY8" fmla="*/ 489303 h 489303"/>
                <a:gd name="connsiteX9" fmla="*/ 0 w 990600"/>
                <a:gd name="connsiteY9" fmla="*/ 483747 h 489303"/>
                <a:gd name="connsiteX0" fmla="*/ 0 w 990600"/>
                <a:gd name="connsiteY0" fmla="*/ 483747 h 489303"/>
                <a:gd name="connsiteX1" fmla="*/ 271462 w 990600"/>
                <a:gd name="connsiteY1" fmla="*/ 195616 h 489303"/>
                <a:gd name="connsiteX2" fmla="*/ 611188 w 990600"/>
                <a:gd name="connsiteY2" fmla="*/ 13053 h 489303"/>
                <a:gd name="connsiteX3" fmla="*/ 846138 w 990600"/>
                <a:gd name="connsiteY3" fmla="*/ 5116 h 489303"/>
                <a:gd name="connsiteX4" fmla="*/ 990600 w 990600"/>
                <a:gd name="connsiteY4" fmla="*/ 42422 h 489303"/>
                <a:gd name="connsiteX5" fmla="*/ 869950 w 990600"/>
                <a:gd name="connsiteY5" fmla="*/ 83697 h 489303"/>
                <a:gd name="connsiteX6" fmla="*/ 479425 w 990600"/>
                <a:gd name="connsiteY6" fmla="*/ 130529 h 489303"/>
                <a:gd name="connsiteX7" fmla="*/ 142875 w 990600"/>
                <a:gd name="connsiteY7" fmla="*/ 442472 h 489303"/>
                <a:gd name="connsiteX8" fmla="*/ 182562 w 990600"/>
                <a:gd name="connsiteY8" fmla="*/ 489303 h 489303"/>
                <a:gd name="connsiteX9" fmla="*/ 0 w 990600"/>
                <a:gd name="connsiteY9" fmla="*/ 483747 h 489303"/>
                <a:gd name="connsiteX0" fmla="*/ 0 w 990600"/>
                <a:gd name="connsiteY0" fmla="*/ 483747 h 489303"/>
                <a:gd name="connsiteX1" fmla="*/ 271462 w 990600"/>
                <a:gd name="connsiteY1" fmla="*/ 195616 h 489303"/>
                <a:gd name="connsiteX2" fmla="*/ 611188 w 990600"/>
                <a:gd name="connsiteY2" fmla="*/ 13053 h 489303"/>
                <a:gd name="connsiteX3" fmla="*/ 846138 w 990600"/>
                <a:gd name="connsiteY3" fmla="*/ 5116 h 489303"/>
                <a:gd name="connsiteX4" fmla="*/ 990600 w 990600"/>
                <a:gd name="connsiteY4" fmla="*/ 42422 h 489303"/>
                <a:gd name="connsiteX5" fmla="*/ 869950 w 990600"/>
                <a:gd name="connsiteY5" fmla="*/ 83697 h 489303"/>
                <a:gd name="connsiteX6" fmla="*/ 479425 w 990600"/>
                <a:gd name="connsiteY6" fmla="*/ 130529 h 489303"/>
                <a:gd name="connsiteX7" fmla="*/ 142875 w 990600"/>
                <a:gd name="connsiteY7" fmla="*/ 442472 h 489303"/>
                <a:gd name="connsiteX8" fmla="*/ 182562 w 990600"/>
                <a:gd name="connsiteY8" fmla="*/ 489303 h 489303"/>
                <a:gd name="connsiteX9" fmla="*/ 0 w 990600"/>
                <a:gd name="connsiteY9" fmla="*/ 483747 h 489303"/>
                <a:gd name="connsiteX0" fmla="*/ 0 w 990600"/>
                <a:gd name="connsiteY0" fmla="*/ 482727 h 488283"/>
                <a:gd name="connsiteX1" fmla="*/ 271462 w 990600"/>
                <a:gd name="connsiteY1" fmla="*/ 194596 h 488283"/>
                <a:gd name="connsiteX2" fmla="*/ 613569 w 990600"/>
                <a:gd name="connsiteY2" fmla="*/ 16795 h 488283"/>
                <a:gd name="connsiteX3" fmla="*/ 846138 w 990600"/>
                <a:gd name="connsiteY3" fmla="*/ 4096 h 488283"/>
                <a:gd name="connsiteX4" fmla="*/ 990600 w 990600"/>
                <a:gd name="connsiteY4" fmla="*/ 41402 h 488283"/>
                <a:gd name="connsiteX5" fmla="*/ 869950 w 990600"/>
                <a:gd name="connsiteY5" fmla="*/ 82677 h 488283"/>
                <a:gd name="connsiteX6" fmla="*/ 479425 w 990600"/>
                <a:gd name="connsiteY6" fmla="*/ 129509 h 488283"/>
                <a:gd name="connsiteX7" fmla="*/ 142875 w 990600"/>
                <a:gd name="connsiteY7" fmla="*/ 441452 h 488283"/>
                <a:gd name="connsiteX8" fmla="*/ 182562 w 990600"/>
                <a:gd name="connsiteY8" fmla="*/ 488283 h 488283"/>
                <a:gd name="connsiteX9" fmla="*/ 0 w 990600"/>
                <a:gd name="connsiteY9" fmla="*/ 482727 h 488283"/>
                <a:gd name="connsiteX0" fmla="*/ 0 w 990600"/>
                <a:gd name="connsiteY0" fmla="*/ 482727 h 488283"/>
                <a:gd name="connsiteX1" fmla="*/ 271462 w 990600"/>
                <a:gd name="connsiteY1" fmla="*/ 194596 h 488283"/>
                <a:gd name="connsiteX2" fmla="*/ 613569 w 990600"/>
                <a:gd name="connsiteY2" fmla="*/ 16795 h 488283"/>
                <a:gd name="connsiteX3" fmla="*/ 846138 w 990600"/>
                <a:gd name="connsiteY3" fmla="*/ 4096 h 488283"/>
                <a:gd name="connsiteX4" fmla="*/ 990600 w 990600"/>
                <a:gd name="connsiteY4" fmla="*/ 41402 h 488283"/>
                <a:gd name="connsiteX5" fmla="*/ 869950 w 990600"/>
                <a:gd name="connsiteY5" fmla="*/ 82677 h 488283"/>
                <a:gd name="connsiteX6" fmla="*/ 481807 w 990600"/>
                <a:gd name="connsiteY6" fmla="*/ 136653 h 488283"/>
                <a:gd name="connsiteX7" fmla="*/ 142875 w 990600"/>
                <a:gd name="connsiteY7" fmla="*/ 441452 h 488283"/>
                <a:gd name="connsiteX8" fmla="*/ 182562 w 990600"/>
                <a:gd name="connsiteY8" fmla="*/ 488283 h 488283"/>
                <a:gd name="connsiteX9" fmla="*/ 0 w 990600"/>
                <a:gd name="connsiteY9" fmla="*/ 482727 h 488283"/>
                <a:gd name="connsiteX0" fmla="*/ 0 w 990600"/>
                <a:gd name="connsiteY0" fmla="*/ 482727 h 488283"/>
                <a:gd name="connsiteX1" fmla="*/ 271462 w 990600"/>
                <a:gd name="connsiteY1" fmla="*/ 194596 h 488283"/>
                <a:gd name="connsiteX2" fmla="*/ 613569 w 990600"/>
                <a:gd name="connsiteY2" fmla="*/ 16795 h 488283"/>
                <a:gd name="connsiteX3" fmla="*/ 846138 w 990600"/>
                <a:gd name="connsiteY3" fmla="*/ 4096 h 488283"/>
                <a:gd name="connsiteX4" fmla="*/ 990600 w 990600"/>
                <a:gd name="connsiteY4" fmla="*/ 41402 h 488283"/>
                <a:gd name="connsiteX5" fmla="*/ 869950 w 990600"/>
                <a:gd name="connsiteY5" fmla="*/ 82677 h 488283"/>
                <a:gd name="connsiteX6" fmla="*/ 481807 w 990600"/>
                <a:gd name="connsiteY6" fmla="*/ 136653 h 488283"/>
                <a:gd name="connsiteX7" fmla="*/ 142875 w 990600"/>
                <a:gd name="connsiteY7" fmla="*/ 441452 h 488283"/>
                <a:gd name="connsiteX8" fmla="*/ 182562 w 990600"/>
                <a:gd name="connsiteY8" fmla="*/ 488283 h 488283"/>
                <a:gd name="connsiteX9" fmla="*/ 0 w 990600"/>
                <a:gd name="connsiteY9" fmla="*/ 482727 h 488283"/>
                <a:gd name="connsiteX0" fmla="*/ 0 w 990600"/>
                <a:gd name="connsiteY0" fmla="*/ 482727 h 488283"/>
                <a:gd name="connsiteX1" fmla="*/ 271462 w 990600"/>
                <a:gd name="connsiteY1" fmla="*/ 194596 h 488283"/>
                <a:gd name="connsiteX2" fmla="*/ 613569 w 990600"/>
                <a:gd name="connsiteY2" fmla="*/ 16795 h 488283"/>
                <a:gd name="connsiteX3" fmla="*/ 846138 w 990600"/>
                <a:gd name="connsiteY3" fmla="*/ 4096 h 488283"/>
                <a:gd name="connsiteX4" fmla="*/ 990600 w 990600"/>
                <a:gd name="connsiteY4" fmla="*/ 41402 h 488283"/>
                <a:gd name="connsiteX5" fmla="*/ 869950 w 990600"/>
                <a:gd name="connsiteY5" fmla="*/ 82677 h 488283"/>
                <a:gd name="connsiteX6" fmla="*/ 481807 w 990600"/>
                <a:gd name="connsiteY6" fmla="*/ 136653 h 488283"/>
                <a:gd name="connsiteX7" fmla="*/ 142875 w 990600"/>
                <a:gd name="connsiteY7" fmla="*/ 441452 h 488283"/>
                <a:gd name="connsiteX8" fmla="*/ 182562 w 990600"/>
                <a:gd name="connsiteY8" fmla="*/ 488283 h 488283"/>
                <a:gd name="connsiteX9" fmla="*/ 0 w 990600"/>
                <a:gd name="connsiteY9" fmla="*/ 482727 h 488283"/>
                <a:gd name="connsiteX0" fmla="*/ 0 w 990600"/>
                <a:gd name="connsiteY0" fmla="*/ 482727 h 488283"/>
                <a:gd name="connsiteX1" fmla="*/ 269081 w 990600"/>
                <a:gd name="connsiteY1" fmla="*/ 208883 h 488283"/>
                <a:gd name="connsiteX2" fmla="*/ 613569 w 990600"/>
                <a:gd name="connsiteY2" fmla="*/ 16795 h 488283"/>
                <a:gd name="connsiteX3" fmla="*/ 846138 w 990600"/>
                <a:gd name="connsiteY3" fmla="*/ 4096 h 488283"/>
                <a:gd name="connsiteX4" fmla="*/ 990600 w 990600"/>
                <a:gd name="connsiteY4" fmla="*/ 41402 h 488283"/>
                <a:gd name="connsiteX5" fmla="*/ 869950 w 990600"/>
                <a:gd name="connsiteY5" fmla="*/ 82677 h 488283"/>
                <a:gd name="connsiteX6" fmla="*/ 481807 w 990600"/>
                <a:gd name="connsiteY6" fmla="*/ 136653 h 488283"/>
                <a:gd name="connsiteX7" fmla="*/ 142875 w 990600"/>
                <a:gd name="connsiteY7" fmla="*/ 441452 h 488283"/>
                <a:gd name="connsiteX8" fmla="*/ 182562 w 990600"/>
                <a:gd name="connsiteY8" fmla="*/ 488283 h 488283"/>
                <a:gd name="connsiteX9" fmla="*/ 0 w 990600"/>
                <a:gd name="connsiteY9" fmla="*/ 482727 h 488283"/>
                <a:gd name="connsiteX0" fmla="*/ 0 w 990600"/>
                <a:gd name="connsiteY0" fmla="*/ 482727 h 488283"/>
                <a:gd name="connsiteX1" fmla="*/ 269081 w 990600"/>
                <a:gd name="connsiteY1" fmla="*/ 208883 h 488283"/>
                <a:gd name="connsiteX2" fmla="*/ 613569 w 990600"/>
                <a:gd name="connsiteY2" fmla="*/ 16795 h 488283"/>
                <a:gd name="connsiteX3" fmla="*/ 846138 w 990600"/>
                <a:gd name="connsiteY3" fmla="*/ 4096 h 488283"/>
                <a:gd name="connsiteX4" fmla="*/ 990600 w 990600"/>
                <a:gd name="connsiteY4" fmla="*/ 41402 h 488283"/>
                <a:gd name="connsiteX5" fmla="*/ 869950 w 990600"/>
                <a:gd name="connsiteY5" fmla="*/ 82677 h 488283"/>
                <a:gd name="connsiteX6" fmla="*/ 481807 w 990600"/>
                <a:gd name="connsiteY6" fmla="*/ 136653 h 488283"/>
                <a:gd name="connsiteX7" fmla="*/ 142875 w 990600"/>
                <a:gd name="connsiteY7" fmla="*/ 441452 h 488283"/>
                <a:gd name="connsiteX8" fmla="*/ 182562 w 990600"/>
                <a:gd name="connsiteY8" fmla="*/ 488283 h 488283"/>
                <a:gd name="connsiteX9" fmla="*/ 0 w 990600"/>
                <a:gd name="connsiteY9" fmla="*/ 482727 h 488283"/>
                <a:gd name="connsiteX0" fmla="*/ 0 w 990600"/>
                <a:gd name="connsiteY0" fmla="*/ 478631 h 484187"/>
                <a:gd name="connsiteX1" fmla="*/ 269081 w 990600"/>
                <a:gd name="connsiteY1" fmla="*/ 204787 h 484187"/>
                <a:gd name="connsiteX2" fmla="*/ 846138 w 990600"/>
                <a:gd name="connsiteY2" fmla="*/ 0 h 484187"/>
                <a:gd name="connsiteX3" fmla="*/ 990600 w 990600"/>
                <a:gd name="connsiteY3" fmla="*/ 37306 h 484187"/>
                <a:gd name="connsiteX4" fmla="*/ 869950 w 990600"/>
                <a:gd name="connsiteY4" fmla="*/ 78581 h 484187"/>
                <a:gd name="connsiteX5" fmla="*/ 481807 w 990600"/>
                <a:gd name="connsiteY5" fmla="*/ 132557 h 484187"/>
                <a:gd name="connsiteX6" fmla="*/ 142875 w 990600"/>
                <a:gd name="connsiteY6" fmla="*/ 437356 h 484187"/>
                <a:gd name="connsiteX7" fmla="*/ 182562 w 990600"/>
                <a:gd name="connsiteY7" fmla="*/ 484187 h 484187"/>
                <a:gd name="connsiteX8" fmla="*/ 0 w 990600"/>
                <a:gd name="connsiteY8" fmla="*/ 478631 h 484187"/>
                <a:gd name="connsiteX0" fmla="*/ 0 w 990600"/>
                <a:gd name="connsiteY0" fmla="*/ 478631 h 484187"/>
                <a:gd name="connsiteX1" fmla="*/ 269081 w 990600"/>
                <a:gd name="connsiteY1" fmla="*/ 204787 h 484187"/>
                <a:gd name="connsiteX2" fmla="*/ 846138 w 990600"/>
                <a:gd name="connsiteY2" fmla="*/ 0 h 484187"/>
                <a:gd name="connsiteX3" fmla="*/ 990600 w 990600"/>
                <a:gd name="connsiteY3" fmla="*/ 37306 h 484187"/>
                <a:gd name="connsiteX4" fmla="*/ 869950 w 990600"/>
                <a:gd name="connsiteY4" fmla="*/ 78581 h 484187"/>
                <a:gd name="connsiteX5" fmla="*/ 481807 w 990600"/>
                <a:gd name="connsiteY5" fmla="*/ 132557 h 484187"/>
                <a:gd name="connsiteX6" fmla="*/ 142875 w 990600"/>
                <a:gd name="connsiteY6" fmla="*/ 437356 h 484187"/>
                <a:gd name="connsiteX7" fmla="*/ 182562 w 990600"/>
                <a:gd name="connsiteY7" fmla="*/ 484187 h 484187"/>
                <a:gd name="connsiteX8" fmla="*/ 0 w 990600"/>
                <a:gd name="connsiteY8" fmla="*/ 478631 h 484187"/>
                <a:gd name="connsiteX0" fmla="*/ 0 w 990600"/>
                <a:gd name="connsiteY0" fmla="*/ 478631 h 484187"/>
                <a:gd name="connsiteX1" fmla="*/ 269081 w 990600"/>
                <a:gd name="connsiteY1" fmla="*/ 204787 h 484187"/>
                <a:gd name="connsiteX2" fmla="*/ 846138 w 990600"/>
                <a:gd name="connsiteY2" fmla="*/ 0 h 484187"/>
                <a:gd name="connsiteX3" fmla="*/ 990600 w 990600"/>
                <a:gd name="connsiteY3" fmla="*/ 37306 h 484187"/>
                <a:gd name="connsiteX4" fmla="*/ 869950 w 990600"/>
                <a:gd name="connsiteY4" fmla="*/ 78581 h 484187"/>
                <a:gd name="connsiteX5" fmla="*/ 481807 w 990600"/>
                <a:gd name="connsiteY5" fmla="*/ 132557 h 484187"/>
                <a:gd name="connsiteX6" fmla="*/ 142875 w 990600"/>
                <a:gd name="connsiteY6" fmla="*/ 437356 h 484187"/>
                <a:gd name="connsiteX7" fmla="*/ 182562 w 990600"/>
                <a:gd name="connsiteY7" fmla="*/ 484187 h 484187"/>
                <a:gd name="connsiteX8" fmla="*/ 0 w 990600"/>
                <a:gd name="connsiteY8" fmla="*/ 478631 h 484187"/>
                <a:gd name="connsiteX0" fmla="*/ 0 w 990600"/>
                <a:gd name="connsiteY0" fmla="*/ 471487 h 477043"/>
                <a:gd name="connsiteX1" fmla="*/ 269081 w 990600"/>
                <a:gd name="connsiteY1" fmla="*/ 197643 h 477043"/>
                <a:gd name="connsiteX2" fmla="*/ 850900 w 990600"/>
                <a:gd name="connsiteY2" fmla="*/ 0 h 477043"/>
                <a:gd name="connsiteX3" fmla="*/ 990600 w 990600"/>
                <a:gd name="connsiteY3" fmla="*/ 30162 h 477043"/>
                <a:gd name="connsiteX4" fmla="*/ 869950 w 990600"/>
                <a:gd name="connsiteY4" fmla="*/ 71437 h 477043"/>
                <a:gd name="connsiteX5" fmla="*/ 481807 w 990600"/>
                <a:gd name="connsiteY5" fmla="*/ 125413 h 477043"/>
                <a:gd name="connsiteX6" fmla="*/ 142875 w 990600"/>
                <a:gd name="connsiteY6" fmla="*/ 430212 h 477043"/>
                <a:gd name="connsiteX7" fmla="*/ 182562 w 990600"/>
                <a:gd name="connsiteY7" fmla="*/ 477043 h 477043"/>
                <a:gd name="connsiteX8" fmla="*/ 0 w 990600"/>
                <a:gd name="connsiteY8" fmla="*/ 471487 h 477043"/>
                <a:gd name="connsiteX0" fmla="*/ 0 w 990600"/>
                <a:gd name="connsiteY0" fmla="*/ 471487 h 477043"/>
                <a:gd name="connsiteX1" fmla="*/ 269081 w 990600"/>
                <a:gd name="connsiteY1" fmla="*/ 197643 h 477043"/>
                <a:gd name="connsiteX2" fmla="*/ 850900 w 990600"/>
                <a:gd name="connsiteY2" fmla="*/ 0 h 477043"/>
                <a:gd name="connsiteX3" fmla="*/ 990600 w 990600"/>
                <a:gd name="connsiteY3" fmla="*/ 30162 h 477043"/>
                <a:gd name="connsiteX4" fmla="*/ 869950 w 990600"/>
                <a:gd name="connsiteY4" fmla="*/ 61912 h 477043"/>
                <a:gd name="connsiteX5" fmla="*/ 481807 w 990600"/>
                <a:gd name="connsiteY5" fmla="*/ 125413 h 477043"/>
                <a:gd name="connsiteX6" fmla="*/ 142875 w 990600"/>
                <a:gd name="connsiteY6" fmla="*/ 430212 h 477043"/>
                <a:gd name="connsiteX7" fmla="*/ 182562 w 990600"/>
                <a:gd name="connsiteY7" fmla="*/ 477043 h 477043"/>
                <a:gd name="connsiteX8" fmla="*/ 0 w 990600"/>
                <a:gd name="connsiteY8" fmla="*/ 471487 h 477043"/>
                <a:gd name="connsiteX0" fmla="*/ 0 w 990600"/>
                <a:gd name="connsiteY0" fmla="*/ 471487 h 477043"/>
                <a:gd name="connsiteX1" fmla="*/ 269081 w 990600"/>
                <a:gd name="connsiteY1" fmla="*/ 197643 h 477043"/>
                <a:gd name="connsiteX2" fmla="*/ 850900 w 990600"/>
                <a:gd name="connsiteY2" fmla="*/ 0 h 477043"/>
                <a:gd name="connsiteX3" fmla="*/ 990600 w 990600"/>
                <a:gd name="connsiteY3" fmla="*/ 30162 h 477043"/>
                <a:gd name="connsiteX4" fmla="*/ 869950 w 990600"/>
                <a:gd name="connsiteY4" fmla="*/ 61912 h 477043"/>
                <a:gd name="connsiteX5" fmla="*/ 481807 w 990600"/>
                <a:gd name="connsiteY5" fmla="*/ 125413 h 477043"/>
                <a:gd name="connsiteX6" fmla="*/ 142875 w 990600"/>
                <a:gd name="connsiteY6" fmla="*/ 430212 h 477043"/>
                <a:gd name="connsiteX7" fmla="*/ 182562 w 990600"/>
                <a:gd name="connsiteY7" fmla="*/ 477043 h 477043"/>
                <a:gd name="connsiteX8" fmla="*/ 0 w 990600"/>
                <a:gd name="connsiteY8" fmla="*/ 471487 h 477043"/>
                <a:gd name="connsiteX0" fmla="*/ 0 w 990600"/>
                <a:gd name="connsiteY0" fmla="*/ 471487 h 477043"/>
                <a:gd name="connsiteX1" fmla="*/ 269081 w 990600"/>
                <a:gd name="connsiteY1" fmla="*/ 197643 h 477043"/>
                <a:gd name="connsiteX2" fmla="*/ 850900 w 990600"/>
                <a:gd name="connsiteY2" fmla="*/ 0 h 477043"/>
                <a:gd name="connsiteX3" fmla="*/ 990600 w 990600"/>
                <a:gd name="connsiteY3" fmla="*/ 30162 h 477043"/>
                <a:gd name="connsiteX4" fmla="*/ 869950 w 990600"/>
                <a:gd name="connsiteY4" fmla="*/ 61912 h 477043"/>
                <a:gd name="connsiteX5" fmla="*/ 481807 w 990600"/>
                <a:gd name="connsiteY5" fmla="*/ 125413 h 477043"/>
                <a:gd name="connsiteX6" fmla="*/ 142875 w 990600"/>
                <a:gd name="connsiteY6" fmla="*/ 430212 h 477043"/>
                <a:gd name="connsiteX7" fmla="*/ 182562 w 990600"/>
                <a:gd name="connsiteY7" fmla="*/ 477043 h 477043"/>
                <a:gd name="connsiteX8" fmla="*/ 0 w 990600"/>
                <a:gd name="connsiteY8" fmla="*/ 471487 h 477043"/>
                <a:gd name="connsiteX0" fmla="*/ 0 w 990600"/>
                <a:gd name="connsiteY0" fmla="*/ 471487 h 477043"/>
                <a:gd name="connsiteX1" fmla="*/ 269081 w 990600"/>
                <a:gd name="connsiteY1" fmla="*/ 197643 h 477043"/>
                <a:gd name="connsiteX2" fmla="*/ 850900 w 990600"/>
                <a:gd name="connsiteY2" fmla="*/ 0 h 477043"/>
                <a:gd name="connsiteX3" fmla="*/ 990600 w 990600"/>
                <a:gd name="connsiteY3" fmla="*/ 30162 h 477043"/>
                <a:gd name="connsiteX4" fmla="*/ 869950 w 990600"/>
                <a:gd name="connsiteY4" fmla="*/ 61912 h 477043"/>
                <a:gd name="connsiteX5" fmla="*/ 474663 w 990600"/>
                <a:gd name="connsiteY5" fmla="*/ 127794 h 477043"/>
                <a:gd name="connsiteX6" fmla="*/ 142875 w 990600"/>
                <a:gd name="connsiteY6" fmla="*/ 430212 h 477043"/>
                <a:gd name="connsiteX7" fmla="*/ 182562 w 990600"/>
                <a:gd name="connsiteY7" fmla="*/ 477043 h 477043"/>
                <a:gd name="connsiteX8" fmla="*/ 0 w 990600"/>
                <a:gd name="connsiteY8" fmla="*/ 471487 h 477043"/>
                <a:gd name="connsiteX0" fmla="*/ 0 w 990600"/>
                <a:gd name="connsiteY0" fmla="*/ 471487 h 477043"/>
                <a:gd name="connsiteX1" fmla="*/ 269081 w 990600"/>
                <a:gd name="connsiteY1" fmla="*/ 197643 h 477043"/>
                <a:gd name="connsiteX2" fmla="*/ 850900 w 990600"/>
                <a:gd name="connsiteY2" fmla="*/ 0 h 477043"/>
                <a:gd name="connsiteX3" fmla="*/ 990600 w 990600"/>
                <a:gd name="connsiteY3" fmla="*/ 30162 h 477043"/>
                <a:gd name="connsiteX4" fmla="*/ 869950 w 990600"/>
                <a:gd name="connsiteY4" fmla="*/ 61912 h 477043"/>
                <a:gd name="connsiteX5" fmla="*/ 455613 w 990600"/>
                <a:gd name="connsiteY5" fmla="*/ 134938 h 477043"/>
                <a:gd name="connsiteX6" fmla="*/ 142875 w 990600"/>
                <a:gd name="connsiteY6" fmla="*/ 430212 h 477043"/>
                <a:gd name="connsiteX7" fmla="*/ 182562 w 990600"/>
                <a:gd name="connsiteY7" fmla="*/ 477043 h 477043"/>
                <a:gd name="connsiteX8" fmla="*/ 0 w 990600"/>
                <a:gd name="connsiteY8" fmla="*/ 471487 h 477043"/>
                <a:gd name="connsiteX0" fmla="*/ 0 w 990600"/>
                <a:gd name="connsiteY0" fmla="*/ 471487 h 477043"/>
                <a:gd name="connsiteX1" fmla="*/ 269081 w 990600"/>
                <a:gd name="connsiteY1" fmla="*/ 197643 h 477043"/>
                <a:gd name="connsiteX2" fmla="*/ 850900 w 990600"/>
                <a:gd name="connsiteY2" fmla="*/ 0 h 477043"/>
                <a:gd name="connsiteX3" fmla="*/ 990600 w 990600"/>
                <a:gd name="connsiteY3" fmla="*/ 30162 h 477043"/>
                <a:gd name="connsiteX4" fmla="*/ 869950 w 990600"/>
                <a:gd name="connsiteY4" fmla="*/ 61912 h 477043"/>
                <a:gd name="connsiteX5" fmla="*/ 142875 w 990600"/>
                <a:gd name="connsiteY5" fmla="*/ 430212 h 477043"/>
                <a:gd name="connsiteX6" fmla="*/ 182562 w 990600"/>
                <a:gd name="connsiteY6" fmla="*/ 477043 h 477043"/>
                <a:gd name="connsiteX7" fmla="*/ 0 w 990600"/>
                <a:gd name="connsiteY7" fmla="*/ 471487 h 477043"/>
                <a:gd name="connsiteX0" fmla="*/ 0 w 990600"/>
                <a:gd name="connsiteY0" fmla="*/ 471487 h 477043"/>
                <a:gd name="connsiteX1" fmla="*/ 269081 w 990600"/>
                <a:gd name="connsiteY1" fmla="*/ 197643 h 477043"/>
                <a:gd name="connsiteX2" fmla="*/ 850900 w 990600"/>
                <a:gd name="connsiteY2" fmla="*/ 0 h 477043"/>
                <a:gd name="connsiteX3" fmla="*/ 990600 w 990600"/>
                <a:gd name="connsiteY3" fmla="*/ 30162 h 477043"/>
                <a:gd name="connsiteX4" fmla="*/ 869950 w 990600"/>
                <a:gd name="connsiteY4" fmla="*/ 61912 h 477043"/>
                <a:gd name="connsiteX5" fmla="*/ 142875 w 990600"/>
                <a:gd name="connsiteY5" fmla="*/ 430212 h 477043"/>
                <a:gd name="connsiteX6" fmla="*/ 182562 w 990600"/>
                <a:gd name="connsiteY6" fmla="*/ 477043 h 477043"/>
                <a:gd name="connsiteX7" fmla="*/ 0 w 990600"/>
                <a:gd name="connsiteY7" fmla="*/ 471487 h 477043"/>
                <a:gd name="connsiteX0" fmla="*/ 0 w 990600"/>
                <a:gd name="connsiteY0" fmla="*/ 471487 h 477043"/>
                <a:gd name="connsiteX1" fmla="*/ 269081 w 990600"/>
                <a:gd name="connsiteY1" fmla="*/ 197643 h 477043"/>
                <a:gd name="connsiteX2" fmla="*/ 850900 w 990600"/>
                <a:gd name="connsiteY2" fmla="*/ 0 h 477043"/>
                <a:gd name="connsiteX3" fmla="*/ 990600 w 990600"/>
                <a:gd name="connsiteY3" fmla="*/ 30162 h 477043"/>
                <a:gd name="connsiteX4" fmla="*/ 869950 w 990600"/>
                <a:gd name="connsiteY4" fmla="*/ 61912 h 477043"/>
                <a:gd name="connsiteX5" fmla="*/ 142875 w 990600"/>
                <a:gd name="connsiteY5" fmla="*/ 430212 h 477043"/>
                <a:gd name="connsiteX6" fmla="*/ 182562 w 990600"/>
                <a:gd name="connsiteY6" fmla="*/ 477043 h 477043"/>
                <a:gd name="connsiteX7" fmla="*/ 0 w 990600"/>
                <a:gd name="connsiteY7" fmla="*/ 471487 h 477043"/>
                <a:gd name="connsiteX0" fmla="*/ 0 w 990600"/>
                <a:gd name="connsiteY0" fmla="*/ 471487 h 477043"/>
                <a:gd name="connsiteX1" fmla="*/ 850900 w 990600"/>
                <a:gd name="connsiteY1" fmla="*/ 0 h 477043"/>
                <a:gd name="connsiteX2" fmla="*/ 990600 w 990600"/>
                <a:gd name="connsiteY2" fmla="*/ 30162 h 477043"/>
                <a:gd name="connsiteX3" fmla="*/ 869950 w 990600"/>
                <a:gd name="connsiteY3" fmla="*/ 61912 h 477043"/>
                <a:gd name="connsiteX4" fmla="*/ 142875 w 990600"/>
                <a:gd name="connsiteY4" fmla="*/ 430212 h 477043"/>
                <a:gd name="connsiteX5" fmla="*/ 182562 w 990600"/>
                <a:gd name="connsiteY5" fmla="*/ 477043 h 477043"/>
                <a:gd name="connsiteX6" fmla="*/ 0 w 990600"/>
                <a:gd name="connsiteY6" fmla="*/ 471487 h 477043"/>
                <a:gd name="connsiteX0" fmla="*/ 107 w 990707"/>
                <a:gd name="connsiteY0" fmla="*/ 471487 h 477043"/>
                <a:gd name="connsiteX1" fmla="*/ 851007 w 990707"/>
                <a:gd name="connsiteY1" fmla="*/ 0 h 477043"/>
                <a:gd name="connsiteX2" fmla="*/ 990707 w 990707"/>
                <a:gd name="connsiteY2" fmla="*/ 30162 h 477043"/>
                <a:gd name="connsiteX3" fmla="*/ 870057 w 990707"/>
                <a:gd name="connsiteY3" fmla="*/ 61912 h 477043"/>
                <a:gd name="connsiteX4" fmla="*/ 142982 w 990707"/>
                <a:gd name="connsiteY4" fmla="*/ 430212 h 477043"/>
                <a:gd name="connsiteX5" fmla="*/ 182669 w 990707"/>
                <a:gd name="connsiteY5" fmla="*/ 477043 h 477043"/>
                <a:gd name="connsiteX6" fmla="*/ 107 w 990707"/>
                <a:gd name="connsiteY6" fmla="*/ 471487 h 477043"/>
                <a:gd name="connsiteX0" fmla="*/ 112 w 990712"/>
                <a:gd name="connsiteY0" fmla="*/ 472631 h 478187"/>
                <a:gd name="connsiteX1" fmla="*/ 851012 w 990712"/>
                <a:gd name="connsiteY1" fmla="*/ 1144 h 478187"/>
                <a:gd name="connsiteX2" fmla="*/ 990712 w 990712"/>
                <a:gd name="connsiteY2" fmla="*/ 31306 h 478187"/>
                <a:gd name="connsiteX3" fmla="*/ 870062 w 990712"/>
                <a:gd name="connsiteY3" fmla="*/ 63056 h 478187"/>
                <a:gd name="connsiteX4" fmla="*/ 142987 w 990712"/>
                <a:gd name="connsiteY4" fmla="*/ 431356 h 478187"/>
                <a:gd name="connsiteX5" fmla="*/ 182674 w 990712"/>
                <a:gd name="connsiteY5" fmla="*/ 478187 h 478187"/>
                <a:gd name="connsiteX6" fmla="*/ 112 w 990712"/>
                <a:gd name="connsiteY6" fmla="*/ 472631 h 478187"/>
                <a:gd name="connsiteX0" fmla="*/ 0 w 990600"/>
                <a:gd name="connsiteY0" fmla="*/ 477738 h 483294"/>
                <a:gd name="connsiteX1" fmla="*/ 850900 w 990600"/>
                <a:gd name="connsiteY1" fmla="*/ 6251 h 483294"/>
                <a:gd name="connsiteX2" fmla="*/ 990600 w 990600"/>
                <a:gd name="connsiteY2" fmla="*/ 36413 h 483294"/>
                <a:gd name="connsiteX3" fmla="*/ 869950 w 990600"/>
                <a:gd name="connsiteY3" fmla="*/ 68163 h 483294"/>
                <a:gd name="connsiteX4" fmla="*/ 142875 w 990600"/>
                <a:gd name="connsiteY4" fmla="*/ 436463 h 483294"/>
                <a:gd name="connsiteX5" fmla="*/ 182562 w 990600"/>
                <a:gd name="connsiteY5" fmla="*/ 483294 h 483294"/>
                <a:gd name="connsiteX6" fmla="*/ 0 w 990600"/>
                <a:gd name="connsiteY6" fmla="*/ 477738 h 483294"/>
                <a:gd name="connsiteX0" fmla="*/ 0 w 990600"/>
                <a:gd name="connsiteY0" fmla="*/ 473746 h 479302"/>
                <a:gd name="connsiteX1" fmla="*/ 850900 w 990600"/>
                <a:gd name="connsiteY1" fmla="*/ 2259 h 479302"/>
                <a:gd name="connsiteX2" fmla="*/ 990600 w 990600"/>
                <a:gd name="connsiteY2" fmla="*/ 32421 h 479302"/>
                <a:gd name="connsiteX3" fmla="*/ 869950 w 990600"/>
                <a:gd name="connsiteY3" fmla="*/ 64171 h 479302"/>
                <a:gd name="connsiteX4" fmla="*/ 142875 w 990600"/>
                <a:gd name="connsiteY4" fmla="*/ 432471 h 479302"/>
                <a:gd name="connsiteX5" fmla="*/ 182562 w 990600"/>
                <a:gd name="connsiteY5" fmla="*/ 479302 h 479302"/>
                <a:gd name="connsiteX6" fmla="*/ 0 w 990600"/>
                <a:gd name="connsiteY6" fmla="*/ 473746 h 479302"/>
                <a:gd name="connsiteX0" fmla="*/ 0 w 990600"/>
                <a:gd name="connsiteY0" fmla="*/ 475278 h 480834"/>
                <a:gd name="connsiteX1" fmla="*/ 850900 w 990600"/>
                <a:gd name="connsiteY1" fmla="*/ 3791 h 480834"/>
                <a:gd name="connsiteX2" fmla="*/ 990600 w 990600"/>
                <a:gd name="connsiteY2" fmla="*/ 33953 h 480834"/>
                <a:gd name="connsiteX3" fmla="*/ 869950 w 990600"/>
                <a:gd name="connsiteY3" fmla="*/ 65703 h 480834"/>
                <a:gd name="connsiteX4" fmla="*/ 142875 w 990600"/>
                <a:gd name="connsiteY4" fmla="*/ 434003 h 480834"/>
                <a:gd name="connsiteX5" fmla="*/ 182562 w 990600"/>
                <a:gd name="connsiteY5" fmla="*/ 480834 h 480834"/>
                <a:gd name="connsiteX6" fmla="*/ 0 w 990600"/>
                <a:gd name="connsiteY6" fmla="*/ 475278 h 480834"/>
                <a:gd name="connsiteX0" fmla="*/ 0 w 990600"/>
                <a:gd name="connsiteY0" fmla="*/ 475278 h 480834"/>
                <a:gd name="connsiteX1" fmla="*/ 850900 w 990600"/>
                <a:gd name="connsiteY1" fmla="*/ 3791 h 480834"/>
                <a:gd name="connsiteX2" fmla="*/ 990600 w 990600"/>
                <a:gd name="connsiteY2" fmla="*/ 33953 h 480834"/>
                <a:gd name="connsiteX3" fmla="*/ 869950 w 990600"/>
                <a:gd name="connsiteY3" fmla="*/ 65703 h 480834"/>
                <a:gd name="connsiteX4" fmla="*/ 142875 w 990600"/>
                <a:gd name="connsiteY4" fmla="*/ 434003 h 480834"/>
                <a:gd name="connsiteX5" fmla="*/ 182562 w 990600"/>
                <a:gd name="connsiteY5" fmla="*/ 480834 h 480834"/>
                <a:gd name="connsiteX6" fmla="*/ 0 w 990600"/>
                <a:gd name="connsiteY6" fmla="*/ 475278 h 480834"/>
                <a:gd name="connsiteX0" fmla="*/ 0 w 990600"/>
                <a:gd name="connsiteY0" fmla="*/ 475278 h 480834"/>
                <a:gd name="connsiteX1" fmla="*/ 850900 w 990600"/>
                <a:gd name="connsiteY1" fmla="*/ 3791 h 480834"/>
                <a:gd name="connsiteX2" fmla="*/ 990600 w 990600"/>
                <a:gd name="connsiteY2" fmla="*/ 33953 h 480834"/>
                <a:gd name="connsiteX3" fmla="*/ 869950 w 990600"/>
                <a:gd name="connsiteY3" fmla="*/ 65703 h 480834"/>
                <a:gd name="connsiteX4" fmla="*/ 142875 w 990600"/>
                <a:gd name="connsiteY4" fmla="*/ 434003 h 480834"/>
                <a:gd name="connsiteX5" fmla="*/ 182562 w 990600"/>
                <a:gd name="connsiteY5" fmla="*/ 480834 h 480834"/>
                <a:gd name="connsiteX6" fmla="*/ 0 w 990600"/>
                <a:gd name="connsiteY6" fmla="*/ 475278 h 480834"/>
                <a:gd name="connsiteX0" fmla="*/ 0 w 990600"/>
                <a:gd name="connsiteY0" fmla="*/ 471487 h 477043"/>
                <a:gd name="connsiteX1" fmla="*/ 850900 w 990600"/>
                <a:gd name="connsiteY1" fmla="*/ 0 h 477043"/>
                <a:gd name="connsiteX2" fmla="*/ 990600 w 990600"/>
                <a:gd name="connsiteY2" fmla="*/ 30162 h 477043"/>
                <a:gd name="connsiteX3" fmla="*/ 869950 w 990600"/>
                <a:gd name="connsiteY3" fmla="*/ 61912 h 477043"/>
                <a:gd name="connsiteX4" fmla="*/ 142875 w 990600"/>
                <a:gd name="connsiteY4" fmla="*/ 430212 h 477043"/>
                <a:gd name="connsiteX5" fmla="*/ 182562 w 990600"/>
                <a:gd name="connsiteY5" fmla="*/ 477043 h 477043"/>
                <a:gd name="connsiteX6" fmla="*/ 0 w 990600"/>
                <a:gd name="connsiteY6" fmla="*/ 471487 h 477043"/>
                <a:gd name="connsiteX0" fmla="*/ 0 w 990600"/>
                <a:gd name="connsiteY0" fmla="*/ 483394 h 488950"/>
                <a:gd name="connsiteX1" fmla="*/ 855662 w 990600"/>
                <a:gd name="connsiteY1" fmla="*/ 0 h 488950"/>
                <a:gd name="connsiteX2" fmla="*/ 990600 w 990600"/>
                <a:gd name="connsiteY2" fmla="*/ 42069 h 488950"/>
                <a:gd name="connsiteX3" fmla="*/ 869950 w 990600"/>
                <a:gd name="connsiteY3" fmla="*/ 73819 h 488950"/>
                <a:gd name="connsiteX4" fmla="*/ 142875 w 990600"/>
                <a:gd name="connsiteY4" fmla="*/ 442119 h 488950"/>
                <a:gd name="connsiteX5" fmla="*/ 182562 w 990600"/>
                <a:gd name="connsiteY5" fmla="*/ 488950 h 488950"/>
                <a:gd name="connsiteX6" fmla="*/ 0 w 990600"/>
                <a:gd name="connsiteY6" fmla="*/ 483394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0" h="488950">
                  <a:moveTo>
                    <a:pt x="0" y="483394"/>
                  </a:moveTo>
                  <a:cubicBezTo>
                    <a:pt x="344752" y="-12832"/>
                    <a:pt x="638174" y="9261"/>
                    <a:pt x="855662" y="0"/>
                  </a:cubicBezTo>
                  <a:lnTo>
                    <a:pt x="990600" y="42069"/>
                  </a:lnTo>
                  <a:lnTo>
                    <a:pt x="869950" y="73819"/>
                  </a:lnTo>
                  <a:cubicBezTo>
                    <a:pt x="459582" y="47625"/>
                    <a:pt x="271728" y="275300"/>
                    <a:pt x="142875" y="442119"/>
                  </a:cubicBezTo>
                  <a:cubicBezTo>
                    <a:pt x="133085" y="464080"/>
                    <a:pt x="149488" y="469371"/>
                    <a:pt x="182562" y="488950"/>
                  </a:cubicBezTo>
                  <a:lnTo>
                    <a:pt x="0" y="48339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smtClean="0">
                <a:solidFill>
                  <a:schemeClr val="bg1"/>
                </a:solidFill>
              </a:endParaRPr>
            </a:p>
          </p:txBody>
        </p:sp>
        <p:sp>
          <p:nvSpPr>
            <p:cNvPr id="141" name="Freeform 140"/>
            <p:cNvSpPr/>
            <p:nvPr/>
          </p:nvSpPr>
          <p:spPr>
            <a:xfrm flipV="1">
              <a:off x="8197717" y="48465"/>
              <a:ext cx="651010" cy="474648"/>
            </a:xfrm>
            <a:custGeom>
              <a:avLst/>
              <a:gdLst>
                <a:gd name="connsiteX0" fmla="*/ 182562 w 651010"/>
                <a:gd name="connsiteY0" fmla="*/ 474648 h 474648"/>
                <a:gd name="connsiteX1" fmla="*/ 142875 w 651010"/>
                <a:gd name="connsiteY1" fmla="*/ 427817 h 474648"/>
                <a:gd name="connsiteX2" fmla="*/ 601341 w 651010"/>
                <a:gd name="connsiteY2" fmla="*/ 82554 h 474648"/>
                <a:gd name="connsiteX3" fmla="*/ 651010 w 651010"/>
                <a:gd name="connsiteY3" fmla="*/ 73970 h 474648"/>
                <a:gd name="connsiteX4" fmla="*/ 651010 w 651010"/>
                <a:gd name="connsiteY4" fmla="*/ 0 h 474648"/>
                <a:gd name="connsiteX5" fmla="*/ 580251 w 651010"/>
                <a:gd name="connsiteY5" fmla="*/ 11876 h 474648"/>
                <a:gd name="connsiteX6" fmla="*/ 0 w 651010"/>
                <a:gd name="connsiteY6" fmla="*/ 469092 h 47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1010" h="474648">
                  <a:moveTo>
                    <a:pt x="182562" y="474648"/>
                  </a:moveTo>
                  <a:cubicBezTo>
                    <a:pt x="149488" y="455069"/>
                    <a:pt x="133085" y="449778"/>
                    <a:pt x="142875" y="427817"/>
                  </a:cubicBezTo>
                  <a:cubicBezTo>
                    <a:pt x="239515" y="302703"/>
                    <a:pt x="369343" y="143357"/>
                    <a:pt x="601341" y="82554"/>
                  </a:cubicBezTo>
                  <a:lnTo>
                    <a:pt x="651010" y="73970"/>
                  </a:lnTo>
                  <a:lnTo>
                    <a:pt x="651010" y="0"/>
                  </a:lnTo>
                  <a:lnTo>
                    <a:pt x="580251" y="11876"/>
                  </a:lnTo>
                  <a:cubicBezTo>
                    <a:pt x="410889" y="51278"/>
                    <a:pt x="215470" y="158951"/>
                    <a:pt x="0" y="4690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smtClean="0">
                <a:solidFill>
                  <a:schemeClr val="bg1"/>
                </a:solidFill>
              </a:endParaRPr>
            </a:p>
          </p:txBody>
        </p:sp>
        <p:sp>
          <p:nvSpPr>
            <p:cNvPr id="142" name="Rectangle 141"/>
            <p:cNvSpPr/>
            <p:nvPr/>
          </p:nvSpPr>
          <p:spPr>
            <a:xfrm>
              <a:off x="8848727" y="385763"/>
              <a:ext cx="300036" cy="2428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smtClean="0">
                <a:solidFill>
                  <a:schemeClr val="bg1"/>
                </a:solidFill>
              </a:endParaRPr>
            </a:p>
          </p:txBody>
        </p:sp>
      </p:grpSp>
      <p:sp>
        <p:nvSpPr>
          <p:cNvPr id="143" name="Oval 142"/>
          <p:cNvSpPr/>
          <p:nvPr/>
        </p:nvSpPr>
        <p:spPr>
          <a:xfrm>
            <a:off x="7977674" y="2550943"/>
            <a:ext cx="707912" cy="707912"/>
          </a:xfrm>
          <a:prstGeom prst="ellipse">
            <a:avLst/>
          </a:prstGeom>
          <a:ln>
            <a:solidFill>
              <a:srgbClr val="00338D"/>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nvGrpSpPr>
          <p:cNvPr id="148" name="Group 147"/>
          <p:cNvGrpSpPr/>
          <p:nvPr/>
        </p:nvGrpSpPr>
        <p:grpSpPr>
          <a:xfrm>
            <a:off x="8494761" y="4394199"/>
            <a:ext cx="422450" cy="402166"/>
            <a:chOff x="5006494" y="4312804"/>
            <a:chExt cx="1512938" cy="1440296"/>
          </a:xfrm>
          <a:solidFill>
            <a:schemeClr val="tx2"/>
          </a:solidFill>
        </p:grpSpPr>
        <p:grpSp>
          <p:nvGrpSpPr>
            <p:cNvPr id="149" name="Group 148"/>
            <p:cNvGrpSpPr/>
            <p:nvPr/>
          </p:nvGrpSpPr>
          <p:grpSpPr>
            <a:xfrm>
              <a:off x="5006494" y="4419600"/>
              <a:ext cx="1453560" cy="1333500"/>
              <a:chOff x="5006494" y="4419600"/>
              <a:chExt cx="1453560" cy="1333500"/>
            </a:xfrm>
            <a:grpFill/>
          </p:grpSpPr>
          <p:sp>
            <p:nvSpPr>
              <p:cNvPr id="151" name="Freeform 150"/>
              <p:cNvSpPr/>
              <p:nvPr/>
            </p:nvSpPr>
            <p:spPr>
              <a:xfrm>
                <a:off x="5006494" y="4419600"/>
                <a:ext cx="883835" cy="411480"/>
              </a:xfrm>
              <a:custGeom>
                <a:avLst/>
                <a:gdLst>
                  <a:gd name="connsiteX0" fmla="*/ 209396 w 883835"/>
                  <a:gd name="connsiteY0" fmla="*/ 110490 h 411480"/>
                  <a:gd name="connsiteX1" fmla="*/ 114146 w 883835"/>
                  <a:gd name="connsiteY1" fmla="*/ 205740 h 411480"/>
                  <a:gd name="connsiteX2" fmla="*/ 209396 w 883835"/>
                  <a:gd name="connsiteY2" fmla="*/ 300990 h 411480"/>
                  <a:gd name="connsiteX3" fmla="*/ 304646 w 883835"/>
                  <a:gd name="connsiteY3" fmla="*/ 205740 h 411480"/>
                  <a:gd name="connsiteX4" fmla="*/ 209396 w 883835"/>
                  <a:gd name="connsiteY4" fmla="*/ 110490 h 411480"/>
                  <a:gd name="connsiteX5" fmla="*/ 68581 w 883835"/>
                  <a:gd name="connsiteY5" fmla="*/ 0 h 411480"/>
                  <a:gd name="connsiteX6" fmla="*/ 838586 w 883835"/>
                  <a:gd name="connsiteY6" fmla="*/ 0 h 411480"/>
                  <a:gd name="connsiteX7" fmla="*/ 834529 w 883835"/>
                  <a:gd name="connsiteY7" fmla="*/ 7474 h 411480"/>
                  <a:gd name="connsiteX8" fmla="*/ 802193 w 883835"/>
                  <a:gd name="connsiteY8" fmla="*/ 167640 h 411480"/>
                  <a:gd name="connsiteX9" fmla="*/ 872468 w 883835"/>
                  <a:gd name="connsiteY9" fmla="*/ 397703 h 411480"/>
                  <a:gd name="connsiteX10" fmla="*/ 883835 w 883835"/>
                  <a:gd name="connsiteY10" fmla="*/ 411480 h 411480"/>
                  <a:gd name="connsiteX11" fmla="*/ 68581 w 883835"/>
                  <a:gd name="connsiteY11" fmla="*/ 411480 h 411480"/>
                  <a:gd name="connsiteX12" fmla="*/ 0 w 883835"/>
                  <a:gd name="connsiteY12" fmla="*/ 342899 h 411480"/>
                  <a:gd name="connsiteX13" fmla="*/ 0 w 883835"/>
                  <a:gd name="connsiteY13" fmla="*/ 68581 h 411480"/>
                  <a:gd name="connsiteX14" fmla="*/ 68581 w 883835"/>
                  <a:gd name="connsiteY14" fmla="*/ 0 h 41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3835" h="411480">
                    <a:moveTo>
                      <a:pt x="209396" y="110490"/>
                    </a:moveTo>
                    <a:cubicBezTo>
                      <a:pt x="156791" y="110490"/>
                      <a:pt x="114146" y="153135"/>
                      <a:pt x="114146" y="205740"/>
                    </a:cubicBezTo>
                    <a:cubicBezTo>
                      <a:pt x="114146" y="258345"/>
                      <a:pt x="156791" y="300990"/>
                      <a:pt x="209396" y="300990"/>
                    </a:cubicBezTo>
                    <a:cubicBezTo>
                      <a:pt x="262001" y="300990"/>
                      <a:pt x="304646" y="258345"/>
                      <a:pt x="304646" y="205740"/>
                    </a:cubicBezTo>
                    <a:cubicBezTo>
                      <a:pt x="304646" y="153135"/>
                      <a:pt x="262001" y="110490"/>
                      <a:pt x="209396" y="110490"/>
                    </a:cubicBezTo>
                    <a:close/>
                    <a:moveTo>
                      <a:pt x="68581" y="0"/>
                    </a:moveTo>
                    <a:lnTo>
                      <a:pt x="838586" y="0"/>
                    </a:lnTo>
                    <a:lnTo>
                      <a:pt x="834529" y="7474"/>
                    </a:lnTo>
                    <a:cubicBezTo>
                      <a:pt x="813707" y="56703"/>
                      <a:pt x="802193" y="110827"/>
                      <a:pt x="802193" y="167640"/>
                    </a:cubicBezTo>
                    <a:cubicBezTo>
                      <a:pt x="802193" y="252861"/>
                      <a:pt x="828100" y="332030"/>
                      <a:pt x="872468" y="397703"/>
                    </a:cubicBezTo>
                    <a:lnTo>
                      <a:pt x="883835" y="411480"/>
                    </a:lnTo>
                    <a:lnTo>
                      <a:pt x="68581" y="411480"/>
                    </a:lnTo>
                    <a:cubicBezTo>
                      <a:pt x="30705" y="411480"/>
                      <a:pt x="0" y="380775"/>
                      <a:pt x="0" y="342899"/>
                    </a:cubicBezTo>
                    <a:lnTo>
                      <a:pt x="0" y="68581"/>
                    </a:lnTo>
                    <a:cubicBezTo>
                      <a:pt x="0" y="30705"/>
                      <a:pt x="30705" y="0"/>
                      <a:pt x="6858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smtClean="0">
                  <a:solidFill>
                    <a:schemeClr val="bg1"/>
                  </a:solidFill>
                </a:endParaRPr>
              </a:p>
            </p:txBody>
          </p:sp>
          <p:sp>
            <p:nvSpPr>
              <p:cNvPr id="152" name="Freeform 151"/>
              <p:cNvSpPr/>
              <p:nvPr/>
            </p:nvSpPr>
            <p:spPr>
              <a:xfrm>
                <a:off x="5006494" y="4880610"/>
                <a:ext cx="1448695" cy="411480"/>
              </a:xfrm>
              <a:custGeom>
                <a:avLst/>
                <a:gdLst>
                  <a:gd name="connsiteX0" fmla="*/ 209396 w 1448695"/>
                  <a:gd name="connsiteY0" fmla="*/ 110490 h 411480"/>
                  <a:gd name="connsiteX1" fmla="*/ 114146 w 1448695"/>
                  <a:gd name="connsiteY1" fmla="*/ 205740 h 411480"/>
                  <a:gd name="connsiteX2" fmla="*/ 209396 w 1448695"/>
                  <a:gd name="connsiteY2" fmla="*/ 300990 h 411480"/>
                  <a:gd name="connsiteX3" fmla="*/ 304646 w 1448695"/>
                  <a:gd name="connsiteY3" fmla="*/ 205740 h 411480"/>
                  <a:gd name="connsiteX4" fmla="*/ 209396 w 1448695"/>
                  <a:gd name="connsiteY4" fmla="*/ 110490 h 411480"/>
                  <a:gd name="connsiteX5" fmla="*/ 68581 w 1448695"/>
                  <a:gd name="connsiteY5" fmla="*/ 0 h 411480"/>
                  <a:gd name="connsiteX6" fmla="*/ 925634 w 1448695"/>
                  <a:gd name="connsiteY6" fmla="*/ 0 h 411480"/>
                  <a:gd name="connsiteX7" fmla="*/ 983611 w 1448695"/>
                  <a:gd name="connsiteY7" fmla="*/ 47836 h 411480"/>
                  <a:gd name="connsiteX8" fmla="*/ 1213673 w 1448695"/>
                  <a:gd name="connsiteY8" fmla="*/ 118110 h 411480"/>
                  <a:gd name="connsiteX9" fmla="*/ 1248371 w 1448695"/>
                  <a:gd name="connsiteY9" fmla="*/ 115485 h 411480"/>
                  <a:gd name="connsiteX10" fmla="*/ 1445464 w 1448695"/>
                  <a:gd name="connsiteY10" fmla="*/ 403993 h 411480"/>
                  <a:gd name="connsiteX11" fmla="*/ 1448594 w 1448695"/>
                  <a:gd name="connsiteY11" fmla="*/ 401855 h 411480"/>
                  <a:gd name="connsiteX12" fmla="*/ 1448695 w 1448695"/>
                  <a:gd name="connsiteY12" fmla="*/ 411480 h 411480"/>
                  <a:gd name="connsiteX13" fmla="*/ 68581 w 1448695"/>
                  <a:gd name="connsiteY13" fmla="*/ 411480 h 411480"/>
                  <a:gd name="connsiteX14" fmla="*/ 0 w 1448695"/>
                  <a:gd name="connsiteY14" fmla="*/ 342899 h 411480"/>
                  <a:gd name="connsiteX15" fmla="*/ 0 w 1448695"/>
                  <a:gd name="connsiteY15" fmla="*/ 68581 h 411480"/>
                  <a:gd name="connsiteX16" fmla="*/ 68581 w 1448695"/>
                  <a:gd name="connsiteY16" fmla="*/ 0 h 41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48695" h="411480">
                    <a:moveTo>
                      <a:pt x="209396" y="110490"/>
                    </a:moveTo>
                    <a:cubicBezTo>
                      <a:pt x="156791" y="110490"/>
                      <a:pt x="114146" y="153135"/>
                      <a:pt x="114146" y="205740"/>
                    </a:cubicBezTo>
                    <a:cubicBezTo>
                      <a:pt x="114146" y="258345"/>
                      <a:pt x="156791" y="300990"/>
                      <a:pt x="209396" y="300990"/>
                    </a:cubicBezTo>
                    <a:cubicBezTo>
                      <a:pt x="262001" y="300990"/>
                      <a:pt x="304646" y="258345"/>
                      <a:pt x="304646" y="205740"/>
                    </a:cubicBezTo>
                    <a:cubicBezTo>
                      <a:pt x="304646" y="153135"/>
                      <a:pt x="262001" y="110490"/>
                      <a:pt x="209396" y="110490"/>
                    </a:cubicBezTo>
                    <a:close/>
                    <a:moveTo>
                      <a:pt x="68581" y="0"/>
                    </a:moveTo>
                    <a:lnTo>
                      <a:pt x="925634" y="0"/>
                    </a:lnTo>
                    <a:lnTo>
                      <a:pt x="983611" y="47836"/>
                    </a:lnTo>
                    <a:cubicBezTo>
                      <a:pt x="1049284" y="92203"/>
                      <a:pt x="1128453" y="118110"/>
                      <a:pt x="1213673" y="118110"/>
                    </a:cubicBezTo>
                    <a:lnTo>
                      <a:pt x="1248371" y="115485"/>
                    </a:lnTo>
                    <a:lnTo>
                      <a:pt x="1445464" y="403993"/>
                    </a:lnTo>
                    <a:lnTo>
                      <a:pt x="1448594" y="401855"/>
                    </a:lnTo>
                    <a:lnTo>
                      <a:pt x="1448695" y="411480"/>
                    </a:lnTo>
                    <a:lnTo>
                      <a:pt x="68581" y="411480"/>
                    </a:lnTo>
                    <a:cubicBezTo>
                      <a:pt x="30705" y="411480"/>
                      <a:pt x="0" y="380775"/>
                      <a:pt x="0" y="342899"/>
                    </a:cubicBezTo>
                    <a:lnTo>
                      <a:pt x="0" y="68581"/>
                    </a:lnTo>
                    <a:cubicBezTo>
                      <a:pt x="0" y="30705"/>
                      <a:pt x="30705" y="0"/>
                      <a:pt x="6858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smtClean="0">
                  <a:solidFill>
                    <a:schemeClr val="bg1"/>
                  </a:solidFill>
                </a:endParaRPr>
              </a:p>
            </p:txBody>
          </p:sp>
          <p:sp>
            <p:nvSpPr>
              <p:cNvPr id="153" name="Freeform 152"/>
              <p:cNvSpPr/>
              <p:nvPr/>
            </p:nvSpPr>
            <p:spPr>
              <a:xfrm>
                <a:off x="5006494" y="5341620"/>
                <a:ext cx="1453560" cy="411480"/>
              </a:xfrm>
              <a:custGeom>
                <a:avLst/>
                <a:gdLst>
                  <a:gd name="connsiteX0" fmla="*/ 209396 w 1453560"/>
                  <a:gd name="connsiteY0" fmla="*/ 110490 h 411480"/>
                  <a:gd name="connsiteX1" fmla="*/ 114146 w 1453560"/>
                  <a:gd name="connsiteY1" fmla="*/ 205740 h 411480"/>
                  <a:gd name="connsiteX2" fmla="*/ 209396 w 1453560"/>
                  <a:gd name="connsiteY2" fmla="*/ 300990 h 411480"/>
                  <a:gd name="connsiteX3" fmla="*/ 304646 w 1453560"/>
                  <a:gd name="connsiteY3" fmla="*/ 205740 h 411480"/>
                  <a:gd name="connsiteX4" fmla="*/ 209396 w 1453560"/>
                  <a:gd name="connsiteY4" fmla="*/ 110490 h 411480"/>
                  <a:gd name="connsiteX5" fmla="*/ 68581 w 1453560"/>
                  <a:gd name="connsiteY5" fmla="*/ 0 h 411480"/>
                  <a:gd name="connsiteX6" fmla="*/ 1449218 w 1453560"/>
                  <a:gd name="connsiteY6" fmla="*/ 0 h 411480"/>
                  <a:gd name="connsiteX7" fmla="*/ 1453560 w 1453560"/>
                  <a:gd name="connsiteY7" fmla="*/ 411480 h 411480"/>
                  <a:gd name="connsiteX8" fmla="*/ 68581 w 1453560"/>
                  <a:gd name="connsiteY8" fmla="*/ 411480 h 411480"/>
                  <a:gd name="connsiteX9" fmla="*/ 0 w 1453560"/>
                  <a:gd name="connsiteY9" fmla="*/ 342899 h 411480"/>
                  <a:gd name="connsiteX10" fmla="*/ 0 w 1453560"/>
                  <a:gd name="connsiteY10" fmla="*/ 68581 h 411480"/>
                  <a:gd name="connsiteX11" fmla="*/ 68581 w 1453560"/>
                  <a:gd name="connsiteY11" fmla="*/ 0 h 41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3560" h="411480">
                    <a:moveTo>
                      <a:pt x="209396" y="110490"/>
                    </a:moveTo>
                    <a:cubicBezTo>
                      <a:pt x="156791" y="110490"/>
                      <a:pt x="114146" y="153135"/>
                      <a:pt x="114146" y="205740"/>
                    </a:cubicBezTo>
                    <a:cubicBezTo>
                      <a:pt x="114146" y="258345"/>
                      <a:pt x="156791" y="300990"/>
                      <a:pt x="209396" y="300990"/>
                    </a:cubicBezTo>
                    <a:cubicBezTo>
                      <a:pt x="262001" y="300990"/>
                      <a:pt x="304646" y="258345"/>
                      <a:pt x="304646" y="205740"/>
                    </a:cubicBezTo>
                    <a:cubicBezTo>
                      <a:pt x="304646" y="153135"/>
                      <a:pt x="262001" y="110490"/>
                      <a:pt x="209396" y="110490"/>
                    </a:cubicBezTo>
                    <a:close/>
                    <a:moveTo>
                      <a:pt x="68581" y="0"/>
                    </a:moveTo>
                    <a:lnTo>
                      <a:pt x="1449218" y="0"/>
                    </a:lnTo>
                    <a:lnTo>
                      <a:pt x="1453560" y="411480"/>
                    </a:lnTo>
                    <a:lnTo>
                      <a:pt x="68581" y="411480"/>
                    </a:lnTo>
                    <a:cubicBezTo>
                      <a:pt x="30705" y="411480"/>
                      <a:pt x="0" y="380775"/>
                      <a:pt x="0" y="342899"/>
                    </a:cubicBezTo>
                    <a:lnTo>
                      <a:pt x="0" y="68581"/>
                    </a:lnTo>
                    <a:cubicBezTo>
                      <a:pt x="0" y="30705"/>
                      <a:pt x="30705" y="0"/>
                      <a:pt x="6858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smtClean="0">
                  <a:solidFill>
                    <a:schemeClr val="bg1"/>
                  </a:solidFill>
                </a:endParaRPr>
              </a:p>
            </p:txBody>
          </p:sp>
        </p:grpSp>
        <p:sp>
          <p:nvSpPr>
            <p:cNvPr id="150" name="Freeform 149"/>
            <p:cNvSpPr/>
            <p:nvPr/>
          </p:nvSpPr>
          <p:spPr>
            <a:xfrm rot="19433105">
              <a:off x="5996640" y="4312804"/>
              <a:ext cx="522792" cy="911542"/>
            </a:xfrm>
            <a:custGeom>
              <a:avLst/>
              <a:gdLst>
                <a:gd name="connsiteX0" fmla="*/ 374352 w 522792"/>
                <a:gd name="connsiteY0" fmla="*/ 148440 h 911542"/>
                <a:gd name="connsiteX1" fmla="*/ 261396 w 522792"/>
                <a:gd name="connsiteY1" fmla="*/ 101652 h 911542"/>
                <a:gd name="connsiteX2" fmla="*/ 101652 w 522792"/>
                <a:gd name="connsiteY2" fmla="*/ 261396 h 911542"/>
                <a:gd name="connsiteX3" fmla="*/ 261396 w 522792"/>
                <a:gd name="connsiteY3" fmla="*/ 421142 h 911542"/>
                <a:gd name="connsiteX4" fmla="*/ 421141 w 522792"/>
                <a:gd name="connsiteY4" fmla="*/ 261396 h 911542"/>
                <a:gd name="connsiteX5" fmla="*/ 374352 w 522792"/>
                <a:gd name="connsiteY5" fmla="*/ 148440 h 911542"/>
                <a:gd name="connsiteX6" fmla="*/ 446231 w 522792"/>
                <a:gd name="connsiteY6" fmla="*/ 76561 h 911542"/>
                <a:gd name="connsiteX7" fmla="*/ 522792 w 522792"/>
                <a:gd name="connsiteY7" fmla="*/ 261397 h 911542"/>
                <a:gd name="connsiteX8" fmla="*/ 363143 w 522792"/>
                <a:gd name="connsiteY8" fmla="*/ 502251 h 911542"/>
                <a:gd name="connsiteX9" fmla="*/ 316240 w 522792"/>
                <a:gd name="connsiteY9" fmla="*/ 516811 h 911542"/>
                <a:gd name="connsiteX10" fmla="*/ 316240 w 522792"/>
                <a:gd name="connsiteY10" fmla="*/ 643811 h 911542"/>
                <a:gd name="connsiteX11" fmla="*/ 323644 w 522792"/>
                <a:gd name="connsiteY11" fmla="*/ 643811 h 911542"/>
                <a:gd name="connsiteX12" fmla="*/ 345150 w 522792"/>
                <a:gd name="connsiteY12" fmla="*/ 652719 h 911542"/>
                <a:gd name="connsiteX13" fmla="*/ 349232 w 522792"/>
                <a:gd name="connsiteY13" fmla="*/ 662571 h 911542"/>
                <a:gd name="connsiteX14" fmla="*/ 171575 w 522792"/>
                <a:gd name="connsiteY14" fmla="*/ 911542 h 911542"/>
                <a:gd name="connsiteX15" fmla="*/ 171574 w 522792"/>
                <a:gd name="connsiteY15" fmla="*/ 674226 h 911542"/>
                <a:gd name="connsiteX16" fmla="*/ 201989 w 522792"/>
                <a:gd name="connsiteY16" fmla="*/ 643811 h 911542"/>
                <a:gd name="connsiteX17" fmla="*/ 203917 w 522792"/>
                <a:gd name="connsiteY17" fmla="*/ 643811 h 911542"/>
                <a:gd name="connsiteX18" fmla="*/ 203916 w 522792"/>
                <a:gd name="connsiteY18" fmla="*/ 515993 h 911542"/>
                <a:gd name="connsiteX19" fmla="*/ 159648 w 522792"/>
                <a:gd name="connsiteY19" fmla="*/ 502251 h 911542"/>
                <a:gd name="connsiteX20" fmla="*/ 0 w 522792"/>
                <a:gd name="connsiteY20" fmla="*/ 261396 h 911542"/>
                <a:gd name="connsiteX21" fmla="*/ 261396 w 522792"/>
                <a:gd name="connsiteY21" fmla="*/ 0 h 911542"/>
                <a:gd name="connsiteX22" fmla="*/ 446231 w 522792"/>
                <a:gd name="connsiteY22" fmla="*/ 76561 h 91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2792" h="911542">
                  <a:moveTo>
                    <a:pt x="374352" y="148440"/>
                  </a:moveTo>
                  <a:cubicBezTo>
                    <a:pt x="345445" y="119532"/>
                    <a:pt x="305508" y="101652"/>
                    <a:pt x="261396" y="101652"/>
                  </a:cubicBezTo>
                  <a:cubicBezTo>
                    <a:pt x="173172" y="101652"/>
                    <a:pt x="101652" y="173172"/>
                    <a:pt x="101652" y="261396"/>
                  </a:cubicBezTo>
                  <a:cubicBezTo>
                    <a:pt x="101652" y="349622"/>
                    <a:pt x="173171" y="421141"/>
                    <a:pt x="261396" y="421142"/>
                  </a:cubicBezTo>
                  <a:cubicBezTo>
                    <a:pt x="349621" y="421141"/>
                    <a:pt x="421141" y="349622"/>
                    <a:pt x="421141" y="261396"/>
                  </a:cubicBezTo>
                  <a:cubicBezTo>
                    <a:pt x="421141" y="217284"/>
                    <a:pt x="403261" y="177348"/>
                    <a:pt x="374352" y="148440"/>
                  </a:cubicBezTo>
                  <a:close/>
                  <a:moveTo>
                    <a:pt x="446231" y="76561"/>
                  </a:moveTo>
                  <a:cubicBezTo>
                    <a:pt x="493535" y="123865"/>
                    <a:pt x="522792" y="189214"/>
                    <a:pt x="522792" y="261397"/>
                  </a:cubicBezTo>
                  <a:cubicBezTo>
                    <a:pt x="522792" y="369670"/>
                    <a:pt x="456962" y="462569"/>
                    <a:pt x="363143" y="502251"/>
                  </a:cubicBezTo>
                  <a:lnTo>
                    <a:pt x="316240" y="516811"/>
                  </a:lnTo>
                  <a:lnTo>
                    <a:pt x="316240" y="643811"/>
                  </a:lnTo>
                  <a:lnTo>
                    <a:pt x="323644" y="643811"/>
                  </a:lnTo>
                  <a:cubicBezTo>
                    <a:pt x="332043" y="643811"/>
                    <a:pt x="339646" y="647215"/>
                    <a:pt x="345150" y="652719"/>
                  </a:cubicBezTo>
                  <a:lnTo>
                    <a:pt x="349232" y="662571"/>
                  </a:lnTo>
                  <a:lnTo>
                    <a:pt x="171575" y="911542"/>
                  </a:lnTo>
                  <a:lnTo>
                    <a:pt x="171574" y="674226"/>
                  </a:lnTo>
                  <a:cubicBezTo>
                    <a:pt x="171574" y="657428"/>
                    <a:pt x="185192" y="643811"/>
                    <a:pt x="201989" y="643811"/>
                  </a:cubicBezTo>
                  <a:lnTo>
                    <a:pt x="203917" y="643811"/>
                  </a:lnTo>
                  <a:lnTo>
                    <a:pt x="203916" y="515993"/>
                  </a:lnTo>
                  <a:lnTo>
                    <a:pt x="159648" y="502251"/>
                  </a:lnTo>
                  <a:cubicBezTo>
                    <a:pt x="65830" y="462569"/>
                    <a:pt x="0" y="369670"/>
                    <a:pt x="0" y="261396"/>
                  </a:cubicBezTo>
                  <a:cubicBezTo>
                    <a:pt x="0" y="117031"/>
                    <a:pt x="117031" y="0"/>
                    <a:pt x="261396" y="0"/>
                  </a:cubicBezTo>
                  <a:cubicBezTo>
                    <a:pt x="333579" y="0"/>
                    <a:pt x="398928" y="29258"/>
                    <a:pt x="446231" y="765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smtClean="0">
                <a:solidFill>
                  <a:schemeClr val="bg1"/>
                </a:solidFill>
              </a:endParaRPr>
            </a:p>
          </p:txBody>
        </p:sp>
      </p:grpSp>
      <p:grpSp>
        <p:nvGrpSpPr>
          <p:cNvPr id="155" name="Group 4"/>
          <p:cNvGrpSpPr>
            <a:grpSpLocks noChangeAspect="1"/>
          </p:cNvGrpSpPr>
          <p:nvPr/>
        </p:nvGrpSpPr>
        <p:grpSpPr bwMode="auto">
          <a:xfrm>
            <a:off x="8078379" y="2734733"/>
            <a:ext cx="503064" cy="347767"/>
            <a:chOff x="474" y="958"/>
            <a:chExt cx="609" cy="421"/>
          </a:xfrm>
        </p:grpSpPr>
        <p:sp>
          <p:nvSpPr>
            <p:cNvPr id="156" name="AutoShape 3"/>
            <p:cNvSpPr>
              <a:spLocks noChangeAspect="1" noChangeArrowheads="1" noTextEdit="1"/>
            </p:cNvSpPr>
            <p:nvPr/>
          </p:nvSpPr>
          <p:spPr bwMode="auto">
            <a:xfrm>
              <a:off x="474" y="958"/>
              <a:ext cx="609" cy="4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7" name="Freeform 5"/>
            <p:cNvSpPr>
              <a:spLocks/>
            </p:cNvSpPr>
            <p:nvPr/>
          </p:nvSpPr>
          <p:spPr bwMode="auto">
            <a:xfrm>
              <a:off x="977" y="1186"/>
              <a:ext cx="108" cy="106"/>
            </a:xfrm>
            <a:custGeom>
              <a:avLst/>
              <a:gdLst>
                <a:gd name="T0" fmla="*/ 48 w 51"/>
                <a:gd name="T1" fmla="*/ 31 h 50"/>
                <a:gd name="T2" fmla="*/ 48 w 51"/>
                <a:gd name="T3" fmla="*/ 36 h 50"/>
                <a:gd name="T4" fmla="*/ 37 w 51"/>
                <a:gd name="T5" fmla="*/ 49 h 50"/>
                <a:gd name="T6" fmla="*/ 32 w 51"/>
                <a:gd name="T7" fmla="*/ 49 h 50"/>
                <a:gd name="T8" fmla="*/ 1 w 51"/>
                <a:gd name="T9" fmla="*/ 20 h 50"/>
                <a:gd name="T10" fmla="*/ 1 w 51"/>
                <a:gd name="T11" fmla="*/ 14 h 50"/>
                <a:gd name="T12" fmla="*/ 12 w 51"/>
                <a:gd name="T13" fmla="*/ 2 h 50"/>
                <a:gd name="T14" fmla="*/ 19 w 51"/>
                <a:gd name="T15" fmla="*/ 1 h 50"/>
                <a:gd name="T16" fmla="*/ 48 w 51"/>
                <a:gd name="T17" fmla="*/ 31 h 50"/>
                <a:gd name="T18" fmla="*/ 48 w 51"/>
                <a:gd name="T19"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50">
                  <a:moveTo>
                    <a:pt x="48" y="31"/>
                  </a:moveTo>
                  <a:cubicBezTo>
                    <a:pt x="51" y="32"/>
                    <a:pt x="51" y="34"/>
                    <a:pt x="48" y="36"/>
                  </a:cubicBezTo>
                  <a:cubicBezTo>
                    <a:pt x="37" y="49"/>
                    <a:pt x="37" y="49"/>
                    <a:pt x="37" y="49"/>
                  </a:cubicBezTo>
                  <a:cubicBezTo>
                    <a:pt x="36" y="50"/>
                    <a:pt x="33" y="50"/>
                    <a:pt x="32" y="49"/>
                  </a:cubicBezTo>
                  <a:cubicBezTo>
                    <a:pt x="1" y="20"/>
                    <a:pt x="1" y="20"/>
                    <a:pt x="1" y="20"/>
                  </a:cubicBezTo>
                  <a:cubicBezTo>
                    <a:pt x="0" y="18"/>
                    <a:pt x="0" y="15"/>
                    <a:pt x="1" y="14"/>
                  </a:cubicBezTo>
                  <a:cubicBezTo>
                    <a:pt x="12" y="2"/>
                    <a:pt x="12" y="2"/>
                    <a:pt x="12" y="2"/>
                  </a:cubicBezTo>
                  <a:cubicBezTo>
                    <a:pt x="14" y="0"/>
                    <a:pt x="17" y="0"/>
                    <a:pt x="19" y="1"/>
                  </a:cubicBezTo>
                  <a:cubicBezTo>
                    <a:pt x="48" y="31"/>
                    <a:pt x="48" y="31"/>
                    <a:pt x="48" y="31"/>
                  </a:cubicBezTo>
                  <a:cubicBezTo>
                    <a:pt x="48" y="31"/>
                    <a:pt x="48" y="31"/>
                    <a:pt x="48" y="31"/>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8" name="Freeform 6"/>
            <p:cNvSpPr>
              <a:spLocks noEditPoints="1"/>
            </p:cNvSpPr>
            <p:nvPr/>
          </p:nvSpPr>
          <p:spPr bwMode="auto">
            <a:xfrm>
              <a:off x="726" y="943"/>
              <a:ext cx="275" cy="272"/>
            </a:xfrm>
            <a:custGeom>
              <a:avLst/>
              <a:gdLst>
                <a:gd name="T0" fmla="*/ 130 w 130"/>
                <a:gd name="T1" fmla="*/ 115 h 128"/>
                <a:gd name="T2" fmla="*/ 119 w 130"/>
                <a:gd name="T3" fmla="*/ 126 h 128"/>
                <a:gd name="T4" fmla="*/ 103 w 130"/>
                <a:gd name="T5" fmla="*/ 111 h 128"/>
                <a:gd name="T6" fmla="*/ 26 w 130"/>
                <a:gd name="T7" fmla="*/ 107 h 128"/>
                <a:gd name="T8" fmla="*/ 22 w 130"/>
                <a:gd name="T9" fmla="*/ 25 h 128"/>
                <a:gd name="T10" fmla="*/ 106 w 130"/>
                <a:gd name="T11" fmla="*/ 23 h 128"/>
                <a:gd name="T12" fmla="*/ 112 w 130"/>
                <a:gd name="T13" fmla="*/ 99 h 128"/>
                <a:gd name="T14" fmla="*/ 130 w 130"/>
                <a:gd name="T15" fmla="*/ 115 h 128"/>
                <a:gd name="T16" fmla="*/ 130 w 130"/>
                <a:gd name="T17" fmla="*/ 115 h 128"/>
                <a:gd name="T18" fmla="*/ 98 w 130"/>
                <a:gd name="T19" fmla="*/ 95 h 128"/>
                <a:gd name="T20" fmla="*/ 96 w 130"/>
                <a:gd name="T21" fmla="*/ 33 h 128"/>
                <a:gd name="T22" fmla="*/ 33 w 130"/>
                <a:gd name="T23" fmla="*/ 35 h 128"/>
                <a:gd name="T24" fmla="*/ 36 w 130"/>
                <a:gd name="T25" fmla="*/ 97 h 128"/>
                <a:gd name="T26" fmla="*/ 98 w 130"/>
                <a:gd name="T27" fmla="*/ 9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128">
                  <a:moveTo>
                    <a:pt x="130" y="115"/>
                  </a:moveTo>
                  <a:cubicBezTo>
                    <a:pt x="119" y="126"/>
                    <a:pt x="119" y="126"/>
                    <a:pt x="119" y="126"/>
                  </a:cubicBezTo>
                  <a:cubicBezTo>
                    <a:pt x="103" y="111"/>
                    <a:pt x="103" y="111"/>
                    <a:pt x="103" y="111"/>
                  </a:cubicBezTo>
                  <a:cubicBezTo>
                    <a:pt x="79" y="128"/>
                    <a:pt x="47" y="128"/>
                    <a:pt x="26" y="107"/>
                  </a:cubicBezTo>
                  <a:cubicBezTo>
                    <a:pt x="1" y="85"/>
                    <a:pt x="0" y="48"/>
                    <a:pt x="22" y="25"/>
                  </a:cubicBezTo>
                  <a:cubicBezTo>
                    <a:pt x="44" y="2"/>
                    <a:pt x="82" y="0"/>
                    <a:pt x="106" y="23"/>
                  </a:cubicBezTo>
                  <a:cubicBezTo>
                    <a:pt x="127" y="43"/>
                    <a:pt x="130" y="76"/>
                    <a:pt x="112" y="99"/>
                  </a:cubicBezTo>
                  <a:cubicBezTo>
                    <a:pt x="130" y="115"/>
                    <a:pt x="130" y="115"/>
                    <a:pt x="130" y="115"/>
                  </a:cubicBezTo>
                  <a:cubicBezTo>
                    <a:pt x="130" y="115"/>
                    <a:pt x="130" y="115"/>
                    <a:pt x="130" y="115"/>
                  </a:cubicBezTo>
                  <a:close/>
                  <a:moveTo>
                    <a:pt x="98" y="95"/>
                  </a:moveTo>
                  <a:cubicBezTo>
                    <a:pt x="115" y="78"/>
                    <a:pt x="114" y="49"/>
                    <a:pt x="96" y="33"/>
                  </a:cubicBezTo>
                  <a:cubicBezTo>
                    <a:pt x="78" y="16"/>
                    <a:pt x="50" y="17"/>
                    <a:pt x="33" y="35"/>
                  </a:cubicBezTo>
                  <a:cubicBezTo>
                    <a:pt x="17" y="53"/>
                    <a:pt x="17" y="81"/>
                    <a:pt x="36" y="97"/>
                  </a:cubicBezTo>
                  <a:cubicBezTo>
                    <a:pt x="53" y="114"/>
                    <a:pt x="81" y="113"/>
                    <a:pt x="98" y="95"/>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9" name="Freeform 7"/>
            <p:cNvSpPr>
              <a:spLocks/>
            </p:cNvSpPr>
            <p:nvPr/>
          </p:nvSpPr>
          <p:spPr bwMode="auto">
            <a:xfrm>
              <a:off x="907" y="1249"/>
              <a:ext cx="34" cy="34"/>
            </a:xfrm>
            <a:custGeom>
              <a:avLst/>
              <a:gdLst>
                <a:gd name="T0" fmla="*/ 34 w 34"/>
                <a:gd name="T1" fmla="*/ 11 h 34"/>
                <a:gd name="T2" fmla="*/ 34 w 34"/>
                <a:gd name="T3" fmla="*/ 24 h 34"/>
                <a:gd name="T4" fmla="*/ 24 w 34"/>
                <a:gd name="T5" fmla="*/ 24 h 34"/>
                <a:gd name="T6" fmla="*/ 24 w 34"/>
                <a:gd name="T7" fmla="*/ 34 h 34"/>
                <a:gd name="T8" fmla="*/ 11 w 34"/>
                <a:gd name="T9" fmla="*/ 34 h 34"/>
                <a:gd name="T10" fmla="*/ 11 w 34"/>
                <a:gd name="T11" fmla="*/ 24 h 34"/>
                <a:gd name="T12" fmla="*/ 0 w 34"/>
                <a:gd name="T13" fmla="*/ 24 h 34"/>
                <a:gd name="T14" fmla="*/ 0 w 34"/>
                <a:gd name="T15" fmla="*/ 11 h 34"/>
                <a:gd name="T16" fmla="*/ 11 w 34"/>
                <a:gd name="T17" fmla="*/ 11 h 34"/>
                <a:gd name="T18" fmla="*/ 11 w 34"/>
                <a:gd name="T19" fmla="*/ 0 h 34"/>
                <a:gd name="T20" fmla="*/ 24 w 34"/>
                <a:gd name="T21" fmla="*/ 0 h 34"/>
                <a:gd name="T22" fmla="*/ 24 w 34"/>
                <a:gd name="T23" fmla="*/ 11 h 34"/>
                <a:gd name="T24" fmla="*/ 34 w 34"/>
                <a:gd name="T25" fmla="*/ 11 h 34"/>
                <a:gd name="T26" fmla="*/ 34 w 34"/>
                <a:gd name="T27" fmla="*/ 11 h 34"/>
                <a:gd name="T28" fmla="*/ 34 w 34"/>
                <a:gd name="T29"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34">
                  <a:moveTo>
                    <a:pt x="34" y="11"/>
                  </a:moveTo>
                  <a:lnTo>
                    <a:pt x="34" y="24"/>
                  </a:lnTo>
                  <a:lnTo>
                    <a:pt x="24" y="24"/>
                  </a:lnTo>
                  <a:lnTo>
                    <a:pt x="24" y="34"/>
                  </a:lnTo>
                  <a:lnTo>
                    <a:pt x="11" y="34"/>
                  </a:lnTo>
                  <a:lnTo>
                    <a:pt x="11" y="24"/>
                  </a:lnTo>
                  <a:lnTo>
                    <a:pt x="0" y="24"/>
                  </a:lnTo>
                  <a:lnTo>
                    <a:pt x="0" y="11"/>
                  </a:lnTo>
                  <a:lnTo>
                    <a:pt x="11" y="11"/>
                  </a:lnTo>
                  <a:lnTo>
                    <a:pt x="11" y="0"/>
                  </a:lnTo>
                  <a:lnTo>
                    <a:pt x="24" y="0"/>
                  </a:lnTo>
                  <a:lnTo>
                    <a:pt x="24" y="11"/>
                  </a:lnTo>
                  <a:lnTo>
                    <a:pt x="34" y="11"/>
                  </a:lnTo>
                  <a:lnTo>
                    <a:pt x="34" y="11"/>
                  </a:lnTo>
                  <a:lnTo>
                    <a:pt x="34" y="11"/>
                  </a:ln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0" name="Freeform 8"/>
            <p:cNvSpPr>
              <a:spLocks/>
            </p:cNvSpPr>
            <p:nvPr/>
          </p:nvSpPr>
          <p:spPr bwMode="auto">
            <a:xfrm>
              <a:off x="848" y="1211"/>
              <a:ext cx="89" cy="104"/>
            </a:xfrm>
            <a:custGeom>
              <a:avLst/>
              <a:gdLst>
                <a:gd name="T0" fmla="*/ 42 w 42"/>
                <a:gd name="T1" fmla="*/ 40 h 49"/>
                <a:gd name="T2" fmla="*/ 42 w 42"/>
                <a:gd name="T3" fmla="*/ 49 h 49"/>
                <a:gd name="T4" fmla="*/ 16 w 42"/>
                <a:gd name="T5" fmla="*/ 49 h 49"/>
                <a:gd name="T6" fmla="*/ 0 w 42"/>
                <a:gd name="T7" fmla="*/ 0 h 49"/>
                <a:gd name="T8" fmla="*/ 3 w 42"/>
                <a:gd name="T9" fmla="*/ 0 h 49"/>
                <a:gd name="T10" fmla="*/ 9 w 42"/>
                <a:gd name="T11" fmla="*/ 0 h 49"/>
                <a:gd name="T12" fmla="*/ 21 w 42"/>
                <a:gd name="T13" fmla="*/ 40 h 49"/>
                <a:gd name="T14" fmla="*/ 42 w 42"/>
                <a:gd name="T15" fmla="*/ 40 h 49"/>
                <a:gd name="T16" fmla="*/ 42 w 42"/>
                <a:gd name="T1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9">
                  <a:moveTo>
                    <a:pt x="42" y="40"/>
                  </a:moveTo>
                  <a:cubicBezTo>
                    <a:pt x="42" y="49"/>
                    <a:pt x="42" y="49"/>
                    <a:pt x="42" y="49"/>
                  </a:cubicBezTo>
                  <a:cubicBezTo>
                    <a:pt x="16" y="49"/>
                    <a:pt x="16" y="49"/>
                    <a:pt x="16" y="49"/>
                  </a:cubicBezTo>
                  <a:cubicBezTo>
                    <a:pt x="0" y="0"/>
                    <a:pt x="0" y="0"/>
                    <a:pt x="0" y="0"/>
                  </a:cubicBezTo>
                  <a:cubicBezTo>
                    <a:pt x="1" y="0"/>
                    <a:pt x="2" y="0"/>
                    <a:pt x="3" y="0"/>
                  </a:cubicBezTo>
                  <a:cubicBezTo>
                    <a:pt x="5" y="0"/>
                    <a:pt x="7" y="0"/>
                    <a:pt x="9" y="0"/>
                  </a:cubicBezTo>
                  <a:cubicBezTo>
                    <a:pt x="21" y="40"/>
                    <a:pt x="21" y="40"/>
                    <a:pt x="21" y="40"/>
                  </a:cubicBezTo>
                  <a:cubicBezTo>
                    <a:pt x="42" y="40"/>
                    <a:pt x="42" y="40"/>
                    <a:pt x="42" y="40"/>
                  </a:cubicBezTo>
                  <a:cubicBezTo>
                    <a:pt x="42" y="40"/>
                    <a:pt x="42" y="40"/>
                    <a:pt x="42" y="40"/>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1" name="Freeform 9"/>
            <p:cNvSpPr>
              <a:spLocks/>
            </p:cNvSpPr>
            <p:nvPr/>
          </p:nvSpPr>
          <p:spPr bwMode="auto">
            <a:xfrm>
              <a:off x="914" y="1324"/>
              <a:ext cx="23" cy="13"/>
            </a:xfrm>
            <a:custGeom>
              <a:avLst/>
              <a:gdLst>
                <a:gd name="T0" fmla="*/ 0 w 23"/>
                <a:gd name="T1" fmla="*/ 0 h 13"/>
                <a:gd name="T2" fmla="*/ 23 w 23"/>
                <a:gd name="T3" fmla="*/ 0 h 13"/>
                <a:gd name="T4" fmla="*/ 23 w 23"/>
                <a:gd name="T5" fmla="*/ 13 h 13"/>
                <a:gd name="T6" fmla="*/ 0 w 23"/>
                <a:gd name="T7" fmla="*/ 13 h 13"/>
                <a:gd name="T8" fmla="*/ 0 w 23"/>
                <a:gd name="T9" fmla="*/ 0 h 13"/>
                <a:gd name="T10" fmla="*/ 0 w 23"/>
                <a:gd name="T11" fmla="*/ 0 h 13"/>
              </a:gdLst>
              <a:ahLst/>
              <a:cxnLst>
                <a:cxn ang="0">
                  <a:pos x="T0" y="T1"/>
                </a:cxn>
                <a:cxn ang="0">
                  <a:pos x="T2" y="T3"/>
                </a:cxn>
                <a:cxn ang="0">
                  <a:pos x="T4" y="T5"/>
                </a:cxn>
                <a:cxn ang="0">
                  <a:pos x="T6" y="T7"/>
                </a:cxn>
                <a:cxn ang="0">
                  <a:pos x="T8" y="T9"/>
                </a:cxn>
                <a:cxn ang="0">
                  <a:pos x="T10" y="T11"/>
                </a:cxn>
              </a:cxnLst>
              <a:rect l="0" t="0" r="r" b="b"/>
              <a:pathLst>
                <a:path w="23" h="13">
                  <a:moveTo>
                    <a:pt x="0" y="0"/>
                  </a:moveTo>
                  <a:lnTo>
                    <a:pt x="23" y="0"/>
                  </a:lnTo>
                  <a:lnTo>
                    <a:pt x="23" y="13"/>
                  </a:lnTo>
                  <a:lnTo>
                    <a:pt x="0" y="13"/>
                  </a:lnTo>
                  <a:lnTo>
                    <a:pt x="0" y="0"/>
                  </a:lnTo>
                  <a:lnTo>
                    <a:pt x="0" y="0"/>
                  </a:ln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2" name="Freeform 10"/>
            <p:cNvSpPr>
              <a:spLocks/>
            </p:cNvSpPr>
            <p:nvPr/>
          </p:nvSpPr>
          <p:spPr bwMode="auto">
            <a:xfrm>
              <a:off x="819" y="1083"/>
              <a:ext cx="42" cy="86"/>
            </a:xfrm>
            <a:custGeom>
              <a:avLst/>
              <a:gdLst>
                <a:gd name="T0" fmla="*/ 9 w 20"/>
                <a:gd name="T1" fmla="*/ 0 h 40"/>
                <a:gd name="T2" fmla="*/ 20 w 20"/>
                <a:gd name="T3" fmla="*/ 39 h 40"/>
                <a:gd name="T4" fmla="*/ 15 w 20"/>
                <a:gd name="T5" fmla="*/ 40 h 40"/>
                <a:gd name="T6" fmla="*/ 14 w 20"/>
                <a:gd name="T7" fmla="*/ 40 h 40"/>
                <a:gd name="T8" fmla="*/ 10 w 20"/>
                <a:gd name="T9" fmla="*/ 26 h 40"/>
                <a:gd name="T10" fmla="*/ 7 w 20"/>
                <a:gd name="T11" fmla="*/ 39 h 40"/>
                <a:gd name="T12" fmla="*/ 0 w 20"/>
                <a:gd name="T13" fmla="*/ 35 h 40"/>
                <a:gd name="T14" fmla="*/ 9 w 20"/>
                <a:gd name="T15" fmla="*/ 0 h 40"/>
                <a:gd name="T16" fmla="*/ 9 w 20"/>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40">
                  <a:moveTo>
                    <a:pt x="9" y="0"/>
                  </a:moveTo>
                  <a:cubicBezTo>
                    <a:pt x="20" y="39"/>
                    <a:pt x="20" y="39"/>
                    <a:pt x="20" y="39"/>
                  </a:cubicBezTo>
                  <a:cubicBezTo>
                    <a:pt x="18" y="39"/>
                    <a:pt x="17" y="40"/>
                    <a:pt x="15" y="40"/>
                  </a:cubicBezTo>
                  <a:cubicBezTo>
                    <a:pt x="14" y="40"/>
                    <a:pt x="14" y="40"/>
                    <a:pt x="14" y="40"/>
                  </a:cubicBezTo>
                  <a:cubicBezTo>
                    <a:pt x="10" y="26"/>
                    <a:pt x="10" y="26"/>
                    <a:pt x="10" y="26"/>
                  </a:cubicBezTo>
                  <a:cubicBezTo>
                    <a:pt x="7" y="39"/>
                    <a:pt x="7" y="39"/>
                    <a:pt x="7" y="39"/>
                  </a:cubicBezTo>
                  <a:cubicBezTo>
                    <a:pt x="4" y="37"/>
                    <a:pt x="2" y="36"/>
                    <a:pt x="0" y="35"/>
                  </a:cubicBezTo>
                  <a:cubicBezTo>
                    <a:pt x="9" y="0"/>
                    <a:pt x="9" y="0"/>
                    <a:pt x="9" y="0"/>
                  </a:cubicBezTo>
                  <a:cubicBezTo>
                    <a:pt x="9" y="0"/>
                    <a:pt x="9" y="0"/>
                    <a:pt x="9" y="0"/>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3" name="Freeform 11"/>
            <p:cNvSpPr>
              <a:spLocks/>
            </p:cNvSpPr>
            <p:nvPr/>
          </p:nvSpPr>
          <p:spPr bwMode="auto">
            <a:xfrm>
              <a:off x="540" y="1169"/>
              <a:ext cx="289" cy="210"/>
            </a:xfrm>
            <a:custGeom>
              <a:avLst/>
              <a:gdLst>
                <a:gd name="T0" fmla="*/ 137 w 137"/>
                <a:gd name="T1" fmla="*/ 18 h 99"/>
                <a:gd name="T2" fmla="*/ 124 w 137"/>
                <a:gd name="T3" fmla="*/ 72 h 99"/>
                <a:gd name="T4" fmla="*/ 104 w 137"/>
                <a:gd name="T5" fmla="*/ 72 h 99"/>
                <a:gd name="T6" fmla="*/ 91 w 137"/>
                <a:gd name="T7" fmla="*/ 99 h 99"/>
                <a:gd name="T8" fmla="*/ 83 w 137"/>
                <a:gd name="T9" fmla="*/ 99 h 99"/>
                <a:gd name="T10" fmla="*/ 61 w 137"/>
                <a:gd name="T11" fmla="*/ 34 h 99"/>
                <a:gd name="T12" fmla="*/ 53 w 137"/>
                <a:gd name="T13" fmla="*/ 68 h 99"/>
                <a:gd name="T14" fmla="*/ 0 w 137"/>
                <a:gd name="T15" fmla="*/ 68 h 99"/>
                <a:gd name="T16" fmla="*/ 0 w 137"/>
                <a:gd name="T17" fmla="*/ 60 h 99"/>
                <a:gd name="T18" fmla="*/ 45 w 137"/>
                <a:gd name="T19" fmla="*/ 60 h 99"/>
                <a:gd name="T20" fmla="*/ 59 w 137"/>
                <a:gd name="T21" fmla="*/ 0 h 99"/>
                <a:gd name="T22" fmla="*/ 88 w 137"/>
                <a:gd name="T23" fmla="*/ 88 h 99"/>
                <a:gd name="T24" fmla="*/ 98 w 137"/>
                <a:gd name="T25" fmla="*/ 63 h 99"/>
                <a:gd name="T26" fmla="*/ 116 w 137"/>
                <a:gd name="T27" fmla="*/ 63 h 99"/>
                <a:gd name="T28" fmla="*/ 128 w 137"/>
                <a:gd name="T29" fmla="*/ 15 h 99"/>
                <a:gd name="T30" fmla="*/ 137 w 137"/>
                <a:gd name="T31"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7" h="99">
                  <a:moveTo>
                    <a:pt x="137" y="18"/>
                  </a:moveTo>
                  <a:cubicBezTo>
                    <a:pt x="124" y="72"/>
                    <a:pt x="124" y="72"/>
                    <a:pt x="124" y="72"/>
                  </a:cubicBezTo>
                  <a:cubicBezTo>
                    <a:pt x="104" y="72"/>
                    <a:pt x="104" y="72"/>
                    <a:pt x="104" y="72"/>
                  </a:cubicBezTo>
                  <a:cubicBezTo>
                    <a:pt x="91" y="99"/>
                    <a:pt x="91" y="99"/>
                    <a:pt x="91" y="99"/>
                  </a:cubicBezTo>
                  <a:cubicBezTo>
                    <a:pt x="83" y="99"/>
                    <a:pt x="83" y="99"/>
                    <a:pt x="83" y="99"/>
                  </a:cubicBezTo>
                  <a:cubicBezTo>
                    <a:pt x="61" y="34"/>
                    <a:pt x="61" y="34"/>
                    <a:pt x="61" y="34"/>
                  </a:cubicBezTo>
                  <a:cubicBezTo>
                    <a:pt x="53" y="68"/>
                    <a:pt x="53" y="68"/>
                    <a:pt x="53" y="68"/>
                  </a:cubicBezTo>
                  <a:cubicBezTo>
                    <a:pt x="0" y="68"/>
                    <a:pt x="0" y="68"/>
                    <a:pt x="0" y="68"/>
                  </a:cubicBezTo>
                  <a:cubicBezTo>
                    <a:pt x="0" y="60"/>
                    <a:pt x="0" y="60"/>
                    <a:pt x="0" y="60"/>
                  </a:cubicBezTo>
                  <a:cubicBezTo>
                    <a:pt x="45" y="60"/>
                    <a:pt x="45" y="60"/>
                    <a:pt x="45" y="60"/>
                  </a:cubicBezTo>
                  <a:cubicBezTo>
                    <a:pt x="59" y="0"/>
                    <a:pt x="59" y="0"/>
                    <a:pt x="59" y="0"/>
                  </a:cubicBezTo>
                  <a:cubicBezTo>
                    <a:pt x="88" y="88"/>
                    <a:pt x="88" y="88"/>
                    <a:pt x="88" y="88"/>
                  </a:cubicBezTo>
                  <a:cubicBezTo>
                    <a:pt x="98" y="63"/>
                    <a:pt x="98" y="63"/>
                    <a:pt x="98" y="63"/>
                  </a:cubicBezTo>
                  <a:cubicBezTo>
                    <a:pt x="116" y="63"/>
                    <a:pt x="116" y="63"/>
                    <a:pt x="116" y="63"/>
                  </a:cubicBezTo>
                  <a:cubicBezTo>
                    <a:pt x="128" y="15"/>
                    <a:pt x="128" y="15"/>
                    <a:pt x="128" y="15"/>
                  </a:cubicBezTo>
                  <a:cubicBezTo>
                    <a:pt x="131" y="17"/>
                    <a:pt x="133" y="18"/>
                    <a:pt x="137" y="18"/>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4" name="Freeform 12"/>
            <p:cNvSpPr>
              <a:spLocks/>
            </p:cNvSpPr>
            <p:nvPr/>
          </p:nvSpPr>
          <p:spPr bwMode="auto">
            <a:xfrm>
              <a:off x="645" y="1026"/>
              <a:ext cx="64" cy="247"/>
            </a:xfrm>
            <a:custGeom>
              <a:avLst/>
              <a:gdLst>
                <a:gd name="T0" fmla="*/ 64 w 64"/>
                <a:gd name="T1" fmla="*/ 0 h 247"/>
                <a:gd name="T2" fmla="*/ 64 w 64"/>
                <a:gd name="T3" fmla="*/ 247 h 247"/>
                <a:gd name="T4" fmla="*/ 62 w 64"/>
                <a:gd name="T5" fmla="*/ 247 h 247"/>
                <a:gd name="T6" fmla="*/ 15 w 64"/>
                <a:gd name="T7" fmla="*/ 113 h 247"/>
                <a:gd name="T8" fmla="*/ 0 w 64"/>
                <a:gd name="T9" fmla="*/ 183 h 247"/>
                <a:gd name="T10" fmla="*/ 0 w 64"/>
                <a:gd name="T11" fmla="*/ 0 h 247"/>
                <a:gd name="T12" fmla="*/ 64 w 64"/>
                <a:gd name="T13" fmla="*/ 0 h 247"/>
                <a:gd name="T14" fmla="*/ 64 w 64"/>
                <a:gd name="T15" fmla="*/ 0 h 247"/>
                <a:gd name="T16" fmla="*/ 64 w 64"/>
                <a:gd name="T17"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247">
                  <a:moveTo>
                    <a:pt x="64" y="0"/>
                  </a:moveTo>
                  <a:lnTo>
                    <a:pt x="64" y="247"/>
                  </a:lnTo>
                  <a:lnTo>
                    <a:pt x="62" y="247"/>
                  </a:lnTo>
                  <a:lnTo>
                    <a:pt x="15" y="113"/>
                  </a:lnTo>
                  <a:lnTo>
                    <a:pt x="0" y="183"/>
                  </a:lnTo>
                  <a:lnTo>
                    <a:pt x="0" y="0"/>
                  </a:lnTo>
                  <a:lnTo>
                    <a:pt x="64" y="0"/>
                  </a:lnTo>
                  <a:lnTo>
                    <a:pt x="64" y="0"/>
                  </a:lnTo>
                  <a:lnTo>
                    <a:pt x="64" y="0"/>
                  </a:ln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5" name="Freeform 13"/>
            <p:cNvSpPr>
              <a:spLocks/>
            </p:cNvSpPr>
            <p:nvPr/>
          </p:nvSpPr>
          <p:spPr bwMode="auto">
            <a:xfrm>
              <a:off x="554" y="1109"/>
              <a:ext cx="64" cy="164"/>
            </a:xfrm>
            <a:custGeom>
              <a:avLst/>
              <a:gdLst>
                <a:gd name="T0" fmla="*/ 0 w 64"/>
                <a:gd name="T1" fmla="*/ 0 h 164"/>
                <a:gd name="T2" fmla="*/ 64 w 64"/>
                <a:gd name="T3" fmla="*/ 0 h 164"/>
                <a:gd name="T4" fmla="*/ 64 w 64"/>
                <a:gd name="T5" fmla="*/ 164 h 164"/>
                <a:gd name="T6" fmla="*/ 0 w 64"/>
                <a:gd name="T7" fmla="*/ 164 h 164"/>
                <a:gd name="T8" fmla="*/ 0 w 64"/>
                <a:gd name="T9" fmla="*/ 0 h 164"/>
                <a:gd name="T10" fmla="*/ 0 w 64"/>
                <a:gd name="T11" fmla="*/ 0 h 164"/>
              </a:gdLst>
              <a:ahLst/>
              <a:cxnLst>
                <a:cxn ang="0">
                  <a:pos x="T0" y="T1"/>
                </a:cxn>
                <a:cxn ang="0">
                  <a:pos x="T2" y="T3"/>
                </a:cxn>
                <a:cxn ang="0">
                  <a:pos x="T4" y="T5"/>
                </a:cxn>
                <a:cxn ang="0">
                  <a:pos x="T6" y="T7"/>
                </a:cxn>
                <a:cxn ang="0">
                  <a:pos x="T8" y="T9"/>
                </a:cxn>
                <a:cxn ang="0">
                  <a:pos x="T10" y="T11"/>
                </a:cxn>
              </a:cxnLst>
              <a:rect l="0" t="0" r="r" b="b"/>
              <a:pathLst>
                <a:path w="64" h="164">
                  <a:moveTo>
                    <a:pt x="0" y="0"/>
                  </a:moveTo>
                  <a:lnTo>
                    <a:pt x="64" y="0"/>
                  </a:lnTo>
                  <a:lnTo>
                    <a:pt x="64" y="164"/>
                  </a:lnTo>
                  <a:lnTo>
                    <a:pt x="0" y="164"/>
                  </a:lnTo>
                  <a:lnTo>
                    <a:pt x="0" y="0"/>
                  </a:lnTo>
                  <a:lnTo>
                    <a:pt x="0" y="0"/>
                  </a:ln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6" name="Freeform 14"/>
            <p:cNvSpPr>
              <a:spLocks/>
            </p:cNvSpPr>
            <p:nvPr/>
          </p:nvSpPr>
          <p:spPr bwMode="auto">
            <a:xfrm>
              <a:off x="474" y="1164"/>
              <a:ext cx="61" cy="109"/>
            </a:xfrm>
            <a:custGeom>
              <a:avLst/>
              <a:gdLst>
                <a:gd name="T0" fmla="*/ 0 w 61"/>
                <a:gd name="T1" fmla="*/ 0 h 109"/>
                <a:gd name="T2" fmla="*/ 61 w 61"/>
                <a:gd name="T3" fmla="*/ 0 h 109"/>
                <a:gd name="T4" fmla="*/ 61 w 61"/>
                <a:gd name="T5" fmla="*/ 109 h 109"/>
                <a:gd name="T6" fmla="*/ 0 w 61"/>
                <a:gd name="T7" fmla="*/ 109 h 109"/>
                <a:gd name="T8" fmla="*/ 0 w 61"/>
                <a:gd name="T9" fmla="*/ 0 h 109"/>
                <a:gd name="T10" fmla="*/ 0 w 61"/>
                <a:gd name="T11" fmla="*/ 0 h 109"/>
              </a:gdLst>
              <a:ahLst/>
              <a:cxnLst>
                <a:cxn ang="0">
                  <a:pos x="T0" y="T1"/>
                </a:cxn>
                <a:cxn ang="0">
                  <a:pos x="T2" y="T3"/>
                </a:cxn>
                <a:cxn ang="0">
                  <a:pos x="T4" y="T5"/>
                </a:cxn>
                <a:cxn ang="0">
                  <a:pos x="T6" y="T7"/>
                </a:cxn>
                <a:cxn ang="0">
                  <a:pos x="T8" y="T9"/>
                </a:cxn>
                <a:cxn ang="0">
                  <a:pos x="T10" y="T11"/>
                </a:cxn>
              </a:cxnLst>
              <a:rect l="0" t="0" r="r" b="b"/>
              <a:pathLst>
                <a:path w="61" h="109">
                  <a:moveTo>
                    <a:pt x="0" y="0"/>
                  </a:moveTo>
                  <a:lnTo>
                    <a:pt x="61" y="0"/>
                  </a:lnTo>
                  <a:lnTo>
                    <a:pt x="61" y="109"/>
                  </a:lnTo>
                  <a:lnTo>
                    <a:pt x="0" y="109"/>
                  </a:lnTo>
                  <a:lnTo>
                    <a:pt x="0" y="0"/>
                  </a:lnTo>
                  <a:lnTo>
                    <a:pt x="0" y="0"/>
                  </a:ln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67" name="Group 166"/>
          <p:cNvGrpSpPr>
            <a:grpSpLocks noChangeAspect="1"/>
          </p:cNvGrpSpPr>
          <p:nvPr/>
        </p:nvGrpSpPr>
        <p:grpSpPr bwMode="auto">
          <a:xfrm>
            <a:off x="8533735" y="3516071"/>
            <a:ext cx="339332" cy="491708"/>
            <a:chOff x="3683" y="1933"/>
            <a:chExt cx="314" cy="455"/>
          </a:xfrm>
          <a:solidFill>
            <a:schemeClr val="tx2"/>
          </a:solidFill>
        </p:grpSpPr>
        <p:sp>
          <p:nvSpPr>
            <p:cNvPr id="168" name="Freeform 24"/>
            <p:cNvSpPr>
              <a:spLocks noEditPoints="1"/>
            </p:cNvSpPr>
            <p:nvPr/>
          </p:nvSpPr>
          <p:spPr bwMode="auto">
            <a:xfrm>
              <a:off x="3683" y="1933"/>
              <a:ext cx="314" cy="455"/>
            </a:xfrm>
            <a:custGeom>
              <a:avLst/>
              <a:gdLst>
                <a:gd name="T0" fmla="*/ 110 w 130"/>
                <a:gd name="T1" fmla="*/ 13 h 190"/>
                <a:gd name="T2" fmla="*/ 84 w 130"/>
                <a:gd name="T3" fmla="*/ 13 h 190"/>
                <a:gd name="T4" fmla="*/ 84 w 130"/>
                <a:gd name="T5" fmla="*/ 9 h 190"/>
                <a:gd name="T6" fmla="*/ 75 w 130"/>
                <a:gd name="T7" fmla="*/ 0 h 190"/>
                <a:gd name="T8" fmla="*/ 55 w 130"/>
                <a:gd name="T9" fmla="*/ 0 h 190"/>
                <a:gd name="T10" fmla="*/ 46 w 130"/>
                <a:gd name="T11" fmla="*/ 9 h 190"/>
                <a:gd name="T12" fmla="*/ 46 w 130"/>
                <a:gd name="T13" fmla="*/ 13 h 190"/>
                <a:gd name="T14" fmla="*/ 21 w 130"/>
                <a:gd name="T15" fmla="*/ 13 h 190"/>
                <a:gd name="T16" fmla="*/ 0 w 130"/>
                <a:gd name="T17" fmla="*/ 34 h 190"/>
                <a:gd name="T18" fmla="*/ 0 w 130"/>
                <a:gd name="T19" fmla="*/ 169 h 190"/>
                <a:gd name="T20" fmla="*/ 21 w 130"/>
                <a:gd name="T21" fmla="*/ 190 h 190"/>
                <a:gd name="T22" fmla="*/ 110 w 130"/>
                <a:gd name="T23" fmla="*/ 190 h 190"/>
                <a:gd name="T24" fmla="*/ 130 w 130"/>
                <a:gd name="T25" fmla="*/ 169 h 190"/>
                <a:gd name="T26" fmla="*/ 130 w 130"/>
                <a:gd name="T27" fmla="*/ 34 h 190"/>
                <a:gd name="T28" fmla="*/ 110 w 130"/>
                <a:gd name="T29" fmla="*/ 13 h 190"/>
                <a:gd name="T30" fmla="*/ 65 w 130"/>
                <a:gd name="T31" fmla="*/ 4 h 190"/>
                <a:gd name="T32" fmla="*/ 70 w 130"/>
                <a:gd name="T33" fmla="*/ 9 h 190"/>
                <a:gd name="T34" fmla="*/ 65 w 130"/>
                <a:gd name="T35" fmla="*/ 13 h 190"/>
                <a:gd name="T36" fmla="*/ 61 w 130"/>
                <a:gd name="T37" fmla="*/ 9 h 190"/>
                <a:gd name="T38" fmla="*/ 65 w 130"/>
                <a:gd name="T39" fmla="*/ 4 h 190"/>
                <a:gd name="T40" fmla="*/ 41 w 130"/>
                <a:gd name="T41" fmla="*/ 26 h 190"/>
                <a:gd name="T42" fmla="*/ 89 w 130"/>
                <a:gd name="T43" fmla="*/ 26 h 190"/>
                <a:gd name="T44" fmla="*/ 89 w 130"/>
                <a:gd name="T45" fmla="*/ 45 h 190"/>
                <a:gd name="T46" fmla="*/ 41 w 130"/>
                <a:gd name="T47" fmla="*/ 45 h 190"/>
                <a:gd name="T48" fmla="*/ 41 w 130"/>
                <a:gd name="T49" fmla="*/ 26 h 190"/>
                <a:gd name="T50" fmla="*/ 110 w 130"/>
                <a:gd name="T51" fmla="*/ 178 h 190"/>
                <a:gd name="T52" fmla="*/ 21 w 130"/>
                <a:gd name="T53" fmla="*/ 178 h 190"/>
                <a:gd name="T54" fmla="*/ 12 w 130"/>
                <a:gd name="T55" fmla="*/ 169 h 190"/>
                <a:gd name="T56" fmla="*/ 12 w 130"/>
                <a:gd name="T57" fmla="*/ 34 h 190"/>
                <a:gd name="T58" fmla="*/ 21 w 130"/>
                <a:gd name="T59" fmla="*/ 25 h 190"/>
                <a:gd name="T60" fmla="*/ 29 w 130"/>
                <a:gd name="T61" fmla="*/ 25 h 190"/>
                <a:gd name="T62" fmla="*/ 29 w 130"/>
                <a:gd name="T63" fmla="*/ 46 h 190"/>
                <a:gd name="T64" fmla="*/ 40 w 130"/>
                <a:gd name="T65" fmla="*/ 57 h 190"/>
                <a:gd name="T66" fmla="*/ 91 w 130"/>
                <a:gd name="T67" fmla="*/ 57 h 190"/>
                <a:gd name="T68" fmla="*/ 101 w 130"/>
                <a:gd name="T69" fmla="*/ 46 h 190"/>
                <a:gd name="T70" fmla="*/ 101 w 130"/>
                <a:gd name="T71" fmla="*/ 25 h 190"/>
                <a:gd name="T72" fmla="*/ 110 w 130"/>
                <a:gd name="T73" fmla="*/ 25 h 190"/>
                <a:gd name="T74" fmla="*/ 119 w 130"/>
                <a:gd name="T75" fmla="*/ 34 h 190"/>
                <a:gd name="T76" fmla="*/ 119 w 130"/>
                <a:gd name="T77" fmla="*/ 169 h 190"/>
                <a:gd name="T78" fmla="*/ 110 w 130"/>
                <a:gd name="T79" fmla="*/ 178 h 190"/>
                <a:gd name="T80" fmla="*/ 110 w 130"/>
                <a:gd name="T81" fmla="*/ 178 h 190"/>
                <a:gd name="T82" fmla="*/ 110 w 130"/>
                <a:gd name="T83" fmla="*/ 178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90">
                  <a:moveTo>
                    <a:pt x="110" y="13"/>
                  </a:moveTo>
                  <a:cubicBezTo>
                    <a:pt x="84" y="13"/>
                    <a:pt x="84" y="13"/>
                    <a:pt x="84" y="13"/>
                  </a:cubicBezTo>
                  <a:cubicBezTo>
                    <a:pt x="84" y="9"/>
                    <a:pt x="84" y="9"/>
                    <a:pt x="84" y="9"/>
                  </a:cubicBezTo>
                  <a:cubicBezTo>
                    <a:pt x="84" y="4"/>
                    <a:pt x="80" y="0"/>
                    <a:pt x="75" y="0"/>
                  </a:cubicBezTo>
                  <a:cubicBezTo>
                    <a:pt x="55" y="0"/>
                    <a:pt x="55" y="0"/>
                    <a:pt x="55" y="0"/>
                  </a:cubicBezTo>
                  <a:cubicBezTo>
                    <a:pt x="50" y="0"/>
                    <a:pt x="46" y="4"/>
                    <a:pt x="46" y="9"/>
                  </a:cubicBezTo>
                  <a:cubicBezTo>
                    <a:pt x="46" y="13"/>
                    <a:pt x="46" y="13"/>
                    <a:pt x="46" y="13"/>
                  </a:cubicBezTo>
                  <a:cubicBezTo>
                    <a:pt x="21" y="13"/>
                    <a:pt x="21" y="13"/>
                    <a:pt x="21" y="13"/>
                  </a:cubicBezTo>
                  <a:cubicBezTo>
                    <a:pt x="9" y="13"/>
                    <a:pt x="0" y="23"/>
                    <a:pt x="0" y="34"/>
                  </a:cubicBezTo>
                  <a:cubicBezTo>
                    <a:pt x="0" y="169"/>
                    <a:pt x="0" y="169"/>
                    <a:pt x="0" y="169"/>
                  </a:cubicBezTo>
                  <a:cubicBezTo>
                    <a:pt x="0" y="180"/>
                    <a:pt x="9" y="190"/>
                    <a:pt x="21" y="190"/>
                  </a:cubicBezTo>
                  <a:cubicBezTo>
                    <a:pt x="110" y="190"/>
                    <a:pt x="110" y="190"/>
                    <a:pt x="110" y="190"/>
                  </a:cubicBezTo>
                  <a:cubicBezTo>
                    <a:pt x="121" y="190"/>
                    <a:pt x="130" y="180"/>
                    <a:pt x="130" y="169"/>
                  </a:cubicBezTo>
                  <a:cubicBezTo>
                    <a:pt x="130" y="34"/>
                    <a:pt x="130" y="34"/>
                    <a:pt x="130" y="34"/>
                  </a:cubicBezTo>
                  <a:cubicBezTo>
                    <a:pt x="130" y="23"/>
                    <a:pt x="121" y="13"/>
                    <a:pt x="110" y="13"/>
                  </a:cubicBezTo>
                  <a:close/>
                  <a:moveTo>
                    <a:pt x="65" y="4"/>
                  </a:moveTo>
                  <a:cubicBezTo>
                    <a:pt x="68" y="4"/>
                    <a:pt x="70" y="6"/>
                    <a:pt x="70" y="9"/>
                  </a:cubicBezTo>
                  <a:cubicBezTo>
                    <a:pt x="70" y="11"/>
                    <a:pt x="68" y="13"/>
                    <a:pt x="65" y="13"/>
                  </a:cubicBezTo>
                  <a:cubicBezTo>
                    <a:pt x="63" y="13"/>
                    <a:pt x="61" y="11"/>
                    <a:pt x="61" y="9"/>
                  </a:cubicBezTo>
                  <a:cubicBezTo>
                    <a:pt x="61" y="6"/>
                    <a:pt x="63" y="4"/>
                    <a:pt x="65" y="4"/>
                  </a:cubicBezTo>
                  <a:close/>
                  <a:moveTo>
                    <a:pt x="41" y="26"/>
                  </a:moveTo>
                  <a:cubicBezTo>
                    <a:pt x="89" y="26"/>
                    <a:pt x="89" y="26"/>
                    <a:pt x="89" y="26"/>
                  </a:cubicBezTo>
                  <a:cubicBezTo>
                    <a:pt x="89" y="45"/>
                    <a:pt x="89" y="45"/>
                    <a:pt x="89" y="45"/>
                  </a:cubicBezTo>
                  <a:cubicBezTo>
                    <a:pt x="41" y="45"/>
                    <a:pt x="41" y="45"/>
                    <a:pt x="41" y="45"/>
                  </a:cubicBezTo>
                  <a:lnTo>
                    <a:pt x="41" y="26"/>
                  </a:lnTo>
                  <a:close/>
                  <a:moveTo>
                    <a:pt x="110" y="178"/>
                  </a:moveTo>
                  <a:cubicBezTo>
                    <a:pt x="21" y="178"/>
                    <a:pt x="21" y="178"/>
                    <a:pt x="21" y="178"/>
                  </a:cubicBezTo>
                  <a:cubicBezTo>
                    <a:pt x="16" y="178"/>
                    <a:pt x="12" y="174"/>
                    <a:pt x="12" y="169"/>
                  </a:cubicBezTo>
                  <a:cubicBezTo>
                    <a:pt x="12" y="34"/>
                    <a:pt x="12" y="34"/>
                    <a:pt x="12" y="34"/>
                  </a:cubicBezTo>
                  <a:cubicBezTo>
                    <a:pt x="12" y="29"/>
                    <a:pt x="16" y="25"/>
                    <a:pt x="21" y="25"/>
                  </a:cubicBezTo>
                  <a:cubicBezTo>
                    <a:pt x="29" y="25"/>
                    <a:pt x="29" y="25"/>
                    <a:pt x="29" y="25"/>
                  </a:cubicBezTo>
                  <a:cubicBezTo>
                    <a:pt x="29" y="46"/>
                    <a:pt x="29" y="46"/>
                    <a:pt x="29" y="46"/>
                  </a:cubicBezTo>
                  <a:cubicBezTo>
                    <a:pt x="29" y="52"/>
                    <a:pt x="34" y="57"/>
                    <a:pt x="40" y="57"/>
                  </a:cubicBezTo>
                  <a:cubicBezTo>
                    <a:pt x="91" y="57"/>
                    <a:pt x="91" y="57"/>
                    <a:pt x="91" y="57"/>
                  </a:cubicBezTo>
                  <a:cubicBezTo>
                    <a:pt x="97" y="57"/>
                    <a:pt x="101" y="52"/>
                    <a:pt x="101" y="46"/>
                  </a:cubicBezTo>
                  <a:cubicBezTo>
                    <a:pt x="101" y="25"/>
                    <a:pt x="101" y="25"/>
                    <a:pt x="101" y="25"/>
                  </a:cubicBezTo>
                  <a:cubicBezTo>
                    <a:pt x="110" y="25"/>
                    <a:pt x="110" y="25"/>
                    <a:pt x="110" y="25"/>
                  </a:cubicBezTo>
                  <a:cubicBezTo>
                    <a:pt x="115" y="25"/>
                    <a:pt x="119" y="29"/>
                    <a:pt x="119" y="34"/>
                  </a:cubicBezTo>
                  <a:cubicBezTo>
                    <a:pt x="119" y="169"/>
                    <a:pt x="119" y="169"/>
                    <a:pt x="119" y="169"/>
                  </a:cubicBezTo>
                  <a:cubicBezTo>
                    <a:pt x="119" y="174"/>
                    <a:pt x="115" y="178"/>
                    <a:pt x="110" y="178"/>
                  </a:cubicBezTo>
                  <a:close/>
                  <a:moveTo>
                    <a:pt x="110" y="178"/>
                  </a:moveTo>
                  <a:cubicBezTo>
                    <a:pt x="110" y="178"/>
                    <a:pt x="110" y="178"/>
                    <a:pt x="110" y="17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Arial"/>
              </a:endParaRPr>
            </a:p>
          </p:txBody>
        </p:sp>
        <p:sp>
          <p:nvSpPr>
            <p:cNvPr id="169" name="Freeform 25"/>
            <p:cNvSpPr>
              <a:spLocks noEditPoints="1"/>
            </p:cNvSpPr>
            <p:nvPr/>
          </p:nvSpPr>
          <p:spPr bwMode="auto">
            <a:xfrm>
              <a:off x="3732" y="2112"/>
              <a:ext cx="72" cy="62"/>
            </a:xfrm>
            <a:custGeom>
              <a:avLst/>
              <a:gdLst>
                <a:gd name="T0" fmla="*/ 25 w 30"/>
                <a:gd name="T1" fmla="*/ 2 h 26"/>
                <a:gd name="T2" fmla="*/ 23 w 30"/>
                <a:gd name="T3" fmla="*/ 4 h 26"/>
                <a:gd name="T4" fmla="*/ 18 w 30"/>
                <a:gd name="T5" fmla="*/ 1 h 26"/>
                <a:gd name="T6" fmla="*/ 4 w 30"/>
                <a:gd name="T7" fmla="*/ 1 h 26"/>
                <a:gd name="T8" fmla="*/ 0 w 30"/>
                <a:gd name="T9" fmla="*/ 6 h 26"/>
                <a:gd name="T10" fmla="*/ 0 w 30"/>
                <a:gd name="T11" fmla="*/ 21 h 26"/>
                <a:gd name="T12" fmla="*/ 4 w 30"/>
                <a:gd name="T13" fmla="*/ 26 h 26"/>
                <a:gd name="T14" fmla="*/ 18 w 30"/>
                <a:gd name="T15" fmla="*/ 26 h 26"/>
                <a:gd name="T16" fmla="*/ 23 w 30"/>
                <a:gd name="T17" fmla="*/ 21 h 26"/>
                <a:gd name="T18" fmla="*/ 23 w 30"/>
                <a:gd name="T19" fmla="*/ 13 h 26"/>
                <a:gd name="T20" fmla="*/ 29 w 30"/>
                <a:gd name="T21" fmla="*/ 5 h 26"/>
                <a:gd name="T22" fmla="*/ 29 w 30"/>
                <a:gd name="T23" fmla="*/ 1 h 26"/>
                <a:gd name="T24" fmla="*/ 25 w 30"/>
                <a:gd name="T25" fmla="*/ 2 h 26"/>
                <a:gd name="T26" fmla="*/ 20 w 30"/>
                <a:gd name="T27" fmla="*/ 21 h 26"/>
                <a:gd name="T28" fmla="*/ 20 w 30"/>
                <a:gd name="T29" fmla="*/ 21 h 26"/>
                <a:gd name="T30" fmla="*/ 18 w 30"/>
                <a:gd name="T31" fmla="*/ 23 h 26"/>
                <a:gd name="T32" fmla="*/ 4 w 30"/>
                <a:gd name="T33" fmla="*/ 23 h 26"/>
                <a:gd name="T34" fmla="*/ 3 w 30"/>
                <a:gd name="T35" fmla="*/ 21 h 26"/>
                <a:gd name="T36" fmla="*/ 3 w 30"/>
                <a:gd name="T37" fmla="*/ 6 h 26"/>
                <a:gd name="T38" fmla="*/ 4 w 30"/>
                <a:gd name="T39" fmla="*/ 4 h 26"/>
                <a:gd name="T40" fmla="*/ 18 w 30"/>
                <a:gd name="T41" fmla="*/ 4 h 26"/>
                <a:gd name="T42" fmla="*/ 20 w 30"/>
                <a:gd name="T43" fmla="*/ 6 h 26"/>
                <a:gd name="T44" fmla="*/ 20 w 30"/>
                <a:gd name="T45" fmla="*/ 7 h 26"/>
                <a:gd name="T46" fmla="*/ 16 w 30"/>
                <a:gd name="T47" fmla="*/ 12 h 26"/>
                <a:gd name="T48" fmla="*/ 12 w 30"/>
                <a:gd name="T49" fmla="*/ 12 h 26"/>
                <a:gd name="T50" fmla="*/ 9 w 30"/>
                <a:gd name="T51" fmla="*/ 10 h 26"/>
                <a:gd name="T52" fmla="*/ 5 w 30"/>
                <a:gd name="T53" fmla="*/ 10 h 26"/>
                <a:gd name="T54" fmla="*/ 5 w 30"/>
                <a:gd name="T55" fmla="*/ 15 h 26"/>
                <a:gd name="T56" fmla="*/ 12 w 30"/>
                <a:gd name="T57" fmla="*/ 21 h 26"/>
                <a:gd name="T58" fmla="*/ 14 w 30"/>
                <a:gd name="T59" fmla="*/ 22 h 26"/>
                <a:gd name="T60" fmla="*/ 14 w 30"/>
                <a:gd name="T61" fmla="*/ 22 h 26"/>
                <a:gd name="T62" fmla="*/ 16 w 30"/>
                <a:gd name="T63" fmla="*/ 21 h 26"/>
                <a:gd name="T64" fmla="*/ 20 w 30"/>
                <a:gd name="T65" fmla="*/ 17 h 26"/>
                <a:gd name="T66" fmla="*/ 20 w 30"/>
                <a:gd name="T67" fmla="*/ 21 h 26"/>
                <a:gd name="T68" fmla="*/ 20 w 30"/>
                <a:gd name="T69" fmla="*/ 21 h 26"/>
                <a:gd name="T70" fmla="*/ 20 w 30"/>
                <a:gd name="T71"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26">
                  <a:moveTo>
                    <a:pt x="25" y="2"/>
                  </a:moveTo>
                  <a:cubicBezTo>
                    <a:pt x="23" y="4"/>
                    <a:pt x="23" y="4"/>
                    <a:pt x="23" y="4"/>
                  </a:cubicBezTo>
                  <a:cubicBezTo>
                    <a:pt x="22" y="2"/>
                    <a:pt x="20" y="1"/>
                    <a:pt x="18" y="1"/>
                  </a:cubicBezTo>
                  <a:cubicBezTo>
                    <a:pt x="4" y="1"/>
                    <a:pt x="4" y="1"/>
                    <a:pt x="4" y="1"/>
                  </a:cubicBezTo>
                  <a:cubicBezTo>
                    <a:pt x="2" y="1"/>
                    <a:pt x="0" y="3"/>
                    <a:pt x="0" y="6"/>
                  </a:cubicBezTo>
                  <a:cubicBezTo>
                    <a:pt x="0" y="21"/>
                    <a:pt x="0" y="21"/>
                    <a:pt x="0" y="21"/>
                  </a:cubicBezTo>
                  <a:cubicBezTo>
                    <a:pt x="0" y="24"/>
                    <a:pt x="2" y="26"/>
                    <a:pt x="4" y="26"/>
                  </a:cubicBezTo>
                  <a:cubicBezTo>
                    <a:pt x="18" y="26"/>
                    <a:pt x="18" y="26"/>
                    <a:pt x="18" y="26"/>
                  </a:cubicBezTo>
                  <a:cubicBezTo>
                    <a:pt x="21" y="26"/>
                    <a:pt x="23" y="24"/>
                    <a:pt x="23" y="21"/>
                  </a:cubicBezTo>
                  <a:cubicBezTo>
                    <a:pt x="23" y="13"/>
                    <a:pt x="23" y="13"/>
                    <a:pt x="23" y="13"/>
                  </a:cubicBezTo>
                  <a:cubicBezTo>
                    <a:pt x="29" y="5"/>
                    <a:pt x="29" y="5"/>
                    <a:pt x="29" y="5"/>
                  </a:cubicBezTo>
                  <a:cubicBezTo>
                    <a:pt x="30" y="4"/>
                    <a:pt x="30" y="2"/>
                    <a:pt x="29" y="1"/>
                  </a:cubicBezTo>
                  <a:cubicBezTo>
                    <a:pt x="28" y="0"/>
                    <a:pt x="26" y="0"/>
                    <a:pt x="25" y="2"/>
                  </a:cubicBezTo>
                  <a:close/>
                  <a:moveTo>
                    <a:pt x="20" y="21"/>
                  </a:moveTo>
                  <a:cubicBezTo>
                    <a:pt x="20" y="21"/>
                    <a:pt x="20" y="21"/>
                    <a:pt x="20" y="21"/>
                  </a:cubicBezTo>
                  <a:cubicBezTo>
                    <a:pt x="20" y="22"/>
                    <a:pt x="19" y="23"/>
                    <a:pt x="18" y="23"/>
                  </a:cubicBezTo>
                  <a:cubicBezTo>
                    <a:pt x="4" y="23"/>
                    <a:pt x="4" y="23"/>
                    <a:pt x="4" y="23"/>
                  </a:cubicBezTo>
                  <a:cubicBezTo>
                    <a:pt x="4" y="23"/>
                    <a:pt x="3" y="22"/>
                    <a:pt x="3" y="21"/>
                  </a:cubicBezTo>
                  <a:cubicBezTo>
                    <a:pt x="3" y="6"/>
                    <a:pt x="3" y="6"/>
                    <a:pt x="3" y="6"/>
                  </a:cubicBezTo>
                  <a:cubicBezTo>
                    <a:pt x="3" y="5"/>
                    <a:pt x="4" y="4"/>
                    <a:pt x="4" y="4"/>
                  </a:cubicBezTo>
                  <a:cubicBezTo>
                    <a:pt x="18" y="4"/>
                    <a:pt x="18" y="4"/>
                    <a:pt x="18" y="4"/>
                  </a:cubicBezTo>
                  <a:cubicBezTo>
                    <a:pt x="19" y="4"/>
                    <a:pt x="20" y="5"/>
                    <a:pt x="20" y="6"/>
                  </a:cubicBezTo>
                  <a:cubicBezTo>
                    <a:pt x="20" y="7"/>
                    <a:pt x="20" y="7"/>
                    <a:pt x="20" y="7"/>
                  </a:cubicBezTo>
                  <a:cubicBezTo>
                    <a:pt x="16" y="12"/>
                    <a:pt x="16" y="12"/>
                    <a:pt x="16" y="12"/>
                  </a:cubicBezTo>
                  <a:cubicBezTo>
                    <a:pt x="15" y="13"/>
                    <a:pt x="13" y="14"/>
                    <a:pt x="12" y="12"/>
                  </a:cubicBezTo>
                  <a:cubicBezTo>
                    <a:pt x="9" y="10"/>
                    <a:pt x="9" y="10"/>
                    <a:pt x="9" y="10"/>
                  </a:cubicBezTo>
                  <a:cubicBezTo>
                    <a:pt x="8" y="9"/>
                    <a:pt x="6" y="9"/>
                    <a:pt x="5" y="10"/>
                  </a:cubicBezTo>
                  <a:cubicBezTo>
                    <a:pt x="4" y="12"/>
                    <a:pt x="4" y="13"/>
                    <a:pt x="5" y="15"/>
                  </a:cubicBezTo>
                  <a:cubicBezTo>
                    <a:pt x="12" y="21"/>
                    <a:pt x="12" y="21"/>
                    <a:pt x="12" y="21"/>
                  </a:cubicBezTo>
                  <a:cubicBezTo>
                    <a:pt x="13" y="21"/>
                    <a:pt x="13" y="22"/>
                    <a:pt x="14" y="22"/>
                  </a:cubicBezTo>
                  <a:cubicBezTo>
                    <a:pt x="14" y="22"/>
                    <a:pt x="14" y="22"/>
                    <a:pt x="14" y="22"/>
                  </a:cubicBezTo>
                  <a:cubicBezTo>
                    <a:pt x="15" y="22"/>
                    <a:pt x="16" y="21"/>
                    <a:pt x="16" y="21"/>
                  </a:cubicBezTo>
                  <a:cubicBezTo>
                    <a:pt x="20" y="17"/>
                    <a:pt x="20" y="17"/>
                    <a:pt x="20" y="17"/>
                  </a:cubicBezTo>
                  <a:lnTo>
                    <a:pt x="20" y="21"/>
                  </a:lnTo>
                  <a:close/>
                  <a:moveTo>
                    <a:pt x="20" y="21"/>
                  </a:moveTo>
                  <a:cubicBezTo>
                    <a:pt x="20" y="21"/>
                    <a:pt x="20" y="21"/>
                    <a:pt x="2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Arial"/>
              </a:endParaRPr>
            </a:p>
          </p:txBody>
        </p:sp>
        <p:sp>
          <p:nvSpPr>
            <p:cNvPr id="170" name="Freeform 26"/>
            <p:cNvSpPr>
              <a:spLocks noEditPoints="1"/>
            </p:cNvSpPr>
            <p:nvPr/>
          </p:nvSpPr>
          <p:spPr bwMode="auto">
            <a:xfrm>
              <a:off x="3732" y="2189"/>
              <a:ext cx="72" cy="65"/>
            </a:xfrm>
            <a:custGeom>
              <a:avLst/>
              <a:gdLst>
                <a:gd name="T0" fmla="*/ 25 w 30"/>
                <a:gd name="T1" fmla="*/ 2 h 27"/>
                <a:gd name="T2" fmla="*/ 22 w 30"/>
                <a:gd name="T3" fmla="*/ 5 h 27"/>
                <a:gd name="T4" fmla="*/ 18 w 30"/>
                <a:gd name="T5" fmla="*/ 2 h 27"/>
                <a:gd name="T6" fmla="*/ 4 w 30"/>
                <a:gd name="T7" fmla="*/ 2 h 27"/>
                <a:gd name="T8" fmla="*/ 0 w 30"/>
                <a:gd name="T9" fmla="*/ 7 h 27"/>
                <a:gd name="T10" fmla="*/ 0 w 30"/>
                <a:gd name="T11" fmla="*/ 22 h 27"/>
                <a:gd name="T12" fmla="*/ 4 w 30"/>
                <a:gd name="T13" fmla="*/ 27 h 27"/>
                <a:gd name="T14" fmla="*/ 18 w 30"/>
                <a:gd name="T15" fmla="*/ 27 h 27"/>
                <a:gd name="T16" fmla="*/ 23 w 30"/>
                <a:gd name="T17" fmla="*/ 22 h 27"/>
                <a:gd name="T18" fmla="*/ 23 w 30"/>
                <a:gd name="T19" fmla="*/ 13 h 27"/>
                <a:gd name="T20" fmla="*/ 29 w 30"/>
                <a:gd name="T21" fmla="*/ 6 h 27"/>
                <a:gd name="T22" fmla="*/ 29 w 30"/>
                <a:gd name="T23" fmla="*/ 1 h 27"/>
                <a:gd name="T24" fmla="*/ 25 w 30"/>
                <a:gd name="T25" fmla="*/ 2 h 27"/>
                <a:gd name="T26" fmla="*/ 20 w 30"/>
                <a:gd name="T27" fmla="*/ 22 h 27"/>
                <a:gd name="T28" fmla="*/ 20 w 30"/>
                <a:gd name="T29" fmla="*/ 22 h 27"/>
                <a:gd name="T30" fmla="*/ 18 w 30"/>
                <a:gd name="T31" fmla="*/ 24 h 27"/>
                <a:gd name="T32" fmla="*/ 4 w 30"/>
                <a:gd name="T33" fmla="*/ 24 h 27"/>
                <a:gd name="T34" fmla="*/ 3 w 30"/>
                <a:gd name="T35" fmla="*/ 22 h 27"/>
                <a:gd name="T36" fmla="*/ 3 w 30"/>
                <a:gd name="T37" fmla="*/ 7 h 27"/>
                <a:gd name="T38" fmla="*/ 4 w 30"/>
                <a:gd name="T39" fmla="*/ 5 h 27"/>
                <a:gd name="T40" fmla="*/ 18 w 30"/>
                <a:gd name="T41" fmla="*/ 5 h 27"/>
                <a:gd name="T42" fmla="*/ 20 w 30"/>
                <a:gd name="T43" fmla="*/ 7 h 27"/>
                <a:gd name="T44" fmla="*/ 20 w 30"/>
                <a:gd name="T45" fmla="*/ 8 h 27"/>
                <a:gd name="T46" fmla="*/ 16 w 30"/>
                <a:gd name="T47" fmla="*/ 12 h 27"/>
                <a:gd name="T48" fmla="*/ 12 w 30"/>
                <a:gd name="T49" fmla="*/ 13 h 27"/>
                <a:gd name="T50" fmla="*/ 9 w 30"/>
                <a:gd name="T51" fmla="*/ 10 h 27"/>
                <a:gd name="T52" fmla="*/ 5 w 30"/>
                <a:gd name="T53" fmla="*/ 11 h 27"/>
                <a:gd name="T54" fmla="*/ 5 w 30"/>
                <a:gd name="T55" fmla="*/ 15 h 27"/>
                <a:gd name="T56" fmla="*/ 12 w 30"/>
                <a:gd name="T57" fmla="*/ 21 h 27"/>
                <a:gd name="T58" fmla="*/ 14 w 30"/>
                <a:gd name="T59" fmla="*/ 22 h 27"/>
                <a:gd name="T60" fmla="*/ 14 w 30"/>
                <a:gd name="T61" fmla="*/ 22 h 27"/>
                <a:gd name="T62" fmla="*/ 16 w 30"/>
                <a:gd name="T63" fmla="*/ 21 h 27"/>
                <a:gd name="T64" fmla="*/ 20 w 30"/>
                <a:gd name="T65" fmla="*/ 17 h 27"/>
                <a:gd name="T66" fmla="*/ 20 w 30"/>
                <a:gd name="T67" fmla="*/ 22 h 27"/>
                <a:gd name="T68" fmla="*/ 20 w 30"/>
                <a:gd name="T69" fmla="*/ 22 h 27"/>
                <a:gd name="T70" fmla="*/ 20 w 30"/>
                <a:gd name="T71" fmla="*/ 2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27">
                  <a:moveTo>
                    <a:pt x="25" y="2"/>
                  </a:moveTo>
                  <a:cubicBezTo>
                    <a:pt x="22" y="5"/>
                    <a:pt x="22" y="5"/>
                    <a:pt x="22" y="5"/>
                  </a:cubicBezTo>
                  <a:cubicBezTo>
                    <a:pt x="22" y="3"/>
                    <a:pt x="20" y="2"/>
                    <a:pt x="18" y="2"/>
                  </a:cubicBezTo>
                  <a:cubicBezTo>
                    <a:pt x="4" y="2"/>
                    <a:pt x="4" y="2"/>
                    <a:pt x="4" y="2"/>
                  </a:cubicBezTo>
                  <a:cubicBezTo>
                    <a:pt x="2" y="2"/>
                    <a:pt x="0" y="4"/>
                    <a:pt x="0" y="7"/>
                  </a:cubicBezTo>
                  <a:cubicBezTo>
                    <a:pt x="0" y="22"/>
                    <a:pt x="0" y="22"/>
                    <a:pt x="0" y="22"/>
                  </a:cubicBezTo>
                  <a:cubicBezTo>
                    <a:pt x="0" y="25"/>
                    <a:pt x="2" y="27"/>
                    <a:pt x="4" y="27"/>
                  </a:cubicBezTo>
                  <a:cubicBezTo>
                    <a:pt x="18" y="27"/>
                    <a:pt x="18" y="27"/>
                    <a:pt x="18" y="27"/>
                  </a:cubicBezTo>
                  <a:cubicBezTo>
                    <a:pt x="21" y="27"/>
                    <a:pt x="23" y="25"/>
                    <a:pt x="23" y="22"/>
                  </a:cubicBezTo>
                  <a:cubicBezTo>
                    <a:pt x="23" y="13"/>
                    <a:pt x="23" y="13"/>
                    <a:pt x="23" y="13"/>
                  </a:cubicBezTo>
                  <a:cubicBezTo>
                    <a:pt x="29" y="6"/>
                    <a:pt x="29" y="6"/>
                    <a:pt x="29" y="6"/>
                  </a:cubicBezTo>
                  <a:cubicBezTo>
                    <a:pt x="30" y="4"/>
                    <a:pt x="30" y="2"/>
                    <a:pt x="29" y="1"/>
                  </a:cubicBezTo>
                  <a:cubicBezTo>
                    <a:pt x="28" y="0"/>
                    <a:pt x="26" y="1"/>
                    <a:pt x="25" y="2"/>
                  </a:cubicBezTo>
                  <a:close/>
                  <a:moveTo>
                    <a:pt x="20" y="22"/>
                  </a:moveTo>
                  <a:cubicBezTo>
                    <a:pt x="20" y="22"/>
                    <a:pt x="20" y="22"/>
                    <a:pt x="20" y="22"/>
                  </a:cubicBezTo>
                  <a:cubicBezTo>
                    <a:pt x="20" y="23"/>
                    <a:pt x="19" y="24"/>
                    <a:pt x="18" y="24"/>
                  </a:cubicBezTo>
                  <a:cubicBezTo>
                    <a:pt x="4" y="24"/>
                    <a:pt x="4" y="24"/>
                    <a:pt x="4" y="24"/>
                  </a:cubicBezTo>
                  <a:cubicBezTo>
                    <a:pt x="4" y="24"/>
                    <a:pt x="3" y="23"/>
                    <a:pt x="3" y="22"/>
                  </a:cubicBezTo>
                  <a:cubicBezTo>
                    <a:pt x="3" y="7"/>
                    <a:pt x="3" y="7"/>
                    <a:pt x="3" y="7"/>
                  </a:cubicBezTo>
                  <a:cubicBezTo>
                    <a:pt x="3" y="6"/>
                    <a:pt x="4" y="5"/>
                    <a:pt x="4" y="5"/>
                  </a:cubicBezTo>
                  <a:cubicBezTo>
                    <a:pt x="18" y="5"/>
                    <a:pt x="18" y="5"/>
                    <a:pt x="18" y="5"/>
                  </a:cubicBezTo>
                  <a:cubicBezTo>
                    <a:pt x="19" y="5"/>
                    <a:pt x="20" y="6"/>
                    <a:pt x="20" y="7"/>
                  </a:cubicBezTo>
                  <a:cubicBezTo>
                    <a:pt x="20" y="8"/>
                    <a:pt x="20" y="8"/>
                    <a:pt x="20" y="8"/>
                  </a:cubicBezTo>
                  <a:cubicBezTo>
                    <a:pt x="16" y="12"/>
                    <a:pt x="16" y="12"/>
                    <a:pt x="16" y="12"/>
                  </a:cubicBezTo>
                  <a:cubicBezTo>
                    <a:pt x="15" y="14"/>
                    <a:pt x="13" y="14"/>
                    <a:pt x="12" y="13"/>
                  </a:cubicBezTo>
                  <a:cubicBezTo>
                    <a:pt x="9" y="10"/>
                    <a:pt x="9" y="10"/>
                    <a:pt x="9" y="10"/>
                  </a:cubicBezTo>
                  <a:cubicBezTo>
                    <a:pt x="8" y="9"/>
                    <a:pt x="6" y="9"/>
                    <a:pt x="5" y="11"/>
                  </a:cubicBezTo>
                  <a:cubicBezTo>
                    <a:pt x="4" y="12"/>
                    <a:pt x="4" y="14"/>
                    <a:pt x="5" y="15"/>
                  </a:cubicBezTo>
                  <a:cubicBezTo>
                    <a:pt x="12" y="21"/>
                    <a:pt x="12" y="21"/>
                    <a:pt x="12" y="21"/>
                  </a:cubicBezTo>
                  <a:cubicBezTo>
                    <a:pt x="13" y="22"/>
                    <a:pt x="13" y="22"/>
                    <a:pt x="14" y="22"/>
                  </a:cubicBezTo>
                  <a:cubicBezTo>
                    <a:pt x="14" y="22"/>
                    <a:pt x="14" y="22"/>
                    <a:pt x="14" y="22"/>
                  </a:cubicBezTo>
                  <a:cubicBezTo>
                    <a:pt x="15" y="22"/>
                    <a:pt x="16" y="22"/>
                    <a:pt x="16" y="21"/>
                  </a:cubicBezTo>
                  <a:cubicBezTo>
                    <a:pt x="20" y="17"/>
                    <a:pt x="20" y="17"/>
                    <a:pt x="20" y="17"/>
                  </a:cubicBezTo>
                  <a:lnTo>
                    <a:pt x="20" y="22"/>
                  </a:lnTo>
                  <a:close/>
                  <a:moveTo>
                    <a:pt x="20" y="22"/>
                  </a:moveTo>
                  <a:cubicBezTo>
                    <a:pt x="20" y="22"/>
                    <a:pt x="20" y="22"/>
                    <a:pt x="20" y="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Arial"/>
              </a:endParaRPr>
            </a:p>
          </p:txBody>
        </p:sp>
        <p:sp>
          <p:nvSpPr>
            <p:cNvPr id="171" name="Freeform 27"/>
            <p:cNvSpPr>
              <a:spLocks noEditPoints="1"/>
            </p:cNvSpPr>
            <p:nvPr/>
          </p:nvSpPr>
          <p:spPr bwMode="auto">
            <a:xfrm>
              <a:off x="3732" y="2268"/>
              <a:ext cx="72" cy="62"/>
            </a:xfrm>
            <a:custGeom>
              <a:avLst/>
              <a:gdLst>
                <a:gd name="T0" fmla="*/ 25 w 30"/>
                <a:gd name="T1" fmla="*/ 1 h 26"/>
                <a:gd name="T2" fmla="*/ 22 w 30"/>
                <a:gd name="T3" fmla="*/ 4 h 26"/>
                <a:gd name="T4" fmla="*/ 18 w 30"/>
                <a:gd name="T5" fmla="*/ 2 h 26"/>
                <a:gd name="T6" fmla="*/ 4 w 30"/>
                <a:gd name="T7" fmla="*/ 2 h 26"/>
                <a:gd name="T8" fmla="*/ 0 w 30"/>
                <a:gd name="T9" fmla="*/ 6 h 26"/>
                <a:gd name="T10" fmla="*/ 0 w 30"/>
                <a:gd name="T11" fmla="*/ 22 h 26"/>
                <a:gd name="T12" fmla="*/ 4 w 30"/>
                <a:gd name="T13" fmla="*/ 26 h 26"/>
                <a:gd name="T14" fmla="*/ 18 w 30"/>
                <a:gd name="T15" fmla="*/ 26 h 26"/>
                <a:gd name="T16" fmla="*/ 23 w 30"/>
                <a:gd name="T17" fmla="*/ 22 h 26"/>
                <a:gd name="T18" fmla="*/ 23 w 30"/>
                <a:gd name="T19" fmla="*/ 12 h 26"/>
                <a:gd name="T20" fmla="*/ 29 w 30"/>
                <a:gd name="T21" fmla="*/ 5 h 26"/>
                <a:gd name="T22" fmla="*/ 29 w 30"/>
                <a:gd name="T23" fmla="*/ 1 h 26"/>
                <a:gd name="T24" fmla="*/ 25 w 30"/>
                <a:gd name="T25" fmla="*/ 1 h 26"/>
                <a:gd name="T26" fmla="*/ 20 w 30"/>
                <a:gd name="T27" fmla="*/ 22 h 26"/>
                <a:gd name="T28" fmla="*/ 20 w 30"/>
                <a:gd name="T29" fmla="*/ 22 h 26"/>
                <a:gd name="T30" fmla="*/ 18 w 30"/>
                <a:gd name="T31" fmla="*/ 23 h 26"/>
                <a:gd name="T32" fmla="*/ 4 w 30"/>
                <a:gd name="T33" fmla="*/ 23 h 26"/>
                <a:gd name="T34" fmla="*/ 3 w 30"/>
                <a:gd name="T35" fmla="*/ 22 h 26"/>
                <a:gd name="T36" fmla="*/ 3 w 30"/>
                <a:gd name="T37" fmla="*/ 6 h 26"/>
                <a:gd name="T38" fmla="*/ 4 w 30"/>
                <a:gd name="T39" fmla="*/ 5 h 26"/>
                <a:gd name="T40" fmla="*/ 18 w 30"/>
                <a:gd name="T41" fmla="*/ 5 h 26"/>
                <a:gd name="T42" fmla="*/ 20 w 30"/>
                <a:gd name="T43" fmla="*/ 6 h 26"/>
                <a:gd name="T44" fmla="*/ 20 w 30"/>
                <a:gd name="T45" fmla="*/ 7 h 26"/>
                <a:gd name="T46" fmla="*/ 16 w 30"/>
                <a:gd name="T47" fmla="*/ 12 h 26"/>
                <a:gd name="T48" fmla="*/ 12 w 30"/>
                <a:gd name="T49" fmla="*/ 12 h 26"/>
                <a:gd name="T50" fmla="*/ 9 w 30"/>
                <a:gd name="T51" fmla="*/ 10 h 26"/>
                <a:gd name="T52" fmla="*/ 5 w 30"/>
                <a:gd name="T53" fmla="*/ 10 h 26"/>
                <a:gd name="T54" fmla="*/ 5 w 30"/>
                <a:gd name="T55" fmla="*/ 14 h 26"/>
                <a:gd name="T56" fmla="*/ 12 w 30"/>
                <a:gd name="T57" fmla="*/ 21 h 26"/>
                <a:gd name="T58" fmla="*/ 14 w 30"/>
                <a:gd name="T59" fmla="*/ 21 h 26"/>
                <a:gd name="T60" fmla="*/ 14 w 30"/>
                <a:gd name="T61" fmla="*/ 21 h 26"/>
                <a:gd name="T62" fmla="*/ 16 w 30"/>
                <a:gd name="T63" fmla="*/ 20 h 26"/>
                <a:gd name="T64" fmla="*/ 20 w 30"/>
                <a:gd name="T65" fmla="*/ 16 h 26"/>
                <a:gd name="T66" fmla="*/ 20 w 30"/>
                <a:gd name="T67" fmla="*/ 22 h 26"/>
                <a:gd name="T68" fmla="*/ 20 w 30"/>
                <a:gd name="T69" fmla="*/ 22 h 26"/>
                <a:gd name="T70" fmla="*/ 20 w 30"/>
                <a:gd name="T71" fmla="*/ 2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26">
                  <a:moveTo>
                    <a:pt x="25" y="1"/>
                  </a:moveTo>
                  <a:cubicBezTo>
                    <a:pt x="22" y="4"/>
                    <a:pt x="22" y="4"/>
                    <a:pt x="22" y="4"/>
                  </a:cubicBezTo>
                  <a:cubicBezTo>
                    <a:pt x="22" y="3"/>
                    <a:pt x="20" y="2"/>
                    <a:pt x="18" y="2"/>
                  </a:cubicBezTo>
                  <a:cubicBezTo>
                    <a:pt x="4" y="2"/>
                    <a:pt x="4" y="2"/>
                    <a:pt x="4" y="2"/>
                  </a:cubicBezTo>
                  <a:cubicBezTo>
                    <a:pt x="2" y="2"/>
                    <a:pt x="0" y="4"/>
                    <a:pt x="0" y="6"/>
                  </a:cubicBezTo>
                  <a:cubicBezTo>
                    <a:pt x="0" y="22"/>
                    <a:pt x="0" y="22"/>
                    <a:pt x="0" y="22"/>
                  </a:cubicBezTo>
                  <a:cubicBezTo>
                    <a:pt x="0" y="24"/>
                    <a:pt x="2" y="26"/>
                    <a:pt x="4" y="26"/>
                  </a:cubicBezTo>
                  <a:cubicBezTo>
                    <a:pt x="18" y="26"/>
                    <a:pt x="18" y="26"/>
                    <a:pt x="18" y="26"/>
                  </a:cubicBezTo>
                  <a:cubicBezTo>
                    <a:pt x="21" y="26"/>
                    <a:pt x="23" y="24"/>
                    <a:pt x="23" y="22"/>
                  </a:cubicBezTo>
                  <a:cubicBezTo>
                    <a:pt x="23" y="12"/>
                    <a:pt x="23" y="12"/>
                    <a:pt x="23" y="12"/>
                  </a:cubicBezTo>
                  <a:cubicBezTo>
                    <a:pt x="29" y="5"/>
                    <a:pt x="29" y="5"/>
                    <a:pt x="29" y="5"/>
                  </a:cubicBezTo>
                  <a:cubicBezTo>
                    <a:pt x="30" y="4"/>
                    <a:pt x="30" y="2"/>
                    <a:pt x="29" y="1"/>
                  </a:cubicBezTo>
                  <a:cubicBezTo>
                    <a:pt x="28" y="0"/>
                    <a:pt x="26" y="0"/>
                    <a:pt x="25" y="1"/>
                  </a:cubicBezTo>
                  <a:close/>
                  <a:moveTo>
                    <a:pt x="20" y="22"/>
                  </a:moveTo>
                  <a:cubicBezTo>
                    <a:pt x="20" y="22"/>
                    <a:pt x="20" y="22"/>
                    <a:pt x="20" y="22"/>
                  </a:cubicBezTo>
                  <a:cubicBezTo>
                    <a:pt x="20" y="22"/>
                    <a:pt x="19" y="23"/>
                    <a:pt x="18" y="23"/>
                  </a:cubicBezTo>
                  <a:cubicBezTo>
                    <a:pt x="4" y="23"/>
                    <a:pt x="4" y="23"/>
                    <a:pt x="4" y="23"/>
                  </a:cubicBezTo>
                  <a:cubicBezTo>
                    <a:pt x="4" y="23"/>
                    <a:pt x="3" y="22"/>
                    <a:pt x="3" y="22"/>
                  </a:cubicBezTo>
                  <a:cubicBezTo>
                    <a:pt x="3" y="6"/>
                    <a:pt x="3" y="6"/>
                    <a:pt x="3" y="6"/>
                  </a:cubicBezTo>
                  <a:cubicBezTo>
                    <a:pt x="3" y="6"/>
                    <a:pt x="4" y="5"/>
                    <a:pt x="4" y="5"/>
                  </a:cubicBezTo>
                  <a:cubicBezTo>
                    <a:pt x="18" y="5"/>
                    <a:pt x="18" y="5"/>
                    <a:pt x="18" y="5"/>
                  </a:cubicBezTo>
                  <a:cubicBezTo>
                    <a:pt x="19" y="5"/>
                    <a:pt x="20" y="6"/>
                    <a:pt x="20" y="6"/>
                  </a:cubicBezTo>
                  <a:cubicBezTo>
                    <a:pt x="20" y="7"/>
                    <a:pt x="20" y="7"/>
                    <a:pt x="20" y="7"/>
                  </a:cubicBezTo>
                  <a:cubicBezTo>
                    <a:pt x="16" y="12"/>
                    <a:pt x="16" y="12"/>
                    <a:pt x="16" y="12"/>
                  </a:cubicBezTo>
                  <a:cubicBezTo>
                    <a:pt x="15" y="13"/>
                    <a:pt x="13" y="13"/>
                    <a:pt x="12" y="12"/>
                  </a:cubicBezTo>
                  <a:cubicBezTo>
                    <a:pt x="9" y="10"/>
                    <a:pt x="9" y="10"/>
                    <a:pt x="9" y="10"/>
                  </a:cubicBezTo>
                  <a:cubicBezTo>
                    <a:pt x="8" y="9"/>
                    <a:pt x="6" y="9"/>
                    <a:pt x="5" y="10"/>
                  </a:cubicBezTo>
                  <a:cubicBezTo>
                    <a:pt x="4" y="11"/>
                    <a:pt x="4" y="13"/>
                    <a:pt x="5" y="14"/>
                  </a:cubicBezTo>
                  <a:cubicBezTo>
                    <a:pt x="12" y="21"/>
                    <a:pt x="12" y="21"/>
                    <a:pt x="12" y="21"/>
                  </a:cubicBezTo>
                  <a:cubicBezTo>
                    <a:pt x="13" y="21"/>
                    <a:pt x="13" y="21"/>
                    <a:pt x="14" y="21"/>
                  </a:cubicBezTo>
                  <a:cubicBezTo>
                    <a:pt x="14" y="21"/>
                    <a:pt x="14" y="21"/>
                    <a:pt x="14" y="21"/>
                  </a:cubicBezTo>
                  <a:cubicBezTo>
                    <a:pt x="15" y="21"/>
                    <a:pt x="16" y="21"/>
                    <a:pt x="16" y="20"/>
                  </a:cubicBezTo>
                  <a:cubicBezTo>
                    <a:pt x="20" y="16"/>
                    <a:pt x="20" y="16"/>
                    <a:pt x="20" y="16"/>
                  </a:cubicBezTo>
                  <a:lnTo>
                    <a:pt x="20" y="22"/>
                  </a:lnTo>
                  <a:close/>
                  <a:moveTo>
                    <a:pt x="20" y="22"/>
                  </a:moveTo>
                  <a:cubicBezTo>
                    <a:pt x="20" y="22"/>
                    <a:pt x="20" y="22"/>
                    <a:pt x="20" y="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Arial"/>
              </a:endParaRPr>
            </a:p>
          </p:txBody>
        </p:sp>
        <p:sp>
          <p:nvSpPr>
            <p:cNvPr id="172" name="Freeform 28"/>
            <p:cNvSpPr>
              <a:spLocks noEditPoints="1"/>
            </p:cNvSpPr>
            <p:nvPr/>
          </p:nvSpPr>
          <p:spPr bwMode="auto">
            <a:xfrm>
              <a:off x="3823" y="2139"/>
              <a:ext cx="130" cy="14"/>
            </a:xfrm>
            <a:custGeom>
              <a:avLst/>
              <a:gdLst>
                <a:gd name="T0" fmla="*/ 51 w 54"/>
                <a:gd name="T1" fmla="*/ 0 h 6"/>
                <a:gd name="T2" fmla="*/ 3 w 54"/>
                <a:gd name="T3" fmla="*/ 0 h 6"/>
                <a:gd name="T4" fmla="*/ 0 w 54"/>
                <a:gd name="T5" fmla="*/ 3 h 6"/>
                <a:gd name="T6" fmla="*/ 3 w 54"/>
                <a:gd name="T7" fmla="*/ 6 h 6"/>
                <a:gd name="T8" fmla="*/ 51 w 54"/>
                <a:gd name="T9" fmla="*/ 6 h 6"/>
                <a:gd name="T10" fmla="*/ 54 w 54"/>
                <a:gd name="T11" fmla="*/ 3 h 6"/>
                <a:gd name="T12" fmla="*/ 51 w 54"/>
                <a:gd name="T13" fmla="*/ 0 h 6"/>
                <a:gd name="T14" fmla="*/ 51 w 54"/>
                <a:gd name="T15" fmla="*/ 0 h 6"/>
                <a:gd name="T16" fmla="*/ 51 w 54"/>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6">
                  <a:moveTo>
                    <a:pt x="51" y="0"/>
                  </a:moveTo>
                  <a:cubicBezTo>
                    <a:pt x="3" y="0"/>
                    <a:pt x="3" y="0"/>
                    <a:pt x="3" y="0"/>
                  </a:cubicBezTo>
                  <a:cubicBezTo>
                    <a:pt x="1" y="0"/>
                    <a:pt x="0" y="2"/>
                    <a:pt x="0" y="3"/>
                  </a:cubicBezTo>
                  <a:cubicBezTo>
                    <a:pt x="0" y="5"/>
                    <a:pt x="1" y="6"/>
                    <a:pt x="3" y="6"/>
                  </a:cubicBezTo>
                  <a:cubicBezTo>
                    <a:pt x="51" y="6"/>
                    <a:pt x="51" y="6"/>
                    <a:pt x="51" y="6"/>
                  </a:cubicBezTo>
                  <a:cubicBezTo>
                    <a:pt x="52" y="6"/>
                    <a:pt x="54" y="5"/>
                    <a:pt x="54" y="3"/>
                  </a:cubicBezTo>
                  <a:cubicBezTo>
                    <a:pt x="54" y="2"/>
                    <a:pt x="52" y="0"/>
                    <a:pt x="51" y="0"/>
                  </a:cubicBezTo>
                  <a:close/>
                  <a:moveTo>
                    <a:pt x="51" y="0"/>
                  </a:moveTo>
                  <a:cubicBezTo>
                    <a:pt x="51" y="0"/>
                    <a:pt x="51" y="0"/>
                    <a:pt x="5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Arial"/>
              </a:endParaRPr>
            </a:p>
          </p:txBody>
        </p:sp>
        <p:sp>
          <p:nvSpPr>
            <p:cNvPr id="173" name="Freeform 29"/>
            <p:cNvSpPr>
              <a:spLocks noEditPoints="1"/>
            </p:cNvSpPr>
            <p:nvPr/>
          </p:nvSpPr>
          <p:spPr bwMode="auto">
            <a:xfrm>
              <a:off x="3823" y="2208"/>
              <a:ext cx="130" cy="14"/>
            </a:xfrm>
            <a:custGeom>
              <a:avLst/>
              <a:gdLst>
                <a:gd name="T0" fmla="*/ 51 w 54"/>
                <a:gd name="T1" fmla="*/ 0 h 6"/>
                <a:gd name="T2" fmla="*/ 3 w 54"/>
                <a:gd name="T3" fmla="*/ 0 h 6"/>
                <a:gd name="T4" fmla="*/ 0 w 54"/>
                <a:gd name="T5" fmla="*/ 3 h 6"/>
                <a:gd name="T6" fmla="*/ 3 w 54"/>
                <a:gd name="T7" fmla="*/ 6 h 6"/>
                <a:gd name="T8" fmla="*/ 51 w 54"/>
                <a:gd name="T9" fmla="*/ 6 h 6"/>
                <a:gd name="T10" fmla="*/ 54 w 54"/>
                <a:gd name="T11" fmla="*/ 3 h 6"/>
                <a:gd name="T12" fmla="*/ 51 w 54"/>
                <a:gd name="T13" fmla="*/ 0 h 6"/>
                <a:gd name="T14" fmla="*/ 51 w 54"/>
                <a:gd name="T15" fmla="*/ 0 h 6"/>
                <a:gd name="T16" fmla="*/ 51 w 54"/>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6">
                  <a:moveTo>
                    <a:pt x="51" y="0"/>
                  </a:moveTo>
                  <a:cubicBezTo>
                    <a:pt x="3" y="0"/>
                    <a:pt x="3" y="0"/>
                    <a:pt x="3" y="0"/>
                  </a:cubicBezTo>
                  <a:cubicBezTo>
                    <a:pt x="1" y="0"/>
                    <a:pt x="0" y="2"/>
                    <a:pt x="0" y="3"/>
                  </a:cubicBezTo>
                  <a:cubicBezTo>
                    <a:pt x="0" y="5"/>
                    <a:pt x="1" y="6"/>
                    <a:pt x="3" y="6"/>
                  </a:cubicBezTo>
                  <a:cubicBezTo>
                    <a:pt x="51" y="6"/>
                    <a:pt x="51" y="6"/>
                    <a:pt x="51" y="6"/>
                  </a:cubicBezTo>
                  <a:cubicBezTo>
                    <a:pt x="52" y="6"/>
                    <a:pt x="54" y="5"/>
                    <a:pt x="54" y="3"/>
                  </a:cubicBezTo>
                  <a:cubicBezTo>
                    <a:pt x="54" y="2"/>
                    <a:pt x="52" y="0"/>
                    <a:pt x="51" y="0"/>
                  </a:cubicBezTo>
                  <a:close/>
                  <a:moveTo>
                    <a:pt x="51" y="0"/>
                  </a:moveTo>
                  <a:cubicBezTo>
                    <a:pt x="51" y="0"/>
                    <a:pt x="51" y="0"/>
                    <a:pt x="5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Arial"/>
              </a:endParaRPr>
            </a:p>
          </p:txBody>
        </p:sp>
        <p:sp>
          <p:nvSpPr>
            <p:cNvPr id="174" name="Freeform 30"/>
            <p:cNvSpPr>
              <a:spLocks noEditPoints="1"/>
            </p:cNvSpPr>
            <p:nvPr/>
          </p:nvSpPr>
          <p:spPr bwMode="auto">
            <a:xfrm>
              <a:off x="3823" y="2278"/>
              <a:ext cx="130" cy="14"/>
            </a:xfrm>
            <a:custGeom>
              <a:avLst/>
              <a:gdLst>
                <a:gd name="T0" fmla="*/ 51 w 54"/>
                <a:gd name="T1" fmla="*/ 0 h 6"/>
                <a:gd name="T2" fmla="*/ 3 w 54"/>
                <a:gd name="T3" fmla="*/ 0 h 6"/>
                <a:gd name="T4" fmla="*/ 0 w 54"/>
                <a:gd name="T5" fmla="*/ 3 h 6"/>
                <a:gd name="T6" fmla="*/ 3 w 54"/>
                <a:gd name="T7" fmla="*/ 6 h 6"/>
                <a:gd name="T8" fmla="*/ 51 w 54"/>
                <a:gd name="T9" fmla="*/ 6 h 6"/>
                <a:gd name="T10" fmla="*/ 54 w 54"/>
                <a:gd name="T11" fmla="*/ 3 h 6"/>
                <a:gd name="T12" fmla="*/ 51 w 54"/>
                <a:gd name="T13" fmla="*/ 0 h 6"/>
                <a:gd name="T14" fmla="*/ 51 w 54"/>
                <a:gd name="T15" fmla="*/ 0 h 6"/>
                <a:gd name="T16" fmla="*/ 51 w 54"/>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6">
                  <a:moveTo>
                    <a:pt x="51" y="0"/>
                  </a:moveTo>
                  <a:cubicBezTo>
                    <a:pt x="3" y="0"/>
                    <a:pt x="3" y="0"/>
                    <a:pt x="3" y="0"/>
                  </a:cubicBezTo>
                  <a:cubicBezTo>
                    <a:pt x="1" y="0"/>
                    <a:pt x="0" y="2"/>
                    <a:pt x="0" y="3"/>
                  </a:cubicBezTo>
                  <a:cubicBezTo>
                    <a:pt x="0" y="5"/>
                    <a:pt x="1" y="6"/>
                    <a:pt x="3" y="6"/>
                  </a:cubicBezTo>
                  <a:cubicBezTo>
                    <a:pt x="51" y="6"/>
                    <a:pt x="51" y="6"/>
                    <a:pt x="51" y="6"/>
                  </a:cubicBezTo>
                  <a:cubicBezTo>
                    <a:pt x="52" y="6"/>
                    <a:pt x="54" y="5"/>
                    <a:pt x="54" y="3"/>
                  </a:cubicBezTo>
                  <a:cubicBezTo>
                    <a:pt x="54" y="2"/>
                    <a:pt x="52" y="0"/>
                    <a:pt x="51" y="0"/>
                  </a:cubicBezTo>
                  <a:close/>
                  <a:moveTo>
                    <a:pt x="51" y="0"/>
                  </a:moveTo>
                  <a:cubicBezTo>
                    <a:pt x="51" y="0"/>
                    <a:pt x="51" y="0"/>
                    <a:pt x="5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Arial"/>
              </a:endParaRPr>
            </a:p>
          </p:txBody>
        </p:sp>
      </p:grpSp>
    </p:spTree>
    <p:extLst>
      <p:ext uri="{BB962C8B-B14F-4D97-AF65-F5344CB8AC3E}">
        <p14:creationId xmlns:p14="http://schemas.microsoft.com/office/powerpoint/2010/main" val="1479315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998400" y="960895"/>
            <a:ext cx="10195200" cy="4652560"/>
          </a:xfrm>
        </p:spPr>
        <p:txBody>
          <a:bodyPr/>
          <a:lstStyle/>
          <a:p>
            <a:pPr lvl="1"/>
            <a:r>
              <a:rPr lang="en-US" sz="1000" dirty="0">
                <a:solidFill>
                  <a:schemeClr val="tx1"/>
                </a:solidFill>
              </a:rPr>
              <a:t>Cloud security should address the realities of a hybrid and multi cloud operating environment.</a:t>
            </a:r>
          </a:p>
        </p:txBody>
      </p:sp>
      <p:sp>
        <p:nvSpPr>
          <p:cNvPr id="171" name="Text Placeholder 3"/>
          <p:cNvSpPr txBox="1">
            <a:spLocks/>
          </p:cNvSpPr>
          <p:nvPr/>
        </p:nvSpPr>
        <p:spPr>
          <a:xfrm>
            <a:off x="991494" y="5602245"/>
            <a:ext cx="10172890" cy="203125"/>
          </a:xfrm>
          <a:prstGeom prst="rect">
            <a:avLst/>
          </a:prstGeom>
        </p:spPr>
        <p:txBody>
          <a:bodyPr lIns="0" tIns="0" rIns="0" bIns="0" anchor="b"/>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800" b="0" dirty="0">
                <a:solidFill>
                  <a:srgbClr val="000000"/>
                </a:solidFill>
                <a:cs typeface="Helvetica" pitchFamily="34" charset="0"/>
              </a:rPr>
              <a:t>* Note: vendors are representative only</a:t>
            </a:r>
          </a:p>
        </p:txBody>
      </p:sp>
      <p:sp>
        <p:nvSpPr>
          <p:cNvPr id="86" name="Rectangle 85"/>
          <p:cNvSpPr/>
          <p:nvPr/>
        </p:nvSpPr>
        <p:spPr bwMode="ltGray">
          <a:xfrm>
            <a:off x="2691124" y="5150670"/>
            <a:ext cx="7342602" cy="422680"/>
          </a:xfrm>
          <a:prstGeom prst="rect">
            <a:avLst/>
          </a:prstGeom>
          <a:solidFill>
            <a:srgbClr val="00A3A1"/>
          </a:solidFill>
          <a:ln w="6350">
            <a:solidFill>
              <a:srgbClr val="00A3A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prstClr val="white"/>
              </a:solidFill>
            </a:endParaRPr>
          </a:p>
        </p:txBody>
      </p:sp>
      <p:sp>
        <p:nvSpPr>
          <p:cNvPr id="85" name="Rectangle 84"/>
          <p:cNvSpPr/>
          <p:nvPr/>
        </p:nvSpPr>
        <p:spPr bwMode="ltGray">
          <a:xfrm>
            <a:off x="2691124" y="4757002"/>
            <a:ext cx="7342602" cy="356570"/>
          </a:xfrm>
          <a:prstGeom prst="rect">
            <a:avLst/>
          </a:prstGeom>
          <a:solidFill>
            <a:srgbClr val="00A3A1"/>
          </a:solidFill>
          <a:ln w="6350">
            <a:solidFill>
              <a:srgbClr val="00A3A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prstClr val="white"/>
              </a:solidFill>
            </a:endParaRPr>
          </a:p>
        </p:txBody>
      </p:sp>
      <p:sp>
        <p:nvSpPr>
          <p:cNvPr id="66" name="Rectangle 65"/>
          <p:cNvSpPr/>
          <p:nvPr/>
        </p:nvSpPr>
        <p:spPr bwMode="ltGray">
          <a:xfrm>
            <a:off x="2691124" y="4328090"/>
            <a:ext cx="7342602" cy="399470"/>
          </a:xfrm>
          <a:prstGeom prst="rect">
            <a:avLst/>
          </a:prstGeom>
          <a:solidFill>
            <a:srgbClr val="00A3A1"/>
          </a:solidFill>
          <a:ln w="6350">
            <a:solidFill>
              <a:srgbClr val="00A3A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prstClr val="white"/>
              </a:solidFill>
            </a:endParaRPr>
          </a:p>
        </p:txBody>
      </p:sp>
      <p:sp>
        <p:nvSpPr>
          <p:cNvPr id="68" name="Rectangle 67"/>
          <p:cNvSpPr/>
          <p:nvPr/>
        </p:nvSpPr>
        <p:spPr bwMode="ltGray">
          <a:xfrm>
            <a:off x="2691124" y="1416350"/>
            <a:ext cx="7342602" cy="745380"/>
          </a:xfrm>
          <a:prstGeom prst="rect">
            <a:avLst/>
          </a:prstGeom>
          <a:solidFill>
            <a:srgbClr val="005EB8"/>
          </a:solidFill>
          <a:ln w="6350">
            <a:solidFill>
              <a:srgbClr val="005EB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prstClr val="white"/>
              </a:solidFill>
            </a:endParaRPr>
          </a:p>
        </p:txBody>
      </p:sp>
      <p:sp>
        <p:nvSpPr>
          <p:cNvPr id="73" name="Rectangle 72"/>
          <p:cNvSpPr/>
          <p:nvPr/>
        </p:nvSpPr>
        <p:spPr bwMode="ltGray">
          <a:xfrm>
            <a:off x="2383006" y="1415941"/>
            <a:ext cx="281209" cy="745789"/>
          </a:xfrm>
          <a:prstGeom prst="rect">
            <a:avLst/>
          </a:prstGeom>
          <a:solidFill>
            <a:srgbClr val="005EB8"/>
          </a:solidFill>
          <a:ln w="3175" cap="flat" cmpd="sng" algn="ctr">
            <a:noFill/>
            <a:prstDash val="solid"/>
          </a:ln>
          <a:effectLst/>
        </p:spPr>
        <p:txBody>
          <a:bodyPr vert="vert270" rtlCol="0" anchor="ctr"/>
          <a:lstStyle/>
          <a:p>
            <a:pPr algn="ctr" defTabSz="806867">
              <a:defRPr/>
            </a:pPr>
            <a:r>
              <a:rPr lang="en-AU" sz="800" b="1" kern="0" dirty="0">
                <a:solidFill>
                  <a:prstClr val="white"/>
                </a:solidFill>
              </a:rPr>
              <a:t>SaaS</a:t>
            </a:r>
          </a:p>
        </p:txBody>
      </p:sp>
      <p:sp>
        <p:nvSpPr>
          <p:cNvPr id="74" name="Rectangle 73"/>
          <p:cNvSpPr/>
          <p:nvPr/>
        </p:nvSpPr>
        <p:spPr bwMode="ltGray">
          <a:xfrm>
            <a:off x="2383006" y="2346179"/>
            <a:ext cx="282905" cy="1956818"/>
          </a:xfrm>
          <a:prstGeom prst="rect">
            <a:avLst/>
          </a:prstGeom>
          <a:solidFill>
            <a:srgbClr val="0091DA"/>
          </a:solidFill>
          <a:ln w="3175" cap="flat" cmpd="sng" algn="ctr">
            <a:noFill/>
            <a:prstDash val="solid"/>
          </a:ln>
          <a:effectLst/>
        </p:spPr>
        <p:txBody>
          <a:bodyPr vert="vert270" rtlCol="0" anchor="ctr"/>
          <a:lstStyle/>
          <a:p>
            <a:pPr algn="ctr"/>
            <a:r>
              <a:rPr lang="en-AU" sz="800" b="1" kern="0" dirty="0">
                <a:solidFill>
                  <a:prstClr val="white"/>
                </a:solidFill>
              </a:rPr>
              <a:t>PaaS</a:t>
            </a:r>
          </a:p>
        </p:txBody>
      </p:sp>
      <p:sp>
        <p:nvSpPr>
          <p:cNvPr id="77" name="Rectangle 76"/>
          <p:cNvSpPr/>
          <p:nvPr/>
        </p:nvSpPr>
        <p:spPr bwMode="ltGray">
          <a:xfrm>
            <a:off x="2383006" y="4328090"/>
            <a:ext cx="285923" cy="1245260"/>
          </a:xfrm>
          <a:prstGeom prst="rect">
            <a:avLst/>
          </a:prstGeom>
          <a:solidFill>
            <a:srgbClr val="00A3A1"/>
          </a:solidFill>
          <a:ln w="3175" cap="flat" cmpd="sng" algn="ctr">
            <a:noFill/>
            <a:prstDash val="solid"/>
          </a:ln>
          <a:effectLst/>
        </p:spPr>
        <p:txBody>
          <a:bodyPr vert="vert270" rtlCol="0" anchor="ctr"/>
          <a:lstStyle/>
          <a:p>
            <a:pPr algn="ctr" defTabSz="806867">
              <a:defRPr/>
            </a:pPr>
            <a:r>
              <a:rPr lang="en-AU" sz="800" b="1" kern="0" dirty="0">
                <a:solidFill>
                  <a:prstClr val="white"/>
                </a:solidFill>
              </a:rPr>
              <a:t>IaaS</a:t>
            </a:r>
          </a:p>
        </p:txBody>
      </p:sp>
      <p:sp>
        <p:nvSpPr>
          <p:cNvPr id="79" name="TextBox 78"/>
          <p:cNvSpPr txBox="1"/>
          <p:nvPr/>
        </p:nvSpPr>
        <p:spPr>
          <a:xfrm>
            <a:off x="6077939" y="1234546"/>
            <a:ext cx="771045" cy="123111"/>
          </a:xfrm>
          <a:prstGeom prst="rect">
            <a:avLst/>
          </a:prstGeom>
          <a:noFill/>
        </p:spPr>
        <p:txBody>
          <a:bodyPr wrap="none" lIns="0" tIns="0" rIns="0" bIns="0" rtlCol="0">
            <a:spAutoFit/>
          </a:bodyPr>
          <a:lstStyle/>
          <a:p>
            <a:r>
              <a:rPr lang="en-US" sz="800" b="1" i="1" dirty="0">
                <a:solidFill>
                  <a:srgbClr val="00338D"/>
                </a:solidFill>
              </a:rPr>
              <a:t>Azure Offerings</a:t>
            </a:r>
          </a:p>
        </p:txBody>
      </p:sp>
      <p:sp>
        <p:nvSpPr>
          <p:cNvPr id="80" name="Rectangle 79"/>
          <p:cNvSpPr/>
          <p:nvPr/>
        </p:nvSpPr>
        <p:spPr bwMode="ltGray">
          <a:xfrm>
            <a:off x="2751643" y="5193275"/>
            <a:ext cx="1432326" cy="337471"/>
          </a:xfrm>
          <a:prstGeom prst="rect">
            <a:avLst/>
          </a:prstGeom>
          <a:solidFill>
            <a:schemeClr val="bg1"/>
          </a:solidFill>
          <a:ln w="3175" cap="flat" cmpd="sng" algn="ctr">
            <a:noFill/>
            <a:prstDash val="solid"/>
          </a:ln>
          <a:effectLst/>
        </p:spPr>
        <p:txBody>
          <a:bodyPr lIns="27432" tIns="27432" rIns="27432" bIns="27432" rtlCol="0" anchor="ctr"/>
          <a:lstStyle/>
          <a:p>
            <a:pPr algn="r" defTabSz="806867"/>
            <a:r>
              <a:rPr lang="en-AU" sz="800" b="1" kern="0" dirty="0">
                <a:solidFill>
                  <a:srgbClr val="00A3A1"/>
                </a:solidFill>
              </a:rPr>
              <a:t>Network</a:t>
            </a:r>
            <a:br>
              <a:rPr lang="en-AU" sz="800" b="1" kern="0" dirty="0">
                <a:solidFill>
                  <a:srgbClr val="00A3A1"/>
                </a:solidFill>
              </a:rPr>
            </a:br>
            <a:r>
              <a:rPr lang="en-AU" sz="800" b="1" kern="0" dirty="0">
                <a:solidFill>
                  <a:srgbClr val="00A3A1"/>
                </a:solidFill>
              </a:rPr>
              <a:t>solutions</a:t>
            </a:r>
          </a:p>
        </p:txBody>
      </p:sp>
      <p:sp>
        <p:nvSpPr>
          <p:cNvPr id="81" name="Rectangle 80"/>
          <p:cNvSpPr/>
          <p:nvPr/>
        </p:nvSpPr>
        <p:spPr bwMode="ltGray">
          <a:xfrm>
            <a:off x="2751643" y="4753861"/>
            <a:ext cx="1432326" cy="362853"/>
          </a:xfrm>
          <a:prstGeom prst="rect">
            <a:avLst/>
          </a:prstGeom>
          <a:solidFill>
            <a:schemeClr val="bg1"/>
          </a:solidFill>
          <a:ln w="3175" cap="flat" cmpd="sng" algn="ctr">
            <a:noFill/>
            <a:prstDash val="solid"/>
          </a:ln>
          <a:effectLst/>
        </p:spPr>
        <p:txBody>
          <a:bodyPr lIns="27432" tIns="27432" rIns="27432" bIns="27432" rtlCol="0" anchor="ctr"/>
          <a:lstStyle/>
          <a:p>
            <a:pPr algn="r" defTabSz="806867"/>
            <a:r>
              <a:rPr lang="en-AU" sz="800" b="1" kern="0" dirty="0">
                <a:solidFill>
                  <a:srgbClr val="00A3A1"/>
                </a:solidFill>
              </a:rPr>
              <a:t>Storage</a:t>
            </a:r>
            <a:br>
              <a:rPr lang="en-AU" sz="800" b="1" kern="0" dirty="0">
                <a:solidFill>
                  <a:srgbClr val="00A3A1"/>
                </a:solidFill>
              </a:rPr>
            </a:br>
            <a:r>
              <a:rPr lang="en-AU" sz="800" b="1" kern="0" dirty="0">
                <a:solidFill>
                  <a:srgbClr val="00A3A1"/>
                </a:solidFill>
              </a:rPr>
              <a:t>solutions</a:t>
            </a:r>
          </a:p>
        </p:txBody>
      </p:sp>
      <p:sp>
        <p:nvSpPr>
          <p:cNvPr id="82" name="Rectangle 81"/>
          <p:cNvSpPr/>
          <p:nvPr/>
        </p:nvSpPr>
        <p:spPr bwMode="ltGray">
          <a:xfrm>
            <a:off x="2751643" y="4357954"/>
            <a:ext cx="1432326" cy="347549"/>
          </a:xfrm>
          <a:prstGeom prst="rect">
            <a:avLst/>
          </a:prstGeom>
          <a:solidFill>
            <a:schemeClr val="bg1"/>
          </a:solidFill>
          <a:ln w="3175" cap="flat" cmpd="sng" algn="ctr">
            <a:noFill/>
            <a:prstDash val="solid"/>
          </a:ln>
          <a:effectLst/>
        </p:spPr>
        <p:txBody>
          <a:bodyPr lIns="27432" tIns="27432" rIns="27432" bIns="27432" rtlCol="0" anchor="ctr"/>
          <a:lstStyle/>
          <a:p>
            <a:pPr algn="r" defTabSz="806867"/>
            <a:r>
              <a:rPr lang="en-AU" sz="800" b="1" kern="0" dirty="0">
                <a:solidFill>
                  <a:srgbClr val="00A3A1"/>
                </a:solidFill>
              </a:rPr>
              <a:t>Compute</a:t>
            </a:r>
          </a:p>
          <a:p>
            <a:pPr algn="r" defTabSz="806867"/>
            <a:r>
              <a:rPr lang="en-AU" sz="800" b="1" kern="0" dirty="0">
                <a:solidFill>
                  <a:srgbClr val="00A3A1"/>
                </a:solidFill>
              </a:rPr>
              <a:t>solutions</a:t>
            </a:r>
          </a:p>
        </p:txBody>
      </p:sp>
      <p:sp>
        <p:nvSpPr>
          <p:cNvPr id="83" name="Rectangle 82"/>
          <p:cNvSpPr/>
          <p:nvPr/>
        </p:nvSpPr>
        <p:spPr bwMode="ltGray">
          <a:xfrm>
            <a:off x="2751643" y="1428727"/>
            <a:ext cx="1432326" cy="350068"/>
          </a:xfrm>
          <a:prstGeom prst="rect">
            <a:avLst/>
          </a:prstGeom>
          <a:solidFill>
            <a:schemeClr val="bg1"/>
          </a:solidFill>
          <a:ln w="3175" cap="flat" cmpd="sng" algn="ctr">
            <a:noFill/>
            <a:prstDash val="solid"/>
          </a:ln>
          <a:effectLst/>
        </p:spPr>
        <p:txBody>
          <a:bodyPr lIns="27432" tIns="27432" rIns="27432" bIns="27432" rtlCol="0" anchor="ctr"/>
          <a:lstStyle/>
          <a:p>
            <a:pPr algn="r" defTabSz="806867">
              <a:defRPr/>
            </a:pPr>
            <a:r>
              <a:rPr lang="en-AU" sz="800" b="1" kern="0" dirty="0">
                <a:solidFill>
                  <a:srgbClr val="00338D"/>
                </a:solidFill>
              </a:rPr>
              <a:t>Business</a:t>
            </a:r>
            <a:br>
              <a:rPr lang="en-AU" sz="800" b="1" kern="0" dirty="0">
                <a:solidFill>
                  <a:srgbClr val="00338D"/>
                </a:solidFill>
              </a:rPr>
            </a:br>
            <a:r>
              <a:rPr lang="en-AU" sz="800" b="1" kern="0" dirty="0">
                <a:solidFill>
                  <a:srgbClr val="00338D"/>
                </a:solidFill>
              </a:rPr>
              <a:t>application</a:t>
            </a:r>
          </a:p>
          <a:p>
            <a:pPr algn="r" defTabSz="806867">
              <a:defRPr/>
            </a:pPr>
            <a:r>
              <a:rPr lang="en-AU" sz="800" b="1" kern="0" dirty="0">
                <a:solidFill>
                  <a:srgbClr val="00338D"/>
                </a:solidFill>
              </a:rPr>
              <a:t>Solutions</a:t>
            </a:r>
          </a:p>
        </p:txBody>
      </p:sp>
      <p:sp>
        <p:nvSpPr>
          <p:cNvPr id="84" name="Rectangle 83"/>
          <p:cNvSpPr/>
          <p:nvPr/>
        </p:nvSpPr>
        <p:spPr bwMode="ltGray">
          <a:xfrm>
            <a:off x="2751643" y="1790313"/>
            <a:ext cx="1432326" cy="362853"/>
          </a:xfrm>
          <a:prstGeom prst="rect">
            <a:avLst/>
          </a:prstGeom>
          <a:solidFill>
            <a:schemeClr val="bg1"/>
          </a:solidFill>
          <a:ln w="3175" cap="flat" cmpd="sng" algn="ctr">
            <a:noFill/>
            <a:prstDash val="solid"/>
          </a:ln>
          <a:effectLst/>
        </p:spPr>
        <p:txBody>
          <a:bodyPr lIns="27432" tIns="27432" rIns="27432" bIns="27432" rtlCol="0" anchor="ctr"/>
          <a:lstStyle/>
          <a:p>
            <a:pPr algn="r" defTabSz="806867">
              <a:defRPr/>
            </a:pPr>
            <a:r>
              <a:rPr lang="en-AU" sz="800" b="1" kern="0" dirty="0">
                <a:solidFill>
                  <a:srgbClr val="00338D"/>
                </a:solidFill>
              </a:rPr>
              <a:t>Technical</a:t>
            </a:r>
            <a:br>
              <a:rPr lang="en-AU" sz="800" b="1" kern="0" dirty="0">
                <a:solidFill>
                  <a:srgbClr val="00338D"/>
                </a:solidFill>
              </a:rPr>
            </a:br>
            <a:r>
              <a:rPr lang="en-AU" sz="800" b="1" kern="0" dirty="0">
                <a:solidFill>
                  <a:srgbClr val="00338D"/>
                </a:solidFill>
              </a:rPr>
              <a:t>application</a:t>
            </a:r>
            <a:br>
              <a:rPr lang="en-AU" sz="800" b="1" kern="0" dirty="0">
                <a:solidFill>
                  <a:srgbClr val="00338D"/>
                </a:solidFill>
              </a:rPr>
            </a:br>
            <a:r>
              <a:rPr lang="en-AU" sz="800" b="1" kern="0" dirty="0">
                <a:solidFill>
                  <a:srgbClr val="00338D"/>
                </a:solidFill>
              </a:rPr>
              <a:t>solutions</a:t>
            </a:r>
          </a:p>
        </p:txBody>
      </p:sp>
      <p:grpSp>
        <p:nvGrpSpPr>
          <p:cNvPr id="12" name="Group 11"/>
          <p:cNvGrpSpPr/>
          <p:nvPr/>
        </p:nvGrpSpPr>
        <p:grpSpPr>
          <a:xfrm>
            <a:off x="2691124" y="3134348"/>
            <a:ext cx="7342602" cy="668093"/>
            <a:chOff x="2691124" y="3550347"/>
            <a:chExt cx="7342602" cy="668093"/>
          </a:xfrm>
        </p:grpSpPr>
        <p:sp>
          <p:nvSpPr>
            <p:cNvPr id="72" name="Rectangle 71"/>
            <p:cNvSpPr/>
            <p:nvPr/>
          </p:nvSpPr>
          <p:spPr bwMode="ltGray">
            <a:xfrm>
              <a:off x="2691124" y="3550347"/>
              <a:ext cx="7342602" cy="668093"/>
            </a:xfrm>
            <a:prstGeom prst="rect">
              <a:avLst/>
            </a:prstGeom>
            <a:solidFill>
              <a:srgbClr val="0091DA"/>
            </a:solidFill>
            <a:ln w="6350">
              <a:solidFill>
                <a:srgbClr val="0091DA"/>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prstClr val="white"/>
                </a:solidFill>
              </a:endParaRPr>
            </a:p>
          </p:txBody>
        </p:sp>
        <p:sp>
          <p:nvSpPr>
            <p:cNvPr id="99" name="Rectangle 98"/>
            <p:cNvSpPr/>
            <p:nvPr/>
          </p:nvSpPr>
          <p:spPr bwMode="ltGray">
            <a:xfrm>
              <a:off x="2751643" y="3566496"/>
              <a:ext cx="1432326" cy="635794"/>
            </a:xfrm>
            <a:prstGeom prst="rect">
              <a:avLst/>
            </a:prstGeom>
            <a:solidFill>
              <a:schemeClr val="bg1"/>
            </a:solidFill>
            <a:ln w="3175" cap="flat" cmpd="sng" algn="ctr">
              <a:noFill/>
              <a:prstDash val="solid"/>
            </a:ln>
            <a:effectLst/>
          </p:spPr>
          <p:txBody>
            <a:bodyPr lIns="27432" tIns="27432" rIns="27432" bIns="27432" rtlCol="0" anchor="ctr"/>
            <a:lstStyle/>
            <a:p>
              <a:pPr algn="r" defTabSz="806867"/>
              <a:r>
                <a:rPr lang="en-AU" sz="800" b="1" kern="0" dirty="0" smtClean="0">
                  <a:solidFill>
                    <a:srgbClr val="0091DA"/>
                  </a:solidFill>
                </a:rPr>
                <a:t>Orchestration/</a:t>
              </a:r>
              <a:br>
                <a:rPr lang="en-AU" sz="800" b="1" kern="0" dirty="0" smtClean="0">
                  <a:solidFill>
                    <a:srgbClr val="0091DA"/>
                  </a:solidFill>
                </a:rPr>
              </a:br>
              <a:r>
                <a:rPr lang="en-AU" sz="800" b="1" kern="0" dirty="0" smtClean="0">
                  <a:solidFill>
                    <a:srgbClr val="0091DA"/>
                  </a:solidFill>
                </a:rPr>
                <a:t>automation/</a:t>
              </a:r>
              <a:br>
                <a:rPr lang="en-AU" sz="800" b="1" kern="0" dirty="0" smtClean="0">
                  <a:solidFill>
                    <a:srgbClr val="0091DA"/>
                  </a:solidFill>
                </a:rPr>
              </a:br>
              <a:r>
                <a:rPr lang="en-AU" sz="800" b="1" kern="0" dirty="0" smtClean="0">
                  <a:solidFill>
                    <a:srgbClr val="0091DA"/>
                  </a:solidFill>
                </a:rPr>
                <a:t>management</a:t>
              </a:r>
              <a:r>
                <a:rPr lang="en-AU" sz="800" b="1" kern="0" dirty="0">
                  <a:solidFill>
                    <a:srgbClr val="0091DA"/>
                  </a:solidFill>
                </a:rPr>
                <a:t/>
              </a:r>
              <a:br>
                <a:rPr lang="en-AU" sz="800" b="1" kern="0" dirty="0">
                  <a:solidFill>
                    <a:srgbClr val="0091DA"/>
                  </a:solidFill>
                </a:rPr>
              </a:br>
              <a:r>
                <a:rPr lang="en-AU" sz="800" b="1" kern="0" dirty="0">
                  <a:solidFill>
                    <a:srgbClr val="0091DA"/>
                  </a:solidFill>
                </a:rPr>
                <a:t>solutions and</a:t>
              </a:r>
              <a:br>
                <a:rPr lang="en-AU" sz="800" b="1" kern="0" dirty="0">
                  <a:solidFill>
                    <a:srgbClr val="0091DA"/>
                  </a:solidFill>
                </a:rPr>
              </a:br>
              <a:r>
                <a:rPr lang="en-AU" sz="800" b="1" kern="0" dirty="0">
                  <a:solidFill>
                    <a:srgbClr val="0091DA"/>
                  </a:solidFill>
                </a:rPr>
                <a:t>vendors</a:t>
              </a:r>
            </a:p>
          </p:txBody>
        </p:sp>
      </p:grpSp>
      <p:sp>
        <p:nvSpPr>
          <p:cNvPr id="124" name="Up-Down Arrow 123"/>
          <p:cNvSpPr/>
          <p:nvPr/>
        </p:nvSpPr>
        <p:spPr>
          <a:xfrm>
            <a:off x="995363" y="1415941"/>
            <a:ext cx="1335204" cy="4174127"/>
          </a:xfrm>
          <a:prstGeom prst="upDownArrow">
            <a:avLst>
              <a:gd name="adj1" fmla="val 69755"/>
              <a:gd name="adj2" fmla="val 50000"/>
            </a:avLst>
          </a:prstGeom>
          <a:solidFill>
            <a:srgbClr val="470A68"/>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defTabSz="806867">
              <a:defRPr/>
            </a:pPr>
            <a:r>
              <a:rPr lang="en-US" sz="800" b="1" i="1" kern="0" dirty="0">
                <a:solidFill>
                  <a:prstClr val="white"/>
                </a:solidFill>
              </a:rPr>
              <a:t>End-to-end Security, Risk, and Compliance</a:t>
            </a:r>
          </a:p>
        </p:txBody>
      </p:sp>
      <p:sp>
        <p:nvSpPr>
          <p:cNvPr id="127" name="TextBox 126"/>
          <p:cNvSpPr txBox="1"/>
          <p:nvPr/>
        </p:nvSpPr>
        <p:spPr>
          <a:xfrm>
            <a:off x="2538621" y="1234546"/>
            <a:ext cx="1059585" cy="123111"/>
          </a:xfrm>
          <a:prstGeom prst="rect">
            <a:avLst/>
          </a:prstGeom>
          <a:noFill/>
        </p:spPr>
        <p:txBody>
          <a:bodyPr wrap="none" lIns="0" tIns="0" rIns="0" bIns="0" rtlCol="0">
            <a:spAutoFit/>
          </a:bodyPr>
          <a:lstStyle/>
          <a:p>
            <a:r>
              <a:rPr lang="en-US" sz="800" b="1" i="1" dirty="0">
                <a:solidFill>
                  <a:srgbClr val="00338D"/>
                </a:solidFill>
              </a:rPr>
              <a:t>Azure Cloud Services</a:t>
            </a:r>
          </a:p>
        </p:txBody>
      </p:sp>
      <p:sp>
        <p:nvSpPr>
          <p:cNvPr id="128" name="Rectangle 127"/>
          <p:cNvSpPr/>
          <p:nvPr/>
        </p:nvSpPr>
        <p:spPr bwMode="ltGray">
          <a:xfrm rot="5400000">
            <a:off x="8928221" y="3330756"/>
            <a:ext cx="3364816" cy="1153809"/>
          </a:xfrm>
          <a:prstGeom prst="rect">
            <a:avLst/>
          </a:prstGeom>
          <a:solidFill>
            <a:srgbClr val="00338D"/>
          </a:solidFill>
          <a:ln w="3175" cap="flat" cmpd="sng" algn="ctr">
            <a:noFill/>
            <a:prstDash val="solid"/>
          </a:ln>
          <a:effectLst/>
        </p:spPr>
        <p:txBody>
          <a:bodyPr vert="vert270" lIns="444706" tIns="45720" rIns="91440" rtlCol="0" anchor="t" anchorCtr="0"/>
          <a:lstStyle/>
          <a:p>
            <a:pPr defTabSz="806867">
              <a:defRPr/>
            </a:pPr>
            <a:r>
              <a:rPr lang="en-AU" sz="800" b="1" kern="0" dirty="0">
                <a:solidFill>
                  <a:prstClr val="white"/>
                </a:solidFill>
              </a:rPr>
              <a:t>Operating Systems </a:t>
            </a:r>
          </a:p>
          <a:p>
            <a:pPr defTabSz="806867">
              <a:defRPr/>
            </a:pPr>
            <a:r>
              <a:rPr lang="en-AU" sz="800" b="1" kern="0" dirty="0" smtClean="0">
                <a:solidFill>
                  <a:prstClr val="white"/>
                </a:solidFill>
              </a:rPr>
              <a:t>Container </a:t>
            </a:r>
            <a:r>
              <a:rPr lang="en-AU" sz="800" b="1" kern="0" dirty="0">
                <a:solidFill>
                  <a:prstClr val="white"/>
                </a:solidFill>
              </a:rPr>
              <a:t>OS</a:t>
            </a:r>
            <a:r>
              <a:rPr lang="en-AU" sz="800" b="1" kern="0" dirty="0" smtClean="0">
                <a:solidFill>
                  <a:prstClr val="white"/>
                </a:solidFill>
              </a:rPr>
              <a:t>: </a:t>
            </a:r>
            <a:endParaRPr lang="en-US" sz="800" b="1" kern="0" dirty="0">
              <a:solidFill>
                <a:prstClr val="white"/>
              </a:solidFill>
            </a:endParaRPr>
          </a:p>
        </p:txBody>
      </p:sp>
      <p:sp>
        <p:nvSpPr>
          <p:cNvPr id="132" name="Freeform 4921"/>
          <p:cNvSpPr>
            <a:spLocks noChangeAspect="1" noEditPoints="1"/>
          </p:cNvSpPr>
          <p:nvPr/>
        </p:nvSpPr>
        <p:spPr bwMode="auto">
          <a:xfrm>
            <a:off x="1418710" y="1683652"/>
            <a:ext cx="459925" cy="505528"/>
          </a:xfrm>
          <a:custGeom>
            <a:avLst/>
            <a:gdLst>
              <a:gd name="T0" fmla="*/ 204 w 278"/>
              <a:gd name="T1" fmla="*/ 126 h 356"/>
              <a:gd name="T2" fmla="*/ 218 w 278"/>
              <a:gd name="T3" fmla="*/ 56 h 356"/>
              <a:gd name="T4" fmla="*/ 218 w 278"/>
              <a:gd name="T5" fmla="*/ 56 h 356"/>
              <a:gd name="T6" fmla="*/ 222 w 278"/>
              <a:gd name="T7" fmla="*/ 56 h 356"/>
              <a:gd name="T8" fmla="*/ 226 w 278"/>
              <a:gd name="T9" fmla="*/ 50 h 356"/>
              <a:gd name="T10" fmla="*/ 228 w 278"/>
              <a:gd name="T11" fmla="*/ 46 h 356"/>
              <a:gd name="T12" fmla="*/ 222 w 278"/>
              <a:gd name="T13" fmla="*/ 38 h 356"/>
              <a:gd name="T14" fmla="*/ 160 w 278"/>
              <a:gd name="T15" fmla="*/ 2 h 356"/>
              <a:gd name="T16" fmla="*/ 150 w 278"/>
              <a:gd name="T17" fmla="*/ 2 h 356"/>
              <a:gd name="T18" fmla="*/ 88 w 278"/>
              <a:gd name="T19" fmla="*/ 38 h 356"/>
              <a:gd name="T20" fmla="*/ 84 w 278"/>
              <a:gd name="T21" fmla="*/ 48 h 356"/>
              <a:gd name="T22" fmla="*/ 88 w 278"/>
              <a:gd name="T23" fmla="*/ 54 h 356"/>
              <a:gd name="T24" fmla="*/ 108 w 278"/>
              <a:gd name="T25" fmla="*/ 56 h 356"/>
              <a:gd name="T26" fmla="*/ 22 w 278"/>
              <a:gd name="T27" fmla="*/ 170 h 356"/>
              <a:gd name="T28" fmla="*/ 74 w 278"/>
              <a:gd name="T29" fmla="*/ 114 h 356"/>
              <a:gd name="T30" fmla="*/ 22 w 278"/>
              <a:gd name="T31" fmla="*/ 70 h 356"/>
              <a:gd name="T32" fmla="*/ 22 w 278"/>
              <a:gd name="T33" fmla="*/ 64 h 356"/>
              <a:gd name="T34" fmla="*/ 18 w 278"/>
              <a:gd name="T35" fmla="*/ 56 h 356"/>
              <a:gd name="T36" fmla="*/ 12 w 278"/>
              <a:gd name="T37" fmla="*/ 54 h 356"/>
              <a:gd name="T38" fmla="*/ 8 w 278"/>
              <a:gd name="T39" fmla="*/ 54 h 356"/>
              <a:gd name="T40" fmla="*/ 2 w 278"/>
              <a:gd name="T41" fmla="*/ 60 h 356"/>
              <a:gd name="T42" fmla="*/ 2 w 278"/>
              <a:gd name="T43" fmla="*/ 190 h 356"/>
              <a:gd name="T44" fmla="*/ 0 w 278"/>
              <a:gd name="T45" fmla="*/ 190 h 356"/>
              <a:gd name="T46" fmla="*/ 0 w 278"/>
              <a:gd name="T47" fmla="*/ 340 h 356"/>
              <a:gd name="T48" fmla="*/ 6 w 278"/>
              <a:gd name="T49" fmla="*/ 350 h 356"/>
              <a:gd name="T50" fmla="*/ 16 w 278"/>
              <a:gd name="T51" fmla="*/ 356 h 356"/>
              <a:gd name="T52" fmla="*/ 134 w 278"/>
              <a:gd name="T53" fmla="*/ 260 h 356"/>
              <a:gd name="T54" fmla="*/ 178 w 278"/>
              <a:gd name="T55" fmla="*/ 356 h 356"/>
              <a:gd name="T56" fmla="*/ 262 w 278"/>
              <a:gd name="T57" fmla="*/ 356 h 356"/>
              <a:gd name="T58" fmla="*/ 272 w 278"/>
              <a:gd name="T59" fmla="*/ 350 h 356"/>
              <a:gd name="T60" fmla="*/ 278 w 278"/>
              <a:gd name="T61" fmla="*/ 340 h 356"/>
              <a:gd name="T62" fmla="*/ 278 w 278"/>
              <a:gd name="T63" fmla="*/ 174 h 356"/>
              <a:gd name="T64" fmla="*/ 276 w 278"/>
              <a:gd name="T65" fmla="*/ 164 h 356"/>
              <a:gd name="T66" fmla="*/ 268 w 278"/>
              <a:gd name="T67" fmla="*/ 158 h 356"/>
              <a:gd name="T68" fmla="*/ 102 w 278"/>
              <a:gd name="T69" fmla="*/ 306 h 356"/>
              <a:gd name="T70" fmla="*/ 58 w 278"/>
              <a:gd name="T71" fmla="*/ 260 h 356"/>
              <a:gd name="T72" fmla="*/ 102 w 278"/>
              <a:gd name="T73" fmla="*/ 306 h 356"/>
              <a:gd name="T74" fmla="*/ 58 w 278"/>
              <a:gd name="T75" fmla="*/ 230 h 356"/>
              <a:gd name="T76" fmla="*/ 102 w 278"/>
              <a:gd name="T77" fmla="*/ 186 h 356"/>
              <a:gd name="T78" fmla="*/ 178 w 278"/>
              <a:gd name="T79" fmla="*/ 230 h 356"/>
              <a:gd name="T80" fmla="*/ 134 w 278"/>
              <a:gd name="T81" fmla="*/ 186 h 356"/>
              <a:gd name="T82" fmla="*/ 178 w 278"/>
              <a:gd name="T83" fmla="*/ 230 h 356"/>
              <a:gd name="T84" fmla="*/ 156 w 278"/>
              <a:gd name="T85" fmla="*/ 114 h 356"/>
              <a:gd name="T86" fmla="*/ 140 w 278"/>
              <a:gd name="T87" fmla="*/ 106 h 356"/>
              <a:gd name="T88" fmla="*/ 134 w 278"/>
              <a:gd name="T89" fmla="*/ 90 h 356"/>
              <a:gd name="T90" fmla="*/ 136 w 278"/>
              <a:gd name="T91" fmla="*/ 82 h 356"/>
              <a:gd name="T92" fmla="*/ 146 w 278"/>
              <a:gd name="T93" fmla="*/ 70 h 356"/>
              <a:gd name="T94" fmla="*/ 156 w 278"/>
              <a:gd name="T95" fmla="*/ 68 h 356"/>
              <a:gd name="T96" fmla="*/ 172 w 278"/>
              <a:gd name="T97" fmla="*/ 76 h 356"/>
              <a:gd name="T98" fmla="*/ 178 w 278"/>
              <a:gd name="T99" fmla="*/ 90 h 356"/>
              <a:gd name="T100" fmla="*/ 176 w 278"/>
              <a:gd name="T101" fmla="*/ 100 h 356"/>
              <a:gd name="T102" fmla="*/ 164 w 278"/>
              <a:gd name="T103" fmla="*/ 112 h 356"/>
              <a:gd name="T104" fmla="*/ 156 w 278"/>
              <a:gd name="T105" fmla="*/ 114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8" h="356">
                <a:moveTo>
                  <a:pt x="268" y="158"/>
                </a:moveTo>
                <a:lnTo>
                  <a:pt x="204" y="126"/>
                </a:lnTo>
                <a:lnTo>
                  <a:pt x="204" y="56"/>
                </a:lnTo>
                <a:lnTo>
                  <a:pt x="218" y="56"/>
                </a:lnTo>
                <a:lnTo>
                  <a:pt x="218" y="56"/>
                </a:lnTo>
                <a:lnTo>
                  <a:pt x="218" y="56"/>
                </a:lnTo>
                <a:lnTo>
                  <a:pt x="218" y="56"/>
                </a:lnTo>
                <a:lnTo>
                  <a:pt x="222" y="56"/>
                </a:lnTo>
                <a:lnTo>
                  <a:pt x="224" y="54"/>
                </a:lnTo>
                <a:lnTo>
                  <a:pt x="226" y="50"/>
                </a:lnTo>
                <a:lnTo>
                  <a:pt x="228" y="46"/>
                </a:lnTo>
                <a:lnTo>
                  <a:pt x="228" y="46"/>
                </a:lnTo>
                <a:lnTo>
                  <a:pt x="226" y="40"/>
                </a:lnTo>
                <a:lnTo>
                  <a:pt x="222" y="38"/>
                </a:lnTo>
                <a:lnTo>
                  <a:pt x="160" y="2"/>
                </a:lnTo>
                <a:lnTo>
                  <a:pt x="160" y="2"/>
                </a:lnTo>
                <a:lnTo>
                  <a:pt x="156" y="0"/>
                </a:lnTo>
                <a:lnTo>
                  <a:pt x="150" y="2"/>
                </a:lnTo>
                <a:lnTo>
                  <a:pt x="88" y="38"/>
                </a:lnTo>
                <a:lnTo>
                  <a:pt x="88" y="38"/>
                </a:lnTo>
                <a:lnTo>
                  <a:pt x="84" y="42"/>
                </a:lnTo>
                <a:lnTo>
                  <a:pt x="84" y="48"/>
                </a:lnTo>
                <a:lnTo>
                  <a:pt x="84" y="48"/>
                </a:lnTo>
                <a:lnTo>
                  <a:pt x="88" y="54"/>
                </a:lnTo>
                <a:lnTo>
                  <a:pt x="94" y="56"/>
                </a:lnTo>
                <a:lnTo>
                  <a:pt x="108" y="56"/>
                </a:lnTo>
                <a:lnTo>
                  <a:pt x="108" y="126"/>
                </a:lnTo>
                <a:lnTo>
                  <a:pt x="22" y="170"/>
                </a:lnTo>
                <a:lnTo>
                  <a:pt x="22" y="114"/>
                </a:lnTo>
                <a:lnTo>
                  <a:pt x="74" y="114"/>
                </a:lnTo>
                <a:lnTo>
                  <a:pt x="74" y="70"/>
                </a:lnTo>
                <a:lnTo>
                  <a:pt x="22" y="70"/>
                </a:lnTo>
                <a:lnTo>
                  <a:pt x="22" y="64"/>
                </a:lnTo>
                <a:lnTo>
                  <a:pt x="22" y="64"/>
                </a:lnTo>
                <a:lnTo>
                  <a:pt x="20" y="60"/>
                </a:lnTo>
                <a:lnTo>
                  <a:pt x="18" y="56"/>
                </a:lnTo>
                <a:lnTo>
                  <a:pt x="14" y="54"/>
                </a:lnTo>
                <a:lnTo>
                  <a:pt x="12" y="54"/>
                </a:lnTo>
                <a:lnTo>
                  <a:pt x="12" y="54"/>
                </a:lnTo>
                <a:lnTo>
                  <a:pt x="8" y="54"/>
                </a:lnTo>
                <a:lnTo>
                  <a:pt x="4" y="56"/>
                </a:lnTo>
                <a:lnTo>
                  <a:pt x="2" y="60"/>
                </a:lnTo>
                <a:lnTo>
                  <a:pt x="2" y="64"/>
                </a:lnTo>
                <a:lnTo>
                  <a:pt x="2" y="190"/>
                </a:lnTo>
                <a:lnTo>
                  <a:pt x="2" y="190"/>
                </a:lnTo>
                <a:lnTo>
                  <a:pt x="0" y="190"/>
                </a:lnTo>
                <a:lnTo>
                  <a:pt x="0" y="340"/>
                </a:lnTo>
                <a:lnTo>
                  <a:pt x="0" y="340"/>
                </a:lnTo>
                <a:lnTo>
                  <a:pt x="2" y="346"/>
                </a:lnTo>
                <a:lnTo>
                  <a:pt x="6" y="350"/>
                </a:lnTo>
                <a:lnTo>
                  <a:pt x="10" y="354"/>
                </a:lnTo>
                <a:lnTo>
                  <a:pt x="16" y="356"/>
                </a:lnTo>
                <a:lnTo>
                  <a:pt x="134" y="356"/>
                </a:lnTo>
                <a:lnTo>
                  <a:pt x="134" y="260"/>
                </a:lnTo>
                <a:lnTo>
                  <a:pt x="178" y="260"/>
                </a:lnTo>
                <a:lnTo>
                  <a:pt x="178" y="356"/>
                </a:lnTo>
                <a:lnTo>
                  <a:pt x="262" y="356"/>
                </a:lnTo>
                <a:lnTo>
                  <a:pt x="262" y="356"/>
                </a:lnTo>
                <a:lnTo>
                  <a:pt x="268" y="354"/>
                </a:lnTo>
                <a:lnTo>
                  <a:pt x="272" y="350"/>
                </a:lnTo>
                <a:lnTo>
                  <a:pt x="276" y="346"/>
                </a:lnTo>
                <a:lnTo>
                  <a:pt x="278" y="340"/>
                </a:lnTo>
                <a:lnTo>
                  <a:pt x="278" y="174"/>
                </a:lnTo>
                <a:lnTo>
                  <a:pt x="278" y="174"/>
                </a:lnTo>
                <a:lnTo>
                  <a:pt x="276" y="168"/>
                </a:lnTo>
                <a:lnTo>
                  <a:pt x="276" y="164"/>
                </a:lnTo>
                <a:lnTo>
                  <a:pt x="272" y="162"/>
                </a:lnTo>
                <a:lnTo>
                  <a:pt x="268" y="158"/>
                </a:lnTo>
                <a:lnTo>
                  <a:pt x="268" y="158"/>
                </a:lnTo>
                <a:close/>
                <a:moveTo>
                  <a:pt x="102" y="306"/>
                </a:moveTo>
                <a:lnTo>
                  <a:pt x="58" y="306"/>
                </a:lnTo>
                <a:lnTo>
                  <a:pt x="58" y="260"/>
                </a:lnTo>
                <a:lnTo>
                  <a:pt x="102" y="260"/>
                </a:lnTo>
                <a:lnTo>
                  <a:pt x="102" y="306"/>
                </a:lnTo>
                <a:close/>
                <a:moveTo>
                  <a:pt x="102" y="230"/>
                </a:moveTo>
                <a:lnTo>
                  <a:pt x="58" y="230"/>
                </a:lnTo>
                <a:lnTo>
                  <a:pt x="58" y="186"/>
                </a:lnTo>
                <a:lnTo>
                  <a:pt x="102" y="186"/>
                </a:lnTo>
                <a:lnTo>
                  <a:pt x="102" y="230"/>
                </a:lnTo>
                <a:close/>
                <a:moveTo>
                  <a:pt x="178" y="230"/>
                </a:moveTo>
                <a:lnTo>
                  <a:pt x="134" y="230"/>
                </a:lnTo>
                <a:lnTo>
                  <a:pt x="134" y="186"/>
                </a:lnTo>
                <a:lnTo>
                  <a:pt x="178" y="186"/>
                </a:lnTo>
                <a:lnTo>
                  <a:pt x="178" y="230"/>
                </a:lnTo>
                <a:close/>
                <a:moveTo>
                  <a:pt x="156" y="114"/>
                </a:moveTo>
                <a:lnTo>
                  <a:pt x="156" y="114"/>
                </a:lnTo>
                <a:lnTo>
                  <a:pt x="146" y="112"/>
                </a:lnTo>
                <a:lnTo>
                  <a:pt x="140" y="106"/>
                </a:lnTo>
                <a:lnTo>
                  <a:pt x="136" y="100"/>
                </a:lnTo>
                <a:lnTo>
                  <a:pt x="134" y="90"/>
                </a:lnTo>
                <a:lnTo>
                  <a:pt x="134" y="90"/>
                </a:lnTo>
                <a:lnTo>
                  <a:pt x="136" y="82"/>
                </a:lnTo>
                <a:lnTo>
                  <a:pt x="140" y="76"/>
                </a:lnTo>
                <a:lnTo>
                  <a:pt x="146" y="70"/>
                </a:lnTo>
                <a:lnTo>
                  <a:pt x="156" y="68"/>
                </a:lnTo>
                <a:lnTo>
                  <a:pt x="156" y="68"/>
                </a:lnTo>
                <a:lnTo>
                  <a:pt x="164" y="70"/>
                </a:lnTo>
                <a:lnTo>
                  <a:pt x="172" y="76"/>
                </a:lnTo>
                <a:lnTo>
                  <a:pt x="176" y="82"/>
                </a:lnTo>
                <a:lnTo>
                  <a:pt x="178" y="90"/>
                </a:lnTo>
                <a:lnTo>
                  <a:pt x="178" y="90"/>
                </a:lnTo>
                <a:lnTo>
                  <a:pt x="176" y="100"/>
                </a:lnTo>
                <a:lnTo>
                  <a:pt x="172" y="106"/>
                </a:lnTo>
                <a:lnTo>
                  <a:pt x="164" y="112"/>
                </a:lnTo>
                <a:lnTo>
                  <a:pt x="156" y="114"/>
                </a:lnTo>
                <a:lnTo>
                  <a:pt x="156" y="114"/>
                </a:lnTo>
                <a:close/>
              </a:path>
            </a:pathLst>
          </a:custGeom>
          <a:solidFill>
            <a:schemeClr val="bg1"/>
          </a:solidFill>
          <a:ln>
            <a:noFill/>
          </a:ln>
          <a:extLst/>
        </p:spPr>
        <p:txBody>
          <a:bodyPr vert="horz" wrap="square" lIns="92018" tIns="46009" rIns="92018" bIns="46009" numCol="1" anchor="t" anchorCtr="0" compatLnSpc="1">
            <a:prstTxWarp prst="textNoShape">
              <a:avLst/>
            </a:prstTxWarp>
          </a:bodyPr>
          <a:lstStyle/>
          <a:p>
            <a:pPr defTabSz="920230">
              <a:defRPr/>
            </a:pPr>
            <a:endParaRPr lang="en-GB" sz="800" kern="0" dirty="0">
              <a:solidFill>
                <a:srgbClr val="000000">
                  <a:lumMod val="50000"/>
                  <a:lumOff val="50000"/>
                </a:srgbClr>
              </a:solidFill>
            </a:endParaRPr>
          </a:p>
        </p:txBody>
      </p:sp>
      <p:sp>
        <p:nvSpPr>
          <p:cNvPr id="133" name="TextBox 132"/>
          <p:cNvSpPr txBox="1"/>
          <p:nvPr/>
        </p:nvSpPr>
        <p:spPr>
          <a:xfrm>
            <a:off x="4309257" y="1605365"/>
            <a:ext cx="1446011" cy="367351"/>
          </a:xfrm>
          <a:prstGeom prst="rect">
            <a:avLst/>
          </a:prstGeom>
          <a:noFill/>
          <a:ln>
            <a:noFill/>
          </a:ln>
        </p:spPr>
        <p:txBody>
          <a:bodyPr wrap="square" lIns="0" tIns="0" rIns="0" bIns="0" rtlCol="0">
            <a:noAutofit/>
          </a:bodyPr>
          <a:lstStyle>
            <a:defPPr>
              <a:defRPr lang="en-US"/>
            </a:defPPr>
            <a:lvl1pPr marL="171450" indent="-171450">
              <a:spcAft>
                <a:spcPts val="600"/>
              </a:spcAft>
              <a:buFont typeface="Arial" panose="020B0604020202020204" pitchFamily="34" charset="0"/>
              <a:buChar char="―"/>
              <a:defRPr sz="1000" b="1">
                <a:solidFill>
                  <a:schemeClr val="bg1"/>
                </a:solidFill>
                <a:latin typeface="Arial Narrow" panose="020B0606020202030204" pitchFamily="34" charset="0"/>
              </a:defRPr>
            </a:lvl1pPr>
          </a:lstStyle>
          <a:p>
            <a:pPr>
              <a:spcAft>
                <a:spcPts val="0"/>
              </a:spcAft>
            </a:pPr>
            <a:r>
              <a:rPr lang="en-US" sz="800" b="0" dirty="0">
                <a:solidFill>
                  <a:prstClr val="white"/>
                </a:solidFill>
                <a:latin typeface="Arial"/>
              </a:rPr>
              <a:t>Office 365</a:t>
            </a:r>
          </a:p>
          <a:p>
            <a:pPr>
              <a:spcAft>
                <a:spcPts val="0"/>
              </a:spcAft>
            </a:pPr>
            <a:r>
              <a:rPr lang="en-US" sz="800" b="0" dirty="0">
                <a:solidFill>
                  <a:prstClr val="white"/>
                </a:solidFill>
                <a:latin typeface="Arial"/>
              </a:rPr>
              <a:t>Intune</a:t>
            </a:r>
          </a:p>
          <a:p>
            <a:pPr>
              <a:spcAft>
                <a:spcPts val="0"/>
              </a:spcAft>
            </a:pPr>
            <a:r>
              <a:rPr lang="en-US" sz="800" b="0" dirty="0">
                <a:solidFill>
                  <a:prstClr val="white"/>
                </a:solidFill>
                <a:latin typeface="Arial"/>
              </a:rPr>
              <a:t>LOB applications</a:t>
            </a:r>
          </a:p>
        </p:txBody>
      </p:sp>
      <p:sp>
        <p:nvSpPr>
          <p:cNvPr id="134" name="TextBox 133"/>
          <p:cNvSpPr txBox="1"/>
          <p:nvPr/>
        </p:nvSpPr>
        <p:spPr>
          <a:xfrm>
            <a:off x="6025534" y="1571479"/>
            <a:ext cx="2023830" cy="367351"/>
          </a:xfrm>
          <a:prstGeom prst="rect">
            <a:avLst/>
          </a:prstGeom>
          <a:noFill/>
          <a:ln>
            <a:noFill/>
          </a:ln>
        </p:spPr>
        <p:txBody>
          <a:bodyPr wrap="square" lIns="0" tIns="0" rIns="0" bIns="0" rtlCol="0">
            <a:noAutofit/>
          </a:bodyPr>
          <a:lstStyle>
            <a:defPPr>
              <a:defRPr lang="en-US"/>
            </a:defPPr>
            <a:lvl1pPr marL="171450" indent="-171450">
              <a:spcAft>
                <a:spcPts val="600"/>
              </a:spcAft>
              <a:buFont typeface="Arial" panose="020B0604020202020204" pitchFamily="34" charset="0"/>
              <a:buChar char="―"/>
              <a:defRPr sz="1000" b="1">
                <a:solidFill>
                  <a:schemeClr val="bg1"/>
                </a:solidFill>
                <a:latin typeface="Arial Narrow" panose="020B0606020202030204" pitchFamily="34" charset="0"/>
              </a:defRPr>
            </a:lvl1pPr>
          </a:lstStyle>
          <a:p>
            <a:pPr>
              <a:spcAft>
                <a:spcPts val="0"/>
              </a:spcAft>
            </a:pPr>
            <a:r>
              <a:rPr lang="en-US" sz="800" b="0" dirty="0">
                <a:solidFill>
                  <a:prstClr val="white"/>
                </a:solidFill>
                <a:latin typeface="Arial"/>
              </a:rPr>
              <a:t>Content Relationship </a:t>
            </a:r>
            <a:r>
              <a:rPr lang="en-US" sz="800" b="0" dirty="0" smtClean="0">
                <a:solidFill>
                  <a:prstClr val="white"/>
                </a:solidFill>
                <a:latin typeface="Arial"/>
              </a:rPr>
              <a:t>Management</a:t>
            </a:r>
            <a:endParaRPr lang="en-US" sz="800" b="0" dirty="0">
              <a:solidFill>
                <a:prstClr val="white"/>
              </a:solidFill>
              <a:latin typeface="Arial"/>
            </a:endParaRPr>
          </a:p>
          <a:p>
            <a:pPr>
              <a:spcAft>
                <a:spcPts val="0"/>
              </a:spcAft>
            </a:pPr>
            <a:r>
              <a:rPr lang="en-US" sz="800" b="0" dirty="0">
                <a:solidFill>
                  <a:prstClr val="white"/>
                </a:solidFill>
                <a:latin typeface="Arial"/>
              </a:rPr>
              <a:t>SAP on Azure</a:t>
            </a:r>
          </a:p>
          <a:p>
            <a:pPr>
              <a:spcAft>
                <a:spcPts val="0"/>
              </a:spcAft>
            </a:pPr>
            <a:r>
              <a:rPr lang="en-US" sz="800" b="0" dirty="0">
                <a:solidFill>
                  <a:prstClr val="white"/>
                </a:solidFill>
                <a:latin typeface="Arial"/>
              </a:rPr>
              <a:t>E-Commerce</a:t>
            </a:r>
          </a:p>
        </p:txBody>
      </p:sp>
      <p:sp>
        <p:nvSpPr>
          <p:cNvPr id="135" name="TextBox 134"/>
          <p:cNvSpPr txBox="1"/>
          <p:nvPr/>
        </p:nvSpPr>
        <p:spPr>
          <a:xfrm>
            <a:off x="8510273" y="1605365"/>
            <a:ext cx="1319703" cy="367351"/>
          </a:xfrm>
          <a:prstGeom prst="rect">
            <a:avLst/>
          </a:prstGeom>
          <a:noFill/>
          <a:ln>
            <a:noFill/>
          </a:ln>
        </p:spPr>
        <p:txBody>
          <a:bodyPr wrap="square" lIns="0" tIns="0" rIns="0" bIns="0" rtlCol="0">
            <a:noAutofit/>
          </a:bodyPr>
          <a:lstStyle>
            <a:defPPr>
              <a:defRPr lang="en-US"/>
            </a:defPPr>
            <a:lvl1pPr marL="171450" indent="-171450">
              <a:spcAft>
                <a:spcPts val="600"/>
              </a:spcAft>
              <a:buFont typeface="Arial" panose="020B0604020202020204" pitchFamily="34" charset="0"/>
              <a:buChar char="―"/>
              <a:defRPr sz="1000" b="1">
                <a:solidFill>
                  <a:schemeClr val="bg1"/>
                </a:solidFill>
                <a:latin typeface="Arial Narrow" panose="020B0606020202030204" pitchFamily="34" charset="0"/>
              </a:defRPr>
            </a:lvl1pPr>
          </a:lstStyle>
          <a:p>
            <a:pPr>
              <a:spcAft>
                <a:spcPts val="0"/>
              </a:spcAft>
            </a:pPr>
            <a:r>
              <a:rPr lang="en-US" sz="800" b="0" dirty="0">
                <a:solidFill>
                  <a:prstClr val="white"/>
                </a:solidFill>
                <a:latin typeface="Arial"/>
              </a:rPr>
              <a:t>Oracle on Azure</a:t>
            </a:r>
          </a:p>
          <a:p>
            <a:pPr>
              <a:spcAft>
                <a:spcPts val="0"/>
              </a:spcAft>
            </a:pPr>
            <a:r>
              <a:rPr lang="en-US" sz="800" b="0" dirty="0">
                <a:solidFill>
                  <a:prstClr val="white"/>
                </a:solidFill>
                <a:latin typeface="Arial"/>
              </a:rPr>
              <a:t>Dynamics on Azure</a:t>
            </a:r>
          </a:p>
          <a:p>
            <a:pPr>
              <a:spcAft>
                <a:spcPts val="0"/>
              </a:spcAft>
            </a:pPr>
            <a:r>
              <a:rPr lang="en-US" sz="800" b="0" dirty="0">
                <a:solidFill>
                  <a:prstClr val="white"/>
                </a:solidFill>
                <a:latin typeface="Arial"/>
              </a:rPr>
              <a:t>AI Platform</a:t>
            </a:r>
          </a:p>
        </p:txBody>
      </p:sp>
      <p:sp>
        <p:nvSpPr>
          <p:cNvPr id="137" name="TextBox 136"/>
          <p:cNvSpPr txBox="1"/>
          <p:nvPr/>
        </p:nvSpPr>
        <p:spPr>
          <a:xfrm>
            <a:off x="4309257" y="3179032"/>
            <a:ext cx="1359605" cy="270660"/>
          </a:xfrm>
          <a:prstGeom prst="rect">
            <a:avLst/>
          </a:prstGeom>
          <a:noFill/>
          <a:ln>
            <a:noFill/>
          </a:ln>
        </p:spPr>
        <p:txBody>
          <a:bodyPr wrap="square" lIns="0" tIns="0" rIns="0" bIns="0" rtlCol="0">
            <a:noAutofit/>
          </a:bodyPr>
          <a:lstStyle>
            <a:defPPr>
              <a:defRPr lang="en-US"/>
            </a:defPPr>
            <a:lvl1pPr marL="171450" indent="-171450">
              <a:spcAft>
                <a:spcPts val="600"/>
              </a:spcAft>
              <a:buFont typeface="Arial" panose="020B0604020202020204" pitchFamily="34" charset="0"/>
              <a:buChar char="―"/>
              <a:defRPr sz="700" b="1">
                <a:solidFill>
                  <a:schemeClr val="tx1">
                    <a:lumMod val="75000"/>
                    <a:lumOff val="25000"/>
                  </a:schemeClr>
                </a:solidFill>
                <a:latin typeface="Arial Narrow" panose="020B0606020202030204" pitchFamily="34" charset="0"/>
              </a:defRPr>
            </a:lvl1pPr>
          </a:lstStyle>
          <a:p>
            <a:pPr>
              <a:spcAft>
                <a:spcPts val="0"/>
              </a:spcAft>
            </a:pPr>
            <a:r>
              <a:rPr lang="en-US" sz="800" b="0" dirty="0">
                <a:solidFill>
                  <a:prstClr val="white"/>
                </a:solidFill>
                <a:latin typeface="Arial"/>
              </a:rPr>
              <a:t>Azure Automate</a:t>
            </a:r>
          </a:p>
          <a:p>
            <a:pPr>
              <a:spcAft>
                <a:spcPts val="0"/>
              </a:spcAft>
            </a:pPr>
            <a:r>
              <a:rPr lang="en-US" sz="800" b="0" dirty="0">
                <a:solidFill>
                  <a:prstClr val="white"/>
                </a:solidFill>
                <a:latin typeface="Arial"/>
              </a:rPr>
              <a:t>Azure Kubernetes Services</a:t>
            </a:r>
          </a:p>
          <a:p>
            <a:pPr>
              <a:spcAft>
                <a:spcPts val="0"/>
              </a:spcAft>
            </a:pPr>
            <a:r>
              <a:rPr lang="en-US" sz="800" b="0" dirty="0">
                <a:solidFill>
                  <a:prstClr val="white"/>
                </a:solidFill>
                <a:latin typeface="Arial"/>
              </a:rPr>
              <a:t>Bot Services </a:t>
            </a:r>
          </a:p>
        </p:txBody>
      </p:sp>
      <p:sp>
        <p:nvSpPr>
          <p:cNvPr id="138" name="TextBox 137"/>
          <p:cNvSpPr txBox="1"/>
          <p:nvPr/>
        </p:nvSpPr>
        <p:spPr>
          <a:xfrm>
            <a:off x="4314388" y="4337357"/>
            <a:ext cx="2047534" cy="388742"/>
          </a:xfrm>
          <a:prstGeom prst="rect">
            <a:avLst/>
          </a:prstGeom>
          <a:noFill/>
          <a:ln>
            <a:noFill/>
          </a:ln>
        </p:spPr>
        <p:txBody>
          <a:bodyPr wrap="square" lIns="0" tIns="0" rIns="0" bIns="0" rtlCol="0">
            <a:noAutofit/>
          </a:bodyPr>
          <a:lstStyle>
            <a:defPPr>
              <a:defRPr lang="en-US"/>
            </a:defPPr>
            <a:lvl1pPr marL="171450" indent="-171450">
              <a:spcAft>
                <a:spcPts val="600"/>
              </a:spcAft>
              <a:buFont typeface="Arial" panose="020B0604020202020204" pitchFamily="34" charset="0"/>
              <a:buChar char="―"/>
              <a:defRPr sz="700" b="1">
                <a:solidFill>
                  <a:srgbClr val="0091DA"/>
                </a:solidFill>
                <a:latin typeface="Arial Narrow" panose="020B0606020202030204" pitchFamily="34" charset="0"/>
              </a:defRPr>
            </a:lvl1pPr>
          </a:lstStyle>
          <a:p>
            <a:pPr>
              <a:spcAft>
                <a:spcPts val="0"/>
              </a:spcAft>
            </a:pPr>
            <a:r>
              <a:rPr lang="en-US" sz="800" b="0" dirty="0">
                <a:solidFill>
                  <a:prstClr val="white"/>
                </a:solidFill>
                <a:latin typeface="Arial"/>
              </a:rPr>
              <a:t>Azure Virtual Machines</a:t>
            </a:r>
          </a:p>
          <a:p>
            <a:pPr>
              <a:spcAft>
                <a:spcPts val="0"/>
              </a:spcAft>
            </a:pPr>
            <a:r>
              <a:rPr lang="en-US" sz="800" b="0" dirty="0">
                <a:solidFill>
                  <a:prstClr val="white"/>
                </a:solidFill>
                <a:latin typeface="Arial"/>
              </a:rPr>
              <a:t>Virtual Machine Scale Sets</a:t>
            </a:r>
          </a:p>
        </p:txBody>
      </p:sp>
      <p:sp>
        <p:nvSpPr>
          <p:cNvPr id="139" name="TextBox 138"/>
          <p:cNvSpPr txBox="1"/>
          <p:nvPr/>
        </p:nvSpPr>
        <p:spPr>
          <a:xfrm>
            <a:off x="7138671" y="4755360"/>
            <a:ext cx="1697393" cy="388742"/>
          </a:xfrm>
          <a:prstGeom prst="rect">
            <a:avLst/>
          </a:prstGeom>
          <a:noFill/>
          <a:ln>
            <a:noFill/>
          </a:ln>
        </p:spPr>
        <p:txBody>
          <a:bodyPr wrap="square" lIns="0" tIns="0" rIns="0" bIns="0" rtlCol="0">
            <a:noAutofit/>
          </a:bodyPr>
          <a:lstStyle>
            <a:defPPr>
              <a:defRPr lang="en-US"/>
            </a:defPPr>
            <a:lvl1pPr marL="171450" indent="-171450">
              <a:spcAft>
                <a:spcPts val="600"/>
              </a:spcAft>
              <a:buFont typeface="Arial" panose="020B0604020202020204" pitchFamily="34" charset="0"/>
              <a:buChar char="―"/>
              <a:defRPr sz="700" b="1">
                <a:solidFill>
                  <a:srgbClr val="0091DA"/>
                </a:solidFill>
                <a:latin typeface="Arial Narrow" panose="020B0606020202030204" pitchFamily="34" charset="0"/>
              </a:defRPr>
            </a:lvl1pPr>
          </a:lstStyle>
          <a:p>
            <a:pPr>
              <a:spcAft>
                <a:spcPts val="0"/>
              </a:spcAft>
            </a:pPr>
            <a:r>
              <a:rPr lang="en-US" sz="800" b="0" dirty="0">
                <a:solidFill>
                  <a:prstClr val="white"/>
                </a:solidFill>
                <a:latin typeface="Arial"/>
              </a:rPr>
              <a:t>Open Stack</a:t>
            </a:r>
          </a:p>
          <a:p>
            <a:pPr>
              <a:spcAft>
                <a:spcPts val="0"/>
              </a:spcAft>
            </a:pPr>
            <a:r>
              <a:rPr lang="en-US" sz="800" b="0" dirty="0">
                <a:solidFill>
                  <a:prstClr val="white"/>
                </a:solidFill>
                <a:latin typeface="Arial"/>
              </a:rPr>
              <a:t>Vmware</a:t>
            </a:r>
          </a:p>
          <a:p>
            <a:pPr>
              <a:spcAft>
                <a:spcPts val="0"/>
              </a:spcAft>
            </a:pPr>
            <a:r>
              <a:rPr lang="en-US" sz="800" b="0" dirty="0">
                <a:solidFill>
                  <a:prstClr val="white"/>
                </a:solidFill>
                <a:latin typeface="Arial"/>
              </a:rPr>
              <a:t>Rackspace</a:t>
            </a:r>
          </a:p>
        </p:txBody>
      </p:sp>
      <p:sp>
        <p:nvSpPr>
          <p:cNvPr id="140" name="TextBox 139"/>
          <p:cNvSpPr txBox="1"/>
          <p:nvPr/>
        </p:nvSpPr>
        <p:spPr>
          <a:xfrm>
            <a:off x="10045450" y="2854516"/>
            <a:ext cx="1095911" cy="270660"/>
          </a:xfrm>
          <a:prstGeom prst="rect">
            <a:avLst/>
          </a:prstGeom>
          <a:noFill/>
          <a:ln>
            <a:noFill/>
          </a:ln>
        </p:spPr>
        <p:txBody>
          <a:bodyPr wrap="square" lIns="54610" tIns="54610" rIns="54610" bIns="54610" rtlCol="0">
            <a:noAutofit/>
          </a:bodyPr>
          <a:lstStyle>
            <a:defPPr>
              <a:defRPr lang="en-US"/>
            </a:defPPr>
            <a:lvl1pPr marL="171450" indent="-171450">
              <a:spcAft>
                <a:spcPts val="200"/>
              </a:spcAft>
              <a:buFont typeface="Arial" panose="020B0604020202020204" pitchFamily="34" charset="0"/>
              <a:buChar char="―"/>
              <a:defRPr sz="1000" b="1">
                <a:solidFill>
                  <a:schemeClr val="bg1"/>
                </a:solidFill>
                <a:latin typeface="Arial Narrow" panose="020B0606020202030204" pitchFamily="34" charset="0"/>
              </a:defRPr>
            </a:lvl1pPr>
          </a:lstStyle>
          <a:p>
            <a:pPr>
              <a:spcAft>
                <a:spcPts val="0"/>
              </a:spcAft>
              <a:buClr>
                <a:prstClr val="white"/>
              </a:buClr>
              <a:buFont typeface="Arial" panose="020B0604020202020204" pitchFamily="34" charset="0"/>
              <a:buChar char="—"/>
            </a:pPr>
            <a:r>
              <a:rPr lang="en-US" sz="800" b="0" dirty="0">
                <a:solidFill>
                  <a:prstClr val="white"/>
                </a:solidFill>
                <a:latin typeface="Arial"/>
              </a:rPr>
              <a:t>Core OS</a:t>
            </a:r>
          </a:p>
          <a:p>
            <a:pPr>
              <a:spcAft>
                <a:spcPts val="0"/>
              </a:spcAft>
              <a:buClr>
                <a:prstClr val="white"/>
              </a:buClr>
              <a:buFont typeface="Arial" panose="020B0604020202020204" pitchFamily="34" charset="0"/>
              <a:buChar char="—"/>
            </a:pPr>
            <a:r>
              <a:rPr lang="en-US" sz="800" b="0" dirty="0">
                <a:solidFill>
                  <a:prstClr val="white"/>
                </a:solidFill>
                <a:latin typeface="Arial"/>
              </a:rPr>
              <a:t>Snappy Ubuntu</a:t>
            </a:r>
          </a:p>
          <a:p>
            <a:pPr>
              <a:spcAft>
                <a:spcPts val="0"/>
              </a:spcAft>
              <a:buClr>
                <a:prstClr val="white"/>
              </a:buClr>
              <a:buFont typeface="Arial" panose="020B0604020202020204" pitchFamily="34" charset="0"/>
              <a:buChar char="—"/>
            </a:pPr>
            <a:r>
              <a:rPr lang="en-US" sz="800" b="0" dirty="0">
                <a:solidFill>
                  <a:prstClr val="white"/>
                </a:solidFill>
                <a:latin typeface="Arial"/>
              </a:rPr>
              <a:t>Atomic </a:t>
            </a:r>
          </a:p>
          <a:p>
            <a:pPr>
              <a:spcAft>
                <a:spcPts val="0"/>
              </a:spcAft>
              <a:buClr>
                <a:prstClr val="white"/>
              </a:buClr>
              <a:buFont typeface="Arial" panose="020B0604020202020204" pitchFamily="34" charset="0"/>
              <a:buChar char="—"/>
            </a:pPr>
            <a:r>
              <a:rPr lang="en-US" sz="800" b="0" dirty="0">
                <a:solidFill>
                  <a:prstClr val="white"/>
                </a:solidFill>
                <a:latin typeface="Arial"/>
              </a:rPr>
              <a:t>Mesosphere</a:t>
            </a:r>
          </a:p>
          <a:p>
            <a:pPr>
              <a:spcAft>
                <a:spcPts val="0"/>
              </a:spcAft>
              <a:buClr>
                <a:prstClr val="white"/>
              </a:buClr>
              <a:buFont typeface="Arial" panose="020B0604020202020204" pitchFamily="34" charset="0"/>
              <a:buChar char="—"/>
            </a:pPr>
            <a:r>
              <a:rPr lang="en-US" sz="800" b="0" dirty="0">
                <a:solidFill>
                  <a:prstClr val="white"/>
                </a:solidFill>
                <a:latin typeface="Arial"/>
              </a:rPr>
              <a:t>DC/OS</a:t>
            </a:r>
          </a:p>
          <a:p>
            <a:pPr>
              <a:spcAft>
                <a:spcPts val="0"/>
              </a:spcAft>
              <a:buClr>
                <a:prstClr val="white"/>
              </a:buClr>
              <a:buFont typeface="Arial" panose="020B0604020202020204" pitchFamily="34" charset="0"/>
              <a:buChar char="—"/>
            </a:pPr>
            <a:r>
              <a:rPr lang="en-US" sz="800" b="0" dirty="0">
                <a:solidFill>
                  <a:prstClr val="white"/>
                </a:solidFill>
                <a:latin typeface="Arial"/>
              </a:rPr>
              <a:t>Vmware Photon </a:t>
            </a:r>
          </a:p>
          <a:p>
            <a:pPr>
              <a:spcAft>
                <a:spcPts val="0"/>
              </a:spcAft>
              <a:buClr>
                <a:prstClr val="white"/>
              </a:buClr>
              <a:buFont typeface="Arial" panose="020B0604020202020204" pitchFamily="34" charset="0"/>
              <a:buChar char="—"/>
            </a:pPr>
            <a:r>
              <a:rPr lang="en-US" sz="800" b="0" dirty="0">
                <a:solidFill>
                  <a:prstClr val="white"/>
                </a:solidFill>
                <a:latin typeface="Arial"/>
              </a:rPr>
              <a:t>Platform</a:t>
            </a:r>
          </a:p>
        </p:txBody>
      </p:sp>
      <p:sp>
        <p:nvSpPr>
          <p:cNvPr id="143" name="TextBox 142"/>
          <p:cNvSpPr txBox="1"/>
          <p:nvPr/>
        </p:nvSpPr>
        <p:spPr>
          <a:xfrm>
            <a:off x="10045450" y="4116896"/>
            <a:ext cx="1095911" cy="372202"/>
          </a:xfrm>
          <a:prstGeom prst="rect">
            <a:avLst/>
          </a:prstGeom>
          <a:noFill/>
          <a:ln>
            <a:noFill/>
          </a:ln>
        </p:spPr>
        <p:txBody>
          <a:bodyPr wrap="square" lIns="54610" tIns="54610" rIns="54610" bIns="54610" rtlCol="0">
            <a:noAutofit/>
          </a:bodyPr>
          <a:lstStyle>
            <a:defPPr>
              <a:defRPr lang="en-US"/>
            </a:defPPr>
            <a:lvl1pPr marL="171450" indent="-171450">
              <a:spcAft>
                <a:spcPts val="200"/>
              </a:spcAft>
              <a:buFont typeface="Arial" panose="020B0604020202020204" pitchFamily="34" charset="0"/>
              <a:buChar char="―"/>
              <a:defRPr sz="900" b="1">
                <a:solidFill>
                  <a:schemeClr val="bg1"/>
                </a:solidFill>
                <a:latin typeface="Arial Narrow" panose="020B0606020202030204" pitchFamily="34" charset="0"/>
              </a:defRPr>
            </a:lvl1pPr>
          </a:lstStyle>
          <a:p>
            <a:pPr>
              <a:spcAft>
                <a:spcPts val="0"/>
              </a:spcAft>
              <a:buClr>
                <a:prstClr val="white"/>
              </a:buClr>
              <a:buFont typeface="Arial" panose="020B0604020202020204" pitchFamily="34" charset="0"/>
              <a:buChar char="—"/>
            </a:pPr>
            <a:r>
              <a:rPr lang="en-US" sz="800" b="0" dirty="0">
                <a:solidFill>
                  <a:prstClr val="white"/>
                </a:solidFill>
                <a:latin typeface="Arial"/>
              </a:rPr>
              <a:t>Redhat </a:t>
            </a:r>
          </a:p>
          <a:p>
            <a:pPr>
              <a:spcAft>
                <a:spcPts val="0"/>
              </a:spcAft>
              <a:buClr>
                <a:prstClr val="white"/>
              </a:buClr>
              <a:buFont typeface="Arial" panose="020B0604020202020204" pitchFamily="34" charset="0"/>
              <a:buChar char="—"/>
            </a:pPr>
            <a:r>
              <a:rPr lang="en-US" sz="800" b="0" dirty="0">
                <a:solidFill>
                  <a:prstClr val="white"/>
                </a:solidFill>
                <a:latin typeface="Arial"/>
              </a:rPr>
              <a:t>CentOS</a:t>
            </a:r>
          </a:p>
          <a:p>
            <a:pPr>
              <a:spcAft>
                <a:spcPts val="0"/>
              </a:spcAft>
              <a:buClr>
                <a:prstClr val="white"/>
              </a:buClr>
              <a:buFont typeface="Arial" panose="020B0604020202020204" pitchFamily="34" charset="0"/>
              <a:buChar char="—"/>
            </a:pPr>
            <a:r>
              <a:rPr lang="en-US" sz="800" b="0" dirty="0">
                <a:solidFill>
                  <a:prstClr val="white"/>
                </a:solidFill>
                <a:latin typeface="Arial"/>
              </a:rPr>
              <a:t>Ubuntu </a:t>
            </a:r>
          </a:p>
          <a:p>
            <a:pPr>
              <a:spcAft>
                <a:spcPts val="0"/>
              </a:spcAft>
              <a:buClr>
                <a:prstClr val="white"/>
              </a:buClr>
              <a:buFont typeface="Arial" panose="020B0604020202020204" pitchFamily="34" charset="0"/>
              <a:buChar char="—"/>
            </a:pPr>
            <a:r>
              <a:rPr lang="en-US" sz="800" b="0" dirty="0">
                <a:solidFill>
                  <a:prstClr val="white"/>
                </a:solidFill>
                <a:latin typeface="Arial"/>
              </a:rPr>
              <a:t>Debian</a:t>
            </a:r>
          </a:p>
          <a:p>
            <a:pPr>
              <a:spcAft>
                <a:spcPts val="0"/>
              </a:spcAft>
              <a:buClr>
                <a:prstClr val="white"/>
              </a:buClr>
              <a:buFont typeface="Arial" panose="020B0604020202020204" pitchFamily="34" charset="0"/>
              <a:buChar char="—"/>
            </a:pPr>
            <a:r>
              <a:rPr lang="en-US" sz="800" b="0" dirty="0">
                <a:solidFill>
                  <a:prstClr val="white"/>
                </a:solidFill>
                <a:latin typeface="Arial"/>
              </a:rPr>
              <a:t>FreeBSD</a:t>
            </a:r>
          </a:p>
          <a:p>
            <a:pPr>
              <a:spcAft>
                <a:spcPts val="0"/>
              </a:spcAft>
              <a:buClr>
                <a:prstClr val="white"/>
              </a:buClr>
              <a:buFont typeface="Arial" panose="020B0604020202020204" pitchFamily="34" charset="0"/>
              <a:buChar char="—"/>
            </a:pPr>
            <a:r>
              <a:rPr lang="en-US" sz="800" b="0" dirty="0">
                <a:solidFill>
                  <a:prstClr val="white"/>
                </a:solidFill>
                <a:latin typeface="Arial"/>
              </a:rPr>
              <a:t>Windows Server</a:t>
            </a:r>
          </a:p>
          <a:p>
            <a:pPr>
              <a:spcAft>
                <a:spcPts val="0"/>
              </a:spcAft>
              <a:buClr>
                <a:prstClr val="white"/>
              </a:buClr>
              <a:buFont typeface="Arial" panose="020B0604020202020204" pitchFamily="34" charset="0"/>
              <a:buChar char="—"/>
            </a:pPr>
            <a:r>
              <a:rPr lang="en-US" sz="800" b="0" dirty="0">
                <a:solidFill>
                  <a:prstClr val="white"/>
                </a:solidFill>
                <a:latin typeface="Arial"/>
              </a:rPr>
              <a:t>Kali Linux</a:t>
            </a:r>
          </a:p>
        </p:txBody>
      </p:sp>
      <p:grpSp>
        <p:nvGrpSpPr>
          <p:cNvPr id="11" name="Group 10"/>
          <p:cNvGrpSpPr/>
          <p:nvPr/>
        </p:nvGrpSpPr>
        <p:grpSpPr>
          <a:xfrm>
            <a:off x="2691124" y="2346179"/>
            <a:ext cx="7342602" cy="758234"/>
            <a:chOff x="2691124" y="2562379"/>
            <a:chExt cx="7342602" cy="936597"/>
          </a:xfrm>
        </p:grpSpPr>
        <p:sp>
          <p:nvSpPr>
            <p:cNvPr id="67" name="Rectangle 66"/>
            <p:cNvSpPr/>
            <p:nvPr/>
          </p:nvSpPr>
          <p:spPr bwMode="ltGray">
            <a:xfrm>
              <a:off x="2691124" y="2562379"/>
              <a:ext cx="7342602" cy="936597"/>
            </a:xfrm>
            <a:prstGeom prst="rect">
              <a:avLst/>
            </a:prstGeom>
            <a:solidFill>
              <a:srgbClr val="0091DA"/>
            </a:solidFill>
            <a:ln w="6350">
              <a:solidFill>
                <a:srgbClr val="0091DA"/>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prstClr val="white"/>
                </a:solidFill>
              </a:endParaRPr>
            </a:p>
          </p:txBody>
        </p:sp>
        <p:sp>
          <p:nvSpPr>
            <p:cNvPr id="88" name="Rectangle 87"/>
            <p:cNvSpPr/>
            <p:nvPr/>
          </p:nvSpPr>
          <p:spPr bwMode="ltGray">
            <a:xfrm>
              <a:off x="2751643" y="2577031"/>
              <a:ext cx="1432326" cy="907292"/>
            </a:xfrm>
            <a:prstGeom prst="rect">
              <a:avLst/>
            </a:prstGeom>
            <a:solidFill>
              <a:schemeClr val="bg1"/>
            </a:solidFill>
            <a:ln w="3175" cap="flat" cmpd="sng" algn="ctr">
              <a:noFill/>
              <a:prstDash val="solid"/>
            </a:ln>
            <a:effectLst/>
          </p:spPr>
          <p:txBody>
            <a:bodyPr lIns="27432" tIns="27432" rIns="27432" bIns="27432" rtlCol="0" anchor="ctr"/>
            <a:lstStyle/>
            <a:p>
              <a:pPr algn="r" defTabSz="806867"/>
              <a:r>
                <a:rPr lang="en-AU" sz="800" b="1" kern="0" dirty="0">
                  <a:solidFill>
                    <a:srgbClr val="0091DA"/>
                  </a:solidFill>
                </a:rPr>
                <a:t>Middleware</a:t>
              </a:r>
              <a:br>
                <a:rPr lang="en-AU" sz="800" b="1" kern="0" dirty="0">
                  <a:solidFill>
                    <a:srgbClr val="0091DA"/>
                  </a:solidFill>
                </a:rPr>
              </a:br>
              <a:r>
                <a:rPr lang="en-AU" sz="800" b="1" kern="0" dirty="0">
                  <a:solidFill>
                    <a:srgbClr val="0091DA"/>
                  </a:solidFill>
                </a:rPr>
                <a:t>solutions</a:t>
              </a:r>
            </a:p>
          </p:txBody>
        </p:sp>
        <p:sp>
          <p:nvSpPr>
            <p:cNvPr id="136" name="TextBox 135"/>
            <p:cNvSpPr txBox="1"/>
            <p:nvPr/>
          </p:nvSpPr>
          <p:spPr>
            <a:xfrm>
              <a:off x="4309257" y="2630729"/>
              <a:ext cx="2140996" cy="270660"/>
            </a:xfrm>
            <a:prstGeom prst="rect">
              <a:avLst/>
            </a:prstGeom>
            <a:noFill/>
            <a:ln>
              <a:noFill/>
            </a:ln>
          </p:spPr>
          <p:txBody>
            <a:bodyPr wrap="square" lIns="0" tIns="0" rIns="0" bIns="0" rtlCol="0">
              <a:noAutofit/>
            </a:bodyPr>
            <a:lstStyle>
              <a:defPPr>
                <a:defRPr lang="en-US"/>
              </a:defPPr>
              <a:lvl1pPr marL="171450" indent="-171450">
                <a:spcAft>
                  <a:spcPts val="600"/>
                </a:spcAft>
                <a:buFont typeface="Arial" panose="020B0604020202020204" pitchFamily="34" charset="0"/>
                <a:buChar char="―"/>
                <a:defRPr sz="1000" b="1">
                  <a:solidFill>
                    <a:schemeClr val="bg1"/>
                  </a:solidFill>
                  <a:latin typeface="Arial Narrow" panose="020B0606020202030204" pitchFamily="34" charset="0"/>
                </a:defRPr>
              </a:lvl1pPr>
            </a:lstStyle>
            <a:p>
              <a:pPr>
                <a:spcAft>
                  <a:spcPts val="0"/>
                </a:spcAft>
              </a:pPr>
              <a:r>
                <a:rPr lang="en-US" sz="800" b="0" dirty="0">
                  <a:solidFill>
                    <a:prstClr val="white"/>
                  </a:solidFill>
                  <a:latin typeface="Arial"/>
                </a:rPr>
                <a:t>Azure Red Hat Open Shift</a:t>
              </a:r>
            </a:p>
            <a:p>
              <a:pPr>
                <a:spcAft>
                  <a:spcPts val="0"/>
                </a:spcAft>
              </a:pPr>
              <a:r>
                <a:rPr lang="en-US" sz="800" b="0" dirty="0">
                  <a:solidFill>
                    <a:prstClr val="white"/>
                  </a:solidFill>
                  <a:latin typeface="Arial"/>
                </a:rPr>
                <a:t>Azure App Services</a:t>
              </a:r>
            </a:p>
            <a:p>
              <a:pPr>
                <a:spcAft>
                  <a:spcPts val="0"/>
                </a:spcAft>
              </a:pPr>
              <a:r>
                <a:rPr lang="en-US" sz="800" b="0" dirty="0">
                  <a:solidFill>
                    <a:prstClr val="white"/>
                  </a:solidFill>
                  <a:latin typeface="Arial"/>
                </a:rPr>
                <a:t>Azure Web Services</a:t>
              </a:r>
            </a:p>
          </p:txBody>
        </p:sp>
        <p:sp>
          <p:nvSpPr>
            <p:cNvPr id="146" name="TextBox 145"/>
            <p:cNvSpPr txBox="1"/>
            <p:nvPr/>
          </p:nvSpPr>
          <p:spPr>
            <a:xfrm>
              <a:off x="7160666" y="2697405"/>
              <a:ext cx="1446011" cy="270660"/>
            </a:xfrm>
            <a:prstGeom prst="rect">
              <a:avLst/>
            </a:prstGeom>
            <a:noFill/>
            <a:ln>
              <a:noFill/>
            </a:ln>
          </p:spPr>
          <p:txBody>
            <a:bodyPr wrap="square" lIns="0" tIns="0" rIns="0" bIns="0" rtlCol="0">
              <a:noAutofit/>
            </a:bodyPr>
            <a:lstStyle>
              <a:defPPr>
                <a:defRPr lang="en-US"/>
              </a:defPPr>
              <a:lvl1pPr marL="171450" indent="-171450">
                <a:spcAft>
                  <a:spcPts val="600"/>
                </a:spcAft>
                <a:buFont typeface="Arial" panose="020B0604020202020204" pitchFamily="34" charset="0"/>
                <a:buChar char="―"/>
                <a:defRPr sz="700" b="1">
                  <a:solidFill>
                    <a:schemeClr val="tx1">
                      <a:lumMod val="75000"/>
                      <a:lumOff val="25000"/>
                    </a:schemeClr>
                  </a:solidFill>
                  <a:latin typeface="Arial Narrow" panose="020B0606020202030204" pitchFamily="34" charset="0"/>
                </a:defRPr>
              </a:lvl1pPr>
            </a:lstStyle>
            <a:p>
              <a:pPr>
                <a:spcAft>
                  <a:spcPts val="0"/>
                </a:spcAft>
              </a:pPr>
              <a:r>
                <a:rPr lang="en-US" sz="800" b="0" dirty="0">
                  <a:solidFill>
                    <a:prstClr val="white"/>
                  </a:solidFill>
                  <a:latin typeface="Arial"/>
                </a:rPr>
                <a:t>Stackato</a:t>
              </a:r>
            </a:p>
            <a:p>
              <a:pPr>
                <a:spcAft>
                  <a:spcPts val="0"/>
                </a:spcAft>
              </a:pPr>
              <a:r>
                <a:rPr lang="en-US" sz="800" b="0" dirty="0">
                  <a:solidFill>
                    <a:prstClr val="white"/>
                  </a:solidFill>
                  <a:latin typeface="Arial"/>
                </a:rPr>
                <a:t>Pivotal CF</a:t>
              </a:r>
            </a:p>
            <a:p>
              <a:pPr>
                <a:spcAft>
                  <a:spcPts val="0"/>
                </a:spcAft>
              </a:pPr>
              <a:r>
                <a:rPr lang="en-US" sz="800" b="0" dirty="0">
                  <a:solidFill>
                    <a:prstClr val="white"/>
                  </a:solidFill>
                  <a:latin typeface="Arial"/>
                </a:rPr>
                <a:t>Cumulogic </a:t>
              </a:r>
            </a:p>
          </p:txBody>
        </p:sp>
        <p:sp>
          <p:nvSpPr>
            <p:cNvPr id="147" name="TextBox 146"/>
            <p:cNvSpPr txBox="1"/>
            <p:nvPr/>
          </p:nvSpPr>
          <p:spPr>
            <a:xfrm>
              <a:off x="8409166" y="2697405"/>
              <a:ext cx="1446011" cy="270660"/>
            </a:xfrm>
            <a:prstGeom prst="rect">
              <a:avLst/>
            </a:prstGeom>
            <a:noFill/>
            <a:ln>
              <a:noFill/>
            </a:ln>
          </p:spPr>
          <p:txBody>
            <a:bodyPr wrap="square" lIns="0" tIns="0" rIns="0" bIns="0" rtlCol="0">
              <a:noAutofit/>
            </a:bodyPr>
            <a:lstStyle>
              <a:defPPr>
                <a:defRPr lang="en-US"/>
              </a:defPPr>
              <a:lvl1pPr marL="171450" indent="-171450">
                <a:spcAft>
                  <a:spcPts val="600"/>
                </a:spcAft>
                <a:buFont typeface="Arial" panose="020B0604020202020204" pitchFamily="34" charset="0"/>
                <a:buChar char="―"/>
                <a:defRPr sz="700" b="1">
                  <a:solidFill>
                    <a:schemeClr val="tx1">
                      <a:lumMod val="75000"/>
                      <a:lumOff val="25000"/>
                    </a:schemeClr>
                  </a:solidFill>
                  <a:latin typeface="Arial Narrow" panose="020B0606020202030204" pitchFamily="34" charset="0"/>
                </a:defRPr>
              </a:lvl1pPr>
            </a:lstStyle>
            <a:p>
              <a:pPr>
                <a:spcAft>
                  <a:spcPts val="0"/>
                </a:spcAft>
              </a:pPr>
              <a:r>
                <a:rPr lang="en-US" sz="800" b="0" dirty="0">
                  <a:solidFill>
                    <a:prstClr val="white"/>
                  </a:solidFill>
                  <a:latin typeface="Arial"/>
                </a:rPr>
                <a:t>Open Shift Enterprise</a:t>
              </a:r>
            </a:p>
            <a:p>
              <a:pPr>
                <a:spcAft>
                  <a:spcPts val="0"/>
                </a:spcAft>
              </a:pPr>
              <a:r>
                <a:rPr lang="en-US" sz="800" b="0" dirty="0">
                  <a:solidFill>
                    <a:prstClr val="white"/>
                  </a:solidFill>
                  <a:latin typeface="Arial"/>
                </a:rPr>
                <a:t>Cloudbees</a:t>
              </a:r>
            </a:p>
            <a:p>
              <a:pPr>
                <a:spcAft>
                  <a:spcPts val="0"/>
                </a:spcAft>
              </a:pPr>
              <a:r>
                <a:rPr lang="en-US" sz="800" b="0" dirty="0">
                  <a:solidFill>
                    <a:prstClr val="white"/>
                  </a:solidFill>
                  <a:latin typeface="Arial"/>
                </a:rPr>
                <a:t>Apprenda</a:t>
              </a:r>
            </a:p>
          </p:txBody>
        </p:sp>
      </p:grpSp>
      <p:sp>
        <p:nvSpPr>
          <p:cNvPr id="157" name="TextBox 156"/>
          <p:cNvSpPr txBox="1"/>
          <p:nvPr/>
        </p:nvSpPr>
        <p:spPr>
          <a:xfrm>
            <a:off x="6361921" y="3213212"/>
            <a:ext cx="973695" cy="270660"/>
          </a:xfrm>
          <a:prstGeom prst="rect">
            <a:avLst/>
          </a:prstGeom>
          <a:noFill/>
          <a:ln>
            <a:noFill/>
          </a:ln>
        </p:spPr>
        <p:txBody>
          <a:bodyPr wrap="square" lIns="0" tIns="0" rIns="0" bIns="0" rtlCol="0">
            <a:noAutofit/>
          </a:bodyPr>
          <a:lstStyle>
            <a:defPPr>
              <a:defRPr lang="en-US"/>
            </a:defPPr>
            <a:lvl1pPr marL="171450" indent="-171450">
              <a:spcAft>
                <a:spcPts val="600"/>
              </a:spcAft>
              <a:buFont typeface="Arial" panose="020B0604020202020204" pitchFamily="34" charset="0"/>
              <a:buChar char="―"/>
              <a:defRPr sz="700" b="1">
                <a:solidFill>
                  <a:schemeClr val="tx1">
                    <a:lumMod val="75000"/>
                    <a:lumOff val="25000"/>
                  </a:schemeClr>
                </a:solidFill>
                <a:latin typeface="Arial Narrow" panose="020B0606020202030204" pitchFamily="34" charset="0"/>
              </a:defRPr>
            </a:lvl1pPr>
          </a:lstStyle>
          <a:p>
            <a:pPr>
              <a:spcAft>
                <a:spcPts val="0"/>
              </a:spcAft>
            </a:pPr>
            <a:endParaRPr lang="en-US" sz="800" b="0" dirty="0">
              <a:solidFill>
                <a:prstClr val="white"/>
              </a:solidFill>
              <a:latin typeface="Arial"/>
            </a:endParaRPr>
          </a:p>
        </p:txBody>
      </p:sp>
      <p:sp>
        <p:nvSpPr>
          <p:cNvPr id="158" name="TextBox 157"/>
          <p:cNvSpPr txBox="1"/>
          <p:nvPr/>
        </p:nvSpPr>
        <p:spPr>
          <a:xfrm>
            <a:off x="7320959" y="3365740"/>
            <a:ext cx="1333413" cy="270660"/>
          </a:xfrm>
          <a:prstGeom prst="rect">
            <a:avLst/>
          </a:prstGeom>
          <a:noFill/>
          <a:ln>
            <a:noFill/>
          </a:ln>
        </p:spPr>
        <p:txBody>
          <a:bodyPr wrap="square" lIns="0" tIns="0" rIns="0" bIns="0" rtlCol="0">
            <a:noAutofit/>
          </a:bodyPr>
          <a:lstStyle>
            <a:defPPr>
              <a:defRPr lang="en-US"/>
            </a:defPPr>
            <a:lvl1pPr marL="171450" indent="-171450">
              <a:spcAft>
                <a:spcPts val="600"/>
              </a:spcAft>
              <a:buFont typeface="Arial" panose="020B0604020202020204" pitchFamily="34" charset="0"/>
              <a:buChar char="―"/>
              <a:defRPr sz="700" b="1">
                <a:solidFill>
                  <a:schemeClr val="tx1">
                    <a:lumMod val="75000"/>
                    <a:lumOff val="25000"/>
                  </a:schemeClr>
                </a:solidFill>
                <a:latin typeface="Arial Narrow" panose="020B0606020202030204" pitchFamily="34" charset="0"/>
              </a:defRPr>
            </a:lvl1pPr>
          </a:lstStyle>
          <a:p>
            <a:pPr>
              <a:spcAft>
                <a:spcPts val="0"/>
              </a:spcAft>
            </a:pPr>
            <a:r>
              <a:rPr lang="en-US" sz="800" b="0" dirty="0">
                <a:solidFill>
                  <a:prstClr val="white"/>
                </a:solidFill>
                <a:latin typeface="Arial"/>
              </a:rPr>
              <a:t>Data Integration</a:t>
            </a:r>
          </a:p>
          <a:p>
            <a:pPr>
              <a:spcAft>
                <a:spcPts val="0"/>
              </a:spcAft>
            </a:pPr>
            <a:r>
              <a:rPr lang="en-US" sz="800" b="0" dirty="0">
                <a:solidFill>
                  <a:prstClr val="white"/>
                </a:solidFill>
                <a:latin typeface="Arial"/>
              </a:rPr>
              <a:t>Integrated Networking</a:t>
            </a:r>
          </a:p>
          <a:p>
            <a:pPr>
              <a:spcAft>
                <a:spcPts val="0"/>
              </a:spcAft>
            </a:pPr>
            <a:r>
              <a:rPr lang="en-US" sz="800" b="0" dirty="0">
                <a:solidFill>
                  <a:prstClr val="white"/>
                </a:solidFill>
                <a:latin typeface="Arial"/>
              </a:rPr>
              <a:t>Integrated IAM</a:t>
            </a:r>
          </a:p>
        </p:txBody>
      </p:sp>
      <p:sp>
        <p:nvSpPr>
          <p:cNvPr id="163" name="TextBox 162"/>
          <p:cNvSpPr txBox="1"/>
          <p:nvPr/>
        </p:nvSpPr>
        <p:spPr>
          <a:xfrm>
            <a:off x="9058354" y="3365740"/>
            <a:ext cx="868689" cy="270660"/>
          </a:xfrm>
          <a:prstGeom prst="rect">
            <a:avLst/>
          </a:prstGeom>
          <a:noFill/>
          <a:ln>
            <a:noFill/>
          </a:ln>
        </p:spPr>
        <p:txBody>
          <a:bodyPr wrap="square" lIns="0" tIns="0" rIns="0" bIns="0" rtlCol="0">
            <a:noAutofit/>
          </a:bodyPr>
          <a:lstStyle>
            <a:defPPr>
              <a:defRPr lang="en-US"/>
            </a:defPPr>
            <a:lvl1pPr marL="171450" indent="-171450">
              <a:spcAft>
                <a:spcPts val="600"/>
              </a:spcAft>
              <a:buFont typeface="Arial" panose="020B0604020202020204" pitchFamily="34" charset="0"/>
              <a:buChar char="―"/>
              <a:defRPr sz="700" b="1">
                <a:solidFill>
                  <a:schemeClr val="tx1">
                    <a:lumMod val="75000"/>
                    <a:lumOff val="25000"/>
                  </a:schemeClr>
                </a:solidFill>
                <a:latin typeface="Arial Narrow" panose="020B0606020202030204" pitchFamily="34" charset="0"/>
              </a:defRPr>
            </a:lvl1pPr>
          </a:lstStyle>
          <a:p>
            <a:pPr>
              <a:spcAft>
                <a:spcPts val="0"/>
              </a:spcAft>
            </a:pPr>
            <a:r>
              <a:rPr lang="en-US" sz="800" b="0" dirty="0">
                <a:solidFill>
                  <a:prstClr val="white"/>
                </a:solidFill>
                <a:latin typeface="Arial"/>
              </a:rPr>
              <a:t>Cloudbolt</a:t>
            </a:r>
          </a:p>
          <a:p>
            <a:pPr>
              <a:spcAft>
                <a:spcPts val="0"/>
              </a:spcAft>
            </a:pPr>
            <a:r>
              <a:rPr lang="en-US" sz="800" b="0" dirty="0">
                <a:solidFill>
                  <a:prstClr val="white"/>
                </a:solidFill>
                <a:latin typeface="Arial"/>
              </a:rPr>
              <a:t>Avni</a:t>
            </a:r>
          </a:p>
        </p:txBody>
      </p:sp>
      <p:grpSp>
        <p:nvGrpSpPr>
          <p:cNvPr id="13" name="Group 12"/>
          <p:cNvGrpSpPr/>
          <p:nvPr/>
        </p:nvGrpSpPr>
        <p:grpSpPr>
          <a:xfrm>
            <a:off x="2691124" y="3844650"/>
            <a:ext cx="7342602" cy="450081"/>
            <a:chOff x="2691124" y="4108121"/>
            <a:chExt cx="7342602" cy="450081"/>
          </a:xfrm>
        </p:grpSpPr>
        <p:sp>
          <p:nvSpPr>
            <p:cNvPr id="71" name="Rectangle 70"/>
            <p:cNvSpPr/>
            <p:nvPr/>
          </p:nvSpPr>
          <p:spPr bwMode="ltGray">
            <a:xfrm>
              <a:off x="2691124" y="4108121"/>
              <a:ext cx="7342602" cy="450081"/>
            </a:xfrm>
            <a:prstGeom prst="rect">
              <a:avLst/>
            </a:prstGeom>
            <a:solidFill>
              <a:srgbClr val="0091DA"/>
            </a:solidFill>
            <a:ln w="6350">
              <a:solidFill>
                <a:srgbClr val="0091DA"/>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prstClr val="white"/>
                </a:solidFill>
              </a:endParaRPr>
            </a:p>
          </p:txBody>
        </p:sp>
        <p:sp>
          <p:nvSpPr>
            <p:cNvPr id="92" name="Rectangle 91"/>
            <p:cNvSpPr/>
            <p:nvPr/>
          </p:nvSpPr>
          <p:spPr bwMode="ltGray">
            <a:xfrm>
              <a:off x="2751643" y="4122421"/>
              <a:ext cx="1432326" cy="421481"/>
            </a:xfrm>
            <a:prstGeom prst="rect">
              <a:avLst/>
            </a:prstGeom>
            <a:solidFill>
              <a:schemeClr val="bg1"/>
            </a:solidFill>
            <a:ln w="3175" cap="flat" cmpd="sng" algn="ctr">
              <a:noFill/>
              <a:prstDash val="solid"/>
            </a:ln>
            <a:effectLst/>
          </p:spPr>
          <p:txBody>
            <a:bodyPr lIns="27432" tIns="27432" rIns="27432" bIns="27432" rtlCol="0" anchor="ctr"/>
            <a:lstStyle/>
            <a:p>
              <a:pPr algn="r" defTabSz="806867"/>
              <a:r>
                <a:rPr lang="en-AU" sz="800" b="1" kern="0" dirty="0">
                  <a:solidFill>
                    <a:srgbClr val="0091DA"/>
                  </a:solidFill>
                </a:rPr>
                <a:t>Virtualisation</a:t>
              </a:r>
              <a:br>
                <a:rPr lang="en-AU" sz="800" b="1" kern="0" dirty="0">
                  <a:solidFill>
                    <a:srgbClr val="0091DA"/>
                  </a:solidFill>
                </a:rPr>
              </a:br>
              <a:r>
                <a:rPr lang="en-AU" sz="800" b="1" kern="0" dirty="0">
                  <a:solidFill>
                    <a:srgbClr val="0091DA"/>
                  </a:solidFill>
                </a:rPr>
                <a:t>solutions</a:t>
              </a:r>
            </a:p>
          </p:txBody>
        </p:sp>
        <p:sp>
          <p:nvSpPr>
            <p:cNvPr id="97" name="Rectangle 96"/>
            <p:cNvSpPr/>
            <p:nvPr/>
          </p:nvSpPr>
          <p:spPr bwMode="ltGray">
            <a:xfrm>
              <a:off x="2897414" y="4227826"/>
              <a:ext cx="222712" cy="210844"/>
            </a:xfrm>
            <a:prstGeom prst="rect">
              <a:avLst/>
            </a:prstGeom>
            <a:solidFill>
              <a:srgbClr val="00338D"/>
            </a:solidFill>
            <a:ln w="3175" cap="flat" cmpd="sng" algn="ctr">
              <a:noFill/>
              <a:prstDash val="solid"/>
            </a:ln>
            <a:effectLst/>
          </p:spPr>
          <p:txBody>
            <a:bodyPr rtlCol="0" anchor="ctr"/>
            <a:lstStyle/>
            <a:p>
              <a:pPr algn="ctr" defTabSz="806867">
                <a:defRPr/>
              </a:pPr>
              <a:endParaRPr lang="en-GB" sz="800" kern="0" dirty="0">
                <a:solidFill>
                  <a:srgbClr val="000000">
                    <a:lumMod val="50000"/>
                    <a:lumOff val="50000"/>
                  </a:srgbClr>
                </a:solidFill>
              </a:endParaRPr>
            </a:p>
          </p:txBody>
        </p:sp>
        <p:sp>
          <p:nvSpPr>
            <p:cNvPr id="130" name="TextBox 129"/>
            <p:cNvSpPr txBox="1"/>
            <p:nvPr/>
          </p:nvSpPr>
          <p:spPr>
            <a:xfrm>
              <a:off x="7335718" y="4108121"/>
              <a:ext cx="2428185" cy="127874"/>
            </a:xfrm>
            <a:prstGeom prst="rect">
              <a:avLst/>
            </a:prstGeom>
            <a:noFill/>
          </p:spPr>
          <p:txBody>
            <a:bodyPr wrap="none" lIns="27432" tIns="27432" rIns="27432" bIns="27432" rtlCol="0">
              <a:noAutofit/>
            </a:bodyPr>
            <a:lstStyle/>
            <a:p>
              <a:r>
                <a:rPr lang="en-US" sz="800" b="1" dirty="0">
                  <a:solidFill>
                    <a:prstClr val="white"/>
                  </a:solidFill>
                </a:rPr>
                <a:t>VM Virtualization (Off Premise &amp; On Premise) </a:t>
              </a:r>
            </a:p>
          </p:txBody>
        </p:sp>
        <p:sp>
          <p:nvSpPr>
            <p:cNvPr id="165" name="TextBox 164"/>
            <p:cNvSpPr txBox="1"/>
            <p:nvPr/>
          </p:nvSpPr>
          <p:spPr>
            <a:xfrm>
              <a:off x="4279563" y="4143257"/>
              <a:ext cx="2040930" cy="270660"/>
            </a:xfrm>
            <a:prstGeom prst="rect">
              <a:avLst/>
            </a:prstGeom>
            <a:noFill/>
            <a:ln>
              <a:noFill/>
            </a:ln>
          </p:spPr>
          <p:txBody>
            <a:bodyPr wrap="square" lIns="0" tIns="0" rIns="0" bIns="0" rtlCol="0">
              <a:noAutofit/>
            </a:bodyPr>
            <a:lstStyle>
              <a:defPPr>
                <a:defRPr lang="en-US"/>
              </a:defPPr>
              <a:lvl1pPr marL="171450" indent="-171450">
                <a:spcAft>
                  <a:spcPts val="600"/>
                </a:spcAft>
                <a:buFont typeface="Arial" panose="020B0604020202020204" pitchFamily="34" charset="0"/>
                <a:buChar char="―"/>
                <a:defRPr sz="700" b="1">
                  <a:solidFill>
                    <a:schemeClr val="tx1">
                      <a:lumMod val="75000"/>
                      <a:lumOff val="25000"/>
                    </a:schemeClr>
                  </a:solidFill>
                  <a:latin typeface="Arial Narrow" panose="020B0606020202030204" pitchFamily="34" charset="0"/>
                </a:defRPr>
              </a:lvl1pPr>
            </a:lstStyle>
            <a:p>
              <a:pPr>
                <a:spcAft>
                  <a:spcPts val="0"/>
                </a:spcAft>
              </a:pPr>
              <a:r>
                <a:rPr lang="en-US" sz="800" b="0" dirty="0">
                  <a:solidFill>
                    <a:prstClr val="white"/>
                  </a:solidFill>
                  <a:latin typeface="Arial"/>
                </a:rPr>
                <a:t>Azure Virtual Networks</a:t>
              </a:r>
            </a:p>
            <a:p>
              <a:pPr>
                <a:spcAft>
                  <a:spcPts val="0"/>
                </a:spcAft>
              </a:pPr>
              <a:r>
                <a:rPr lang="en-US" sz="800" b="0" dirty="0">
                  <a:solidFill>
                    <a:prstClr val="white"/>
                  </a:solidFill>
                  <a:latin typeface="Arial"/>
                </a:rPr>
                <a:t>Azure Virtual Machine</a:t>
              </a:r>
            </a:p>
          </p:txBody>
        </p:sp>
        <p:sp>
          <p:nvSpPr>
            <p:cNvPr id="167" name="TextBox 166"/>
            <p:cNvSpPr txBox="1"/>
            <p:nvPr/>
          </p:nvSpPr>
          <p:spPr>
            <a:xfrm>
              <a:off x="7160666" y="4273718"/>
              <a:ext cx="1040990" cy="270660"/>
            </a:xfrm>
            <a:prstGeom prst="rect">
              <a:avLst/>
            </a:prstGeom>
            <a:noFill/>
            <a:ln>
              <a:noFill/>
            </a:ln>
          </p:spPr>
          <p:txBody>
            <a:bodyPr wrap="square" lIns="0" tIns="0" rIns="0" bIns="0" rtlCol="0">
              <a:noAutofit/>
            </a:bodyPr>
            <a:lstStyle>
              <a:defPPr>
                <a:defRPr lang="en-US"/>
              </a:defPPr>
              <a:lvl1pPr marL="171450" indent="-171450">
                <a:spcAft>
                  <a:spcPts val="600"/>
                </a:spcAft>
                <a:buFont typeface="Arial" panose="020B0604020202020204" pitchFamily="34" charset="0"/>
                <a:buChar char="―"/>
                <a:defRPr sz="700" b="1">
                  <a:solidFill>
                    <a:schemeClr val="tx1">
                      <a:lumMod val="75000"/>
                      <a:lumOff val="25000"/>
                    </a:schemeClr>
                  </a:solidFill>
                  <a:latin typeface="Arial Narrow" panose="020B0606020202030204" pitchFamily="34" charset="0"/>
                </a:defRPr>
              </a:lvl1pPr>
            </a:lstStyle>
            <a:p>
              <a:pPr>
                <a:spcAft>
                  <a:spcPts val="0"/>
                </a:spcAft>
              </a:pPr>
              <a:r>
                <a:rPr lang="en-US" sz="800" b="0" dirty="0">
                  <a:solidFill>
                    <a:prstClr val="white"/>
                  </a:solidFill>
                  <a:latin typeface="Arial"/>
                </a:rPr>
                <a:t>KVM</a:t>
              </a:r>
            </a:p>
            <a:p>
              <a:pPr>
                <a:spcAft>
                  <a:spcPts val="0"/>
                </a:spcAft>
              </a:pPr>
              <a:r>
                <a:rPr lang="en-US" sz="800" b="0" dirty="0">
                  <a:solidFill>
                    <a:prstClr val="white"/>
                  </a:solidFill>
                  <a:latin typeface="Arial"/>
                </a:rPr>
                <a:t>Vmware</a:t>
              </a:r>
            </a:p>
          </p:txBody>
        </p:sp>
        <p:sp>
          <p:nvSpPr>
            <p:cNvPr id="168" name="TextBox 167"/>
            <p:cNvSpPr txBox="1"/>
            <p:nvPr/>
          </p:nvSpPr>
          <p:spPr>
            <a:xfrm>
              <a:off x="8409166" y="4273718"/>
              <a:ext cx="1040990" cy="270660"/>
            </a:xfrm>
            <a:prstGeom prst="rect">
              <a:avLst/>
            </a:prstGeom>
            <a:noFill/>
            <a:ln>
              <a:noFill/>
            </a:ln>
          </p:spPr>
          <p:txBody>
            <a:bodyPr wrap="square" lIns="0" tIns="0" rIns="0" bIns="0" rtlCol="0">
              <a:noAutofit/>
            </a:bodyPr>
            <a:lstStyle>
              <a:defPPr>
                <a:defRPr lang="en-US"/>
              </a:defPPr>
              <a:lvl1pPr marL="171450" indent="-171450">
                <a:spcAft>
                  <a:spcPts val="600"/>
                </a:spcAft>
                <a:buFont typeface="Arial" panose="020B0604020202020204" pitchFamily="34" charset="0"/>
                <a:buChar char="―"/>
                <a:defRPr sz="700" b="1">
                  <a:solidFill>
                    <a:srgbClr val="0091DA"/>
                  </a:solidFill>
                  <a:latin typeface="Arial Narrow" panose="020B0606020202030204" pitchFamily="34" charset="0"/>
                </a:defRPr>
              </a:lvl1pPr>
            </a:lstStyle>
            <a:p>
              <a:pPr>
                <a:spcAft>
                  <a:spcPts val="0"/>
                </a:spcAft>
              </a:pPr>
              <a:r>
                <a:rPr lang="en-US" sz="800" b="0" dirty="0">
                  <a:solidFill>
                    <a:prstClr val="white"/>
                  </a:solidFill>
                  <a:latin typeface="Arial"/>
                </a:rPr>
                <a:t>Vmware Esxi</a:t>
              </a:r>
            </a:p>
            <a:p>
              <a:pPr>
                <a:spcAft>
                  <a:spcPts val="0"/>
                </a:spcAft>
              </a:pPr>
              <a:r>
                <a:rPr lang="en-US" sz="800" b="0" dirty="0">
                  <a:solidFill>
                    <a:prstClr val="white"/>
                  </a:solidFill>
                  <a:latin typeface="Arial"/>
                </a:rPr>
                <a:t>LXC</a:t>
              </a:r>
            </a:p>
            <a:p>
              <a:pPr>
                <a:spcAft>
                  <a:spcPts val="0"/>
                </a:spcAft>
              </a:pPr>
              <a:endParaRPr lang="en-US" sz="800" b="0" dirty="0">
                <a:solidFill>
                  <a:prstClr val="white"/>
                </a:solidFill>
                <a:latin typeface="Arial"/>
              </a:endParaRPr>
            </a:p>
          </p:txBody>
        </p:sp>
      </p:grpSp>
      <p:sp>
        <p:nvSpPr>
          <p:cNvPr id="64" name="AutoShape 19"/>
          <p:cNvSpPr>
            <a:spLocks noChangeAspect="1" noChangeArrowheads="1" noTextEdit="1"/>
          </p:cNvSpPr>
          <p:nvPr/>
        </p:nvSpPr>
        <p:spPr bwMode="auto">
          <a:xfrm>
            <a:off x="10119596" y="2283596"/>
            <a:ext cx="338244"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800" dirty="0">
              <a:solidFill>
                <a:srgbClr val="000000"/>
              </a:solidFill>
            </a:endParaRPr>
          </a:p>
        </p:txBody>
      </p:sp>
      <p:sp>
        <p:nvSpPr>
          <p:cNvPr id="65" name="Freeform 21"/>
          <p:cNvSpPr>
            <a:spLocks/>
          </p:cNvSpPr>
          <p:nvPr/>
        </p:nvSpPr>
        <p:spPr bwMode="auto">
          <a:xfrm>
            <a:off x="10125939" y="2289946"/>
            <a:ext cx="325560" cy="300038"/>
          </a:xfrm>
          <a:custGeom>
            <a:avLst/>
            <a:gdLst>
              <a:gd name="T0" fmla="*/ 1 w 154"/>
              <a:gd name="T1" fmla="*/ 25 h 189"/>
              <a:gd name="T2" fmla="*/ 0 w 154"/>
              <a:gd name="T3" fmla="*/ 162 h 189"/>
              <a:gd name="T4" fmla="*/ 154 w 154"/>
              <a:gd name="T5" fmla="*/ 189 h 189"/>
              <a:gd name="T6" fmla="*/ 154 w 154"/>
              <a:gd name="T7" fmla="*/ 0 h 189"/>
              <a:gd name="T8" fmla="*/ 1 w 154"/>
              <a:gd name="T9" fmla="*/ 25 h 189"/>
            </a:gdLst>
            <a:ahLst/>
            <a:cxnLst>
              <a:cxn ang="0">
                <a:pos x="T0" y="T1"/>
              </a:cxn>
              <a:cxn ang="0">
                <a:pos x="T2" y="T3"/>
              </a:cxn>
              <a:cxn ang="0">
                <a:pos x="T4" y="T5"/>
              </a:cxn>
              <a:cxn ang="0">
                <a:pos x="T6" y="T7"/>
              </a:cxn>
              <a:cxn ang="0">
                <a:pos x="T8" y="T9"/>
              </a:cxn>
            </a:cxnLst>
            <a:rect l="0" t="0" r="r" b="b"/>
            <a:pathLst>
              <a:path w="154" h="189">
                <a:moveTo>
                  <a:pt x="1" y="25"/>
                </a:moveTo>
                <a:lnTo>
                  <a:pt x="0" y="162"/>
                </a:lnTo>
                <a:lnTo>
                  <a:pt x="154" y="189"/>
                </a:lnTo>
                <a:lnTo>
                  <a:pt x="154" y="0"/>
                </a:lnTo>
                <a:lnTo>
                  <a:pt x="1"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dirty="0">
              <a:solidFill>
                <a:srgbClr val="000000"/>
              </a:solidFill>
            </a:endParaRPr>
          </a:p>
        </p:txBody>
      </p:sp>
      <p:sp>
        <p:nvSpPr>
          <p:cNvPr id="172" name="Freeform 22"/>
          <p:cNvSpPr>
            <a:spLocks/>
          </p:cNvSpPr>
          <p:nvPr/>
        </p:nvSpPr>
        <p:spPr bwMode="auto">
          <a:xfrm>
            <a:off x="10269692" y="2305821"/>
            <a:ext cx="167009" cy="130175"/>
          </a:xfrm>
          <a:custGeom>
            <a:avLst/>
            <a:gdLst>
              <a:gd name="T0" fmla="*/ 0 w 79"/>
              <a:gd name="T1" fmla="*/ 82 h 82"/>
              <a:gd name="T2" fmla="*/ 79 w 79"/>
              <a:gd name="T3" fmla="*/ 82 h 82"/>
              <a:gd name="T4" fmla="*/ 79 w 79"/>
              <a:gd name="T5" fmla="*/ 0 h 82"/>
              <a:gd name="T6" fmla="*/ 0 w 79"/>
              <a:gd name="T7" fmla="*/ 13 h 82"/>
              <a:gd name="T8" fmla="*/ 0 w 79"/>
              <a:gd name="T9" fmla="*/ 82 h 82"/>
            </a:gdLst>
            <a:ahLst/>
            <a:cxnLst>
              <a:cxn ang="0">
                <a:pos x="T0" y="T1"/>
              </a:cxn>
              <a:cxn ang="0">
                <a:pos x="T2" y="T3"/>
              </a:cxn>
              <a:cxn ang="0">
                <a:pos x="T4" y="T5"/>
              </a:cxn>
              <a:cxn ang="0">
                <a:pos x="T6" y="T7"/>
              </a:cxn>
              <a:cxn ang="0">
                <a:pos x="T8" y="T9"/>
              </a:cxn>
            </a:cxnLst>
            <a:rect l="0" t="0" r="r" b="b"/>
            <a:pathLst>
              <a:path w="79" h="82">
                <a:moveTo>
                  <a:pt x="0" y="82"/>
                </a:moveTo>
                <a:lnTo>
                  <a:pt x="79" y="82"/>
                </a:lnTo>
                <a:lnTo>
                  <a:pt x="79" y="0"/>
                </a:lnTo>
                <a:lnTo>
                  <a:pt x="0" y="13"/>
                </a:lnTo>
                <a:lnTo>
                  <a:pt x="0" y="82"/>
                </a:lnTo>
                <a:close/>
              </a:path>
            </a:pathLst>
          </a:custGeom>
          <a:solidFill>
            <a:srgbClr val="00338D"/>
          </a:solidFill>
          <a:ln>
            <a:noFill/>
          </a:ln>
        </p:spPr>
        <p:txBody>
          <a:bodyPr vert="horz" wrap="square" lIns="91440" tIns="45720" rIns="91440" bIns="45720" numCol="1" anchor="t" anchorCtr="0" compatLnSpc="1">
            <a:prstTxWarp prst="textNoShape">
              <a:avLst/>
            </a:prstTxWarp>
          </a:bodyPr>
          <a:lstStyle/>
          <a:p>
            <a:endParaRPr lang="en-US" sz="800" dirty="0">
              <a:solidFill>
                <a:srgbClr val="000000"/>
              </a:solidFill>
            </a:endParaRPr>
          </a:p>
        </p:txBody>
      </p:sp>
      <p:sp>
        <p:nvSpPr>
          <p:cNvPr id="173" name="Freeform 23"/>
          <p:cNvSpPr>
            <a:spLocks/>
          </p:cNvSpPr>
          <p:nvPr/>
        </p:nvSpPr>
        <p:spPr bwMode="auto">
          <a:xfrm>
            <a:off x="10140736" y="2328046"/>
            <a:ext cx="116272" cy="107950"/>
          </a:xfrm>
          <a:custGeom>
            <a:avLst/>
            <a:gdLst>
              <a:gd name="T0" fmla="*/ 55 w 55"/>
              <a:gd name="T1" fmla="*/ 68 h 68"/>
              <a:gd name="T2" fmla="*/ 55 w 55"/>
              <a:gd name="T3" fmla="*/ 0 h 68"/>
              <a:gd name="T4" fmla="*/ 0 w 55"/>
              <a:gd name="T5" fmla="*/ 9 h 68"/>
              <a:gd name="T6" fmla="*/ 0 w 55"/>
              <a:gd name="T7" fmla="*/ 68 h 68"/>
              <a:gd name="T8" fmla="*/ 55 w 55"/>
              <a:gd name="T9" fmla="*/ 68 h 68"/>
            </a:gdLst>
            <a:ahLst/>
            <a:cxnLst>
              <a:cxn ang="0">
                <a:pos x="T0" y="T1"/>
              </a:cxn>
              <a:cxn ang="0">
                <a:pos x="T2" y="T3"/>
              </a:cxn>
              <a:cxn ang="0">
                <a:pos x="T4" y="T5"/>
              </a:cxn>
              <a:cxn ang="0">
                <a:pos x="T6" y="T7"/>
              </a:cxn>
              <a:cxn ang="0">
                <a:pos x="T8" y="T9"/>
              </a:cxn>
            </a:cxnLst>
            <a:rect l="0" t="0" r="r" b="b"/>
            <a:pathLst>
              <a:path w="55" h="68">
                <a:moveTo>
                  <a:pt x="55" y="68"/>
                </a:moveTo>
                <a:lnTo>
                  <a:pt x="55" y="0"/>
                </a:lnTo>
                <a:lnTo>
                  <a:pt x="0" y="9"/>
                </a:lnTo>
                <a:lnTo>
                  <a:pt x="0" y="68"/>
                </a:lnTo>
                <a:lnTo>
                  <a:pt x="55" y="68"/>
                </a:lnTo>
                <a:close/>
              </a:path>
            </a:pathLst>
          </a:custGeom>
          <a:solidFill>
            <a:srgbClr val="00338D"/>
          </a:solidFill>
          <a:ln>
            <a:noFill/>
          </a:ln>
        </p:spPr>
        <p:txBody>
          <a:bodyPr vert="horz" wrap="square" lIns="91440" tIns="45720" rIns="91440" bIns="45720" numCol="1" anchor="t" anchorCtr="0" compatLnSpc="1">
            <a:prstTxWarp prst="textNoShape">
              <a:avLst/>
            </a:prstTxWarp>
          </a:bodyPr>
          <a:lstStyle/>
          <a:p>
            <a:endParaRPr lang="en-US" sz="800" dirty="0">
              <a:solidFill>
                <a:srgbClr val="000000"/>
              </a:solidFill>
            </a:endParaRPr>
          </a:p>
        </p:txBody>
      </p:sp>
      <p:sp>
        <p:nvSpPr>
          <p:cNvPr id="174" name="Freeform 24"/>
          <p:cNvSpPr>
            <a:spLocks/>
          </p:cNvSpPr>
          <p:nvPr/>
        </p:nvSpPr>
        <p:spPr bwMode="auto">
          <a:xfrm>
            <a:off x="10140736" y="2448696"/>
            <a:ext cx="116272" cy="104775"/>
          </a:xfrm>
          <a:custGeom>
            <a:avLst/>
            <a:gdLst>
              <a:gd name="T0" fmla="*/ 55 w 55"/>
              <a:gd name="T1" fmla="*/ 0 h 66"/>
              <a:gd name="T2" fmla="*/ 0 w 55"/>
              <a:gd name="T3" fmla="*/ 0 h 66"/>
              <a:gd name="T4" fmla="*/ 0 w 55"/>
              <a:gd name="T5" fmla="*/ 56 h 66"/>
              <a:gd name="T6" fmla="*/ 55 w 55"/>
              <a:gd name="T7" fmla="*/ 66 h 66"/>
              <a:gd name="T8" fmla="*/ 55 w 55"/>
              <a:gd name="T9" fmla="*/ 0 h 66"/>
            </a:gdLst>
            <a:ahLst/>
            <a:cxnLst>
              <a:cxn ang="0">
                <a:pos x="T0" y="T1"/>
              </a:cxn>
              <a:cxn ang="0">
                <a:pos x="T2" y="T3"/>
              </a:cxn>
              <a:cxn ang="0">
                <a:pos x="T4" y="T5"/>
              </a:cxn>
              <a:cxn ang="0">
                <a:pos x="T6" y="T7"/>
              </a:cxn>
              <a:cxn ang="0">
                <a:pos x="T8" y="T9"/>
              </a:cxn>
            </a:cxnLst>
            <a:rect l="0" t="0" r="r" b="b"/>
            <a:pathLst>
              <a:path w="55" h="66">
                <a:moveTo>
                  <a:pt x="55" y="0"/>
                </a:moveTo>
                <a:lnTo>
                  <a:pt x="0" y="0"/>
                </a:lnTo>
                <a:lnTo>
                  <a:pt x="0" y="56"/>
                </a:lnTo>
                <a:lnTo>
                  <a:pt x="55" y="66"/>
                </a:lnTo>
                <a:lnTo>
                  <a:pt x="55" y="0"/>
                </a:lnTo>
                <a:close/>
              </a:path>
            </a:pathLst>
          </a:custGeom>
          <a:solidFill>
            <a:srgbClr val="00338D"/>
          </a:solidFill>
          <a:ln>
            <a:noFill/>
          </a:ln>
        </p:spPr>
        <p:txBody>
          <a:bodyPr vert="horz" wrap="square" lIns="91440" tIns="45720" rIns="91440" bIns="45720" numCol="1" anchor="t" anchorCtr="0" compatLnSpc="1">
            <a:prstTxWarp prst="textNoShape">
              <a:avLst/>
            </a:prstTxWarp>
          </a:bodyPr>
          <a:lstStyle/>
          <a:p>
            <a:endParaRPr lang="en-US" sz="800" dirty="0">
              <a:solidFill>
                <a:srgbClr val="000000"/>
              </a:solidFill>
            </a:endParaRPr>
          </a:p>
        </p:txBody>
      </p:sp>
      <p:sp>
        <p:nvSpPr>
          <p:cNvPr id="175" name="Freeform 25"/>
          <p:cNvSpPr>
            <a:spLocks/>
          </p:cNvSpPr>
          <p:nvPr/>
        </p:nvSpPr>
        <p:spPr bwMode="auto">
          <a:xfrm>
            <a:off x="10269692" y="2448696"/>
            <a:ext cx="167009" cy="127000"/>
          </a:xfrm>
          <a:custGeom>
            <a:avLst/>
            <a:gdLst>
              <a:gd name="T0" fmla="*/ 0 w 79"/>
              <a:gd name="T1" fmla="*/ 0 h 80"/>
              <a:gd name="T2" fmla="*/ 0 w 79"/>
              <a:gd name="T3" fmla="*/ 67 h 80"/>
              <a:gd name="T4" fmla="*/ 79 w 79"/>
              <a:gd name="T5" fmla="*/ 80 h 80"/>
              <a:gd name="T6" fmla="*/ 79 w 79"/>
              <a:gd name="T7" fmla="*/ 0 h 80"/>
              <a:gd name="T8" fmla="*/ 0 w 79"/>
              <a:gd name="T9" fmla="*/ 0 h 80"/>
            </a:gdLst>
            <a:ahLst/>
            <a:cxnLst>
              <a:cxn ang="0">
                <a:pos x="T0" y="T1"/>
              </a:cxn>
              <a:cxn ang="0">
                <a:pos x="T2" y="T3"/>
              </a:cxn>
              <a:cxn ang="0">
                <a:pos x="T4" y="T5"/>
              </a:cxn>
              <a:cxn ang="0">
                <a:pos x="T6" y="T7"/>
              </a:cxn>
              <a:cxn ang="0">
                <a:pos x="T8" y="T9"/>
              </a:cxn>
            </a:cxnLst>
            <a:rect l="0" t="0" r="r" b="b"/>
            <a:pathLst>
              <a:path w="79" h="80">
                <a:moveTo>
                  <a:pt x="0" y="0"/>
                </a:moveTo>
                <a:lnTo>
                  <a:pt x="0" y="67"/>
                </a:lnTo>
                <a:lnTo>
                  <a:pt x="79" y="80"/>
                </a:lnTo>
                <a:lnTo>
                  <a:pt x="79" y="0"/>
                </a:lnTo>
                <a:lnTo>
                  <a:pt x="0" y="0"/>
                </a:lnTo>
                <a:close/>
              </a:path>
            </a:pathLst>
          </a:custGeom>
          <a:solidFill>
            <a:srgbClr val="00338D"/>
          </a:solidFill>
          <a:ln>
            <a:noFill/>
          </a:ln>
        </p:spPr>
        <p:txBody>
          <a:bodyPr vert="horz" wrap="square" lIns="91440" tIns="45720" rIns="91440" bIns="45720" numCol="1" anchor="t" anchorCtr="0" compatLnSpc="1">
            <a:prstTxWarp prst="textNoShape">
              <a:avLst/>
            </a:prstTxWarp>
          </a:bodyPr>
          <a:lstStyle/>
          <a:p>
            <a:endParaRPr lang="en-US" sz="800" dirty="0">
              <a:solidFill>
                <a:srgbClr val="000000"/>
              </a:solidFill>
            </a:endParaRPr>
          </a:p>
        </p:txBody>
      </p:sp>
      <p:sp>
        <p:nvSpPr>
          <p:cNvPr id="70" name="Rectangle 69"/>
          <p:cNvSpPr/>
          <p:nvPr/>
        </p:nvSpPr>
        <p:spPr bwMode="ltGray">
          <a:xfrm>
            <a:off x="4183969" y="2183749"/>
            <a:ext cx="2747666" cy="3399212"/>
          </a:xfrm>
          <a:prstGeom prst="rect">
            <a:avLst/>
          </a:prstGeom>
          <a:noFill/>
          <a:ln w="6350" cap="flat" cmpd="sng" algn="ctr">
            <a:solidFill>
              <a:srgbClr val="00338D"/>
            </a:solidFill>
            <a:prstDash val="sysDash"/>
          </a:ln>
          <a:effectLst/>
        </p:spPr>
        <p:txBody>
          <a:bodyPr rtlCol="0" anchor="t"/>
          <a:lstStyle/>
          <a:p>
            <a:pPr algn="ctr" defTabSz="806867">
              <a:defRPr/>
            </a:pPr>
            <a:r>
              <a:rPr lang="en-AU" sz="800" b="1" kern="0" dirty="0">
                <a:solidFill>
                  <a:srgbClr val="00338D"/>
                </a:solidFill>
              </a:rPr>
              <a:t>Off-Premise Cloud</a:t>
            </a:r>
          </a:p>
        </p:txBody>
      </p:sp>
      <p:sp>
        <p:nvSpPr>
          <p:cNvPr id="69" name="Rectangle 68"/>
          <p:cNvSpPr/>
          <p:nvPr/>
        </p:nvSpPr>
        <p:spPr bwMode="ltGray">
          <a:xfrm>
            <a:off x="7093844" y="2183583"/>
            <a:ext cx="2936808" cy="3399377"/>
          </a:xfrm>
          <a:prstGeom prst="rect">
            <a:avLst/>
          </a:prstGeom>
          <a:noFill/>
          <a:ln w="6350" cap="flat" cmpd="sng" algn="ctr">
            <a:solidFill>
              <a:srgbClr val="00338D"/>
            </a:solidFill>
            <a:prstDash val="sysDash"/>
          </a:ln>
          <a:effectLst/>
        </p:spPr>
        <p:txBody>
          <a:bodyPr rtlCol="0" anchor="t"/>
          <a:lstStyle/>
          <a:p>
            <a:pPr algn="ctr" defTabSz="806867">
              <a:defRPr/>
            </a:pPr>
            <a:r>
              <a:rPr lang="en-AU" sz="800" b="1" kern="0" dirty="0">
                <a:solidFill>
                  <a:srgbClr val="00338D"/>
                </a:solidFill>
              </a:rPr>
              <a:t>On-Premise Cloud</a:t>
            </a:r>
          </a:p>
        </p:txBody>
      </p:sp>
      <p:sp>
        <p:nvSpPr>
          <p:cNvPr id="87" name="TextBox 86"/>
          <p:cNvSpPr txBox="1"/>
          <p:nvPr/>
        </p:nvSpPr>
        <p:spPr>
          <a:xfrm>
            <a:off x="4302653" y="4755360"/>
            <a:ext cx="2047534" cy="388742"/>
          </a:xfrm>
          <a:prstGeom prst="rect">
            <a:avLst/>
          </a:prstGeom>
          <a:noFill/>
          <a:ln>
            <a:noFill/>
          </a:ln>
        </p:spPr>
        <p:txBody>
          <a:bodyPr wrap="square" lIns="0" tIns="0" rIns="0" bIns="0" rtlCol="0">
            <a:noAutofit/>
          </a:bodyPr>
          <a:lstStyle>
            <a:defPPr>
              <a:defRPr lang="en-US"/>
            </a:defPPr>
            <a:lvl1pPr marL="171450" indent="-171450">
              <a:spcAft>
                <a:spcPts val="600"/>
              </a:spcAft>
              <a:buFont typeface="Arial" panose="020B0604020202020204" pitchFamily="34" charset="0"/>
              <a:buChar char="―"/>
              <a:defRPr sz="700" b="1">
                <a:solidFill>
                  <a:srgbClr val="0091DA"/>
                </a:solidFill>
                <a:latin typeface="Arial Narrow" panose="020B0606020202030204" pitchFamily="34" charset="0"/>
              </a:defRPr>
            </a:lvl1pPr>
          </a:lstStyle>
          <a:p>
            <a:pPr>
              <a:spcAft>
                <a:spcPts val="0"/>
              </a:spcAft>
            </a:pPr>
            <a:r>
              <a:rPr lang="en-US" sz="800" b="0" dirty="0">
                <a:solidFill>
                  <a:prstClr val="white"/>
                </a:solidFill>
                <a:latin typeface="Arial"/>
              </a:rPr>
              <a:t>Storage Accounts</a:t>
            </a:r>
          </a:p>
          <a:p>
            <a:pPr>
              <a:spcAft>
                <a:spcPts val="0"/>
              </a:spcAft>
            </a:pPr>
            <a:r>
              <a:rPr lang="en-US" sz="800" b="0" dirty="0">
                <a:solidFill>
                  <a:prstClr val="white"/>
                </a:solidFill>
                <a:latin typeface="Arial"/>
              </a:rPr>
              <a:t>Azure Data Lake Services</a:t>
            </a:r>
          </a:p>
          <a:p>
            <a:pPr>
              <a:spcAft>
                <a:spcPts val="0"/>
              </a:spcAft>
            </a:pPr>
            <a:r>
              <a:rPr lang="en-US" sz="800" b="0" dirty="0">
                <a:solidFill>
                  <a:prstClr val="white"/>
                </a:solidFill>
                <a:latin typeface="Arial"/>
              </a:rPr>
              <a:t>Virtual Machine Scale Sets</a:t>
            </a:r>
          </a:p>
        </p:txBody>
      </p:sp>
      <p:sp>
        <p:nvSpPr>
          <p:cNvPr id="94" name="TextBox 93"/>
          <p:cNvSpPr txBox="1"/>
          <p:nvPr/>
        </p:nvSpPr>
        <p:spPr>
          <a:xfrm>
            <a:off x="4291430" y="5201326"/>
            <a:ext cx="2047534" cy="388742"/>
          </a:xfrm>
          <a:prstGeom prst="rect">
            <a:avLst/>
          </a:prstGeom>
          <a:noFill/>
          <a:ln>
            <a:noFill/>
          </a:ln>
        </p:spPr>
        <p:txBody>
          <a:bodyPr wrap="square" lIns="0" tIns="0" rIns="0" bIns="0" rtlCol="0">
            <a:noAutofit/>
          </a:bodyPr>
          <a:lstStyle>
            <a:defPPr>
              <a:defRPr lang="en-US"/>
            </a:defPPr>
            <a:lvl1pPr marL="171450" indent="-171450">
              <a:spcAft>
                <a:spcPts val="600"/>
              </a:spcAft>
              <a:buFont typeface="Arial" panose="020B0604020202020204" pitchFamily="34" charset="0"/>
              <a:buChar char="―"/>
              <a:defRPr sz="700" b="1">
                <a:solidFill>
                  <a:srgbClr val="0091DA"/>
                </a:solidFill>
                <a:latin typeface="Arial Narrow" panose="020B0606020202030204" pitchFamily="34" charset="0"/>
              </a:defRPr>
            </a:lvl1pPr>
          </a:lstStyle>
          <a:p>
            <a:pPr>
              <a:spcAft>
                <a:spcPts val="0"/>
              </a:spcAft>
            </a:pPr>
            <a:r>
              <a:rPr lang="en-US" sz="800" b="0" dirty="0">
                <a:solidFill>
                  <a:prstClr val="white"/>
                </a:solidFill>
                <a:latin typeface="Arial"/>
              </a:rPr>
              <a:t>Azure Virtual Networks </a:t>
            </a:r>
          </a:p>
          <a:p>
            <a:pPr>
              <a:spcAft>
                <a:spcPts val="0"/>
              </a:spcAft>
            </a:pPr>
            <a:r>
              <a:rPr lang="en-US" sz="800" b="0" dirty="0">
                <a:solidFill>
                  <a:prstClr val="white"/>
                </a:solidFill>
                <a:latin typeface="Arial"/>
              </a:rPr>
              <a:t>Azure Network Watcher</a:t>
            </a:r>
          </a:p>
        </p:txBody>
      </p:sp>
      <p:sp>
        <p:nvSpPr>
          <p:cNvPr id="8" name="Title 7"/>
          <p:cNvSpPr>
            <a:spLocks noGrp="1"/>
          </p:cNvSpPr>
          <p:nvPr>
            <p:ph type="title"/>
          </p:nvPr>
        </p:nvSpPr>
        <p:spPr/>
        <p:txBody>
          <a:bodyPr/>
          <a:lstStyle/>
          <a:p>
            <a:r>
              <a:rPr lang="en-US" dirty="0" smtClean="0"/>
              <a:t>Principle – Hybrid and multi-cloud</a:t>
            </a:r>
            <a:endParaRPr lang="en-US" dirty="0"/>
          </a:p>
        </p:txBody>
      </p:sp>
      <p:sp>
        <p:nvSpPr>
          <p:cNvPr id="2" name="Text Placeholder 1"/>
          <p:cNvSpPr>
            <a:spLocks noGrp="1"/>
          </p:cNvSpPr>
          <p:nvPr>
            <p:ph type="body" sz="quarter" idx="12"/>
          </p:nvPr>
        </p:nvSpPr>
        <p:spPr/>
        <p:txBody>
          <a:bodyPr/>
          <a:lstStyle/>
          <a:p>
            <a:r>
              <a:rPr lang="en-US" dirty="0"/>
              <a:t>app enginer jelastic deis elasticbox</a:t>
            </a:r>
          </a:p>
        </p:txBody>
      </p:sp>
      <p:sp>
        <p:nvSpPr>
          <p:cNvPr id="89" name="Freeform 4849"/>
          <p:cNvSpPr>
            <a:spLocks noEditPoints="1"/>
          </p:cNvSpPr>
          <p:nvPr/>
        </p:nvSpPr>
        <p:spPr bwMode="auto">
          <a:xfrm>
            <a:off x="2921792" y="1497988"/>
            <a:ext cx="242274" cy="225643"/>
          </a:xfrm>
          <a:custGeom>
            <a:avLst/>
            <a:gdLst>
              <a:gd name="T0" fmla="*/ 0 w 324"/>
              <a:gd name="T1" fmla="*/ 136 h 262"/>
              <a:gd name="T2" fmla="*/ 0 w 324"/>
              <a:gd name="T3" fmla="*/ 132 h 262"/>
              <a:gd name="T4" fmla="*/ 6 w 324"/>
              <a:gd name="T5" fmla="*/ 126 h 262"/>
              <a:gd name="T6" fmla="*/ 46 w 324"/>
              <a:gd name="T7" fmla="*/ 126 h 262"/>
              <a:gd name="T8" fmla="*/ 50 w 324"/>
              <a:gd name="T9" fmla="*/ 126 h 262"/>
              <a:gd name="T10" fmla="*/ 56 w 324"/>
              <a:gd name="T11" fmla="*/ 132 h 262"/>
              <a:gd name="T12" fmla="*/ 56 w 324"/>
              <a:gd name="T13" fmla="*/ 212 h 262"/>
              <a:gd name="T14" fmla="*/ 56 w 324"/>
              <a:gd name="T15" fmla="*/ 216 h 262"/>
              <a:gd name="T16" fmla="*/ 50 w 324"/>
              <a:gd name="T17" fmla="*/ 220 h 262"/>
              <a:gd name="T18" fmla="*/ 10 w 324"/>
              <a:gd name="T19" fmla="*/ 222 h 262"/>
              <a:gd name="T20" fmla="*/ 6 w 324"/>
              <a:gd name="T21" fmla="*/ 220 h 262"/>
              <a:gd name="T22" fmla="*/ 0 w 324"/>
              <a:gd name="T23" fmla="*/ 216 h 262"/>
              <a:gd name="T24" fmla="*/ 0 w 324"/>
              <a:gd name="T25" fmla="*/ 212 h 262"/>
              <a:gd name="T26" fmla="*/ 136 w 324"/>
              <a:gd name="T27" fmla="*/ 222 h 262"/>
              <a:gd name="T28" fmla="*/ 140 w 324"/>
              <a:gd name="T29" fmla="*/ 220 h 262"/>
              <a:gd name="T30" fmla="*/ 144 w 324"/>
              <a:gd name="T31" fmla="*/ 216 h 262"/>
              <a:gd name="T32" fmla="*/ 146 w 324"/>
              <a:gd name="T33" fmla="*/ 58 h 262"/>
              <a:gd name="T34" fmla="*/ 144 w 324"/>
              <a:gd name="T35" fmla="*/ 54 h 262"/>
              <a:gd name="T36" fmla="*/ 140 w 324"/>
              <a:gd name="T37" fmla="*/ 50 h 262"/>
              <a:gd name="T38" fmla="*/ 100 w 324"/>
              <a:gd name="T39" fmla="*/ 48 h 262"/>
              <a:gd name="T40" fmla="*/ 96 w 324"/>
              <a:gd name="T41" fmla="*/ 50 h 262"/>
              <a:gd name="T42" fmla="*/ 90 w 324"/>
              <a:gd name="T43" fmla="*/ 54 h 262"/>
              <a:gd name="T44" fmla="*/ 90 w 324"/>
              <a:gd name="T45" fmla="*/ 212 h 262"/>
              <a:gd name="T46" fmla="*/ 90 w 324"/>
              <a:gd name="T47" fmla="*/ 216 h 262"/>
              <a:gd name="T48" fmla="*/ 96 w 324"/>
              <a:gd name="T49" fmla="*/ 220 h 262"/>
              <a:gd name="T50" fmla="*/ 100 w 324"/>
              <a:gd name="T51" fmla="*/ 222 h 262"/>
              <a:gd name="T52" fmla="*/ 224 w 324"/>
              <a:gd name="T53" fmla="*/ 222 h 262"/>
              <a:gd name="T54" fmla="*/ 228 w 324"/>
              <a:gd name="T55" fmla="*/ 220 h 262"/>
              <a:gd name="T56" fmla="*/ 234 w 324"/>
              <a:gd name="T57" fmla="*/ 216 h 262"/>
              <a:gd name="T58" fmla="*/ 234 w 324"/>
              <a:gd name="T59" fmla="*/ 86 h 262"/>
              <a:gd name="T60" fmla="*/ 234 w 324"/>
              <a:gd name="T61" fmla="*/ 82 h 262"/>
              <a:gd name="T62" fmla="*/ 228 w 324"/>
              <a:gd name="T63" fmla="*/ 76 h 262"/>
              <a:gd name="T64" fmla="*/ 188 w 324"/>
              <a:gd name="T65" fmla="*/ 76 h 262"/>
              <a:gd name="T66" fmla="*/ 184 w 324"/>
              <a:gd name="T67" fmla="*/ 76 h 262"/>
              <a:gd name="T68" fmla="*/ 180 w 324"/>
              <a:gd name="T69" fmla="*/ 82 h 262"/>
              <a:gd name="T70" fmla="*/ 178 w 324"/>
              <a:gd name="T71" fmla="*/ 212 h 262"/>
              <a:gd name="T72" fmla="*/ 180 w 324"/>
              <a:gd name="T73" fmla="*/ 216 h 262"/>
              <a:gd name="T74" fmla="*/ 184 w 324"/>
              <a:gd name="T75" fmla="*/ 220 h 262"/>
              <a:gd name="T76" fmla="*/ 188 w 324"/>
              <a:gd name="T77" fmla="*/ 222 h 262"/>
              <a:gd name="T78" fmla="*/ 278 w 324"/>
              <a:gd name="T79" fmla="*/ 0 h 262"/>
              <a:gd name="T80" fmla="*/ 274 w 324"/>
              <a:gd name="T81" fmla="*/ 0 h 262"/>
              <a:gd name="T82" fmla="*/ 268 w 324"/>
              <a:gd name="T83" fmla="*/ 6 h 262"/>
              <a:gd name="T84" fmla="*/ 268 w 324"/>
              <a:gd name="T85" fmla="*/ 212 h 262"/>
              <a:gd name="T86" fmla="*/ 268 w 324"/>
              <a:gd name="T87" fmla="*/ 216 h 262"/>
              <a:gd name="T88" fmla="*/ 274 w 324"/>
              <a:gd name="T89" fmla="*/ 220 h 262"/>
              <a:gd name="T90" fmla="*/ 314 w 324"/>
              <a:gd name="T91" fmla="*/ 222 h 262"/>
              <a:gd name="T92" fmla="*/ 318 w 324"/>
              <a:gd name="T93" fmla="*/ 220 h 262"/>
              <a:gd name="T94" fmla="*/ 324 w 324"/>
              <a:gd name="T95" fmla="*/ 216 h 262"/>
              <a:gd name="T96" fmla="*/ 324 w 324"/>
              <a:gd name="T97" fmla="*/ 10 h 262"/>
              <a:gd name="T98" fmla="*/ 324 w 324"/>
              <a:gd name="T99" fmla="*/ 6 h 262"/>
              <a:gd name="T100" fmla="*/ 318 w 324"/>
              <a:gd name="T101" fmla="*/ 0 h 262"/>
              <a:gd name="T102" fmla="*/ 314 w 324"/>
              <a:gd name="T103" fmla="*/ 0 h 262"/>
              <a:gd name="T104" fmla="*/ 0 w 324"/>
              <a:gd name="T105" fmla="*/ 242 h 262"/>
              <a:gd name="T106" fmla="*/ 324 w 324"/>
              <a:gd name="T107" fmla="*/ 26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62">
                <a:moveTo>
                  <a:pt x="0" y="212"/>
                </a:moveTo>
                <a:lnTo>
                  <a:pt x="0" y="136"/>
                </a:lnTo>
                <a:lnTo>
                  <a:pt x="0" y="136"/>
                </a:lnTo>
                <a:lnTo>
                  <a:pt x="0" y="132"/>
                </a:lnTo>
                <a:lnTo>
                  <a:pt x="2" y="128"/>
                </a:lnTo>
                <a:lnTo>
                  <a:pt x="6" y="126"/>
                </a:lnTo>
                <a:lnTo>
                  <a:pt x="10" y="126"/>
                </a:lnTo>
                <a:lnTo>
                  <a:pt x="46" y="126"/>
                </a:lnTo>
                <a:lnTo>
                  <a:pt x="46" y="126"/>
                </a:lnTo>
                <a:lnTo>
                  <a:pt x="50" y="126"/>
                </a:lnTo>
                <a:lnTo>
                  <a:pt x="54" y="128"/>
                </a:lnTo>
                <a:lnTo>
                  <a:pt x="56" y="132"/>
                </a:lnTo>
                <a:lnTo>
                  <a:pt x="56" y="136"/>
                </a:lnTo>
                <a:lnTo>
                  <a:pt x="56" y="212"/>
                </a:lnTo>
                <a:lnTo>
                  <a:pt x="56" y="212"/>
                </a:lnTo>
                <a:lnTo>
                  <a:pt x="56" y="216"/>
                </a:lnTo>
                <a:lnTo>
                  <a:pt x="54" y="218"/>
                </a:lnTo>
                <a:lnTo>
                  <a:pt x="50" y="220"/>
                </a:lnTo>
                <a:lnTo>
                  <a:pt x="46" y="222"/>
                </a:lnTo>
                <a:lnTo>
                  <a:pt x="10" y="222"/>
                </a:lnTo>
                <a:lnTo>
                  <a:pt x="10" y="222"/>
                </a:lnTo>
                <a:lnTo>
                  <a:pt x="6" y="220"/>
                </a:lnTo>
                <a:lnTo>
                  <a:pt x="2" y="218"/>
                </a:lnTo>
                <a:lnTo>
                  <a:pt x="0" y="216"/>
                </a:lnTo>
                <a:lnTo>
                  <a:pt x="0" y="212"/>
                </a:lnTo>
                <a:lnTo>
                  <a:pt x="0" y="212"/>
                </a:lnTo>
                <a:close/>
                <a:moveTo>
                  <a:pt x="100" y="222"/>
                </a:moveTo>
                <a:lnTo>
                  <a:pt x="136" y="222"/>
                </a:lnTo>
                <a:lnTo>
                  <a:pt x="136" y="222"/>
                </a:lnTo>
                <a:lnTo>
                  <a:pt x="140" y="220"/>
                </a:lnTo>
                <a:lnTo>
                  <a:pt x="142" y="218"/>
                </a:lnTo>
                <a:lnTo>
                  <a:pt x="144" y="216"/>
                </a:lnTo>
                <a:lnTo>
                  <a:pt x="146" y="212"/>
                </a:lnTo>
                <a:lnTo>
                  <a:pt x="146" y="58"/>
                </a:lnTo>
                <a:lnTo>
                  <a:pt x="146" y="58"/>
                </a:lnTo>
                <a:lnTo>
                  <a:pt x="144" y="54"/>
                </a:lnTo>
                <a:lnTo>
                  <a:pt x="142" y="52"/>
                </a:lnTo>
                <a:lnTo>
                  <a:pt x="140" y="50"/>
                </a:lnTo>
                <a:lnTo>
                  <a:pt x="136" y="48"/>
                </a:lnTo>
                <a:lnTo>
                  <a:pt x="100" y="48"/>
                </a:lnTo>
                <a:lnTo>
                  <a:pt x="100" y="48"/>
                </a:lnTo>
                <a:lnTo>
                  <a:pt x="96" y="50"/>
                </a:lnTo>
                <a:lnTo>
                  <a:pt x="92" y="52"/>
                </a:lnTo>
                <a:lnTo>
                  <a:pt x="90" y="54"/>
                </a:lnTo>
                <a:lnTo>
                  <a:pt x="90" y="58"/>
                </a:lnTo>
                <a:lnTo>
                  <a:pt x="90" y="212"/>
                </a:lnTo>
                <a:lnTo>
                  <a:pt x="90" y="212"/>
                </a:lnTo>
                <a:lnTo>
                  <a:pt x="90" y="216"/>
                </a:lnTo>
                <a:lnTo>
                  <a:pt x="92" y="218"/>
                </a:lnTo>
                <a:lnTo>
                  <a:pt x="96" y="220"/>
                </a:lnTo>
                <a:lnTo>
                  <a:pt x="100" y="222"/>
                </a:lnTo>
                <a:lnTo>
                  <a:pt x="100" y="222"/>
                </a:lnTo>
                <a:close/>
                <a:moveTo>
                  <a:pt x="188" y="222"/>
                </a:moveTo>
                <a:lnTo>
                  <a:pt x="224" y="222"/>
                </a:lnTo>
                <a:lnTo>
                  <a:pt x="224" y="222"/>
                </a:lnTo>
                <a:lnTo>
                  <a:pt x="228" y="220"/>
                </a:lnTo>
                <a:lnTo>
                  <a:pt x="232" y="218"/>
                </a:lnTo>
                <a:lnTo>
                  <a:pt x="234" y="216"/>
                </a:lnTo>
                <a:lnTo>
                  <a:pt x="234" y="212"/>
                </a:lnTo>
                <a:lnTo>
                  <a:pt x="234" y="86"/>
                </a:lnTo>
                <a:lnTo>
                  <a:pt x="234" y="86"/>
                </a:lnTo>
                <a:lnTo>
                  <a:pt x="234" y="82"/>
                </a:lnTo>
                <a:lnTo>
                  <a:pt x="232" y="78"/>
                </a:lnTo>
                <a:lnTo>
                  <a:pt x="228" y="76"/>
                </a:lnTo>
                <a:lnTo>
                  <a:pt x="224" y="76"/>
                </a:lnTo>
                <a:lnTo>
                  <a:pt x="188" y="76"/>
                </a:lnTo>
                <a:lnTo>
                  <a:pt x="188" y="76"/>
                </a:lnTo>
                <a:lnTo>
                  <a:pt x="184" y="76"/>
                </a:lnTo>
                <a:lnTo>
                  <a:pt x="182" y="78"/>
                </a:lnTo>
                <a:lnTo>
                  <a:pt x="180" y="82"/>
                </a:lnTo>
                <a:lnTo>
                  <a:pt x="178" y="86"/>
                </a:lnTo>
                <a:lnTo>
                  <a:pt x="178" y="212"/>
                </a:lnTo>
                <a:lnTo>
                  <a:pt x="178" y="212"/>
                </a:lnTo>
                <a:lnTo>
                  <a:pt x="180" y="216"/>
                </a:lnTo>
                <a:lnTo>
                  <a:pt x="182" y="218"/>
                </a:lnTo>
                <a:lnTo>
                  <a:pt x="184" y="220"/>
                </a:lnTo>
                <a:lnTo>
                  <a:pt x="188" y="222"/>
                </a:lnTo>
                <a:lnTo>
                  <a:pt x="188" y="222"/>
                </a:lnTo>
                <a:close/>
                <a:moveTo>
                  <a:pt x="314" y="0"/>
                </a:moveTo>
                <a:lnTo>
                  <a:pt x="278" y="0"/>
                </a:lnTo>
                <a:lnTo>
                  <a:pt x="278" y="0"/>
                </a:lnTo>
                <a:lnTo>
                  <a:pt x="274" y="0"/>
                </a:lnTo>
                <a:lnTo>
                  <a:pt x="270" y="2"/>
                </a:lnTo>
                <a:lnTo>
                  <a:pt x="268" y="6"/>
                </a:lnTo>
                <a:lnTo>
                  <a:pt x="268" y="10"/>
                </a:lnTo>
                <a:lnTo>
                  <a:pt x="268" y="212"/>
                </a:lnTo>
                <a:lnTo>
                  <a:pt x="268" y="212"/>
                </a:lnTo>
                <a:lnTo>
                  <a:pt x="268" y="216"/>
                </a:lnTo>
                <a:lnTo>
                  <a:pt x="270" y="218"/>
                </a:lnTo>
                <a:lnTo>
                  <a:pt x="274" y="220"/>
                </a:lnTo>
                <a:lnTo>
                  <a:pt x="278" y="222"/>
                </a:lnTo>
                <a:lnTo>
                  <a:pt x="314" y="222"/>
                </a:lnTo>
                <a:lnTo>
                  <a:pt x="314" y="222"/>
                </a:lnTo>
                <a:lnTo>
                  <a:pt x="318" y="220"/>
                </a:lnTo>
                <a:lnTo>
                  <a:pt x="322" y="218"/>
                </a:lnTo>
                <a:lnTo>
                  <a:pt x="324" y="216"/>
                </a:lnTo>
                <a:lnTo>
                  <a:pt x="324" y="212"/>
                </a:lnTo>
                <a:lnTo>
                  <a:pt x="324" y="10"/>
                </a:lnTo>
                <a:lnTo>
                  <a:pt x="324" y="10"/>
                </a:lnTo>
                <a:lnTo>
                  <a:pt x="324" y="6"/>
                </a:lnTo>
                <a:lnTo>
                  <a:pt x="322" y="2"/>
                </a:lnTo>
                <a:lnTo>
                  <a:pt x="318" y="0"/>
                </a:lnTo>
                <a:lnTo>
                  <a:pt x="314" y="0"/>
                </a:lnTo>
                <a:lnTo>
                  <a:pt x="314" y="0"/>
                </a:lnTo>
                <a:close/>
                <a:moveTo>
                  <a:pt x="324" y="242"/>
                </a:moveTo>
                <a:lnTo>
                  <a:pt x="0" y="242"/>
                </a:lnTo>
                <a:lnTo>
                  <a:pt x="0" y="262"/>
                </a:lnTo>
                <a:lnTo>
                  <a:pt x="324" y="262"/>
                </a:lnTo>
                <a:lnTo>
                  <a:pt x="324" y="242"/>
                </a:lnTo>
                <a:close/>
              </a:path>
            </a:pathLst>
          </a:custGeom>
          <a:solidFill>
            <a:srgbClr val="00338D"/>
          </a:solidFill>
          <a:ln>
            <a:noFill/>
          </a:ln>
          <a:extLst/>
        </p:spPr>
        <p:txBody>
          <a:bodyPr vert="horz" wrap="square" lIns="92018" tIns="46009" rIns="92018" bIns="46009" numCol="1" anchor="t" anchorCtr="0" compatLnSpc="1">
            <a:prstTxWarp prst="textNoShape">
              <a:avLst/>
            </a:prstTxWarp>
          </a:bodyPr>
          <a:lstStyle/>
          <a:p>
            <a:pPr defTabSz="920230"/>
            <a:endParaRPr lang="en-GB" sz="700" kern="0" dirty="0">
              <a:solidFill>
                <a:srgbClr val="000000">
                  <a:lumMod val="50000"/>
                  <a:lumOff val="50000"/>
                </a:srgbClr>
              </a:solidFill>
            </a:endParaRPr>
          </a:p>
        </p:txBody>
      </p:sp>
      <p:sp>
        <p:nvSpPr>
          <p:cNvPr id="90" name="Freeform 4846"/>
          <p:cNvSpPr>
            <a:spLocks noEditPoints="1"/>
          </p:cNvSpPr>
          <p:nvPr/>
        </p:nvSpPr>
        <p:spPr bwMode="auto">
          <a:xfrm>
            <a:off x="2887798" y="1853532"/>
            <a:ext cx="310263" cy="254752"/>
          </a:xfrm>
          <a:custGeom>
            <a:avLst/>
            <a:gdLst>
              <a:gd name="T0" fmla="*/ 234 w 388"/>
              <a:gd name="T1" fmla="*/ 108 h 320"/>
              <a:gd name="T2" fmla="*/ 206 w 388"/>
              <a:gd name="T3" fmla="*/ 22 h 320"/>
              <a:gd name="T4" fmla="*/ 150 w 388"/>
              <a:gd name="T5" fmla="*/ 24 h 320"/>
              <a:gd name="T6" fmla="*/ 110 w 388"/>
              <a:gd name="T7" fmla="*/ 24 h 320"/>
              <a:gd name="T8" fmla="*/ 24 w 388"/>
              <a:gd name="T9" fmla="*/ 52 h 320"/>
              <a:gd name="T10" fmla="*/ 26 w 388"/>
              <a:gd name="T11" fmla="*/ 108 h 320"/>
              <a:gd name="T12" fmla="*/ 26 w 388"/>
              <a:gd name="T13" fmla="*/ 148 h 320"/>
              <a:gd name="T14" fmla="*/ 52 w 388"/>
              <a:gd name="T15" fmla="*/ 234 h 320"/>
              <a:gd name="T16" fmla="*/ 110 w 388"/>
              <a:gd name="T17" fmla="*/ 232 h 320"/>
              <a:gd name="T18" fmla="*/ 150 w 388"/>
              <a:gd name="T19" fmla="*/ 232 h 320"/>
              <a:gd name="T20" fmla="*/ 236 w 388"/>
              <a:gd name="T21" fmla="*/ 206 h 320"/>
              <a:gd name="T22" fmla="*/ 234 w 388"/>
              <a:gd name="T23" fmla="*/ 148 h 320"/>
              <a:gd name="T24" fmla="*/ 114 w 388"/>
              <a:gd name="T25" fmla="*/ 208 h 320"/>
              <a:gd name="T26" fmla="*/ 62 w 388"/>
              <a:gd name="T27" fmla="*/ 174 h 320"/>
              <a:gd name="T28" fmla="*/ 48 w 388"/>
              <a:gd name="T29" fmla="*/ 128 h 320"/>
              <a:gd name="T30" fmla="*/ 72 w 388"/>
              <a:gd name="T31" fmla="*/ 70 h 320"/>
              <a:gd name="T32" fmla="*/ 130 w 388"/>
              <a:gd name="T33" fmla="*/ 46 h 320"/>
              <a:gd name="T34" fmla="*/ 176 w 388"/>
              <a:gd name="T35" fmla="*/ 60 h 320"/>
              <a:gd name="T36" fmla="*/ 210 w 388"/>
              <a:gd name="T37" fmla="*/ 112 h 320"/>
              <a:gd name="T38" fmla="*/ 206 w 388"/>
              <a:gd name="T39" fmla="*/ 160 h 320"/>
              <a:gd name="T40" fmla="*/ 162 w 388"/>
              <a:gd name="T41" fmla="*/ 204 h 320"/>
              <a:gd name="T42" fmla="*/ 130 w 388"/>
              <a:gd name="T43" fmla="*/ 66 h 320"/>
              <a:gd name="T44" fmla="*/ 94 w 388"/>
              <a:gd name="T45" fmla="*/ 76 h 320"/>
              <a:gd name="T46" fmla="*/ 68 w 388"/>
              <a:gd name="T47" fmla="*/ 116 h 320"/>
              <a:gd name="T48" fmla="*/ 72 w 388"/>
              <a:gd name="T49" fmla="*/ 152 h 320"/>
              <a:gd name="T50" fmla="*/ 106 w 388"/>
              <a:gd name="T51" fmla="*/ 186 h 320"/>
              <a:gd name="T52" fmla="*/ 142 w 388"/>
              <a:gd name="T53" fmla="*/ 190 h 320"/>
              <a:gd name="T54" fmla="*/ 182 w 388"/>
              <a:gd name="T55" fmla="*/ 162 h 320"/>
              <a:gd name="T56" fmla="*/ 192 w 388"/>
              <a:gd name="T57" fmla="*/ 128 h 320"/>
              <a:gd name="T58" fmla="*/ 174 w 388"/>
              <a:gd name="T59" fmla="*/ 84 h 320"/>
              <a:gd name="T60" fmla="*/ 130 w 388"/>
              <a:gd name="T61" fmla="*/ 66 h 320"/>
              <a:gd name="T62" fmla="*/ 120 w 388"/>
              <a:gd name="T63" fmla="*/ 152 h 320"/>
              <a:gd name="T64" fmla="*/ 102 w 388"/>
              <a:gd name="T65" fmla="*/ 128 h 320"/>
              <a:gd name="T66" fmla="*/ 130 w 388"/>
              <a:gd name="T67" fmla="*/ 102 h 320"/>
              <a:gd name="T68" fmla="*/ 154 w 388"/>
              <a:gd name="T69" fmla="*/ 118 h 320"/>
              <a:gd name="T70" fmla="*/ 148 w 388"/>
              <a:gd name="T71" fmla="*/ 148 h 320"/>
              <a:gd name="T72" fmla="*/ 370 w 388"/>
              <a:gd name="T73" fmla="*/ 248 h 320"/>
              <a:gd name="T74" fmla="*/ 364 w 388"/>
              <a:gd name="T75" fmla="*/ 214 h 320"/>
              <a:gd name="T76" fmla="*/ 320 w 388"/>
              <a:gd name="T77" fmla="*/ 162 h 320"/>
              <a:gd name="T78" fmla="*/ 286 w 388"/>
              <a:gd name="T79" fmla="*/ 186 h 320"/>
              <a:gd name="T80" fmla="*/ 260 w 388"/>
              <a:gd name="T81" fmla="*/ 208 h 320"/>
              <a:gd name="T82" fmla="*/ 236 w 388"/>
              <a:gd name="T83" fmla="*/ 272 h 320"/>
              <a:gd name="T84" fmla="*/ 274 w 388"/>
              <a:gd name="T85" fmla="*/ 290 h 320"/>
              <a:gd name="T86" fmla="*/ 306 w 388"/>
              <a:gd name="T87" fmla="*/ 302 h 320"/>
              <a:gd name="T88" fmla="*/ 372 w 388"/>
              <a:gd name="T89" fmla="*/ 290 h 320"/>
              <a:gd name="T90" fmla="*/ 370 w 388"/>
              <a:gd name="T91" fmla="*/ 248 h 320"/>
              <a:gd name="T92" fmla="*/ 310 w 388"/>
              <a:gd name="T93" fmla="*/ 266 h 320"/>
              <a:gd name="T94" fmla="*/ 288 w 388"/>
              <a:gd name="T95" fmla="*/ 252 h 320"/>
              <a:gd name="T96" fmla="*/ 300 w 388"/>
              <a:gd name="T97" fmla="*/ 220 h 320"/>
              <a:gd name="T98" fmla="*/ 326 w 388"/>
              <a:gd name="T99" fmla="*/ 224 h 320"/>
              <a:gd name="T100" fmla="*/ 332 w 388"/>
              <a:gd name="T101" fmla="*/ 25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88" h="320">
                <a:moveTo>
                  <a:pt x="258" y="148"/>
                </a:moveTo>
                <a:lnTo>
                  <a:pt x="258" y="108"/>
                </a:lnTo>
                <a:lnTo>
                  <a:pt x="234" y="108"/>
                </a:lnTo>
                <a:lnTo>
                  <a:pt x="234" y="108"/>
                </a:lnTo>
                <a:lnTo>
                  <a:pt x="226" y="88"/>
                </a:lnTo>
                <a:lnTo>
                  <a:pt x="216" y="70"/>
                </a:lnTo>
                <a:lnTo>
                  <a:pt x="236" y="52"/>
                </a:lnTo>
                <a:lnTo>
                  <a:pt x="206" y="22"/>
                </a:lnTo>
                <a:lnTo>
                  <a:pt x="188" y="40"/>
                </a:lnTo>
                <a:lnTo>
                  <a:pt x="188" y="40"/>
                </a:lnTo>
                <a:lnTo>
                  <a:pt x="170" y="30"/>
                </a:lnTo>
                <a:lnTo>
                  <a:pt x="150" y="24"/>
                </a:lnTo>
                <a:lnTo>
                  <a:pt x="150" y="0"/>
                </a:lnTo>
                <a:lnTo>
                  <a:pt x="110" y="0"/>
                </a:lnTo>
                <a:lnTo>
                  <a:pt x="110" y="24"/>
                </a:lnTo>
                <a:lnTo>
                  <a:pt x="110" y="24"/>
                </a:lnTo>
                <a:lnTo>
                  <a:pt x="90" y="30"/>
                </a:lnTo>
                <a:lnTo>
                  <a:pt x="70" y="40"/>
                </a:lnTo>
                <a:lnTo>
                  <a:pt x="52" y="22"/>
                </a:lnTo>
                <a:lnTo>
                  <a:pt x="24" y="52"/>
                </a:lnTo>
                <a:lnTo>
                  <a:pt x="42" y="70"/>
                </a:lnTo>
                <a:lnTo>
                  <a:pt x="42" y="70"/>
                </a:lnTo>
                <a:lnTo>
                  <a:pt x="32" y="88"/>
                </a:lnTo>
                <a:lnTo>
                  <a:pt x="26" y="108"/>
                </a:lnTo>
                <a:lnTo>
                  <a:pt x="0" y="108"/>
                </a:lnTo>
                <a:lnTo>
                  <a:pt x="0" y="148"/>
                </a:lnTo>
                <a:lnTo>
                  <a:pt x="26" y="148"/>
                </a:lnTo>
                <a:lnTo>
                  <a:pt x="26" y="148"/>
                </a:lnTo>
                <a:lnTo>
                  <a:pt x="32" y="168"/>
                </a:lnTo>
                <a:lnTo>
                  <a:pt x="42" y="188"/>
                </a:lnTo>
                <a:lnTo>
                  <a:pt x="24" y="206"/>
                </a:lnTo>
                <a:lnTo>
                  <a:pt x="52" y="234"/>
                </a:lnTo>
                <a:lnTo>
                  <a:pt x="70" y="216"/>
                </a:lnTo>
                <a:lnTo>
                  <a:pt x="70" y="216"/>
                </a:lnTo>
                <a:lnTo>
                  <a:pt x="90" y="226"/>
                </a:lnTo>
                <a:lnTo>
                  <a:pt x="110" y="232"/>
                </a:lnTo>
                <a:lnTo>
                  <a:pt x="110" y="258"/>
                </a:lnTo>
                <a:lnTo>
                  <a:pt x="150" y="258"/>
                </a:lnTo>
                <a:lnTo>
                  <a:pt x="150" y="232"/>
                </a:lnTo>
                <a:lnTo>
                  <a:pt x="150" y="232"/>
                </a:lnTo>
                <a:lnTo>
                  <a:pt x="170" y="226"/>
                </a:lnTo>
                <a:lnTo>
                  <a:pt x="188" y="216"/>
                </a:lnTo>
                <a:lnTo>
                  <a:pt x="206" y="234"/>
                </a:lnTo>
                <a:lnTo>
                  <a:pt x="236" y="206"/>
                </a:lnTo>
                <a:lnTo>
                  <a:pt x="216" y="188"/>
                </a:lnTo>
                <a:lnTo>
                  <a:pt x="216" y="188"/>
                </a:lnTo>
                <a:lnTo>
                  <a:pt x="226" y="168"/>
                </a:lnTo>
                <a:lnTo>
                  <a:pt x="234" y="148"/>
                </a:lnTo>
                <a:lnTo>
                  <a:pt x="258" y="148"/>
                </a:lnTo>
                <a:close/>
                <a:moveTo>
                  <a:pt x="130" y="210"/>
                </a:moveTo>
                <a:lnTo>
                  <a:pt x="130" y="210"/>
                </a:lnTo>
                <a:lnTo>
                  <a:pt x="114" y="208"/>
                </a:lnTo>
                <a:lnTo>
                  <a:pt x="98" y="204"/>
                </a:lnTo>
                <a:lnTo>
                  <a:pt x="84" y="196"/>
                </a:lnTo>
                <a:lnTo>
                  <a:pt x="72" y="186"/>
                </a:lnTo>
                <a:lnTo>
                  <a:pt x="62" y="174"/>
                </a:lnTo>
                <a:lnTo>
                  <a:pt x="54" y="160"/>
                </a:lnTo>
                <a:lnTo>
                  <a:pt x="50" y="144"/>
                </a:lnTo>
                <a:lnTo>
                  <a:pt x="48" y="128"/>
                </a:lnTo>
                <a:lnTo>
                  <a:pt x="48" y="128"/>
                </a:lnTo>
                <a:lnTo>
                  <a:pt x="50" y="112"/>
                </a:lnTo>
                <a:lnTo>
                  <a:pt x="54" y="96"/>
                </a:lnTo>
                <a:lnTo>
                  <a:pt x="62" y="82"/>
                </a:lnTo>
                <a:lnTo>
                  <a:pt x="72" y="70"/>
                </a:lnTo>
                <a:lnTo>
                  <a:pt x="84" y="60"/>
                </a:lnTo>
                <a:lnTo>
                  <a:pt x="98" y="52"/>
                </a:lnTo>
                <a:lnTo>
                  <a:pt x="114" y="48"/>
                </a:lnTo>
                <a:lnTo>
                  <a:pt x="130" y="46"/>
                </a:lnTo>
                <a:lnTo>
                  <a:pt x="130" y="46"/>
                </a:lnTo>
                <a:lnTo>
                  <a:pt x="146" y="48"/>
                </a:lnTo>
                <a:lnTo>
                  <a:pt x="162" y="52"/>
                </a:lnTo>
                <a:lnTo>
                  <a:pt x="176" y="60"/>
                </a:lnTo>
                <a:lnTo>
                  <a:pt x="188" y="70"/>
                </a:lnTo>
                <a:lnTo>
                  <a:pt x="198" y="82"/>
                </a:lnTo>
                <a:lnTo>
                  <a:pt x="206" y="96"/>
                </a:lnTo>
                <a:lnTo>
                  <a:pt x="210" y="112"/>
                </a:lnTo>
                <a:lnTo>
                  <a:pt x="212" y="128"/>
                </a:lnTo>
                <a:lnTo>
                  <a:pt x="212" y="128"/>
                </a:lnTo>
                <a:lnTo>
                  <a:pt x="210" y="144"/>
                </a:lnTo>
                <a:lnTo>
                  <a:pt x="206" y="160"/>
                </a:lnTo>
                <a:lnTo>
                  <a:pt x="198" y="174"/>
                </a:lnTo>
                <a:lnTo>
                  <a:pt x="188" y="186"/>
                </a:lnTo>
                <a:lnTo>
                  <a:pt x="176" y="196"/>
                </a:lnTo>
                <a:lnTo>
                  <a:pt x="162" y="204"/>
                </a:lnTo>
                <a:lnTo>
                  <a:pt x="146" y="208"/>
                </a:lnTo>
                <a:lnTo>
                  <a:pt x="130" y="210"/>
                </a:lnTo>
                <a:lnTo>
                  <a:pt x="130" y="210"/>
                </a:lnTo>
                <a:close/>
                <a:moveTo>
                  <a:pt x="130" y="66"/>
                </a:moveTo>
                <a:lnTo>
                  <a:pt x="130" y="66"/>
                </a:lnTo>
                <a:lnTo>
                  <a:pt x="118" y="68"/>
                </a:lnTo>
                <a:lnTo>
                  <a:pt x="106" y="70"/>
                </a:lnTo>
                <a:lnTo>
                  <a:pt x="94" y="76"/>
                </a:lnTo>
                <a:lnTo>
                  <a:pt x="86" y="84"/>
                </a:lnTo>
                <a:lnTo>
                  <a:pt x="78" y="94"/>
                </a:lnTo>
                <a:lnTo>
                  <a:pt x="72" y="104"/>
                </a:lnTo>
                <a:lnTo>
                  <a:pt x="68" y="116"/>
                </a:lnTo>
                <a:lnTo>
                  <a:pt x="68" y="128"/>
                </a:lnTo>
                <a:lnTo>
                  <a:pt x="68" y="128"/>
                </a:lnTo>
                <a:lnTo>
                  <a:pt x="68" y="140"/>
                </a:lnTo>
                <a:lnTo>
                  <a:pt x="72" y="152"/>
                </a:lnTo>
                <a:lnTo>
                  <a:pt x="78" y="162"/>
                </a:lnTo>
                <a:lnTo>
                  <a:pt x="86" y="172"/>
                </a:lnTo>
                <a:lnTo>
                  <a:pt x="94" y="180"/>
                </a:lnTo>
                <a:lnTo>
                  <a:pt x="106" y="186"/>
                </a:lnTo>
                <a:lnTo>
                  <a:pt x="118" y="190"/>
                </a:lnTo>
                <a:lnTo>
                  <a:pt x="130" y="190"/>
                </a:lnTo>
                <a:lnTo>
                  <a:pt x="130" y="190"/>
                </a:lnTo>
                <a:lnTo>
                  <a:pt x="142" y="190"/>
                </a:lnTo>
                <a:lnTo>
                  <a:pt x="154" y="186"/>
                </a:lnTo>
                <a:lnTo>
                  <a:pt x="164" y="180"/>
                </a:lnTo>
                <a:lnTo>
                  <a:pt x="174" y="172"/>
                </a:lnTo>
                <a:lnTo>
                  <a:pt x="182" y="162"/>
                </a:lnTo>
                <a:lnTo>
                  <a:pt x="188" y="152"/>
                </a:lnTo>
                <a:lnTo>
                  <a:pt x="190" y="140"/>
                </a:lnTo>
                <a:lnTo>
                  <a:pt x="192" y="128"/>
                </a:lnTo>
                <a:lnTo>
                  <a:pt x="192" y="128"/>
                </a:lnTo>
                <a:lnTo>
                  <a:pt x="190" y="116"/>
                </a:lnTo>
                <a:lnTo>
                  <a:pt x="188" y="104"/>
                </a:lnTo>
                <a:lnTo>
                  <a:pt x="182" y="94"/>
                </a:lnTo>
                <a:lnTo>
                  <a:pt x="174" y="84"/>
                </a:lnTo>
                <a:lnTo>
                  <a:pt x="164" y="76"/>
                </a:lnTo>
                <a:lnTo>
                  <a:pt x="154" y="70"/>
                </a:lnTo>
                <a:lnTo>
                  <a:pt x="142" y="68"/>
                </a:lnTo>
                <a:lnTo>
                  <a:pt x="130" y="66"/>
                </a:lnTo>
                <a:lnTo>
                  <a:pt x="130" y="66"/>
                </a:lnTo>
                <a:close/>
                <a:moveTo>
                  <a:pt x="130" y="156"/>
                </a:moveTo>
                <a:lnTo>
                  <a:pt x="130" y="156"/>
                </a:lnTo>
                <a:lnTo>
                  <a:pt x="120" y="152"/>
                </a:lnTo>
                <a:lnTo>
                  <a:pt x="110" y="148"/>
                </a:lnTo>
                <a:lnTo>
                  <a:pt x="104" y="138"/>
                </a:lnTo>
                <a:lnTo>
                  <a:pt x="102" y="128"/>
                </a:lnTo>
                <a:lnTo>
                  <a:pt x="102" y="128"/>
                </a:lnTo>
                <a:lnTo>
                  <a:pt x="104" y="118"/>
                </a:lnTo>
                <a:lnTo>
                  <a:pt x="110" y="110"/>
                </a:lnTo>
                <a:lnTo>
                  <a:pt x="120" y="104"/>
                </a:lnTo>
                <a:lnTo>
                  <a:pt x="130" y="102"/>
                </a:lnTo>
                <a:lnTo>
                  <a:pt x="130" y="102"/>
                </a:lnTo>
                <a:lnTo>
                  <a:pt x="140" y="104"/>
                </a:lnTo>
                <a:lnTo>
                  <a:pt x="148" y="110"/>
                </a:lnTo>
                <a:lnTo>
                  <a:pt x="154" y="118"/>
                </a:lnTo>
                <a:lnTo>
                  <a:pt x="156" y="128"/>
                </a:lnTo>
                <a:lnTo>
                  <a:pt x="156" y="128"/>
                </a:lnTo>
                <a:lnTo>
                  <a:pt x="154" y="138"/>
                </a:lnTo>
                <a:lnTo>
                  <a:pt x="148" y="148"/>
                </a:lnTo>
                <a:lnTo>
                  <a:pt x="140" y="152"/>
                </a:lnTo>
                <a:lnTo>
                  <a:pt x="130" y="156"/>
                </a:lnTo>
                <a:lnTo>
                  <a:pt x="130" y="156"/>
                </a:lnTo>
                <a:close/>
                <a:moveTo>
                  <a:pt x="370" y="248"/>
                </a:moveTo>
                <a:lnTo>
                  <a:pt x="388" y="244"/>
                </a:lnTo>
                <a:lnTo>
                  <a:pt x="382" y="212"/>
                </a:lnTo>
                <a:lnTo>
                  <a:pt x="364" y="214"/>
                </a:lnTo>
                <a:lnTo>
                  <a:pt x="364" y="214"/>
                </a:lnTo>
                <a:lnTo>
                  <a:pt x="356" y="202"/>
                </a:lnTo>
                <a:lnTo>
                  <a:pt x="346" y="192"/>
                </a:lnTo>
                <a:lnTo>
                  <a:pt x="352" y="174"/>
                </a:lnTo>
                <a:lnTo>
                  <a:pt x="320" y="162"/>
                </a:lnTo>
                <a:lnTo>
                  <a:pt x="314" y="180"/>
                </a:lnTo>
                <a:lnTo>
                  <a:pt x="314" y="180"/>
                </a:lnTo>
                <a:lnTo>
                  <a:pt x="300" y="182"/>
                </a:lnTo>
                <a:lnTo>
                  <a:pt x="286" y="186"/>
                </a:lnTo>
                <a:lnTo>
                  <a:pt x="272" y="172"/>
                </a:lnTo>
                <a:lnTo>
                  <a:pt x="246" y="194"/>
                </a:lnTo>
                <a:lnTo>
                  <a:pt x="260" y="208"/>
                </a:lnTo>
                <a:lnTo>
                  <a:pt x="260" y="208"/>
                </a:lnTo>
                <a:lnTo>
                  <a:pt x="252" y="220"/>
                </a:lnTo>
                <a:lnTo>
                  <a:pt x="250" y="234"/>
                </a:lnTo>
                <a:lnTo>
                  <a:pt x="230" y="238"/>
                </a:lnTo>
                <a:lnTo>
                  <a:pt x="236" y="272"/>
                </a:lnTo>
                <a:lnTo>
                  <a:pt x="256" y="268"/>
                </a:lnTo>
                <a:lnTo>
                  <a:pt x="256" y="268"/>
                </a:lnTo>
                <a:lnTo>
                  <a:pt x="264" y="280"/>
                </a:lnTo>
                <a:lnTo>
                  <a:pt x="274" y="290"/>
                </a:lnTo>
                <a:lnTo>
                  <a:pt x="268" y="308"/>
                </a:lnTo>
                <a:lnTo>
                  <a:pt x="300" y="320"/>
                </a:lnTo>
                <a:lnTo>
                  <a:pt x="306" y="302"/>
                </a:lnTo>
                <a:lnTo>
                  <a:pt x="306" y="302"/>
                </a:lnTo>
                <a:lnTo>
                  <a:pt x="320" y="302"/>
                </a:lnTo>
                <a:lnTo>
                  <a:pt x="334" y="298"/>
                </a:lnTo>
                <a:lnTo>
                  <a:pt x="346" y="312"/>
                </a:lnTo>
                <a:lnTo>
                  <a:pt x="372" y="290"/>
                </a:lnTo>
                <a:lnTo>
                  <a:pt x="360" y="276"/>
                </a:lnTo>
                <a:lnTo>
                  <a:pt x="360" y="276"/>
                </a:lnTo>
                <a:lnTo>
                  <a:pt x="366" y="262"/>
                </a:lnTo>
                <a:lnTo>
                  <a:pt x="370" y="248"/>
                </a:lnTo>
                <a:lnTo>
                  <a:pt x="370" y="248"/>
                </a:lnTo>
                <a:close/>
                <a:moveTo>
                  <a:pt x="320" y="264"/>
                </a:moveTo>
                <a:lnTo>
                  <a:pt x="320" y="264"/>
                </a:lnTo>
                <a:lnTo>
                  <a:pt x="310" y="266"/>
                </a:lnTo>
                <a:lnTo>
                  <a:pt x="302" y="264"/>
                </a:lnTo>
                <a:lnTo>
                  <a:pt x="294" y="260"/>
                </a:lnTo>
                <a:lnTo>
                  <a:pt x="288" y="252"/>
                </a:lnTo>
                <a:lnTo>
                  <a:pt x="288" y="252"/>
                </a:lnTo>
                <a:lnTo>
                  <a:pt x="286" y="242"/>
                </a:lnTo>
                <a:lnTo>
                  <a:pt x="288" y="234"/>
                </a:lnTo>
                <a:lnTo>
                  <a:pt x="292" y="226"/>
                </a:lnTo>
                <a:lnTo>
                  <a:pt x="300" y="220"/>
                </a:lnTo>
                <a:lnTo>
                  <a:pt x="300" y="220"/>
                </a:lnTo>
                <a:lnTo>
                  <a:pt x="308" y="218"/>
                </a:lnTo>
                <a:lnTo>
                  <a:pt x="318" y="220"/>
                </a:lnTo>
                <a:lnTo>
                  <a:pt x="326" y="224"/>
                </a:lnTo>
                <a:lnTo>
                  <a:pt x="332" y="232"/>
                </a:lnTo>
                <a:lnTo>
                  <a:pt x="332" y="232"/>
                </a:lnTo>
                <a:lnTo>
                  <a:pt x="334" y="240"/>
                </a:lnTo>
                <a:lnTo>
                  <a:pt x="332" y="250"/>
                </a:lnTo>
                <a:lnTo>
                  <a:pt x="328" y="258"/>
                </a:lnTo>
                <a:lnTo>
                  <a:pt x="320" y="264"/>
                </a:lnTo>
                <a:lnTo>
                  <a:pt x="320" y="264"/>
                </a:lnTo>
                <a:close/>
              </a:path>
            </a:pathLst>
          </a:custGeom>
          <a:solidFill>
            <a:srgbClr val="00338D"/>
          </a:solidFill>
          <a:ln>
            <a:noFill/>
          </a:ln>
          <a:extLst/>
        </p:spPr>
        <p:txBody>
          <a:bodyPr vert="horz" wrap="square" lIns="92018" tIns="46009" rIns="92018" bIns="46009" numCol="1" anchor="t" anchorCtr="0" compatLnSpc="1">
            <a:prstTxWarp prst="textNoShape">
              <a:avLst/>
            </a:prstTxWarp>
          </a:bodyPr>
          <a:lstStyle/>
          <a:p>
            <a:pPr defTabSz="920230"/>
            <a:endParaRPr lang="en-GB" sz="700" kern="0" dirty="0">
              <a:solidFill>
                <a:srgbClr val="000000">
                  <a:lumMod val="50000"/>
                  <a:lumOff val="50000"/>
                </a:srgbClr>
              </a:solidFill>
            </a:endParaRPr>
          </a:p>
        </p:txBody>
      </p:sp>
      <p:sp>
        <p:nvSpPr>
          <p:cNvPr id="91" name="Freeform 4984"/>
          <p:cNvSpPr>
            <a:spLocks noEditPoints="1"/>
          </p:cNvSpPr>
          <p:nvPr/>
        </p:nvSpPr>
        <p:spPr bwMode="auto">
          <a:xfrm>
            <a:off x="2933520" y="5235056"/>
            <a:ext cx="218819" cy="253909"/>
          </a:xfrm>
          <a:custGeom>
            <a:avLst/>
            <a:gdLst>
              <a:gd name="T0" fmla="*/ 312 w 360"/>
              <a:gd name="T1" fmla="*/ 150 h 342"/>
              <a:gd name="T2" fmla="*/ 302 w 360"/>
              <a:gd name="T3" fmla="*/ 156 h 342"/>
              <a:gd name="T4" fmla="*/ 294 w 360"/>
              <a:gd name="T5" fmla="*/ 148 h 342"/>
              <a:gd name="T6" fmla="*/ 250 w 360"/>
              <a:gd name="T7" fmla="*/ 92 h 342"/>
              <a:gd name="T8" fmla="*/ 180 w 360"/>
              <a:gd name="T9" fmla="*/ 70 h 342"/>
              <a:gd name="T10" fmla="*/ 126 w 360"/>
              <a:gd name="T11" fmla="*/ 82 h 342"/>
              <a:gd name="T12" fmla="*/ 74 w 360"/>
              <a:gd name="T13" fmla="*/ 132 h 342"/>
              <a:gd name="T14" fmla="*/ 58 w 360"/>
              <a:gd name="T15" fmla="*/ 156 h 342"/>
              <a:gd name="T16" fmla="*/ 50 w 360"/>
              <a:gd name="T17" fmla="*/ 152 h 342"/>
              <a:gd name="T18" fmla="*/ 48 w 360"/>
              <a:gd name="T19" fmla="*/ 142 h 342"/>
              <a:gd name="T20" fmla="*/ 100 w 360"/>
              <a:gd name="T21" fmla="*/ 74 h 342"/>
              <a:gd name="T22" fmla="*/ 180 w 360"/>
              <a:gd name="T23" fmla="*/ 50 h 342"/>
              <a:gd name="T24" fmla="*/ 242 w 360"/>
              <a:gd name="T25" fmla="*/ 64 h 342"/>
              <a:gd name="T26" fmla="*/ 304 w 360"/>
              <a:gd name="T27" fmla="*/ 122 h 342"/>
              <a:gd name="T28" fmla="*/ 102 w 360"/>
              <a:gd name="T29" fmla="*/ 172 h 342"/>
              <a:gd name="T30" fmla="*/ 114 w 360"/>
              <a:gd name="T31" fmla="*/ 166 h 342"/>
              <a:gd name="T32" fmla="*/ 132 w 360"/>
              <a:gd name="T33" fmla="*/ 138 h 342"/>
              <a:gd name="T34" fmla="*/ 170 w 360"/>
              <a:gd name="T35" fmla="*/ 120 h 342"/>
              <a:gd name="T36" fmla="*/ 202 w 360"/>
              <a:gd name="T37" fmla="*/ 122 h 342"/>
              <a:gd name="T38" fmla="*/ 236 w 360"/>
              <a:gd name="T39" fmla="*/ 146 h 342"/>
              <a:gd name="T40" fmla="*/ 248 w 360"/>
              <a:gd name="T41" fmla="*/ 170 h 342"/>
              <a:gd name="T42" fmla="*/ 258 w 360"/>
              <a:gd name="T43" fmla="*/ 172 h 342"/>
              <a:gd name="T44" fmla="*/ 264 w 360"/>
              <a:gd name="T45" fmla="*/ 158 h 342"/>
              <a:gd name="T46" fmla="*/ 242 w 360"/>
              <a:gd name="T47" fmla="*/ 124 h 342"/>
              <a:gd name="T48" fmla="*/ 194 w 360"/>
              <a:gd name="T49" fmla="*/ 100 h 342"/>
              <a:gd name="T50" fmla="*/ 152 w 360"/>
              <a:gd name="T51" fmla="*/ 104 h 342"/>
              <a:gd name="T52" fmla="*/ 108 w 360"/>
              <a:gd name="T53" fmla="*/ 134 h 342"/>
              <a:gd name="T54" fmla="*/ 94 w 360"/>
              <a:gd name="T55" fmla="*/ 162 h 342"/>
              <a:gd name="T56" fmla="*/ 102 w 360"/>
              <a:gd name="T57" fmla="*/ 172 h 342"/>
              <a:gd name="T58" fmla="*/ 330 w 360"/>
              <a:gd name="T59" fmla="*/ 74 h 342"/>
              <a:gd name="T60" fmla="*/ 238 w 360"/>
              <a:gd name="T61" fmla="*/ 8 h 342"/>
              <a:gd name="T62" fmla="*/ 150 w 360"/>
              <a:gd name="T63" fmla="*/ 2 h 342"/>
              <a:gd name="T64" fmla="*/ 48 w 360"/>
              <a:gd name="T65" fmla="*/ 52 h 342"/>
              <a:gd name="T66" fmla="*/ 2 w 360"/>
              <a:gd name="T67" fmla="*/ 124 h 342"/>
              <a:gd name="T68" fmla="*/ 8 w 360"/>
              <a:gd name="T69" fmla="*/ 138 h 342"/>
              <a:gd name="T70" fmla="*/ 16 w 360"/>
              <a:gd name="T71" fmla="*/ 136 h 342"/>
              <a:gd name="T72" fmla="*/ 46 w 360"/>
              <a:gd name="T73" fmla="*/ 86 h 342"/>
              <a:gd name="T74" fmla="*/ 128 w 360"/>
              <a:gd name="T75" fmla="*/ 28 h 342"/>
              <a:gd name="T76" fmla="*/ 206 w 360"/>
              <a:gd name="T77" fmla="*/ 22 h 342"/>
              <a:gd name="T78" fmla="*/ 298 w 360"/>
              <a:gd name="T79" fmla="*/ 66 h 342"/>
              <a:gd name="T80" fmla="*/ 340 w 360"/>
              <a:gd name="T81" fmla="*/ 132 h 342"/>
              <a:gd name="T82" fmla="*/ 352 w 360"/>
              <a:gd name="T83" fmla="*/ 138 h 342"/>
              <a:gd name="T84" fmla="*/ 360 w 360"/>
              <a:gd name="T85" fmla="*/ 128 h 342"/>
              <a:gd name="T86" fmla="*/ 272 w 360"/>
              <a:gd name="T87" fmla="*/ 280 h 342"/>
              <a:gd name="T88" fmla="*/ 190 w 360"/>
              <a:gd name="T89" fmla="*/ 214 h 342"/>
              <a:gd name="T90" fmla="*/ 204 w 360"/>
              <a:gd name="T91" fmla="*/ 198 h 342"/>
              <a:gd name="T92" fmla="*/ 198 w 360"/>
              <a:gd name="T93" fmla="*/ 172 h 342"/>
              <a:gd name="T94" fmla="*/ 170 w 360"/>
              <a:gd name="T95" fmla="*/ 166 h 342"/>
              <a:gd name="T96" fmla="*/ 154 w 360"/>
              <a:gd name="T97" fmla="*/ 190 h 342"/>
              <a:gd name="T98" fmla="*/ 170 w 360"/>
              <a:gd name="T99" fmla="*/ 214 h 342"/>
              <a:gd name="T100" fmla="*/ 92 w 360"/>
              <a:gd name="T101" fmla="*/ 276 h 342"/>
              <a:gd name="T102" fmla="*/ 74 w 360"/>
              <a:gd name="T103" fmla="*/ 334 h 342"/>
              <a:gd name="T104" fmla="*/ 84 w 360"/>
              <a:gd name="T105" fmla="*/ 342 h 342"/>
              <a:gd name="T106" fmla="*/ 284 w 360"/>
              <a:gd name="T107" fmla="*/ 338 h 342"/>
              <a:gd name="T108" fmla="*/ 272 w 360"/>
              <a:gd name="T109" fmla="*/ 28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0" h="342">
                <a:moveTo>
                  <a:pt x="312" y="142"/>
                </a:moveTo>
                <a:lnTo>
                  <a:pt x="312" y="142"/>
                </a:lnTo>
                <a:lnTo>
                  <a:pt x="312" y="146"/>
                </a:lnTo>
                <a:lnTo>
                  <a:pt x="312" y="150"/>
                </a:lnTo>
                <a:lnTo>
                  <a:pt x="310" y="152"/>
                </a:lnTo>
                <a:lnTo>
                  <a:pt x="306" y="154"/>
                </a:lnTo>
                <a:lnTo>
                  <a:pt x="306" y="154"/>
                </a:lnTo>
                <a:lnTo>
                  <a:pt x="302" y="156"/>
                </a:lnTo>
                <a:lnTo>
                  <a:pt x="298" y="154"/>
                </a:lnTo>
                <a:lnTo>
                  <a:pt x="296" y="152"/>
                </a:lnTo>
                <a:lnTo>
                  <a:pt x="294" y="148"/>
                </a:lnTo>
                <a:lnTo>
                  <a:pt x="294" y="148"/>
                </a:lnTo>
                <a:lnTo>
                  <a:pt x="286" y="132"/>
                </a:lnTo>
                <a:lnTo>
                  <a:pt x="276" y="116"/>
                </a:lnTo>
                <a:lnTo>
                  <a:pt x="264" y="102"/>
                </a:lnTo>
                <a:lnTo>
                  <a:pt x="250" y="92"/>
                </a:lnTo>
                <a:lnTo>
                  <a:pt x="234" y="82"/>
                </a:lnTo>
                <a:lnTo>
                  <a:pt x="216" y="74"/>
                </a:lnTo>
                <a:lnTo>
                  <a:pt x="198" y="70"/>
                </a:lnTo>
                <a:lnTo>
                  <a:pt x="180" y="70"/>
                </a:lnTo>
                <a:lnTo>
                  <a:pt x="180" y="70"/>
                </a:lnTo>
                <a:lnTo>
                  <a:pt x="162" y="70"/>
                </a:lnTo>
                <a:lnTo>
                  <a:pt x="144" y="74"/>
                </a:lnTo>
                <a:lnTo>
                  <a:pt x="126" y="82"/>
                </a:lnTo>
                <a:lnTo>
                  <a:pt x="110" y="92"/>
                </a:lnTo>
                <a:lnTo>
                  <a:pt x="96" y="102"/>
                </a:lnTo>
                <a:lnTo>
                  <a:pt x="84" y="116"/>
                </a:lnTo>
                <a:lnTo>
                  <a:pt x="74" y="132"/>
                </a:lnTo>
                <a:lnTo>
                  <a:pt x="66" y="148"/>
                </a:lnTo>
                <a:lnTo>
                  <a:pt x="66" y="148"/>
                </a:lnTo>
                <a:lnTo>
                  <a:pt x="62" y="154"/>
                </a:lnTo>
                <a:lnTo>
                  <a:pt x="58" y="156"/>
                </a:lnTo>
                <a:lnTo>
                  <a:pt x="58" y="156"/>
                </a:lnTo>
                <a:lnTo>
                  <a:pt x="54" y="154"/>
                </a:lnTo>
                <a:lnTo>
                  <a:pt x="54" y="154"/>
                </a:lnTo>
                <a:lnTo>
                  <a:pt x="50" y="152"/>
                </a:lnTo>
                <a:lnTo>
                  <a:pt x="48" y="150"/>
                </a:lnTo>
                <a:lnTo>
                  <a:pt x="48" y="146"/>
                </a:lnTo>
                <a:lnTo>
                  <a:pt x="48" y="142"/>
                </a:lnTo>
                <a:lnTo>
                  <a:pt x="48" y="142"/>
                </a:lnTo>
                <a:lnTo>
                  <a:pt x="56" y="122"/>
                </a:lnTo>
                <a:lnTo>
                  <a:pt x="68" y="104"/>
                </a:lnTo>
                <a:lnTo>
                  <a:pt x="82" y="88"/>
                </a:lnTo>
                <a:lnTo>
                  <a:pt x="100" y="74"/>
                </a:lnTo>
                <a:lnTo>
                  <a:pt x="118" y="64"/>
                </a:lnTo>
                <a:lnTo>
                  <a:pt x="138" y="56"/>
                </a:lnTo>
                <a:lnTo>
                  <a:pt x="158" y="50"/>
                </a:lnTo>
                <a:lnTo>
                  <a:pt x="180" y="50"/>
                </a:lnTo>
                <a:lnTo>
                  <a:pt x="180" y="50"/>
                </a:lnTo>
                <a:lnTo>
                  <a:pt x="202" y="50"/>
                </a:lnTo>
                <a:lnTo>
                  <a:pt x="222" y="56"/>
                </a:lnTo>
                <a:lnTo>
                  <a:pt x="242" y="64"/>
                </a:lnTo>
                <a:lnTo>
                  <a:pt x="260" y="74"/>
                </a:lnTo>
                <a:lnTo>
                  <a:pt x="278" y="88"/>
                </a:lnTo>
                <a:lnTo>
                  <a:pt x="292" y="104"/>
                </a:lnTo>
                <a:lnTo>
                  <a:pt x="304" y="122"/>
                </a:lnTo>
                <a:lnTo>
                  <a:pt x="312" y="142"/>
                </a:lnTo>
                <a:lnTo>
                  <a:pt x="312" y="142"/>
                </a:lnTo>
                <a:close/>
                <a:moveTo>
                  <a:pt x="102" y="172"/>
                </a:moveTo>
                <a:lnTo>
                  <a:pt x="102" y="172"/>
                </a:lnTo>
                <a:lnTo>
                  <a:pt x="104" y="172"/>
                </a:lnTo>
                <a:lnTo>
                  <a:pt x="104" y="172"/>
                </a:lnTo>
                <a:lnTo>
                  <a:pt x="110" y="170"/>
                </a:lnTo>
                <a:lnTo>
                  <a:pt x="114" y="166"/>
                </a:lnTo>
                <a:lnTo>
                  <a:pt x="114" y="166"/>
                </a:lnTo>
                <a:lnTo>
                  <a:pt x="118" y="156"/>
                </a:lnTo>
                <a:lnTo>
                  <a:pt x="124" y="146"/>
                </a:lnTo>
                <a:lnTo>
                  <a:pt x="132" y="138"/>
                </a:lnTo>
                <a:lnTo>
                  <a:pt x="140" y="132"/>
                </a:lnTo>
                <a:lnTo>
                  <a:pt x="148" y="126"/>
                </a:lnTo>
                <a:lnTo>
                  <a:pt x="158" y="122"/>
                </a:lnTo>
                <a:lnTo>
                  <a:pt x="170" y="120"/>
                </a:lnTo>
                <a:lnTo>
                  <a:pt x="180" y="120"/>
                </a:lnTo>
                <a:lnTo>
                  <a:pt x="180" y="120"/>
                </a:lnTo>
                <a:lnTo>
                  <a:pt x="190" y="120"/>
                </a:lnTo>
                <a:lnTo>
                  <a:pt x="202" y="122"/>
                </a:lnTo>
                <a:lnTo>
                  <a:pt x="212" y="126"/>
                </a:lnTo>
                <a:lnTo>
                  <a:pt x="220" y="132"/>
                </a:lnTo>
                <a:lnTo>
                  <a:pt x="228" y="138"/>
                </a:lnTo>
                <a:lnTo>
                  <a:pt x="236" y="146"/>
                </a:lnTo>
                <a:lnTo>
                  <a:pt x="242" y="156"/>
                </a:lnTo>
                <a:lnTo>
                  <a:pt x="246" y="166"/>
                </a:lnTo>
                <a:lnTo>
                  <a:pt x="246" y="166"/>
                </a:lnTo>
                <a:lnTo>
                  <a:pt x="248" y="170"/>
                </a:lnTo>
                <a:lnTo>
                  <a:pt x="252" y="172"/>
                </a:lnTo>
                <a:lnTo>
                  <a:pt x="256" y="172"/>
                </a:lnTo>
                <a:lnTo>
                  <a:pt x="258" y="172"/>
                </a:lnTo>
                <a:lnTo>
                  <a:pt x="258" y="172"/>
                </a:lnTo>
                <a:lnTo>
                  <a:pt x="262" y="170"/>
                </a:lnTo>
                <a:lnTo>
                  <a:pt x="264" y="166"/>
                </a:lnTo>
                <a:lnTo>
                  <a:pt x="266" y="162"/>
                </a:lnTo>
                <a:lnTo>
                  <a:pt x="264" y="158"/>
                </a:lnTo>
                <a:lnTo>
                  <a:pt x="264" y="158"/>
                </a:lnTo>
                <a:lnTo>
                  <a:pt x="260" y="146"/>
                </a:lnTo>
                <a:lnTo>
                  <a:pt x="252" y="134"/>
                </a:lnTo>
                <a:lnTo>
                  <a:pt x="242" y="124"/>
                </a:lnTo>
                <a:lnTo>
                  <a:pt x="232" y="116"/>
                </a:lnTo>
                <a:lnTo>
                  <a:pt x="220" y="108"/>
                </a:lnTo>
                <a:lnTo>
                  <a:pt x="208" y="104"/>
                </a:lnTo>
                <a:lnTo>
                  <a:pt x="194" y="100"/>
                </a:lnTo>
                <a:lnTo>
                  <a:pt x="180" y="100"/>
                </a:lnTo>
                <a:lnTo>
                  <a:pt x="180" y="100"/>
                </a:lnTo>
                <a:lnTo>
                  <a:pt x="166" y="100"/>
                </a:lnTo>
                <a:lnTo>
                  <a:pt x="152" y="104"/>
                </a:lnTo>
                <a:lnTo>
                  <a:pt x="140" y="108"/>
                </a:lnTo>
                <a:lnTo>
                  <a:pt x="128" y="116"/>
                </a:lnTo>
                <a:lnTo>
                  <a:pt x="118" y="124"/>
                </a:lnTo>
                <a:lnTo>
                  <a:pt x="108" y="134"/>
                </a:lnTo>
                <a:lnTo>
                  <a:pt x="100" y="146"/>
                </a:lnTo>
                <a:lnTo>
                  <a:pt x="96" y="158"/>
                </a:lnTo>
                <a:lnTo>
                  <a:pt x="96" y="158"/>
                </a:lnTo>
                <a:lnTo>
                  <a:pt x="94" y="162"/>
                </a:lnTo>
                <a:lnTo>
                  <a:pt x="96" y="166"/>
                </a:lnTo>
                <a:lnTo>
                  <a:pt x="98" y="170"/>
                </a:lnTo>
                <a:lnTo>
                  <a:pt x="102" y="172"/>
                </a:lnTo>
                <a:lnTo>
                  <a:pt x="102" y="172"/>
                </a:lnTo>
                <a:close/>
                <a:moveTo>
                  <a:pt x="358" y="124"/>
                </a:moveTo>
                <a:lnTo>
                  <a:pt x="358" y="124"/>
                </a:lnTo>
                <a:lnTo>
                  <a:pt x="346" y="98"/>
                </a:lnTo>
                <a:lnTo>
                  <a:pt x="330" y="74"/>
                </a:lnTo>
                <a:lnTo>
                  <a:pt x="312" y="52"/>
                </a:lnTo>
                <a:lnTo>
                  <a:pt x="288" y="34"/>
                </a:lnTo>
                <a:lnTo>
                  <a:pt x="264" y="20"/>
                </a:lnTo>
                <a:lnTo>
                  <a:pt x="238" y="8"/>
                </a:lnTo>
                <a:lnTo>
                  <a:pt x="210" y="2"/>
                </a:lnTo>
                <a:lnTo>
                  <a:pt x="180" y="0"/>
                </a:lnTo>
                <a:lnTo>
                  <a:pt x="180" y="0"/>
                </a:lnTo>
                <a:lnTo>
                  <a:pt x="150" y="2"/>
                </a:lnTo>
                <a:lnTo>
                  <a:pt x="122" y="8"/>
                </a:lnTo>
                <a:lnTo>
                  <a:pt x="96" y="20"/>
                </a:lnTo>
                <a:lnTo>
                  <a:pt x="72" y="34"/>
                </a:lnTo>
                <a:lnTo>
                  <a:pt x="48" y="52"/>
                </a:lnTo>
                <a:lnTo>
                  <a:pt x="30" y="74"/>
                </a:lnTo>
                <a:lnTo>
                  <a:pt x="14" y="98"/>
                </a:lnTo>
                <a:lnTo>
                  <a:pt x="2" y="124"/>
                </a:lnTo>
                <a:lnTo>
                  <a:pt x="2" y="124"/>
                </a:lnTo>
                <a:lnTo>
                  <a:pt x="0" y="128"/>
                </a:lnTo>
                <a:lnTo>
                  <a:pt x="2" y="132"/>
                </a:lnTo>
                <a:lnTo>
                  <a:pt x="4" y="136"/>
                </a:lnTo>
                <a:lnTo>
                  <a:pt x="8" y="138"/>
                </a:lnTo>
                <a:lnTo>
                  <a:pt x="8" y="138"/>
                </a:lnTo>
                <a:lnTo>
                  <a:pt x="10" y="138"/>
                </a:lnTo>
                <a:lnTo>
                  <a:pt x="10" y="138"/>
                </a:lnTo>
                <a:lnTo>
                  <a:pt x="16" y="136"/>
                </a:lnTo>
                <a:lnTo>
                  <a:pt x="20" y="132"/>
                </a:lnTo>
                <a:lnTo>
                  <a:pt x="20" y="132"/>
                </a:lnTo>
                <a:lnTo>
                  <a:pt x="32" y="108"/>
                </a:lnTo>
                <a:lnTo>
                  <a:pt x="46" y="86"/>
                </a:lnTo>
                <a:lnTo>
                  <a:pt x="62" y="66"/>
                </a:lnTo>
                <a:lnTo>
                  <a:pt x="82" y="50"/>
                </a:lnTo>
                <a:lnTo>
                  <a:pt x="104" y="38"/>
                </a:lnTo>
                <a:lnTo>
                  <a:pt x="128" y="28"/>
                </a:lnTo>
                <a:lnTo>
                  <a:pt x="154" y="22"/>
                </a:lnTo>
                <a:lnTo>
                  <a:pt x="180" y="20"/>
                </a:lnTo>
                <a:lnTo>
                  <a:pt x="180" y="20"/>
                </a:lnTo>
                <a:lnTo>
                  <a:pt x="206" y="22"/>
                </a:lnTo>
                <a:lnTo>
                  <a:pt x="232" y="28"/>
                </a:lnTo>
                <a:lnTo>
                  <a:pt x="256" y="38"/>
                </a:lnTo>
                <a:lnTo>
                  <a:pt x="278" y="50"/>
                </a:lnTo>
                <a:lnTo>
                  <a:pt x="298" y="66"/>
                </a:lnTo>
                <a:lnTo>
                  <a:pt x="314" y="86"/>
                </a:lnTo>
                <a:lnTo>
                  <a:pt x="328" y="108"/>
                </a:lnTo>
                <a:lnTo>
                  <a:pt x="340" y="132"/>
                </a:lnTo>
                <a:lnTo>
                  <a:pt x="340" y="132"/>
                </a:lnTo>
                <a:lnTo>
                  <a:pt x="342" y="136"/>
                </a:lnTo>
                <a:lnTo>
                  <a:pt x="344" y="138"/>
                </a:lnTo>
                <a:lnTo>
                  <a:pt x="348" y="138"/>
                </a:lnTo>
                <a:lnTo>
                  <a:pt x="352" y="138"/>
                </a:lnTo>
                <a:lnTo>
                  <a:pt x="352" y="138"/>
                </a:lnTo>
                <a:lnTo>
                  <a:pt x="356" y="136"/>
                </a:lnTo>
                <a:lnTo>
                  <a:pt x="358" y="132"/>
                </a:lnTo>
                <a:lnTo>
                  <a:pt x="360" y="128"/>
                </a:lnTo>
                <a:lnTo>
                  <a:pt x="358" y="124"/>
                </a:lnTo>
                <a:lnTo>
                  <a:pt x="358" y="124"/>
                </a:lnTo>
                <a:close/>
                <a:moveTo>
                  <a:pt x="272" y="280"/>
                </a:moveTo>
                <a:lnTo>
                  <a:pt x="272" y="280"/>
                </a:lnTo>
                <a:lnTo>
                  <a:pt x="268" y="276"/>
                </a:lnTo>
                <a:lnTo>
                  <a:pt x="262" y="274"/>
                </a:lnTo>
                <a:lnTo>
                  <a:pt x="190" y="274"/>
                </a:lnTo>
                <a:lnTo>
                  <a:pt x="190" y="214"/>
                </a:lnTo>
                <a:lnTo>
                  <a:pt x="190" y="214"/>
                </a:lnTo>
                <a:lnTo>
                  <a:pt x="196" y="210"/>
                </a:lnTo>
                <a:lnTo>
                  <a:pt x="202" y="204"/>
                </a:lnTo>
                <a:lnTo>
                  <a:pt x="204" y="198"/>
                </a:lnTo>
                <a:lnTo>
                  <a:pt x="206" y="190"/>
                </a:lnTo>
                <a:lnTo>
                  <a:pt x="206" y="190"/>
                </a:lnTo>
                <a:lnTo>
                  <a:pt x="204" y="180"/>
                </a:lnTo>
                <a:lnTo>
                  <a:pt x="198" y="172"/>
                </a:lnTo>
                <a:lnTo>
                  <a:pt x="190" y="166"/>
                </a:lnTo>
                <a:lnTo>
                  <a:pt x="180" y="164"/>
                </a:lnTo>
                <a:lnTo>
                  <a:pt x="180" y="164"/>
                </a:lnTo>
                <a:lnTo>
                  <a:pt x="170" y="166"/>
                </a:lnTo>
                <a:lnTo>
                  <a:pt x="162" y="172"/>
                </a:lnTo>
                <a:lnTo>
                  <a:pt x="156" y="180"/>
                </a:lnTo>
                <a:lnTo>
                  <a:pt x="154" y="190"/>
                </a:lnTo>
                <a:lnTo>
                  <a:pt x="154" y="190"/>
                </a:lnTo>
                <a:lnTo>
                  <a:pt x="156" y="198"/>
                </a:lnTo>
                <a:lnTo>
                  <a:pt x="158" y="204"/>
                </a:lnTo>
                <a:lnTo>
                  <a:pt x="164" y="210"/>
                </a:lnTo>
                <a:lnTo>
                  <a:pt x="170" y="214"/>
                </a:lnTo>
                <a:lnTo>
                  <a:pt x="170" y="274"/>
                </a:lnTo>
                <a:lnTo>
                  <a:pt x="98" y="274"/>
                </a:lnTo>
                <a:lnTo>
                  <a:pt x="98" y="274"/>
                </a:lnTo>
                <a:lnTo>
                  <a:pt x="92" y="276"/>
                </a:lnTo>
                <a:lnTo>
                  <a:pt x="88" y="280"/>
                </a:lnTo>
                <a:lnTo>
                  <a:pt x="74" y="328"/>
                </a:lnTo>
                <a:lnTo>
                  <a:pt x="74" y="328"/>
                </a:lnTo>
                <a:lnTo>
                  <a:pt x="74" y="334"/>
                </a:lnTo>
                <a:lnTo>
                  <a:pt x="76" y="338"/>
                </a:lnTo>
                <a:lnTo>
                  <a:pt x="76" y="338"/>
                </a:lnTo>
                <a:lnTo>
                  <a:pt x="78" y="340"/>
                </a:lnTo>
                <a:lnTo>
                  <a:pt x="84" y="342"/>
                </a:lnTo>
                <a:lnTo>
                  <a:pt x="276" y="342"/>
                </a:lnTo>
                <a:lnTo>
                  <a:pt x="276" y="342"/>
                </a:lnTo>
                <a:lnTo>
                  <a:pt x="282" y="340"/>
                </a:lnTo>
                <a:lnTo>
                  <a:pt x="284" y="338"/>
                </a:lnTo>
                <a:lnTo>
                  <a:pt x="284" y="338"/>
                </a:lnTo>
                <a:lnTo>
                  <a:pt x="286" y="334"/>
                </a:lnTo>
                <a:lnTo>
                  <a:pt x="286" y="328"/>
                </a:lnTo>
                <a:lnTo>
                  <a:pt x="272" y="280"/>
                </a:lnTo>
                <a:close/>
              </a:path>
            </a:pathLst>
          </a:custGeom>
          <a:solidFill>
            <a:srgbClr val="00338D"/>
          </a:solidFill>
          <a:ln>
            <a:noFill/>
          </a:ln>
          <a:extLst/>
        </p:spPr>
        <p:txBody>
          <a:bodyPr vert="horz" wrap="square" lIns="92018" tIns="46009" rIns="92018" bIns="46009" numCol="1" anchor="t" anchorCtr="0" compatLnSpc="1">
            <a:prstTxWarp prst="textNoShape">
              <a:avLst/>
            </a:prstTxWarp>
          </a:bodyPr>
          <a:lstStyle/>
          <a:p>
            <a:pPr defTabSz="920230">
              <a:defRPr/>
            </a:pPr>
            <a:endParaRPr lang="en-GB" sz="700" kern="0" dirty="0">
              <a:solidFill>
                <a:srgbClr val="000000">
                  <a:lumMod val="50000"/>
                  <a:lumOff val="50000"/>
                </a:srgbClr>
              </a:solidFill>
            </a:endParaRPr>
          </a:p>
        </p:txBody>
      </p:sp>
      <p:sp>
        <p:nvSpPr>
          <p:cNvPr id="93" name="Freeform 4825"/>
          <p:cNvSpPr>
            <a:spLocks noEditPoints="1"/>
          </p:cNvSpPr>
          <p:nvPr/>
        </p:nvSpPr>
        <p:spPr bwMode="auto">
          <a:xfrm>
            <a:off x="2943149" y="2596859"/>
            <a:ext cx="199560" cy="256874"/>
          </a:xfrm>
          <a:custGeom>
            <a:avLst/>
            <a:gdLst>
              <a:gd name="T0" fmla="*/ 244 w 244"/>
              <a:gd name="T1" fmla="*/ 162 h 334"/>
              <a:gd name="T2" fmla="*/ 242 w 244"/>
              <a:gd name="T3" fmla="*/ 166 h 334"/>
              <a:gd name="T4" fmla="*/ 238 w 244"/>
              <a:gd name="T5" fmla="*/ 172 h 334"/>
              <a:gd name="T6" fmla="*/ 188 w 244"/>
              <a:gd name="T7" fmla="*/ 172 h 334"/>
              <a:gd name="T8" fmla="*/ 188 w 244"/>
              <a:gd name="T9" fmla="*/ 114 h 334"/>
              <a:gd name="T10" fmla="*/ 184 w 244"/>
              <a:gd name="T11" fmla="*/ 88 h 334"/>
              <a:gd name="T12" fmla="*/ 168 w 244"/>
              <a:gd name="T13" fmla="*/ 68 h 334"/>
              <a:gd name="T14" fmla="*/ 148 w 244"/>
              <a:gd name="T15" fmla="*/ 54 h 334"/>
              <a:gd name="T16" fmla="*/ 122 w 244"/>
              <a:gd name="T17" fmla="*/ 48 h 334"/>
              <a:gd name="T18" fmla="*/ 108 w 244"/>
              <a:gd name="T19" fmla="*/ 50 h 334"/>
              <a:gd name="T20" fmla="*/ 84 w 244"/>
              <a:gd name="T21" fmla="*/ 60 h 334"/>
              <a:gd name="T22" fmla="*/ 66 w 244"/>
              <a:gd name="T23" fmla="*/ 78 h 334"/>
              <a:gd name="T24" fmla="*/ 58 w 244"/>
              <a:gd name="T25" fmla="*/ 100 h 334"/>
              <a:gd name="T26" fmla="*/ 56 w 244"/>
              <a:gd name="T27" fmla="*/ 172 h 334"/>
              <a:gd name="T28" fmla="*/ 10 w 244"/>
              <a:gd name="T29" fmla="*/ 172 h 334"/>
              <a:gd name="T30" fmla="*/ 4 w 244"/>
              <a:gd name="T31" fmla="*/ 170 h 334"/>
              <a:gd name="T32" fmla="*/ 0 w 244"/>
              <a:gd name="T33" fmla="*/ 162 h 334"/>
              <a:gd name="T34" fmla="*/ 0 w 244"/>
              <a:gd name="T35" fmla="*/ 10 h 334"/>
              <a:gd name="T36" fmla="*/ 4 w 244"/>
              <a:gd name="T37" fmla="*/ 2 h 334"/>
              <a:gd name="T38" fmla="*/ 10 w 244"/>
              <a:gd name="T39" fmla="*/ 0 h 334"/>
              <a:gd name="T40" fmla="*/ 234 w 244"/>
              <a:gd name="T41" fmla="*/ 0 h 334"/>
              <a:gd name="T42" fmla="*/ 240 w 244"/>
              <a:gd name="T43" fmla="*/ 2 h 334"/>
              <a:gd name="T44" fmla="*/ 244 w 244"/>
              <a:gd name="T45" fmla="*/ 10 h 334"/>
              <a:gd name="T46" fmla="*/ 222 w 244"/>
              <a:gd name="T47" fmla="*/ 334 h 334"/>
              <a:gd name="T48" fmla="*/ 102 w 244"/>
              <a:gd name="T49" fmla="*/ 122 h 334"/>
              <a:gd name="T50" fmla="*/ 222 w 244"/>
              <a:gd name="T51" fmla="*/ 334 h 334"/>
              <a:gd name="T52" fmla="*/ 114 w 244"/>
              <a:gd name="T53" fmla="*/ 156 h 334"/>
              <a:gd name="T54" fmla="*/ 128 w 244"/>
              <a:gd name="T55" fmla="*/ 138 h 334"/>
              <a:gd name="T56" fmla="*/ 114 w 244"/>
              <a:gd name="T57" fmla="*/ 172 h 334"/>
              <a:gd name="T58" fmla="*/ 134 w 244"/>
              <a:gd name="T59" fmla="*/ 206 h 334"/>
              <a:gd name="T60" fmla="*/ 114 w 244"/>
              <a:gd name="T61" fmla="*/ 172 h 334"/>
              <a:gd name="T62" fmla="*/ 134 w 244"/>
              <a:gd name="T63" fmla="*/ 226 h 334"/>
              <a:gd name="T64" fmla="*/ 104 w 244"/>
              <a:gd name="T65" fmla="*/ 30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4" h="334">
                <a:moveTo>
                  <a:pt x="244" y="10"/>
                </a:moveTo>
                <a:lnTo>
                  <a:pt x="244" y="162"/>
                </a:lnTo>
                <a:lnTo>
                  <a:pt x="244" y="162"/>
                </a:lnTo>
                <a:lnTo>
                  <a:pt x="242" y="166"/>
                </a:lnTo>
                <a:lnTo>
                  <a:pt x="240" y="170"/>
                </a:lnTo>
                <a:lnTo>
                  <a:pt x="238" y="172"/>
                </a:lnTo>
                <a:lnTo>
                  <a:pt x="234" y="172"/>
                </a:lnTo>
                <a:lnTo>
                  <a:pt x="188" y="172"/>
                </a:lnTo>
                <a:lnTo>
                  <a:pt x="188" y="114"/>
                </a:lnTo>
                <a:lnTo>
                  <a:pt x="188" y="114"/>
                </a:lnTo>
                <a:lnTo>
                  <a:pt x="186" y="100"/>
                </a:lnTo>
                <a:lnTo>
                  <a:pt x="184" y="88"/>
                </a:lnTo>
                <a:lnTo>
                  <a:pt x="176" y="78"/>
                </a:lnTo>
                <a:lnTo>
                  <a:pt x="168" y="68"/>
                </a:lnTo>
                <a:lnTo>
                  <a:pt x="160" y="60"/>
                </a:lnTo>
                <a:lnTo>
                  <a:pt x="148" y="54"/>
                </a:lnTo>
                <a:lnTo>
                  <a:pt x="136" y="50"/>
                </a:lnTo>
                <a:lnTo>
                  <a:pt x="122" y="48"/>
                </a:lnTo>
                <a:lnTo>
                  <a:pt x="122" y="48"/>
                </a:lnTo>
                <a:lnTo>
                  <a:pt x="108" y="50"/>
                </a:lnTo>
                <a:lnTo>
                  <a:pt x="96" y="54"/>
                </a:lnTo>
                <a:lnTo>
                  <a:pt x="84" y="60"/>
                </a:lnTo>
                <a:lnTo>
                  <a:pt x="76" y="68"/>
                </a:lnTo>
                <a:lnTo>
                  <a:pt x="66" y="78"/>
                </a:lnTo>
                <a:lnTo>
                  <a:pt x="60" y="88"/>
                </a:lnTo>
                <a:lnTo>
                  <a:pt x="58" y="100"/>
                </a:lnTo>
                <a:lnTo>
                  <a:pt x="56" y="114"/>
                </a:lnTo>
                <a:lnTo>
                  <a:pt x="56" y="172"/>
                </a:lnTo>
                <a:lnTo>
                  <a:pt x="10" y="172"/>
                </a:lnTo>
                <a:lnTo>
                  <a:pt x="10" y="172"/>
                </a:lnTo>
                <a:lnTo>
                  <a:pt x="6" y="172"/>
                </a:lnTo>
                <a:lnTo>
                  <a:pt x="4" y="170"/>
                </a:lnTo>
                <a:lnTo>
                  <a:pt x="2" y="166"/>
                </a:lnTo>
                <a:lnTo>
                  <a:pt x="0" y="162"/>
                </a:lnTo>
                <a:lnTo>
                  <a:pt x="0" y="10"/>
                </a:lnTo>
                <a:lnTo>
                  <a:pt x="0" y="10"/>
                </a:lnTo>
                <a:lnTo>
                  <a:pt x="2" y="6"/>
                </a:lnTo>
                <a:lnTo>
                  <a:pt x="4" y="2"/>
                </a:lnTo>
                <a:lnTo>
                  <a:pt x="6" y="0"/>
                </a:lnTo>
                <a:lnTo>
                  <a:pt x="10" y="0"/>
                </a:lnTo>
                <a:lnTo>
                  <a:pt x="234" y="0"/>
                </a:lnTo>
                <a:lnTo>
                  <a:pt x="234" y="0"/>
                </a:lnTo>
                <a:lnTo>
                  <a:pt x="238" y="0"/>
                </a:lnTo>
                <a:lnTo>
                  <a:pt x="240" y="2"/>
                </a:lnTo>
                <a:lnTo>
                  <a:pt x="242" y="6"/>
                </a:lnTo>
                <a:lnTo>
                  <a:pt x="244" y="10"/>
                </a:lnTo>
                <a:lnTo>
                  <a:pt x="244" y="10"/>
                </a:lnTo>
                <a:close/>
                <a:moveTo>
                  <a:pt x="222" y="334"/>
                </a:moveTo>
                <a:lnTo>
                  <a:pt x="22" y="334"/>
                </a:lnTo>
                <a:lnTo>
                  <a:pt x="102" y="122"/>
                </a:lnTo>
                <a:lnTo>
                  <a:pt x="142" y="122"/>
                </a:lnTo>
                <a:lnTo>
                  <a:pt x="222" y="334"/>
                </a:lnTo>
                <a:close/>
                <a:moveTo>
                  <a:pt x="116" y="138"/>
                </a:moveTo>
                <a:lnTo>
                  <a:pt x="114" y="156"/>
                </a:lnTo>
                <a:lnTo>
                  <a:pt x="130" y="156"/>
                </a:lnTo>
                <a:lnTo>
                  <a:pt x="128" y="138"/>
                </a:lnTo>
                <a:lnTo>
                  <a:pt x="116" y="138"/>
                </a:lnTo>
                <a:close/>
                <a:moveTo>
                  <a:pt x="114" y="172"/>
                </a:moveTo>
                <a:lnTo>
                  <a:pt x="110" y="206"/>
                </a:lnTo>
                <a:lnTo>
                  <a:pt x="134" y="206"/>
                </a:lnTo>
                <a:lnTo>
                  <a:pt x="130" y="172"/>
                </a:lnTo>
                <a:lnTo>
                  <a:pt x="114" y="172"/>
                </a:lnTo>
                <a:close/>
                <a:moveTo>
                  <a:pt x="140" y="300"/>
                </a:moveTo>
                <a:lnTo>
                  <a:pt x="134" y="226"/>
                </a:lnTo>
                <a:lnTo>
                  <a:pt x="110" y="226"/>
                </a:lnTo>
                <a:lnTo>
                  <a:pt x="104" y="300"/>
                </a:lnTo>
                <a:lnTo>
                  <a:pt x="140" y="300"/>
                </a:lnTo>
                <a:close/>
              </a:path>
            </a:pathLst>
          </a:custGeom>
          <a:solidFill>
            <a:srgbClr val="00338D"/>
          </a:solidFill>
          <a:ln>
            <a:noFill/>
          </a:ln>
          <a:extLst/>
        </p:spPr>
        <p:txBody>
          <a:bodyPr vert="horz" wrap="square" lIns="92018" tIns="46009" rIns="92018" bIns="46009" numCol="1" anchor="t" anchorCtr="0" compatLnSpc="1">
            <a:prstTxWarp prst="textNoShape">
              <a:avLst/>
            </a:prstTxWarp>
          </a:bodyPr>
          <a:lstStyle/>
          <a:p>
            <a:pPr defTabSz="920230">
              <a:defRPr/>
            </a:pPr>
            <a:endParaRPr lang="en-GB" sz="700" kern="0" dirty="0">
              <a:solidFill>
                <a:srgbClr val="000000">
                  <a:lumMod val="50000"/>
                  <a:lumOff val="50000"/>
                </a:srgbClr>
              </a:solidFill>
            </a:endParaRPr>
          </a:p>
        </p:txBody>
      </p:sp>
      <p:sp>
        <p:nvSpPr>
          <p:cNvPr id="98" name="Isosceles Triangle 97"/>
          <p:cNvSpPr/>
          <p:nvPr/>
        </p:nvSpPr>
        <p:spPr bwMode="ltGray">
          <a:xfrm rot="5400000">
            <a:off x="2940992" y="4011155"/>
            <a:ext cx="147591" cy="117070"/>
          </a:xfrm>
          <a:prstGeom prst="triangle">
            <a:avLst/>
          </a:prstGeom>
          <a:solidFill>
            <a:schemeClr val="bg1"/>
          </a:solidFill>
          <a:ln w="3175" cap="flat" cmpd="sng" algn="ctr">
            <a:noFill/>
            <a:prstDash val="solid"/>
          </a:ln>
          <a:effectLst/>
        </p:spPr>
        <p:txBody>
          <a:bodyPr rtlCol="0" anchor="ctr"/>
          <a:lstStyle/>
          <a:p>
            <a:pPr algn="ctr" defTabSz="806867">
              <a:defRPr/>
            </a:pPr>
            <a:endParaRPr lang="en-GB" sz="700" kern="0" dirty="0">
              <a:solidFill>
                <a:srgbClr val="000000">
                  <a:lumMod val="50000"/>
                  <a:lumOff val="50000"/>
                </a:srgbClr>
              </a:solidFill>
            </a:endParaRPr>
          </a:p>
        </p:txBody>
      </p:sp>
      <p:sp>
        <p:nvSpPr>
          <p:cNvPr id="106" name="Freeform 4921"/>
          <p:cNvSpPr>
            <a:spLocks noEditPoints="1"/>
          </p:cNvSpPr>
          <p:nvPr/>
        </p:nvSpPr>
        <p:spPr bwMode="auto">
          <a:xfrm>
            <a:off x="2953878" y="3340065"/>
            <a:ext cx="178102" cy="256658"/>
          </a:xfrm>
          <a:custGeom>
            <a:avLst/>
            <a:gdLst>
              <a:gd name="T0" fmla="*/ 204 w 278"/>
              <a:gd name="T1" fmla="*/ 126 h 356"/>
              <a:gd name="T2" fmla="*/ 218 w 278"/>
              <a:gd name="T3" fmla="*/ 56 h 356"/>
              <a:gd name="T4" fmla="*/ 218 w 278"/>
              <a:gd name="T5" fmla="*/ 56 h 356"/>
              <a:gd name="T6" fmla="*/ 222 w 278"/>
              <a:gd name="T7" fmla="*/ 56 h 356"/>
              <a:gd name="T8" fmla="*/ 226 w 278"/>
              <a:gd name="T9" fmla="*/ 50 h 356"/>
              <a:gd name="T10" fmla="*/ 228 w 278"/>
              <a:gd name="T11" fmla="*/ 46 h 356"/>
              <a:gd name="T12" fmla="*/ 222 w 278"/>
              <a:gd name="T13" fmla="*/ 38 h 356"/>
              <a:gd name="T14" fmla="*/ 160 w 278"/>
              <a:gd name="T15" fmla="*/ 2 h 356"/>
              <a:gd name="T16" fmla="*/ 150 w 278"/>
              <a:gd name="T17" fmla="*/ 2 h 356"/>
              <a:gd name="T18" fmla="*/ 88 w 278"/>
              <a:gd name="T19" fmla="*/ 38 h 356"/>
              <a:gd name="T20" fmla="*/ 84 w 278"/>
              <a:gd name="T21" fmla="*/ 48 h 356"/>
              <a:gd name="T22" fmla="*/ 88 w 278"/>
              <a:gd name="T23" fmla="*/ 54 h 356"/>
              <a:gd name="T24" fmla="*/ 108 w 278"/>
              <a:gd name="T25" fmla="*/ 56 h 356"/>
              <a:gd name="T26" fmla="*/ 22 w 278"/>
              <a:gd name="T27" fmla="*/ 170 h 356"/>
              <a:gd name="T28" fmla="*/ 74 w 278"/>
              <a:gd name="T29" fmla="*/ 114 h 356"/>
              <a:gd name="T30" fmla="*/ 22 w 278"/>
              <a:gd name="T31" fmla="*/ 70 h 356"/>
              <a:gd name="T32" fmla="*/ 22 w 278"/>
              <a:gd name="T33" fmla="*/ 64 h 356"/>
              <a:gd name="T34" fmla="*/ 18 w 278"/>
              <a:gd name="T35" fmla="*/ 56 h 356"/>
              <a:gd name="T36" fmla="*/ 12 w 278"/>
              <a:gd name="T37" fmla="*/ 54 h 356"/>
              <a:gd name="T38" fmla="*/ 8 w 278"/>
              <a:gd name="T39" fmla="*/ 54 h 356"/>
              <a:gd name="T40" fmla="*/ 2 w 278"/>
              <a:gd name="T41" fmla="*/ 60 h 356"/>
              <a:gd name="T42" fmla="*/ 2 w 278"/>
              <a:gd name="T43" fmla="*/ 190 h 356"/>
              <a:gd name="T44" fmla="*/ 0 w 278"/>
              <a:gd name="T45" fmla="*/ 190 h 356"/>
              <a:gd name="T46" fmla="*/ 0 w 278"/>
              <a:gd name="T47" fmla="*/ 340 h 356"/>
              <a:gd name="T48" fmla="*/ 6 w 278"/>
              <a:gd name="T49" fmla="*/ 350 h 356"/>
              <a:gd name="T50" fmla="*/ 16 w 278"/>
              <a:gd name="T51" fmla="*/ 356 h 356"/>
              <a:gd name="T52" fmla="*/ 134 w 278"/>
              <a:gd name="T53" fmla="*/ 260 h 356"/>
              <a:gd name="T54" fmla="*/ 178 w 278"/>
              <a:gd name="T55" fmla="*/ 356 h 356"/>
              <a:gd name="T56" fmla="*/ 262 w 278"/>
              <a:gd name="T57" fmla="*/ 356 h 356"/>
              <a:gd name="T58" fmla="*/ 272 w 278"/>
              <a:gd name="T59" fmla="*/ 350 h 356"/>
              <a:gd name="T60" fmla="*/ 278 w 278"/>
              <a:gd name="T61" fmla="*/ 340 h 356"/>
              <a:gd name="T62" fmla="*/ 278 w 278"/>
              <a:gd name="T63" fmla="*/ 174 h 356"/>
              <a:gd name="T64" fmla="*/ 276 w 278"/>
              <a:gd name="T65" fmla="*/ 164 h 356"/>
              <a:gd name="T66" fmla="*/ 268 w 278"/>
              <a:gd name="T67" fmla="*/ 158 h 356"/>
              <a:gd name="T68" fmla="*/ 102 w 278"/>
              <a:gd name="T69" fmla="*/ 306 h 356"/>
              <a:gd name="T70" fmla="*/ 58 w 278"/>
              <a:gd name="T71" fmla="*/ 260 h 356"/>
              <a:gd name="T72" fmla="*/ 102 w 278"/>
              <a:gd name="T73" fmla="*/ 306 h 356"/>
              <a:gd name="T74" fmla="*/ 58 w 278"/>
              <a:gd name="T75" fmla="*/ 230 h 356"/>
              <a:gd name="T76" fmla="*/ 102 w 278"/>
              <a:gd name="T77" fmla="*/ 186 h 356"/>
              <a:gd name="T78" fmla="*/ 178 w 278"/>
              <a:gd name="T79" fmla="*/ 230 h 356"/>
              <a:gd name="T80" fmla="*/ 134 w 278"/>
              <a:gd name="T81" fmla="*/ 186 h 356"/>
              <a:gd name="T82" fmla="*/ 178 w 278"/>
              <a:gd name="T83" fmla="*/ 230 h 356"/>
              <a:gd name="T84" fmla="*/ 156 w 278"/>
              <a:gd name="T85" fmla="*/ 114 h 356"/>
              <a:gd name="T86" fmla="*/ 140 w 278"/>
              <a:gd name="T87" fmla="*/ 106 h 356"/>
              <a:gd name="T88" fmla="*/ 134 w 278"/>
              <a:gd name="T89" fmla="*/ 90 h 356"/>
              <a:gd name="T90" fmla="*/ 136 w 278"/>
              <a:gd name="T91" fmla="*/ 82 h 356"/>
              <a:gd name="T92" fmla="*/ 146 w 278"/>
              <a:gd name="T93" fmla="*/ 70 h 356"/>
              <a:gd name="T94" fmla="*/ 156 w 278"/>
              <a:gd name="T95" fmla="*/ 68 h 356"/>
              <a:gd name="T96" fmla="*/ 172 w 278"/>
              <a:gd name="T97" fmla="*/ 76 h 356"/>
              <a:gd name="T98" fmla="*/ 178 w 278"/>
              <a:gd name="T99" fmla="*/ 90 h 356"/>
              <a:gd name="T100" fmla="*/ 176 w 278"/>
              <a:gd name="T101" fmla="*/ 100 h 356"/>
              <a:gd name="T102" fmla="*/ 164 w 278"/>
              <a:gd name="T103" fmla="*/ 112 h 356"/>
              <a:gd name="T104" fmla="*/ 156 w 278"/>
              <a:gd name="T105" fmla="*/ 114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8" h="356">
                <a:moveTo>
                  <a:pt x="268" y="158"/>
                </a:moveTo>
                <a:lnTo>
                  <a:pt x="204" y="126"/>
                </a:lnTo>
                <a:lnTo>
                  <a:pt x="204" y="56"/>
                </a:lnTo>
                <a:lnTo>
                  <a:pt x="218" y="56"/>
                </a:lnTo>
                <a:lnTo>
                  <a:pt x="218" y="56"/>
                </a:lnTo>
                <a:lnTo>
                  <a:pt x="218" y="56"/>
                </a:lnTo>
                <a:lnTo>
                  <a:pt x="218" y="56"/>
                </a:lnTo>
                <a:lnTo>
                  <a:pt x="222" y="56"/>
                </a:lnTo>
                <a:lnTo>
                  <a:pt x="224" y="54"/>
                </a:lnTo>
                <a:lnTo>
                  <a:pt x="226" y="50"/>
                </a:lnTo>
                <a:lnTo>
                  <a:pt x="228" y="46"/>
                </a:lnTo>
                <a:lnTo>
                  <a:pt x="228" y="46"/>
                </a:lnTo>
                <a:lnTo>
                  <a:pt x="226" y="40"/>
                </a:lnTo>
                <a:lnTo>
                  <a:pt x="222" y="38"/>
                </a:lnTo>
                <a:lnTo>
                  <a:pt x="160" y="2"/>
                </a:lnTo>
                <a:lnTo>
                  <a:pt x="160" y="2"/>
                </a:lnTo>
                <a:lnTo>
                  <a:pt x="156" y="0"/>
                </a:lnTo>
                <a:lnTo>
                  <a:pt x="150" y="2"/>
                </a:lnTo>
                <a:lnTo>
                  <a:pt x="88" y="38"/>
                </a:lnTo>
                <a:lnTo>
                  <a:pt x="88" y="38"/>
                </a:lnTo>
                <a:lnTo>
                  <a:pt x="84" y="42"/>
                </a:lnTo>
                <a:lnTo>
                  <a:pt x="84" y="48"/>
                </a:lnTo>
                <a:lnTo>
                  <a:pt x="84" y="48"/>
                </a:lnTo>
                <a:lnTo>
                  <a:pt x="88" y="54"/>
                </a:lnTo>
                <a:lnTo>
                  <a:pt x="94" y="56"/>
                </a:lnTo>
                <a:lnTo>
                  <a:pt x="108" y="56"/>
                </a:lnTo>
                <a:lnTo>
                  <a:pt x="108" y="126"/>
                </a:lnTo>
                <a:lnTo>
                  <a:pt x="22" y="170"/>
                </a:lnTo>
                <a:lnTo>
                  <a:pt x="22" y="114"/>
                </a:lnTo>
                <a:lnTo>
                  <a:pt x="74" y="114"/>
                </a:lnTo>
                <a:lnTo>
                  <a:pt x="74" y="70"/>
                </a:lnTo>
                <a:lnTo>
                  <a:pt x="22" y="70"/>
                </a:lnTo>
                <a:lnTo>
                  <a:pt x="22" y="64"/>
                </a:lnTo>
                <a:lnTo>
                  <a:pt x="22" y="64"/>
                </a:lnTo>
                <a:lnTo>
                  <a:pt x="20" y="60"/>
                </a:lnTo>
                <a:lnTo>
                  <a:pt x="18" y="56"/>
                </a:lnTo>
                <a:lnTo>
                  <a:pt x="14" y="54"/>
                </a:lnTo>
                <a:lnTo>
                  <a:pt x="12" y="54"/>
                </a:lnTo>
                <a:lnTo>
                  <a:pt x="12" y="54"/>
                </a:lnTo>
                <a:lnTo>
                  <a:pt x="8" y="54"/>
                </a:lnTo>
                <a:lnTo>
                  <a:pt x="4" y="56"/>
                </a:lnTo>
                <a:lnTo>
                  <a:pt x="2" y="60"/>
                </a:lnTo>
                <a:lnTo>
                  <a:pt x="2" y="64"/>
                </a:lnTo>
                <a:lnTo>
                  <a:pt x="2" y="190"/>
                </a:lnTo>
                <a:lnTo>
                  <a:pt x="2" y="190"/>
                </a:lnTo>
                <a:lnTo>
                  <a:pt x="0" y="190"/>
                </a:lnTo>
                <a:lnTo>
                  <a:pt x="0" y="340"/>
                </a:lnTo>
                <a:lnTo>
                  <a:pt x="0" y="340"/>
                </a:lnTo>
                <a:lnTo>
                  <a:pt x="2" y="346"/>
                </a:lnTo>
                <a:lnTo>
                  <a:pt x="6" y="350"/>
                </a:lnTo>
                <a:lnTo>
                  <a:pt x="10" y="354"/>
                </a:lnTo>
                <a:lnTo>
                  <a:pt x="16" y="356"/>
                </a:lnTo>
                <a:lnTo>
                  <a:pt x="134" y="356"/>
                </a:lnTo>
                <a:lnTo>
                  <a:pt x="134" y="260"/>
                </a:lnTo>
                <a:lnTo>
                  <a:pt x="178" y="260"/>
                </a:lnTo>
                <a:lnTo>
                  <a:pt x="178" y="356"/>
                </a:lnTo>
                <a:lnTo>
                  <a:pt x="262" y="356"/>
                </a:lnTo>
                <a:lnTo>
                  <a:pt x="262" y="356"/>
                </a:lnTo>
                <a:lnTo>
                  <a:pt x="268" y="354"/>
                </a:lnTo>
                <a:lnTo>
                  <a:pt x="272" y="350"/>
                </a:lnTo>
                <a:lnTo>
                  <a:pt x="276" y="346"/>
                </a:lnTo>
                <a:lnTo>
                  <a:pt x="278" y="340"/>
                </a:lnTo>
                <a:lnTo>
                  <a:pt x="278" y="174"/>
                </a:lnTo>
                <a:lnTo>
                  <a:pt x="278" y="174"/>
                </a:lnTo>
                <a:lnTo>
                  <a:pt x="276" y="168"/>
                </a:lnTo>
                <a:lnTo>
                  <a:pt x="276" y="164"/>
                </a:lnTo>
                <a:lnTo>
                  <a:pt x="272" y="162"/>
                </a:lnTo>
                <a:lnTo>
                  <a:pt x="268" y="158"/>
                </a:lnTo>
                <a:lnTo>
                  <a:pt x="268" y="158"/>
                </a:lnTo>
                <a:close/>
                <a:moveTo>
                  <a:pt x="102" y="306"/>
                </a:moveTo>
                <a:lnTo>
                  <a:pt x="58" y="306"/>
                </a:lnTo>
                <a:lnTo>
                  <a:pt x="58" y="260"/>
                </a:lnTo>
                <a:lnTo>
                  <a:pt x="102" y="260"/>
                </a:lnTo>
                <a:lnTo>
                  <a:pt x="102" y="306"/>
                </a:lnTo>
                <a:close/>
                <a:moveTo>
                  <a:pt x="102" y="230"/>
                </a:moveTo>
                <a:lnTo>
                  <a:pt x="58" y="230"/>
                </a:lnTo>
                <a:lnTo>
                  <a:pt x="58" y="186"/>
                </a:lnTo>
                <a:lnTo>
                  <a:pt x="102" y="186"/>
                </a:lnTo>
                <a:lnTo>
                  <a:pt x="102" y="230"/>
                </a:lnTo>
                <a:close/>
                <a:moveTo>
                  <a:pt x="178" y="230"/>
                </a:moveTo>
                <a:lnTo>
                  <a:pt x="134" y="230"/>
                </a:lnTo>
                <a:lnTo>
                  <a:pt x="134" y="186"/>
                </a:lnTo>
                <a:lnTo>
                  <a:pt x="178" y="186"/>
                </a:lnTo>
                <a:lnTo>
                  <a:pt x="178" y="230"/>
                </a:lnTo>
                <a:close/>
                <a:moveTo>
                  <a:pt x="156" y="114"/>
                </a:moveTo>
                <a:lnTo>
                  <a:pt x="156" y="114"/>
                </a:lnTo>
                <a:lnTo>
                  <a:pt x="146" y="112"/>
                </a:lnTo>
                <a:lnTo>
                  <a:pt x="140" y="106"/>
                </a:lnTo>
                <a:lnTo>
                  <a:pt x="136" y="100"/>
                </a:lnTo>
                <a:lnTo>
                  <a:pt x="134" y="90"/>
                </a:lnTo>
                <a:lnTo>
                  <a:pt x="134" y="90"/>
                </a:lnTo>
                <a:lnTo>
                  <a:pt x="136" y="82"/>
                </a:lnTo>
                <a:lnTo>
                  <a:pt x="140" y="76"/>
                </a:lnTo>
                <a:lnTo>
                  <a:pt x="146" y="70"/>
                </a:lnTo>
                <a:lnTo>
                  <a:pt x="156" y="68"/>
                </a:lnTo>
                <a:lnTo>
                  <a:pt x="156" y="68"/>
                </a:lnTo>
                <a:lnTo>
                  <a:pt x="164" y="70"/>
                </a:lnTo>
                <a:lnTo>
                  <a:pt x="172" y="76"/>
                </a:lnTo>
                <a:lnTo>
                  <a:pt x="176" y="82"/>
                </a:lnTo>
                <a:lnTo>
                  <a:pt x="178" y="90"/>
                </a:lnTo>
                <a:lnTo>
                  <a:pt x="178" y="90"/>
                </a:lnTo>
                <a:lnTo>
                  <a:pt x="176" y="100"/>
                </a:lnTo>
                <a:lnTo>
                  <a:pt x="172" y="106"/>
                </a:lnTo>
                <a:lnTo>
                  <a:pt x="164" y="112"/>
                </a:lnTo>
                <a:lnTo>
                  <a:pt x="156" y="114"/>
                </a:lnTo>
                <a:lnTo>
                  <a:pt x="156" y="114"/>
                </a:lnTo>
                <a:close/>
              </a:path>
            </a:pathLst>
          </a:custGeom>
          <a:solidFill>
            <a:srgbClr val="00338D"/>
          </a:solidFill>
          <a:ln>
            <a:noFill/>
          </a:ln>
          <a:extLst/>
        </p:spPr>
        <p:txBody>
          <a:bodyPr vert="horz" wrap="square" lIns="92018" tIns="46009" rIns="92018" bIns="46009" numCol="1" anchor="t" anchorCtr="0" compatLnSpc="1">
            <a:prstTxWarp prst="textNoShape">
              <a:avLst/>
            </a:prstTxWarp>
          </a:bodyPr>
          <a:lstStyle/>
          <a:p>
            <a:pPr defTabSz="920230">
              <a:defRPr/>
            </a:pPr>
            <a:endParaRPr lang="en-GB" sz="700" kern="0" dirty="0">
              <a:solidFill>
                <a:srgbClr val="000000">
                  <a:lumMod val="50000"/>
                  <a:lumOff val="50000"/>
                </a:srgbClr>
              </a:solidFill>
            </a:endParaRPr>
          </a:p>
        </p:txBody>
      </p:sp>
      <p:grpSp>
        <p:nvGrpSpPr>
          <p:cNvPr id="6" name="Group 5"/>
          <p:cNvGrpSpPr/>
          <p:nvPr/>
        </p:nvGrpSpPr>
        <p:grpSpPr>
          <a:xfrm>
            <a:off x="2961243" y="4813050"/>
            <a:ext cx="163513" cy="244475"/>
            <a:chOff x="2467051" y="5224643"/>
            <a:chExt cx="163513" cy="244475"/>
          </a:xfrm>
        </p:grpSpPr>
        <p:sp>
          <p:nvSpPr>
            <p:cNvPr id="169" name="Oval 6"/>
            <p:cNvSpPr>
              <a:spLocks noChangeArrowheads="1"/>
            </p:cNvSpPr>
            <p:nvPr/>
          </p:nvSpPr>
          <p:spPr bwMode="auto">
            <a:xfrm>
              <a:off x="2467051" y="5224643"/>
              <a:ext cx="163513" cy="52388"/>
            </a:xfrm>
            <a:prstGeom prst="ellipse">
              <a:avLst/>
            </a:prstGeom>
            <a:solidFill>
              <a:srgbClr val="00338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70" name="Freeform 7"/>
            <p:cNvSpPr>
              <a:spLocks/>
            </p:cNvSpPr>
            <p:nvPr/>
          </p:nvSpPr>
          <p:spPr bwMode="auto">
            <a:xfrm>
              <a:off x="2467051" y="5265918"/>
              <a:ext cx="163513" cy="203200"/>
            </a:xfrm>
            <a:custGeom>
              <a:avLst/>
              <a:gdLst>
                <a:gd name="T0" fmla="*/ 344 w 688"/>
                <a:gd name="T1" fmla="*/ 80 h 864"/>
                <a:gd name="T2" fmla="*/ 0 w 688"/>
                <a:gd name="T3" fmla="*/ 0 h 864"/>
                <a:gd name="T4" fmla="*/ 0 w 688"/>
                <a:gd name="T5" fmla="*/ 710 h 864"/>
                <a:gd name="T6" fmla="*/ 344 w 688"/>
                <a:gd name="T7" fmla="*/ 864 h 864"/>
                <a:gd name="T8" fmla="*/ 688 w 688"/>
                <a:gd name="T9" fmla="*/ 710 h 864"/>
                <a:gd name="T10" fmla="*/ 688 w 688"/>
                <a:gd name="T11" fmla="*/ 0 h 864"/>
                <a:gd name="T12" fmla="*/ 344 w 688"/>
                <a:gd name="T13" fmla="*/ 80 h 864"/>
              </a:gdLst>
              <a:ahLst/>
              <a:cxnLst>
                <a:cxn ang="0">
                  <a:pos x="T0" y="T1"/>
                </a:cxn>
                <a:cxn ang="0">
                  <a:pos x="T2" y="T3"/>
                </a:cxn>
                <a:cxn ang="0">
                  <a:pos x="T4" y="T5"/>
                </a:cxn>
                <a:cxn ang="0">
                  <a:pos x="T6" y="T7"/>
                </a:cxn>
                <a:cxn ang="0">
                  <a:pos x="T8" y="T9"/>
                </a:cxn>
                <a:cxn ang="0">
                  <a:pos x="T10" y="T11"/>
                </a:cxn>
                <a:cxn ang="0">
                  <a:pos x="T12" y="T13"/>
                </a:cxn>
              </a:cxnLst>
              <a:rect l="0" t="0" r="r" b="b"/>
              <a:pathLst>
                <a:path w="688" h="864">
                  <a:moveTo>
                    <a:pt x="344" y="80"/>
                  </a:moveTo>
                  <a:cubicBezTo>
                    <a:pt x="208" y="80"/>
                    <a:pt x="63" y="55"/>
                    <a:pt x="0" y="0"/>
                  </a:cubicBezTo>
                  <a:lnTo>
                    <a:pt x="0" y="710"/>
                  </a:lnTo>
                  <a:cubicBezTo>
                    <a:pt x="0" y="795"/>
                    <a:pt x="155" y="864"/>
                    <a:pt x="344" y="864"/>
                  </a:cubicBezTo>
                  <a:cubicBezTo>
                    <a:pt x="534" y="864"/>
                    <a:pt x="688" y="795"/>
                    <a:pt x="688" y="710"/>
                  </a:cubicBezTo>
                  <a:lnTo>
                    <a:pt x="688" y="0"/>
                  </a:lnTo>
                  <a:cubicBezTo>
                    <a:pt x="626" y="55"/>
                    <a:pt x="481" y="80"/>
                    <a:pt x="344" y="80"/>
                  </a:cubicBezTo>
                  <a:close/>
                </a:path>
              </a:pathLst>
            </a:custGeom>
            <a:solidFill>
              <a:srgbClr val="00338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grpSp>
        <p:nvGrpSpPr>
          <p:cNvPr id="5" name="Group 4"/>
          <p:cNvGrpSpPr/>
          <p:nvPr/>
        </p:nvGrpSpPr>
        <p:grpSpPr>
          <a:xfrm>
            <a:off x="2932668" y="4388267"/>
            <a:ext cx="185737" cy="286923"/>
            <a:chOff x="2438476" y="4822052"/>
            <a:chExt cx="185737" cy="286923"/>
          </a:xfrm>
        </p:grpSpPr>
        <p:sp>
          <p:nvSpPr>
            <p:cNvPr id="20" name="AutoShape 9"/>
            <p:cNvSpPr>
              <a:spLocks noChangeAspect="1" noChangeArrowheads="1" noTextEdit="1"/>
            </p:cNvSpPr>
            <p:nvPr/>
          </p:nvSpPr>
          <p:spPr bwMode="auto">
            <a:xfrm>
              <a:off x="2438476" y="4822052"/>
              <a:ext cx="185737" cy="286923"/>
            </a:xfrm>
            <a:prstGeom prst="rect">
              <a:avLst/>
            </a:prstGeom>
            <a:solidFill>
              <a:srgbClr val="0033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1" name="Rectangle 11"/>
            <p:cNvSpPr>
              <a:spLocks noChangeArrowheads="1"/>
            </p:cNvSpPr>
            <p:nvPr/>
          </p:nvSpPr>
          <p:spPr bwMode="auto">
            <a:xfrm>
              <a:off x="2442014" y="4826211"/>
              <a:ext cx="178661" cy="27860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2" name="Rectangle 12"/>
            <p:cNvSpPr>
              <a:spLocks noChangeArrowheads="1"/>
            </p:cNvSpPr>
            <p:nvPr/>
          </p:nvSpPr>
          <p:spPr bwMode="auto">
            <a:xfrm>
              <a:off x="2459703" y="4840072"/>
              <a:ext cx="143283" cy="42970"/>
            </a:xfrm>
            <a:prstGeom prst="rect">
              <a:avLst/>
            </a:prstGeom>
            <a:solidFill>
              <a:srgbClr val="00338D"/>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3" name="Rectangle 13"/>
            <p:cNvSpPr>
              <a:spLocks noChangeArrowheads="1"/>
            </p:cNvSpPr>
            <p:nvPr/>
          </p:nvSpPr>
          <p:spPr bwMode="auto">
            <a:xfrm>
              <a:off x="2459703" y="4889971"/>
              <a:ext cx="143283" cy="29109"/>
            </a:xfrm>
            <a:prstGeom prst="rect">
              <a:avLst/>
            </a:prstGeom>
            <a:solidFill>
              <a:srgbClr val="00338D"/>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4" name="Rectangle 14"/>
            <p:cNvSpPr>
              <a:spLocks noChangeArrowheads="1"/>
            </p:cNvSpPr>
            <p:nvPr/>
          </p:nvSpPr>
          <p:spPr bwMode="auto">
            <a:xfrm>
              <a:off x="2459703" y="4926010"/>
              <a:ext cx="143283" cy="24950"/>
            </a:xfrm>
            <a:prstGeom prst="rect">
              <a:avLst/>
            </a:prstGeom>
            <a:solidFill>
              <a:srgbClr val="00338D"/>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5" name="Rectangle 15"/>
            <p:cNvSpPr>
              <a:spLocks noChangeArrowheads="1"/>
            </p:cNvSpPr>
            <p:nvPr/>
          </p:nvSpPr>
          <p:spPr bwMode="auto">
            <a:xfrm>
              <a:off x="2459703" y="4957890"/>
              <a:ext cx="143283" cy="133066"/>
            </a:xfrm>
            <a:prstGeom prst="rect">
              <a:avLst/>
            </a:prstGeom>
            <a:solidFill>
              <a:srgbClr val="00338D"/>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6" name="Rectangle 16"/>
            <p:cNvSpPr>
              <a:spLocks noChangeArrowheads="1"/>
            </p:cNvSpPr>
            <p:nvPr/>
          </p:nvSpPr>
          <p:spPr bwMode="auto">
            <a:xfrm>
              <a:off x="2495081" y="4858091"/>
              <a:ext cx="72526" cy="6931"/>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7" name="Rectangle 17"/>
            <p:cNvSpPr>
              <a:spLocks noChangeArrowheads="1"/>
            </p:cNvSpPr>
            <p:nvPr/>
          </p:nvSpPr>
          <p:spPr bwMode="auto">
            <a:xfrm>
              <a:off x="2477392" y="5043828"/>
              <a:ext cx="26534" cy="33266"/>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95" name="TextBox 94"/>
          <p:cNvSpPr txBox="1"/>
          <p:nvPr/>
        </p:nvSpPr>
        <p:spPr>
          <a:xfrm>
            <a:off x="10045450" y="3981566"/>
            <a:ext cx="1095911" cy="270660"/>
          </a:xfrm>
          <a:prstGeom prst="rect">
            <a:avLst/>
          </a:prstGeom>
          <a:noFill/>
          <a:ln>
            <a:noFill/>
          </a:ln>
        </p:spPr>
        <p:txBody>
          <a:bodyPr wrap="square" lIns="54610" tIns="54610" rIns="54610" bIns="54610" rtlCol="0">
            <a:noAutofit/>
          </a:bodyPr>
          <a:lstStyle>
            <a:defPPr>
              <a:defRPr lang="en-US"/>
            </a:defPPr>
            <a:lvl1pPr marL="171450" indent="-171450">
              <a:spcAft>
                <a:spcPts val="200"/>
              </a:spcAft>
              <a:buFont typeface="Arial" panose="020B0604020202020204" pitchFamily="34" charset="0"/>
              <a:buChar char="―"/>
              <a:defRPr sz="1000" b="1">
                <a:solidFill>
                  <a:schemeClr val="bg1"/>
                </a:solidFill>
                <a:latin typeface="Arial Narrow" panose="020B0606020202030204" pitchFamily="34" charset="0"/>
              </a:defRPr>
            </a:lvl1pPr>
          </a:lstStyle>
          <a:p>
            <a:pPr marL="0" indent="0">
              <a:spcAft>
                <a:spcPts val="0"/>
              </a:spcAft>
              <a:buClr>
                <a:prstClr val="white"/>
              </a:buClr>
              <a:buFont typeface="Arial" panose="020B0604020202020204" pitchFamily="34" charset="0"/>
              <a:buNone/>
            </a:pPr>
            <a:r>
              <a:rPr lang="en-US" sz="800" dirty="0">
                <a:solidFill>
                  <a:prstClr val="white"/>
                </a:solidFill>
                <a:latin typeface="Arial"/>
              </a:rPr>
              <a:t>Traditional </a:t>
            </a:r>
            <a:r>
              <a:rPr lang="en-US" sz="800" dirty="0" smtClean="0">
                <a:solidFill>
                  <a:prstClr val="white"/>
                </a:solidFill>
                <a:latin typeface="Arial"/>
              </a:rPr>
              <a:t>OS:</a:t>
            </a:r>
            <a:endParaRPr lang="en-US" sz="800" dirty="0">
              <a:solidFill>
                <a:prstClr val="white"/>
              </a:solidFill>
              <a:latin typeface="Arial"/>
            </a:endParaRPr>
          </a:p>
        </p:txBody>
      </p:sp>
    </p:spTree>
    <p:extLst>
      <p:ext uri="{BB962C8B-B14F-4D97-AF65-F5344CB8AC3E}">
        <p14:creationId xmlns:p14="http://schemas.microsoft.com/office/powerpoint/2010/main" val="26840165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p:cNvSpPr>
            <a:spLocks noGrp="1"/>
          </p:cNvSpPr>
          <p:nvPr>
            <p:ph type="body" sz="quarter" idx="10"/>
          </p:nvPr>
        </p:nvSpPr>
        <p:spPr>
          <a:xfrm>
            <a:off x="998400" y="1061634"/>
            <a:ext cx="10195200" cy="4815292"/>
          </a:xfrm>
        </p:spPr>
        <p:txBody>
          <a:bodyPr/>
          <a:lstStyle/>
          <a:p>
            <a:pPr lvl="1"/>
            <a:r>
              <a:rPr lang="en-US" sz="1000" dirty="0" smtClean="0">
                <a:solidFill>
                  <a:schemeClr val="tx1"/>
                </a:solidFill>
              </a:rPr>
              <a:t>Cloud security is not an overnight endeavor – but rather a journey that starts with a </a:t>
            </a:r>
            <a:r>
              <a:rPr lang="en-US" sz="1000" i="1" dirty="0" smtClean="0">
                <a:solidFill>
                  <a:schemeClr val="tx1"/>
                </a:solidFill>
              </a:rPr>
              <a:t>Cloud Security Capability Assessment and Strategy</a:t>
            </a:r>
            <a:r>
              <a:rPr lang="en-US" sz="1000" dirty="0" smtClean="0">
                <a:solidFill>
                  <a:schemeClr val="tx1"/>
                </a:solidFill>
              </a:rPr>
              <a:t> to define your target state and where to focus your investments over time to have the highest impact. </a:t>
            </a:r>
            <a:endParaRPr lang="en-US" sz="1000" dirty="0">
              <a:solidFill>
                <a:schemeClr val="tx1"/>
              </a:solidFill>
            </a:endParaRPr>
          </a:p>
        </p:txBody>
      </p:sp>
      <p:sp>
        <p:nvSpPr>
          <p:cNvPr id="19" name="Title 18"/>
          <p:cNvSpPr>
            <a:spLocks noGrp="1"/>
          </p:cNvSpPr>
          <p:nvPr>
            <p:ph type="title"/>
          </p:nvPr>
        </p:nvSpPr>
        <p:spPr/>
        <p:txBody>
          <a:bodyPr/>
          <a:lstStyle/>
          <a:p>
            <a:r>
              <a:rPr lang="en-US" dirty="0" smtClean="0"/>
              <a:t>Typical cloud security journey</a:t>
            </a:r>
            <a:endParaRPr lang="en-US" dirty="0"/>
          </a:p>
        </p:txBody>
      </p:sp>
      <p:grpSp>
        <p:nvGrpSpPr>
          <p:cNvPr id="8" name="Group 7"/>
          <p:cNvGrpSpPr/>
          <p:nvPr/>
        </p:nvGrpSpPr>
        <p:grpSpPr>
          <a:xfrm>
            <a:off x="998400" y="1536194"/>
            <a:ext cx="10304949" cy="4343831"/>
            <a:chOff x="998400" y="1536194"/>
            <a:chExt cx="10304949" cy="4343831"/>
          </a:xfrm>
        </p:grpSpPr>
        <p:sp>
          <p:nvSpPr>
            <p:cNvPr id="85" name="TextBox 84"/>
            <p:cNvSpPr txBox="1"/>
            <p:nvPr/>
          </p:nvSpPr>
          <p:spPr>
            <a:xfrm>
              <a:off x="7097669" y="1536194"/>
              <a:ext cx="1324546" cy="664885"/>
            </a:xfrm>
            <a:prstGeom prst="rect">
              <a:avLst/>
            </a:prstGeom>
            <a:noFill/>
          </p:spPr>
          <p:txBody>
            <a:bodyPr wrap="none" lIns="54610" tIns="54610" rIns="54610" bIns="54610" rtlCol="0">
              <a:noAutofit/>
            </a:bodyPr>
            <a:lstStyle/>
            <a:p>
              <a:pPr>
                <a:spcAft>
                  <a:spcPts val="600"/>
                </a:spcAft>
              </a:pPr>
              <a:r>
                <a:rPr lang="en-US" sz="900" b="1" dirty="0">
                  <a:solidFill>
                    <a:srgbClr val="00338D"/>
                  </a:solidFill>
                </a:rPr>
                <a:t>Enhance &amp; Integrate</a:t>
              </a:r>
            </a:p>
          </p:txBody>
        </p:sp>
        <p:sp>
          <p:nvSpPr>
            <p:cNvPr id="81" name="TextBox 80"/>
            <p:cNvSpPr txBox="1"/>
            <p:nvPr/>
          </p:nvSpPr>
          <p:spPr>
            <a:xfrm>
              <a:off x="4004319" y="1536194"/>
              <a:ext cx="1266669" cy="397679"/>
            </a:xfrm>
            <a:prstGeom prst="rect">
              <a:avLst/>
            </a:prstGeom>
            <a:noFill/>
          </p:spPr>
          <p:txBody>
            <a:bodyPr wrap="none" lIns="54610" tIns="54610" rIns="54610" bIns="54610" rtlCol="0">
              <a:noAutofit/>
            </a:bodyPr>
            <a:lstStyle/>
            <a:p>
              <a:pPr>
                <a:spcAft>
                  <a:spcPts val="600"/>
                </a:spcAft>
              </a:pPr>
              <a:r>
                <a:rPr lang="en-US" sz="900" b="1" dirty="0">
                  <a:solidFill>
                    <a:srgbClr val="00338D"/>
                  </a:solidFill>
                </a:rPr>
                <a:t>Establish Program &amp; Foundation</a:t>
              </a:r>
            </a:p>
          </p:txBody>
        </p:sp>
        <p:sp>
          <p:nvSpPr>
            <p:cNvPr id="95" name="TextBox 94"/>
            <p:cNvSpPr txBox="1"/>
            <p:nvPr/>
          </p:nvSpPr>
          <p:spPr>
            <a:xfrm>
              <a:off x="9537441" y="1536194"/>
              <a:ext cx="1765908" cy="664885"/>
            </a:xfrm>
            <a:prstGeom prst="rect">
              <a:avLst/>
            </a:prstGeom>
            <a:noFill/>
          </p:spPr>
          <p:txBody>
            <a:bodyPr wrap="none" lIns="54610" tIns="54610" rIns="54610" bIns="54610" rtlCol="0">
              <a:noAutofit/>
            </a:bodyPr>
            <a:lstStyle/>
            <a:p>
              <a:pPr>
                <a:spcAft>
                  <a:spcPts val="600"/>
                </a:spcAft>
              </a:pPr>
              <a:r>
                <a:rPr lang="en-US" sz="900" b="1" dirty="0">
                  <a:solidFill>
                    <a:srgbClr val="00338D"/>
                  </a:solidFill>
                </a:rPr>
                <a:t>Extend &amp; Optimize </a:t>
              </a:r>
            </a:p>
          </p:txBody>
        </p:sp>
        <p:grpSp>
          <p:nvGrpSpPr>
            <p:cNvPr id="7" name="Group 6"/>
            <p:cNvGrpSpPr/>
            <p:nvPr/>
          </p:nvGrpSpPr>
          <p:grpSpPr>
            <a:xfrm>
              <a:off x="998400" y="1778041"/>
              <a:ext cx="10195200" cy="4101984"/>
              <a:chOff x="998400" y="1778041"/>
              <a:chExt cx="10195200" cy="4101984"/>
            </a:xfrm>
          </p:grpSpPr>
          <p:sp>
            <p:nvSpPr>
              <p:cNvPr id="58" name="Rectangle 57"/>
              <p:cNvSpPr/>
              <p:nvPr/>
            </p:nvSpPr>
            <p:spPr bwMode="auto">
              <a:xfrm>
                <a:off x="3068461" y="2002555"/>
                <a:ext cx="8108283" cy="3877470"/>
              </a:xfrm>
              <a:prstGeom prst="rect">
                <a:avLst/>
              </a:prstGeom>
              <a:solidFill>
                <a:schemeClr val="bg1"/>
              </a:solidFill>
              <a:ln w="9525" cap="flat" cmpd="sng" algn="ctr">
                <a:noFill/>
                <a:prstDash val="solid"/>
                <a:round/>
                <a:headEnd type="none" w="med" len="med"/>
                <a:tailEnd type="none" w="med" len="med"/>
              </a:ln>
              <a:effectLst/>
            </p:spPr>
            <p:txBody>
              <a:bodyPr vert="horz" wrap="square" lIns="90555" tIns="45278" rIns="90555" bIns="45278" numCol="1" rtlCol="0" anchor="t" anchorCtr="0" compatLnSpc="1">
                <a:prstTxWarp prst="textNoShape">
                  <a:avLst/>
                </a:prstTxWarp>
              </a:bodyPr>
              <a:lstStyle/>
              <a:p>
                <a:pPr defTabSz="905581"/>
                <a:endParaRPr lang="en-US" sz="900" b="1" dirty="0">
                  <a:solidFill>
                    <a:srgbClr val="000000"/>
                  </a:solidFill>
                </a:endParaRPr>
              </a:p>
            </p:txBody>
          </p:sp>
          <p:cxnSp>
            <p:nvCxnSpPr>
              <p:cNvPr id="61" name="Straight Connector 60"/>
              <p:cNvCxnSpPr/>
              <p:nvPr/>
            </p:nvCxnSpPr>
            <p:spPr>
              <a:xfrm flipH="1">
                <a:off x="1348364" y="3786964"/>
                <a:ext cx="9838140" cy="0"/>
              </a:xfrm>
              <a:prstGeom prst="line">
                <a:avLst/>
              </a:prstGeom>
              <a:ln w="6350">
                <a:solidFill>
                  <a:srgbClr val="00338D"/>
                </a:solidFill>
                <a:miter lim="800000"/>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flipV="1">
                <a:off x="1369515" y="3914817"/>
                <a:ext cx="9816990" cy="5523"/>
              </a:xfrm>
              <a:prstGeom prst="line">
                <a:avLst/>
              </a:prstGeom>
              <a:ln w="6350">
                <a:solidFill>
                  <a:srgbClr val="00338D"/>
                </a:solidFill>
                <a:miter lim="800000"/>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6443810" y="1862652"/>
                <a:ext cx="3616" cy="3981493"/>
              </a:xfrm>
              <a:prstGeom prst="line">
                <a:avLst/>
              </a:prstGeom>
              <a:ln w="6350">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1170015" y="1896506"/>
                <a:ext cx="23585" cy="3947639"/>
              </a:xfrm>
              <a:prstGeom prst="line">
                <a:avLst/>
              </a:prstGeom>
              <a:ln w="6350">
                <a:solidFill>
                  <a:srgbClr val="00338D"/>
                </a:solidFill>
              </a:ln>
            </p:spPr>
            <p:style>
              <a:lnRef idx="1">
                <a:schemeClr val="accent1"/>
              </a:lnRef>
              <a:fillRef idx="0">
                <a:schemeClr val="accent1"/>
              </a:fillRef>
              <a:effectRef idx="0">
                <a:schemeClr val="accent1"/>
              </a:effectRef>
              <a:fontRef idx="minor">
                <a:schemeClr val="tx1"/>
              </a:fontRef>
            </p:style>
          </p:cxnSp>
          <p:sp>
            <p:nvSpPr>
              <p:cNvPr id="73" name="Rounded Rectangle 32"/>
              <p:cNvSpPr>
                <a:spLocks noChangeArrowheads="1"/>
              </p:cNvSpPr>
              <p:nvPr/>
            </p:nvSpPr>
            <p:spPr bwMode="auto">
              <a:xfrm>
                <a:off x="1451234" y="3963413"/>
                <a:ext cx="1718923" cy="411717"/>
              </a:xfrm>
              <a:prstGeom prst="rect">
                <a:avLst/>
              </a:prstGeom>
              <a:solidFill>
                <a:srgbClr val="00338D"/>
              </a:solidFill>
              <a:ln w="9525" cap="flat" cmpd="sng" algn="ctr">
                <a:noFill/>
                <a:prstDash val="solid"/>
                <a:round/>
                <a:headEnd type="none" w="med" len="med"/>
                <a:tailEnd type="none" w="med" len="med"/>
              </a:ln>
              <a:effectLst/>
            </p:spPr>
            <p:txBody>
              <a:bodyPr wrap="square" lIns="45278" tIns="45278" rIns="45278" bIns="45278" anchor="ctr"/>
              <a:lstStyle/>
              <a:p>
                <a:pPr algn="ctr" fontAlgn="t">
                  <a:spcAft>
                    <a:spcPts val="300"/>
                  </a:spcAft>
                  <a:defRPr sz="700" b="1" i="0" u="none" strike="noStrike" kern="1200" baseline="0">
                    <a:solidFill>
                      <a:prstClr val="white"/>
                    </a:solidFill>
                    <a:latin typeface="+mn-lt"/>
                    <a:ea typeface="+mn-ea"/>
                    <a:cs typeface="+mn-cs"/>
                  </a:defRPr>
                </a:pPr>
                <a:r>
                  <a:rPr lang="en-US" sz="900" b="1" dirty="0">
                    <a:solidFill>
                      <a:prstClr val="white"/>
                    </a:solidFill>
                  </a:rPr>
                  <a:t>Threat and vulnerability Management</a:t>
                </a:r>
              </a:p>
            </p:txBody>
          </p:sp>
          <p:sp>
            <p:nvSpPr>
              <p:cNvPr id="74" name="Rectangle 73"/>
              <p:cNvSpPr/>
              <p:nvPr/>
            </p:nvSpPr>
            <p:spPr>
              <a:xfrm>
                <a:off x="998400" y="3914817"/>
                <a:ext cx="2197528" cy="1954561"/>
              </a:xfrm>
              <a:prstGeom prst="rect">
                <a:avLst/>
              </a:prstGeom>
              <a:noFill/>
              <a:ln w="635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t" anchorCtr="0"/>
              <a:lstStyle/>
              <a:p>
                <a:pPr algn="ctr"/>
                <a:r>
                  <a:rPr lang="en-US" sz="900" b="1" dirty="0">
                    <a:solidFill>
                      <a:srgbClr val="00338D"/>
                    </a:solidFill>
                  </a:rPr>
                  <a:t>Technology Enablement</a:t>
                </a:r>
              </a:p>
            </p:txBody>
          </p:sp>
          <p:sp>
            <p:nvSpPr>
              <p:cNvPr id="76" name="Rounded Rectangle 32"/>
              <p:cNvSpPr>
                <a:spLocks noChangeArrowheads="1"/>
              </p:cNvSpPr>
              <p:nvPr/>
            </p:nvSpPr>
            <p:spPr bwMode="auto">
              <a:xfrm>
                <a:off x="1451234" y="4435979"/>
                <a:ext cx="1718923" cy="404497"/>
              </a:xfrm>
              <a:prstGeom prst="rect">
                <a:avLst/>
              </a:prstGeom>
              <a:solidFill>
                <a:srgbClr val="00A3A1"/>
              </a:solidFill>
              <a:ln w="9525" cap="flat" cmpd="sng" algn="ctr">
                <a:noFill/>
                <a:prstDash val="solid"/>
                <a:round/>
                <a:headEnd type="none" w="med" len="med"/>
                <a:tailEnd type="none" w="med" len="med"/>
              </a:ln>
              <a:effectLst/>
            </p:spPr>
            <p:txBody>
              <a:bodyPr lIns="45278" tIns="45278" rIns="45278" bIns="45278" anchor="ctr"/>
              <a:lstStyle/>
              <a:p>
                <a:pPr fontAlgn="t">
                  <a:spcAft>
                    <a:spcPts val="300"/>
                  </a:spcAft>
                </a:pPr>
                <a:endParaRPr lang="en-US" sz="900" b="1" dirty="0">
                  <a:solidFill>
                    <a:prstClr val="white"/>
                  </a:solidFill>
                </a:endParaRPr>
              </a:p>
              <a:p>
                <a:pPr algn="ctr" fontAlgn="t">
                  <a:spcAft>
                    <a:spcPts val="300"/>
                  </a:spcAft>
                  <a:defRPr sz="700" b="1" i="0" u="none" strike="noStrike" kern="1200" baseline="0">
                    <a:solidFill>
                      <a:prstClr val="white"/>
                    </a:solidFill>
                    <a:latin typeface="+mn-lt"/>
                    <a:ea typeface="+mn-ea"/>
                    <a:cs typeface="+mn-cs"/>
                  </a:defRPr>
                </a:pPr>
                <a:r>
                  <a:rPr lang="en-US" sz="900" b="1" dirty="0">
                    <a:solidFill>
                      <a:prstClr val="white"/>
                    </a:solidFill>
                  </a:rPr>
                  <a:t>Identity and Access Management</a:t>
                </a:r>
              </a:p>
              <a:p>
                <a:pPr fontAlgn="t">
                  <a:spcAft>
                    <a:spcPts val="300"/>
                  </a:spcAft>
                </a:pPr>
                <a:endParaRPr lang="en-US" sz="900" b="1" dirty="0">
                  <a:solidFill>
                    <a:prstClr val="white"/>
                  </a:solidFill>
                </a:endParaRPr>
              </a:p>
            </p:txBody>
          </p:sp>
          <p:sp>
            <p:nvSpPr>
              <p:cNvPr id="77" name="Rounded Rectangle 32"/>
              <p:cNvSpPr>
                <a:spLocks noChangeArrowheads="1"/>
              </p:cNvSpPr>
              <p:nvPr/>
            </p:nvSpPr>
            <p:spPr bwMode="auto">
              <a:xfrm>
                <a:off x="1451234" y="4905657"/>
                <a:ext cx="1718923" cy="425363"/>
              </a:xfrm>
              <a:prstGeom prst="rect">
                <a:avLst/>
              </a:prstGeom>
              <a:solidFill>
                <a:srgbClr val="EAAA00"/>
              </a:solidFill>
              <a:ln w="9525" cap="flat" cmpd="sng" algn="ctr">
                <a:noFill/>
                <a:prstDash val="solid"/>
                <a:round/>
                <a:headEnd type="none" w="med" len="med"/>
                <a:tailEnd type="none" w="med" len="med"/>
              </a:ln>
              <a:effectLst/>
            </p:spPr>
            <p:txBody>
              <a:bodyPr lIns="45278" tIns="45278" rIns="45278" bIns="45278" anchor="ctr"/>
              <a:lstStyle/>
              <a:p>
                <a:pPr algn="ctr" fontAlgn="t">
                  <a:spcAft>
                    <a:spcPts val="300"/>
                  </a:spcAft>
                  <a:defRPr sz="700" b="1" i="0" u="none" strike="noStrike" kern="1200" baseline="0">
                    <a:solidFill>
                      <a:prstClr val="white"/>
                    </a:solidFill>
                    <a:latin typeface="+mn-lt"/>
                    <a:ea typeface="+mn-ea"/>
                    <a:cs typeface="+mn-cs"/>
                  </a:defRPr>
                </a:pPr>
                <a:r>
                  <a:rPr lang="en-US" sz="900" b="1" dirty="0">
                    <a:solidFill>
                      <a:prstClr val="white"/>
                    </a:solidFill>
                  </a:rPr>
                  <a:t>Information and privacy protection</a:t>
                </a:r>
              </a:p>
            </p:txBody>
          </p:sp>
          <p:sp>
            <p:nvSpPr>
              <p:cNvPr id="78" name="Rounded Rectangle 32"/>
              <p:cNvSpPr>
                <a:spLocks noChangeArrowheads="1"/>
              </p:cNvSpPr>
              <p:nvPr/>
            </p:nvSpPr>
            <p:spPr bwMode="auto">
              <a:xfrm>
                <a:off x="1451234" y="5387407"/>
                <a:ext cx="1718923" cy="424670"/>
              </a:xfrm>
              <a:prstGeom prst="rect">
                <a:avLst/>
              </a:prstGeom>
              <a:solidFill>
                <a:srgbClr val="43B02A"/>
              </a:solidFill>
              <a:ln w="9525" cap="flat" cmpd="sng" algn="ctr">
                <a:noFill/>
                <a:prstDash val="solid"/>
                <a:round/>
                <a:headEnd type="none" w="med" len="med"/>
                <a:tailEnd type="none" w="med" len="med"/>
              </a:ln>
              <a:effectLst/>
            </p:spPr>
            <p:txBody>
              <a:bodyPr lIns="45278" tIns="45278" rIns="45278" bIns="45278" anchor="ctr"/>
              <a:lstStyle/>
              <a:p>
                <a:pPr fontAlgn="t">
                  <a:spcAft>
                    <a:spcPts val="540"/>
                  </a:spcAft>
                </a:pPr>
                <a:r>
                  <a:rPr lang="en-US" sz="900" b="1" kern="0" dirty="0">
                    <a:solidFill>
                      <a:srgbClr val="FFFFFF"/>
                    </a:solidFill>
                  </a:rPr>
                  <a:t>Incident and crisis management</a:t>
                </a:r>
              </a:p>
            </p:txBody>
          </p:sp>
          <p:sp>
            <p:nvSpPr>
              <p:cNvPr id="80" name="Left Brace 79"/>
              <p:cNvSpPr/>
              <p:nvPr/>
            </p:nvSpPr>
            <p:spPr>
              <a:xfrm rot="5400000">
                <a:off x="4882806" y="360239"/>
                <a:ext cx="98690" cy="3038406"/>
              </a:xfrm>
              <a:prstGeom prst="leftBrace">
                <a:avLst/>
              </a:prstGeom>
              <a:ln>
                <a:solidFill>
                  <a:srgbClr val="0033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b="1" dirty="0">
                  <a:solidFill>
                    <a:srgbClr val="000000"/>
                  </a:solidFill>
                </a:endParaRPr>
              </a:p>
            </p:txBody>
          </p:sp>
          <p:sp>
            <p:nvSpPr>
              <p:cNvPr id="84" name="Left Brace 83"/>
              <p:cNvSpPr/>
              <p:nvPr/>
            </p:nvSpPr>
            <p:spPr>
              <a:xfrm rot="5400000">
                <a:off x="7646220" y="765843"/>
                <a:ext cx="77832" cy="2248061"/>
              </a:xfrm>
              <a:prstGeom prst="leftBrace">
                <a:avLst/>
              </a:prstGeom>
              <a:ln>
                <a:solidFill>
                  <a:srgbClr val="0033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b="1" dirty="0">
                  <a:solidFill>
                    <a:srgbClr val="000000"/>
                  </a:solidFill>
                </a:endParaRPr>
              </a:p>
            </p:txBody>
          </p:sp>
          <p:sp>
            <p:nvSpPr>
              <p:cNvPr id="99" name="Left Brace 98"/>
              <p:cNvSpPr/>
              <p:nvPr/>
            </p:nvSpPr>
            <p:spPr>
              <a:xfrm rot="5400000">
                <a:off x="10006099" y="766943"/>
                <a:ext cx="75631" cy="2248061"/>
              </a:xfrm>
              <a:prstGeom prst="leftBrace">
                <a:avLst/>
              </a:prstGeom>
              <a:ln>
                <a:solidFill>
                  <a:srgbClr val="0033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b="1" dirty="0">
                  <a:solidFill>
                    <a:srgbClr val="000000"/>
                  </a:solidFill>
                </a:endParaRPr>
              </a:p>
            </p:txBody>
          </p:sp>
          <p:cxnSp>
            <p:nvCxnSpPr>
              <p:cNvPr id="100" name="Straight Connector 99"/>
              <p:cNvCxnSpPr/>
              <p:nvPr/>
            </p:nvCxnSpPr>
            <p:spPr>
              <a:xfrm flipH="1">
                <a:off x="6561105" y="1857466"/>
                <a:ext cx="6951" cy="3986678"/>
              </a:xfrm>
              <a:prstGeom prst="line">
                <a:avLst/>
              </a:prstGeom>
              <a:ln w="6350">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8804116" y="1849701"/>
                <a:ext cx="5052" cy="3994443"/>
              </a:xfrm>
              <a:prstGeom prst="line">
                <a:avLst/>
              </a:prstGeom>
              <a:ln w="6350">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a:off x="8918917" y="1844516"/>
                <a:ext cx="5829" cy="4024862"/>
              </a:xfrm>
              <a:prstGeom prst="line">
                <a:avLst/>
              </a:prstGeom>
              <a:ln w="6350">
                <a:solidFill>
                  <a:srgbClr val="00338D"/>
                </a:solidFill>
              </a:ln>
            </p:spPr>
            <p:style>
              <a:lnRef idx="1">
                <a:schemeClr val="accent1"/>
              </a:lnRef>
              <a:fillRef idx="0">
                <a:schemeClr val="accent1"/>
              </a:fillRef>
              <a:effectRef idx="0">
                <a:schemeClr val="accent1"/>
              </a:effectRef>
              <a:fontRef idx="minor">
                <a:schemeClr val="tx1"/>
              </a:fontRef>
            </p:style>
          </p:cxnSp>
          <p:sp>
            <p:nvSpPr>
              <p:cNvPr id="104" name="Rounded Rectangle 32"/>
              <p:cNvSpPr>
                <a:spLocks noChangeArrowheads="1"/>
              </p:cNvSpPr>
              <p:nvPr/>
            </p:nvSpPr>
            <p:spPr bwMode="auto">
              <a:xfrm>
                <a:off x="1451234" y="2450457"/>
                <a:ext cx="1718923" cy="402333"/>
              </a:xfrm>
              <a:prstGeom prst="rect">
                <a:avLst/>
              </a:prstGeom>
              <a:solidFill>
                <a:srgbClr val="005EB8"/>
              </a:solidFill>
              <a:ln w="9525" cap="flat" cmpd="sng" algn="ctr">
                <a:noFill/>
                <a:prstDash val="solid"/>
                <a:round/>
                <a:headEnd type="none" w="med" len="med"/>
                <a:tailEnd type="none" w="med" len="med"/>
              </a:ln>
              <a:effectLst/>
            </p:spPr>
            <p:txBody>
              <a:bodyPr lIns="45278" tIns="45278" rIns="45278" bIns="45278" anchor="ctr"/>
              <a:lstStyle/>
              <a:p>
                <a:pPr algn="ctr">
                  <a:defRPr sz="700" b="1" i="0" u="none" strike="noStrike" kern="1200" baseline="0">
                    <a:solidFill>
                      <a:prstClr val="white"/>
                    </a:solidFill>
                    <a:latin typeface="+mn-lt"/>
                    <a:ea typeface="+mn-ea"/>
                    <a:cs typeface="+mn-cs"/>
                  </a:defRPr>
                </a:pPr>
                <a:r>
                  <a:rPr lang="en-US" sz="900" b="1" dirty="0" smtClean="0">
                    <a:solidFill>
                      <a:prstClr val="white"/>
                    </a:solidFill>
                  </a:rPr>
                  <a:t>Risk and </a:t>
                </a:r>
              </a:p>
              <a:p>
                <a:pPr algn="ctr">
                  <a:defRPr sz="700" b="1" i="0" u="none" strike="noStrike" kern="1200" baseline="0">
                    <a:solidFill>
                      <a:prstClr val="white"/>
                    </a:solidFill>
                    <a:latin typeface="+mn-lt"/>
                    <a:ea typeface="+mn-ea"/>
                    <a:cs typeface="+mn-cs"/>
                  </a:defRPr>
                </a:pPr>
                <a:r>
                  <a:rPr lang="en-US" sz="900" b="1" dirty="0" smtClean="0">
                    <a:solidFill>
                      <a:prstClr val="white"/>
                    </a:solidFill>
                  </a:rPr>
                  <a:t>Compliance management</a:t>
                </a:r>
                <a:endParaRPr lang="en-US" sz="900" b="1" dirty="0">
                  <a:solidFill>
                    <a:prstClr val="white"/>
                  </a:solidFill>
                </a:endParaRPr>
              </a:p>
            </p:txBody>
          </p:sp>
          <p:sp>
            <p:nvSpPr>
              <p:cNvPr id="105" name="Rounded Rectangle 32"/>
              <p:cNvSpPr>
                <a:spLocks noChangeArrowheads="1"/>
              </p:cNvSpPr>
              <p:nvPr/>
            </p:nvSpPr>
            <p:spPr bwMode="auto">
              <a:xfrm>
                <a:off x="1451234" y="2905077"/>
                <a:ext cx="1718923" cy="415108"/>
              </a:xfrm>
              <a:prstGeom prst="rect">
                <a:avLst/>
              </a:prstGeom>
              <a:solidFill>
                <a:srgbClr val="C6007E"/>
              </a:solidFill>
              <a:ln w="9525" cap="flat" cmpd="sng" algn="ctr">
                <a:noFill/>
                <a:prstDash val="solid"/>
                <a:round/>
                <a:headEnd type="none" w="med" len="med"/>
                <a:tailEnd type="none" w="med" len="med"/>
              </a:ln>
              <a:effectLst/>
            </p:spPr>
            <p:txBody>
              <a:bodyPr lIns="45278" tIns="45278" rIns="45278" bIns="45278" anchor="ctr"/>
              <a:lstStyle/>
              <a:p>
                <a:pPr algn="ctr" fontAlgn="t">
                  <a:spcAft>
                    <a:spcPts val="540"/>
                  </a:spcAft>
                  <a:defRPr sz="700" b="1" i="0" u="none" strike="noStrike" kern="1200" baseline="0">
                    <a:solidFill>
                      <a:prstClr val="white"/>
                    </a:solidFill>
                    <a:latin typeface="+mn-lt"/>
                    <a:ea typeface="+mn-ea"/>
                    <a:cs typeface="+mn-cs"/>
                  </a:defRPr>
                </a:pPr>
                <a:r>
                  <a:rPr lang="en-US" sz="900" b="1" dirty="0">
                    <a:solidFill>
                      <a:prstClr val="white"/>
                    </a:solidFill>
                  </a:rPr>
                  <a:t>Delivery and</a:t>
                </a:r>
                <a:br>
                  <a:rPr lang="en-US" sz="900" b="1" dirty="0">
                    <a:solidFill>
                      <a:prstClr val="white"/>
                    </a:solidFill>
                  </a:rPr>
                </a:br>
                <a:r>
                  <a:rPr lang="en-US" sz="900" b="1" dirty="0">
                    <a:solidFill>
                      <a:prstClr val="white"/>
                    </a:solidFill>
                  </a:rPr>
                  <a:t>operations</a:t>
                </a:r>
              </a:p>
            </p:txBody>
          </p:sp>
          <p:sp>
            <p:nvSpPr>
              <p:cNvPr id="106" name="Rounded Rectangle 32"/>
              <p:cNvSpPr>
                <a:spLocks noChangeArrowheads="1"/>
              </p:cNvSpPr>
              <p:nvPr/>
            </p:nvSpPr>
            <p:spPr bwMode="auto">
              <a:xfrm>
                <a:off x="1451234" y="3364174"/>
                <a:ext cx="1718923" cy="405845"/>
              </a:xfrm>
              <a:prstGeom prst="rect">
                <a:avLst/>
              </a:prstGeom>
              <a:solidFill>
                <a:srgbClr val="009A44"/>
              </a:solidFill>
              <a:ln w="9525" cap="flat" cmpd="sng" algn="ctr">
                <a:noFill/>
                <a:prstDash val="solid"/>
                <a:round/>
                <a:headEnd type="none" w="med" len="med"/>
                <a:tailEnd type="none" w="med" len="med"/>
              </a:ln>
              <a:effectLst/>
            </p:spPr>
            <p:txBody>
              <a:bodyPr lIns="45278" tIns="45278" rIns="45278" bIns="45278" anchor="ctr"/>
              <a:lstStyle/>
              <a:p>
                <a:pPr algn="ctr">
                  <a:defRPr sz="700" b="1" i="0" u="none" strike="noStrike" kern="1200" baseline="0">
                    <a:solidFill>
                      <a:prstClr val="white"/>
                    </a:solidFill>
                    <a:latin typeface="+mn-lt"/>
                    <a:ea typeface="+mn-ea"/>
                    <a:cs typeface="+mn-cs"/>
                  </a:defRPr>
                </a:pPr>
                <a:r>
                  <a:rPr lang="en-US" sz="900" b="1" dirty="0">
                    <a:solidFill>
                      <a:prstClr val="white"/>
                    </a:solidFill>
                  </a:rPr>
                  <a:t>Security </a:t>
                </a:r>
              </a:p>
              <a:p>
                <a:pPr algn="ctr">
                  <a:defRPr sz="700" b="1" i="0" u="none" strike="noStrike" kern="1200" baseline="0">
                    <a:solidFill>
                      <a:prstClr val="white"/>
                    </a:solidFill>
                    <a:latin typeface="+mn-lt"/>
                    <a:ea typeface="+mn-ea"/>
                    <a:cs typeface="+mn-cs"/>
                  </a:defRPr>
                </a:pPr>
                <a:r>
                  <a:rPr lang="en-US" sz="900" b="1" dirty="0">
                    <a:solidFill>
                      <a:prstClr val="white"/>
                    </a:solidFill>
                  </a:rPr>
                  <a:t>architecture and </a:t>
                </a:r>
              </a:p>
              <a:p>
                <a:pPr algn="ctr">
                  <a:defRPr sz="700" b="1" i="0" u="none" strike="noStrike" kern="1200" baseline="0">
                    <a:solidFill>
                      <a:prstClr val="white"/>
                    </a:solidFill>
                    <a:latin typeface="+mn-lt"/>
                    <a:ea typeface="+mn-ea"/>
                    <a:cs typeface="+mn-cs"/>
                  </a:defRPr>
                </a:pPr>
                <a:r>
                  <a:rPr lang="en-US" sz="900" b="1" dirty="0">
                    <a:solidFill>
                      <a:prstClr val="white"/>
                    </a:solidFill>
                  </a:rPr>
                  <a:t>services</a:t>
                </a:r>
              </a:p>
            </p:txBody>
          </p:sp>
          <p:sp>
            <p:nvSpPr>
              <p:cNvPr id="107" name="Rectangle 106"/>
              <p:cNvSpPr/>
              <p:nvPr/>
            </p:nvSpPr>
            <p:spPr>
              <a:xfrm>
                <a:off x="998400" y="1982714"/>
                <a:ext cx="2197528" cy="1803081"/>
              </a:xfrm>
              <a:prstGeom prst="rect">
                <a:avLst/>
              </a:prstGeom>
              <a:noFill/>
              <a:ln w="635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t" anchorCtr="0"/>
              <a:lstStyle/>
              <a:p>
                <a:pPr algn="ctr"/>
                <a:r>
                  <a:rPr lang="en-US" sz="900" b="1" dirty="0">
                    <a:solidFill>
                      <a:srgbClr val="00338D"/>
                    </a:solidFill>
                  </a:rPr>
                  <a:t>Program Governance &amp; Management</a:t>
                </a:r>
              </a:p>
            </p:txBody>
          </p:sp>
          <p:sp>
            <p:nvSpPr>
              <p:cNvPr id="108" name="Rounded Rectangle 32"/>
              <p:cNvSpPr>
                <a:spLocks noChangeArrowheads="1"/>
              </p:cNvSpPr>
              <p:nvPr/>
            </p:nvSpPr>
            <p:spPr bwMode="auto">
              <a:xfrm>
                <a:off x="1451234" y="2022046"/>
                <a:ext cx="1718923" cy="384422"/>
              </a:xfrm>
              <a:prstGeom prst="rect">
                <a:avLst/>
              </a:prstGeom>
              <a:solidFill>
                <a:srgbClr val="0091DA"/>
              </a:solidFill>
              <a:ln w="9525" cap="flat" cmpd="sng" algn="ctr">
                <a:noFill/>
                <a:prstDash val="solid"/>
                <a:round/>
                <a:headEnd type="none" w="med" len="med"/>
                <a:tailEnd type="none" w="med" len="med"/>
              </a:ln>
              <a:effectLst/>
            </p:spPr>
            <p:txBody>
              <a:bodyPr lIns="45278" tIns="45278" rIns="45278" bIns="45278" anchor="ctr"/>
              <a:lstStyle/>
              <a:p>
                <a:pPr algn="ctr">
                  <a:defRPr sz="700" b="1" i="0" u="none" strike="noStrike" kern="1200" baseline="0">
                    <a:solidFill>
                      <a:prstClr val="white"/>
                    </a:solidFill>
                    <a:latin typeface="+mn-lt"/>
                    <a:ea typeface="+mn-ea"/>
                    <a:cs typeface="+mn-cs"/>
                  </a:defRPr>
                </a:pPr>
                <a:r>
                  <a:rPr lang="en-US" sz="900" b="1" dirty="0">
                    <a:solidFill>
                      <a:prstClr val="white"/>
                    </a:solidFill>
                  </a:rPr>
                  <a:t>Strategy, </a:t>
                </a:r>
              </a:p>
              <a:p>
                <a:pPr algn="ctr">
                  <a:defRPr sz="700" b="1" i="0" u="none" strike="noStrike" kern="1200" baseline="0">
                    <a:solidFill>
                      <a:prstClr val="white"/>
                    </a:solidFill>
                    <a:latin typeface="+mn-lt"/>
                    <a:ea typeface="+mn-ea"/>
                    <a:cs typeface="+mn-cs"/>
                  </a:defRPr>
                </a:pPr>
                <a:r>
                  <a:rPr lang="en-US" sz="900" b="1" dirty="0">
                    <a:solidFill>
                      <a:prstClr val="white"/>
                    </a:solidFill>
                  </a:rPr>
                  <a:t>governance and management</a:t>
                </a:r>
              </a:p>
            </p:txBody>
          </p:sp>
          <p:cxnSp>
            <p:nvCxnSpPr>
              <p:cNvPr id="110" name="Straight Connector 109"/>
              <p:cNvCxnSpPr/>
              <p:nvPr/>
            </p:nvCxnSpPr>
            <p:spPr>
              <a:xfrm flipH="1">
                <a:off x="1373817" y="5840273"/>
                <a:ext cx="9816990" cy="0"/>
              </a:xfrm>
              <a:prstGeom prst="line">
                <a:avLst/>
              </a:prstGeom>
              <a:ln w="6350">
                <a:solidFill>
                  <a:srgbClr val="00338D"/>
                </a:solidFill>
                <a:miter lim="800000"/>
              </a:ln>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a:off x="1389001" y="1778041"/>
                <a:ext cx="1747259" cy="761377"/>
              </a:xfrm>
              <a:prstGeom prst="rect">
                <a:avLst/>
              </a:prstGeom>
              <a:noFill/>
            </p:spPr>
            <p:txBody>
              <a:bodyPr wrap="none" lIns="54610" tIns="54610" rIns="54610" bIns="54610" rtlCol="0">
                <a:noAutofit/>
              </a:bodyPr>
              <a:lstStyle/>
              <a:p>
                <a:pPr>
                  <a:spcAft>
                    <a:spcPts val="600"/>
                  </a:spcAft>
                </a:pPr>
                <a:r>
                  <a:rPr lang="en-US" sz="900" b="1" dirty="0">
                    <a:solidFill>
                      <a:srgbClr val="00338D"/>
                    </a:solidFill>
                  </a:rPr>
                  <a:t>Cloud Security Domain</a:t>
                </a:r>
              </a:p>
            </p:txBody>
          </p:sp>
          <p:cxnSp>
            <p:nvCxnSpPr>
              <p:cNvPr id="116" name="Straight Connector 115"/>
              <p:cNvCxnSpPr/>
              <p:nvPr/>
            </p:nvCxnSpPr>
            <p:spPr>
              <a:xfrm flipH="1">
                <a:off x="1418292" y="2428462"/>
                <a:ext cx="9768213" cy="0"/>
              </a:xfrm>
              <a:prstGeom prst="line">
                <a:avLst/>
              </a:prstGeom>
              <a:ln w="6350">
                <a:solidFill>
                  <a:srgbClr val="00338D"/>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H="1" flipV="1">
                <a:off x="1397248" y="2874783"/>
                <a:ext cx="9789258" cy="8300"/>
              </a:xfrm>
              <a:prstGeom prst="line">
                <a:avLst/>
              </a:prstGeom>
              <a:ln w="6350">
                <a:solidFill>
                  <a:srgbClr val="00338D"/>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H="1">
                <a:off x="1397248" y="3342179"/>
                <a:ext cx="9789258" cy="0"/>
              </a:xfrm>
              <a:prstGeom prst="line">
                <a:avLst/>
              </a:prstGeom>
              <a:ln w="6350">
                <a:solidFill>
                  <a:srgbClr val="00338D"/>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H="1" flipV="1">
                <a:off x="1397245" y="4403324"/>
                <a:ext cx="9789259" cy="4461"/>
              </a:xfrm>
              <a:prstGeom prst="line">
                <a:avLst/>
              </a:prstGeom>
              <a:ln w="6350">
                <a:solidFill>
                  <a:srgbClr val="00338D"/>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H="1" flipV="1">
                <a:off x="1408575" y="4868670"/>
                <a:ext cx="9777929" cy="8793"/>
              </a:xfrm>
              <a:prstGeom prst="line">
                <a:avLst/>
              </a:prstGeom>
              <a:ln w="6350">
                <a:solidFill>
                  <a:srgbClr val="00338D"/>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a:off x="1418292" y="5359213"/>
                <a:ext cx="9768214" cy="0"/>
              </a:xfrm>
              <a:prstGeom prst="line">
                <a:avLst/>
              </a:prstGeom>
              <a:ln w="6350">
                <a:solidFill>
                  <a:srgbClr val="00338D"/>
                </a:solidFill>
                <a:miter lim="800000"/>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3384699" y="2010023"/>
                <a:ext cx="671582" cy="38196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nchorCtr="0"/>
              <a:lstStyle/>
              <a:p>
                <a:pPr algn="ctr"/>
                <a:r>
                  <a:rPr lang="en-US" sz="900" b="1" dirty="0">
                    <a:solidFill>
                      <a:prstClr val="white"/>
                    </a:solidFill>
                  </a:rPr>
                  <a:t>Risk &amp; Capability Assessment </a:t>
                </a:r>
              </a:p>
            </p:txBody>
          </p:sp>
          <p:sp>
            <p:nvSpPr>
              <p:cNvPr id="139" name="Rectangle 138"/>
              <p:cNvSpPr/>
              <p:nvPr/>
            </p:nvSpPr>
            <p:spPr>
              <a:xfrm>
                <a:off x="4155628" y="2008851"/>
                <a:ext cx="2302199" cy="1778114"/>
              </a:xfrm>
              <a:prstGeom prst="rect">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54610" tIns="54610" rIns="54610" bIns="54610" rtlCol="0" anchor="ctr" anchorCtr="0"/>
              <a:lstStyle/>
              <a:p>
                <a:pPr algn="ctr"/>
                <a:r>
                  <a:rPr lang="en-US" sz="900" b="1" dirty="0">
                    <a:solidFill>
                      <a:prstClr val="white"/>
                    </a:solidFill>
                  </a:rPr>
                  <a:t>Design and establish cloud security governance</a:t>
                </a:r>
              </a:p>
            </p:txBody>
          </p:sp>
          <p:sp>
            <p:nvSpPr>
              <p:cNvPr id="140" name="Rectangle 139"/>
              <p:cNvSpPr/>
              <p:nvPr/>
            </p:nvSpPr>
            <p:spPr>
              <a:xfrm>
                <a:off x="4150739" y="3920838"/>
                <a:ext cx="2302199" cy="1914209"/>
              </a:xfrm>
              <a:prstGeom prst="rect">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54610" tIns="54610" rIns="54610" bIns="54610" rtlCol="0" anchor="ctr" anchorCtr="0"/>
              <a:lstStyle/>
              <a:p>
                <a:pPr algn="ctr"/>
                <a:r>
                  <a:rPr lang="en-US" sz="900" b="1" dirty="0">
                    <a:solidFill>
                      <a:prstClr val="white"/>
                    </a:solidFill>
                  </a:rPr>
                  <a:t>Architect cloud security fabric (IAM, Data, Monitoring, Incident)</a:t>
                </a:r>
              </a:p>
            </p:txBody>
          </p:sp>
          <p:sp>
            <p:nvSpPr>
              <p:cNvPr id="141" name="Rectangle 140"/>
              <p:cNvSpPr/>
              <p:nvPr/>
            </p:nvSpPr>
            <p:spPr>
              <a:xfrm>
                <a:off x="6561106" y="3920837"/>
                <a:ext cx="2248061" cy="1908848"/>
              </a:xfrm>
              <a:prstGeom prst="rect">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54610" tIns="54610" rIns="54610" bIns="54610" rtlCol="0" anchor="ctr" anchorCtr="0"/>
              <a:lstStyle/>
              <a:p>
                <a:pPr algn="ctr"/>
                <a:r>
                  <a:rPr lang="en-US" sz="900" b="1" dirty="0">
                    <a:solidFill>
                      <a:prstClr val="white"/>
                    </a:solidFill>
                  </a:rPr>
                  <a:t>Implement cloud security fabric and on-board initial environment(s)</a:t>
                </a:r>
              </a:p>
            </p:txBody>
          </p:sp>
          <p:sp>
            <p:nvSpPr>
              <p:cNvPr id="142" name="Rectangle 141"/>
              <p:cNvSpPr/>
              <p:nvPr/>
            </p:nvSpPr>
            <p:spPr>
              <a:xfrm>
                <a:off x="8918917" y="3927205"/>
                <a:ext cx="2248061" cy="918002"/>
              </a:xfrm>
              <a:prstGeom prst="rect">
                <a:avLst/>
              </a:prstGeom>
              <a:solidFill>
                <a:srgbClr val="470A68"/>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54610" tIns="54610" rIns="54610" bIns="54610" rtlCol="0" anchor="ctr" anchorCtr="0"/>
              <a:lstStyle/>
              <a:p>
                <a:pPr algn="ctr"/>
                <a:r>
                  <a:rPr lang="en-US" sz="900" b="1" dirty="0">
                    <a:solidFill>
                      <a:prstClr val="white"/>
                    </a:solidFill>
                  </a:rPr>
                  <a:t>On-board apps &amp; </a:t>
                </a:r>
                <a:r>
                  <a:rPr lang="en-US" sz="900" b="1" dirty="0" smtClean="0">
                    <a:solidFill>
                      <a:prstClr val="white"/>
                    </a:solidFill>
                  </a:rPr>
                  <a:t>environments</a:t>
                </a:r>
                <a:br>
                  <a:rPr lang="en-US" sz="900" b="1" dirty="0" smtClean="0">
                    <a:solidFill>
                      <a:prstClr val="white"/>
                    </a:solidFill>
                  </a:rPr>
                </a:br>
                <a:r>
                  <a:rPr lang="en-US" sz="900" b="1" dirty="0" smtClean="0">
                    <a:solidFill>
                      <a:prstClr val="white"/>
                    </a:solidFill>
                  </a:rPr>
                  <a:t>to </a:t>
                </a:r>
                <a:r>
                  <a:rPr lang="en-US" sz="900" b="1" dirty="0">
                    <a:solidFill>
                      <a:prstClr val="white"/>
                    </a:solidFill>
                  </a:rPr>
                  <a:t>fabric </a:t>
                </a:r>
              </a:p>
            </p:txBody>
          </p:sp>
          <p:sp>
            <p:nvSpPr>
              <p:cNvPr id="143" name="Rectangle 142"/>
              <p:cNvSpPr/>
              <p:nvPr/>
            </p:nvSpPr>
            <p:spPr>
              <a:xfrm>
                <a:off x="8918917" y="4903657"/>
                <a:ext cx="2248061" cy="926028"/>
              </a:xfrm>
              <a:prstGeom prst="rect">
                <a:avLst/>
              </a:prstGeom>
              <a:solidFill>
                <a:srgbClr val="470A68"/>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54610" tIns="54610" rIns="54610" bIns="54610" rtlCol="0" anchor="ctr" anchorCtr="0"/>
              <a:lstStyle/>
              <a:p>
                <a:pPr algn="ctr"/>
                <a:r>
                  <a:rPr lang="en-US" sz="900" b="1" dirty="0">
                    <a:solidFill>
                      <a:prstClr val="white"/>
                    </a:solidFill>
                  </a:rPr>
                  <a:t>Enhance control fabric</a:t>
                </a:r>
              </a:p>
            </p:txBody>
          </p:sp>
          <p:sp>
            <p:nvSpPr>
              <p:cNvPr id="144" name="Rectangle 143"/>
              <p:cNvSpPr/>
              <p:nvPr/>
            </p:nvSpPr>
            <p:spPr>
              <a:xfrm>
                <a:off x="8931842" y="2962348"/>
                <a:ext cx="2235136" cy="825789"/>
              </a:xfrm>
              <a:prstGeom prst="rect">
                <a:avLst/>
              </a:prstGeom>
              <a:solidFill>
                <a:srgbClr val="470A68"/>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54610" tIns="54610" rIns="54610" bIns="54610" rtlCol="0" anchor="ctr" anchorCtr="0"/>
              <a:lstStyle/>
              <a:p>
                <a:pPr algn="ctr"/>
                <a:r>
                  <a:rPr lang="en-US" sz="900" b="1" dirty="0">
                    <a:solidFill>
                      <a:prstClr val="white"/>
                    </a:solidFill>
                  </a:rPr>
                  <a:t>Operate risk management processes</a:t>
                </a:r>
              </a:p>
            </p:txBody>
          </p:sp>
          <p:sp>
            <p:nvSpPr>
              <p:cNvPr id="145" name="Rectangle 144"/>
              <p:cNvSpPr/>
              <p:nvPr/>
            </p:nvSpPr>
            <p:spPr>
              <a:xfrm>
                <a:off x="6582898" y="2008852"/>
                <a:ext cx="4584080" cy="895046"/>
              </a:xfrm>
              <a:prstGeom prst="rect">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54610" tIns="54610" rIns="54610" bIns="54610" rtlCol="0" anchor="ctr" anchorCtr="0"/>
              <a:lstStyle/>
              <a:p>
                <a:pPr algn="ctr"/>
                <a:r>
                  <a:rPr lang="en-US" sz="900" b="1" dirty="0">
                    <a:solidFill>
                      <a:prstClr val="white"/>
                    </a:solidFill>
                  </a:rPr>
                  <a:t>Operate governance and drive change</a:t>
                </a:r>
              </a:p>
            </p:txBody>
          </p:sp>
          <p:sp>
            <p:nvSpPr>
              <p:cNvPr id="146" name="Rectangle 145"/>
              <p:cNvSpPr/>
              <p:nvPr/>
            </p:nvSpPr>
            <p:spPr>
              <a:xfrm>
                <a:off x="6594144" y="2962348"/>
                <a:ext cx="2235136" cy="825789"/>
              </a:xfrm>
              <a:prstGeom prst="rect">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54610" tIns="54610" rIns="54610" bIns="54610" rtlCol="0" anchor="ctr" anchorCtr="0"/>
              <a:lstStyle/>
              <a:p>
                <a:pPr algn="ctr"/>
                <a:r>
                  <a:rPr lang="en-US" sz="900" b="1" dirty="0">
                    <a:solidFill>
                      <a:prstClr val="white"/>
                    </a:solidFill>
                  </a:rPr>
                  <a:t>Implement &amp; operate enhanced risk management processes</a:t>
                </a:r>
              </a:p>
            </p:txBody>
          </p:sp>
        </p:grpSp>
      </p:grpSp>
    </p:spTree>
    <p:extLst>
      <p:ext uri="{BB962C8B-B14F-4D97-AF65-F5344CB8AC3E}">
        <p14:creationId xmlns:p14="http://schemas.microsoft.com/office/powerpoint/2010/main" val="452067499"/>
      </p:ext>
    </p:extLst>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19264" y="1421174"/>
            <a:ext cx="6581117" cy="2000922"/>
          </a:xfrm>
        </p:spPr>
        <p:txBody>
          <a:bodyPr/>
          <a:lstStyle/>
          <a:p>
            <a:r>
              <a:rPr lang="en-US" sz="7200" dirty="0"/>
              <a:t>Azure</a:t>
            </a:r>
            <a:br>
              <a:rPr lang="en-US" sz="7200" dirty="0"/>
            </a:br>
            <a:r>
              <a:rPr lang="en-US" sz="7200" dirty="0"/>
              <a:t>Talkbook</a:t>
            </a:r>
          </a:p>
        </p:txBody>
      </p:sp>
      <p:sp>
        <p:nvSpPr>
          <p:cNvPr id="7" name="Text Placeholder 5"/>
          <p:cNvSpPr>
            <a:spLocks noGrp="1"/>
          </p:cNvSpPr>
          <p:nvPr>
            <p:ph type="body" sz="quarter" idx="4294967295"/>
          </p:nvPr>
        </p:nvSpPr>
        <p:spPr>
          <a:xfrm>
            <a:off x="2390497" y="5223257"/>
            <a:ext cx="6541518" cy="216000"/>
          </a:xfrm>
          <a:prstGeom prst="rect">
            <a:avLst/>
          </a:prstGeom>
        </p:spPr>
        <p:txBody>
          <a:bodyPr/>
          <a:lstStyle/>
          <a:p>
            <a:r>
              <a:rPr lang="en-US" dirty="0"/>
              <a:t>Version DRAFT</a:t>
            </a:r>
          </a:p>
        </p:txBody>
      </p:sp>
      <p:sp>
        <p:nvSpPr>
          <p:cNvPr id="8" name="Text Placeholder 6"/>
          <p:cNvSpPr>
            <a:spLocks noGrp="1"/>
          </p:cNvSpPr>
          <p:nvPr>
            <p:ph type="body" sz="quarter" idx="4294967295"/>
          </p:nvPr>
        </p:nvSpPr>
        <p:spPr>
          <a:xfrm>
            <a:off x="2390497" y="5655907"/>
            <a:ext cx="1889125" cy="487363"/>
          </a:xfrm>
          <a:prstGeom prst="rect">
            <a:avLst/>
          </a:prstGeom>
        </p:spPr>
        <p:txBody>
          <a:bodyPr/>
          <a:lstStyle/>
          <a:p>
            <a:r>
              <a:rPr lang="en-US" b="0" dirty="0"/>
              <a:t>April </a:t>
            </a:r>
            <a:r>
              <a:rPr lang="en-US" b="0" dirty="0" smtClean="0"/>
              <a:t>6, </a:t>
            </a:r>
            <a:r>
              <a:rPr lang="en-US" b="0" dirty="0"/>
              <a:t>2020</a:t>
            </a:r>
          </a:p>
        </p:txBody>
      </p:sp>
    </p:spTree>
    <p:extLst>
      <p:ext uri="{BB962C8B-B14F-4D97-AF65-F5344CB8AC3E}">
        <p14:creationId xmlns:p14="http://schemas.microsoft.com/office/powerpoint/2010/main" val="3110269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p:cNvSpPr>
            <a:spLocks noGrp="1"/>
          </p:cNvSpPr>
          <p:nvPr>
            <p:ph type="body" sz="quarter" idx="10"/>
          </p:nvPr>
        </p:nvSpPr>
        <p:spPr>
          <a:xfrm>
            <a:off x="998400" y="1038387"/>
            <a:ext cx="4983946" cy="4815292"/>
          </a:xfrm>
        </p:spPr>
        <p:txBody>
          <a:bodyPr/>
          <a:lstStyle/>
          <a:p>
            <a:pPr lvl="1">
              <a:spcAft>
                <a:spcPts val="0"/>
              </a:spcAft>
            </a:pPr>
            <a:r>
              <a:rPr lang="en-US" sz="1000" dirty="0">
                <a:solidFill>
                  <a:schemeClr val="tx1"/>
                </a:solidFill>
              </a:rPr>
              <a:t>To enable secure cloud transformation, security must become as innovative as the cloud platforms and technologies being adopted. It also must be seamless and embedded in continuous delivery and innovation processes. Legacy security processes, mind-sets, and solutions are in-adequate for the new technology and innovation paradigms. Cloud security must be easy to integrate, continuous, and API-based</a:t>
            </a:r>
            <a:r>
              <a:rPr lang="en-US" sz="1000" dirty="0" smtClean="0">
                <a:solidFill>
                  <a:schemeClr val="tx1"/>
                </a:solidFill>
              </a:rPr>
              <a:t>.</a:t>
            </a:r>
            <a:br>
              <a:rPr lang="en-US" sz="1000" dirty="0" smtClean="0">
                <a:solidFill>
                  <a:schemeClr val="tx1"/>
                </a:solidFill>
              </a:rPr>
            </a:br>
            <a:endParaRPr lang="en-US" sz="1000" dirty="0">
              <a:solidFill>
                <a:schemeClr val="tx1"/>
              </a:solidFill>
            </a:endParaRPr>
          </a:p>
          <a:p>
            <a:pPr marL="219456" lvl="2" indent="-219456">
              <a:spcAft>
                <a:spcPts val="0"/>
              </a:spcAft>
            </a:pPr>
            <a:r>
              <a:rPr lang="en-US" sz="1000" dirty="0"/>
              <a:t>Security and control through embedded </a:t>
            </a:r>
            <a:r>
              <a:rPr lang="en-US" sz="1000" dirty="0" smtClean="0"/>
              <a:t>automation</a:t>
            </a:r>
            <a:br>
              <a:rPr lang="en-US" sz="1000" dirty="0" smtClean="0"/>
            </a:br>
            <a:r>
              <a:rPr lang="en-US" sz="1000" dirty="0" smtClean="0"/>
              <a:t> </a:t>
            </a:r>
            <a:endParaRPr lang="en-US" sz="1000" dirty="0"/>
          </a:p>
          <a:p>
            <a:pPr marL="219456" lvl="2" indent="-219456">
              <a:spcAft>
                <a:spcPts val="0"/>
              </a:spcAft>
            </a:pPr>
            <a:r>
              <a:rPr lang="en-US" sz="1000" dirty="0"/>
              <a:t>Cloud-native security for code, machines, and </a:t>
            </a:r>
            <a:r>
              <a:rPr lang="en-US" sz="1000" dirty="0" smtClean="0"/>
              <a:t>people</a:t>
            </a:r>
          </a:p>
          <a:p>
            <a:pPr marL="219456" lvl="2" indent="-219456">
              <a:spcAft>
                <a:spcPts val="0"/>
              </a:spcAft>
            </a:pPr>
            <a:endParaRPr lang="en-US" sz="1000" dirty="0"/>
          </a:p>
          <a:p>
            <a:pPr marL="219456" lvl="2" indent="-219456">
              <a:spcAft>
                <a:spcPts val="0"/>
              </a:spcAft>
            </a:pPr>
            <a:r>
              <a:rPr lang="en-US" sz="1000" dirty="0"/>
              <a:t>Automation introduced at multiple layers such as Security </a:t>
            </a:r>
            <a:br>
              <a:rPr lang="en-US" sz="1000" dirty="0"/>
            </a:br>
            <a:r>
              <a:rPr lang="en-US" sz="1000" dirty="0"/>
              <a:t>testing and Code Analysis tools as part of build process</a:t>
            </a:r>
          </a:p>
        </p:txBody>
      </p:sp>
      <p:sp>
        <p:nvSpPr>
          <p:cNvPr id="8" name="Title 7"/>
          <p:cNvSpPr>
            <a:spLocks noGrp="1"/>
          </p:cNvSpPr>
          <p:nvPr>
            <p:ph type="title"/>
          </p:nvPr>
        </p:nvSpPr>
        <p:spPr/>
        <p:txBody>
          <a:bodyPr/>
          <a:lstStyle/>
          <a:p>
            <a:r>
              <a:rPr lang="fr-FR" dirty="0" smtClean="0"/>
              <a:t>Agile, continuous, seamless</a:t>
            </a:r>
            <a:endParaRPr lang="en-US" dirty="0"/>
          </a:p>
        </p:txBody>
      </p:sp>
      <p:sp>
        <p:nvSpPr>
          <p:cNvPr id="5" name="Text Placeholder 4"/>
          <p:cNvSpPr>
            <a:spLocks noGrp="1"/>
          </p:cNvSpPr>
          <p:nvPr>
            <p:ph type="body" sz="quarter" idx="12"/>
          </p:nvPr>
        </p:nvSpPr>
        <p:spPr/>
        <p:txBody>
          <a:bodyPr/>
          <a:lstStyle/>
          <a:p>
            <a:r>
              <a:rPr lang="en-PH" dirty="0"/>
              <a:t>Principles</a:t>
            </a:r>
          </a:p>
        </p:txBody>
      </p:sp>
      <p:sp>
        <p:nvSpPr>
          <p:cNvPr id="19" name="Text Placeholder 15"/>
          <p:cNvSpPr txBox="1">
            <a:spLocks/>
          </p:cNvSpPr>
          <p:nvPr/>
        </p:nvSpPr>
        <p:spPr>
          <a:xfrm>
            <a:off x="7303102" y="1379648"/>
            <a:ext cx="3210000" cy="153888"/>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ctr">
              <a:spcAft>
                <a:spcPts val="0"/>
              </a:spcAft>
            </a:pPr>
            <a:r>
              <a:rPr lang="en-US" sz="1000" b="1" i="1" dirty="0">
                <a:solidFill>
                  <a:srgbClr val="00338D"/>
                </a:solidFill>
              </a:rPr>
              <a:t>Seamless security automation</a:t>
            </a:r>
          </a:p>
        </p:txBody>
      </p:sp>
      <p:grpSp>
        <p:nvGrpSpPr>
          <p:cNvPr id="45" name="Group 44"/>
          <p:cNvGrpSpPr/>
          <p:nvPr/>
        </p:nvGrpSpPr>
        <p:grpSpPr>
          <a:xfrm>
            <a:off x="7523877" y="1553083"/>
            <a:ext cx="3210000" cy="2152650"/>
            <a:chOff x="5181600" y="2120900"/>
            <a:chExt cx="3210000" cy="2152650"/>
          </a:xfrm>
        </p:grpSpPr>
        <p:sp>
          <p:nvSpPr>
            <p:cNvPr id="17" name="Oval 16"/>
            <p:cNvSpPr/>
            <p:nvPr/>
          </p:nvSpPr>
          <p:spPr>
            <a:xfrm>
              <a:off x="6178550" y="2120900"/>
              <a:ext cx="736600" cy="736600"/>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US" sz="1000" spc="-50" dirty="0">
                  <a:solidFill>
                    <a:prstClr val="white"/>
                  </a:solidFill>
                </a:rPr>
                <a:t>Development</a:t>
              </a:r>
            </a:p>
          </p:txBody>
        </p:sp>
        <p:sp>
          <p:nvSpPr>
            <p:cNvPr id="22" name="Oval 21"/>
            <p:cNvSpPr/>
            <p:nvPr/>
          </p:nvSpPr>
          <p:spPr>
            <a:xfrm>
              <a:off x="7150100" y="3536950"/>
              <a:ext cx="736600" cy="736600"/>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US" sz="1000" dirty="0">
                  <a:solidFill>
                    <a:prstClr val="white"/>
                  </a:solidFill>
                </a:rPr>
                <a:t>Operations</a:t>
              </a:r>
            </a:p>
          </p:txBody>
        </p:sp>
        <p:sp>
          <p:nvSpPr>
            <p:cNvPr id="23" name="Oval 22"/>
            <p:cNvSpPr/>
            <p:nvPr/>
          </p:nvSpPr>
          <p:spPr>
            <a:xfrm>
              <a:off x="5181600" y="3536950"/>
              <a:ext cx="736600" cy="736600"/>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US" sz="1000" dirty="0">
                  <a:solidFill>
                    <a:prstClr val="white"/>
                  </a:solidFill>
                </a:rPr>
                <a:t>Security</a:t>
              </a:r>
            </a:p>
          </p:txBody>
        </p:sp>
        <p:cxnSp>
          <p:nvCxnSpPr>
            <p:cNvPr id="21" name="Straight Connector 20"/>
            <p:cNvCxnSpPr>
              <a:stCxn id="17" idx="5"/>
              <a:endCxn id="22" idx="1"/>
            </p:cNvCxnSpPr>
            <p:nvPr/>
          </p:nvCxnSpPr>
          <p:spPr>
            <a:xfrm>
              <a:off x="6807277" y="2749627"/>
              <a:ext cx="450696" cy="895196"/>
            </a:xfrm>
            <a:prstGeom prst="line">
              <a:avLst/>
            </a:prstGeom>
            <a:ln w="6350">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7" idx="3"/>
              <a:endCxn id="23" idx="7"/>
            </p:cNvCxnSpPr>
            <p:nvPr/>
          </p:nvCxnSpPr>
          <p:spPr>
            <a:xfrm flipH="1">
              <a:off x="5810327" y="2749627"/>
              <a:ext cx="476096" cy="895196"/>
            </a:xfrm>
            <a:prstGeom prst="line">
              <a:avLst/>
            </a:prstGeom>
            <a:ln w="6350">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22" idx="2"/>
              <a:endCxn id="23" idx="6"/>
            </p:cNvCxnSpPr>
            <p:nvPr/>
          </p:nvCxnSpPr>
          <p:spPr>
            <a:xfrm flipH="1">
              <a:off x="5918200" y="3905250"/>
              <a:ext cx="1231900" cy="0"/>
            </a:xfrm>
            <a:prstGeom prst="line">
              <a:avLst/>
            </a:prstGeom>
            <a:ln w="6350">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6912864" y="2660904"/>
              <a:ext cx="426149" cy="825246"/>
            </a:xfrm>
            <a:prstGeom prst="straightConnector1">
              <a:avLst/>
            </a:prstGeom>
            <a:ln>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37" name="Text Placeholder 15"/>
            <p:cNvSpPr txBox="1">
              <a:spLocks/>
            </p:cNvSpPr>
            <p:nvPr/>
          </p:nvSpPr>
          <p:spPr>
            <a:xfrm>
              <a:off x="7185660" y="2834373"/>
              <a:ext cx="1205940" cy="280481"/>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spcAft>
                  <a:spcPts val="0"/>
                </a:spcAft>
              </a:pPr>
              <a:r>
                <a:rPr lang="en-US" sz="1000" b="1" dirty="0">
                  <a:solidFill>
                    <a:srgbClr val="00338D"/>
                  </a:solidFill>
                </a:rPr>
                <a:t>Time to market &amp; Standardization</a:t>
              </a:r>
            </a:p>
          </p:txBody>
        </p:sp>
        <p:cxnSp>
          <p:nvCxnSpPr>
            <p:cNvPr id="38" name="Straight Arrow Connector 37"/>
            <p:cNvCxnSpPr/>
            <p:nvPr/>
          </p:nvCxnSpPr>
          <p:spPr>
            <a:xfrm flipH="1">
              <a:off x="5911850" y="3194050"/>
              <a:ext cx="1001014" cy="565150"/>
            </a:xfrm>
            <a:prstGeom prst="straightConnector1">
              <a:avLst/>
            </a:prstGeom>
            <a:ln>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41" name="Freeform 40"/>
            <p:cNvSpPr>
              <a:spLocks noEditPoints="1"/>
            </p:cNvSpPr>
            <p:nvPr/>
          </p:nvSpPr>
          <p:spPr bwMode="auto">
            <a:xfrm rot="1362926">
              <a:off x="6869766" y="2985750"/>
              <a:ext cx="221306" cy="218224"/>
            </a:xfrm>
            <a:custGeom>
              <a:avLst/>
              <a:gdLst/>
              <a:ahLst/>
              <a:cxnLst>
                <a:cxn ang="0">
                  <a:pos x="118" y="132"/>
                </a:cxn>
                <a:cxn ang="0">
                  <a:pos x="120" y="112"/>
                </a:cxn>
                <a:cxn ang="0">
                  <a:pos x="139" y="106"/>
                </a:cxn>
                <a:cxn ang="0">
                  <a:pos x="144" y="107"/>
                </a:cxn>
                <a:cxn ang="0">
                  <a:pos x="150" y="88"/>
                </a:cxn>
                <a:cxn ang="0">
                  <a:pos x="151" y="68"/>
                </a:cxn>
                <a:cxn ang="0">
                  <a:pos x="146" y="67"/>
                </a:cxn>
                <a:cxn ang="0">
                  <a:pos x="130" y="55"/>
                </a:cxn>
                <a:cxn ang="0">
                  <a:pos x="134" y="35"/>
                </a:cxn>
                <a:cxn ang="0">
                  <a:pos x="138" y="32"/>
                </a:cxn>
                <a:cxn ang="0">
                  <a:pos x="107" y="6"/>
                </a:cxn>
                <a:cxn ang="0">
                  <a:pos x="104" y="10"/>
                </a:cxn>
                <a:cxn ang="0">
                  <a:pos x="86" y="18"/>
                </a:cxn>
                <a:cxn ang="0">
                  <a:pos x="71" y="4"/>
                </a:cxn>
                <a:cxn ang="0">
                  <a:pos x="70" y="0"/>
                </a:cxn>
                <a:cxn ang="0">
                  <a:pos x="32" y="13"/>
                </a:cxn>
                <a:cxn ang="0">
                  <a:pos x="34" y="18"/>
                </a:cxn>
                <a:cxn ang="0">
                  <a:pos x="31" y="38"/>
                </a:cxn>
                <a:cxn ang="0">
                  <a:pos x="12" y="44"/>
                </a:cxn>
                <a:cxn ang="0">
                  <a:pos x="8" y="43"/>
                </a:cxn>
                <a:cxn ang="0">
                  <a:pos x="1" y="62"/>
                </a:cxn>
                <a:cxn ang="0">
                  <a:pos x="1" y="82"/>
                </a:cxn>
                <a:cxn ang="0">
                  <a:pos x="6" y="83"/>
                </a:cxn>
                <a:cxn ang="0">
                  <a:pos x="21" y="95"/>
                </a:cxn>
                <a:cxn ang="0">
                  <a:pos x="17" y="114"/>
                </a:cxn>
                <a:cxn ang="0">
                  <a:pos x="14" y="118"/>
                </a:cxn>
                <a:cxn ang="0">
                  <a:pos x="44" y="144"/>
                </a:cxn>
                <a:cxn ang="0">
                  <a:pos x="47" y="139"/>
                </a:cxn>
                <a:cxn ang="0">
                  <a:pos x="66" y="132"/>
                </a:cxn>
                <a:cxn ang="0">
                  <a:pos x="81" y="145"/>
                </a:cxn>
                <a:cxn ang="0">
                  <a:pos x="82" y="150"/>
                </a:cxn>
                <a:cxn ang="0">
                  <a:pos x="120" y="136"/>
                </a:cxn>
                <a:cxn ang="0">
                  <a:pos x="118" y="132"/>
                </a:cxn>
                <a:cxn ang="0">
                  <a:pos x="71" y="103"/>
                </a:cxn>
                <a:cxn ang="0">
                  <a:pos x="47" y="70"/>
                </a:cxn>
                <a:cxn ang="0">
                  <a:pos x="81" y="46"/>
                </a:cxn>
                <a:cxn ang="0">
                  <a:pos x="104" y="80"/>
                </a:cxn>
                <a:cxn ang="0">
                  <a:pos x="71" y="103"/>
                </a:cxn>
              </a:cxnLst>
              <a:rect l="0" t="0" r="r" b="b"/>
              <a:pathLst>
                <a:path w="152" h="150">
                  <a:moveTo>
                    <a:pt x="118" y="132"/>
                  </a:moveTo>
                  <a:cubicBezTo>
                    <a:pt x="115" y="125"/>
                    <a:pt x="115" y="118"/>
                    <a:pt x="120" y="112"/>
                  </a:cubicBezTo>
                  <a:cubicBezTo>
                    <a:pt x="125" y="106"/>
                    <a:pt x="132" y="104"/>
                    <a:pt x="139" y="106"/>
                  </a:cubicBezTo>
                  <a:cubicBezTo>
                    <a:pt x="144" y="107"/>
                    <a:pt x="144" y="107"/>
                    <a:pt x="144" y="107"/>
                  </a:cubicBezTo>
                  <a:cubicBezTo>
                    <a:pt x="147" y="101"/>
                    <a:pt x="149" y="95"/>
                    <a:pt x="150" y="88"/>
                  </a:cubicBezTo>
                  <a:cubicBezTo>
                    <a:pt x="151" y="81"/>
                    <a:pt x="152" y="74"/>
                    <a:pt x="151" y="68"/>
                  </a:cubicBezTo>
                  <a:cubicBezTo>
                    <a:pt x="146" y="67"/>
                    <a:pt x="146" y="67"/>
                    <a:pt x="146" y="67"/>
                  </a:cubicBezTo>
                  <a:cubicBezTo>
                    <a:pt x="139" y="66"/>
                    <a:pt x="133" y="62"/>
                    <a:pt x="130" y="55"/>
                  </a:cubicBezTo>
                  <a:cubicBezTo>
                    <a:pt x="128" y="48"/>
                    <a:pt x="129" y="40"/>
                    <a:pt x="134" y="35"/>
                  </a:cubicBezTo>
                  <a:cubicBezTo>
                    <a:pt x="138" y="32"/>
                    <a:pt x="138" y="32"/>
                    <a:pt x="138" y="32"/>
                  </a:cubicBezTo>
                  <a:cubicBezTo>
                    <a:pt x="130" y="21"/>
                    <a:pt x="120" y="12"/>
                    <a:pt x="107" y="6"/>
                  </a:cubicBezTo>
                  <a:cubicBezTo>
                    <a:pt x="104" y="10"/>
                    <a:pt x="104" y="10"/>
                    <a:pt x="104" y="10"/>
                  </a:cubicBezTo>
                  <a:cubicBezTo>
                    <a:pt x="100" y="16"/>
                    <a:pt x="93" y="19"/>
                    <a:pt x="86" y="18"/>
                  </a:cubicBezTo>
                  <a:cubicBezTo>
                    <a:pt x="78" y="16"/>
                    <a:pt x="73" y="11"/>
                    <a:pt x="71" y="4"/>
                  </a:cubicBezTo>
                  <a:cubicBezTo>
                    <a:pt x="70" y="0"/>
                    <a:pt x="70" y="0"/>
                    <a:pt x="70" y="0"/>
                  </a:cubicBezTo>
                  <a:cubicBezTo>
                    <a:pt x="56" y="1"/>
                    <a:pt x="43" y="6"/>
                    <a:pt x="32" y="13"/>
                  </a:cubicBezTo>
                  <a:cubicBezTo>
                    <a:pt x="34" y="18"/>
                    <a:pt x="34" y="18"/>
                    <a:pt x="34" y="18"/>
                  </a:cubicBezTo>
                  <a:cubicBezTo>
                    <a:pt x="37" y="24"/>
                    <a:pt x="36" y="32"/>
                    <a:pt x="31" y="38"/>
                  </a:cubicBezTo>
                  <a:cubicBezTo>
                    <a:pt x="27" y="43"/>
                    <a:pt x="19" y="46"/>
                    <a:pt x="12" y="44"/>
                  </a:cubicBezTo>
                  <a:cubicBezTo>
                    <a:pt x="8" y="43"/>
                    <a:pt x="8" y="43"/>
                    <a:pt x="8" y="43"/>
                  </a:cubicBezTo>
                  <a:cubicBezTo>
                    <a:pt x="5" y="49"/>
                    <a:pt x="3" y="55"/>
                    <a:pt x="1" y="62"/>
                  </a:cubicBezTo>
                  <a:cubicBezTo>
                    <a:pt x="0" y="69"/>
                    <a:pt x="0" y="75"/>
                    <a:pt x="1" y="82"/>
                  </a:cubicBezTo>
                  <a:cubicBezTo>
                    <a:pt x="6" y="83"/>
                    <a:pt x="6" y="83"/>
                    <a:pt x="6" y="83"/>
                  </a:cubicBezTo>
                  <a:cubicBezTo>
                    <a:pt x="13" y="83"/>
                    <a:pt x="19" y="88"/>
                    <a:pt x="21" y="95"/>
                  </a:cubicBezTo>
                  <a:cubicBezTo>
                    <a:pt x="24" y="102"/>
                    <a:pt x="22" y="109"/>
                    <a:pt x="17" y="114"/>
                  </a:cubicBezTo>
                  <a:cubicBezTo>
                    <a:pt x="14" y="118"/>
                    <a:pt x="14" y="118"/>
                    <a:pt x="14" y="118"/>
                  </a:cubicBezTo>
                  <a:cubicBezTo>
                    <a:pt x="21" y="129"/>
                    <a:pt x="32" y="138"/>
                    <a:pt x="44" y="144"/>
                  </a:cubicBezTo>
                  <a:cubicBezTo>
                    <a:pt x="47" y="139"/>
                    <a:pt x="47" y="139"/>
                    <a:pt x="47" y="139"/>
                  </a:cubicBezTo>
                  <a:cubicBezTo>
                    <a:pt x="51" y="134"/>
                    <a:pt x="59" y="131"/>
                    <a:pt x="66" y="132"/>
                  </a:cubicBezTo>
                  <a:cubicBezTo>
                    <a:pt x="73" y="133"/>
                    <a:pt x="79" y="139"/>
                    <a:pt x="81" y="145"/>
                  </a:cubicBezTo>
                  <a:cubicBezTo>
                    <a:pt x="82" y="150"/>
                    <a:pt x="82" y="150"/>
                    <a:pt x="82" y="150"/>
                  </a:cubicBezTo>
                  <a:cubicBezTo>
                    <a:pt x="96" y="149"/>
                    <a:pt x="109" y="144"/>
                    <a:pt x="120" y="136"/>
                  </a:cubicBezTo>
                  <a:lnTo>
                    <a:pt x="118" y="132"/>
                  </a:lnTo>
                  <a:close/>
                  <a:moveTo>
                    <a:pt x="71" y="103"/>
                  </a:moveTo>
                  <a:cubicBezTo>
                    <a:pt x="55" y="101"/>
                    <a:pt x="45" y="86"/>
                    <a:pt x="47" y="70"/>
                  </a:cubicBezTo>
                  <a:cubicBezTo>
                    <a:pt x="50" y="54"/>
                    <a:pt x="65" y="44"/>
                    <a:pt x="81" y="46"/>
                  </a:cubicBezTo>
                  <a:cubicBezTo>
                    <a:pt x="97" y="49"/>
                    <a:pt x="107" y="64"/>
                    <a:pt x="104" y="80"/>
                  </a:cubicBezTo>
                  <a:cubicBezTo>
                    <a:pt x="102" y="96"/>
                    <a:pt x="87" y="106"/>
                    <a:pt x="71" y="103"/>
                  </a:cubicBezTo>
                </a:path>
              </a:pathLst>
            </a:custGeom>
            <a:solidFill>
              <a:srgbClr val="005EB8"/>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solidFill>
                  <a:srgbClr val="000000"/>
                </a:solidFill>
              </a:endParaRPr>
            </a:p>
          </p:txBody>
        </p:sp>
        <p:sp>
          <p:nvSpPr>
            <p:cNvPr id="42" name="Text Placeholder 15"/>
            <p:cNvSpPr txBox="1">
              <a:spLocks/>
            </p:cNvSpPr>
            <p:nvPr/>
          </p:nvSpPr>
          <p:spPr>
            <a:xfrm rot="19831295">
              <a:off x="6131275" y="3426542"/>
              <a:ext cx="869100" cy="30454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ctr">
                <a:spcAft>
                  <a:spcPts val="0"/>
                </a:spcAft>
              </a:pPr>
              <a:r>
                <a:rPr lang="en-US" sz="1000" b="1" spc="-30" dirty="0">
                  <a:solidFill>
                    <a:srgbClr val="00338D"/>
                  </a:solidFill>
                </a:rPr>
                <a:t>Reports and Visibility</a:t>
              </a:r>
            </a:p>
          </p:txBody>
        </p:sp>
        <p:sp>
          <p:nvSpPr>
            <p:cNvPr id="43" name="Text Placeholder 15"/>
            <p:cNvSpPr txBox="1">
              <a:spLocks/>
            </p:cNvSpPr>
            <p:nvPr/>
          </p:nvSpPr>
          <p:spPr>
            <a:xfrm>
              <a:off x="5957362" y="3004227"/>
              <a:ext cx="869100" cy="30454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ctr">
                <a:spcAft>
                  <a:spcPts val="0"/>
                </a:spcAft>
              </a:pPr>
              <a:r>
                <a:rPr lang="en-US" sz="1000" b="1" spc="-50" dirty="0">
                  <a:solidFill>
                    <a:srgbClr val="00338D"/>
                  </a:solidFill>
                </a:rPr>
                <a:t>Security</a:t>
              </a:r>
              <a:br>
                <a:rPr lang="en-US" sz="1000" b="1" spc="-50" dirty="0">
                  <a:solidFill>
                    <a:srgbClr val="00338D"/>
                  </a:solidFill>
                </a:rPr>
              </a:br>
              <a:r>
                <a:rPr lang="en-US" sz="1000" b="1" spc="-50" dirty="0">
                  <a:solidFill>
                    <a:srgbClr val="00338D"/>
                  </a:solidFill>
                </a:rPr>
                <a:t>Automation</a:t>
              </a:r>
            </a:p>
          </p:txBody>
        </p:sp>
        <p:cxnSp>
          <p:nvCxnSpPr>
            <p:cNvPr id="44" name="Straight Arrow Connector 43"/>
            <p:cNvCxnSpPr/>
            <p:nvPr/>
          </p:nvCxnSpPr>
          <p:spPr>
            <a:xfrm>
              <a:off x="6629400" y="3079750"/>
              <a:ext cx="228600" cy="3175"/>
            </a:xfrm>
            <a:prstGeom prst="straightConnector1">
              <a:avLst/>
            </a:prstGeom>
            <a:ln>
              <a:solidFill>
                <a:srgbClr val="00338D"/>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979865" y="3579867"/>
            <a:ext cx="10209584" cy="1924051"/>
            <a:chOff x="995363" y="3936326"/>
            <a:chExt cx="10209584" cy="1924051"/>
          </a:xfrm>
        </p:grpSpPr>
        <p:grpSp>
          <p:nvGrpSpPr>
            <p:cNvPr id="2" name="Group 1"/>
            <p:cNvGrpSpPr/>
            <p:nvPr/>
          </p:nvGrpSpPr>
          <p:grpSpPr>
            <a:xfrm>
              <a:off x="995363" y="3936326"/>
              <a:ext cx="10204450" cy="1924051"/>
              <a:chOff x="2276400" y="4076700"/>
              <a:chExt cx="7093152" cy="1924051"/>
            </a:xfrm>
          </p:grpSpPr>
          <p:sp>
            <p:nvSpPr>
              <p:cNvPr id="48" name="Text Placeholder 15"/>
              <p:cNvSpPr txBox="1">
                <a:spLocks/>
              </p:cNvSpPr>
              <p:nvPr/>
            </p:nvSpPr>
            <p:spPr>
              <a:xfrm>
                <a:off x="2276400" y="4076700"/>
                <a:ext cx="3210000" cy="1727126"/>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spcAft>
                    <a:spcPts val="0"/>
                  </a:spcAft>
                </a:pPr>
                <a:r>
                  <a:rPr lang="en-US" sz="1000" b="1" i="1" dirty="0">
                    <a:solidFill>
                      <a:srgbClr val="00338D"/>
                    </a:solidFill>
                  </a:rPr>
                  <a:t>Secure continuous delivery cycles</a:t>
                </a:r>
              </a:p>
            </p:txBody>
          </p:sp>
          <p:sp>
            <p:nvSpPr>
              <p:cNvPr id="50" name="Rectangle 49"/>
              <p:cNvSpPr/>
              <p:nvPr/>
            </p:nvSpPr>
            <p:spPr>
              <a:xfrm>
                <a:off x="2286635" y="4291330"/>
                <a:ext cx="4696333" cy="1115695"/>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1000" b="1" dirty="0">
                  <a:solidFill>
                    <a:prstClr val="white"/>
                  </a:solidFill>
                </a:endParaRPr>
              </a:p>
            </p:txBody>
          </p:sp>
          <p:sp>
            <p:nvSpPr>
              <p:cNvPr id="51" name="Rectangle 50"/>
              <p:cNvSpPr/>
              <p:nvPr/>
            </p:nvSpPr>
            <p:spPr>
              <a:xfrm>
                <a:off x="7431025" y="4291330"/>
                <a:ext cx="1938527" cy="1115695"/>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1000" b="1" dirty="0">
                  <a:solidFill>
                    <a:prstClr val="white"/>
                  </a:solidFill>
                </a:endParaRPr>
              </a:p>
            </p:txBody>
          </p:sp>
          <p:sp>
            <p:nvSpPr>
              <p:cNvPr id="52" name="Rectangle 51"/>
              <p:cNvSpPr/>
              <p:nvPr/>
            </p:nvSpPr>
            <p:spPr>
              <a:xfrm>
                <a:off x="5080001" y="5434330"/>
                <a:ext cx="4289551" cy="566421"/>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1000" b="1" dirty="0">
                  <a:solidFill>
                    <a:prstClr val="white"/>
                  </a:solidFill>
                </a:endParaRPr>
              </a:p>
            </p:txBody>
          </p:sp>
          <p:sp>
            <p:nvSpPr>
              <p:cNvPr id="53" name="Rectangle 52"/>
              <p:cNvSpPr/>
              <p:nvPr/>
            </p:nvSpPr>
            <p:spPr>
              <a:xfrm>
                <a:off x="2328292" y="4330320"/>
                <a:ext cx="799084" cy="492506"/>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b="1" dirty="0">
                    <a:solidFill>
                      <a:prstClr val="white"/>
                    </a:solidFill>
                  </a:rPr>
                  <a:t>Infrastructure Code Developer </a:t>
                </a:r>
              </a:p>
            </p:txBody>
          </p:sp>
          <p:sp>
            <p:nvSpPr>
              <p:cNvPr id="54" name="Rectangle 53"/>
              <p:cNvSpPr/>
              <p:nvPr/>
            </p:nvSpPr>
            <p:spPr>
              <a:xfrm>
                <a:off x="2328292" y="4873245"/>
                <a:ext cx="799084" cy="492506"/>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b="1" dirty="0">
                    <a:solidFill>
                      <a:prstClr val="white"/>
                    </a:solidFill>
                  </a:rPr>
                  <a:t>Functional Code Developer </a:t>
                </a:r>
              </a:p>
            </p:txBody>
          </p:sp>
          <p:sp>
            <p:nvSpPr>
              <p:cNvPr id="55" name="Rectangle 54"/>
              <p:cNvSpPr/>
              <p:nvPr/>
            </p:nvSpPr>
            <p:spPr>
              <a:xfrm>
                <a:off x="3167127" y="4600195"/>
                <a:ext cx="722884" cy="492506"/>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b="1" dirty="0">
                    <a:solidFill>
                      <a:prstClr val="white"/>
                    </a:solidFill>
                  </a:rPr>
                  <a:t>Code</a:t>
                </a:r>
                <a:br>
                  <a:rPr lang="en-US" sz="1000" b="1" dirty="0">
                    <a:solidFill>
                      <a:prstClr val="white"/>
                    </a:solidFill>
                  </a:rPr>
                </a:br>
                <a:r>
                  <a:rPr lang="en-US" sz="1000" b="1" dirty="0">
                    <a:solidFill>
                      <a:prstClr val="white"/>
                    </a:solidFill>
                  </a:rPr>
                  <a:t>Repository</a:t>
                </a:r>
              </a:p>
            </p:txBody>
          </p:sp>
          <p:sp>
            <p:nvSpPr>
              <p:cNvPr id="57" name="Rectangle 56"/>
              <p:cNvSpPr/>
              <p:nvPr/>
            </p:nvSpPr>
            <p:spPr>
              <a:xfrm>
                <a:off x="3929762" y="4600195"/>
                <a:ext cx="722884" cy="492506"/>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b="1" dirty="0">
                    <a:solidFill>
                      <a:prstClr val="white"/>
                    </a:solidFill>
                  </a:rPr>
                  <a:t>Build &amp;</a:t>
                </a:r>
                <a:br>
                  <a:rPr lang="en-US" sz="1000" b="1" dirty="0">
                    <a:solidFill>
                      <a:prstClr val="white"/>
                    </a:solidFill>
                  </a:rPr>
                </a:br>
                <a:r>
                  <a:rPr lang="en-US" sz="1000" b="1" dirty="0">
                    <a:solidFill>
                      <a:prstClr val="white"/>
                    </a:solidFill>
                  </a:rPr>
                  <a:t>Artifact</a:t>
                </a:r>
                <a:br>
                  <a:rPr lang="en-US" sz="1000" b="1" dirty="0">
                    <a:solidFill>
                      <a:prstClr val="white"/>
                    </a:solidFill>
                  </a:rPr>
                </a:br>
                <a:r>
                  <a:rPr lang="en-US" sz="1000" b="1" dirty="0">
                    <a:solidFill>
                      <a:prstClr val="white"/>
                    </a:solidFill>
                  </a:rPr>
                  <a:t>Mgmt</a:t>
                </a:r>
              </a:p>
            </p:txBody>
          </p:sp>
          <p:sp>
            <p:nvSpPr>
              <p:cNvPr id="58" name="Rectangle 57"/>
              <p:cNvSpPr/>
              <p:nvPr/>
            </p:nvSpPr>
            <p:spPr>
              <a:xfrm>
                <a:off x="4692397" y="4600195"/>
                <a:ext cx="722884" cy="492506"/>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b="1" dirty="0">
                    <a:solidFill>
                      <a:prstClr val="white"/>
                    </a:solidFill>
                  </a:rPr>
                  <a:t>Test</a:t>
                </a:r>
              </a:p>
            </p:txBody>
          </p:sp>
          <p:sp>
            <p:nvSpPr>
              <p:cNvPr id="60" name="Rectangle 59"/>
              <p:cNvSpPr/>
              <p:nvPr/>
            </p:nvSpPr>
            <p:spPr>
              <a:xfrm>
                <a:off x="5455032" y="4600195"/>
                <a:ext cx="722884" cy="492506"/>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b="1" dirty="0">
                    <a:solidFill>
                      <a:prstClr val="white"/>
                    </a:solidFill>
                  </a:rPr>
                  <a:t>Configure</a:t>
                </a:r>
              </a:p>
            </p:txBody>
          </p:sp>
          <p:sp>
            <p:nvSpPr>
              <p:cNvPr id="61" name="Rectangle 60"/>
              <p:cNvSpPr/>
              <p:nvPr/>
            </p:nvSpPr>
            <p:spPr>
              <a:xfrm>
                <a:off x="6217667" y="4600195"/>
                <a:ext cx="722884" cy="492506"/>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b="1" dirty="0">
                    <a:solidFill>
                      <a:prstClr val="white"/>
                    </a:solidFill>
                  </a:rPr>
                  <a:t>Release &amp;</a:t>
                </a:r>
                <a:br>
                  <a:rPr lang="en-US" sz="1000" b="1" dirty="0">
                    <a:solidFill>
                      <a:prstClr val="white"/>
                    </a:solidFill>
                  </a:rPr>
                </a:br>
                <a:r>
                  <a:rPr lang="en-US" sz="1000" b="1" dirty="0">
                    <a:solidFill>
                      <a:prstClr val="white"/>
                    </a:solidFill>
                  </a:rPr>
                  <a:t>Deploy</a:t>
                </a:r>
              </a:p>
            </p:txBody>
          </p:sp>
          <p:sp>
            <p:nvSpPr>
              <p:cNvPr id="62" name="Rectangle 61"/>
              <p:cNvSpPr/>
              <p:nvPr/>
            </p:nvSpPr>
            <p:spPr>
              <a:xfrm>
                <a:off x="7501128" y="4330193"/>
                <a:ext cx="1265047" cy="1029208"/>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1000" b="1" dirty="0">
                  <a:solidFill>
                    <a:prstClr val="white"/>
                  </a:solidFill>
                </a:endParaRPr>
              </a:p>
            </p:txBody>
          </p:sp>
          <p:sp>
            <p:nvSpPr>
              <p:cNvPr id="63" name="Rectangle 62"/>
              <p:cNvSpPr/>
              <p:nvPr/>
            </p:nvSpPr>
            <p:spPr>
              <a:xfrm>
                <a:off x="7591615" y="4400043"/>
                <a:ext cx="1084073" cy="181483"/>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b="1" dirty="0">
                    <a:solidFill>
                      <a:prstClr val="white"/>
                    </a:solidFill>
                  </a:rPr>
                  <a:t>Application </a:t>
                </a:r>
              </a:p>
            </p:txBody>
          </p:sp>
          <p:sp>
            <p:nvSpPr>
              <p:cNvPr id="64" name="Rectangle 63"/>
              <p:cNvSpPr/>
              <p:nvPr/>
            </p:nvSpPr>
            <p:spPr>
              <a:xfrm>
                <a:off x="7591615" y="4637110"/>
                <a:ext cx="1084073" cy="181483"/>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b="1" dirty="0">
                    <a:solidFill>
                      <a:prstClr val="white"/>
                    </a:solidFill>
                  </a:rPr>
                  <a:t>Caas</a:t>
                </a:r>
              </a:p>
            </p:txBody>
          </p:sp>
          <p:sp>
            <p:nvSpPr>
              <p:cNvPr id="65" name="Rectangle 64"/>
              <p:cNvSpPr/>
              <p:nvPr/>
            </p:nvSpPr>
            <p:spPr>
              <a:xfrm>
                <a:off x="7591615" y="4874177"/>
                <a:ext cx="1084073" cy="181483"/>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b="1" dirty="0">
                    <a:solidFill>
                      <a:prstClr val="white"/>
                    </a:solidFill>
                  </a:rPr>
                  <a:t>PaaS</a:t>
                </a:r>
              </a:p>
            </p:txBody>
          </p:sp>
          <p:sp>
            <p:nvSpPr>
              <p:cNvPr id="66" name="Rectangle 65"/>
              <p:cNvSpPr/>
              <p:nvPr/>
            </p:nvSpPr>
            <p:spPr>
              <a:xfrm>
                <a:off x="7591615" y="5111243"/>
                <a:ext cx="1084073" cy="181483"/>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b="1" dirty="0">
                    <a:solidFill>
                      <a:prstClr val="white"/>
                    </a:solidFill>
                  </a:rPr>
                  <a:t>IaaS</a:t>
                </a:r>
              </a:p>
            </p:txBody>
          </p:sp>
          <p:sp>
            <p:nvSpPr>
              <p:cNvPr id="67" name="Rectangle 66"/>
              <p:cNvSpPr/>
              <p:nvPr/>
            </p:nvSpPr>
            <p:spPr>
              <a:xfrm>
                <a:off x="5369115" y="5606450"/>
                <a:ext cx="700691" cy="34648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b="1" dirty="0">
                    <a:solidFill>
                      <a:prstClr val="white"/>
                    </a:solidFill>
                  </a:rPr>
                  <a:t>Service Discovery</a:t>
                </a:r>
              </a:p>
            </p:txBody>
          </p:sp>
          <p:sp>
            <p:nvSpPr>
              <p:cNvPr id="68" name="Rectangle 67"/>
              <p:cNvSpPr/>
              <p:nvPr/>
            </p:nvSpPr>
            <p:spPr>
              <a:xfrm>
                <a:off x="6102540" y="5606450"/>
                <a:ext cx="700691" cy="34648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b="1" dirty="0">
                    <a:solidFill>
                      <a:prstClr val="white"/>
                    </a:solidFill>
                  </a:rPr>
                  <a:t>Circuit</a:t>
                </a:r>
                <a:br>
                  <a:rPr lang="en-US" sz="1000" b="1" dirty="0">
                    <a:solidFill>
                      <a:prstClr val="white"/>
                    </a:solidFill>
                  </a:rPr>
                </a:br>
                <a:r>
                  <a:rPr lang="en-US" sz="1000" b="1" dirty="0">
                    <a:solidFill>
                      <a:prstClr val="white"/>
                    </a:solidFill>
                  </a:rPr>
                  <a:t>Breaker</a:t>
                </a:r>
              </a:p>
            </p:txBody>
          </p:sp>
          <p:sp>
            <p:nvSpPr>
              <p:cNvPr id="69" name="Rectangle 68"/>
              <p:cNvSpPr/>
              <p:nvPr/>
            </p:nvSpPr>
            <p:spPr>
              <a:xfrm>
                <a:off x="6826440" y="5606450"/>
                <a:ext cx="700691" cy="34648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b="1" dirty="0">
                    <a:solidFill>
                      <a:prstClr val="white"/>
                    </a:solidFill>
                  </a:rPr>
                  <a:t>Intelligent</a:t>
                </a:r>
                <a:br>
                  <a:rPr lang="en-US" sz="1000" b="1" dirty="0">
                    <a:solidFill>
                      <a:prstClr val="white"/>
                    </a:solidFill>
                  </a:rPr>
                </a:br>
                <a:r>
                  <a:rPr lang="en-US" sz="1000" b="1" dirty="0">
                    <a:solidFill>
                      <a:prstClr val="white"/>
                    </a:solidFill>
                  </a:rPr>
                  <a:t>Routing</a:t>
                </a:r>
              </a:p>
            </p:txBody>
          </p:sp>
          <p:sp>
            <p:nvSpPr>
              <p:cNvPr id="70" name="Rectangle 69"/>
              <p:cNvSpPr/>
              <p:nvPr/>
            </p:nvSpPr>
            <p:spPr>
              <a:xfrm>
                <a:off x="7559865" y="5606450"/>
                <a:ext cx="700691" cy="34648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b="1" dirty="0">
                    <a:solidFill>
                      <a:prstClr val="white"/>
                    </a:solidFill>
                  </a:rPr>
                  <a:t>Micro</a:t>
                </a:r>
                <a:br>
                  <a:rPr lang="en-US" sz="1000" b="1" dirty="0">
                    <a:solidFill>
                      <a:prstClr val="white"/>
                    </a:solidFill>
                  </a:rPr>
                </a:br>
                <a:r>
                  <a:rPr lang="en-US" sz="1000" b="1" dirty="0">
                    <a:solidFill>
                      <a:prstClr val="white"/>
                    </a:solidFill>
                  </a:rPr>
                  <a:t>Proxy</a:t>
                </a:r>
              </a:p>
            </p:txBody>
          </p:sp>
          <p:sp>
            <p:nvSpPr>
              <p:cNvPr id="71" name="Text Placeholder 15"/>
              <p:cNvSpPr txBox="1">
                <a:spLocks/>
              </p:cNvSpPr>
              <p:nvPr/>
            </p:nvSpPr>
            <p:spPr>
              <a:xfrm>
                <a:off x="8412344" y="5577300"/>
                <a:ext cx="817381" cy="280481"/>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ctr">
                  <a:spcAft>
                    <a:spcPts val="0"/>
                  </a:spcAft>
                </a:pPr>
                <a:r>
                  <a:rPr lang="en-US" sz="1000" b="1" dirty="0">
                    <a:solidFill>
                      <a:srgbClr val="00338D"/>
                    </a:solidFill>
                  </a:rPr>
                  <a:t>Common</a:t>
                </a:r>
                <a:br>
                  <a:rPr lang="en-US" sz="1000" b="1" dirty="0">
                    <a:solidFill>
                      <a:srgbClr val="00338D"/>
                    </a:solidFill>
                  </a:rPr>
                </a:br>
                <a:r>
                  <a:rPr lang="en-US" sz="1000" b="1" dirty="0">
                    <a:solidFill>
                      <a:srgbClr val="00338D"/>
                    </a:solidFill>
                  </a:rPr>
                  <a:t>Patterns</a:t>
                </a:r>
              </a:p>
            </p:txBody>
          </p:sp>
          <p:sp>
            <p:nvSpPr>
              <p:cNvPr id="72" name="Chevron 71"/>
              <p:cNvSpPr/>
              <p:nvPr/>
            </p:nvSpPr>
            <p:spPr>
              <a:xfrm>
                <a:off x="7055645" y="4548189"/>
                <a:ext cx="319087" cy="592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1000" b="1" dirty="0">
                  <a:solidFill>
                    <a:prstClr val="white"/>
                  </a:solidFill>
                </a:endParaRPr>
              </a:p>
            </p:txBody>
          </p:sp>
          <p:sp>
            <p:nvSpPr>
              <p:cNvPr id="102" name="Left Brace 101"/>
              <p:cNvSpPr/>
              <p:nvPr/>
            </p:nvSpPr>
            <p:spPr>
              <a:xfrm rot="5400000">
                <a:off x="6743698" y="4095753"/>
                <a:ext cx="133354" cy="2876550"/>
              </a:xfrm>
              <a:prstGeom prst="leftBrace">
                <a:avLst>
                  <a:gd name="adj1" fmla="val 51189"/>
                  <a:gd name="adj2" fmla="val 12583"/>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610" tIns="54610" rIns="54610" bIns="54610" numCol="1" spcCol="0" rtlCol="0" fromWordArt="0" anchor="ctr" anchorCtr="0" forceAA="0" compatLnSpc="1">
                <a:prstTxWarp prst="textNoShape">
                  <a:avLst/>
                </a:prstTxWarp>
                <a:noAutofit/>
              </a:bodyPr>
              <a:lstStyle/>
              <a:p>
                <a:endParaRPr lang="en-US" sz="1000" b="1" dirty="0">
                  <a:solidFill>
                    <a:prstClr val="white"/>
                  </a:solidFill>
                </a:endParaRPr>
              </a:p>
            </p:txBody>
          </p:sp>
        </p:grpSp>
        <p:grpSp>
          <p:nvGrpSpPr>
            <p:cNvPr id="3" name="Group 2"/>
            <p:cNvGrpSpPr/>
            <p:nvPr/>
          </p:nvGrpSpPr>
          <p:grpSpPr>
            <a:xfrm>
              <a:off x="11093827" y="4107896"/>
              <a:ext cx="111120" cy="151773"/>
              <a:chOff x="9237571" y="4212432"/>
              <a:chExt cx="111120" cy="151773"/>
            </a:xfrm>
          </p:grpSpPr>
          <p:sp>
            <p:nvSpPr>
              <p:cNvPr id="96" name="Freeform 95"/>
              <p:cNvSpPr>
                <a:spLocks noEditPoints="1"/>
              </p:cNvSpPr>
              <p:nvPr/>
            </p:nvSpPr>
            <p:spPr bwMode="auto">
              <a:xfrm>
                <a:off x="9237571" y="4274429"/>
                <a:ext cx="111120" cy="89776"/>
              </a:xfrm>
              <a:custGeom>
                <a:avLst/>
                <a:gdLst/>
                <a:ahLst/>
                <a:cxnLst>
                  <a:cxn ang="0">
                    <a:pos x="399" y="0"/>
                  </a:cxn>
                  <a:cxn ang="0">
                    <a:pos x="34" y="0"/>
                  </a:cxn>
                  <a:cxn ang="0">
                    <a:pos x="0" y="34"/>
                  </a:cxn>
                  <a:cxn ang="0">
                    <a:pos x="0" y="316"/>
                  </a:cxn>
                  <a:cxn ang="0">
                    <a:pos x="34" y="350"/>
                  </a:cxn>
                  <a:cxn ang="0">
                    <a:pos x="399" y="350"/>
                  </a:cxn>
                  <a:cxn ang="0">
                    <a:pos x="433" y="316"/>
                  </a:cxn>
                  <a:cxn ang="0">
                    <a:pos x="433" y="34"/>
                  </a:cxn>
                  <a:cxn ang="0">
                    <a:pos x="399" y="0"/>
                  </a:cxn>
                  <a:cxn ang="0">
                    <a:pos x="238" y="177"/>
                  </a:cxn>
                  <a:cxn ang="0">
                    <a:pos x="242" y="273"/>
                  </a:cxn>
                  <a:cxn ang="0">
                    <a:pos x="190" y="273"/>
                  </a:cxn>
                  <a:cxn ang="0">
                    <a:pos x="195" y="177"/>
                  </a:cxn>
                  <a:cxn ang="0">
                    <a:pos x="175" y="141"/>
                  </a:cxn>
                  <a:cxn ang="0">
                    <a:pos x="216" y="98"/>
                  </a:cxn>
                  <a:cxn ang="0">
                    <a:pos x="257" y="141"/>
                  </a:cxn>
                  <a:cxn ang="0">
                    <a:pos x="238" y="177"/>
                  </a:cxn>
                </a:cxnLst>
                <a:rect l="0" t="0" r="r" b="b"/>
                <a:pathLst>
                  <a:path w="433" h="350">
                    <a:moveTo>
                      <a:pt x="399" y="0"/>
                    </a:moveTo>
                    <a:cubicBezTo>
                      <a:pt x="34" y="0"/>
                      <a:pt x="34" y="0"/>
                      <a:pt x="34" y="0"/>
                    </a:cubicBezTo>
                    <a:cubicBezTo>
                      <a:pt x="15" y="0"/>
                      <a:pt x="0" y="15"/>
                      <a:pt x="0" y="34"/>
                    </a:cubicBezTo>
                    <a:cubicBezTo>
                      <a:pt x="0" y="316"/>
                      <a:pt x="0" y="316"/>
                      <a:pt x="0" y="316"/>
                    </a:cubicBezTo>
                    <a:cubicBezTo>
                      <a:pt x="0" y="335"/>
                      <a:pt x="15" y="350"/>
                      <a:pt x="34" y="350"/>
                    </a:cubicBezTo>
                    <a:cubicBezTo>
                      <a:pt x="399" y="350"/>
                      <a:pt x="399" y="350"/>
                      <a:pt x="399" y="350"/>
                    </a:cubicBezTo>
                    <a:cubicBezTo>
                      <a:pt x="418" y="350"/>
                      <a:pt x="433" y="335"/>
                      <a:pt x="433" y="316"/>
                    </a:cubicBezTo>
                    <a:cubicBezTo>
                      <a:pt x="433" y="34"/>
                      <a:pt x="433" y="34"/>
                      <a:pt x="433" y="34"/>
                    </a:cubicBezTo>
                    <a:cubicBezTo>
                      <a:pt x="433" y="15"/>
                      <a:pt x="418" y="0"/>
                      <a:pt x="399" y="0"/>
                    </a:cubicBezTo>
                    <a:close/>
                    <a:moveTo>
                      <a:pt x="238" y="177"/>
                    </a:moveTo>
                    <a:cubicBezTo>
                      <a:pt x="242" y="273"/>
                      <a:pt x="242" y="273"/>
                      <a:pt x="242" y="273"/>
                    </a:cubicBezTo>
                    <a:cubicBezTo>
                      <a:pt x="190" y="273"/>
                      <a:pt x="190" y="273"/>
                      <a:pt x="190" y="273"/>
                    </a:cubicBezTo>
                    <a:cubicBezTo>
                      <a:pt x="195" y="177"/>
                      <a:pt x="195" y="177"/>
                      <a:pt x="195" y="177"/>
                    </a:cubicBezTo>
                    <a:cubicBezTo>
                      <a:pt x="183" y="170"/>
                      <a:pt x="175" y="156"/>
                      <a:pt x="175" y="141"/>
                    </a:cubicBezTo>
                    <a:cubicBezTo>
                      <a:pt x="175" y="117"/>
                      <a:pt x="194" y="98"/>
                      <a:pt x="216" y="98"/>
                    </a:cubicBezTo>
                    <a:cubicBezTo>
                      <a:pt x="239" y="98"/>
                      <a:pt x="257" y="117"/>
                      <a:pt x="257" y="141"/>
                    </a:cubicBezTo>
                    <a:cubicBezTo>
                      <a:pt x="257" y="156"/>
                      <a:pt x="249" y="170"/>
                      <a:pt x="238" y="177"/>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b="1" dirty="0">
                  <a:solidFill>
                    <a:srgbClr val="000000"/>
                  </a:solidFill>
                </a:endParaRPr>
              </a:p>
            </p:txBody>
          </p:sp>
          <p:sp>
            <p:nvSpPr>
              <p:cNvPr id="97" name="Freeform 96"/>
              <p:cNvSpPr>
                <a:spLocks/>
              </p:cNvSpPr>
              <p:nvPr/>
            </p:nvSpPr>
            <p:spPr bwMode="auto">
              <a:xfrm>
                <a:off x="9247057" y="4212432"/>
                <a:ext cx="90793" cy="56576"/>
              </a:xfrm>
              <a:custGeom>
                <a:avLst/>
                <a:gdLst/>
                <a:ahLst/>
                <a:cxnLst>
                  <a:cxn ang="0">
                    <a:pos x="177" y="0"/>
                  </a:cxn>
                  <a:cxn ang="0">
                    <a:pos x="354" y="181"/>
                  </a:cxn>
                  <a:cxn ang="0">
                    <a:pos x="351" y="210"/>
                  </a:cxn>
                  <a:cxn ang="0">
                    <a:pos x="338" y="221"/>
                  </a:cxn>
                  <a:cxn ang="0">
                    <a:pos x="284" y="221"/>
                  </a:cxn>
                  <a:cxn ang="0">
                    <a:pos x="276" y="210"/>
                  </a:cxn>
                  <a:cxn ang="0">
                    <a:pos x="280" y="181"/>
                  </a:cxn>
                  <a:cxn ang="0">
                    <a:pos x="177" y="75"/>
                  </a:cxn>
                  <a:cxn ang="0">
                    <a:pos x="74" y="181"/>
                  </a:cxn>
                  <a:cxn ang="0">
                    <a:pos x="78" y="210"/>
                  </a:cxn>
                  <a:cxn ang="0">
                    <a:pos x="70" y="221"/>
                  </a:cxn>
                  <a:cxn ang="0">
                    <a:pos x="16" y="221"/>
                  </a:cxn>
                  <a:cxn ang="0">
                    <a:pos x="3" y="210"/>
                  </a:cxn>
                  <a:cxn ang="0">
                    <a:pos x="0" y="181"/>
                  </a:cxn>
                  <a:cxn ang="0">
                    <a:pos x="177" y="0"/>
                  </a:cxn>
                </a:cxnLst>
                <a:rect l="0" t="0" r="r" b="b"/>
                <a:pathLst>
                  <a:path w="354" h="221">
                    <a:moveTo>
                      <a:pt x="177" y="0"/>
                    </a:moveTo>
                    <a:cubicBezTo>
                      <a:pt x="275" y="0"/>
                      <a:pt x="354" y="81"/>
                      <a:pt x="354" y="181"/>
                    </a:cubicBezTo>
                    <a:cubicBezTo>
                      <a:pt x="354" y="195"/>
                      <a:pt x="351" y="210"/>
                      <a:pt x="351" y="210"/>
                    </a:cubicBezTo>
                    <a:cubicBezTo>
                      <a:pt x="350" y="216"/>
                      <a:pt x="344" y="221"/>
                      <a:pt x="338" y="221"/>
                    </a:cubicBezTo>
                    <a:cubicBezTo>
                      <a:pt x="284" y="221"/>
                      <a:pt x="284" y="221"/>
                      <a:pt x="284" y="221"/>
                    </a:cubicBezTo>
                    <a:cubicBezTo>
                      <a:pt x="278" y="221"/>
                      <a:pt x="274" y="216"/>
                      <a:pt x="276" y="210"/>
                    </a:cubicBezTo>
                    <a:cubicBezTo>
                      <a:pt x="276" y="210"/>
                      <a:pt x="280" y="195"/>
                      <a:pt x="280" y="181"/>
                    </a:cubicBezTo>
                    <a:cubicBezTo>
                      <a:pt x="280" y="123"/>
                      <a:pt x="234" y="75"/>
                      <a:pt x="177" y="75"/>
                    </a:cubicBezTo>
                    <a:cubicBezTo>
                      <a:pt x="120" y="75"/>
                      <a:pt x="74" y="123"/>
                      <a:pt x="74" y="181"/>
                    </a:cubicBezTo>
                    <a:cubicBezTo>
                      <a:pt x="74" y="195"/>
                      <a:pt x="78" y="210"/>
                      <a:pt x="78" y="210"/>
                    </a:cubicBezTo>
                    <a:cubicBezTo>
                      <a:pt x="80" y="216"/>
                      <a:pt x="76" y="221"/>
                      <a:pt x="70" y="221"/>
                    </a:cubicBezTo>
                    <a:cubicBezTo>
                      <a:pt x="16" y="221"/>
                      <a:pt x="16" y="221"/>
                      <a:pt x="16" y="221"/>
                    </a:cubicBezTo>
                    <a:cubicBezTo>
                      <a:pt x="10" y="221"/>
                      <a:pt x="4" y="216"/>
                      <a:pt x="3" y="210"/>
                    </a:cubicBezTo>
                    <a:cubicBezTo>
                      <a:pt x="3" y="210"/>
                      <a:pt x="0" y="195"/>
                      <a:pt x="0" y="181"/>
                    </a:cubicBezTo>
                    <a:cubicBezTo>
                      <a:pt x="0" y="81"/>
                      <a:pt x="79" y="0"/>
                      <a:pt x="177" y="0"/>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b="1" dirty="0">
                  <a:solidFill>
                    <a:srgbClr val="000000"/>
                  </a:solidFill>
                </a:endParaRPr>
              </a:p>
            </p:txBody>
          </p:sp>
        </p:grpSp>
        <p:sp>
          <p:nvSpPr>
            <p:cNvPr id="73" name="Freeform 72"/>
            <p:cNvSpPr>
              <a:spLocks noEditPoints="1"/>
            </p:cNvSpPr>
            <p:nvPr/>
          </p:nvSpPr>
          <p:spPr bwMode="auto">
            <a:xfrm rot="1362926">
              <a:off x="4241323" y="4844164"/>
              <a:ext cx="174697" cy="172264"/>
            </a:xfrm>
            <a:custGeom>
              <a:avLst/>
              <a:gdLst/>
              <a:ahLst/>
              <a:cxnLst>
                <a:cxn ang="0">
                  <a:pos x="118" y="132"/>
                </a:cxn>
                <a:cxn ang="0">
                  <a:pos x="120" y="112"/>
                </a:cxn>
                <a:cxn ang="0">
                  <a:pos x="139" y="106"/>
                </a:cxn>
                <a:cxn ang="0">
                  <a:pos x="144" y="107"/>
                </a:cxn>
                <a:cxn ang="0">
                  <a:pos x="150" y="88"/>
                </a:cxn>
                <a:cxn ang="0">
                  <a:pos x="151" y="68"/>
                </a:cxn>
                <a:cxn ang="0">
                  <a:pos x="146" y="67"/>
                </a:cxn>
                <a:cxn ang="0">
                  <a:pos x="130" y="55"/>
                </a:cxn>
                <a:cxn ang="0">
                  <a:pos x="134" y="35"/>
                </a:cxn>
                <a:cxn ang="0">
                  <a:pos x="138" y="32"/>
                </a:cxn>
                <a:cxn ang="0">
                  <a:pos x="107" y="6"/>
                </a:cxn>
                <a:cxn ang="0">
                  <a:pos x="104" y="10"/>
                </a:cxn>
                <a:cxn ang="0">
                  <a:pos x="86" y="18"/>
                </a:cxn>
                <a:cxn ang="0">
                  <a:pos x="71" y="4"/>
                </a:cxn>
                <a:cxn ang="0">
                  <a:pos x="70" y="0"/>
                </a:cxn>
                <a:cxn ang="0">
                  <a:pos x="32" y="13"/>
                </a:cxn>
                <a:cxn ang="0">
                  <a:pos x="34" y="18"/>
                </a:cxn>
                <a:cxn ang="0">
                  <a:pos x="31" y="38"/>
                </a:cxn>
                <a:cxn ang="0">
                  <a:pos x="12" y="44"/>
                </a:cxn>
                <a:cxn ang="0">
                  <a:pos x="8" y="43"/>
                </a:cxn>
                <a:cxn ang="0">
                  <a:pos x="1" y="62"/>
                </a:cxn>
                <a:cxn ang="0">
                  <a:pos x="1" y="82"/>
                </a:cxn>
                <a:cxn ang="0">
                  <a:pos x="6" y="83"/>
                </a:cxn>
                <a:cxn ang="0">
                  <a:pos x="21" y="95"/>
                </a:cxn>
                <a:cxn ang="0">
                  <a:pos x="17" y="114"/>
                </a:cxn>
                <a:cxn ang="0">
                  <a:pos x="14" y="118"/>
                </a:cxn>
                <a:cxn ang="0">
                  <a:pos x="44" y="144"/>
                </a:cxn>
                <a:cxn ang="0">
                  <a:pos x="47" y="139"/>
                </a:cxn>
                <a:cxn ang="0">
                  <a:pos x="66" y="132"/>
                </a:cxn>
                <a:cxn ang="0">
                  <a:pos x="81" y="145"/>
                </a:cxn>
                <a:cxn ang="0">
                  <a:pos x="82" y="150"/>
                </a:cxn>
                <a:cxn ang="0">
                  <a:pos x="120" y="136"/>
                </a:cxn>
                <a:cxn ang="0">
                  <a:pos x="118" y="132"/>
                </a:cxn>
                <a:cxn ang="0">
                  <a:pos x="71" y="103"/>
                </a:cxn>
                <a:cxn ang="0">
                  <a:pos x="47" y="70"/>
                </a:cxn>
                <a:cxn ang="0">
                  <a:pos x="81" y="46"/>
                </a:cxn>
                <a:cxn ang="0">
                  <a:pos x="104" y="80"/>
                </a:cxn>
                <a:cxn ang="0">
                  <a:pos x="71" y="103"/>
                </a:cxn>
              </a:cxnLst>
              <a:rect l="0" t="0" r="r" b="b"/>
              <a:pathLst>
                <a:path w="152" h="150">
                  <a:moveTo>
                    <a:pt x="118" y="132"/>
                  </a:moveTo>
                  <a:cubicBezTo>
                    <a:pt x="115" y="125"/>
                    <a:pt x="115" y="118"/>
                    <a:pt x="120" y="112"/>
                  </a:cubicBezTo>
                  <a:cubicBezTo>
                    <a:pt x="125" y="106"/>
                    <a:pt x="132" y="104"/>
                    <a:pt x="139" y="106"/>
                  </a:cubicBezTo>
                  <a:cubicBezTo>
                    <a:pt x="144" y="107"/>
                    <a:pt x="144" y="107"/>
                    <a:pt x="144" y="107"/>
                  </a:cubicBezTo>
                  <a:cubicBezTo>
                    <a:pt x="147" y="101"/>
                    <a:pt x="149" y="95"/>
                    <a:pt x="150" y="88"/>
                  </a:cubicBezTo>
                  <a:cubicBezTo>
                    <a:pt x="151" y="81"/>
                    <a:pt x="152" y="74"/>
                    <a:pt x="151" y="68"/>
                  </a:cubicBezTo>
                  <a:cubicBezTo>
                    <a:pt x="146" y="67"/>
                    <a:pt x="146" y="67"/>
                    <a:pt x="146" y="67"/>
                  </a:cubicBezTo>
                  <a:cubicBezTo>
                    <a:pt x="139" y="66"/>
                    <a:pt x="133" y="62"/>
                    <a:pt x="130" y="55"/>
                  </a:cubicBezTo>
                  <a:cubicBezTo>
                    <a:pt x="128" y="48"/>
                    <a:pt x="129" y="40"/>
                    <a:pt x="134" y="35"/>
                  </a:cubicBezTo>
                  <a:cubicBezTo>
                    <a:pt x="138" y="32"/>
                    <a:pt x="138" y="32"/>
                    <a:pt x="138" y="32"/>
                  </a:cubicBezTo>
                  <a:cubicBezTo>
                    <a:pt x="130" y="21"/>
                    <a:pt x="120" y="12"/>
                    <a:pt x="107" y="6"/>
                  </a:cubicBezTo>
                  <a:cubicBezTo>
                    <a:pt x="104" y="10"/>
                    <a:pt x="104" y="10"/>
                    <a:pt x="104" y="10"/>
                  </a:cubicBezTo>
                  <a:cubicBezTo>
                    <a:pt x="100" y="16"/>
                    <a:pt x="93" y="19"/>
                    <a:pt x="86" y="18"/>
                  </a:cubicBezTo>
                  <a:cubicBezTo>
                    <a:pt x="78" y="16"/>
                    <a:pt x="73" y="11"/>
                    <a:pt x="71" y="4"/>
                  </a:cubicBezTo>
                  <a:cubicBezTo>
                    <a:pt x="70" y="0"/>
                    <a:pt x="70" y="0"/>
                    <a:pt x="70" y="0"/>
                  </a:cubicBezTo>
                  <a:cubicBezTo>
                    <a:pt x="56" y="1"/>
                    <a:pt x="43" y="6"/>
                    <a:pt x="32" y="13"/>
                  </a:cubicBezTo>
                  <a:cubicBezTo>
                    <a:pt x="34" y="18"/>
                    <a:pt x="34" y="18"/>
                    <a:pt x="34" y="18"/>
                  </a:cubicBezTo>
                  <a:cubicBezTo>
                    <a:pt x="37" y="24"/>
                    <a:pt x="36" y="32"/>
                    <a:pt x="31" y="38"/>
                  </a:cubicBezTo>
                  <a:cubicBezTo>
                    <a:pt x="27" y="43"/>
                    <a:pt x="19" y="46"/>
                    <a:pt x="12" y="44"/>
                  </a:cubicBezTo>
                  <a:cubicBezTo>
                    <a:pt x="8" y="43"/>
                    <a:pt x="8" y="43"/>
                    <a:pt x="8" y="43"/>
                  </a:cubicBezTo>
                  <a:cubicBezTo>
                    <a:pt x="5" y="49"/>
                    <a:pt x="3" y="55"/>
                    <a:pt x="1" y="62"/>
                  </a:cubicBezTo>
                  <a:cubicBezTo>
                    <a:pt x="0" y="69"/>
                    <a:pt x="0" y="75"/>
                    <a:pt x="1" y="82"/>
                  </a:cubicBezTo>
                  <a:cubicBezTo>
                    <a:pt x="6" y="83"/>
                    <a:pt x="6" y="83"/>
                    <a:pt x="6" y="83"/>
                  </a:cubicBezTo>
                  <a:cubicBezTo>
                    <a:pt x="13" y="83"/>
                    <a:pt x="19" y="88"/>
                    <a:pt x="21" y="95"/>
                  </a:cubicBezTo>
                  <a:cubicBezTo>
                    <a:pt x="24" y="102"/>
                    <a:pt x="22" y="109"/>
                    <a:pt x="17" y="114"/>
                  </a:cubicBezTo>
                  <a:cubicBezTo>
                    <a:pt x="14" y="118"/>
                    <a:pt x="14" y="118"/>
                    <a:pt x="14" y="118"/>
                  </a:cubicBezTo>
                  <a:cubicBezTo>
                    <a:pt x="21" y="129"/>
                    <a:pt x="32" y="138"/>
                    <a:pt x="44" y="144"/>
                  </a:cubicBezTo>
                  <a:cubicBezTo>
                    <a:pt x="47" y="139"/>
                    <a:pt x="47" y="139"/>
                    <a:pt x="47" y="139"/>
                  </a:cubicBezTo>
                  <a:cubicBezTo>
                    <a:pt x="51" y="134"/>
                    <a:pt x="59" y="131"/>
                    <a:pt x="66" y="132"/>
                  </a:cubicBezTo>
                  <a:cubicBezTo>
                    <a:pt x="73" y="133"/>
                    <a:pt x="79" y="139"/>
                    <a:pt x="81" y="145"/>
                  </a:cubicBezTo>
                  <a:cubicBezTo>
                    <a:pt x="82" y="150"/>
                    <a:pt x="82" y="150"/>
                    <a:pt x="82" y="150"/>
                  </a:cubicBezTo>
                  <a:cubicBezTo>
                    <a:pt x="96" y="149"/>
                    <a:pt x="109" y="144"/>
                    <a:pt x="120" y="136"/>
                  </a:cubicBezTo>
                  <a:lnTo>
                    <a:pt x="118" y="132"/>
                  </a:lnTo>
                  <a:close/>
                  <a:moveTo>
                    <a:pt x="71" y="103"/>
                  </a:moveTo>
                  <a:cubicBezTo>
                    <a:pt x="55" y="101"/>
                    <a:pt x="45" y="86"/>
                    <a:pt x="47" y="70"/>
                  </a:cubicBezTo>
                  <a:cubicBezTo>
                    <a:pt x="50" y="54"/>
                    <a:pt x="65" y="44"/>
                    <a:pt x="81" y="46"/>
                  </a:cubicBezTo>
                  <a:cubicBezTo>
                    <a:pt x="97" y="49"/>
                    <a:pt x="107" y="64"/>
                    <a:pt x="104" y="80"/>
                  </a:cubicBezTo>
                  <a:cubicBezTo>
                    <a:pt x="102" y="96"/>
                    <a:pt x="87" y="106"/>
                    <a:pt x="71" y="103"/>
                  </a:cubicBezTo>
                </a:path>
              </a:pathLst>
            </a:custGeom>
            <a:solidFill>
              <a:srgbClr val="005EB8"/>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b="1" dirty="0">
                <a:solidFill>
                  <a:srgbClr val="000000"/>
                </a:solidFill>
              </a:endParaRPr>
            </a:p>
          </p:txBody>
        </p:sp>
        <p:sp>
          <p:nvSpPr>
            <p:cNvPr id="74" name="Freeform 73"/>
            <p:cNvSpPr>
              <a:spLocks noEditPoints="1"/>
            </p:cNvSpPr>
            <p:nvPr/>
          </p:nvSpPr>
          <p:spPr bwMode="auto">
            <a:xfrm rot="1362926">
              <a:off x="5329190" y="4844164"/>
              <a:ext cx="174697" cy="172264"/>
            </a:xfrm>
            <a:custGeom>
              <a:avLst/>
              <a:gdLst/>
              <a:ahLst/>
              <a:cxnLst>
                <a:cxn ang="0">
                  <a:pos x="118" y="132"/>
                </a:cxn>
                <a:cxn ang="0">
                  <a:pos x="120" y="112"/>
                </a:cxn>
                <a:cxn ang="0">
                  <a:pos x="139" y="106"/>
                </a:cxn>
                <a:cxn ang="0">
                  <a:pos x="144" y="107"/>
                </a:cxn>
                <a:cxn ang="0">
                  <a:pos x="150" y="88"/>
                </a:cxn>
                <a:cxn ang="0">
                  <a:pos x="151" y="68"/>
                </a:cxn>
                <a:cxn ang="0">
                  <a:pos x="146" y="67"/>
                </a:cxn>
                <a:cxn ang="0">
                  <a:pos x="130" y="55"/>
                </a:cxn>
                <a:cxn ang="0">
                  <a:pos x="134" y="35"/>
                </a:cxn>
                <a:cxn ang="0">
                  <a:pos x="138" y="32"/>
                </a:cxn>
                <a:cxn ang="0">
                  <a:pos x="107" y="6"/>
                </a:cxn>
                <a:cxn ang="0">
                  <a:pos x="104" y="10"/>
                </a:cxn>
                <a:cxn ang="0">
                  <a:pos x="86" y="18"/>
                </a:cxn>
                <a:cxn ang="0">
                  <a:pos x="71" y="4"/>
                </a:cxn>
                <a:cxn ang="0">
                  <a:pos x="70" y="0"/>
                </a:cxn>
                <a:cxn ang="0">
                  <a:pos x="32" y="13"/>
                </a:cxn>
                <a:cxn ang="0">
                  <a:pos x="34" y="18"/>
                </a:cxn>
                <a:cxn ang="0">
                  <a:pos x="31" y="38"/>
                </a:cxn>
                <a:cxn ang="0">
                  <a:pos x="12" y="44"/>
                </a:cxn>
                <a:cxn ang="0">
                  <a:pos x="8" y="43"/>
                </a:cxn>
                <a:cxn ang="0">
                  <a:pos x="1" y="62"/>
                </a:cxn>
                <a:cxn ang="0">
                  <a:pos x="1" y="82"/>
                </a:cxn>
                <a:cxn ang="0">
                  <a:pos x="6" y="83"/>
                </a:cxn>
                <a:cxn ang="0">
                  <a:pos x="21" y="95"/>
                </a:cxn>
                <a:cxn ang="0">
                  <a:pos x="17" y="114"/>
                </a:cxn>
                <a:cxn ang="0">
                  <a:pos x="14" y="118"/>
                </a:cxn>
                <a:cxn ang="0">
                  <a:pos x="44" y="144"/>
                </a:cxn>
                <a:cxn ang="0">
                  <a:pos x="47" y="139"/>
                </a:cxn>
                <a:cxn ang="0">
                  <a:pos x="66" y="132"/>
                </a:cxn>
                <a:cxn ang="0">
                  <a:pos x="81" y="145"/>
                </a:cxn>
                <a:cxn ang="0">
                  <a:pos x="82" y="150"/>
                </a:cxn>
                <a:cxn ang="0">
                  <a:pos x="120" y="136"/>
                </a:cxn>
                <a:cxn ang="0">
                  <a:pos x="118" y="132"/>
                </a:cxn>
                <a:cxn ang="0">
                  <a:pos x="71" y="103"/>
                </a:cxn>
                <a:cxn ang="0">
                  <a:pos x="47" y="70"/>
                </a:cxn>
                <a:cxn ang="0">
                  <a:pos x="81" y="46"/>
                </a:cxn>
                <a:cxn ang="0">
                  <a:pos x="104" y="80"/>
                </a:cxn>
                <a:cxn ang="0">
                  <a:pos x="71" y="103"/>
                </a:cxn>
              </a:cxnLst>
              <a:rect l="0" t="0" r="r" b="b"/>
              <a:pathLst>
                <a:path w="152" h="150">
                  <a:moveTo>
                    <a:pt x="118" y="132"/>
                  </a:moveTo>
                  <a:cubicBezTo>
                    <a:pt x="115" y="125"/>
                    <a:pt x="115" y="118"/>
                    <a:pt x="120" y="112"/>
                  </a:cubicBezTo>
                  <a:cubicBezTo>
                    <a:pt x="125" y="106"/>
                    <a:pt x="132" y="104"/>
                    <a:pt x="139" y="106"/>
                  </a:cubicBezTo>
                  <a:cubicBezTo>
                    <a:pt x="144" y="107"/>
                    <a:pt x="144" y="107"/>
                    <a:pt x="144" y="107"/>
                  </a:cubicBezTo>
                  <a:cubicBezTo>
                    <a:pt x="147" y="101"/>
                    <a:pt x="149" y="95"/>
                    <a:pt x="150" y="88"/>
                  </a:cubicBezTo>
                  <a:cubicBezTo>
                    <a:pt x="151" y="81"/>
                    <a:pt x="152" y="74"/>
                    <a:pt x="151" y="68"/>
                  </a:cubicBezTo>
                  <a:cubicBezTo>
                    <a:pt x="146" y="67"/>
                    <a:pt x="146" y="67"/>
                    <a:pt x="146" y="67"/>
                  </a:cubicBezTo>
                  <a:cubicBezTo>
                    <a:pt x="139" y="66"/>
                    <a:pt x="133" y="62"/>
                    <a:pt x="130" y="55"/>
                  </a:cubicBezTo>
                  <a:cubicBezTo>
                    <a:pt x="128" y="48"/>
                    <a:pt x="129" y="40"/>
                    <a:pt x="134" y="35"/>
                  </a:cubicBezTo>
                  <a:cubicBezTo>
                    <a:pt x="138" y="32"/>
                    <a:pt x="138" y="32"/>
                    <a:pt x="138" y="32"/>
                  </a:cubicBezTo>
                  <a:cubicBezTo>
                    <a:pt x="130" y="21"/>
                    <a:pt x="120" y="12"/>
                    <a:pt x="107" y="6"/>
                  </a:cubicBezTo>
                  <a:cubicBezTo>
                    <a:pt x="104" y="10"/>
                    <a:pt x="104" y="10"/>
                    <a:pt x="104" y="10"/>
                  </a:cubicBezTo>
                  <a:cubicBezTo>
                    <a:pt x="100" y="16"/>
                    <a:pt x="93" y="19"/>
                    <a:pt x="86" y="18"/>
                  </a:cubicBezTo>
                  <a:cubicBezTo>
                    <a:pt x="78" y="16"/>
                    <a:pt x="73" y="11"/>
                    <a:pt x="71" y="4"/>
                  </a:cubicBezTo>
                  <a:cubicBezTo>
                    <a:pt x="70" y="0"/>
                    <a:pt x="70" y="0"/>
                    <a:pt x="70" y="0"/>
                  </a:cubicBezTo>
                  <a:cubicBezTo>
                    <a:pt x="56" y="1"/>
                    <a:pt x="43" y="6"/>
                    <a:pt x="32" y="13"/>
                  </a:cubicBezTo>
                  <a:cubicBezTo>
                    <a:pt x="34" y="18"/>
                    <a:pt x="34" y="18"/>
                    <a:pt x="34" y="18"/>
                  </a:cubicBezTo>
                  <a:cubicBezTo>
                    <a:pt x="37" y="24"/>
                    <a:pt x="36" y="32"/>
                    <a:pt x="31" y="38"/>
                  </a:cubicBezTo>
                  <a:cubicBezTo>
                    <a:pt x="27" y="43"/>
                    <a:pt x="19" y="46"/>
                    <a:pt x="12" y="44"/>
                  </a:cubicBezTo>
                  <a:cubicBezTo>
                    <a:pt x="8" y="43"/>
                    <a:pt x="8" y="43"/>
                    <a:pt x="8" y="43"/>
                  </a:cubicBezTo>
                  <a:cubicBezTo>
                    <a:pt x="5" y="49"/>
                    <a:pt x="3" y="55"/>
                    <a:pt x="1" y="62"/>
                  </a:cubicBezTo>
                  <a:cubicBezTo>
                    <a:pt x="0" y="69"/>
                    <a:pt x="0" y="75"/>
                    <a:pt x="1" y="82"/>
                  </a:cubicBezTo>
                  <a:cubicBezTo>
                    <a:pt x="6" y="83"/>
                    <a:pt x="6" y="83"/>
                    <a:pt x="6" y="83"/>
                  </a:cubicBezTo>
                  <a:cubicBezTo>
                    <a:pt x="13" y="83"/>
                    <a:pt x="19" y="88"/>
                    <a:pt x="21" y="95"/>
                  </a:cubicBezTo>
                  <a:cubicBezTo>
                    <a:pt x="24" y="102"/>
                    <a:pt x="22" y="109"/>
                    <a:pt x="17" y="114"/>
                  </a:cubicBezTo>
                  <a:cubicBezTo>
                    <a:pt x="14" y="118"/>
                    <a:pt x="14" y="118"/>
                    <a:pt x="14" y="118"/>
                  </a:cubicBezTo>
                  <a:cubicBezTo>
                    <a:pt x="21" y="129"/>
                    <a:pt x="32" y="138"/>
                    <a:pt x="44" y="144"/>
                  </a:cubicBezTo>
                  <a:cubicBezTo>
                    <a:pt x="47" y="139"/>
                    <a:pt x="47" y="139"/>
                    <a:pt x="47" y="139"/>
                  </a:cubicBezTo>
                  <a:cubicBezTo>
                    <a:pt x="51" y="134"/>
                    <a:pt x="59" y="131"/>
                    <a:pt x="66" y="132"/>
                  </a:cubicBezTo>
                  <a:cubicBezTo>
                    <a:pt x="73" y="133"/>
                    <a:pt x="79" y="139"/>
                    <a:pt x="81" y="145"/>
                  </a:cubicBezTo>
                  <a:cubicBezTo>
                    <a:pt x="82" y="150"/>
                    <a:pt x="82" y="150"/>
                    <a:pt x="82" y="150"/>
                  </a:cubicBezTo>
                  <a:cubicBezTo>
                    <a:pt x="96" y="149"/>
                    <a:pt x="109" y="144"/>
                    <a:pt x="120" y="136"/>
                  </a:cubicBezTo>
                  <a:lnTo>
                    <a:pt x="118" y="132"/>
                  </a:lnTo>
                  <a:close/>
                  <a:moveTo>
                    <a:pt x="71" y="103"/>
                  </a:moveTo>
                  <a:cubicBezTo>
                    <a:pt x="55" y="101"/>
                    <a:pt x="45" y="86"/>
                    <a:pt x="47" y="70"/>
                  </a:cubicBezTo>
                  <a:cubicBezTo>
                    <a:pt x="50" y="54"/>
                    <a:pt x="65" y="44"/>
                    <a:pt x="81" y="46"/>
                  </a:cubicBezTo>
                  <a:cubicBezTo>
                    <a:pt x="97" y="49"/>
                    <a:pt x="107" y="64"/>
                    <a:pt x="104" y="80"/>
                  </a:cubicBezTo>
                  <a:cubicBezTo>
                    <a:pt x="102" y="96"/>
                    <a:pt x="87" y="106"/>
                    <a:pt x="71" y="103"/>
                  </a:cubicBezTo>
                </a:path>
              </a:pathLst>
            </a:custGeom>
            <a:solidFill>
              <a:srgbClr val="005EB8"/>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b="1" dirty="0">
                <a:solidFill>
                  <a:srgbClr val="000000"/>
                </a:solidFill>
              </a:endParaRPr>
            </a:p>
          </p:txBody>
        </p:sp>
        <p:sp>
          <p:nvSpPr>
            <p:cNvPr id="75" name="Freeform 74"/>
            <p:cNvSpPr>
              <a:spLocks noEditPoints="1"/>
            </p:cNvSpPr>
            <p:nvPr/>
          </p:nvSpPr>
          <p:spPr bwMode="auto">
            <a:xfrm rot="1362926">
              <a:off x="7528784" y="4844164"/>
              <a:ext cx="174697" cy="172264"/>
            </a:xfrm>
            <a:custGeom>
              <a:avLst/>
              <a:gdLst/>
              <a:ahLst/>
              <a:cxnLst>
                <a:cxn ang="0">
                  <a:pos x="118" y="132"/>
                </a:cxn>
                <a:cxn ang="0">
                  <a:pos x="120" y="112"/>
                </a:cxn>
                <a:cxn ang="0">
                  <a:pos x="139" y="106"/>
                </a:cxn>
                <a:cxn ang="0">
                  <a:pos x="144" y="107"/>
                </a:cxn>
                <a:cxn ang="0">
                  <a:pos x="150" y="88"/>
                </a:cxn>
                <a:cxn ang="0">
                  <a:pos x="151" y="68"/>
                </a:cxn>
                <a:cxn ang="0">
                  <a:pos x="146" y="67"/>
                </a:cxn>
                <a:cxn ang="0">
                  <a:pos x="130" y="55"/>
                </a:cxn>
                <a:cxn ang="0">
                  <a:pos x="134" y="35"/>
                </a:cxn>
                <a:cxn ang="0">
                  <a:pos x="138" y="32"/>
                </a:cxn>
                <a:cxn ang="0">
                  <a:pos x="107" y="6"/>
                </a:cxn>
                <a:cxn ang="0">
                  <a:pos x="104" y="10"/>
                </a:cxn>
                <a:cxn ang="0">
                  <a:pos x="86" y="18"/>
                </a:cxn>
                <a:cxn ang="0">
                  <a:pos x="71" y="4"/>
                </a:cxn>
                <a:cxn ang="0">
                  <a:pos x="70" y="0"/>
                </a:cxn>
                <a:cxn ang="0">
                  <a:pos x="32" y="13"/>
                </a:cxn>
                <a:cxn ang="0">
                  <a:pos x="34" y="18"/>
                </a:cxn>
                <a:cxn ang="0">
                  <a:pos x="31" y="38"/>
                </a:cxn>
                <a:cxn ang="0">
                  <a:pos x="12" y="44"/>
                </a:cxn>
                <a:cxn ang="0">
                  <a:pos x="8" y="43"/>
                </a:cxn>
                <a:cxn ang="0">
                  <a:pos x="1" y="62"/>
                </a:cxn>
                <a:cxn ang="0">
                  <a:pos x="1" y="82"/>
                </a:cxn>
                <a:cxn ang="0">
                  <a:pos x="6" y="83"/>
                </a:cxn>
                <a:cxn ang="0">
                  <a:pos x="21" y="95"/>
                </a:cxn>
                <a:cxn ang="0">
                  <a:pos x="17" y="114"/>
                </a:cxn>
                <a:cxn ang="0">
                  <a:pos x="14" y="118"/>
                </a:cxn>
                <a:cxn ang="0">
                  <a:pos x="44" y="144"/>
                </a:cxn>
                <a:cxn ang="0">
                  <a:pos x="47" y="139"/>
                </a:cxn>
                <a:cxn ang="0">
                  <a:pos x="66" y="132"/>
                </a:cxn>
                <a:cxn ang="0">
                  <a:pos x="81" y="145"/>
                </a:cxn>
                <a:cxn ang="0">
                  <a:pos x="82" y="150"/>
                </a:cxn>
                <a:cxn ang="0">
                  <a:pos x="120" y="136"/>
                </a:cxn>
                <a:cxn ang="0">
                  <a:pos x="118" y="132"/>
                </a:cxn>
                <a:cxn ang="0">
                  <a:pos x="71" y="103"/>
                </a:cxn>
                <a:cxn ang="0">
                  <a:pos x="47" y="70"/>
                </a:cxn>
                <a:cxn ang="0">
                  <a:pos x="81" y="46"/>
                </a:cxn>
                <a:cxn ang="0">
                  <a:pos x="104" y="80"/>
                </a:cxn>
                <a:cxn ang="0">
                  <a:pos x="71" y="103"/>
                </a:cxn>
              </a:cxnLst>
              <a:rect l="0" t="0" r="r" b="b"/>
              <a:pathLst>
                <a:path w="152" h="150">
                  <a:moveTo>
                    <a:pt x="118" y="132"/>
                  </a:moveTo>
                  <a:cubicBezTo>
                    <a:pt x="115" y="125"/>
                    <a:pt x="115" y="118"/>
                    <a:pt x="120" y="112"/>
                  </a:cubicBezTo>
                  <a:cubicBezTo>
                    <a:pt x="125" y="106"/>
                    <a:pt x="132" y="104"/>
                    <a:pt x="139" y="106"/>
                  </a:cubicBezTo>
                  <a:cubicBezTo>
                    <a:pt x="144" y="107"/>
                    <a:pt x="144" y="107"/>
                    <a:pt x="144" y="107"/>
                  </a:cubicBezTo>
                  <a:cubicBezTo>
                    <a:pt x="147" y="101"/>
                    <a:pt x="149" y="95"/>
                    <a:pt x="150" y="88"/>
                  </a:cubicBezTo>
                  <a:cubicBezTo>
                    <a:pt x="151" y="81"/>
                    <a:pt x="152" y="74"/>
                    <a:pt x="151" y="68"/>
                  </a:cubicBezTo>
                  <a:cubicBezTo>
                    <a:pt x="146" y="67"/>
                    <a:pt x="146" y="67"/>
                    <a:pt x="146" y="67"/>
                  </a:cubicBezTo>
                  <a:cubicBezTo>
                    <a:pt x="139" y="66"/>
                    <a:pt x="133" y="62"/>
                    <a:pt x="130" y="55"/>
                  </a:cubicBezTo>
                  <a:cubicBezTo>
                    <a:pt x="128" y="48"/>
                    <a:pt x="129" y="40"/>
                    <a:pt x="134" y="35"/>
                  </a:cubicBezTo>
                  <a:cubicBezTo>
                    <a:pt x="138" y="32"/>
                    <a:pt x="138" y="32"/>
                    <a:pt x="138" y="32"/>
                  </a:cubicBezTo>
                  <a:cubicBezTo>
                    <a:pt x="130" y="21"/>
                    <a:pt x="120" y="12"/>
                    <a:pt x="107" y="6"/>
                  </a:cubicBezTo>
                  <a:cubicBezTo>
                    <a:pt x="104" y="10"/>
                    <a:pt x="104" y="10"/>
                    <a:pt x="104" y="10"/>
                  </a:cubicBezTo>
                  <a:cubicBezTo>
                    <a:pt x="100" y="16"/>
                    <a:pt x="93" y="19"/>
                    <a:pt x="86" y="18"/>
                  </a:cubicBezTo>
                  <a:cubicBezTo>
                    <a:pt x="78" y="16"/>
                    <a:pt x="73" y="11"/>
                    <a:pt x="71" y="4"/>
                  </a:cubicBezTo>
                  <a:cubicBezTo>
                    <a:pt x="70" y="0"/>
                    <a:pt x="70" y="0"/>
                    <a:pt x="70" y="0"/>
                  </a:cubicBezTo>
                  <a:cubicBezTo>
                    <a:pt x="56" y="1"/>
                    <a:pt x="43" y="6"/>
                    <a:pt x="32" y="13"/>
                  </a:cubicBezTo>
                  <a:cubicBezTo>
                    <a:pt x="34" y="18"/>
                    <a:pt x="34" y="18"/>
                    <a:pt x="34" y="18"/>
                  </a:cubicBezTo>
                  <a:cubicBezTo>
                    <a:pt x="37" y="24"/>
                    <a:pt x="36" y="32"/>
                    <a:pt x="31" y="38"/>
                  </a:cubicBezTo>
                  <a:cubicBezTo>
                    <a:pt x="27" y="43"/>
                    <a:pt x="19" y="46"/>
                    <a:pt x="12" y="44"/>
                  </a:cubicBezTo>
                  <a:cubicBezTo>
                    <a:pt x="8" y="43"/>
                    <a:pt x="8" y="43"/>
                    <a:pt x="8" y="43"/>
                  </a:cubicBezTo>
                  <a:cubicBezTo>
                    <a:pt x="5" y="49"/>
                    <a:pt x="3" y="55"/>
                    <a:pt x="1" y="62"/>
                  </a:cubicBezTo>
                  <a:cubicBezTo>
                    <a:pt x="0" y="69"/>
                    <a:pt x="0" y="75"/>
                    <a:pt x="1" y="82"/>
                  </a:cubicBezTo>
                  <a:cubicBezTo>
                    <a:pt x="6" y="83"/>
                    <a:pt x="6" y="83"/>
                    <a:pt x="6" y="83"/>
                  </a:cubicBezTo>
                  <a:cubicBezTo>
                    <a:pt x="13" y="83"/>
                    <a:pt x="19" y="88"/>
                    <a:pt x="21" y="95"/>
                  </a:cubicBezTo>
                  <a:cubicBezTo>
                    <a:pt x="24" y="102"/>
                    <a:pt x="22" y="109"/>
                    <a:pt x="17" y="114"/>
                  </a:cubicBezTo>
                  <a:cubicBezTo>
                    <a:pt x="14" y="118"/>
                    <a:pt x="14" y="118"/>
                    <a:pt x="14" y="118"/>
                  </a:cubicBezTo>
                  <a:cubicBezTo>
                    <a:pt x="21" y="129"/>
                    <a:pt x="32" y="138"/>
                    <a:pt x="44" y="144"/>
                  </a:cubicBezTo>
                  <a:cubicBezTo>
                    <a:pt x="47" y="139"/>
                    <a:pt x="47" y="139"/>
                    <a:pt x="47" y="139"/>
                  </a:cubicBezTo>
                  <a:cubicBezTo>
                    <a:pt x="51" y="134"/>
                    <a:pt x="59" y="131"/>
                    <a:pt x="66" y="132"/>
                  </a:cubicBezTo>
                  <a:cubicBezTo>
                    <a:pt x="73" y="133"/>
                    <a:pt x="79" y="139"/>
                    <a:pt x="81" y="145"/>
                  </a:cubicBezTo>
                  <a:cubicBezTo>
                    <a:pt x="82" y="150"/>
                    <a:pt x="82" y="150"/>
                    <a:pt x="82" y="150"/>
                  </a:cubicBezTo>
                  <a:cubicBezTo>
                    <a:pt x="96" y="149"/>
                    <a:pt x="109" y="144"/>
                    <a:pt x="120" y="136"/>
                  </a:cubicBezTo>
                  <a:lnTo>
                    <a:pt x="118" y="132"/>
                  </a:lnTo>
                  <a:close/>
                  <a:moveTo>
                    <a:pt x="71" y="103"/>
                  </a:moveTo>
                  <a:cubicBezTo>
                    <a:pt x="55" y="101"/>
                    <a:pt x="45" y="86"/>
                    <a:pt x="47" y="70"/>
                  </a:cubicBezTo>
                  <a:cubicBezTo>
                    <a:pt x="50" y="54"/>
                    <a:pt x="65" y="44"/>
                    <a:pt x="81" y="46"/>
                  </a:cubicBezTo>
                  <a:cubicBezTo>
                    <a:pt x="97" y="49"/>
                    <a:pt x="107" y="64"/>
                    <a:pt x="104" y="80"/>
                  </a:cubicBezTo>
                  <a:cubicBezTo>
                    <a:pt x="102" y="96"/>
                    <a:pt x="87" y="106"/>
                    <a:pt x="71" y="103"/>
                  </a:cubicBezTo>
                </a:path>
              </a:pathLst>
            </a:custGeom>
            <a:solidFill>
              <a:srgbClr val="005EB8"/>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b="1" dirty="0">
                <a:solidFill>
                  <a:srgbClr val="000000"/>
                </a:solidFill>
              </a:endParaRPr>
            </a:p>
          </p:txBody>
        </p:sp>
        <p:grpSp>
          <p:nvGrpSpPr>
            <p:cNvPr id="76" name="Group 75"/>
            <p:cNvGrpSpPr>
              <a:grpSpLocks noChangeAspect="1"/>
            </p:cNvGrpSpPr>
            <p:nvPr/>
          </p:nvGrpSpPr>
          <p:grpSpPr bwMode="auto">
            <a:xfrm>
              <a:off x="3192824" y="4331928"/>
              <a:ext cx="111120" cy="151773"/>
              <a:chOff x="1538" y="703"/>
              <a:chExt cx="328" cy="448"/>
            </a:xfrm>
            <a:solidFill>
              <a:srgbClr val="00338D"/>
            </a:solidFill>
          </p:grpSpPr>
          <p:sp>
            <p:nvSpPr>
              <p:cNvPr id="77" name="Freeform 76"/>
              <p:cNvSpPr>
                <a:spLocks noEditPoints="1"/>
              </p:cNvSpPr>
              <p:nvPr/>
            </p:nvSpPr>
            <p:spPr bwMode="auto">
              <a:xfrm>
                <a:off x="1538" y="886"/>
                <a:ext cx="328" cy="265"/>
              </a:xfrm>
              <a:custGeom>
                <a:avLst/>
                <a:gdLst/>
                <a:ahLst/>
                <a:cxnLst>
                  <a:cxn ang="0">
                    <a:pos x="399" y="0"/>
                  </a:cxn>
                  <a:cxn ang="0">
                    <a:pos x="34" y="0"/>
                  </a:cxn>
                  <a:cxn ang="0">
                    <a:pos x="0" y="34"/>
                  </a:cxn>
                  <a:cxn ang="0">
                    <a:pos x="0" y="316"/>
                  </a:cxn>
                  <a:cxn ang="0">
                    <a:pos x="34" y="350"/>
                  </a:cxn>
                  <a:cxn ang="0">
                    <a:pos x="399" y="350"/>
                  </a:cxn>
                  <a:cxn ang="0">
                    <a:pos x="433" y="316"/>
                  </a:cxn>
                  <a:cxn ang="0">
                    <a:pos x="433" y="34"/>
                  </a:cxn>
                  <a:cxn ang="0">
                    <a:pos x="399" y="0"/>
                  </a:cxn>
                  <a:cxn ang="0">
                    <a:pos x="238" y="177"/>
                  </a:cxn>
                  <a:cxn ang="0">
                    <a:pos x="242" y="273"/>
                  </a:cxn>
                  <a:cxn ang="0">
                    <a:pos x="190" y="273"/>
                  </a:cxn>
                  <a:cxn ang="0">
                    <a:pos x="195" y="177"/>
                  </a:cxn>
                  <a:cxn ang="0">
                    <a:pos x="175" y="141"/>
                  </a:cxn>
                  <a:cxn ang="0">
                    <a:pos x="216" y="98"/>
                  </a:cxn>
                  <a:cxn ang="0">
                    <a:pos x="257" y="141"/>
                  </a:cxn>
                  <a:cxn ang="0">
                    <a:pos x="238" y="177"/>
                  </a:cxn>
                </a:cxnLst>
                <a:rect l="0" t="0" r="r" b="b"/>
                <a:pathLst>
                  <a:path w="433" h="350">
                    <a:moveTo>
                      <a:pt x="399" y="0"/>
                    </a:moveTo>
                    <a:cubicBezTo>
                      <a:pt x="34" y="0"/>
                      <a:pt x="34" y="0"/>
                      <a:pt x="34" y="0"/>
                    </a:cubicBezTo>
                    <a:cubicBezTo>
                      <a:pt x="15" y="0"/>
                      <a:pt x="0" y="15"/>
                      <a:pt x="0" y="34"/>
                    </a:cubicBezTo>
                    <a:cubicBezTo>
                      <a:pt x="0" y="316"/>
                      <a:pt x="0" y="316"/>
                      <a:pt x="0" y="316"/>
                    </a:cubicBezTo>
                    <a:cubicBezTo>
                      <a:pt x="0" y="335"/>
                      <a:pt x="15" y="350"/>
                      <a:pt x="34" y="350"/>
                    </a:cubicBezTo>
                    <a:cubicBezTo>
                      <a:pt x="399" y="350"/>
                      <a:pt x="399" y="350"/>
                      <a:pt x="399" y="350"/>
                    </a:cubicBezTo>
                    <a:cubicBezTo>
                      <a:pt x="418" y="350"/>
                      <a:pt x="433" y="335"/>
                      <a:pt x="433" y="316"/>
                    </a:cubicBezTo>
                    <a:cubicBezTo>
                      <a:pt x="433" y="34"/>
                      <a:pt x="433" y="34"/>
                      <a:pt x="433" y="34"/>
                    </a:cubicBezTo>
                    <a:cubicBezTo>
                      <a:pt x="433" y="15"/>
                      <a:pt x="418" y="0"/>
                      <a:pt x="399" y="0"/>
                    </a:cubicBezTo>
                    <a:close/>
                    <a:moveTo>
                      <a:pt x="238" y="177"/>
                    </a:moveTo>
                    <a:cubicBezTo>
                      <a:pt x="242" y="273"/>
                      <a:pt x="242" y="273"/>
                      <a:pt x="242" y="273"/>
                    </a:cubicBezTo>
                    <a:cubicBezTo>
                      <a:pt x="190" y="273"/>
                      <a:pt x="190" y="273"/>
                      <a:pt x="190" y="273"/>
                    </a:cubicBezTo>
                    <a:cubicBezTo>
                      <a:pt x="195" y="177"/>
                      <a:pt x="195" y="177"/>
                      <a:pt x="195" y="177"/>
                    </a:cubicBezTo>
                    <a:cubicBezTo>
                      <a:pt x="183" y="170"/>
                      <a:pt x="175" y="156"/>
                      <a:pt x="175" y="141"/>
                    </a:cubicBezTo>
                    <a:cubicBezTo>
                      <a:pt x="175" y="117"/>
                      <a:pt x="194" y="98"/>
                      <a:pt x="216" y="98"/>
                    </a:cubicBezTo>
                    <a:cubicBezTo>
                      <a:pt x="239" y="98"/>
                      <a:pt x="257" y="117"/>
                      <a:pt x="257" y="141"/>
                    </a:cubicBezTo>
                    <a:cubicBezTo>
                      <a:pt x="257" y="156"/>
                      <a:pt x="249" y="170"/>
                      <a:pt x="238" y="17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b="1" dirty="0">
                  <a:solidFill>
                    <a:srgbClr val="000000"/>
                  </a:solidFill>
                </a:endParaRPr>
              </a:p>
            </p:txBody>
          </p:sp>
          <p:sp>
            <p:nvSpPr>
              <p:cNvPr id="78" name="Freeform 77"/>
              <p:cNvSpPr>
                <a:spLocks/>
              </p:cNvSpPr>
              <p:nvPr/>
            </p:nvSpPr>
            <p:spPr bwMode="auto">
              <a:xfrm>
                <a:off x="1566" y="703"/>
                <a:ext cx="268" cy="167"/>
              </a:xfrm>
              <a:custGeom>
                <a:avLst/>
                <a:gdLst/>
                <a:ahLst/>
                <a:cxnLst>
                  <a:cxn ang="0">
                    <a:pos x="177" y="0"/>
                  </a:cxn>
                  <a:cxn ang="0">
                    <a:pos x="354" y="181"/>
                  </a:cxn>
                  <a:cxn ang="0">
                    <a:pos x="351" y="210"/>
                  </a:cxn>
                  <a:cxn ang="0">
                    <a:pos x="338" y="221"/>
                  </a:cxn>
                  <a:cxn ang="0">
                    <a:pos x="284" y="221"/>
                  </a:cxn>
                  <a:cxn ang="0">
                    <a:pos x="276" y="210"/>
                  </a:cxn>
                  <a:cxn ang="0">
                    <a:pos x="280" y="181"/>
                  </a:cxn>
                  <a:cxn ang="0">
                    <a:pos x="177" y="75"/>
                  </a:cxn>
                  <a:cxn ang="0">
                    <a:pos x="74" y="181"/>
                  </a:cxn>
                  <a:cxn ang="0">
                    <a:pos x="78" y="210"/>
                  </a:cxn>
                  <a:cxn ang="0">
                    <a:pos x="70" y="221"/>
                  </a:cxn>
                  <a:cxn ang="0">
                    <a:pos x="16" y="221"/>
                  </a:cxn>
                  <a:cxn ang="0">
                    <a:pos x="3" y="210"/>
                  </a:cxn>
                  <a:cxn ang="0">
                    <a:pos x="0" y="181"/>
                  </a:cxn>
                  <a:cxn ang="0">
                    <a:pos x="177" y="0"/>
                  </a:cxn>
                </a:cxnLst>
                <a:rect l="0" t="0" r="r" b="b"/>
                <a:pathLst>
                  <a:path w="354" h="221">
                    <a:moveTo>
                      <a:pt x="177" y="0"/>
                    </a:moveTo>
                    <a:cubicBezTo>
                      <a:pt x="275" y="0"/>
                      <a:pt x="354" y="81"/>
                      <a:pt x="354" y="181"/>
                    </a:cubicBezTo>
                    <a:cubicBezTo>
                      <a:pt x="354" y="195"/>
                      <a:pt x="351" y="210"/>
                      <a:pt x="351" y="210"/>
                    </a:cubicBezTo>
                    <a:cubicBezTo>
                      <a:pt x="350" y="216"/>
                      <a:pt x="344" y="221"/>
                      <a:pt x="338" y="221"/>
                    </a:cubicBezTo>
                    <a:cubicBezTo>
                      <a:pt x="284" y="221"/>
                      <a:pt x="284" y="221"/>
                      <a:pt x="284" y="221"/>
                    </a:cubicBezTo>
                    <a:cubicBezTo>
                      <a:pt x="278" y="221"/>
                      <a:pt x="274" y="216"/>
                      <a:pt x="276" y="210"/>
                    </a:cubicBezTo>
                    <a:cubicBezTo>
                      <a:pt x="276" y="210"/>
                      <a:pt x="280" y="195"/>
                      <a:pt x="280" y="181"/>
                    </a:cubicBezTo>
                    <a:cubicBezTo>
                      <a:pt x="280" y="123"/>
                      <a:pt x="234" y="75"/>
                      <a:pt x="177" y="75"/>
                    </a:cubicBezTo>
                    <a:cubicBezTo>
                      <a:pt x="120" y="75"/>
                      <a:pt x="74" y="123"/>
                      <a:pt x="74" y="181"/>
                    </a:cubicBezTo>
                    <a:cubicBezTo>
                      <a:pt x="74" y="195"/>
                      <a:pt x="78" y="210"/>
                      <a:pt x="78" y="210"/>
                    </a:cubicBezTo>
                    <a:cubicBezTo>
                      <a:pt x="80" y="216"/>
                      <a:pt x="76" y="221"/>
                      <a:pt x="70" y="221"/>
                    </a:cubicBezTo>
                    <a:cubicBezTo>
                      <a:pt x="16" y="221"/>
                      <a:pt x="16" y="221"/>
                      <a:pt x="16" y="221"/>
                    </a:cubicBezTo>
                    <a:cubicBezTo>
                      <a:pt x="10" y="221"/>
                      <a:pt x="4" y="216"/>
                      <a:pt x="3" y="210"/>
                    </a:cubicBezTo>
                    <a:cubicBezTo>
                      <a:pt x="3" y="210"/>
                      <a:pt x="0" y="195"/>
                      <a:pt x="0" y="181"/>
                    </a:cubicBezTo>
                    <a:cubicBezTo>
                      <a:pt x="0" y="81"/>
                      <a:pt x="79" y="0"/>
                      <a:pt x="17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b="1" dirty="0">
                  <a:solidFill>
                    <a:srgbClr val="000000"/>
                  </a:solidFill>
                </a:endParaRPr>
              </a:p>
            </p:txBody>
          </p:sp>
        </p:grpSp>
        <p:grpSp>
          <p:nvGrpSpPr>
            <p:cNvPr id="79" name="Group 78"/>
            <p:cNvGrpSpPr>
              <a:grpSpLocks noChangeAspect="1"/>
            </p:cNvGrpSpPr>
            <p:nvPr/>
          </p:nvGrpSpPr>
          <p:grpSpPr bwMode="auto">
            <a:xfrm>
              <a:off x="4283201" y="4331928"/>
              <a:ext cx="111120" cy="151773"/>
              <a:chOff x="1538" y="703"/>
              <a:chExt cx="328" cy="448"/>
            </a:xfrm>
            <a:solidFill>
              <a:srgbClr val="00338D"/>
            </a:solidFill>
          </p:grpSpPr>
          <p:sp>
            <p:nvSpPr>
              <p:cNvPr id="80" name="Freeform 79"/>
              <p:cNvSpPr>
                <a:spLocks noEditPoints="1"/>
              </p:cNvSpPr>
              <p:nvPr/>
            </p:nvSpPr>
            <p:spPr bwMode="auto">
              <a:xfrm>
                <a:off x="1538" y="886"/>
                <a:ext cx="328" cy="265"/>
              </a:xfrm>
              <a:custGeom>
                <a:avLst/>
                <a:gdLst/>
                <a:ahLst/>
                <a:cxnLst>
                  <a:cxn ang="0">
                    <a:pos x="399" y="0"/>
                  </a:cxn>
                  <a:cxn ang="0">
                    <a:pos x="34" y="0"/>
                  </a:cxn>
                  <a:cxn ang="0">
                    <a:pos x="0" y="34"/>
                  </a:cxn>
                  <a:cxn ang="0">
                    <a:pos x="0" y="316"/>
                  </a:cxn>
                  <a:cxn ang="0">
                    <a:pos x="34" y="350"/>
                  </a:cxn>
                  <a:cxn ang="0">
                    <a:pos x="399" y="350"/>
                  </a:cxn>
                  <a:cxn ang="0">
                    <a:pos x="433" y="316"/>
                  </a:cxn>
                  <a:cxn ang="0">
                    <a:pos x="433" y="34"/>
                  </a:cxn>
                  <a:cxn ang="0">
                    <a:pos x="399" y="0"/>
                  </a:cxn>
                  <a:cxn ang="0">
                    <a:pos x="238" y="177"/>
                  </a:cxn>
                  <a:cxn ang="0">
                    <a:pos x="242" y="273"/>
                  </a:cxn>
                  <a:cxn ang="0">
                    <a:pos x="190" y="273"/>
                  </a:cxn>
                  <a:cxn ang="0">
                    <a:pos x="195" y="177"/>
                  </a:cxn>
                  <a:cxn ang="0">
                    <a:pos x="175" y="141"/>
                  </a:cxn>
                  <a:cxn ang="0">
                    <a:pos x="216" y="98"/>
                  </a:cxn>
                  <a:cxn ang="0">
                    <a:pos x="257" y="141"/>
                  </a:cxn>
                  <a:cxn ang="0">
                    <a:pos x="238" y="177"/>
                  </a:cxn>
                </a:cxnLst>
                <a:rect l="0" t="0" r="r" b="b"/>
                <a:pathLst>
                  <a:path w="433" h="350">
                    <a:moveTo>
                      <a:pt x="399" y="0"/>
                    </a:moveTo>
                    <a:cubicBezTo>
                      <a:pt x="34" y="0"/>
                      <a:pt x="34" y="0"/>
                      <a:pt x="34" y="0"/>
                    </a:cubicBezTo>
                    <a:cubicBezTo>
                      <a:pt x="15" y="0"/>
                      <a:pt x="0" y="15"/>
                      <a:pt x="0" y="34"/>
                    </a:cubicBezTo>
                    <a:cubicBezTo>
                      <a:pt x="0" y="316"/>
                      <a:pt x="0" y="316"/>
                      <a:pt x="0" y="316"/>
                    </a:cubicBezTo>
                    <a:cubicBezTo>
                      <a:pt x="0" y="335"/>
                      <a:pt x="15" y="350"/>
                      <a:pt x="34" y="350"/>
                    </a:cubicBezTo>
                    <a:cubicBezTo>
                      <a:pt x="399" y="350"/>
                      <a:pt x="399" y="350"/>
                      <a:pt x="399" y="350"/>
                    </a:cubicBezTo>
                    <a:cubicBezTo>
                      <a:pt x="418" y="350"/>
                      <a:pt x="433" y="335"/>
                      <a:pt x="433" y="316"/>
                    </a:cubicBezTo>
                    <a:cubicBezTo>
                      <a:pt x="433" y="34"/>
                      <a:pt x="433" y="34"/>
                      <a:pt x="433" y="34"/>
                    </a:cubicBezTo>
                    <a:cubicBezTo>
                      <a:pt x="433" y="15"/>
                      <a:pt x="418" y="0"/>
                      <a:pt x="399" y="0"/>
                    </a:cubicBezTo>
                    <a:close/>
                    <a:moveTo>
                      <a:pt x="238" y="177"/>
                    </a:moveTo>
                    <a:cubicBezTo>
                      <a:pt x="242" y="273"/>
                      <a:pt x="242" y="273"/>
                      <a:pt x="242" y="273"/>
                    </a:cubicBezTo>
                    <a:cubicBezTo>
                      <a:pt x="190" y="273"/>
                      <a:pt x="190" y="273"/>
                      <a:pt x="190" y="273"/>
                    </a:cubicBezTo>
                    <a:cubicBezTo>
                      <a:pt x="195" y="177"/>
                      <a:pt x="195" y="177"/>
                      <a:pt x="195" y="177"/>
                    </a:cubicBezTo>
                    <a:cubicBezTo>
                      <a:pt x="183" y="170"/>
                      <a:pt x="175" y="156"/>
                      <a:pt x="175" y="141"/>
                    </a:cubicBezTo>
                    <a:cubicBezTo>
                      <a:pt x="175" y="117"/>
                      <a:pt x="194" y="98"/>
                      <a:pt x="216" y="98"/>
                    </a:cubicBezTo>
                    <a:cubicBezTo>
                      <a:pt x="239" y="98"/>
                      <a:pt x="257" y="117"/>
                      <a:pt x="257" y="141"/>
                    </a:cubicBezTo>
                    <a:cubicBezTo>
                      <a:pt x="257" y="156"/>
                      <a:pt x="249" y="170"/>
                      <a:pt x="238" y="17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b="1" dirty="0">
                  <a:solidFill>
                    <a:srgbClr val="000000"/>
                  </a:solidFill>
                </a:endParaRPr>
              </a:p>
            </p:txBody>
          </p:sp>
          <p:sp>
            <p:nvSpPr>
              <p:cNvPr id="81" name="Freeform 80"/>
              <p:cNvSpPr>
                <a:spLocks/>
              </p:cNvSpPr>
              <p:nvPr/>
            </p:nvSpPr>
            <p:spPr bwMode="auto">
              <a:xfrm>
                <a:off x="1566" y="703"/>
                <a:ext cx="268" cy="167"/>
              </a:xfrm>
              <a:custGeom>
                <a:avLst/>
                <a:gdLst/>
                <a:ahLst/>
                <a:cxnLst>
                  <a:cxn ang="0">
                    <a:pos x="177" y="0"/>
                  </a:cxn>
                  <a:cxn ang="0">
                    <a:pos x="354" y="181"/>
                  </a:cxn>
                  <a:cxn ang="0">
                    <a:pos x="351" y="210"/>
                  </a:cxn>
                  <a:cxn ang="0">
                    <a:pos x="338" y="221"/>
                  </a:cxn>
                  <a:cxn ang="0">
                    <a:pos x="284" y="221"/>
                  </a:cxn>
                  <a:cxn ang="0">
                    <a:pos x="276" y="210"/>
                  </a:cxn>
                  <a:cxn ang="0">
                    <a:pos x="280" y="181"/>
                  </a:cxn>
                  <a:cxn ang="0">
                    <a:pos x="177" y="75"/>
                  </a:cxn>
                  <a:cxn ang="0">
                    <a:pos x="74" y="181"/>
                  </a:cxn>
                  <a:cxn ang="0">
                    <a:pos x="78" y="210"/>
                  </a:cxn>
                  <a:cxn ang="0">
                    <a:pos x="70" y="221"/>
                  </a:cxn>
                  <a:cxn ang="0">
                    <a:pos x="16" y="221"/>
                  </a:cxn>
                  <a:cxn ang="0">
                    <a:pos x="3" y="210"/>
                  </a:cxn>
                  <a:cxn ang="0">
                    <a:pos x="0" y="181"/>
                  </a:cxn>
                  <a:cxn ang="0">
                    <a:pos x="177" y="0"/>
                  </a:cxn>
                </a:cxnLst>
                <a:rect l="0" t="0" r="r" b="b"/>
                <a:pathLst>
                  <a:path w="354" h="221">
                    <a:moveTo>
                      <a:pt x="177" y="0"/>
                    </a:moveTo>
                    <a:cubicBezTo>
                      <a:pt x="275" y="0"/>
                      <a:pt x="354" y="81"/>
                      <a:pt x="354" y="181"/>
                    </a:cubicBezTo>
                    <a:cubicBezTo>
                      <a:pt x="354" y="195"/>
                      <a:pt x="351" y="210"/>
                      <a:pt x="351" y="210"/>
                    </a:cubicBezTo>
                    <a:cubicBezTo>
                      <a:pt x="350" y="216"/>
                      <a:pt x="344" y="221"/>
                      <a:pt x="338" y="221"/>
                    </a:cubicBezTo>
                    <a:cubicBezTo>
                      <a:pt x="284" y="221"/>
                      <a:pt x="284" y="221"/>
                      <a:pt x="284" y="221"/>
                    </a:cubicBezTo>
                    <a:cubicBezTo>
                      <a:pt x="278" y="221"/>
                      <a:pt x="274" y="216"/>
                      <a:pt x="276" y="210"/>
                    </a:cubicBezTo>
                    <a:cubicBezTo>
                      <a:pt x="276" y="210"/>
                      <a:pt x="280" y="195"/>
                      <a:pt x="280" y="181"/>
                    </a:cubicBezTo>
                    <a:cubicBezTo>
                      <a:pt x="280" y="123"/>
                      <a:pt x="234" y="75"/>
                      <a:pt x="177" y="75"/>
                    </a:cubicBezTo>
                    <a:cubicBezTo>
                      <a:pt x="120" y="75"/>
                      <a:pt x="74" y="123"/>
                      <a:pt x="74" y="181"/>
                    </a:cubicBezTo>
                    <a:cubicBezTo>
                      <a:pt x="74" y="195"/>
                      <a:pt x="78" y="210"/>
                      <a:pt x="78" y="210"/>
                    </a:cubicBezTo>
                    <a:cubicBezTo>
                      <a:pt x="80" y="216"/>
                      <a:pt x="76" y="221"/>
                      <a:pt x="70" y="221"/>
                    </a:cubicBezTo>
                    <a:cubicBezTo>
                      <a:pt x="16" y="221"/>
                      <a:pt x="16" y="221"/>
                      <a:pt x="16" y="221"/>
                    </a:cubicBezTo>
                    <a:cubicBezTo>
                      <a:pt x="10" y="221"/>
                      <a:pt x="4" y="216"/>
                      <a:pt x="3" y="210"/>
                    </a:cubicBezTo>
                    <a:cubicBezTo>
                      <a:pt x="3" y="210"/>
                      <a:pt x="0" y="195"/>
                      <a:pt x="0" y="181"/>
                    </a:cubicBezTo>
                    <a:cubicBezTo>
                      <a:pt x="0" y="81"/>
                      <a:pt x="79" y="0"/>
                      <a:pt x="17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b="1" dirty="0">
                  <a:solidFill>
                    <a:srgbClr val="000000"/>
                  </a:solidFill>
                </a:endParaRPr>
              </a:p>
            </p:txBody>
          </p:sp>
        </p:grpSp>
        <p:grpSp>
          <p:nvGrpSpPr>
            <p:cNvPr id="82" name="Group 81"/>
            <p:cNvGrpSpPr>
              <a:grpSpLocks noChangeAspect="1"/>
            </p:cNvGrpSpPr>
            <p:nvPr/>
          </p:nvGrpSpPr>
          <p:grpSpPr bwMode="auto">
            <a:xfrm>
              <a:off x="5384419" y="4331928"/>
              <a:ext cx="111120" cy="151773"/>
              <a:chOff x="1538" y="703"/>
              <a:chExt cx="328" cy="448"/>
            </a:xfrm>
            <a:solidFill>
              <a:srgbClr val="00338D"/>
            </a:solidFill>
          </p:grpSpPr>
          <p:sp>
            <p:nvSpPr>
              <p:cNvPr id="83" name="Freeform 82"/>
              <p:cNvSpPr>
                <a:spLocks noEditPoints="1"/>
              </p:cNvSpPr>
              <p:nvPr/>
            </p:nvSpPr>
            <p:spPr bwMode="auto">
              <a:xfrm>
                <a:off x="1538" y="886"/>
                <a:ext cx="328" cy="265"/>
              </a:xfrm>
              <a:custGeom>
                <a:avLst/>
                <a:gdLst/>
                <a:ahLst/>
                <a:cxnLst>
                  <a:cxn ang="0">
                    <a:pos x="399" y="0"/>
                  </a:cxn>
                  <a:cxn ang="0">
                    <a:pos x="34" y="0"/>
                  </a:cxn>
                  <a:cxn ang="0">
                    <a:pos x="0" y="34"/>
                  </a:cxn>
                  <a:cxn ang="0">
                    <a:pos x="0" y="316"/>
                  </a:cxn>
                  <a:cxn ang="0">
                    <a:pos x="34" y="350"/>
                  </a:cxn>
                  <a:cxn ang="0">
                    <a:pos x="399" y="350"/>
                  </a:cxn>
                  <a:cxn ang="0">
                    <a:pos x="433" y="316"/>
                  </a:cxn>
                  <a:cxn ang="0">
                    <a:pos x="433" y="34"/>
                  </a:cxn>
                  <a:cxn ang="0">
                    <a:pos x="399" y="0"/>
                  </a:cxn>
                  <a:cxn ang="0">
                    <a:pos x="238" y="177"/>
                  </a:cxn>
                  <a:cxn ang="0">
                    <a:pos x="242" y="273"/>
                  </a:cxn>
                  <a:cxn ang="0">
                    <a:pos x="190" y="273"/>
                  </a:cxn>
                  <a:cxn ang="0">
                    <a:pos x="195" y="177"/>
                  </a:cxn>
                  <a:cxn ang="0">
                    <a:pos x="175" y="141"/>
                  </a:cxn>
                  <a:cxn ang="0">
                    <a:pos x="216" y="98"/>
                  </a:cxn>
                  <a:cxn ang="0">
                    <a:pos x="257" y="141"/>
                  </a:cxn>
                  <a:cxn ang="0">
                    <a:pos x="238" y="177"/>
                  </a:cxn>
                </a:cxnLst>
                <a:rect l="0" t="0" r="r" b="b"/>
                <a:pathLst>
                  <a:path w="433" h="350">
                    <a:moveTo>
                      <a:pt x="399" y="0"/>
                    </a:moveTo>
                    <a:cubicBezTo>
                      <a:pt x="34" y="0"/>
                      <a:pt x="34" y="0"/>
                      <a:pt x="34" y="0"/>
                    </a:cubicBezTo>
                    <a:cubicBezTo>
                      <a:pt x="15" y="0"/>
                      <a:pt x="0" y="15"/>
                      <a:pt x="0" y="34"/>
                    </a:cubicBezTo>
                    <a:cubicBezTo>
                      <a:pt x="0" y="316"/>
                      <a:pt x="0" y="316"/>
                      <a:pt x="0" y="316"/>
                    </a:cubicBezTo>
                    <a:cubicBezTo>
                      <a:pt x="0" y="335"/>
                      <a:pt x="15" y="350"/>
                      <a:pt x="34" y="350"/>
                    </a:cubicBezTo>
                    <a:cubicBezTo>
                      <a:pt x="399" y="350"/>
                      <a:pt x="399" y="350"/>
                      <a:pt x="399" y="350"/>
                    </a:cubicBezTo>
                    <a:cubicBezTo>
                      <a:pt x="418" y="350"/>
                      <a:pt x="433" y="335"/>
                      <a:pt x="433" y="316"/>
                    </a:cubicBezTo>
                    <a:cubicBezTo>
                      <a:pt x="433" y="34"/>
                      <a:pt x="433" y="34"/>
                      <a:pt x="433" y="34"/>
                    </a:cubicBezTo>
                    <a:cubicBezTo>
                      <a:pt x="433" y="15"/>
                      <a:pt x="418" y="0"/>
                      <a:pt x="399" y="0"/>
                    </a:cubicBezTo>
                    <a:close/>
                    <a:moveTo>
                      <a:pt x="238" y="177"/>
                    </a:moveTo>
                    <a:cubicBezTo>
                      <a:pt x="242" y="273"/>
                      <a:pt x="242" y="273"/>
                      <a:pt x="242" y="273"/>
                    </a:cubicBezTo>
                    <a:cubicBezTo>
                      <a:pt x="190" y="273"/>
                      <a:pt x="190" y="273"/>
                      <a:pt x="190" y="273"/>
                    </a:cubicBezTo>
                    <a:cubicBezTo>
                      <a:pt x="195" y="177"/>
                      <a:pt x="195" y="177"/>
                      <a:pt x="195" y="177"/>
                    </a:cubicBezTo>
                    <a:cubicBezTo>
                      <a:pt x="183" y="170"/>
                      <a:pt x="175" y="156"/>
                      <a:pt x="175" y="141"/>
                    </a:cubicBezTo>
                    <a:cubicBezTo>
                      <a:pt x="175" y="117"/>
                      <a:pt x="194" y="98"/>
                      <a:pt x="216" y="98"/>
                    </a:cubicBezTo>
                    <a:cubicBezTo>
                      <a:pt x="239" y="98"/>
                      <a:pt x="257" y="117"/>
                      <a:pt x="257" y="141"/>
                    </a:cubicBezTo>
                    <a:cubicBezTo>
                      <a:pt x="257" y="156"/>
                      <a:pt x="249" y="170"/>
                      <a:pt x="238" y="17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b="1" dirty="0">
                  <a:solidFill>
                    <a:srgbClr val="000000"/>
                  </a:solidFill>
                </a:endParaRPr>
              </a:p>
            </p:txBody>
          </p:sp>
          <p:sp>
            <p:nvSpPr>
              <p:cNvPr id="84" name="Freeform 83"/>
              <p:cNvSpPr>
                <a:spLocks/>
              </p:cNvSpPr>
              <p:nvPr/>
            </p:nvSpPr>
            <p:spPr bwMode="auto">
              <a:xfrm>
                <a:off x="1566" y="703"/>
                <a:ext cx="268" cy="167"/>
              </a:xfrm>
              <a:custGeom>
                <a:avLst/>
                <a:gdLst/>
                <a:ahLst/>
                <a:cxnLst>
                  <a:cxn ang="0">
                    <a:pos x="177" y="0"/>
                  </a:cxn>
                  <a:cxn ang="0">
                    <a:pos x="354" y="181"/>
                  </a:cxn>
                  <a:cxn ang="0">
                    <a:pos x="351" y="210"/>
                  </a:cxn>
                  <a:cxn ang="0">
                    <a:pos x="338" y="221"/>
                  </a:cxn>
                  <a:cxn ang="0">
                    <a:pos x="284" y="221"/>
                  </a:cxn>
                  <a:cxn ang="0">
                    <a:pos x="276" y="210"/>
                  </a:cxn>
                  <a:cxn ang="0">
                    <a:pos x="280" y="181"/>
                  </a:cxn>
                  <a:cxn ang="0">
                    <a:pos x="177" y="75"/>
                  </a:cxn>
                  <a:cxn ang="0">
                    <a:pos x="74" y="181"/>
                  </a:cxn>
                  <a:cxn ang="0">
                    <a:pos x="78" y="210"/>
                  </a:cxn>
                  <a:cxn ang="0">
                    <a:pos x="70" y="221"/>
                  </a:cxn>
                  <a:cxn ang="0">
                    <a:pos x="16" y="221"/>
                  </a:cxn>
                  <a:cxn ang="0">
                    <a:pos x="3" y="210"/>
                  </a:cxn>
                  <a:cxn ang="0">
                    <a:pos x="0" y="181"/>
                  </a:cxn>
                  <a:cxn ang="0">
                    <a:pos x="177" y="0"/>
                  </a:cxn>
                </a:cxnLst>
                <a:rect l="0" t="0" r="r" b="b"/>
                <a:pathLst>
                  <a:path w="354" h="221">
                    <a:moveTo>
                      <a:pt x="177" y="0"/>
                    </a:moveTo>
                    <a:cubicBezTo>
                      <a:pt x="275" y="0"/>
                      <a:pt x="354" y="81"/>
                      <a:pt x="354" y="181"/>
                    </a:cubicBezTo>
                    <a:cubicBezTo>
                      <a:pt x="354" y="195"/>
                      <a:pt x="351" y="210"/>
                      <a:pt x="351" y="210"/>
                    </a:cubicBezTo>
                    <a:cubicBezTo>
                      <a:pt x="350" y="216"/>
                      <a:pt x="344" y="221"/>
                      <a:pt x="338" y="221"/>
                    </a:cubicBezTo>
                    <a:cubicBezTo>
                      <a:pt x="284" y="221"/>
                      <a:pt x="284" y="221"/>
                      <a:pt x="284" y="221"/>
                    </a:cubicBezTo>
                    <a:cubicBezTo>
                      <a:pt x="278" y="221"/>
                      <a:pt x="274" y="216"/>
                      <a:pt x="276" y="210"/>
                    </a:cubicBezTo>
                    <a:cubicBezTo>
                      <a:pt x="276" y="210"/>
                      <a:pt x="280" y="195"/>
                      <a:pt x="280" y="181"/>
                    </a:cubicBezTo>
                    <a:cubicBezTo>
                      <a:pt x="280" y="123"/>
                      <a:pt x="234" y="75"/>
                      <a:pt x="177" y="75"/>
                    </a:cubicBezTo>
                    <a:cubicBezTo>
                      <a:pt x="120" y="75"/>
                      <a:pt x="74" y="123"/>
                      <a:pt x="74" y="181"/>
                    </a:cubicBezTo>
                    <a:cubicBezTo>
                      <a:pt x="74" y="195"/>
                      <a:pt x="78" y="210"/>
                      <a:pt x="78" y="210"/>
                    </a:cubicBezTo>
                    <a:cubicBezTo>
                      <a:pt x="80" y="216"/>
                      <a:pt x="76" y="221"/>
                      <a:pt x="70" y="221"/>
                    </a:cubicBezTo>
                    <a:cubicBezTo>
                      <a:pt x="16" y="221"/>
                      <a:pt x="16" y="221"/>
                      <a:pt x="16" y="221"/>
                    </a:cubicBezTo>
                    <a:cubicBezTo>
                      <a:pt x="10" y="221"/>
                      <a:pt x="4" y="216"/>
                      <a:pt x="3" y="210"/>
                    </a:cubicBezTo>
                    <a:cubicBezTo>
                      <a:pt x="3" y="210"/>
                      <a:pt x="0" y="195"/>
                      <a:pt x="0" y="181"/>
                    </a:cubicBezTo>
                    <a:cubicBezTo>
                      <a:pt x="0" y="81"/>
                      <a:pt x="79" y="0"/>
                      <a:pt x="17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b="1" dirty="0">
                  <a:solidFill>
                    <a:srgbClr val="000000"/>
                  </a:solidFill>
                </a:endParaRPr>
              </a:p>
            </p:txBody>
          </p:sp>
        </p:grpSp>
        <p:grpSp>
          <p:nvGrpSpPr>
            <p:cNvPr id="85" name="Group 84"/>
            <p:cNvGrpSpPr>
              <a:grpSpLocks noChangeAspect="1"/>
            </p:cNvGrpSpPr>
            <p:nvPr/>
          </p:nvGrpSpPr>
          <p:grpSpPr bwMode="auto">
            <a:xfrm>
              <a:off x="6478133" y="4331928"/>
              <a:ext cx="111120" cy="151773"/>
              <a:chOff x="1538" y="703"/>
              <a:chExt cx="328" cy="448"/>
            </a:xfrm>
            <a:solidFill>
              <a:srgbClr val="00338D"/>
            </a:solidFill>
          </p:grpSpPr>
          <p:sp>
            <p:nvSpPr>
              <p:cNvPr id="86" name="Freeform 85"/>
              <p:cNvSpPr>
                <a:spLocks noEditPoints="1"/>
              </p:cNvSpPr>
              <p:nvPr/>
            </p:nvSpPr>
            <p:spPr bwMode="auto">
              <a:xfrm>
                <a:off x="1538" y="886"/>
                <a:ext cx="328" cy="265"/>
              </a:xfrm>
              <a:custGeom>
                <a:avLst/>
                <a:gdLst/>
                <a:ahLst/>
                <a:cxnLst>
                  <a:cxn ang="0">
                    <a:pos x="399" y="0"/>
                  </a:cxn>
                  <a:cxn ang="0">
                    <a:pos x="34" y="0"/>
                  </a:cxn>
                  <a:cxn ang="0">
                    <a:pos x="0" y="34"/>
                  </a:cxn>
                  <a:cxn ang="0">
                    <a:pos x="0" y="316"/>
                  </a:cxn>
                  <a:cxn ang="0">
                    <a:pos x="34" y="350"/>
                  </a:cxn>
                  <a:cxn ang="0">
                    <a:pos x="399" y="350"/>
                  </a:cxn>
                  <a:cxn ang="0">
                    <a:pos x="433" y="316"/>
                  </a:cxn>
                  <a:cxn ang="0">
                    <a:pos x="433" y="34"/>
                  </a:cxn>
                  <a:cxn ang="0">
                    <a:pos x="399" y="0"/>
                  </a:cxn>
                  <a:cxn ang="0">
                    <a:pos x="238" y="177"/>
                  </a:cxn>
                  <a:cxn ang="0">
                    <a:pos x="242" y="273"/>
                  </a:cxn>
                  <a:cxn ang="0">
                    <a:pos x="190" y="273"/>
                  </a:cxn>
                  <a:cxn ang="0">
                    <a:pos x="195" y="177"/>
                  </a:cxn>
                  <a:cxn ang="0">
                    <a:pos x="175" y="141"/>
                  </a:cxn>
                  <a:cxn ang="0">
                    <a:pos x="216" y="98"/>
                  </a:cxn>
                  <a:cxn ang="0">
                    <a:pos x="257" y="141"/>
                  </a:cxn>
                  <a:cxn ang="0">
                    <a:pos x="238" y="177"/>
                  </a:cxn>
                </a:cxnLst>
                <a:rect l="0" t="0" r="r" b="b"/>
                <a:pathLst>
                  <a:path w="433" h="350">
                    <a:moveTo>
                      <a:pt x="399" y="0"/>
                    </a:moveTo>
                    <a:cubicBezTo>
                      <a:pt x="34" y="0"/>
                      <a:pt x="34" y="0"/>
                      <a:pt x="34" y="0"/>
                    </a:cubicBezTo>
                    <a:cubicBezTo>
                      <a:pt x="15" y="0"/>
                      <a:pt x="0" y="15"/>
                      <a:pt x="0" y="34"/>
                    </a:cubicBezTo>
                    <a:cubicBezTo>
                      <a:pt x="0" y="316"/>
                      <a:pt x="0" y="316"/>
                      <a:pt x="0" y="316"/>
                    </a:cubicBezTo>
                    <a:cubicBezTo>
                      <a:pt x="0" y="335"/>
                      <a:pt x="15" y="350"/>
                      <a:pt x="34" y="350"/>
                    </a:cubicBezTo>
                    <a:cubicBezTo>
                      <a:pt x="399" y="350"/>
                      <a:pt x="399" y="350"/>
                      <a:pt x="399" y="350"/>
                    </a:cubicBezTo>
                    <a:cubicBezTo>
                      <a:pt x="418" y="350"/>
                      <a:pt x="433" y="335"/>
                      <a:pt x="433" y="316"/>
                    </a:cubicBezTo>
                    <a:cubicBezTo>
                      <a:pt x="433" y="34"/>
                      <a:pt x="433" y="34"/>
                      <a:pt x="433" y="34"/>
                    </a:cubicBezTo>
                    <a:cubicBezTo>
                      <a:pt x="433" y="15"/>
                      <a:pt x="418" y="0"/>
                      <a:pt x="399" y="0"/>
                    </a:cubicBezTo>
                    <a:close/>
                    <a:moveTo>
                      <a:pt x="238" y="177"/>
                    </a:moveTo>
                    <a:cubicBezTo>
                      <a:pt x="242" y="273"/>
                      <a:pt x="242" y="273"/>
                      <a:pt x="242" y="273"/>
                    </a:cubicBezTo>
                    <a:cubicBezTo>
                      <a:pt x="190" y="273"/>
                      <a:pt x="190" y="273"/>
                      <a:pt x="190" y="273"/>
                    </a:cubicBezTo>
                    <a:cubicBezTo>
                      <a:pt x="195" y="177"/>
                      <a:pt x="195" y="177"/>
                      <a:pt x="195" y="177"/>
                    </a:cubicBezTo>
                    <a:cubicBezTo>
                      <a:pt x="183" y="170"/>
                      <a:pt x="175" y="156"/>
                      <a:pt x="175" y="141"/>
                    </a:cubicBezTo>
                    <a:cubicBezTo>
                      <a:pt x="175" y="117"/>
                      <a:pt x="194" y="98"/>
                      <a:pt x="216" y="98"/>
                    </a:cubicBezTo>
                    <a:cubicBezTo>
                      <a:pt x="239" y="98"/>
                      <a:pt x="257" y="117"/>
                      <a:pt x="257" y="141"/>
                    </a:cubicBezTo>
                    <a:cubicBezTo>
                      <a:pt x="257" y="156"/>
                      <a:pt x="249" y="170"/>
                      <a:pt x="238" y="17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b="1" dirty="0">
                  <a:solidFill>
                    <a:srgbClr val="000000"/>
                  </a:solidFill>
                </a:endParaRPr>
              </a:p>
            </p:txBody>
          </p:sp>
          <p:sp>
            <p:nvSpPr>
              <p:cNvPr id="87" name="Freeform 86"/>
              <p:cNvSpPr>
                <a:spLocks/>
              </p:cNvSpPr>
              <p:nvPr/>
            </p:nvSpPr>
            <p:spPr bwMode="auto">
              <a:xfrm>
                <a:off x="1566" y="703"/>
                <a:ext cx="268" cy="167"/>
              </a:xfrm>
              <a:custGeom>
                <a:avLst/>
                <a:gdLst/>
                <a:ahLst/>
                <a:cxnLst>
                  <a:cxn ang="0">
                    <a:pos x="177" y="0"/>
                  </a:cxn>
                  <a:cxn ang="0">
                    <a:pos x="354" y="181"/>
                  </a:cxn>
                  <a:cxn ang="0">
                    <a:pos x="351" y="210"/>
                  </a:cxn>
                  <a:cxn ang="0">
                    <a:pos x="338" y="221"/>
                  </a:cxn>
                  <a:cxn ang="0">
                    <a:pos x="284" y="221"/>
                  </a:cxn>
                  <a:cxn ang="0">
                    <a:pos x="276" y="210"/>
                  </a:cxn>
                  <a:cxn ang="0">
                    <a:pos x="280" y="181"/>
                  </a:cxn>
                  <a:cxn ang="0">
                    <a:pos x="177" y="75"/>
                  </a:cxn>
                  <a:cxn ang="0">
                    <a:pos x="74" y="181"/>
                  </a:cxn>
                  <a:cxn ang="0">
                    <a:pos x="78" y="210"/>
                  </a:cxn>
                  <a:cxn ang="0">
                    <a:pos x="70" y="221"/>
                  </a:cxn>
                  <a:cxn ang="0">
                    <a:pos x="16" y="221"/>
                  </a:cxn>
                  <a:cxn ang="0">
                    <a:pos x="3" y="210"/>
                  </a:cxn>
                  <a:cxn ang="0">
                    <a:pos x="0" y="181"/>
                  </a:cxn>
                  <a:cxn ang="0">
                    <a:pos x="177" y="0"/>
                  </a:cxn>
                </a:cxnLst>
                <a:rect l="0" t="0" r="r" b="b"/>
                <a:pathLst>
                  <a:path w="354" h="221">
                    <a:moveTo>
                      <a:pt x="177" y="0"/>
                    </a:moveTo>
                    <a:cubicBezTo>
                      <a:pt x="275" y="0"/>
                      <a:pt x="354" y="81"/>
                      <a:pt x="354" y="181"/>
                    </a:cubicBezTo>
                    <a:cubicBezTo>
                      <a:pt x="354" y="195"/>
                      <a:pt x="351" y="210"/>
                      <a:pt x="351" y="210"/>
                    </a:cubicBezTo>
                    <a:cubicBezTo>
                      <a:pt x="350" y="216"/>
                      <a:pt x="344" y="221"/>
                      <a:pt x="338" y="221"/>
                    </a:cubicBezTo>
                    <a:cubicBezTo>
                      <a:pt x="284" y="221"/>
                      <a:pt x="284" y="221"/>
                      <a:pt x="284" y="221"/>
                    </a:cubicBezTo>
                    <a:cubicBezTo>
                      <a:pt x="278" y="221"/>
                      <a:pt x="274" y="216"/>
                      <a:pt x="276" y="210"/>
                    </a:cubicBezTo>
                    <a:cubicBezTo>
                      <a:pt x="276" y="210"/>
                      <a:pt x="280" y="195"/>
                      <a:pt x="280" y="181"/>
                    </a:cubicBezTo>
                    <a:cubicBezTo>
                      <a:pt x="280" y="123"/>
                      <a:pt x="234" y="75"/>
                      <a:pt x="177" y="75"/>
                    </a:cubicBezTo>
                    <a:cubicBezTo>
                      <a:pt x="120" y="75"/>
                      <a:pt x="74" y="123"/>
                      <a:pt x="74" y="181"/>
                    </a:cubicBezTo>
                    <a:cubicBezTo>
                      <a:pt x="74" y="195"/>
                      <a:pt x="78" y="210"/>
                      <a:pt x="78" y="210"/>
                    </a:cubicBezTo>
                    <a:cubicBezTo>
                      <a:pt x="80" y="216"/>
                      <a:pt x="76" y="221"/>
                      <a:pt x="70" y="221"/>
                    </a:cubicBezTo>
                    <a:cubicBezTo>
                      <a:pt x="16" y="221"/>
                      <a:pt x="16" y="221"/>
                      <a:pt x="16" y="221"/>
                    </a:cubicBezTo>
                    <a:cubicBezTo>
                      <a:pt x="10" y="221"/>
                      <a:pt x="4" y="216"/>
                      <a:pt x="3" y="210"/>
                    </a:cubicBezTo>
                    <a:cubicBezTo>
                      <a:pt x="3" y="210"/>
                      <a:pt x="0" y="195"/>
                      <a:pt x="0" y="181"/>
                    </a:cubicBezTo>
                    <a:cubicBezTo>
                      <a:pt x="0" y="81"/>
                      <a:pt x="79" y="0"/>
                      <a:pt x="17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b="1" dirty="0">
                  <a:solidFill>
                    <a:srgbClr val="000000"/>
                  </a:solidFill>
                </a:endParaRPr>
              </a:p>
            </p:txBody>
          </p:sp>
        </p:grpSp>
        <p:grpSp>
          <p:nvGrpSpPr>
            <p:cNvPr id="88" name="Group 87"/>
            <p:cNvGrpSpPr>
              <a:grpSpLocks noChangeAspect="1"/>
            </p:cNvGrpSpPr>
            <p:nvPr/>
          </p:nvGrpSpPr>
          <p:grpSpPr bwMode="auto">
            <a:xfrm>
              <a:off x="7573419" y="4331928"/>
              <a:ext cx="111120" cy="151773"/>
              <a:chOff x="1538" y="703"/>
              <a:chExt cx="328" cy="448"/>
            </a:xfrm>
            <a:solidFill>
              <a:srgbClr val="00338D"/>
            </a:solidFill>
          </p:grpSpPr>
          <p:sp>
            <p:nvSpPr>
              <p:cNvPr id="89" name="Freeform 88"/>
              <p:cNvSpPr>
                <a:spLocks noEditPoints="1"/>
              </p:cNvSpPr>
              <p:nvPr/>
            </p:nvSpPr>
            <p:spPr bwMode="auto">
              <a:xfrm>
                <a:off x="1538" y="886"/>
                <a:ext cx="328" cy="265"/>
              </a:xfrm>
              <a:custGeom>
                <a:avLst/>
                <a:gdLst/>
                <a:ahLst/>
                <a:cxnLst>
                  <a:cxn ang="0">
                    <a:pos x="399" y="0"/>
                  </a:cxn>
                  <a:cxn ang="0">
                    <a:pos x="34" y="0"/>
                  </a:cxn>
                  <a:cxn ang="0">
                    <a:pos x="0" y="34"/>
                  </a:cxn>
                  <a:cxn ang="0">
                    <a:pos x="0" y="316"/>
                  </a:cxn>
                  <a:cxn ang="0">
                    <a:pos x="34" y="350"/>
                  </a:cxn>
                  <a:cxn ang="0">
                    <a:pos x="399" y="350"/>
                  </a:cxn>
                  <a:cxn ang="0">
                    <a:pos x="433" y="316"/>
                  </a:cxn>
                  <a:cxn ang="0">
                    <a:pos x="433" y="34"/>
                  </a:cxn>
                  <a:cxn ang="0">
                    <a:pos x="399" y="0"/>
                  </a:cxn>
                  <a:cxn ang="0">
                    <a:pos x="238" y="177"/>
                  </a:cxn>
                  <a:cxn ang="0">
                    <a:pos x="242" y="273"/>
                  </a:cxn>
                  <a:cxn ang="0">
                    <a:pos x="190" y="273"/>
                  </a:cxn>
                  <a:cxn ang="0">
                    <a:pos x="195" y="177"/>
                  </a:cxn>
                  <a:cxn ang="0">
                    <a:pos x="175" y="141"/>
                  </a:cxn>
                  <a:cxn ang="0">
                    <a:pos x="216" y="98"/>
                  </a:cxn>
                  <a:cxn ang="0">
                    <a:pos x="257" y="141"/>
                  </a:cxn>
                  <a:cxn ang="0">
                    <a:pos x="238" y="177"/>
                  </a:cxn>
                </a:cxnLst>
                <a:rect l="0" t="0" r="r" b="b"/>
                <a:pathLst>
                  <a:path w="433" h="350">
                    <a:moveTo>
                      <a:pt x="399" y="0"/>
                    </a:moveTo>
                    <a:cubicBezTo>
                      <a:pt x="34" y="0"/>
                      <a:pt x="34" y="0"/>
                      <a:pt x="34" y="0"/>
                    </a:cubicBezTo>
                    <a:cubicBezTo>
                      <a:pt x="15" y="0"/>
                      <a:pt x="0" y="15"/>
                      <a:pt x="0" y="34"/>
                    </a:cubicBezTo>
                    <a:cubicBezTo>
                      <a:pt x="0" y="316"/>
                      <a:pt x="0" y="316"/>
                      <a:pt x="0" y="316"/>
                    </a:cubicBezTo>
                    <a:cubicBezTo>
                      <a:pt x="0" y="335"/>
                      <a:pt x="15" y="350"/>
                      <a:pt x="34" y="350"/>
                    </a:cubicBezTo>
                    <a:cubicBezTo>
                      <a:pt x="399" y="350"/>
                      <a:pt x="399" y="350"/>
                      <a:pt x="399" y="350"/>
                    </a:cubicBezTo>
                    <a:cubicBezTo>
                      <a:pt x="418" y="350"/>
                      <a:pt x="433" y="335"/>
                      <a:pt x="433" y="316"/>
                    </a:cubicBezTo>
                    <a:cubicBezTo>
                      <a:pt x="433" y="34"/>
                      <a:pt x="433" y="34"/>
                      <a:pt x="433" y="34"/>
                    </a:cubicBezTo>
                    <a:cubicBezTo>
                      <a:pt x="433" y="15"/>
                      <a:pt x="418" y="0"/>
                      <a:pt x="399" y="0"/>
                    </a:cubicBezTo>
                    <a:close/>
                    <a:moveTo>
                      <a:pt x="238" y="177"/>
                    </a:moveTo>
                    <a:cubicBezTo>
                      <a:pt x="242" y="273"/>
                      <a:pt x="242" y="273"/>
                      <a:pt x="242" y="273"/>
                    </a:cubicBezTo>
                    <a:cubicBezTo>
                      <a:pt x="190" y="273"/>
                      <a:pt x="190" y="273"/>
                      <a:pt x="190" y="273"/>
                    </a:cubicBezTo>
                    <a:cubicBezTo>
                      <a:pt x="195" y="177"/>
                      <a:pt x="195" y="177"/>
                      <a:pt x="195" y="177"/>
                    </a:cubicBezTo>
                    <a:cubicBezTo>
                      <a:pt x="183" y="170"/>
                      <a:pt x="175" y="156"/>
                      <a:pt x="175" y="141"/>
                    </a:cubicBezTo>
                    <a:cubicBezTo>
                      <a:pt x="175" y="117"/>
                      <a:pt x="194" y="98"/>
                      <a:pt x="216" y="98"/>
                    </a:cubicBezTo>
                    <a:cubicBezTo>
                      <a:pt x="239" y="98"/>
                      <a:pt x="257" y="117"/>
                      <a:pt x="257" y="141"/>
                    </a:cubicBezTo>
                    <a:cubicBezTo>
                      <a:pt x="257" y="156"/>
                      <a:pt x="249" y="170"/>
                      <a:pt x="238" y="17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b="1" dirty="0">
                  <a:solidFill>
                    <a:srgbClr val="000000"/>
                  </a:solidFill>
                </a:endParaRPr>
              </a:p>
            </p:txBody>
          </p:sp>
          <p:sp>
            <p:nvSpPr>
              <p:cNvPr id="90" name="Freeform 89"/>
              <p:cNvSpPr>
                <a:spLocks/>
              </p:cNvSpPr>
              <p:nvPr/>
            </p:nvSpPr>
            <p:spPr bwMode="auto">
              <a:xfrm>
                <a:off x="1566" y="703"/>
                <a:ext cx="268" cy="167"/>
              </a:xfrm>
              <a:custGeom>
                <a:avLst/>
                <a:gdLst/>
                <a:ahLst/>
                <a:cxnLst>
                  <a:cxn ang="0">
                    <a:pos x="177" y="0"/>
                  </a:cxn>
                  <a:cxn ang="0">
                    <a:pos x="354" y="181"/>
                  </a:cxn>
                  <a:cxn ang="0">
                    <a:pos x="351" y="210"/>
                  </a:cxn>
                  <a:cxn ang="0">
                    <a:pos x="338" y="221"/>
                  </a:cxn>
                  <a:cxn ang="0">
                    <a:pos x="284" y="221"/>
                  </a:cxn>
                  <a:cxn ang="0">
                    <a:pos x="276" y="210"/>
                  </a:cxn>
                  <a:cxn ang="0">
                    <a:pos x="280" y="181"/>
                  </a:cxn>
                  <a:cxn ang="0">
                    <a:pos x="177" y="75"/>
                  </a:cxn>
                  <a:cxn ang="0">
                    <a:pos x="74" y="181"/>
                  </a:cxn>
                  <a:cxn ang="0">
                    <a:pos x="78" y="210"/>
                  </a:cxn>
                  <a:cxn ang="0">
                    <a:pos x="70" y="221"/>
                  </a:cxn>
                  <a:cxn ang="0">
                    <a:pos x="16" y="221"/>
                  </a:cxn>
                  <a:cxn ang="0">
                    <a:pos x="3" y="210"/>
                  </a:cxn>
                  <a:cxn ang="0">
                    <a:pos x="0" y="181"/>
                  </a:cxn>
                  <a:cxn ang="0">
                    <a:pos x="177" y="0"/>
                  </a:cxn>
                </a:cxnLst>
                <a:rect l="0" t="0" r="r" b="b"/>
                <a:pathLst>
                  <a:path w="354" h="221">
                    <a:moveTo>
                      <a:pt x="177" y="0"/>
                    </a:moveTo>
                    <a:cubicBezTo>
                      <a:pt x="275" y="0"/>
                      <a:pt x="354" y="81"/>
                      <a:pt x="354" y="181"/>
                    </a:cubicBezTo>
                    <a:cubicBezTo>
                      <a:pt x="354" y="195"/>
                      <a:pt x="351" y="210"/>
                      <a:pt x="351" y="210"/>
                    </a:cubicBezTo>
                    <a:cubicBezTo>
                      <a:pt x="350" y="216"/>
                      <a:pt x="344" y="221"/>
                      <a:pt x="338" y="221"/>
                    </a:cubicBezTo>
                    <a:cubicBezTo>
                      <a:pt x="284" y="221"/>
                      <a:pt x="284" y="221"/>
                      <a:pt x="284" y="221"/>
                    </a:cubicBezTo>
                    <a:cubicBezTo>
                      <a:pt x="278" y="221"/>
                      <a:pt x="274" y="216"/>
                      <a:pt x="276" y="210"/>
                    </a:cubicBezTo>
                    <a:cubicBezTo>
                      <a:pt x="276" y="210"/>
                      <a:pt x="280" y="195"/>
                      <a:pt x="280" y="181"/>
                    </a:cubicBezTo>
                    <a:cubicBezTo>
                      <a:pt x="280" y="123"/>
                      <a:pt x="234" y="75"/>
                      <a:pt x="177" y="75"/>
                    </a:cubicBezTo>
                    <a:cubicBezTo>
                      <a:pt x="120" y="75"/>
                      <a:pt x="74" y="123"/>
                      <a:pt x="74" y="181"/>
                    </a:cubicBezTo>
                    <a:cubicBezTo>
                      <a:pt x="74" y="195"/>
                      <a:pt x="78" y="210"/>
                      <a:pt x="78" y="210"/>
                    </a:cubicBezTo>
                    <a:cubicBezTo>
                      <a:pt x="80" y="216"/>
                      <a:pt x="76" y="221"/>
                      <a:pt x="70" y="221"/>
                    </a:cubicBezTo>
                    <a:cubicBezTo>
                      <a:pt x="16" y="221"/>
                      <a:pt x="16" y="221"/>
                      <a:pt x="16" y="221"/>
                    </a:cubicBezTo>
                    <a:cubicBezTo>
                      <a:pt x="10" y="221"/>
                      <a:pt x="4" y="216"/>
                      <a:pt x="3" y="210"/>
                    </a:cubicBezTo>
                    <a:cubicBezTo>
                      <a:pt x="3" y="210"/>
                      <a:pt x="0" y="195"/>
                      <a:pt x="0" y="181"/>
                    </a:cubicBezTo>
                    <a:cubicBezTo>
                      <a:pt x="0" y="81"/>
                      <a:pt x="79" y="0"/>
                      <a:pt x="17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b="1" dirty="0">
                  <a:solidFill>
                    <a:srgbClr val="000000"/>
                  </a:solidFill>
                </a:endParaRPr>
              </a:p>
            </p:txBody>
          </p:sp>
        </p:grpSp>
        <p:grpSp>
          <p:nvGrpSpPr>
            <p:cNvPr id="98" name="Group 97"/>
            <p:cNvGrpSpPr>
              <a:grpSpLocks noChangeAspect="1"/>
            </p:cNvGrpSpPr>
            <p:nvPr/>
          </p:nvGrpSpPr>
          <p:grpSpPr bwMode="auto">
            <a:xfrm>
              <a:off x="11093827" y="5243749"/>
              <a:ext cx="111120" cy="151773"/>
              <a:chOff x="1538" y="703"/>
              <a:chExt cx="328" cy="448"/>
            </a:xfrm>
            <a:solidFill>
              <a:srgbClr val="00338D"/>
            </a:solidFill>
          </p:grpSpPr>
          <p:sp>
            <p:nvSpPr>
              <p:cNvPr id="99" name="Freeform 98"/>
              <p:cNvSpPr>
                <a:spLocks noEditPoints="1"/>
              </p:cNvSpPr>
              <p:nvPr/>
            </p:nvSpPr>
            <p:spPr bwMode="auto">
              <a:xfrm>
                <a:off x="1538" y="886"/>
                <a:ext cx="328" cy="265"/>
              </a:xfrm>
              <a:custGeom>
                <a:avLst/>
                <a:gdLst/>
                <a:ahLst/>
                <a:cxnLst>
                  <a:cxn ang="0">
                    <a:pos x="399" y="0"/>
                  </a:cxn>
                  <a:cxn ang="0">
                    <a:pos x="34" y="0"/>
                  </a:cxn>
                  <a:cxn ang="0">
                    <a:pos x="0" y="34"/>
                  </a:cxn>
                  <a:cxn ang="0">
                    <a:pos x="0" y="316"/>
                  </a:cxn>
                  <a:cxn ang="0">
                    <a:pos x="34" y="350"/>
                  </a:cxn>
                  <a:cxn ang="0">
                    <a:pos x="399" y="350"/>
                  </a:cxn>
                  <a:cxn ang="0">
                    <a:pos x="433" y="316"/>
                  </a:cxn>
                  <a:cxn ang="0">
                    <a:pos x="433" y="34"/>
                  </a:cxn>
                  <a:cxn ang="0">
                    <a:pos x="399" y="0"/>
                  </a:cxn>
                  <a:cxn ang="0">
                    <a:pos x="238" y="177"/>
                  </a:cxn>
                  <a:cxn ang="0">
                    <a:pos x="242" y="273"/>
                  </a:cxn>
                  <a:cxn ang="0">
                    <a:pos x="190" y="273"/>
                  </a:cxn>
                  <a:cxn ang="0">
                    <a:pos x="195" y="177"/>
                  </a:cxn>
                  <a:cxn ang="0">
                    <a:pos x="175" y="141"/>
                  </a:cxn>
                  <a:cxn ang="0">
                    <a:pos x="216" y="98"/>
                  </a:cxn>
                  <a:cxn ang="0">
                    <a:pos x="257" y="141"/>
                  </a:cxn>
                  <a:cxn ang="0">
                    <a:pos x="238" y="177"/>
                  </a:cxn>
                </a:cxnLst>
                <a:rect l="0" t="0" r="r" b="b"/>
                <a:pathLst>
                  <a:path w="433" h="350">
                    <a:moveTo>
                      <a:pt x="399" y="0"/>
                    </a:moveTo>
                    <a:cubicBezTo>
                      <a:pt x="34" y="0"/>
                      <a:pt x="34" y="0"/>
                      <a:pt x="34" y="0"/>
                    </a:cubicBezTo>
                    <a:cubicBezTo>
                      <a:pt x="15" y="0"/>
                      <a:pt x="0" y="15"/>
                      <a:pt x="0" y="34"/>
                    </a:cubicBezTo>
                    <a:cubicBezTo>
                      <a:pt x="0" y="316"/>
                      <a:pt x="0" y="316"/>
                      <a:pt x="0" y="316"/>
                    </a:cubicBezTo>
                    <a:cubicBezTo>
                      <a:pt x="0" y="335"/>
                      <a:pt x="15" y="350"/>
                      <a:pt x="34" y="350"/>
                    </a:cubicBezTo>
                    <a:cubicBezTo>
                      <a:pt x="399" y="350"/>
                      <a:pt x="399" y="350"/>
                      <a:pt x="399" y="350"/>
                    </a:cubicBezTo>
                    <a:cubicBezTo>
                      <a:pt x="418" y="350"/>
                      <a:pt x="433" y="335"/>
                      <a:pt x="433" y="316"/>
                    </a:cubicBezTo>
                    <a:cubicBezTo>
                      <a:pt x="433" y="34"/>
                      <a:pt x="433" y="34"/>
                      <a:pt x="433" y="34"/>
                    </a:cubicBezTo>
                    <a:cubicBezTo>
                      <a:pt x="433" y="15"/>
                      <a:pt x="418" y="0"/>
                      <a:pt x="399" y="0"/>
                    </a:cubicBezTo>
                    <a:close/>
                    <a:moveTo>
                      <a:pt x="238" y="177"/>
                    </a:moveTo>
                    <a:cubicBezTo>
                      <a:pt x="242" y="273"/>
                      <a:pt x="242" y="273"/>
                      <a:pt x="242" y="273"/>
                    </a:cubicBezTo>
                    <a:cubicBezTo>
                      <a:pt x="190" y="273"/>
                      <a:pt x="190" y="273"/>
                      <a:pt x="190" y="273"/>
                    </a:cubicBezTo>
                    <a:cubicBezTo>
                      <a:pt x="195" y="177"/>
                      <a:pt x="195" y="177"/>
                      <a:pt x="195" y="177"/>
                    </a:cubicBezTo>
                    <a:cubicBezTo>
                      <a:pt x="183" y="170"/>
                      <a:pt x="175" y="156"/>
                      <a:pt x="175" y="141"/>
                    </a:cubicBezTo>
                    <a:cubicBezTo>
                      <a:pt x="175" y="117"/>
                      <a:pt x="194" y="98"/>
                      <a:pt x="216" y="98"/>
                    </a:cubicBezTo>
                    <a:cubicBezTo>
                      <a:pt x="239" y="98"/>
                      <a:pt x="257" y="117"/>
                      <a:pt x="257" y="141"/>
                    </a:cubicBezTo>
                    <a:cubicBezTo>
                      <a:pt x="257" y="156"/>
                      <a:pt x="249" y="170"/>
                      <a:pt x="238" y="17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b="1" dirty="0">
                  <a:solidFill>
                    <a:srgbClr val="000000"/>
                  </a:solidFill>
                </a:endParaRPr>
              </a:p>
            </p:txBody>
          </p:sp>
          <p:sp>
            <p:nvSpPr>
              <p:cNvPr id="100" name="Freeform 99"/>
              <p:cNvSpPr>
                <a:spLocks/>
              </p:cNvSpPr>
              <p:nvPr/>
            </p:nvSpPr>
            <p:spPr bwMode="auto">
              <a:xfrm>
                <a:off x="1566" y="703"/>
                <a:ext cx="268" cy="167"/>
              </a:xfrm>
              <a:custGeom>
                <a:avLst/>
                <a:gdLst/>
                <a:ahLst/>
                <a:cxnLst>
                  <a:cxn ang="0">
                    <a:pos x="177" y="0"/>
                  </a:cxn>
                  <a:cxn ang="0">
                    <a:pos x="354" y="181"/>
                  </a:cxn>
                  <a:cxn ang="0">
                    <a:pos x="351" y="210"/>
                  </a:cxn>
                  <a:cxn ang="0">
                    <a:pos x="338" y="221"/>
                  </a:cxn>
                  <a:cxn ang="0">
                    <a:pos x="284" y="221"/>
                  </a:cxn>
                  <a:cxn ang="0">
                    <a:pos x="276" y="210"/>
                  </a:cxn>
                  <a:cxn ang="0">
                    <a:pos x="280" y="181"/>
                  </a:cxn>
                  <a:cxn ang="0">
                    <a:pos x="177" y="75"/>
                  </a:cxn>
                  <a:cxn ang="0">
                    <a:pos x="74" y="181"/>
                  </a:cxn>
                  <a:cxn ang="0">
                    <a:pos x="78" y="210"/>
                  </a:cxn>
                  <a:cxn ang="0">
                    <a:pos x="70" y="221"/>
                  </a:cxn>
                  <a:cxn ang="0">
                    <a:pos x="16" y="221"/>
                  </a:cxn>
                  <a:cxn ang="0">
                    <a:pos x="3" y="210"/>
                  </a:cxn>
                  <a:cxn ang="0">
                    <a:pos x="0" y="181"/>
                  </a:cxn>
                  <a:cxn ang="0">
                    <a:pos x="177" y="0"/>
                  </a:cxn>
                </a:cxnLst>
                <a:rect l="0" t="0" r="r" b="b"/>
                <a:pathLst>
                  <a:path w="354" h="221">
                    <a:moveTo>
                      <a:pt x="177" y="0"/>
                    </a:moveTo>
                    <a:cubicBezTo>
                      <a:pt x="275" y="0"/>
                      <a:pt x="354" y="81"/>
                      <a:pt x="354" y="181"/>
                    </a:cubicBezTo>
                    <a:cubicBezTo>
                      <a:pt x="354" y="195"/>
                      <a:pt x="351" y="210"/>
                      <a:pt x="351" y="210"/>
                    </a:cubicBezTo>
                    <a:cubicBezTo>
                      <a:pt x="350" y="216"/>
                      <a:pt x="344" y="221"/>
                      <a:pt x="338" y="221"/>
                    </a:cubicBezTo>
                    <a:cubicBezTo>
                      <a:pt x="284" y="221"/>
                      <a:pt x="284" y="221"/>
                      <a:pt x="284" y="221"/>
                    </a:cubicBezTo>
                    <a:cubicBezTo>
                      <a:pt x="278" y="221"/>
                      <a:pt x="274" y="216"/>
                      <a:pt x="276" y="210"/>
                    </a:cubicBezTo>
                    <a:cubicBezTo>
                      <a:pt x="276" y="210"/>
                      <a:pt x="280" y="195"/>
                      <a:pt x="280" y="181"/>
                    </a:cubicBezTo>
                    <a:cubicBezTo>
                      <a:pt x="280" y="123"/>
                      <a:pt x="234" y="75"/>
                      <a:pt x="177" y="75"/>
                    </a:cubicBezTo>
                    <a:cubicBezTo>
                      <a:pt x="120" y="75"/>
                      <a:pt x="74" y="123"/>
                      <a:pt x="74" y="181"/>
                    </a:cubicBezTo>
                    <a:cubicBezTo>
                      <a:pt x="74" y="195"/>
                      <a:pt x="78" y="210"/>
                      <a:pt x="78" y="210"/>
                    </a:cubicBezTo>
                    <a:cubicBezTo>
                      <a:pt x="80" y="216"/>
                      <a:pt x="76" y="221"/>
                      <a:pt x="70" y="221"/>
                    </a:cubicBezTo>
                    <a:cubicBezTo>
                      <a:pt x="16" y="221"/>
                      <a:pt x="16" y="221"/>
                      <a:pt x="16" y="221"/>
                    </a:cubicBezTo>
                    <a:cubicBezTo>
                      <a:pt x="10" y="221"/>
                      <a:pt x="4" y="216"/>
                      <a:pt x="3" y="210"/>
                    </a:cubicBezTo>
                    <a:cubicBezTo>
                      <a:pt x="3" y="210"/>
                      <a:pt x="0" y="195"/>
                      <a:pt x="0" y="181"/>
                    </a:cubicBezTo>
                    <a:cubicBezTo>
                      <a:pt x="0" y="81"/>
                      <a:pt x="79" y="0"/>
                      <a:pt x="17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b="1" dirty="0">
                  <a:solidFill>
                    <a:srgbClr val="000000"/>
                  </a:solidFill>
                </a:endParaRPr>
              </a:p>
            </p:txBody>
          </p:sp>
        </p:grpSp>
      </p:grpSp>
    </p:spTree>
    <p:extLst>
      <p:ext uri="{BB962C8B-B14F-4D97-AF65-F5344CB8AC3E}">
        <p14:creationId xmlns:p14="http://schemas.microsoft.com/office/powerpoint/2010/main" val="34186512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998400" y="991892"/>
            <a:ext cx="10195200" cy="4885034"/>
          </a:xfrm>
        </p:spPr>
        <p:txBody>
          <a:bodyPr/>
          <a:lstStyle/>
          <a:p>
            <a:pPr lvl="1"/>
            <a:r>
              <a:rPr lang="en-US" sz="1000" dirty="0" smtClean="0">
                <a:solidFill>
                  <a:schemeClr val="tx1"/>
                </a:solidFill>
              </a:rPr>
              <a:t>Secure DevOps is a process that speeds up efficiency of delivery while being security focused in all stages from beginning till the end. This improves business value. Although DevOps has been around for some time, security in DevOps is an emerging trend that identifies opportunity earlier and help deliver solutions in a streamlined fashion without compromising in quality or security.</a:t>
            </a:r>
            <a:endParaRPr lang="en-US" sz="1000" dirty="0">
              <a:solidFill>
                <a:schemeClr val="tx1"/>
              </a:solidFill>
            </a:endParaRPr>
          </a:p>
        </p:txBody>
      </p:sp>
      <p:sp>
        <p:nvSpPr>
          <p:cNvPr id="2" name="Title 1"/>
          <p:cNvSpPr>
            <a:spLocks noGrp="1"/>
          </p:cNvSpPr>
          <p:nvPr>
            <p:ph type="title"/>
          </p:nvPr>
        </p:nvSpPr>
        <p:spPr/>
        <p:txBody>
          <a:bodyPr/>
          <a:lstStyle/>
          <a:p>
            <a:r>
              <a:rPr lang="en-US" dirty="0" smtClean="0"/>
              <a:t>Secure DevOps adoption</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926190049"/>
              </p:ext>
            </p:extLst>
          </p:nvPr>
        </p:nvGraphicFramePr>
        <p:xfrm>
          <a:off x="995363" y="1657813"/>
          <a:ext cx="10195561" cy="4166616"/>
        </p:xfrm>
        <a:graphic>
          <a:graphicData uri="http://schemas.openxmlformats.org/drawingml/2006/table">
            <a:tbl>
              <a:tblPr firstRow="1" bandRow="1">
                <a:tableStyleId>{69012ECD-51FC-41F1-AA8D-1B2483CD663E}</a:tableStyleId>
              </a:tblPr>
              <a:tblGrid>
                <a:gridCol w="1331597">
                  <a:extLst>
                    <a:ext uri="{9D8B030D-6E8A-4147-A177-3AD203B41FA5}">
                      <a16:colId xmlns="" xmlns:a16="http://schemas.microsoft.com/office/drawing/2014/main" val="20000"/>
                    </a:ext>
                  </a:extLst>
                </a:gridCol>
                <a:gridCol w="1327624">
                  <a:extLst>
                    <a:ext uri="{9D8B030D-6E8A-4147-A177-3AD203B41FA5}">
                      <a16:colId xmlns="" xmlns:a16="http://schemas.microsoft.com/office/drawing/2014/main" val="20002"/>
                    </a:ext>
                  </a:extLst>
                </a:gridCol>
                <a:gridCol w="1091605">
                  <a:extLst>
                    <a:ext uri="{9D8B030D-6E8A-4147-A177-3AD203B41FA5}">
                      <a16:colId xmlns="" xmlns:a16="http://schemas.microsoft.com/office/drawing/2014/main" val="20004"/>
                    </a:ext>
                  </a:extLst>
                </a:gridCol>
                <a:gridCol w="1288947">
                  <a:extLst>
                    <a:ext uri="{9D8B030D-6E8A-4147-A177-3AD203B41FA5}">
                      <a16:colId xmlns="" xmlns:a16="http://schemas.microsoft.com/office/drawing/2014/main" val="20006"/>
                    </a:ext>
                  </a:extLst>
                </a:gridCol>
                <a:gridCol w="1288947">
                  <a:extLst>
                    <a:ext uri="{9D8B030D-6E8A-4147-A177-3AD203B41FA5}">
                      <a16:colId xmlns="" xmlns:a16="http://schemas.microsoft.com/office/drawing/2014/main" val="20008"/>
                    </a:ext>
                  </a:extLst>
                </a:gridCol>
                <a:gridCol w="1288947">
                  <a:extLst>
                    <a:ext uri="{9D8B030D-6E8A-4147-A177-3AD203B41FA5}">
                      <a16:colId xmlns="" xmlns:a16="http://schemas.microsoft.com/office/drawing/2014/main" val="20010"/>
                    </a:ext>
                  </a:extLst>
                </a:gridCol>
                <a:gridCol w="1288947">
                  <a:extLst>
                    <a:ext uri="{9D8B030D-6E8A-4147-A177-3AD203B41FA5}">
                      <a16:colId xmlns="" xmlns:a16="http://schemas.microsoft.com/office/drawing/2014/main" val="20012"/>
                    </a:ext>
                  </a:extLst>
                </a:gridCol>
                <a:gridCol w="1288947">
                  <a:extLst>
                    <a:ext uri="{9D8B030D-6E8A-4147-A177-3AD203B41FA5}">
                      <a16:colId xmlns="" xmlns:a16="http://schemas.microsoft.com/office/drawing/2014/main" val="20014"/>
                    </a:ext>
                  </a:extLst>
                </a:gridCol>
              </a:tblGrid>
              <a:tr h="0">
                <a:tc>
                  <a:txBody>
                    <a:bodyPr/>
                    <a:lstStyle/>
                    <a:p>
                      <a:pPr algn="ctr"/>
                      <a:r>
                        <a:rPr lang="en-US" sz="900" dirty="0"/>
                        <a:t>Plan</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algn="ctr"/>
                      <a:r>
                        <a:rPr lang="en-US" sz="900" dirty="0"/>
                        <a:t>Code</a:t>
                      </a:r>
                    </a:p>
                  </a:txBody>
                  <a:tcPr marL="27432" marR="27432" marT="27432" marB="27432"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algn="ctr"/>
                      <a:r>
                        <a:rPr lang="en-US" sz="900" dirty="0"/>
                        <a:t>Build</a:t>
                      </a:r>
                    </a:p>
                  </a:txBody>
                  <a:tcPr marL="27432" marR="27432" marT="27432" marB="27432"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algn="ctr"/>
                      <a:r>
                        <a:rPr lang="en-US" sz="900" dirty="0"/>
                        <a:t>Test</a:t>
                      </a:r>
                    </a:p>
                  </a:txBody>
                  <a:tcPr marL="27432" marR="27432" marT="27432" marB="27432"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algn="ctr"/>
                      <a:r>
                        <a:rPr lang="en-US" sz="900" dirty="0"/>
                        <a:t>Release</a:t>
                      </a:r>
                    </a:p>
                  </a:txBody>
                  <a:tcPr marL="27432" marR="27432" marT="27432" marB="27432"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algn="ctr"/>
                      <a:r>
                        <a:rPr lang="en-US" sz="900" dirty="0"/>
                        <a:t>Deploy</a:t>
                      </a:r>
                    </a:p>
                  </a:txBody>
                  <a:tcPr marL="27432" marR="27432" marT="27432" marB="27432"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algn="ctr"/>
                      <a:r>
                        <a:rPr lang="en-US" sz="900" dirty="0" smtClean="0"/>
                        <a:t>Run/Operate</a:t>
                      </a:r>
                      <a:endParaRPr lang="en-US" sz="900" dirty="0"/>
                    </a:p>
                  </a:txBody>
                  <a:tcPr marL="27432" marR="27432" marT="27432" marB="27432"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algn="ctr"/>
                      <a:r>
                        <a:rPr lang="en-US" sz="900" dirty="0"/>
                        <a:t>Monitor</a:t>
                      </a:r>
                    </a:p>
                  </a:txBody>
                  <a:tcPr marL="27432" marR="27432" marT="27432" marB="27432" anchor="ctr">
                    <a:lnL w="6350"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00338D"/>
                    </a:solidFill>
                  </a:tcPr>
                </a:tc>
                <a:extLst>
                  <a:ext uri="{0D108BD9-81ED-4DB2-BD59-A6C34878D82A}">
                    <a16:rowId xmlns="" xmlns:a16="http://schemas.microsoft.com/office/drawing/2014/main" val="10000"/>
                  </a:ext>
                </a:extLst>
              </a:tr>
              <a:tr h="20321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smtClean="0"/>
                        <a:t>Define vision</a:t>
                      </a:r>
                      <a:r>
                        <a:rPr lang="en-US" sz="800" dirty="0"/>
                        <a:t>, goals, success criteria</a:t>
                      </a:r>
                    </a:p>
                  </a:txBody>
                  <a:tcPr marL="27432" marR="27432" marT="27432" marB="27432"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smtClean="0"/>
                        <a:t>Establish source code repo – GitHub, Azure Repos</a:t>
                      </a:r>
                      <a:endParaRPr lang="en-US" sz="800" dirty="0"/>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smtClean="0"/>
                        <a:t>Automate testing</a:t>
                      </a:r>
                      <a:endParaRPr lang="en-US" sz="800" dirty="0"/>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Application </a:t>
                      </a:r>
                      <a:r>
                        <a:rPr lang="en-US" sz="800" dirty="0" smtClean="0"/>
                        <a:t>unit testing</a:t>
                      </a:r>
                      <a:endParaRPr lang="en-US" sz="800" dirty="0"/>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smtClean="0"/>
                        <a:t> Automated security testing</a:t>
                      </a:r>
                      <a:endParaRPr lang="en-US" sz="800" dirty="0"/>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Release </a:t>
                      </a:r>
                      <a:r>
                        <a:rPr lang="en-US" sz="800" dirty="0" smtClean="0"/>
                        <a:t>automation – Azure Automation </a:t>
                      </a:r>
                      <a:endParaRPr lang="en-US" sz="800" dirty="0"/>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Security </a:t>
                      </a:r>
                      <a:r>
                        <a:rPr lang="en-US" sz="800" dirty="0" smtClean="0"/>
                        <a:t>operation – Azure Security Center</a:t>
                      </a:r>
                      <a:endParaRPr lang="en-US" sz="800" dirty="0"/>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Security </a:t>
                      </a:r>
                      <a:br>
                        <a:rPr lang="en-US" sz="800" dirty="0"/>
                      </a:br>
                      <a:r>
                        <a:rPr lang="en-US" sz="800" dirty="0" smtClean="0"/>
                        <a:t>metrics monitoring – Azure Application Insights, Azure Security Center</a:t>
                      </a:r>
                      <a:endParaRPr lang="en-US" sz="800" dirty="0"/>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20321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smtClean="0"/>
                        <a:t>Define roles &amp; responsibilities</a:t>
                      </a:r>
                      <a:endParaRPr lang="en-US" sz="800" dirty="0"/>
                    </a:p>
                  </a:txBody>
                  <a:tcPr marL="27432" marR="27432" marT="27432" marB="27432"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smtClean="0"/>
                        <a:t>Use approved security tool sets – MS Security Development Lifecycle</a:t>
                      </a:r>
                      <a:endParaRPr lang="en-US" sz="800" dirty="0"/>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smtClean="0"/>
                        <a:t>Practice continuous integration – Azure Pipelines, GitHub Actions</a:t>
                      </a:r>
                      <a:endParaRPr lang="en-US" sz="800" dirty="0"/>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Infrastructure </a:t>
                      </a:r>
                      <a:r>
                        <a:rPr lang="en-US" sz="800" dirty="0" smtClean="0"/>
                        <a:t>service testing</a:t>
                      </a:r>
                      <a:endParaRPr lang="en-US" sz="800" dirty="0"/>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Application </a:t>
                      </a:r>
                      <a:r>
                        <a:rPr lang="en-US" sz="800" dirty="0" smtClean="0"/>
                        <a:t>versioning – Azure Repos</a:t>
                      </a:r>
                      <a:endParaRPr lang="en-US" sz="800" dirty="0"/>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Application </a:t>
                      </a:r>
                      <a:r>
                        <a:rPr lang="en-US" sz="800" dirty="0" smtClean="0"/>
                        <a:t>security - </a:t>
                      </a:r>
                      <a:endParaRPr lang="en-US" sz="800" dirty="0"/>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Application </a:t>
                      </a:r>
                      <a:r>
                        <a:rPr lang="en-US" sz="800" dirty="0" smtClean="0"/>
                        <a:t>monitoring – Azure Application Insights</a:t>
                      </a:r>
                      <a:endParaRPr lang="en-US" sz="800" dirty="0"/>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Event </a:t>
                      </a:r>
                      <a:r>
                        <a:rPr lang="en-US" sz="800" dirty="0" smtClean="0"/>
                        <a:t>logging</a:t>
                      </a:r>
                      <a:r>
                        <a:rPr lang="en-US" sz="800" dirty="0"/>
                        <a:t>, </a:t>
                      </a:r>
                      <a:r>
                        <a:rPr lang="en-US" sz="800" dirty="0" smtClean="0"/>
                        <a:t>and reporting – Azure Application Insights</a:t>
                      </a:r>
                      <a:endParaRPr lang="en-US" sz="800" dirty="0"/>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20321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spc="-20" baseline="0" dirty="0" smtClean="0"/>
                        <a:t>Security requirement, capacity &amp; resource </a:t>
                      </a:r>
                      <a:r>
                        <a:rPr lang="en-US" sz="800" dirty="0" smtClean="0"/>
                        <a:t>management – Azure Boards</a:t>
                      </a:r>
                      <a:endParaRPr lang="en-US" sz="800" dirty="0"/>
                    </a:p>
                  </a:txBody>
                  <a:tcPr marL="27432" marR="27432" marT="27432" marB="27432"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smtClean="0"/>
                        <a:t>Vault keys and secrets – Azure Key Vault</a:t>
                      </a:r>
                      <a:endParaRPr lang="en-US" sz="800" dirty="0"/>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Dependency </a:t>
                      </a:r>
                      <a:r>
                        <a:rPr lang="en-US" sz="800" dirty="0" smtClean="0"/>
                        <a:t>management – Azure Artifacts</a:t>
                      </a:r>
                      <a:endParaRPr lang="en-US" sz="800" dirty="0"/>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Functional </a:t>
                      </a:r>
                      <a:r>
                        <a:rPr lang="en-US" sz="800" dirty="0" smtClean="0"/>
                        <a:t>testing</a:t>
                      </a:r>
                      <a:endParaRPr lang="en-US" sz="800" dirty="0"/>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Configuration </a:t>
                      </a:r>
                      <a:r>
                        <a:rPr lang="en-US" sz="800" dirty="0" smtClean="0"/>
                        <a:t>management – Azure Repos</a:t>
                      </a:r>
                      <a:endParaRPr lang="en-US" sz="800" dirty="0"/>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smtClean="0"/>
                        <a:t> Container security – Azure Kubernetes Services, Azure Security Center</a:t>
                      </a:r>
                      <a:endParaRPr lang="en-US" sz="800" dirty="0"/>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Infrastructure </a:t>
                      </a:r>
                      <a:r>
                        <a:rPr lang="en-US" sz="800" dirty="0" smtClean="0"/>
                        <a:t>monitoring – Azure Security Center</a:t>
                      </a:r>
                      <a:endParaRPr lang="en-US" sz="800" dirty="0"/>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Data </a:t>
                      </a:r>
                      <a:r>
                        <a:rPr lang="en-US" sz="800" dirty="0" smtClean="0"/>
                        <a:t>and performance monitoring – Azure Application Insights</a:t>
                      </a:r>
                      <a:endParaRPr lang="en-US" sz="800" dirty="0"/>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1575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smtClean="0"/>
                        <a:t>Define secure coding standards</a:t>
                      </a:r>
                      <a:endParaRPr lang="en-US" sz="800" dirty="0"/>
                    </a:p>
                  </a:txBody>
                  <a:tcPr marL="27432" marR="27432" marT="27432" marB="27432"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smtClean="0"/>
                        <a:t> Static code analysis – OWASP</a:t>
                      </a:r>
                      <a:endParaRPr lang="en-US" sz="800" dirty="0"/>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Peer </a:t>
                      </a:r>
                      <a:r>
                        <a:rPr lang="en-US" sz="800" dirty="0" smtClean="0"/>
                        <a:t>reviews</a:t>
                      </a:r>
                      <a:endParaRPr lang="en-US" sz="800" dirty="0"/>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smtClean="0"/>
                        <a:t>Non-functional testing</a:t>
                      </a:r>
                      <a:endParaRPr lang="en-US" sz="800" dirty="0"/>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Change </a:t>
                      </a:r>
                      <a:r>
                        <a:rPr lang="en-US" sz="800" dirty="0" smtClean="0"/>
                        <a:t>management – Azure Repos</a:t>
                      </a:r>
                      <a:endParaRPr lang="en-US" sz="800" dirty="0"/>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Infrastructure </a:t>
                      </a:r>
                      <a:r>
                        <a:rPr lang="en-US" sz="800" dirty="0" smtClean="0"/>
                        <a:t>security – Azure Blueprints</a:t>
                      </a:r>
                      <a:endParaRPr lang="en-US" sz="800" dirty="0"/>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Security </a:t>
                      </a:r>
                      <a:r>
                        <a:rPr lang="en-US" sz="800" dirty="0" smtClean="0"/>
                        <a:t>incident management- Azure Security Center</a:t>
                      </a:r>
                      <a:endParaRPr lang="en-US" sz="800" dirty="0"/>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Analytics and </a:t>
                      </a:r>
                      <a:r>
                        <a:rPr lang="en-US" sz="800" dirty="0" smtClean="0"/>
                        <a:t>telemetry – Azure Application Insights</a:t>
                      </a:r>
                      <a:endParaRPr lang="en-US" sz="800" dirty="0"/>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1575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smtClean="0"/>
                        <a:t>Conduct secure coding training</a:t>
                      </a:r>
                      <a:endParaRPr lang="en-US" sz="800" dirty="0"/>
                    </a:p>
                  </a:txBody>
                  <a:tcPr marL="27432" marR="27432" marT="27432" marB="27432"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smtClean="0"/>
                        <a:t>License Management</a:t>
                      </a:r>
                      <a:endParaRPr lang="en-US" sz="800" dirty="0"/>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Application </a:t>
                      </a:r>
                      <a:r>
                        <a:rPr lang="en-US" sz="800" dirty="0" smtClean="0"/>
                        <a:t>configuration – Azure App Configuration</a:t>
                      </a:r>
                      <a:endParaRPr lang="en-US" sz="800" dirty="0"/>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smtClean="0"/>
                        <a:t> SAST, DAST &amp; penetration</a:t>
                      </a:r>
                      <a:r>
                        <a:rPr lang="en-US" sz="800" baseline="0" dirty="0" smtClean="0"/>
                        <a:t> testing</a:t>
                      </a:r>
                      <a:endParaRPr lang="en-US" sz="800" dirty="0"/>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Key </a:t>
                      </a:r>
                      <a:r>
                        <a:rPr lang="en-US" sz="800" dirty="0" smtClean="0"/>
                        <a:t>and </a:t>
                      </a:r>
                      <a:r>
                        <a:rPr lang="en-US" sz="800" dirty="0"/>
                        <a:t>c</a:t>
                      </a:r>
                      <a:r>
                        <a:rPr lang="en-US" sz="800" dirty="0" smtClean="0"/>
                        <a:t>redential management – Azure Key Vault</a:t>
                      </a:r>
                      <a:endParaRPr lang="en-US" sz="800" dirty="0"/>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smtClean="0"/>
                        <a:t>Application telemetry – Azure Application Insights, Azure Security Center</a:t>
                      </a:r>
                      <a:endParaRPr lang="en-US" sz="800" dirty="0"/>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t>Lifecycle</a:t>
                      </a:r>
                    </a:p>
                    <a:p>
                      <a:pPr algn="ctr"/>
                      <a:r>
                        <a:rPr lang="en-US" sz="800" dirty="0" smtClean="0"/>
                        <a:t>Management – Azure Pipelines</a:t>
                      </a:r>
                      <a:endParaRPr lang="en-US" sz="800" dirty="0"/>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dirty="0"/>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1575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smtClean="0"/>
                        <a:t>Review data privacy – MS Trust Center</a:t>
                      </a:r>
                      <a:endParaRPr lang="en-US" sz="800" dirty="0"/>
                    </a:p>
                  </a:txBody>
                  <a:tcPr marL="27432" marR="27432" marT="27432" marB="27432"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smtClean="0"/>
                        <a:t>Vet 3</a:t>
                      </a:r>
                      <a:r>
                        <a:rPr lang="en-US" sz="800" baseline="30000" dirty="0" smtClean="0"/>
                        <a:t>rd</a:t>
                      </a:r>
                      <a:r>
                        <a:rPr lang="en-US" sz="800" dirty="0" smtClean="0"/>
                        <a:t> part components and libraries - MS Security Development Lifecycle</a:t>
                      </a:r>
                      <a:endParaRPr lang="en-US" sz="800" dirty="0"/>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smtClean="0"/>
                        <a:t>Data security – at rest, in transit, in use</a:t>
                      </a:r>
                      <a:endParaRPr lang="en-US" sz="800" dirty="0"/>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Infrastructure </a:t>
                      </a:r>
                      <a:r>
                        <a:rPr lang="en-US" sz="800" dirty="0" smtClean="0"/>
                        <a:t>security testing</a:t>
                      </a:r>
                      <a:endParaRPr lang="en-US" sz="800" dirty="0"/>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Infrastructure </a:t>
                      </a:r>
                      <a:r>
                        <a:rPr lang="en-US" sz="800" dirty="0" smtClean="0"/>
                        <a:t>security testing – Azure Blueprints</a:t>
                      </a:r>
                      <a:endParaRPr lang="en-US" sz="800" dirty="0"/>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dirty="0"/>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smtClean="0"/>
                        <a:t>ChatOps and integrations – Azure Bot Service</a:t>
                      </a:r>
                    </a:p>
                    <a:p>
                      <a:pPr algn="ctr"/>
                      <a:endParaRPr lang="en-US" sz="800" dirty="0"/>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800" dirty="0"/>
                    </a:p>
                  </a:txBody>
                  <a:tcPr marL="27432" marR="27432" marT="27432" marB="27432"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r h="248882">
                <a:tc>
                  <a:txBody>
                    <a:bodyPr/>
                    <a:lstStyle/>
                    <a:p>
                      <a:pPr algn="ctr"/>
                      <a:r>
                        <a:rPr lang="en-US" sz="800" dirty="0" smtClean="0"/>
                        <a:t>Threat</a:t>
                      </a:r>
                      <a:r>
                        <a:rPr lang="en-US" sz="800" baseline="0" dirty="0" smtClean="0"/>
                        <a:t> modeling</a:t>
                      </a:r>
                    </a:p>
                    <a:p>
                      <a:pPr algn="ctr"/>
                      <a:r>
                        <a:rPr lang="en-US" sz="800" baseline="0" dirty="0" smtClean="0"/>
                        <a:t>- MS Threat Modeling Tool</a:t>
                      </a:r>
                      <a:endParaRPr lang="en-US" sz="800" dirty="0"/>
                    </a:p>
                  </a:txBody>
                  <a:tcPr marL="27432" marR="27432" marT="27432" marB="27432"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smtClean="0"/>
                        <a:t>Application security - OWASP</a:t>
                      </a:r>
                      <a:endParaRPr lang="en-US" sz="800" dirty="0"/>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smtClean="0"/>
                        <a:t>Segregate development &amp; production environments – Azure Resource Manager</a:t>
                      </a:r>
                      <a:endParaRPr lang="en-US" sz="800" dirty="0"/>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Failure </a:t>
                      </a:r>
                      <a:r>
                        <a:rPr lang="en-US" sz="800" dirty="0" smtClean="0"/>
                        <a:t>testing</a:t>
                      </a:r>
                      <a:endParaRPr lang="en-US" sz="800" dirty="0"/>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Failure </a:t>
                      </a:r>
                      <a:r>
                        <a:rPr lang="en-US" sz="800" dirty="0" smtClean="0"/>
                        <a:t>management – Azure Security Center</a:t>
                      </a:r>
                      <a:endParaRPr lang="en-US" sz="800" dirty="0"/>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800" dirty="0"/>
                    </a:p>
                  </a:txBody>
                  <a:tcPr marL="27432" marR="27432" marT="27432" marB="27432"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dirty="0"/>
                    </a:p>
                  </a:txBody>
                  <a:tcPr marL="27432" marR="27432" marT="27432"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800" dirty="0"/>
                    </a:p>
                  </a:txBody>
                  <a:tcPr marL="27432" marR="27432" marT="27432"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8"/>
                  </a:ext>
                </a:extLst>
              </a:tr>
              <a:tr h="1575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smtClean="0"/>
                        <a:t>Define applicable compliance regulations – MS Trust Center</a:t>
                      </a:r>
                      <a:endParaRPr lang="en-US" sz="800" dirty="0"/>
                    </a:p>
                  </a:txBody>
                  <a:tcPr marL="27432" marR="27432" marT="27432"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800" dirty="0"/>
                    </a:p>
                  </a:txBody>
                  <a:tcPr marL="27432" marR="27432" marT="27432"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dirty="0"/>
                    </a:p>
                  </a:txBody>
                  <a:tcPr marL="27432" marR="27432" marT="27432"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800" dirty="0"/>
                    </a:p>
                  </a:txBody>
                  <a:tcPr marL="27432" marR="27432" marT="27432"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800" dirty="0"/>
                    </a:p>
                  </a:txBody>
                  <a:tcPr marL="27432" marR="27432" marT="27432"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800" dirty="0"/>
                    </a:p>
                  </a:txBody>
                  <a:tcPr marL="27432" marR="27432" marT="27432"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dirty="0"/>
                    </a:p>
                  </a:txBody>
                  <a:tcPr marL="27432" marR="27432" marT="27432"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800" dirty="0"/>
                    </a:p>
                  </a:txBody>
                  <a:tcPr marL="27432" marR="27432" marT="27432"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9"/>
                  </a:ext>
                </a:extLst>
              </a:tr>
            </a:tbl>
          </a:graphicData>
        </a:graphic>
      </p:graphicFrame>
    </p:spTree>
    <p:extLst>
      <p:ext uri="{BB962C8B-B14F-4D97-AF65-F5344CB8AC3E}">
        <p14:creationId xmlns:p14="http://schemas.microsoft.com/office/powerpoint/2010/main" val="11133333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998400" y="1022888"/>
            <a:ext cx="10195200" cy="4854038"/>
          </a:xfrm>
        </p:spPr>
        <p:txBody>
          <a:bodyPr/>
          <a:lstStyle/>
          <a:p>
            <a:pPr marL="0" lvl="2" indent="0">
              <a:spcAft>
                <a:spcPts val="100"/>
              </a:spcAft>
              <a:buNone/>
            </a:pPr>
            <a:r>
              <a:rPr lang="en-US" sz="1000" dirty="0" smtClean="0"/>
              <a:t>Security, risk and compliance across an organization’s cloud deployment is a transformation journey. The journey begins with a cloud security &amp; capability assessment, continues with a design and implementation phase and finally concludes with monitoring &amp; enhancement phase. This is a continuous process. The below depicts a high level roadmap for cloud security, risk and compliance using MS Azure solution.</a:t>
            </a:r>
            <a:endParaRPr lang="en-US" sz="1000" dirty="0"/>
          </a:p>
        </p:txBody>
      </p:sp>
      <p:sp>
        <p:nvSpPr>
          <p:cNvPr id="2" name="Title 1"/>
          <p:cNvSpPr>
            <a:spLocks noGrp="1"/>
          </p:cNvSpPr>
          <p:nvPr>
            <p:ph type="title"/>
          </p:nvPr>
        </p:nvSpPr>
        <p:spPr/>
        <p:txBody>
          <a:bodyPr/>
          <a:lstStyle/>
          <a:p>
            <a:r>
              <a:rPr lang="en-US" dirty="0" smtClean="0"/>
              <a:t>Cloud security &amp; compliance roadmap</a:t>
            </a:r>
            <a:endParaRPr lang="en-US" dirty="0"/>
          </a:p>
        </p:txBody>
      </p:sp>
      <p:sp>
        <p:nvSpPr>
          <p:cNvPr id="3" name="Rectangle 2"/>
          <p:cNvSpPr/>
          <p:nvPr/>
        </p:nvSpPr>
        <p:spPr>
          <a:xfrm>
            <a:off x="998399" y="2468576"/>
            <a:ext cx="2359406" cy="1562574"/>
          </a:xfrm>
          <a:prstGeom prst="rect">
            <a:avLst/>
          </a:prstGeom>
          <a:noFill/>
          <a:ln w="6350">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vert270" lIns="40958" tIns="40958" rIns="40958" bIns="40958" rtlCol="0" anchor="t"/>
          <a:lstStyle/>
          <a:p>
            <a:pPr algn="ctr">
              <a:spcAft>
                <a:spcPts val="100"/>
              </a:spcAft>
            </a:pPr>
            <a:r>
              <a:rPr lang="en-US" sz="900" b="1" dirty="0">
                <a:solidFill>
                  <a:srgbClr val="000000"/>
                </a:solidFill>
              </a:rPr>
              <a:t>Program Governance &amp; Management</a:t>
            </a:r>
          </a:p>
        </p:txBody>
      </p:sp>
      <p:sp>
        <p:nvSpPr>
          <p:cNvPr id="11" name="Rectangle 10"/>
          <p:cNvSpPr/>
          <p:nvPr/>
        </p:nvSpPr>
        <p:spPr>
          <a:xfrm>
            <a:off x="998399" y="4137986"/>
            <a:ext cx="2359406" cy="1563160"/>
          </a:xfrm>
          <a:prstGeom prst="rect">
            <a:avLst/>
          </a:prstGeom>
          <a:noFill/>
          <a:ln w="6350">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vert270" lIns="40958" tIns="40958" rIns="40958" bIns="40958" rtlCol="0" anchor="t"/>
          <a:lstStyle/>
          <a:p>
            <a:pPr algn="ctr">
              <a:spcAft>
                <a:spcPts val="100"/>
              </a:spcAft>
            </a:pPr>
            <a:r>
              <a:rPr lang="en-US" sz="900" b="1" dirty="0">
                <a:solidFill>
                  <a:srgbClr val="000000"/>
                </a:solidFill>
              </a:rPr>
              <a:t>Technology Enablement</a:t>
            </a:r>
          </a:p>
        </p:txBody>
      </p:sp>
      <p:sp>
        <p:nvSpPr>
          <p:cNvPr id="7" name="TextBox 6"/>
          <p:cNvSpPr txBox="1"/>
          <p:nvPr/>
        </p:nvSpPr>
        <p:spPr>
          <a:xfrm>
            <a:off x="1127410" y="2159912"/>
            <a:ext cx="2274127" cy="223723"/>
          </a:xfrm>
          <a:prstGeom prst="rect">
            <a:avLst/>
          </a:prstGeom>
          <a:noFill/>
        </p:spPr>
        <p:txBody>
          <a:bodyPr wrap="square" lIns="40958" tIns="40958" rIns="40958" bIns="40958" rtlCol="0">
            <a:noAutofit/>
          </a:bodyPr>
          <a:lstStyle/>
          <a:p>
            <a:pPr algn="ctr">
              <a:spcAft>
                <a:spcPts val="100"/>
              </a:spcAft>
            </a:pPr>
            <a:r>
              <a:rPr lang="en-US" sz="800" b="1" dirty="0">
                <a:solidFill>
                  <a:prstClr val="white"/>
                </a:solidFill>
              </a:rPr>
              <a:t>Cloud </a:t>
            </a:r>
            <a:r>
              <a:rPr lang="en-US" sz="800" b="1" dirty="0" smtClean="0">
                <a:solidFill>
                  <a:prstClr val="white"/>
                </a:solidFill>
              </a:rPr>
              <a:t>Security/Risk </a:t>
            </a:r>
            <a:r>
              <a:rPr lang="en-US" sz="800" b="1" dirty="0">
                <a:solidFill>
                  <a:prstClr val="white"/>
                </a:solidFill>
              </a:rPr>
              <a:t>Domains</a:t>
            </a:r>
          </a:p>
        </p:txBody>
      </p:sp>
      <p:sp>
        <p:nvSpPr>
          <p:cNvPr id="19" name="Left Brace 18"/>
          <p:cNvSpPr/>
          <p:nvPr/>
        </p:nvSpPr>
        <p:spPr>
          <a:xfrm rot="5400000">
            <a:off x="4638786" y="728572"/>
            <a:ext cx="637614" cy="2674786"/>
          </a:xfrm>
          <a:prstGeom prst="leftBrace">
            <a:avLst/>
          </a:prstGeom>
          <a:ln w="6350">
            <a:solidFill>
              <a:srgbClr val="00338D"/>
            </a:solidFill>
          </a:ln>
        </p:spPr>
        <p:style>
          <a:lnRef idx="1">
            <a:schemeClr val="accent1"/>
          </a:lnRef>
          <a:fillRef idx="0">
            <a:schemeClr val="accent1"/>
          </a:fillRef>
          <a:effectRef idx="0">
            <a:schemeClr val="accent1"/>
          </a:effectRef>
          <a:fontRef idx="minor">
            <a:schemeClr val="tx1"/>
          </a:fontRef>
        </p:style>
        <p:txBody>
          <a:bodyPr vert="vert270" rtlCol="0" anchor="ctr"/>
          <a:lstStyle/>
          <a:p>
            <a:pPr algn="ctr">
              <a:spcAft>
                <a:spcPts val="100"/>
              </a:spcAft>
            </a:pPr>
            <a:r>
              <a:rPr lang="en-US" sz="900" b="1" dirty="0">
                <a:solidFill>
                  <a:srgbClr val="000000"/>
                </a:solidFill>
              </a:rPr>
              <a:t>Establish Program &amp; Foundation</a:t>
            </a:r>
          </a:p>
        </p:txBody>
      </p:sp>
      <p:sp>
        <p:nvSpPr>
          <p:cNvPr id="22" name="Left Brace 21"/>
          <p:cNvSpPr/>
          <p:nvPr/>
        </p:nvSpPr>
        <p:spPr>
          <a:xfrm rot="5400000">
            <a:off x="7379341" y="914965"/>
            <a:ext cx="588961" cy="2350658"/>
          </a:xfrm>
          <a:prstGeom prst="leftBrace">
            <a:avLst/>
          </a:prstGeom>
          <a:ln w="6350">
            <a:solidFill>
              <a:srgbClr val="00338D"/>
            </a:solidFill>
          </a:ln>
        </p:spPr>
        <p:style>
          <a:lnRef idx="1">
            <a:schemeClr val="accent1"/>
          </a:lnRef>
          <a:fillRef idx="0">
            <a:schemeClr val="accent1"/>
          </a:fillRef>
          <a:effectRef idx="0">
            <a:schemeClr val="accent1"/>
          </a:effectRef>
          <a:fontRef idx="minor">
            <a:schemeClr val="tx1"/>
          </a:fontRef>
        </p:style>
        <p:txBody>
          <a:bodyPr vert="vert270" rtlCol="0" anchor="ctr"/>
          <a:lstStyle/>
          <a:p>
            <a:pPr algn="ctr">
              <a:spcAft>
                <a:spcPts val="100"/>
              </a:spcAft>
            </a:pPr>
            <a:r>
              <a:rPr lang="en-US" sz="900" b="1" dirty="0">
                <a:solidFill>
                  <a:srgbClr val="000000"/>
                </a:solidFill>
              </a:rPr>
              <a:t>Enhance &amp; Integrate</a:t>
            </a:r>
          </a:p>
        </p:txBody>
      </p:sp>
      <p:sp>
        <p:nvSpPr>
          <p:cNvPr id="24" name="Left Brace 23"/>
          <p:cNvSpPr/>
          <p:nvPr/>
        </p:nvSpPr>
        <p:spPr>
          <a:xfrm rot="5400000">
            <a:off x="9734563" y="919525"/>
            <a:ext cx="579836" cy="2350660"/>
          </a:xfrm>
          <a:prstGeom prst="leftBrace">
            <a:avLst/>
          </a:prstGeom>
          <a:ln w="6350">
            <a:solidFill>
              <a:srgbClr val="00338D"/>
            </a:solidFill>
          </a:ln>
        </p:spPr>
        <p:style>
          <a:lnRef idx="1">
            <a:schemeClr val="accent1"/>
          </a:lnRef>
          <a:fillRef idx="0">
            <a:schemeClr val="accent1"/>
          </a:fillRef>
          <a:effectRef idx="0">
            <a:schemeClr val="accent1"/>
          </a:effectRef>
          <a:fontRef idx="minor">
            <a:schemeClr val="tx1"/>
          </a:fontRef>
        </p:style>
        <p:txBody>
          <a:bodyPr vert="vert270" rtlCol="0" anchor="ctr"/>
          <a:lstStyle/>
          <a:p>
            <a:pPr algn="ctr">
              <a:spcAft>
                <a:spcPts val="100"/>
              </a:spcAft>
            </a:pPr>
            <a:r>
              <a:rPr lang="en-US" sz="900" b="1" dirty="0">
                <a:solidFill>
                  <a:srgbClr val="000000"/>
                </a:solidFill>
              </a:rPr>
              <a:t>Extend &amp; Optimize</a:t>
            </a:r>
          </a:p>
        </p:txBody>
      </p:sp>
      <p:cxnSp>
        <p:nvCxnSpPr>
          <p:cNvPr id="26" name="Straight Connector 25"/>
          <p:cNvCxnSpPr/>
          <p:nvPr/>
        </p:nvCxnSpPr>
        <p:spPr>
          <a:xfrm>
            <a:off x="1499143" y="2822020"/>
            <a:ext cx="5258919" cy="8361"/>
          </a:xfrm>
          <a:prstGeom prst="line">
            <a:avLst/>
          </a:prstGeom>
          <a:ln w="6350">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1499143" y="3168180"/>
            <a:ext cx="5258919" cy="22575"/>
          </a:xfrm>
          <a:prstGeom prst="line">
            <a:avLst/>
          </a:prstGeom>
          <a:ln w="6350">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1477277" y="3530189"/>
            <a:ext cx="5280785" cy="32357"/>
          </a:xfrm>
          <a:prstGeom prst="line">
            <a:avLst/>
          </a:prstGeom>
          <a:ln w="6350">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1499143" y="3942679"/>
            <a:ext cx="5258919" cy="16338"/>
          </a:xfrm>
          <a:prstGeom prst="line">
            <a:avLst/>
          </a:prstGeom>
          <a:ln w="6350">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482218" y="4472228"/>
            <a:ext cx="7366932" cy="25628"/>
          </a:xfrm>
          <a:prstGeom prst="line">
            <a:avLst/>
          </a:prstGeom>
          <a:ln w="6350">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1510436" y="4806520"/>
            <a:ext cx="7366932" cy="12158"/>
          </a:xfrm>
          <a:prstGeom prst="line">
            <a:avLst/>
          </a:prstGeom>
          <a:ln w="6350">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516079" y="5216147"/>
            <a:ext cx="7366932" cy="12158"/>
          </a:xfrm>
          <a:prstGeom prst="line">
            <a:avLst/>
          </a:prstGeom>
          <a:ln w="6350">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538649" y="5583397"/>
            <a:ext cx="7366932" cy="12158"/>
          </a:xfrm>
          <a:prstGeom prst="line">
            <a:avLst/>
          </a:prstGeom>
          <a:ln w="6350">
            <a:solidFill>
              <a:srgbClr val="00338D"/>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499142" y="2516822"/>
            <a:ext cx="1749328" cy="282796"/>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spcAft>
                <a:spcPts val="100"/>
              </a:spcAft>
            </a:pPr>
            <a:r>
              <a:rPr lang="en-US" sz="800" b="1" dirty="0">
                <a:solidFill>
                  <a:prstClr val="white"/>
                </a:solidFill>
              </a:rPr>
              <a:t>Strategy, Governance &amp; Management</a:t>
            </a:r>
          </a:p>
        </p:txBody>
      </p:sp>
      <p:sp>
        <p:nvSpPr>
          <p:cNvPr id="8" name="Rectangle 7"/>
          <p:cNvSpPr/>
          <p:nvPr/>
        </p:nvSpPr>
        <p:spPr>
          <a:xfrm>
            <a:off x="1499142" y="2884255"/>
            <a:ext cx="1749328" cy="282796"/>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spcAft>
                <a:spcPts val="100"/>
              </a:spcAft>
            </a:pPr>
            <a:r>
              <a:rPr lang="en-US" sz="800" b="1" dirty="0">
                <a:solidFill>
                  <a:prstClr val="white"/>
                </a:solidFill>
              </a:rPr>
              <a:t>Risk &amp; Regulatory Compliance Management</a:t>
            </a:r>
          </a:p>
        </p:txBody>
      </p:sp>
      <p:sp>
        <p:nvSpPr>
          <p:cNvPr id="9" name="Rectangle 8"/>
          <p:cNvSpPr/>
          <p:nvPr/>
        </p:nvSpPr>
        <p:spPr>
          <a:xfrm>
            <a:off x="1499142" y="3251688"/>
            <a:ext cx="1749328" cy="282796"/>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spcAft>
                <a:spcPts val="100"/>
              </a:spcAft>
            </a:pPr>
            <a:r>
              <a:rPr lang="en-US" sz="800" b="1" dirty="0">
                <a:solidFill>
                  <a:prstClr val="white"/>
                </a:solidFill>
              </a:rPr>
              <a:t>Delivery &amp; Operations</a:t>
            </a:r>
          </a:p>
        </p:txBody>
      </p:sp>
      <p:sp>
        <p:nvSpPr>
          <p:cNvPr id="10" name="Rectangle 9"/>
          <p:cNvSpPr/>
          <p:nvPr/>
        </p:nvSpPr>
        <p:spPr>
          <a:xfrm>
            <a:off x="1499142" y="3643954"/>
            <a:ext cx="1749328" cy="282796"/>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spcAft>
                <a:spcPts val="100"/>
              </a:spcAft>
            </a:pPr>
            <a:r>
              <a:rPr lang="en-US" sz="800" b="1" dirty="0">
                <a:solidFill>
                  <a:prstClr val="white"/>
                </a:solidFill>
              </a:rPr>
              <a:t>Security Architecture &amp; Services</a:t>
            </a:r>
          </a:p>
        </p:txBody>
      </p:sp>
      <p:sp>
        <p:nvSpPr>
          <p:cNvPr id="12" name="Rectangle 11"/>
          <p:cNvSpPr/>
          <p:nvPr/>
        </p:nvSpPr>
        <p:spPr>
          <a:xfrm>
            <a:off x="1531943" y="4194165"/>
            <a:ext cx="1749328" cy="24897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spcAft>
                <a:spcPts val="100"/>
              </a:spcAft>
            </a:pPr>
            <a:r>
              <a:rPr lang="en-US" sz="800" b="1" dirty="0">
                <a:solidFill>
                  <a:prstClr val="white"/>
                </a:solidFill>
              </a:rPr>
              <a:t>Threat &amp; Vulnerability Management</a:t>
            </a:r>
          </a:p>
        </p:txBody>
      </p:sp>
      <p:sp>
        <p:nvSpPr>
          <p:cNvPr id="13" name="Rectangle 12"/>
          <p:cNvSpPr/>
          <p:nvPr/>
        </p:nvSpPr>
        <p:spPr>
          <a:xfrm>
            <a:off x="1531943" y="4542765"/>
            <a:ext cx="1749328" cy="24897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spcAft>
                <a:spcPts val="100"/>
              </a:spcAft>
            </a:pPr>
            <a:r>
              <a:rPr lang="en-US" sz="800" b="1" dirty="0">
                <a:solidFill>
                  <a:prstClr val="white"/>
                </a:solidFill>
              </a:rPr>
              <a:t>Identity &amp; Access Management</a:t>
            </a:r>
          </a:p>
        </p:txBody>
      </p:sp>
      <p:sp>
        <p:nvSpPr>
          <p:cNvPr id="14" name="Rectangle 13"/>
          <p:cNvSpPr/>
          <p:nvPr/>
        </p:nvSpPr>
        <p:spPr>
          <a:xfrm>
            <a:off x="1531943" y="4947864"/>
            <a:ext cx="1749328" cy="24897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spcAft>
                <a:spcPts val="100"/>
              </a:spcAft>
            </a:pPr>
            <a:r>
              <a:rPr lang="en-US" sz="800" b="1" dirty="0">
                <a:solidFill>
                  <a:prstClr val="white"/>
                </a:solidFill>
              </a:rPr>
              <a:t>Information &amp; Privacy Protection</a:t>
            </a:r>
          </a:p>
        </p:txBody>
      </p:sp>
      <p:sp>
        <p:nvSpPr>
          <p:cNvPr id="15" name="Rectangle 14"/>
          <p:cNvSpPr/>
          <p:nvPr/>
        </p:nvSpPr>
        <p:spPr>
          <a:xfrm>
            <a:off x="1531943" y="5310701"/>
            <a:ext cx="1749328" cy="24897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spcAft>
                <a:spcPts val="100"/>
              </a:spcAft>
            </a:pPr>
            <a:r>
              <a:rPr lang="en-US" sz="800" b="1" dirty="0">
                <a:solidFill>
                  <a:prstClr val="white"/>
                </a:solidFill>
              </a:rPr>
              <a:t>Incident &amp; Crisis Management</a:t>
            </a:r>
          </a:p>
        </p:txBody>
      </p:sp>
      <p:sp>
        <p:nvSpPr>
          <p:cNvPr id="21" name="Rectangle 20"/>
          <p:cNvSpPr/>
          <p:nvPr/>
        </p:nvSpPr>
        <p:spPr>
          <a:xfrm>
            <a:off x="6498491" y="3251690"/>
            <a:ext cx="4701319" cy="779462"/>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t"/>
          <a:lstStyle/>
          <a:p>
            <a:pPr algn="ctr">
              <a:spcAft>
                <a:spcPts val="100"/>
              </a:spcAft>
            </a:pPr>
            <a:r>
              <a:rPr lang="en-US" sz="800" b="1" dirty="0">
                <a:solidFill>
                  <a:prstClr val="white"/>
                </a:solidFill>
              </a:rPr>
              <a:t>Implement &amp; operate risk </a:t>
            </a:r>
            <a:r>
              <a:rPr lang="en-US" sz="800" b="1" dirty="0" smtClean="0">
                <a:solidFill>
                  <a:prstClr val="white"/>
                </a:solidFill>
              </a:rPr>
              <a:t>management processes</a:t>
            </a:r>
            <a:endParaRPr lang="en-US" sz="800" dirty="0">
              <a:solidFill>
                <a:prstClr val="white"/>
              </a:solidFill>
            </a:endParaRPr>
          </a:p>
          <a:p>
            <a:pPr marL="171450" indent="-171450">
              <a:spcAft>
                <a:spcPts val="100"/>
              </a:spcAft>
              <a:buClr>
                <a:prstClr val="white"/>
              </a:buClr>
              <a:buFont typeface="Arial" panose="020B0604020202020204" pitchFamily="34" charset="0"/>
              <a:buChar char="—"/>
            </a:pPr>
            <a:r>
              <a:rPr lang="en-US" sz="800" b="1" dirty="0">
                <a:solidFill>
                  <a:prstClr val="white"/>
                </a:solidFill>
              </a:rPr>
              <a:t>Compliance Assessment - Service Trust Portal </a:t>
            </a:r>
          </a:p>
          <a:p>
            <a:pPr marL="171450" indent="-171450">
              <a:spcAft>
                <a:spcPts val="100"/>
              </a:spcAft>
              <a:buClr>
                <a:prstClr val="white"/>
              </a:buClr>
              <a:buFont typeface="Arial" panose="020B0604020202020204" pitchFamily="34" charset="0"/>
              <a:buChar char="—"/>
            </a:pPr>
            <a:r>
              <a:rPr lang="en-US" sz="800" b="1" dirty="0">
                <a:solidFill>
                  <a:prstClr val="white"/>
                </a:solidFill>
              </a:rPr>
              <a:t>Risk Assessment, scoring &amp; addressing </a:t>
            </a:r>
            <a:r>
              <a:rPr lang="en-US" sz="800" b="1" dirty="0" smtClean="0">
                <a:solidFill>
                  <a:prstClr val="white"/>
                </a:solidFill>
              </a:rPr>
              <a:t>gaps - </a:t>
            </a:r>
            <a:r>
              <a:rPr lang="en-US" sz="800" b="1" dirty="0">
                <a:solidFill>
                  <a:prstClr val="white"/>
                </a:solidFill>
              </a:rPr>
              <a:t>Azure Compliance Manager</a:t>
            </a:r>
          </a:p>
          <a:p>
            <a:pPr marL="171450" indent="-171450">
              <a:spcAft>
                <a:spcPts val="100"/>
              </a:spcAft>
              <a:buClr>
                <a:prstClr val="white"/>
              </a:buClr>
              <a:buFont typeface="Arial" panose="020B0604020202020204" pitchFamily="34" charset="0"/>
              <a:buChar char="—"/>
            </a:pPr>
            <a:endParaRPr lang="en-US" sz="800" b="1" dirty="0">
              <a:solidFill>
                <a:prstClr val="white"/>
              </a:solidFill>
            </a:endParaRPr>
          </a:p>
        </p:txBody>
      </p:sp>
      <p:sp>
        <p:nvSpPr>
          <p:cNvPr id="17" name="Rectangle 16"/>
          <p:cNvSpPr/>
          <p:nvPr/>
        </p:nvSpPr>
        <p:spPr>
          <a:xfrm>
            <a:off x="4108327" y="2468576"/>
            <a:ext cx="2186661" cy="1562574"/>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t"/>
          <a:lstStyle/>
          <a:p>
            <a:pPr algn="ctr">
              <a:spcAft>
                <a:spcPts val="100"/>
              </a:spcAft>
            </a:pPr>
            <a:r>
              <a:rPr lang="en-US" sz="800" b="1" dirty="0">
                <a:solidFill>
                  <a:prstClr val="white"/>
                </a:solidFill>
              </a:rPr>
              <a:t>Establish cloud security governance &amp; operations</a:t>
            </a:r>
          </a:p>
          <a:p>
            <a:pPr marL="171450" indent="-171450">
              <a:spcAft>
                <a:spcPts val="100"/>
              </a:spcAft>
              <a:buClr>
                <a:prstClr val="white"/>
              </a:buClr>
              <a:buFont typeface="Arial" panose="020B0604020202020204" pitchFamily="34" charset="0"/>
              <a:buChar char="—"/>
            </a:pPr>
            <a:r>
              <a:rPr lang="en-US" sz="800" b="1" dirty="0">
                <a:solidFill>
                  <a:prstClr val="white"/>
                </a:solidFill>
              </a:rPr>
              <a:t>MS Cloud Adoption Framework governance model</a:t>
            </a:r>
          </a:p>
          <a:p>
            <a:pPr marL="338328" lvl="1" indent="-146304">
              <a:spcAft>
                <a:spcPts val="100"/>
              </a:spcAft>
              <a:buClr>
                <a:prstClr val="white"/>
              </a:buClr>
              <a:buFont typeface="Arial" panose="020B0604020202020204" pitchFamily="34" charset="0"/>
              <a:buChar char="-"/>
            </a:pPr>
            <a:r>
              <a:rPr lang="en-US" sz="800" dirty="0">
                <a:solidFill>
                  <a:prstClr val="white"/>
                </a:solidFill>
              </a:rPr>
              <a:t>Key risk areas identification</a:t>
            </a:r>
          </a:p>
          <a:p>
            <a:pPr marL="338328" lvl="1" indent="-146304">
              <a:spcAft>
                <a:spcPts val="100"/>
              </a:spcAft>
              <a:buClr>
                <a:prstClr val="white"/>
              </a:buClr>
              <a:buFont typeface="Arial" panose="020B0604020202020204" pitchFamily="34" charset="0"/>
              <a:buChar char="-"/>
            </a:pPr>
            <a:r>
              <a:rPr lang="en-US" sz="800" dirty="0">
                <a:solidFill>
                  <a:prstClr val="white"/>
                </a:solidFill>
              </a:rPr>
              <a:t>Incremental governance – </a:t>
            </a:r>
            <a:r>
              <a:rPr lang="en-US" sz="800" b="1" dirty="0">
                <a:solidFill>
                  <a:prstClr val="white"/>
                </a:solidFill>
              </a:rPr>
              <a:t>Minimal Viable Product</a:t>
            </a:r>
          </a:p>
          <a:p>
            <a:pPr marL="338328" lvl="1" indent="-146304">
              <a:spcAft>
                <a:spcPts val="100"/>
              </a:spcAft>
              <a:buClr>
                <a:prstClr val="white"/>
              </a:buClr>
              <a:buFont typeface="Arial" panose="020B0604020202020204" pitchFamily="34" charset="0"/>
              <a:buChar char="-"/>
            </a:pPr>
            <a:r>
              <a:rPr lang="en-US" sz="800" b="1" dirty="0">
                <a:solidFill>
                  <a:prstClr val="white"/>
                </a:solidFill>
              </a:rPr>
              <a:t>Gap analysis using Governance Benchmark Tool</a:t>
            </a:r>
          </a:p>
          <a:p>
            <a:pPr marL="338328" lvl="1" indent="-146304">
              <a:spcAft>
                <a:spcPts val="100"/>
              </a:spcAft>
              <a:buClr>
                <a:prstClr val="white"/>
              </a:buClr>
              <a:buFont typeface="Arial" panose="020B0604020202020204" pitchFamily="34" charset="0"/>
              <a:buChar char="-"/>
            </a:pPr>
            <a:r>
              <a:rPr lang="en-US" sz="800" dirty="0">
                <a:solidFill>
                  <a:prstClr val="white"/>
                </a:solidFill>
              </a:rPr>
              <a:t>Establishing initial governance model</a:t>
            </a:r>
          </a:p>
          <a:p>
            <a:pPr marL="338328" lvl="1" indent="-146304">
              <a:spcAft>
                <a:spcPts val="100"/>
              </a:spcAft>
              <a:buClr>
                <a:prstClr val="white"/>
              </a:buClr>
              <a:buFont typeface="Arial" panose="020B0604020202020204" pitchFamily="34" charset="0"/>
              <a:buChar char="-"/>
            </a:pPr>
            <a:r>
              <a:rPr lang="en-US" sz="800" b="1" dirty="0">
                <a:solidFill>
                  <a:prstClr val="white"/>
                </a:solidFill>
              </a:rPr>
              <a:t>Data </a:t>
            </a:r>
            <a:r>
              <a:rPr lang="en-US" sz="800" b="1" dirty="0" smtClean="0">
                <a:solidFill>
                  <a:prstClr val="white"/>
                </a:solidFill>
              </a:rPr>
              <a:t>privacy</a:t>
            </a:r>
            <a:endParaRPr lang="en-US" sz="800" b="1" dirty="0">
              <a:solidFill>
                <a:prstClr val="white"/>
              </a:solidFill>
            </a:endParaRPr>
          </a:p>
        </p:txBody>
      </p:sp>
      <p:sp>
        <p:nvSpPr>
          <p:cNvPr id="16" name="Rectangle 15"/>
          <p:cNvSpPr/>
          <p:nvPr/>
        </p:nvSpPr>
        <p:spPr>
          <a:xfrm>
            <a:off x="3620202" y="2468578"/>
            <a:ext cx="271149" cy="3397364"/>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40958" tIns="40958" rIns="40958" bIns="40958" rtlCol="0" anchor="ctr"/>
          <a:lstStyle/>
          <a:p>
            <a:pPr algn="ctr">
              <a:spcAft>
                <a:spcPts val="100"/>
              </a:spcAft>
            </a:pPr>
            <a:r>
              <a:rPr lang="en-US" sz="800" dirty="0">
                <a:solidFill>
                  <a:prstClr val="white"/>
                </a:solidFill>
              </a:rPr>
              <a:t>Risk Compliance &amp; Capability Assessment</a:t>
            </a:r>
          </a:p>
        </p:txBody>
      </p:sp>
      <p:sp>
        <p:nvSpPr>
          <p:cNvPr id="37" name="Rectangle 36"/>
          <p:cNvSpPr/>
          <p:nvPr/>
        </p:nvSpPr>
        <p:spPr>
          <a:xfrm>
            <a:off x="8849151" y="4129949"/>
            <a:ext cx="2350660" cy="798718"/>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t"/>
          <a:lstStyle/>
          <a:p>
            <a:pPr algn="ctr">
              <a:spcAft>
                <a:spcPts val="100"/>
              </a:spcAft>
            </a:pPr>
            <a:r>
              <a:rPr lang="en-US" sz="800" b="1" dirty="0">
                <a:solidFill>
                  <a:prstClr val="white"/>
                </a:solidFill>
              </a:rPr>
              <a:t>Onboard Apps &amp; Environments </a:t>
            </a:r>
            <a:r>
              <a:rPr lang="en-US" sz="800" b="1" dirty="0" smtClean="0">
                <a:solidFill>
                  <a:prstClr val="white"/>
                </a:solidFill>
              </a:rPr>
              <a:t>to cloud </a:t>
            </a:r>
            <a:r>
              <a:rPr lang="en-US" sz="800" b="1" dirty="0">
                <a:solidFill>
                  <a:prstClr val="white"/>
                </a:solidFill>
              </a:rPr>
              <a:t>security fabric</a:t>
            </a:r>
          </a:p>
          <a:p>
            <a:pPr marL="171450" indent="-171450">
              <a:spcAft>
                <a:spcPts val="100"/>
              </a:spcAft>
              <a:buClr>
                <a:prstClr val="white"/>
              </a:buClr>
              <a:buFont typeface="Arial" panose="020B0604020202020204" pitchFamily="34" charset="0"/>
              <a:buChar char="—"/>
            </a:pPr>
            <a:r>
              <a:rPr lang="en-US" sz="800" b="1" dirty="0">
                <a:solidFill>
                  <a:prstClr val="white"/>
                </a:solidFill>
              </a:rPr>
              <a:t>Environments – Azure Compute, Storage, Network</a:t>
            </a:r>
          </a:p>
          <a:p>
            <a:pPr marL="171450" indent="-171450">
              <a:spcAft>
                <a:spcPts val="100"/>
              </a:spcAft>
              <a:buClr>
                <a:prstClr val="white"/>
              </a:buClr>
              <a:buFont typeface="Arial" panose="020B0604020202020204" pitchFamily="34" charset="0"/>
              <a:buChar char="—"/>
            </a:pPr>
            <a:r>
              <a:rPr lang="en-US" sz="800" b="1" dirty="0">
                <a:solidFill>
                  <a:prstClr val="white"/>
                </a:solidFill>
              </a:rPr>
              <a:t>Applications - Lift &amp; Shift, Micro service</a:t>
            </a:r>
          </a:p>
        </p:txBody>
      </p:sp>
      <p:sp>
        <p:nvSpPr>
          <p:cNvPr id="38" name="Rectangle 37"/>
          <p:cNvSpPr/>
          <p:nvPr/>
        </p:nvSpPr>
        <p:spPr>
          <a:xfrm>
            <a:off x="8849149" y="5020796"/>
            <a:ext cx="2350660" cy="845145"/>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t"/>
          <a:lstStyle/>
          <a:p>
            <a:pPr algn="ctr">
              <a:spcAft>
                <a:spcPts val="100"/>
              </a:spcAft>
            </a:pPr>
            <a:r>
              <a:rPr lang="en-US" sz="800" b="1" dirty="0">
                <a:solidFill>
                  <a:prstClr val="white"/>
                </a:solidFill>
              </a:rPr>
              <a:t>Enhance control &amp; security fabric</a:t>
            </a:r>
          </a:p>
          <a:p>
            <a:pPr marL="171450" indent="-171450">
              <a:spcAft>
                <a:spcPts val="100"/>
              </a:spcAft>
              <a:buClr>
                <a:prstClr val="white"/>
              </a:buClr>
              <a:buFont typeface="Arial" panose="020B0604020202020204" pitchFamily="34" charset="0"/>
              <a:buChar char="—"/>
            </a:pPr>
            <a:r>
              <a:rPr lang="en-US" sz="800" b="1" dirty="0">
                <a:solidFill>
                  <a:prstClr val="white"/>
                </a:solidFill>
              </a:rPr>
              <a:t>Monitor security &amp; compliance – Azure Security Center, Azure Sentinel, Azure Advisor</a:t>
            </a:r>
          </a:p>
          <a:p>
            <a:pPr marL="171450" indent="-171450">
              <a:spcAft>
                <a:spcPts val="100"/>
              </a:spcAft>
              <a:buClr>
                <a:prstClr val="white"/>
              </a:buClr>
              <a:buFont typeface="Arial" panose="020B0604020202020204" pitchFamily="34" charset="0"/>
              <a:buChar char="—"/>
            </a:pPr>
            <a:r>
              <a:rPr lang="en-US" sz="800" b="1" dirty="0">
                <a:solidFill>
                  <a:prstClr val="white"/>
                </a:solidFill>
              </a:rPr>
              <a:t>Application Telemetry – Azure Application Insights, Azure Monitor</a:t>
            </a:r>
          </a:p>
        </p:txBody>
      </p:sp>
      <p:sp>
        <p:nvSpPr>
          <p:cNvPr id="20" name="Rectangle 19"/>
          <p:cNvSpPr/>
          <p:nvPr/>
        </p:nvSpPr>
        <p:spPr>
          <a:xfrm>
            <a:off x="6498491" y="2468578"/>
            <a:ext cx="4701321" cy="741502"/>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t"/>
          <a:lstStyle/>
          <a:p>
            <a:pPr algn="ctr">
              <a:spcAft>
                <a:spcPts val="100"/>
              </a:spcAft>
            </a:pPr>
            <a:r>
              <a:rPr lang="en-US" sz="800" b="1" dirty="0">
                <a:solidFill>
                  <a:prstClr val="white"/>
                </a:solidFill>
              </a:rPr>
              <a:t>Operate governance &amp; drive change</a:t>
            </a:r>
          </a:p>
          <a:p>
            <a:pPr marL="128588" indent="-128588">
              <a:spcAft>
                <a:spcPts val="100"/>
              </a:spcAft>
              <a:buFont typeface="Arial" panose="020B0604020202020204" pitchFamily="34" charset="0"/>
              <a:buChar char="•"/>
            </a:pPr>
            <a:endParaRPr lang="en-US" sz="800" dirty="0">
              <a:solidFill>
                <a:prstClr val="white"/>
              </a:solidFill>
            </a:endParaRPr>
          </a:p>
          <a:p>
            <a:pPr marL="171450" indent="-171450">
              <a:spcAft>
                <a:spcPts val="100"/>
              </a:spcAft>
              <a:buClr>
                <a:prstClr val="white"/>
              </a:buClr>
              <a:buFont typeface="Arial" panose="020B0604020202020204" pitchFamily="34" charset="0"/>
              <a:buChar char="—"/>
            </a:pPr>
            <a:r>
              <a:rPr lang="en-US" sz="800" b="1" dirty="0">
                <a:solidFill>
                  <a:prstClr val="white"/>
                </a:solidFill>
              </a:rPr>
              <a:t>Self-service audits &amp; compliance, access third party audit reports, MS compliance checklists – Service Trust Portal</a:t>
            </a:r>
          </a:p>
          <a:p>
            <a:pPr marL="171450" indent="-171450">
              <a:spcAft>
                <a:spcPts val="100"/>
              </a:spcAft>
              <a:buClr>
                <a:prstClr val="white"/>
              </a:buClr>
              <a:buFont typeface="Arial" panose="020B0604020202020204" pitchFamily="34" charset="0"/>
              <a:buChar char="—"/>
            </a:pPr>
            <a:r>
              <a:rPr lang="en-US" sz="800" b="1" dirty="0">
                <a:solidFill>
                  <a:prstClr val="white"/>
                </a:solidFill>
              </a:rPr>
              <a:t>Leverage Azure Trust Center for latest updates across compliance landscape.</a:t>
            </a:r>
          </a:p>
        </p:txBody>
      </p:sp>
      <p:sp>
        <p:nvSpPr>
          <p:cNvPr id="36" name="Rectangle 35"/>
          <p:cNvSpPr/>
          <p:nvPr/>
        </p:nvSpPr>
        <p:spPr>
          <a:xfrm>
            <a:off x="6498490" y="4129950"/>
            <a:ext cx="2186661" cy="1746976"/>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t"/>
          <a:lstStyle/>
          <a:p>
            <a:pPr algn="ctr">
              <a:spcAft>
                <a:spcPts val="100"/>
              </a:spcAft>
            </a:pPr>
            <a:r>
              <a:rPr lang="en-US" sz="800" b="1" dirty="0">
                <a:solidFill>
                  <a:prstClr val="white"/>
                </a:solidFill>
              </a:rPr>
              <a:t>Implement cloud security fabric</a:t>
            </a:r>
          </a:p>
          <a:p>
            <a:pPr marL="171450" indent="-171450">
              <a:spcAft>
                <a:spcPts val="100"/>
              </a:spcAft>
              <a:buClr>
                <a:prstClr val="white"/>
              </a:buClr>
              <a:buFont typeface="Arial" panose="020B0604020202020204" pitchFamily="34" charset="0"/>
              <a:buChar char="—"/>
            </a:pPr>
            <a:r>
              <a:rPr lang="en-US" sz="800" b="1" dirty="0">
                <a:solidFill>
                  <a:prstClr val="white"/>
                </a:solidFill>
              </a:rPr>
              <a:t>Cost Optimization – Subscriptions, Spending limits, Azure Advisor</a:t>
            </a:r>
          </a:p>
          <a:p>
            <a:pPr marL="171450" indent="-171450">
              <a:spcAft>
                <a:spcPts val="100"/>
              </a:spcAft>
              <a:buClr>
                <a:prstClr val="white"/>
              </a:buClr>
              <a:buFont typeface="Arial" panose="020B0604020202020204" pitchFamily="34" charset="0"/>
              <a:buChar char="—"/>
            </a:pPr>
            <a:r>
              <a:rPr lang="en-US" sz="800" b="1" dirty="0">
                <a:solidFill>
                  <a:prstClr val="white"/>
                </a:solidFill>
              </a:rPr>
              <a:t>Reliability &amp; Predictability – Azure DevOps, Azure Blueprints</a:t>
            </a:r>
          </a:p>
          <a:p>
            <a:pPr marL="171450" indent="-171450">
              <a:spcAft>
                <a:spcPts val="100"/>
              </a:spcAft>
              <a:buClr>
                <a:prstClr val="white"/>
              </a:buClr>
              <a:buFont typeface="Arial" panose="020B0604020202020204" pitchFamily="34" charset="0"/>
              <a:buChar char="—"/>
            </a:pPr>
            <a:r>
              <a:rPr lang="en-US" sz="800" b="1" dirty="0">
                <a:solidFill>
                  <a:prstClr val="white"/>
                </a:solidFill>
              </a:rPr>
              <a:t>Resiliency – Availability sets, Azure Regions, Azure Fault Tolerance</a:t>
            </a:r>
          </a:p>
          <a:p>
            <a:pPr marL="171450" indent="-171450">
              <a:spcAft>
                <a:spcPts val="100"/>
              </a:spcAft>
              <a:buClr>
                <a:prstClr val="white"/>
              </a:buClr>
              <a:buFont typeface="Arial" panose="020B0604020202020204" pitchFamily="34" charset="0"/>
              <a:buChar char="—"/>
            </a:pPr>
            <a:r>
              <a:rPr lang="en-US" sz="800" b="1" dirty="0">
                <a:solidFill>
                  <a:prstClr val="white"/>
                </a:solidFill>
              </a:rPr>
              <a:t>Scalability </a:t>
            </a:r>
            <a:r>
              <a:rPr lang="en-US" sz="800" b="1" dirty="0" smtClean="0">
                <a:solidFill>
                  <a:prstClr val="white"/>
                </a:solidFill>
              </a:rPr>
              <a:t>- Scale </a:t>
            </a:r>
            <a:r>
              <a:rPr lang="en-US" sz="800" b="1" dirty="0">
                <a:solidFill>
                  <a:prstClr val="white"/>
                </a:solidFill>
              </a:rPr>
              <a:t>Sets</a:t>
            </a:r>
          </a:p>
          <a:p>
            <a:pPr marL="171450" indent="-171450">
              <a:spcAft>
                <a:spcPts val="100"/>
              </a:spcAft>
              <a:buClr>
                <a:prstClr val="white"/>
              </a:buClr>
              <a:buFont typeface="Arial" panose="020B0604020202020204" pitchFamily="34" charset="0"/>
              <a:buChar char="—"/>
            </a:pPr>
            <a:r>
              <a:rPr lang="en-US" sz="800" b="1" dirty="0">
                <a:solidFill>
                  <a:prstClr val="white"/>
                </a:solidFill>
              </a:rPr>
              <a:t>Security – Azure AD PIM, Azure App Service, Azure Firewall, Application Security Group, Network Security Group</a:t>
            </a:r>
          </a:p>
          <a:p>
            <a:pPr marL="171450" indent="-171450">
              <a:spcAft>
                <a:spcPts val="100"/>
              </a:spcAft>
              <a:buClr>
                <a:prstClr val="white"/>
              </a:buClr>
              <a:buFont typeface="Arial" panose="020B0604020202020204" pitchFamily="34" charset="0"/>
              <a:buChar char="—"/>
            </a:pPr>
            <a:endParaRPr lang="en-US" sz="800" b="1" dirty="0">
              <a:solidFill>
                <a:prstClr val="white"/>
              </a:solidFill>
            </a:endParaRPr>
          </a:p>
        </p:txBody>
      </p:sp>
      <p:sp>
        <p:nvSpPr>
          <p:cNvPr id="35" name="Rectangle 34"/>
          <p:cNvSpPr/>
          <p:nvPr/>
        </p:nvSpPr>
        <p:spPr>
          <a:xfrm>
            <a:off x="4108327" y="4137986"/>
            <a:ext cx="2186661" cy="1727955"/>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t"/>
          <a:lstStyle/>
          <a:p>
            <a:pPr algn="ctr">
              <a:spcAft>
                <a:spcPts val="100"/>
              </a:spcAft>
            </a:pPr>
            <a:r>
              <a:rPr lang="en-US" sz="800" dirty="0">
                <a:solidFill>
                  <a:prstClr val="white"/>
                </a:solidFill>
              </a:rPr>
              <a:t>Architect cloud security fabric</a:t>
            </a:r>
          </a:p>
          <a:p>
            <a:pPr marL="128588" indent="-128588">
              <a:spcAft>
                <a:spcPts val="100"/>
              </a:spcAft>
              <a:buFont typeface="Arial" panose="020B0604020202020204" pitchFamily="34" charset="0"/>
              <a:buChar char="•"/>
            </a:pPr>
            <a:r>
              <a:rPr lang="en-US" sz="800" b="1" dirty="0">
                <a:solidFill>
                  <a:prstClr val="white"/>
                </a:solidFill>
              </a:rPr>
              <a:t>Leverage Azure Architecture</a:t>
            </a:r>
            <a:r>
              <a:rPr lang="en-US" sz="800" dirty="0">
                <a:solidFill>
                  <a:prstClr val="white"/>
                </a:solidFill>
              </a:rPr>
              <a:t> </a:t>
            </a:r>
            <a:r>
              <a:rPr lang="en-US" sz="800" b="1" dirty="0">
                <a:solidFill>
                  <a:prstClr val="white"/>
                </a:solidFill>
              </a:rPr>
              <a:t>Framework</a:t>
            </a:r>
            <a:r>
              <a:rPr lang="en-US" sz="800" dirty="0">
                <a:solidFill>
                  <a:prstClr val="white"/>
                </a:solidFill>
              </a:rPr>
              <a:t> – </a:t>
            </a:r>
          </a:p>
          <a:p>
            <a:pPr marL="338328" lvl="1" indent="-146304">
              <a:spcAft>
                <a:spcPts val="100"/>
              </a:spcAft>
              <a:buClr>
                <a:prstClr val="white"/>
              </a:buClr>
              <a:buFont typeface="Arial" panose="020B0604020202020204" pitchFamily="34" charset="0"/>
              <a:buChar char="-"/>
            </a:pPr>
            <a:r>
              <a:rPr lang="en-US" sz="800" dirty="0">
                <a:solidFill>
                  <a:prstClr val="white"/>
                </a:solidFill>
              </a:rPr>
              <a:t>Cost Optimization</a:t>
            </a:r>
          </a:p>
          <a:p>
            <a:pPr marL="338328" lvl="1" indent="-146304">
              <a:spcAft>
                <a:spcPts val="100"/>
              </a:spcAft>
              <a:buClr>
                <a:prstClr val="white"/>
              </a:buClr>
              <a:buFont typeface="Arial" panose="020B0604020202020204" pitchFamily="34" charset="0"/>
              <a:buChar char="-"/>
            </a:pPr>
            <a:r>
              <a:rPr lang="en-US" sz="800" dirty="0">
                <a:solidFill>
                  <a:prstClr val="white"/>
                </a:solidFill>
              </a:rPr>
              <a:t>Reliable &amp; Predictable Deployments</a:t>
            </a:r>
          </a:p>
          <a:p>
            <a:pPr marL="338328" lvl="1" indent="-146304">
              <a:spcAft>
                <a:spcPts val="100"/>
              </a:spcAft>
              <a:buClr>
                <a:prstClr val="white"/>
              </a:buClr>
              <a:buFont typeface="Arial" panose="020B0604020202020204" pitchFamily="34" charset="0"/>
              <a:buChar char="-"/>
            </a:pPr>
            <a:r>
              <a:rPr lang="en-US" sz="800" dirty="0">
                <a:solidFill>
                  <a:prstClr val="white"/>
                </a:solidFill>
              </a:rPr>
              <a:t>Resiliency</a:t>
            </a:r>
          </a:p>
          <a:p>
            <a:pPr marL="338328" lvl="1" indent="-146304">
              <a:spcAft>
                <a:spcPts val="100"/>
              </a:spcAft>
              <a:buClr>
                <a:prstClr val="white"/>
              </a:buClr>
              <a:buFont typeface="Arial" panose="020B0604020202020204" pitchFamily="34" charset="0"/>
              <a:buChar char="-"/>
            </a:pPr>
            <a:r>
              <a:rPr lang="en-US" sz="800" dirty="0">
                <a:solidFill>
                  <a:prstClr val="white"/>
                </a:solidFill>
              </a:rPr>
              <a:t>Scalability</a:t>
            </a:r>
          </a:p>
          <a:p>
            <a:pPr marL="338328" lvl="1" indent="-146304">
              <a:spcAft>
                <a:spcPts val="100"/>
              </a:spcAft>
              <a:buClr>
                <a:prstClr val="white"/>
              </a:buClr>
              <a:buFont typeface="Arial" panose="020B0604020202020204" pitchFamily="34" charset="0"/>
              <a:buChar char="-"/>
            </a:pPr>
            <a:r>
              <a:rPr lang="en-US" sz="800" dirty="0">
                <a:solidFill>
                  <a:prstClr val="white"/>
                </a:solidFill>
              </a:rPr>
              <a:t>Security – Identity, Data, Application, Infrastructure, </a:t>
            </a:r>
            <a:r>
              <a:rPr lang="en-US" sz="800" dirty="0" smtClean="0">
                <a:solidFill>
                  <a:prstClr val="white"/>
                </a:solidFill>
              </a:rPr>
              <a:t>Network</a:t>
            </a:r>
            <a:endParaRPr lang="en-US" sz="800" dirty="0">
              <a:solidFill>
                <a:prstClr val="white"/>
              </a:solidFill>
            </a:endParaRPr>
          </a:p>
        </p:txBody>
      </p:sp>
    </p:spTree>
    <p:extLst>
      <p:ext uri="{BB962C8B-B14F-4D97-AF65-F5344CB8AC3E}">
        <p14:creationId xmlns:p14="http://schemas.microsoft.com/office/powerpoint/2010/main" val="33615407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998400" y="1100380"/>
            <a:ext cx="10195200" cy="4776546"/>
          </a:xfrm>
        </p:spPr>
        <p:txBody>
          <a:bodyPr/>
          <a:lstStyle/>
          <a:p>
            <a:pPr marL="0" lvl="2" indent="0">
              <a:buNone/>
            </a:pPr>
            <a:r>
              <a:rPr lang="en-US" sz="1000" dirty="0" smtClean="0"/>
              <a:t>Cloud Migration Processes</a:t>
            </a:r>
            <a:endParaRPr lang="en-US" sz="1000" dirty="0"/>
          </a:p>
        </p:txBody>
      </p:sp>
      <p:sp>
        <p:nvSpPr>
          <p:cNvPr id="2" name="Title 1"/>
          <p:cNvSpPr>
            <a:spLocks noGrp="1"/>
          </p:cNvSpPr>
          <p:nvPr>
            <p:ph type="title"/>
          </p:nvPr>
        </p:nvSpPr>
        <p:spPr>
          <a:xfrm>
            <a:off x="998400" y="431800"/>
            <a:ext cx="10195200" cy="533400"/>
          </a:xfrm>
        </p:spPr>
        <p:txBody>
          <a:bodyPr/>
          <a:lstStyle/>
          <a:p>
            <a:r>
              <a:rPr lang="en-US" dirty="0" smtClean="0"/>
              <a:t>Data, application &amp; infrastructure migration to Azure</a:t>
            </a:r>
            <a:endParaRPr lang="en-US" dirty="0"/>
          </a:p>
        </p:txBody>
      </p:sp>
      <p:grpSp>
        <p:nvGrpSpPr>
          <p:cNvPr id="55" name="Group 54"/>
          <p:cNvGrpSpPr/>
          <p:nvPr/>
        </p:nvGrpSpPr>
        <p:grpSpPr>
          <a:xfrm>
            <a:off x="998405" y="1330045"/>
            <a:ext cx="10195194" cy="1015458"/>
            <a:chOff x="998405" y="1330045"/>
            <a:chExt cx="10195194" cy="1015458"/>
          </a:xfrm>
        </p:grpSpPr>
        <p:sp>
          <p:nvSpPr>
            <p:cNvPr id="51" name="Right Arrow 50"/>
            <p:cNvSpPr/>
            <p:nvPr/>
          </p:nvSpPr>
          <p:spPr>
            <a:xfrm>
              <a:off x="998405" y="1330045"/>
              <a:ext cx="10195194" cy="1015458"/>
            </a:xfrm>
            <a:prstGeom prst="rightArrow">
              <a:avLst/>
            </a:prstGeom>
            <a:solidFill>
              <a:srgbClr val="0091DA"/>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52" name="Rectangle 51"/>
            <p:cNvSpPr/>
            <p:nvPr/>
          </p:nvSpPr>
          <p:spPr>
            <a:xfrm>
              <a:off x="1757514" y="1634682"/>
              <a:ext cx="1726495" cy="406183"/>
            </a:xfrm>
            <a:prstGeom prst="rect">
              <a:avLst/>
            </a:prstGeom>
            <a:solidFill>
              <a:srgbClr val="00338D"/>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0308" tIns="50308" rIns="50308" bIns="50308" numCol="1" spcCol="1270" anchor="ctr" anchorCtr="0">
              <a:noAutofit/>
            </a:bodyPr>
            <a:lstStyle/>
            <a:p>
              <a:pPr algn="ctr" defTabSz="355600">
                <a:lnSpc>
                  <a:spcPct val="90000"/>
                </a:lnSpc>
                <a:spcBef>
                  <a:spcPct val="0"/>
                </a:spcBef>
                <a:spcAft>
                  <a:spcPct val="35000"/>
                </a:spcAft>
              </a:pPr>
              <a:r>
                <a:rPr lang="en-US" sz="700" b="1" dirty="0" smtClean="0">
                  <a:solidFill>
                    <a:prstClr val="white"/>
                  </a:solidFill>
                </a:rPr>
                <a:t>Assessment </a:t>
              </a:r>
              <a:endParaRPr lang="en-US" sz="700" b="1" dirty="0">
                <a:solidFill>
                  <a:prstClr val="white"/>
                </a:solidFill>
              </a:endParaRPr>
            </a:p>
          </p:txBody>
        </p:sp>
        <p:sp>
          <p:nvSpPr>
            <p:cNvPr id="53" name="Rectangle 52"/>
            <p:cNvSpPr/>
            <p:nvPr/>
          </p:nvSpPr>
          <p:spPr>
            <a:xfrm>
              <a:off x="5377003" y="1636433"/>
              <a:ext cx="1726526" cy="406183"/>
            </a:xfrm>
            <a:prstGeom prst="rect">
              <a:avLst/>
            </a:prstGeom>
            <a:solidFill>
              <a:srgbClr val="00338D"/>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0308" tIns="50308" rIns="50308" bIns="50308" numCol="1" spcCol="1270" anchor="ctr" anchorCtr="0">
              <a:noAutofit/>
            </a:bodyPr>
            <a:lstStyle/>
            <a:p>
              <a:pPr algn="ctr" defTabSz="355600">
                <a:lnSpc>
                  <a:spcPct val="90000"/>
                </a:lnSpc>
                <a:spcBef>
                  <a:spcPct val="0"/>
                </a:spcBef>
                <a:spcAft>
                  <a:spcPct val="35000"/>
                </a:spcAft>
              </a:pPr>
              <a:r>
                <a:rPr lang="en-US" sz="700" b="1" dirty="0" smtClean="0">
                  <a:solidFill>
                    <a:prstClr val="white"/>
                  </a:solidFill>
                </a:rPr>
                <a:t>Migration and Optimization</a:t>
              </a:r>
              <a:endParaRPr lang="en-US" sz="700" b="1" dirty="0">
                <a:solidFill>
                  <a:prstClr val="white"/>
                </a:solidFill>
              </a:endParaRPr>
            </a:p>
          </p:txBody>
        </p:sp>
        <p:sp>
          <p:nvSpPr>
            <p:cNvPr id="54" name="Rectangle 53"/>
            <p:cNvSpPr/>
            <p:nvPr/>
          </p:nvSpPr>
          <p:spPr>
            <a:xfrm>
              <a:off x="9125299" y="1634682"/>
              <a:ext cx="1426848" cy="406183"/>
            </a:xfrm>
            <a:prstGeom prst="rect">
              <a:avLst/>
            </a:prstGeom>
            <a:solidFill>
              <a:srgbClr val="00338D"/>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0308" tIns="50308" rIns="50308" bIns="50308" numCol="1" spcCol="1270" anchor="ctr" anchorCtr="0">
              <a:noAutofit/>
            </a:bodyPr>
            <a:lstStyle/>
            <a:p>
              <a:pPr algn="ctr" defTabSz="355600">
                <a:lnSpc>
                  <a:spcPct val="90000"/>
                </a:lnSpc>
                <a:spcBef>
                  <a:spcPct val="0"/>
                </a:spcBef>
                <a:spcAft>
                  <a:spcPct val="35000"/>
                </a:spcAft>
              </a:pPr>
              <a:r>
                <a:rPr lang="en-US" sz="700" b="1" dirty="0" smtClean="0">
                  <a:solidFill>
                    <a:prstClr val="white"/>
                  </a:solidFill>
                </a:rPr>
                <a:t>Secure &amp; Manage</a:t>
              </a:r>
              <a:endParaRPr lang="en-US" sz="700" b="1" dirty="0">
                <a:solidFill>
                  <a:prstClr val="white"/>
                </a:solidFill>
              </a:endParaRPr>
            </a:p>
          </p:txBody>
        </p:sp>
      </p:grpSp>
      <p:sp>
        <p:nvSpPr>
          <p:cNvPr id="32" name="Block Arc 31"/>
          <p:cNvSpPr/>
          <p:nvPr/>
        </p:nvSpPr>
        <p:spPr>
          <a:xfrm>
            <a:off x="861858" y="1730927"/>
            <a:ext cx="4739434" cy="4739434"/>
          </a:xfrm>
          <a:prstGeom prst="blockArc">
            <a:avLst>
              <a:gd name="adj1" fmla="val 18900000"/>
              <a:gd name="adj2" fmla="val 2700000"/>
              <a:gd name="adj3" fmla="val 456"/>
            </a:avLst>
          </a:prstGeom>
          <a:solidFill>
            <a:srgbClr val="005EB8"/>
          </a:solidFill>
          <a:ln>
            <a:solidFill>
              <a:srgbClr val="005EB8"/>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5" name="Block Arc 14"/>
          <p:cNvSpPr/>
          <p:nvPr/>
        </p:nvSpPr>
        <p:spPr>
          <a:xfrm>
            <a:off x="-2978573" y="1730927"/>
            <a:ext cx="4739434" cy="4739434"/>
          </a:xfrm>
          <a:prstGeom prst="blockArc">
            <a:avLst>
              <a:gd name="adj1" fmla="val 18900000"/>
              <a:gd name="adj2" fmla="val 2700000"/>
              <a:gd name="adj3" fmla="val 456"/>
            </a:avLst>
          </a:prstGeom>
          <a:solidFill>
            <a:srgbClr val="005EB8"/>
          </a:solidFill>
          <a:ln>
            <a:solidFill>
              <a:srgbClr val="005EB8"/>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43" name="Block Arc 42"/>
          <p:cNvSpPr/>
          <p:nvPr/>
        </p:nvSpPr>
        <p:spPr>
          <a:xfrm>
            <a:off x="4283086" y="1748045"/>
            <a:ext cx="4739434" cy="4739434"/>
          </a:xfrm>
          <a:prstGeom prst="blockArc">
            <a:avLst>
              <a:gd name="adj1" fmla="val 18900000"/>
              <a:gd name="adj2" fmla="val 2700000"/>
              <a:gd name="adj3" fmla="val 456"/>
            </a:avLst>
          </a:prstGeom>
          <a:solidFill>
            <a:srgbClr val="005EB8"/>
          </a:solidFill>
          <a:ln>
            <a:solidFill>
              <a:srgbClr val="005EB8"/>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cxnSp>
        <p:nvCxnSpPr>
          <p:cNvPr id="64" name="Straight Connector 63"/>
          <p:cNvCxnSpPr/>
          <p:nvPr/>
        </p:nvCxnSpPr>
        <p:spPr>
          <a:xfrm>
            <a:off x="8162998" y="2135360"/>
            <a:ext cx="20497" cy="3758684"/>
          </a:xfrm>
          <a:prstGeom prst="line">
            <a:avLst/>
          </a:prstGeom>
          <a:ln w="6350">
            <a:solidFill>
              <a:srgbClr val="00338D"/>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4511632" y="2135360"/>
            <a:ext cx="9758" cy="3750363"/>
          </a:xfrm>
          <a:prstGeom prst="line">
            <a:avLst/>
          </a:prstGeom>
          <a:ln w="6350">
            <a:solidFill>
              <a:srgbClr val="00338D"/>
            </a:solidFill>
            <a:prstDash val="lgDash"/>
          </a:ln>
        </p:spPr>
        <p:style>
          <a:lnRef idx="1">
            <a:schemeClr val="accent1"/>
          </a:lnRef>
          <a:fillRef idx="0">
            <a:schemeClr val="accent1"/>
          </a:fillRef>
          <a:effectRef idx="0">
            <a:schemeClr val="accent1"/>
          </a:effectRef>
          <a:fontRef idx="minor">
            <a:schemeClr val="tx1"/>
          </a:fontRef>
        </p:style>
      </p:cxnSp>
      <p:sp>
        <p:nvSpPr>
          <p:cNvPr id="33" name="Freeform 32"/>
          <p:cNvSpPr/>
          <p:nvPr/>
        </p:nvSpPr>
        <p:spPr>
          <a:xfrm>
            <a:off x="5238386" y="2376810"/>
            <a:ext cx="2549873" cy="616372"/>
          </a:xfrm>
          <a:custGeom>
            <a:avLst/>
            <a:gdLst>
              <a:gd name="connsiteX0" fmla="*/ 0 w 2549873"/>
              <a:gd name="connsiteY0" fmla="*/ 0 h 541259"/>
              <a:gd name="connsiteX1" fmla="*/ 2549873 w 2549873"/>
              <a:gd name="connsiteY1" fmla="*/ 0 h 541259"/>
              <a:gd name="connsiteX2" fmla="*/ 2549873 w 2549873"/>
              <a:gd name="connsiteY2" fmla="*/ 541259 h 541259"/>
              <a:gd name="connsiteX3" fmla="*/ 0 w 2549873"/>
              <a:gd name="connsiteY3" fmla="*/ 541259 h 541259"/>
              <a:gd name="connsiteX4" fmla="*/ 0 w 2549873"/>
              <a:gd name="connsiteY4" fmla="*/ 0 h 541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9873" h="541259">
                <a:moveTo>
                  <a:pt x="0" y="0"/>
                </a:moveTo>
                <a:lnTo>
                  <a:pt x="2549873" y="0"/>
                </a:lnTo>
                <a:lnTo>
                  <a:pt x="2549873" y="541259"/>
                </a:lnTo>
                <a:lnTo>
                  <a:pt x="0" y="541259"/>
                </a:lnTo>
                <a:lnTo>
                  <a:pt x="0" y="0"/>
                </a:lnTo>
                <a:close/>
              </a:path>
            </a:pathLst>
          </a:custGeom>
          <a:solidFill>
            <a:srgbClr val="005EB8"/>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0" tIns="54864" rIns="54864" bIns="54864" numCol="1" spcCol="1270" anchor="ctr" anchorCtr="0">
            <a:noAutofit/>
          </a:bodyPr>
          <a:lstStyle/>
          <a:p>
            <a:pPr defTabSz="266700">
              <a:spcBef>
                <a:spcPct val="0"/>
              </a:spcBef>
            </a:pPr>
            <a:r>
              <a:rPr lang="en-US" sz="700" b="1" dirty="0" smtClean="0">
                <a:solidFill>
                  <a:prstClr val="white"/>
                </a:solidFill>
              </a:rPr>
              <a:t>For Applications that can use “Lift and Shift” model.</a:t>
            </a:r>
          </a:p>
          <a:p>
            <a:pPr defTabSz="266700">
              <a:spcBef>
                <a:spcPct val="0"/>
              </a:spcBef>
            </a:pPr>
            <a:r>
              <a:rPr lang="en-US" sz="700" b="1" dirty="0" smtClean="0">
                <a:solidFill>
                  <a:prstClr val="white"/>
                </a:solidFill>
              </a:rPr>
              <a:t>Migrate Application Tier to Azure IaaS VMs and Data tier to Azure SQL Database managed instances.</a:t>
            </a:r>
            <a:endParaRPr lang="en-US" sz="700" b="1" dirty="0">
              <a:solidFill>
                <a:prstClr val="white"/>
              </a:solidFill>
            </a:endParaRPr>
          </a:p>
        </p:txBody>
      </p:sp>
      <p:sp>
        <p:nvSpPr>
          <p:cNvPr id="35" name="Oval 34"/>
          <p:cNvSpPr/>
          <p:nvPr/>
        </p:nvSpPr>
        <p:spPr>
          <a:xfrm>
            <a:off x="4900099" y="2363265"/>
            <a:ext cx="685800" cy="685800"/>
          </a:xfrm>
          <a:prstGeom prst="ellipse">
            <a:avLst/>
          </a:prstGeom>
          <a:ln w="6350">
            <a:solidFill>
              <a:srgbClr val="005EB8"/>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6" name="Freeform 35"/>
          <p:cNvSpPr/>
          <p:nvPr/>
        </p:nvSpPr>
        <p:spPr>
          <a:xfrm>
            <a:off x="5548703" y="3199846"/>
            <a:ext cx="2239557" cy="636949"/>
          </a:xfrm>
          <a:custGeom>
            <a:avLst/>
            <a:gdLst>
              <a:gd name="connsiteX0" fmla="*/ 0 w 2239557"/>
              <a:gd name="connsiteY0" fmla="*/ 0 h 719842"/>
              <a:gd name="connsiteX1" fmla="*/ 2239557 w 2239557"/>
              <a:gd name="connsiteY1" fmla="*/ 0 h 719842"/>
              <a:gd name="connsiteX2" fmla="*/ 2239557 w 2239557"/>
              <a:gd name="connsiteY2" fmla="*/ 719842 h 719842"/>
              <a:gd name="connsiteX3" fmla="*/ 0 w 2239557"/>
              <a:gd name="connsiteY3" fmla="*/ 719842 h 719842"/>
              <a:gd name="connsiteX4" fmla="*/ 0 w 2239557"/>
              <a:gd name="connsiteY4" fmla="*/ 0 h 719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9557" h="719842">
                <a:moveTo>
                  <a:pt x="0" y="0"/>
                </a:moveTo>
                <a:lnTo>
                  <a:pt x="2239557" y="0"/>
                </a:lnTo>
                <a:lnTo>
                  <a:pt x="2239557" y="719842"/>
                </a:lnTo>
                <a:lnTo>
                  <a:pt x="0" y="719842"/>
                </a:lnTo>
                <a:lnTo>
                  <a:pt x="0" y="0"/>
                </a:lnTo>
                <a:close/>
              </a:path>
            </a:pathLst>
          </a:custGeom>
          <a:solidFill>
            <a:srgbClr val="005EB8"/>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0" tIns="54864" rIns="54864" bIns="54864" numCol="1" spcCol="1270" anchor="ctr" anchorCtr="0">
            <a:noAutofit/>
          </a:bodyPr>
          <a:lstStyle/>
          <a:p>
            <a:pPr defTabSz="266700">
              <a:spcBef>
                <a:spcPct val="0"/>
              </a:spcBef>
            </a:pPr>
            <a:r>
              <a:rPr lang="en-US" sz="700" b="1" dirty="0" smtClean="0">
                <a:solidFill>
                  <a:prstClr val="white"/>
                </a:solidFill>
              </a:rPr>
              <a:t>For Applications that require repackaging.</a:t>
            </a:r>
          </a:p>
          <a:p>
            <a:pPr defTabSz="266700">
              <a:spcBef>
                <a:spcPct val="0"/>
              </a:spcBef>
            </a:pPr>
            <a:r>
              <a:rPr lang="en-US" sz="700" b="1" dirty="0" smtClean="0">
                <a:solidFill>
                  <a:prstClr val="white"/>
                </a:solidFill>
              </a:rPr>
              <a:t>Azure IaaS VMs, Azure App Service Plans, Azure SQL Database managed Instance</a:t>
            </a:r>
            <a:endParaRPr lang="en-US" sz="700" b="1" dirty="0">
              <a:solidFill>
                <a:prstClr val="white"/>
              </a:solidFill>
            </a:endParaRPr>
          </a:p>
        </p:txBody>
      </p:sp>
      <p:sp>
        <p:nvSpPr>
          <p:cNvPr id="37" name="Oval 36"/>
          <p:cNvSpPr/>
          <p:nvPr/>
        </p:nvSpPr>
        <p:spPr>
          <a:xfrm>
            <a:off x="5210415" y="3174460"/>
            <a:ext cx="685800" cy="685800"/>
          </a:xfrm>
          <a:prstGeom prst="ellipse">
            <a:avLst/>
          </a:prstGeom>
          <a:ln w="6350">
            <a:solidFill>
              <a:srgbClr val="005EB8"/>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8" name="Freeform 37"/>
          <p:cNvSpPr/>
          <p:nvPr/>
        </p:nvSpPr>
        <p:spPr>
          <a:xfrm>
            <a:off x="5548703" y="4090743"/>
            <a:ext cx="2239557" cy="813045"/>
          </a:xfrm>
          <a:custGeom>
            <a:avLst/>
            <a:gdLst>
              <a:gd name="connsiteX0" fmla="*/ 0 w 2239557"/>
              <a:gd name="connsiteY0" fmla="*/ 0 h 713964"/>
              <a:gd name="connsiteX1" fmla="*/ 2239557 w 2239557"/>
              <a:gd name="connsiteY1" fmla="*/ 0 h 713964"/>
              <a:gd name="connsiteX2" fmla="*/ 2239557 w 2239557"/>
              <a:gd name="connsiteY2" fmla="*/ 713964 h 713964"/>
              <a:gd name="connsiteX3" fmla="*/ 0 w 2239557"/>
              <a:gd name="connsiteY3" fmla="*/ 713964 h 713964"/>
              <a:gd name="connsiteX4" fmla="*/ 0 w 2239557"/>
              <a:gd name="connsiteY4" fmla="*/ 0 h 713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9557" h="713964">
                <a:moveTo>
                  <a:pt x="0" y="0"/>
                </a:moveTo>
                <a:lnTo>
                  <a:pt x="2239557" y="0"/>
                </a:lnTo>
                <a:lnTo>
                  <a:pt x="2239557" y="713964"/>
                </a:lnTo>
                <a:lnTo>
                  <a:pt x="0" y="713964"/>
                </a:lnTo>
                <a:lnTo>
                  <a:pt x="0" y="0"/>
                </a:lnTo>
                <a:close/>
              </a:path>
            </a:pathLst>
          </a:custGeom>
          <a:solidFill>
            <a:srgbClr val="005EB8"/>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0" tIns="54864" rIns="54864" bIns="54864" numCol="1" spcCol="1270" anchor="ctr" anchorCtr="0">
            <a:noAutofit/>
          </a:bodyPr>
          <a:lstStyle/>
          <a:p>
            <a:pPr defTabSz="266700">
              <a:spcBef>
                <a:spcPct val="0"/>
              </a:spcBef>
            </a:pPr>
            <a:endParaRPr lang="en-US" sz="700" b="1" spc="-50" dirty="0" smtClean="0">
              <a:solidFill>
                <a:prstClr val="white"/>
              </a:solidFill>
            </a:endParaRPr>
          </a:p>
          <a:p>
            <a:pPr defTabSz="266700">
              <a:spcBef>
                <a:spcPct val="0"/>
              </a:spcBef>
            </a:pPr>
            <a:r>
              <a:rPr lang="en-US" sz="700" b="1" spc="-50" dirty="0" smtClean="0">
                <a:solidFill>
                  <a:prstClr val="white"/>
                </a:solidFill>
              </a:rPr>
              <a:t>Modify application code base to optimize for cloud deployments. Also can be used for apps that require resiliency and scalability</a:t>
            </a:r>
          </a:p>
          <a:p>
            <a:pPr defTabSz="266700">
              <a:spcBef>
                <a:spcPct val="0"/>
              </a:spcBef>
            </a:pPr>
            <a:r>
              <a:rPr lang="en-US" sz="700" b="1" spc="-50" dirty="0" smtClean="0">
                <a:solidFill>
                  <a:prstClr val="white"/>
                </a:solidFill>
              </a:rPr>
              <a:t>For App tier, use container based architecture (Azure Kubernetes) and for Data tier SQL Database elastic pools</a:t>
            </a:r>
          </a:p>
          <a:p>
            <a:pPr defTabSz="266700">
              <a:spcBef>
                <a:spcPct val="0"/>
              </a:spcBef>
            </a:pPr>
            <a:endParaRPr lang="en-US" sz="700" b="1" spc="-50" dirty="0">
              <a:solidFill>
                <a:prstClr val="white"/>
              </a:solidFill>
            </a:endParaRPr>
          </a:p>
        </p:txBody>
      </p:sp>
      <p:sp>
        <p:nvSpPr>
          <p:cNvPr id="39" name="Oval 38"/>
          <p:cNvSpPr/>
          <p:nvPr/>
        </p:nvSpPr>
        <p:spPr>
          <a:xfrm>
            <a:off x="5210415" y="4087863"/>
            <a:ext cx="808397" cy="808397"/>
          </a:xfrm>
          <a:prstGeom prst="ellipse">
            <a:avLst/>
          </a:prstGeom>
          <a:ln w="6350">
            <a:solidFill>
              <a:srgbClr val="005EB8"/>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0" name="Freeform 39"/>
          <p:cNvSpPr/>
          <p:nvPr/>
        </p:nvSpPr>
        <p:spPr>
          <a:xfrm>
            <a:off x="5238386" y="5150970"/>
            <a:ext cx="2549873" cy="616372"/>
          </a:xfrm>
          <a:custGeom>
            <a:avLst/>
            <a:gdLst>
              <a:gd name="connsiteX0" fmla="*/ 0 w 2549873"/>
              <a:gd name="connsiteY0" fmla="*/ 0 h 541259"/>
              <a:gd name="connsiteX1" fmla="*/ 2549873 w 2549873"/>
              <a:gd name="connsiteY1" fmla="*/ 0 h 541259"/>
              <a:gd name="connsiteX2" fmla="*/ 2549873 w 2549873"/>
              <a:gd name="connsiteY2" fmla="*/ 541259 h 541259"/>
              <a:gd name="connsiteX3" fmla="*/ 0 w 2549873"/>
              <a:gd name="connsiteY3" fmla="*/ 541259 h 541259"/>
              <a:gd name="connsiteX4" fmla="*/ 0 w 2549873"/>
              <a:gd name="connsiteY4" fmla="*/ 0 h 541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9873" h="541259">
                <a:moveTo>
                  <a:pt x="0" y="0"/>
                </a:moveTo>
                <a:lnTo>
                  <a:pt x="2549873" y="0"/>
                </a:lnTo>
                <a:lnTo>
                  <a:pt x="2549873" y="541259"/>
                </a:lnTo>
                <a:lnTo>
                  <a:pt x="0" y="541259"/>
                </a:lnTo>
                <a:lnTo>
                  <a:pt x="0" y="0"/>
                </a:lnTo>
                <a:close/>
              </a:path>
            </a:pathLst>
          </a:custGeom>
          <a:solidFill>
            <a:srgbClr val="005EB8"/>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0" tIns="54864" rIns="54864" bIns="54864" numCol="1" spcCol="1270" anchor="ctr" anchorCtr="0">
            <a:noAutofit/>
          </a:bodyPr>
          <a:lstStyle/>
          <a:p>
            <a:pPr defTabSz="266700">
              <a:spcBef>
                <a:spcPct val="0"/>
              </a:spcBef>
            </a:pPr>
            <a:r>
              <a:rPr lang="en-US" sz="700" b="1" dirty="0" smtClean="0">
                <a:solidFill>
                  <a:prstClr val="white"/>
                </a:solidFill>
              </a:rPr>
              <a:t>Rebuild applications from scratch using Azure cloud offerings</a:t>
            </a:r>
          </a:p>
          <a:p>
            <a:pPr defTabSz="266700">
              <a:spcBef>
                <a:spcPct val="0"/>
              </a:spcBef>
            </a:pPr>
            <a:r>
              <a:rPr lang="en-US" sz="700" b="1" dirty="0" smtClean="0">
                <a:solidFill>
                  <a:prstClr val="white"/>
                </a:solidFill>
              </a:rPr>
              <a:t>Azure Functions, Logic Apps, Azure Cosmos DB</a:t>
            </a:r>
            <a:endParaRPr lang="en-US" sz="700" b="1" dirty="0">
              <a:solidFill>
                <a:prstClr val="white"/>
              </a:solidFill>
            </a:endParaRPr>
          </a:p>
        </p:txBody>
      </p:sp>
      <p:sp>
        <p:nvSpPr>
          <p:cNvPr id="41" name="Oval 40"/>
          <p:cNvSpPr/>
          <p:nvPr/>
        </p:nvSpPr>
        <p:spPr>
          <a:xfrm>
            <a:off x="4900099" y="5108104"/>
            <a:ext cx="685800" cy="685800"/>
          </a:xfrm>
          <a:prstGeom prst="ellipse">
            <a:avLst/>
          </a:prstGeom>
          <a:ln w="6350">
            <a:solidFill>
              <a:srgbClr val="005EB8"/>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6" name="Freeform 15"/>
          <p:cNvSpPr/>
          <p:nvPr/>
        </p:nvSpPr>
        <p:spPr>
          <a:xfrm>
            <a:off x="1488728" y="2469441"/>
            <a:ext cx="2662292" cy="801316"/>
          </a:xfrm>
          <a:custGeom>
            <a:avLst/>
            <a:gdLst>
              <a:gd name="connsiteX0" fmla="*/ 0 w 2662292"/>
              <a:gd name="connsiteY0" fmla="*/ 0 h 703665"/>
              <a:gd name="connsiteX1" fmla="*/ 2662292 w 2662292"/>
              <a:gd name="connsiteY1" fmla="*/ 0 h 703665"/>
              <a:gd name="connsiteX2" fmla="*/ 2662292 w 2662292"/>
              <a:gd name="connsiteY2" fmla="*/ 703665 h 703665"/>
              <a:gd name="connsiteX3" fmla="*/ 0 w 2662292"/>
              <a:gd name="connsiteY3" fmla="*/ 703665 h 703665"/>
              <a:gd name="connsiteX4" fmla="*/ 0 w 2662292"/>
              <a:gd name="connsiteY4" fmla="*/ 0 h 703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292" h="703665">
                <a:moveTo>
                  <a:pt x="0" y="0"/>
                </a:moveTo>
                <a:lnTo>
                  <a:pt x="2662292" y="0"/>
                </a:lnTo>
                <a:lnTo>
                  <a:pt x="2662292" y="703665"/>
                </a:lnTo>
                <a:lnTo>
                  <a:pt x="0" y="703665"/>
                </a:lnTo>
                <a:lnTo>
                  <a:pt x="0" y="0"/>
                </a:lnTo>
                <a:close/>
              </a:path>
            </a:pathLst>
          </a:custGeom>
          <a:solidFill>
            <a:srgbClr val="005EB8"/>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0" tIns="54864" rIns="54864" bIns="54864" numCol="1" spcCol="1270" anchor="ctr" anchorCtr="0">
            <a:noAutofit/>
          </a:bodyPr>
          <a:lstStyle/>
          <a:p>
            <a:pPr defTabSz="266700">
              <a:spcBef>
                <a:spcPct val="0"/>
              </a:spcBef>
            </a:pPr>
            <a:r>
              <a:rPr lang="en-US" sz="700" b="1" dirty="0" smtClean="0">
                <a:solidFill>
                  <a:prstClr val="white"/>
                </a:solidFill>
              </a:rPr>
              <a:t>Create a cloud Migration plan based on cloud migration priorities and objectives. Identify Application &amp; Infrastructure that have same RTO/RPO requirements, Compliance &amp; security requirements. Start with applications with least dependencies. </a:t>
            </a:r>
            <a:endParaRPr lang="en-US" sz="700" b="1" dirty="0" smtClean="0">
              <a:solidFill>
                <a:srgbClr val="FF0000"/>
              </a:solidFill>
            </a:endParaRPr>
          </a:p>
        </p:txBody>
      </p:sp>
      <p:sp>
        <p:nvSpPr>
          <p:cNvPr id="18" name="Oval 17"/>
          <p:cNvSpPr/>
          <p:nvPr/>
        </p:nvSpPr>
        <p:spPr>
          <a:xfrm>
            <a:off x="1048937" y="2420366"/>
            <a:ext cx="879582" cy="877824"/>
          </a:xfrm>
          <a:prstGeom prst="ellipse">
            <a:avLst/>
          </a:prstGeom>
          <a:ln w="6350">
            <a:solidFill>
              <a:srgbClr val="005EB8"/>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4" name="Freeform 23"/>
          <p:cNvSpPr/>
          <p:nvPr/>
        </p:nvSpPr>
        <p:spPr>
          <a:xfrm>
            <a:off x="1744511" y="3671418"/>
            <a:ext cx="2406510" cy="801316"/>
          </a:xfrm>
          <a:custGeom>
            <a:avLst/>
            <a:gdLst>
              <a:gd name="connsiteX0" fmla="*/ 0 w 2406510"/>
              <a:gd name="connsiteY0" fmla="*/ 0 h 703665"/>
              <a:gd name="connsiteX1" fmla="*/ 2406510 w 2406510"/>
              <a:gd name="connsiteY1" fmla="*/ 0 h 703665"/>
              <a:gd name="connsiteX2" fmla="*/ 2406510 w 2406510"/>
              <a:gd name="connsiteY2" fmla="*/ 703665 h 703665"/>
              <a:gd name="connsiteX3" fmla="*/ 0 w 2406510"/>
              <a:gd name="connsiteY3" fmla="*/ 703665 h 703665"/>
              <a:gd name="connsiteX4" fmla="*/ 0 w 2406510"/>
              <a:gd name="connsiteY4" fmla="*/ 0 h 703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510" h="703665">
                <a:moveTo>
                  <a:pt x="0" y="0"/>
                </a:moveTo>
                <a:lnTo>
                  <a:pt x="2406510" y="0"/>
                </a:lnTo>
                <a:lnTo>
                  <a:pt x="2406510" y="703665"/>
                </a:lnTo>
                <a:lnTo>
                  <a:pt x="0" y="703665"/>
                </a:lnTo>
                <a:lnTo>
                  <a:pt x="0" y="0"/>
                </a:lnTo>
                <a:close/>
              </a:path>
            </a:pathLst>
          </a:custGeom>
          <a:solidFill>
            <a:srgbClr val="005EB8"/>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0" tIns="54864" rIns="54864" bIns="54864" numCol="1" spcCol="1270" anchor="ctr" anchorCtr="0">
            <a:noAutofit/>
          </a:bodyPr>
          <a:lstStyle/>
          <a:p>
            <a:pPr defTabSz="266700">
              <a:spcBef>
                <a:spcPct val="0"/>
              </a:spcBef>
            </a:pPr>
            <a:r>
              <a:rPr lang="en-US" sz="700" b="1" dirty="0" smtClean="0">
                <a:solidFill>
                  <a:prstClr val="white"/>
                </a:solidFill>
              </a:rPr>
              <a:t>Evaluate potential cost savings by calculating and comparing TCO for azure with on-prem deployment. </a:t>
            </a:r>
          </a:p>
          <a:p>
            <a:pPr defTabSz="266700">
              <a:spcBef>
                <a:spcPct val="0"/>
              </a:spcBef>
            </a:pPr>
            <a:r>
              <a:rPr lang="en-US" sz="700" b="1" dirty="0" smtClean="0">
                <a:solidFill>
                  <a:prstClr val="white"/>
                </a:solidFill>
              </a:rPr>
              <a:t>Azure Price Calculator</a:t>
            </a:r>
          </a:p>
        </p:txBody>
      </p:sp>
      <p:sp>
        <p:nvSpPr>
          <p:cNvPr id="28" name="Oval 27"/>
          <p:cNvSpPr/>
          <p:nvPr/>
        </p:nvSpPr>
        <p:spPr>
          <a:xfrm>
            <a:off x="1304720" y="3635683"/>
            <a:ext cx="879582" cy="877824"/>
          </a:xfrm>
          <a:prstGeom prst="ellipse">
            <a:avLst/>
          </a:prstGeom>
          <a:ln w="6350">
            <a:solidFill>
              <a:srgbClr val="005EB8"/>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9" name="Freeform 28"/>
          <p:cNvSpPr/>
          <p:nvPr/>
        </p:nvSpPr>
        <p:spPr>
          <a:xfrm>
            <a:off x="1488728" y="4873394"/>
            <a:ext cx="2662292" cy="801316"/>
          </a:xfrm>
          <a:custGeom>
            <a:avLst/>
            <a:gdLst>
              <a:gd name="connsiteX0" fmla="*/ 0 w 2662292"/>
              <a:gd name="connsiteY0" fmla="*/ 0 h 703665"/>
              <a:gd name="connsiteX1" fmla="*/ 2662292 w 2662292"/>
              <a:gd name="connsiteY1" fmla="*/ 0 h 703665"/>
              <a:gd name="connsiteX2" fmla="*/ 2662292 w 2662292"/>
              <a:gd name="connsiteY2" fmla="*/ 703665 h 703665"/>
              <a:gd name="connsiteX3" fmla="*/ 0 w 2662292"/>
              <a:gd name="connsiteY3" fmla="*/ 703665 h 703665"/>
              <a:gd name="connsiteX4" fmla="*/ 0 w 2662292"/>
              <a:gd name="connsiteY4" fmla="*/ 0 h 703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292" h="703665">
                <a:moveTo>
                  <a:pt x="0" y="0"/>
                </a:moveTo>
                <a:lnTo>
                  <a:pt x="2662292" y="0"/>
                </a:lnTo>
                <a:lnTo>
                  <a:pt x="2662292" y="703665"/>
                </a:lnTo>
                <a:lnTo>
                  <a:pt x="0" y="703665"/>
                </a:lnTo>
                <a:lnTo>
                  <a:pt x="0" y="0"/>
                </a:lnTo>
                <a:close/>
              </a:path>
            </a:pathLst>
          </a:custGeom>
          <a:solidFill>
            <a:srgbClr val="005EB8"/>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0" tIns="54864" rIns="54864" bIns="54864" numCol="1" spcCol="1270" anchor="ctr" anchorCtr="0">
            <a:noAutofit/>
          </a:bodyPr>
          <a:lstStyle/>
          <a:p>
            <a:pPr defTabSz="266700">
              <a:spcBef>
                <a:spcPct val="0"/>
              </a:spcBef>
            </a:pPr>
            <a:r>
              <a:rPr lang="en-US" sz="700" b="1" dirty="0" smtClean="0">
                <a:solidFill>
                  <a:prstClr val="white"/>
                </a:solidFill>
              </a:rPr>
              <a:t>Create an inventory of physical and virtual servers including profile information, performance metrics. Group the infrastructure logically to represent each application or type of applications.</a:t>
            </a:r>
          </a:p>
        </p:txBody>
      </p:sp>
      <p:sp>
        <p:nvSpPr>
          <p:cNvPr id="30" name="Oval 29"/>
          <p:cNvSpPr/>
          <p:nvPr/>
        </p:nvSpPr>
        <p:spPr>
          <a:xfrm>
            <a:off x="1048937" y="4831721"/>
            <a:ext cx="879582" cy="877824"/>
          </a:xfrm>
          <a:prstGeom prst="ellipse">
            <a:avLst/>
          </a:prstGeom>
          <a:ln w="6350">
            <a:solidFill>
              <a:srgbClr val="005EB8"/>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4" name="Freeform 43"/>
          <p:cNvSpPr/>
          <p:nvPr/>
        </p:nvSpPr>
        <p:spPr>
          <a:xfrm>
            <a:off x="8750387" y="2488935"/>
            <a:ext cx="2396643" cy="801316"/>
          </a:xfrm>
          <a:custGeom>
            <a:avLst/>
            <a:gdLst>
              <a:gd name="connsiteX0" fmla="*/ 0 w 2396643"/>
              <a:gd name="connsiteY0" fmla="*/ 0 h 703665"/>
              <a:gd name="connsiteX1" fmla="*/ 2396643 w 2396643"/>
              <a:gd name="connsiteY1" fmla="*/ 0 h 703665"/>
              <a:gd name="connsiteX2" fmla="*/ 2396643 w 2396643"/>
              <a:gd name="connsiteY2" fmla="*/ 703665 h 703665"/>
              <a:gd name="connsiteX3" fmla="*/ 0 w 2396643"/>
              <a:gd name="connsiteY3" fmla="*/ 703665 h 703665"/>
              <a:gd name="connsiteX4" fmla="*/ 0 w 2396643"/>
              <a:gd name="connsiteY4" fmla="*/ 0 h 703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6643" h="703665">
                <a:moveTo>
                  <a:pt x="0" y="0"/>
                </a:moveTo>
                <a:lnTo>
                  <a:pt x="2396643" y="0"/>
                </a:lnTo>
                <a:lnTo>
                  <a:pt x="2396643" y="703665"/>
                </a:lnTo>
                <a:lnTo>
                  <a:pt x="0" y="703665"/>
                </a:lnTo>
                <a:lnTo>
                  <a:pt x="0" y="0"/>
                </a:lnTo>
                <a:close/>
              </a:path>
            </a:pathLst>
          </a:custGeom>
          <a:solidFill>
            <a:srgbClr val="005EB8"/>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0" tIns="54864" rIns="54864" bIns="54864" numCol="1" spcCol="1270" anchor="ctr" anchorCtr="0">
            <a:noAutofit/>
          </a:bodyPr>
          <a:lstStyle/>
          <a:p>
            <a:pPr defTabSz="266700">
              <a:spcBef>
                <a:spcPct val="0"/>
              </a:spcBef>
            </a:pPr>
            <a:r>
              <a:rPr lang="en-US" sz="700" b="1" dirty="0" smtClean="0">
                <a:solidFill>
                  <a:prstClr val="white"/>
                </a:solidFill>
              </a:rPr>
              <a:t>Secure Azure environment and hybrid cloud workloads, protect data at rest, data in transit</a:t>
            </a:r>
          </a:p>
          <a:p>
            <a:pPr defTabSz="266700">
              <a:spcBef>
                <a:spcPct val="0"/>
              </a:spcBef>
            </a:pPr>
            <a:r>
              <a:rPr lang="en-US" sz="700" b="1" dirty="0" smtClean="0">
                <a:solidFill>
                  <a:prstClr val="white"/>
                </a:solidFill>
              </a:rPr>
              <a:t>Azure Data Encryption, Role Based Access Control, Azure Identity Protection, VPN/Express route</a:t>
            </a:r>
            <a:endParaRPr lang="en-US" sz="700" b="1" dirty="0">
              <a:solidFill>
                <a:prstClr val="white"/>
              </a:solidFill>
            </a:endParaRPr>
          </a:p>
        </p:txBody>
      </p:sp>
      <p:sp>
        <p:nvSpPr>
          <p:cNvPr id="45" name="Oval 44"/>
          <p:cNvSpPr/>
          <p:nvPr/>
        </p:nvSpPr>
        <p:spPr>
          <a:xfrm>
            <a:off x="8310596" y="2450681"/>
            <a:ext cx="879582" cy="877824"/>
          </a:xfrm>
          <a:prstGeom prst="ellipse">
            <a:avLst/>
          </a:prstGeom>
          <a:ln w="6350">
            <a:solidFill>
              <a:srgbClr val="005EB8"/>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6" name="Freeform 45"/>
          <p:cNvSpPr/>
          <p:nvPr/>
        </p:nvSpPr>
        <p:spPr>
          <a:xfrm>
            <a:off x="9006170" y="3603226"/>
            <a:ext cx="2140861" cy="801316"/>
          </a:xfrm>
          <a:custGeom>
            <a:avLst/>
            <a:gdLst>
              <a:gd name="connsiteX0" fmla="*/ 0 w 2140861"/>
              <a:gd name="connsiteY0" fmla="*/ 0 h 703665"/>
              <a:gd name="connsiteX1" fmla="*/ 2140861 w 2140861"/>
              <a:gd name="connsiteY1" fmla="*/ 0 h 703665"/>
              <a:gd name="connsiteX2" fmla="*/ 2140861 w 2140861"/>
              <a:gd name="connsiteY2" fmla="*/ 703665 h 703665"/>
              <a:gd name="connsiteX3" fmla="*/ 0 w 2140861"/>
              <a:gd name="connsiteY3" fmla="*/ 703665 h 703665"/>
              <a:gd name="connsiteX4" fmla="*/ 0 w 2140861"/>
              <a:gd name="connsiteY4" fmla="*/ 0 h 703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861" h="703665">
                <a:moveTo>
                  <a:pt x="0" y="0"/>
                </a:moveTo>
                <a:lnTo>
                  <a:pt x="2140861" y="0"/>
                </a:lnTo>
                <a:lnTo>
                  <a:pt x="2140861" y="703665"/>
                </a:lnTo>
                <a:lnTo>
                  <a:pt x="0" y="703665"/>
                </a:lnTo>
                <a:lnTo>
                  <a:pt x="0" y="0"/>
                </a:lnTo>
                <a:close/>
              </a:path>
            </a:pathLst>
          </a:custGeom>
          <a:solidFill>
            <a:srgbClr val="005EB8"/>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0" tIns="54864" rIns="54864" bIns="54864" numCol="1" spcCol="1270" anchor="ctr" anchorCtr="0">
            <a:noAutofit/>
          </a:bodyPr>
          <a:lstStyle/>
          <a:p>
            <a:pPr defTabSz="266700">
              <a:spcBef>
                <a:spcPct val="0"/>
              </a:spcBef>
            </a:pPr>
            <a:r>
              <a:rPr lang="en-US" sz="700" b="1" dirty="0" smtClean="0">
                <a:solidFill>
                  <a:prstClr val="white"/>
                </a:solidFill>
              </a:rPr>
              <a:t>Avoid business disruptions and secure cloud application data by backing up apps.</a:t>
            </a:r>
          </a:p>
          <a:p>
            <a:pPr defTabSz="266700">
              <a:spcBef>
                <a:spcPct val="0"/>
              </a:spcBef>
            </a:pPr>
            <a:r>
              <a:rPr lang="en-US" sz="700" b="1" dirty="0" smtClean="0">
                <a:solidFill>
                  <a:prstClr val="white"/>
                </a:solidFill>
              </a:rPr>
              <a:t>Azure Backup &amp; Azure Site Recovery</a:t>
            </a:r>
            <a:endParaRPr lang="en-US" sz="700" b="1" dirty="0">
              <a:solidFill>
                <a:prstClr val="white"/>
              </a:solidFill>
            </a:endParaRPr>
          </a:p>
        </p:txBody>
      </p:sp>
      <p:sp>
        <p:nvSpPr>
          <p:cNvPr id="47" name="Oval 46"/>
          <p:cNvSpPr/>
          <p:nvPr/>
        </p:nvSpPr>
        <p:spPr>
          <a:xfrm>
            <a:off x="8566379" y="3643436"/>
            <a:ext cx="879582" cy="877824"/>
          </a:xfrm>
          <a:prstGeom prst="ellipse">
            <a:avLst/>
          </a:prstGeom>
          <a:ln w="6350">
            <a:solidFill>
              <a:srgbClr val="005EB8"/>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8" name="Freeform 47"/>
          <p:cNvSpPr/>
          <p:nvPr/>
        </p:nvSpPr>
        <p:spPr>
          <a:xfrm>
            <a:off x="8750387" y="4818339"/>
            <a:ext cx="2396643" cy="929251"/>
          </a:xfrm>
          <a:custGeom>
            <a:avLst/>
            <a:gdLst>
              <a:gd name="connsiteX0" fmla="*/ 0 w 2396643"/>
              <a:gd name="connsiteY0" fmla="*/ 0 h 878765"/>
              <a:gd name="connsiteX1" fmla="*/ 2396643 w 2396643"/>
              <a:gd name="connsiteY1" fmla="*/ 0 h 878765"/>
              <a:gd name="connsiteX2" fmla="*/ 2396643 w 2396643"/>
              <a:gd name="connsiteY2" fmla="*/ 878765 h 878765"/>
              <a:gd name="connsiteX3" fmla="*/ 0 w 2396643"/>
              <a:gd name="connsiteY3" fmla="*/ 878765 h 878765"/>
              <a:gd name="connsiteX4" fmla="*/ 0 w 2396643"/>
              <a:gd name="connsiteY4" fmla="*/ 0 h 878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6643" h="878765">
                <a:moveTo>
                  <a:pt x="0" y="0"/>
                </a:moveTo>
                <a:lnTo>
                  <a:pt x="2396643" y="0"/>
                </a:lnTo>
                <a:lnTo>
                  <a:pt x="2396643" y="878765"/>
                </a:lnTo>
                <a:lnTo>
                  <a:pt x="0" y="878765"/>
                </a:lnTo>
                <a:lnTo>
                  <a:pt x="0" y="0"/>
                </a:lnTo>
                <a:close/>
              </a:path>
            </a:pathLst>
          </a:custGeom>
          <a:solidFill>
            <a:srgbClr val="005EB8"/>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0" tIns="54864" rIns="54864" bIns="54864" numCol="1" spcCol="1270" anchor="ctr" anchorCtr="0">
            <a:noAutofit/>
          </a:bodyPr>
          <a:lstStyle/>
          <a:p>
            <a:pPr defTabSz="355600">
              <a:spcBef>
                <a:spcPct val="0"/>
              </a:spcBef>
            </a:pPr>
            <a:endParaRPr lang="en-US" sz="700" b="1" dirty="0" smtClean="0">
              <a:solidFill>
                <a:prstClr val="white"/>
              </a:solidFill>
            </a:endParaRPr>
          </a:p>
          <a:p>
            <a:pPr defTabSz="355600">
              <a:spcBef>
                <a:spcPct val="0"/>
              </a:spcBef>
            </a:pPr>
            <a:r>
              <a:rPr lang="en-US" sz="700" b="1" dirty="0" smtClean="0">
                <a:solidFill>
                  <a:prstClr val="white"/>
                </a:solidFill>
              </a:rPr>
              <a:t>Monitor cloud deployment by monitoring logs (Diagnostic &amp; Activity logs) and Metrics (CPU Utilization, Network throughput)</a:t>
            </a:r>
          </a:p>
          <a:p>
            <a:pPr defTabSz="355600">
              <a:spcBef>
                <a:spcPct val="0"/>
              </a:spcBef>
            </a:pPr>
            <a:r>
              <a:rPr lang="en-US" sz="700" b="1" dirty="0" smtClean="0">
                <a:solidFill>
                  <a:prstClr val="white"/>
                </a:solidFill>
              </a:rPr>
              <a:t>Azure Monitor, Log Analytics, Azure App Insights</a:t>
            </a:r>
          </a:p>
          <a:p>
            <a:pPr defTabSz="355600">
              <a:spcBef>
                <a:spcPct val="0"/>
              </a:spcBef>
            </a:pPr>
            <a:endParaRPr lang="en-US" sz="700" b="1" dirty="0">
              <a:solidFill>
                <a:prstClr val="white"/>
              </a:solidFill>
            </a:endParaRPr>
          </a:p>
        </p:txBody>
      </p:sp>
      <p:sp>
        <p:nvSpPr>
          <p:cNvPr id="49" name="Oval 48"/>
          <p:cNvSpPr/>
          <p:nvPr/>
        </p:nvSpPr>
        <p:spPr>
          <a:xfrm>
            <a:off x="8310596" y="4818339"/>
            <a:ext cx="931112" cy="929251"/>
          </a:xfrm>
          <a:prstGeom prst="ellipse">
            <a:avLst/>
          </a:prstGeom>
          <a:ln w="6350">
            <a:solidFill>
              <a:srgbClr val="005EB8"/>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5" name="TextBox 4"/>
          <p:cNvSpPr txBox="1"/>
          <p:nvPr/>
        </p:nvSpPr>
        <p:spPr>
          <a:xfrm>
            <a:off x="2069024" y="2317759"/>
            <a:ext cx="1216314" cy="107725"/>
          </a:xfrm>
          <a:prstGeom prst="rect">
            <a:avLst/>
          </a:prstGeom>
          <a:noFill/>
        </p:spPr>
        <p:txBody>
          <a:bodyPr wrap="square" lIns="0" tIns="0" rIns="0" bIns="0" rtlCol="0">
            <a:noAutofit/>
          </a:bodyPr>
          <a:lstStyle/>
          <a:p>
            <a:r>
              <a:rPr lang="en-US" sz="900" b="1" dirty="0">
                <a:solidFill>
                  <a:schemeClr val="tx2"/>
                </a:solidFill>
              </a:rPr>
              <a:t>Cloud Migration Plan</a:t>
            </a:r>
          </a:p>
        </p:txBody>
      </p:sp>
      <p:sp>
        <p:nvSpPr>
          <p:cNvPr id="12" name="TextBox 11"/>
          <p:cNvSpPr txBox="1"/>
          <p:nvPr/>
        </p:nvSpPr>
        <p:spPr>
          <a:xfrm>
            <a:off x="2639760" y="3502618"/>
            <a:ext cx="870606" cy="162106"/>
          </a:xfrm>
          <a:prstGeom prst="rect">
            <a:avLst/>
          </a:prstGeom>
          <a:noFill/>
        </p:spPr>
        <p:txBody>
          <a:bodyPr wrap="square" lIns="0" tIns="0" rIns="0" bIns="0" rtlCol="0">
            <a:noAutofit/>
          </a:bodyPr>
          <a:lstStyle/>
          <a:p>
            <a:r>
              <a:rPr lang="en-US" sz="900" b="1" dirty="0">
                <a:solidFill>
                  <a:schemeClr val="tx2"/>
                </a:solidFill>
              </a:rPr>
              <a:t>Calculate TCO</a:t>
            </a:r>
          </a:p>
        </p:txBody>
      </p:sp>
      <p:sp>
        <p:nvSpPr>
          <p:cNvPr id="13" name="TextBox 12"/>
          <p:cNvSpPr txBox="1"/>
          <p:nvPr/>
        </p:nvSpPr>
        <p:spPr>
          <a:xfrm>
            <a:off x="2286926" y="4726984"/>
            <a:ext cx="1494660" cy="125574"/>
          </a:xfrm>
          <a:prstGeom prst="rect">
            <a:avLst/>
          </a:prstGeom>
          <a:noFill/>
        </p:spPr>
        <p:txBody>
          <a:bodyPr wrap="square" lIns="0" tIns="0" rIns="0" bIns="0" rtlCol="0">
            <a:noAutofit/>
          </a:bodyPr>
          <a:lstStyle/>
          <a:p>
            <a:r>
              <a:rPr lang="en-US" sz="900" b="1" dirty="0">
                <a:solidFill>
                  <a:schemeClr val="tx2"/>
                </a:solidFill>
              </a:rPr>
              <a:t>Discovery &amp; Evaluation</a:t>
            </a:r>
          </a:p>
        </p:txBody>
      </p:sp>
      <p:sp>
        <p:nvSpPr>
          <p:cNvPr id="19" name="TextBox 18"/>
          <p:cNvSpPr txBox="1"/>
          <p:nvPr/>
        </p:nvSpPr>
        <p:spPr>
          <a:xfrm>
            <a:off x="6355996" y="4990454"/>
            <a:ext cx="664736" cy="183795"/>
          </a:xfrm>
          <a:prstGeom prst="rect">
            <a:avLst/>
          </a:prstGeom>
          <a:noFill/>
        </p:spPr>
        <p:txBody>
          <a:bodyPr wrap="square" lIns="0" tIns="0" rIns="0" bIns="0" rtlCol="0">
            <a:noAutofit/>
          </a:bodyPr>
          <a:lstStyle/>
          <a:p>
            <a:r>
              <a:rPr lang="en-US" sz="900" b="1" dirty="0">
                <a:solidFill>
                  <a:schemeClr val="tx2"/>
                </a:solidFill>
              </a:rPr>
              <a:t>Rebuild</a:t>
            </a:r>
          </a:p>
        </p:txBody>
      </p:sp>
      <p:sp>
        <p:nvSpPr>
          <p:cNvPr id="20" name="TextBox 19"/>
          <p:cNvSpPr txBox="1"/>
          <p:nvPr/>
        </p:nvSpPr>
        <p:spPr>
          <a:xfrm>
            <a:off x="9752907" y="2324746"/>
            <a:ext cx="553465" cy="162015"/>
          </a:xfrm>
          <a:prstGeom prst="rect">
            <a:avLst/>
          </a:prstGeom>
          <a:noFill/>
        </p:spPr>
        <p:txBody>
          <a:bodyPr wrap="square" lIns="0" tIns="0" rIns="0" bIns="0" rtlCol="0">
            <a:noAutofit/>
          </a:bodyPr>
          <a:lstStyle/>
          <a:p>
            <a:r>
              <a:rPr lang="en-US" sz="900" b="1" dirty="0">
                <a:solidFill>
                  <a:schemeClr val="tx2"/>
                </a:solidFill>
              </a:rPr>
              <a:t>Security</a:t>
            </a:r>
          </a:p>
        </p:txBody>
      </p:sp>
      <p:sp>
        <p:nvSpPr>
          <p:cNvPr id="21" name="TextBox 20"/>
          <p:cNvSpPr txBox="1"/>
          <p:nvPr/>
        </p:nvSpPr>
        <p:spPr>
          <a:xfrm>
            <a:off x="9604480" y="3440625"/>
            <a:ext cx="1205587" cy="153136"/>
          </a:xfrm>
          <a:prstGeom prst="rect">
            <a:avLst/>
          </a:prstGeom>
          <a:noFill/>
        </p:spPr>
        <p:txBody>
          <a:bodyPr wrap="square" lIns="0" tIns="0" rIns="0" bIns="0" rtlCol="0">
            <a:noAutofit/>
          </a:bodyPr>
          <a:lstStyle/>
          <a:p>
            <a:r>
              <a:rPr lang="en-US" sz="900" b="1" dirty="0">
                <a:solidFill>
                  <a:schemeClr val="tx2"/>
                </a:solidFill>
              </a:rPr>
              <a:t>Protect Data in Cloud</a:t>
            </a:r>
          </a:p>
        </p:txBody>
      </p:sp>
      <p:sp>
        <p:nvSpPr>
          <p:cNvPr id="25" name="TextBox 24"/>
          <p:cNvSpPr txBox="1"/>
          <p:nvPr/>
        </p:nvSpPr>
        <p:spPr>
          <a:xfrm>
            <a:off x="6295906" y="2241935"/>
            <a:ext cx="434832" cy="96098"/>
          </a:xfrm>
          <a:prstGeom prst="rect">
            <a:avLst/>
          </a:prstGeom>
          <a:noFill/>
        </p:spPr>
        <p:txBody>
          <a:bodyPr wrap="square" lIns="0" tIns="0" rIns="0" bIns="0" rtlCol="0">
            <a:noAutofit/>
          </a:bodyPr>
          <a:lstStyle/>
          <a:p>
            <a:pPr algn="ctr"/>
            <a:r>
              <a:rPr lang="en-US" sz="900" b="1" dirty="0">
                <a:solidFill>
                  <a:schemeClr val="tx2"/>
                </a:solidFill>
              </a:rPr>
              <a:t>Rehost</a:t>
            </a:r>
          </a:p>
        </p:txBody>
      </p:sp>
      <p:sp>
        <p:nvSpPr>
          <p:cNvPr id="26" name="TextBox 25"/>
          <p:cNvSpPr txBox="1"/>
          <p:nvPr/>
        </p:nvSpPr>
        <p:spPr>
          <a:xfrm>
            <a:off x="6346715" y="3052569"/>
            <a:ext cx="628035" cy="120596"/>
          </a:xfrm>
          <a:prstGeom prst="rect">
            <a:avLst/>
          </a:prstGeom>
          <a:noFill/>
        </p:spPr>
        <p:txBody>
          <a:bodyPr wrap="square" lIns="0" tIns="0" rIns="0" bIns="0" rtlCol="0">
            <a:noAutofit/>
          </a:bodyPr>
          <a:lstStyle/>
          <a:p>
            <a:pPr algn="ctr"/>
            <a:r>
              <a:rPr lang="en-US" sz="900" b="1" dirty="0">
                <a:solidFill>
                  <a:schemeClr val="tx2"/>
                </a:solidFill>
              </a:rPr>
              <a:t>Refactor</a:t>
            </a:r>
          </a:p>
        </p:txBody>
      </p:sp>
      <p:sp>
        <p:nvSpPr>
          <p:cNvPr id="27" name="TextBox 26"/>
          <p:cNvSpPr txBox="1"/>
          <p:nvPr/>
        </p:nvSpPr>
        <p:spPr>
          <a:xfrm>
            <a:off x="6434734" y="3921072"/>
            <a:ext cx="810724" cy="162160"/>
          </a:xfrm>
          <a:prstGeom prst="rect">
            <a:avLst/>
          </a:prstGeom>
          <a:noFill/>
        </p:spPr>
        <p:txBody>
          <a:bodyPr wrap="square" lIns="0" tIns="0" rIns="0" bIns="0" rtlCol="0">
            <a:noAutofit/>
          </a:bodyPr>
          <a:lstStyle/>
          <a:p>
            <a:r>
              <a:rPr lang="en-US" sz="900" b="1" dirty="0">
                <a:solidFill>
                  <a:schemeClr val="tx2"/>
                </a:solidFill>
              </a:rPr>
              <a:t>Rearchitect</a:t>
            </a:r>
          </a:p>
        </p:txBody>
      </p:sp>
      <p:sp>
        <p:nvSpPr>
          <p:cNvPr id="34" name="TextBox 33"/>
          <p:cNvSpPr txBox="1"/>
          <p:nvPr/>
        </p:nvSpPr>
        <p:spPr>
          <a:xfrm>
            <a:off x="9908374" y="4656016"/>
            <a:ext cx="468126" cy="121732"/>
          </a:xfrm>
          <a:prstGeom prst="rect">
            <a:avLst/>
          </a:prstGeom>
          <a:noFill/>
        </p:spPr>
        <p:txBody>
          <a:bodyPr wrap="square" lIns="0" tIns="0" rIns="0" bIns="0" rtlCol="0">
            <a:noAutofit/>
          </a:bodyPr>
          <a:lstStyle/>
          <a:p>
            <a:r>
              <a:rPr lang="en-US" sz="900" b="1" dirty="0">
                <a:solidFill>
                  <a:schemeClr val="tx2"/>
                </a:solidFill>
              </a:rPr>
              <a:t>Monitor</a:t>
            </a:r>
          </a:p>
        </p:txBody>
      </p:sp>
      <p:sp>
        <p:nvSpPr>
          <p:cNvPr id="69" name="Freeform 68"/>
          <p:cNvSpPr>
            <a:spLocks/>
          </p:cNvSpPr>
          <p:nvPr/>
        </p:nvSpPr>
        <p:spPr bwMode="auto">
          <a:xfrm>
            <a:off x="8656119" y="3854557"/>
            <a:ext cx="700103" cy="455582"/>
          </a:xfrm>
          <a:custGeom>
            <a:avLst/>
            <a:gdLst/>
            <a:ahLst/>
            <a:cxnLst>
              <a:cxn ang="0">
                <a:pos x="175" y="42"/>
              </a:cxn>
              <a:cxn ang="0">
                <a:pos x="166" y="43"/>
              </a:cxn>
              <a:cxn ang="0">
                <a:pos x="107" y="0"/>
              </a:cxn>
              <a:cxn ang="0">
                <a:pos x="46" y="60"/>
              </a:cxn>
              <a:cxn ang="0">
                <a:pos x="46" y="69"/>
              </a:cxn>
              <a:cxn ang="0">
                <a:pos x="41" y="69"/>
              </a:cxn>
              <a:cxn ang="0">
                <a:pos x="0" y="109"/>
              </a:cxn>
              <a:cxn ang="0">
                <a:pos x="41" y="150"/>
              </a:cxn>
              <a:cxn ang="0">
                <a:pos x="99" y="150"/>
              </a:cxn>
              <a:cxn ang="0">
                <a:pos x="99" y="106"/>
              </a:cxn>
              <a:cxn ang="0">
                <a:pos x="75" y="106"/>
              </a:cxn>
              <a:cxn ang="0">
                <a:pos x="115" y="53"/>
              </a:cxn>
              <a:cxn ang="0">
                <a:pos x="155" y="106"/>
              </a:cxn>
              <a:cxn ang="0">
                <a:pos x="131" y="106"/>
              </a:cxn>
              <a:cxn ang="0">
                <a:pos x="131" y="150"/>
              </a:cxn>
              <a:cxn ang="0">
                <a:pos x="175" y="150"/>
              </a:cxn>
              <a:cxn ang="0">
                <a:pos x="230" y="96"/>
              </a:cxn>
              <a:cxn ang="0">
                <a:pos x="175" y="42"/>
              </a:cxn>
            </a:cxnLst>
            <a:rect l="0" t="0" r="r" b="b"/>
            <a:pathLst>
              <a:path w="230" h="150">
                <a:moveTo>
                  <a:pt x="175" y="42"/>
                </a:moveTo>
                <a:cubicBezTo>
                  <a:pt x="172" y="42"/>
                  <a:pt x="169" y="43"/>
                  <a:pt x="166" y="43"/>
                </a:cubicBezTo>
                <a:cubicBezTo>
                  <a:pt x="158" y="18"/>
                  <a:pt x="135" y="0"/>
                  <a:pt x="107" y="0"/>
                </a:cubicBezTo>
                <a:cubicBezTo>
                  <a:pt x="73" y="0"/>
                  <a:pt x="46" y="27"/>
                  <a:pt x="46" y="60"/>
                </a:cubicBezTo>
                <a:cubicBezTo>
                  <a:pt x="46" y="63"/>
                  <a:pt x="46" y="66"/>
                  <a:pt x="46" y="69"/>
                </a:cubicBezTo>
                <a:cubicBezTo>
                  <a:pt x="45" y="69"/>
                  <a:pt x="43" y="69"/>
                  <a:pt x="41" y="69"/>
                </a:cubicBezTo>
                <a:cubicBezTo>
                  <a:pt x="18" y="69"/>
                  <a:pt x="0" y="87"/>
                  <a:pt x="0" y="109"/>
                </a:cubicBezTo>
                <a:cubicBezTo>
                  <a:pt x="0" y="132"/>
                  <a:pt x="18" y="150"/>
                  <a:pt x="41" y="150"/>
                </a:cubicBezTo>
                <a:cubicBezTo>
                  <a:pt x="99" y="150"/>
                  <a:pt x="99" y="150"/>
                  <a:pt x="99" y="150"/>
                </a:cubicBezTo>
                <a:cubicBezTo>
                  <a:pt x="99" y="106"/>
                  <a:pt x="99" y="106"/>
                  <a:pt x="99" y="106"/>
                </a:cubicBezTo>
                <a:cubicBezTo>
                  <a:pt x="75" y="106"/>
                  <a:pt x="75" y="106"/>
                  <a:pt x="75" y="106"/>
                </a:cubicBezTo>
                <a:cubicBezTo>
                  <a:pt x="115" y="53"/>
                  <a:pt x="115" y="53"/>
                  <a:pt x="115" y="53"/>
                </a:cubicBezTo>
                <a:cubicBezTo>
                  <a:pt x="155" y="106"/>
                  <a:pt x="155" y="106"/>
                  <a:pt x="155" y="106"/>
                </a:cubicBezTo>
                <a:cubicBezTo>
                  <a:pt x="131" y="106"/>
                  <a:pt x="131" y="106"/>
                  <a:pt x="131" y="106"/>
                </a:cubicBezTo>
                <a:cubicBezTo>
                  <a:pt x="131" y="150"/>
                  <a:pt x="131" y="150"/>
                  <a:pt x="131" y="150"/>
                </a:cubicBezTo>
                <a:cubicBezTo>
                  <a:pt x="175" y="150"/>
                  <a:pt x="175" y="150"/>
                  <a:pt x="175" y="150"/>
                </a:cubicBezTo>
                <a:cubicBezTo>
                  <a:pt x="205" y="150"/>
                  <a:pt x="230" y="126"/>
                  <a:pt x="230" y="96"/>
                </a:cubicBezTo>
                <a:cubicBezTo>
                  <a:pt x="230" y="66"/>
                  <a:pt x="205" y="42"/>
                  <a:pt x="175" y="42"/>
                </a:cubicBezTo>
                <a:close/>
              </a:path>
            </a:pathLst>
          </a:custGeom>
          <a:solidFill>
            <a:srgbClr val="005EB8"/>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00" dirty="0">
              <a:solidFill>
                <a:srgbClr val="000000"/>
              </a:solidFill>
            </a:endParaRPr>
          </a:p>
        </p:txBody>
      </p:sp>
      <p:sp>
        <p:nvSpPr>
          <p:cNvPr id="70" name="Freeform 69"/>
          <p:cNvSpPr>
            <a:spLocks noEditPoints="1"/>
          </p:cNvSpPr>
          <p:nvPr/>
        </p:nvSpPr>
        <p:spPr bwMode="auto">
          <a:xfrm>
            <a:off x="5003092" y="5217744"/>
            <a:ext cx="482823" cy="482823"/>
          </a:xfrm>
          <a:custGeom>
            <a:avLst/>
            <a:gdLst/>
            <a:ahLst/>
            <a:cxnLst>
              <a:cxn ang="0">
                <a:pos x="0" y="92"/>
              </a:cxn>
              <a:cxn ang="0">
                <a:pos x="183" y="92"/>
              </a:cxn>
              <a:cxn ang="0">
                <a:pos x="149" y="34"/>
              </a:cxn>
              <a:cxn ang="0">
                <a:pos x="141" y="33"/>
              </a:cxn>
              <a:cxn ang="0">
                <a:pos x="149" y="34"/>
              </a:cxn>
              <a:cxn ang="0">
                <a:pos x="145" y="39"/>
              </a:cxn>
              <a:cxn ang="0">
                <a:pos x="165" y="56"/>
              </a:cxn>
              <a:cxn ang="0">
                <a:pos x="137" y="74"/>
              </a:cxn>
              <a:cxn ang="0">
                <a:pos x="102" y="107"/>
              </a:cxn>
              <a:cxn ang="0">
                <a:pos x="85" y="109"/>
              </a:cxn>
              <a:cxn ang="0">
                <a:pos x="43" y="98"/>
              </a:cxn>
              <a:cxn ang="0">
                <a:pos x="44" y="90"/>
              </a:cxn>
              <a:cxn ang="0">
                <a:pos x="83" y="70"/>
              </a:cxn>
              <a:cxn ang="0">
                <a:pos x="98" y="70"/>
              </a:cxn>
              <a:cxn ang="0">
                <a:pos x="125" y="85"/>
              </a:cxn>
              <a:cxn ang="0">
                <a:pos x="127" y="90"/>
              </a:cxn>
              <a:cxn ang="0">
                <a:pos x="126" y="95"/>
              </a:cxn>
              <a:cxn ang="0">
                <a:pos x="115" y="121"/>
              </a:cxn>
              <a:cxn ang="0">
                <a:pos x="94" y="114"/>
              </a:cxn>
              <a:cxn ang="0">
                <a:pos x="103" y="109"/>
              </a:cxn>
              <a:cxn ang="0">
                <a:pos x="41" y="101"/>
              </a:cxn>
              <a:cxn ang="0">
                <a:pos x="79" y="118"/>
              </a:cxn>
              <a:cxn ang="0">
                <a:pos x="36" y="103"/>
              </a:cxn>
              <a:cxn ang="0">
                <a:pos x="41" y="101"/>
              </a:cxn>
              <a:cxn ang="0">
                <a:pos x="45" y="77"/>
              </a:cxn>
              <a:cxn ang="0">
                <a:pos x="75" y="64"/>
              </a:cxn>
              <a:cxn ang="0">
                <a:pos x="75" y="66"/>
              </a:cxn>
              <a:cxn ang="0">
                <a:pos x="41" y="87"/>
              </a:cxn>
              <a:cxn ang="0">
                <a:pos x="99" y="67"/>
              </a:cxn>
              <a:cxn ang="0">
                <a:pos x="87" y="62"/>
              </a:cxn>
              <a:cxn ang="0">
                <a:pos x="131" y="43"/>
              </a:cxn>
              <a:cxn ang="0">
                <a:pos x="132" y="74"/>
              </a:cxn>
              <a:cxn ang="0">
                <a:pos x="88" y="10"/>
              </a:cxn>
              <a:cxn ang="0">
                <a:pos x="135" y="32"/>
              </a:cxn>
              <a:cxn ang="0">
                <a:pos x="86" y="60"/>
              </a:cxn>
              <a:cxn ang="0">
                <a:pos x="76" y="61"/>
              </a:cxn>
              <a:cxn ang="0">
                <a:pos x="88" y="10"/>
              </a:cxn>
              <a:cxn ang="0">
                <a:pos x="77" y="12"/>
              </a:cxn>
              <a:cxn ang="0">
                <a:pos x="19" y="54"/>
              </a:cxn>
              <a:cxn ang="0">
                <a:pos x="17" y="59"/>
              </a:cxn>
              <a:cxn ang="0">
                <a:pos x="40" y="75"/>
              </a:cxn>
              <a:cxn ang="0">
                <a:pos x="33" y="85"/>
              </a:cxn>
              <a:cxn ang="0">
                <a:pos x="11" y="78"/>
              </a:cxn>
              <a:cxn ang="0">
                <a:pos x="13" y="113"/>
              </a:cxn>
              <a:cxn ang="0">
                <a:pos x="27" y="94"/>
              </a:cxn>
              <a:cxn ang="0">
                <a:pos x="28" y="99"/>
              </a:cxn>
              <a:cxn ang="0">
                <a:pos x="13" y="113"/>
              </a:cxn>
              <a:cxn ang="0">
                <a:pos x="23" y="135"/>
              </a:cxn>
              <a:cxn ang="0">
                <a:pos x="30" y="101"/>
              </a:cxn>
              <a:cxn ang="0">
                <a:pos x="25" y="135"/>
              </a:cxn>
              <a:cxn ang="0">
                <a:pos x="31" y="147"/>
              </a:cxn>
              <a:cxn ang="0">
                <a:pos x="80" y="121"/>
              </a:cxn>
              <a:cxn ang="0">
                <a:pos x="94" y="119"/>
              </a:cxn>
              <a:cxn ang="0">
                <a:pos x="79" y="172"/>
              </a:cxn>
              <a:cxn ang="0">
                <a:pos x="88" y="173"/>
              </a:cxn>
              <a:cxn ang="0">
                <a:pos x="164" y="129"/>
              </a:cxn>
              <a:cxn ang="0">
                <a:pos x="166" y="124"/>
              </a:cxn>
              <a:cxn ang="0">
                <a:pos x="126" y="108"/>
              </a:cxn>
              <a:cxn ang="0">
                <a:pos x="136" y="91"/>
              </a:cxn>
              <a:cxn ang="0">
                <a:pos x="172" y="105"/>
              </a:cxn>
              <a:cxn ang="0">
                <a:pos x="143" y="83"/>
              </a:cxn>
              <a:cxn ang="0">
                <a:pos x="167" y="61"/>
              </a:cxn>
              <a:cxn ang="0">
                <a:pos x="172" y="99"/>
              </a:cxn>
            </a:cxnLst>
            <a:rect l="0" t="0" r="r" b="b"/>
            <a:pathLst>
              <a:path w="183" h="183">
                <a:moveTo>
                  <a:pt x="91" y="0"/>
                </a:moveTo>
                <a:cubicBezTo>
                  <a:pt x="41" y="0"/>
                  <a:pt x="0" y="41"/>
                  <a:pt x="0" y="92"/>
                </a:cubicBezTo>
                <a:cubicBezTo>
                  <a:pt x="0" y="142"/>
                  <a:pt x="41" y="183"/>
                  <a:pt x="91" y="183"/>
                </a:cubicBezTo>
                <a:cubicBezTo>
                  <a:pt x="142" y="183"/>
                  <a:pt x="183" y="142"/>
                  <a:pt x="183" y="92"/>
                </a:cubicBezTo>
                <a:cubicBezTo>
                  <a:pt x="183" y="41"/>
                  <a:pt x="142" y="0"/>
                  <a:pt x="91" y="0"/>
                </a:cubicBezTo>
                <a:close/>
                <a:moveTo>
                  <a:pt x="149" y="34"/>
                </a:moveTo>
                <a:cubicBezTo>
                  <a:pt x="147" y="34"/>
                  <a:pt x="146" y="35"/>
                  <a:pt x="144" y="35"/>
                </a:cubicBezTo>
                <a:cubicBezTo>
                  <a:pt x="143" y="34"/>
                  <a:pt x="142" y="33"/>
                  <a:pt x="141" y="33"/>
                </a:cubicBezTo>
                <a:cubicBezTo>
                  <a:pt x="141" y="31"/>
                  <a:pt x="141" y="29"/>
                  <a:pt x="141" y="28"/>
                </a:cubicBezTo>
                <a:cubicBezTo>
                  <a:pt x="144" y="30"/>
                  <a:pt x="146" y="32"/>
                  <a:pt x="149" y="34"/>
                </a:cubicBezTo>
                <a:close/>
                <a:moveTo>
                  <a:pt x="141" y="46"/>
                </a:moveTo>
                <a:cubicBezTo>
                  <a:pt x="144" y="45"/>
                  <a:pt x="145" y="42"/>
                  <a:pt x="145" y="39"/>
                </a:cubicBezTo>
                <a:cubicBezTo>
                  <a:pt x="148" y="39"/>
                  <a:pt x="150" y="38"/>
                  <a:pt x="152" y="38"/>
                </a:cubicBezTo>
                <a:cubicBezTo>
                  <a:pt x="157" y="43"/>
                  <a:pt x="161" y="50"/>
                  <a:pt x="165" y="56"/>
                </a:cubicBezTo>
                <a:cubicBezTo>
                  <a:pt x="160" y="63"/>
                  <a:pt x="152" y="71"/>
                  <a:pt x="142" y="79"/>
                </a:cubicBezTo>
                <a:cubicBezTo>
                  <a:pt x="141" y="76"/>
                  <a:pt x="139" y="74"/>
                  <a:pt x="137" y="74"/>
                </a:cubicBezTo>
                <a:cubicBezTo>
                  <a:pt x="139" y="64"/>
                  <a:pt x="140" y="55"/>
                  <a:pt x="141" y="46"/>
                </a:cubicBezTo>
                <a:close/>
                <a:moveTo>
                  <a:pt x="102" y="107"/>
                </a:moveTo>
                <a:cubicBezTo>
                  <a:pt x="99" y="108"/>
                  <a:pt x="96" y="110"/>
                  <a:pt x="93" y="111"/>
                </a:cubicBezTo>
                <a:cubicBezTo>
                  <a:pt x="91" y="109"/>
                  <a:pt x="88" y="108"/>
                  <a:pt x="85" y="109"/>
                </a:cubicBezTo>
                <a:cubicBezTo>
                  <a:pt x="83" y="109"/>
                  <a:pt x="81" y="111"/>
                  <a:pt x="80" y="112"/>
                </a:cubicBezTo>
                <a:cubicBezTo>
                  <a:pt x="67" y="108"/>
                  <a:pt x="54" y="103"/>
                  <a:pt x="43" y="98"/>
                </a:cubicBezTo>
                <a:cubicBezTo>
                  <a:pt x="45" y="96"/>
                  <a:pt x="45" y="94"/>
                  <a:pt x="44" y="91"/>
                </a:cubicBezTo>
                <a:cubicBezTo>
                  <a:pt x="44" y="91"/>
                  <a:pt x="44" y="90"/>
                  <a:pt x="44" y="90"/>
                </a:cubicBezTo>
                <a:cubicBezTo>
                  <a:pt x="53" y="83"/>
                  <a:pt x="64" y="75"/>
                  <a:pt x="77" y="68"/>
                </a:cubicBezTo>
                <a:cubicBezTo>
                  <a:pt x="78" y="70"/>
                  <a:pt x="81" y="71"/>
                  <a:pt x="83" y="70"/>
                </a:cubicBezTo>
                <a:cubicBezTo>
                  <a:pt x="85" y="70"/>
                  <a:pt x="86" y="68"/>
                  <a:pt x="87" y="67"/>
                </a:cubicBezTo>
                <a:cubicBezTo>
                  <a:pt x="91" y="68"/>
                  <a:pt x="94" y="69"/>
                  <a:pt x="98" y="70"/>
                </a:cubicBezTo>
                <a:cubicBezTo>
                  <a:pt x="108" y="73"/>
                  <a:pt x="117" y="76"/>
                  <a:pt x="126" y="79"/>
                </a:cubicBezTo>
                <a:cubicBezTo>
                  <a:pt x="125" y="81"/>
                  <a:pt x="125" y="83"/>
                  <a:pt x="125" y="85"/>
                </a:cubicBezTo>
                <a:cubicBezTo>
                  <a:pt x="126" y="86"/>
                  <a:pt x="127" y="88"/>
                  <a:pt x="128" y="89"/>
                </a:cubicBezTo>
                <a:cubicBezTo>
                  <a:pt x="128" y="89"/>
                  <a:pt x="127" y="90"/>
                  <a:pt x="127" y="90"/>
                </a:cubicBezTo>
                <a:cubicBezTo>
                  <a:pt x="119" y="96"/>
                  <a:pt x="111" y="101"/>
                  <a:pt x="102" y="107"/>
                </a:cubicBezTo>
                <a:close/>
                <a:moveTo>
                  <a:pt x="126" y="95"/>
                </a:moveTo>
                <a:cubicBezTo>
                  <a:pt x="125" y="99"/>
                  <a:pt x="123" y="103"/>
                  <a:pt x="122" y="107"/>
                </a:cubicBezTo>
                <a:cubicBezTo>
                  <a:pt x="120" y="112"/>
                  <a:pt x="118" y="117"/>
                  <a:pt x="115" y="121"/>
                </a:cubicBezTo>
                <a:cubicBezTo>
                  <a:pt x="109" y="120"/>
                  <a:pt x="102" y="118"/>
                  <a:pt x="95" y="116"/>
                </a:cubicBezTo>
                <a:cubicBezTo>
                  <a:pt x="95" y="116"/>
                  <a:pt x="94" y="115"/>
                  <a:pt x="94" y="114"/>
                </a:cubicBezTo>
                <a:cubicBezTo>
                  <a:pt x="94" y="114"/>
                  <a:pt x="94" y="114"/>
                  <a:pt x="94" y="114"/>
                </a:cubicBezTo>
                <a:cubicBezTo>
                  <a:pt x="97" y="112"/>
                  <a:pt x="100" y="111"/>
                  <a:pt x="103" y="109"/>
                </a:cubicBezTo>
                <a:cubicBezTo>
                  <a:pt x="111" y="104"/>
                  <a:pt x="119" y="99"/>
                  <a:pt x="126" y="95"/>
                </a:cubicBezTo>
                <a:close/>
                <a:moveTo>
                  <a:pt x="41" y="101"/>
                </a:moveTo>
                <a:cubicBezTo>
                  <a:pt x="53" y="106"/>
                  <a:pt x="65" y="111"/>
                  <a:pt x="79" y="115"/>
                </a:cubicBezTo>
                <a:cubicBezTo>
                  <a:pt x="79" y="116"/>
                  <a:pt x="79" y="117"/>
                  <a:pt x="79" y="118"/>
                </a:cubicBezTo>
                <a:cubicBezTo>
                  <a:pt x="61" y="127"/>
                  <a:pt x="44" y="133"/>
                  <a:pt x="31" y="135"/>
                </a:cubicBezTo>
                <a:cubicBezTo>
                  <a:pt x="32" y="125"/>
                  <a:pt x="34" y="114"/>
                  <a:pt x="36" y="103"/>
                </a:cubicBezTo>
                <a:cubicBezTo>
                  <a:pt x="37" y="103"/>
                  <a:pt x="37" y="103"/>
                  <a:pt x="38" y="102"/>
                </a:cubicBezTo>
                <a:cubicBezTo>
                  <a:pt x="39" y="102"/>
                  <a:pt x="40" y="101"/>
                  <a:pt x="41" y="101"/>
                </a:cubicBezTo>
                <a:close/>
                <a:moveTo>
                  <a:pt x="41" y="87"/>
                </a:moveTo>
                <a:cubicBezTo>
                  <a:pt x="42" y="83"/>
                  <a:pt x="43" y="80"/>
                  <a:pt x="45" y="77"/>
                </a:cubicBezTo>
                <a:cubicBezTo>
                  <a:pt x="47" y="71"/>
                  <a:pt x="49" y="65"/>
                  <a:pt x="52" y="60"/>
                </a:cubicBezTo>
                <a:cubicBezTo>
                  <a:pt x="59" y="61"/>
                  <a:pt x="67" y="62"/>
                  <a:pt x="75" y="64"/>
                </a:cubicBezTo>
                <a:cubicBezTo>
                  <a:pt x="75" y="64"/>
                  <a:pt x="75" y="65"/>
                  <a:pt x="75" y="66"/>
                </a:cubicBezTo>
                <a:cubicBezTo>
                  <a:pt x="75" y="66"/>
                  <a:pt x="75" y="66"/>
                  <a:pt x="75" y="66"/>
                </a:cubicBezTo>
                <a:cubicBezTo>
                  <a:pt x="63" y="73"/>
                  <a:pt x="52" y="80"/>
                  <a:pt x="42" y="87"/>
                </a:cubicBezTo>
                <a:cubicBezTo>
                  <a:pt x="42" y="87"/>
                  <a:pt x="41" y="87"/>
                  <a:pt x="41" y="87"/>
                </a:cubicBezTo>
                <a:close/>
                <a:moveTo>
                  <a:pt x="127" y="77"/>
                </a:moveTo>
                <a:cubicBezTo>
                  <a:pt x="118" y="73"/>
                  <a:pt x="109" y="70"/>
                  <a:pt x="99" y="67"/>
                </a:cubicBezTo>
                <a:cubicBezTo>
                  <a:pt x="95" y="66"/>
                  <a:pt x="91" y="65"/>
                  <a:pt x="88" y="64"/>
                </a:cubicBezTo>
                <a:cubicBezTo>
                  <a:pt x="88" y="63"/>
                  <a:pt x="88" y="63"/>
                  <a:pt x="87" y="62"/>
                </a:cubicBezTo>
                <a:cubicBezTo>
                  <a:pt x="87" y="62"/>
                  <a:pt x="87" y="62"/>
                  <a:pt x="87" y="62"/>
                </a:cubicBezTo>
                <a:cubicBezTo>
                  <a:pt x="103" y="54"/>
                  <a:pt x="118" y="47"/>
                  <a:pt x="131" y="43"/>
                </a:cubicBezTo>
                <a:cubicBezTo>
                  <a:pt x="132" y="45"/>
                  <a:pt x="133" y="46"/>
                  <a:pt x="135" y="47"/>
                </a:cubicBezTo>
                <a:cubicBezTo>
                  <a:pt x="135" y="55"/>
                  <a:pt x="134" y="64"/>
                  <a:pt x="132" y="74"/>
                </a:cubicBezTo>
                <a:cubicBezTo>
                  <a:pt x="130" y="74"/>
                  <a:pt x="128" y="75"/>
                  <a:pt x="127" y="77"/>
                </a:cubicBezTo>
                <a:close/>
                <a:moveTo>
                  <a:pt x="88" y="10"/>
                </a:moveTo>
                <a:cubicBezTo>
                  <a:pt x="104" y="10"/>
                  <a:pt x="120" y="14"/>
                  <a:pt x="133" y="22"/>
                </a:cubicBezTo>
                <a:cubicBezTo>
                  <a:pt x="134" y="25"/>
                  <a:pt x="135" y="28"/>
                  <a:pt x="135" y="32"/>
                </a:cubicBezTo>
                <a:cubicBezTo>
                  <a:pt x="131" y="33"/>
                  <a:pt x="129" y="36"/>
                  <a:pt x="130" y="40"/>
                </a:cubicBezTo>
                <a:cubicBezTo>
                  <a:pt x="116" y="45"/>
                  <a:pt x="101" y="51"/>
                  <a:pt x="86" y="60"/>
                </a:cubicBezTo>
                <a:cubicBezTo>
                  <a:pt x="84" y="58"/>
                  <a:pt x="82" y="57"/>
                  <a:pt x="80" y="58"/>
                </a:cubicBezTo>
                <a:cubicBezTo>
                  <a:pt x="78" y="58"/>
                  <a:pt x="77" y="60"/>
                  <a:pt x="76" y="61"/>
                </a:cubicBezTo>
                <a:cubicBezTo>
                  <a:pt x="68" y="59"/>
                  <a:pt x="61" y="58"/>
                  <a:pt x="54" y="57"/>
                </a:cubicBezTo>
                <a:cubicBezTo>
                  <a:pt x="64" y="37"/>
                  <a:pt x="76" y="20"/>
                  <a:pt x="88" y="10"/>
                </a:cubicBezTo>
                <a:close/>
                <a:moveTo>
                  <a:pt x="70" y="13"/>
                </a:moveTo>
                <a:cubicBezTo>
                  <a:pt x="72" y="13"/>
                  <a:pt x="75" y="12"/>
                  <a:pt x="77" y="12"/>
                </a:cubicBezTo>
                <a:cubicBezTo>
                  <a:pt x="67" y="23"/>
                  <a:pt x="57" y="38"/>
                  <a:pt x="48" y="56"/>
                </a:cubicBezTo>
                <a:cubicBezTo>
                  <a:pt x="37" y="54"/>
                  <a:pt x="27" y="54"/>
                  <a:pt x="19" y="54"/>
                </a:cubicBezTo>
                <a:cubicBezTo>
                  <a:pt x="29" y="35"/>
                  <a:pt x="47" y="19"/>
                  <a:pt x="70" y="13"/>
                </a:cubicBezTo>
                <a:close/>
                <a:moveTo>
                  <a:pt x="17" y="59"/>
                </a:moveTo>
                <a:cubicBezTo>
                  <a:pt x="24" y="58"/>
                  <a:pt x="35" y="58"/>
                  <a:pt x="47" y="59"/>
                </a:cubicBezTo>
                <a:cubicBezTo>
                  <a:pt x="45" y="64"/>
                  <a:pt x="42" y="70"/>
                  <a:pt x="40" y="75"/>
                </a:cubicBezTo>
                <a:cubicBezTo>
                  <a:pt x="39" y="78"/>
                  <a:pt x="38" y="82"/>
                  <a:pt x="37" y="85"/>
                </a:cubicBezTo>
                <a:cubicBezTo>
                  <a:pt x="35" y="85"/>
                  <a:pt x="34" y="85"/>
                  <a:pt x="33" y="85"/>
                </a:cubicBezTo>
                <a:cubicBezTo>
                  <a:pt x="31" y="86"/>
                  <a:pt x="28" y="88"/>
                  <a:pt x="27" y="90"/>
                </a:cubicBezTo>
                <a:cubicBezTo>
                  <a:pt x="20" y="86"/>
                  <a:pt x="15" y="82"/>
                  <a:pt x="11" y="78"/>
                </a:cubicBezTo>
                <a:cubicBezTo>
                  <a:pt x="12" y="72"/>
                  <a:pt x="14" y="65"/>
                  <a:pt x="17" y="59"/>
                </a:cubicBezTo>
                <a:close/>
                <a:moveTo>
                  <a:pt x="13" y="113"/>
                </a:moveTo>
                <a:cubicBezTo>
                  <a:pt x="10" y="103"/>
                  <a:pt x="9" y="93"/>
                  <a:pt x="10" y="84"/>
                </a:cubicBezTo>
                <a:cubicBezTo>
                  <a:pt x="15" y="87"/>
                  <a:pt x="20" y="90"/>
                  <a:pt x="27" y="94"/>
                </a:cubicBezTo>
                <a:cubicBezTo>
                  <a:pt x="27" y="94"/>
                  <a:pt x="27" y="95"/>
                  <a:pt x="27" y="96"/>
                </a:cubicBezTo>
                <a:cubicBezTo>
                  <a:pt x="27" y="97"/>
                  <a:pt x="27" y="98"/>
                  <a:pt x="28" y="99"/>
                </a:cubicBezTo>
                <a:cubicBezTo>
                  <a:pt x="22" y="104"/>
                  <a:pt x="17" y="109"/>
                  <a:pt x="13" y="113"/>
                </a:cubicBezTo>
                <a:cubicBezTo>
                  <a:pt x="13" y="113"/>
                  <a:pt x="13" y="113"/>
                  <a:pt x="13" y="113"/>
                </a:cubicBezTo>
                <a:close/>
                <a:moveTo>
                  <a:pt x="25" y="135"/>
                </a:moveTo>
                <a:cubicBezTo>
                  <a:pt x="24" y="136"/>
                  <a:pt x="24" y="136"/>
                  <a:pt x="23" y="135"/>
                </a:cubicBezTo>
                <a:cubicBezTo>
                  <a:pt x="19" y="130"/>
                  <a:pt x="17" y="125"/>
                  <a:pt x="15" y="119"/>
                </a:cubicBezTo>
                <a:cubicBezTo>
                  <a:pt x="18" y="114"/>
                  <a:pt x="23" y="108"/>
                  <a:pt x="30" y="101"/>
                </a:cubicBezTo>
                <a:cubicBezTo>
                  <a:pt x="31" y="101"/>
                  <a:pt x="31" y="102"/>
                  <a:pt x="31" y="102"/>
                </a:cubicBezTo>
                <a:cubicBezTo>
                  <a:pt x="28" y="114"/>
                  <a:pt x="26" y="125"/>
                  <a:pt x="25" y="135"/>
                </a:cubicBezTo>
                <a:close/>
                <a:moveTo>
                  <a:pt x="79" y="172"/>
                </a:moveTo>
                <a:cubicBezTo>
                  <a:pt x="61" y="170"/>
                  <a:pt x="44" y="160"/>
                  <a:pt x="31" y="147"/>
                </a:cubicBezTo>
                <a:cubicBezTo>
                  <a:pt x="31" y="144"/>
                  <a:pt x="31" y="142"/>
                  <a:pt x="31" y="139"/>
                </a:cubicBezTo>
                <a:cubicBezTo>
                  <a:pt x="45" y="136"/>
                  <a:pt x="62" y="130"/>
                  <a:pt x="80" y="121"/>
                </a:cubicBezTo>
                <a:cubicBezTo>
                  <a:pt x="82" y="123"/>
                  <a:pt x="86" y="125"/>
                  <a:pt x="89" y="124"/>
                </a:cubicBezTo>
                <a:cubicBezTo>
                  <a:pt x="91" y="123"/>
                  <a:pt x="93" y="121"/>
                  <a:pt x="94" y="119"/>
                </a:cubicBezTo>
                <a:cubicBezTo>
                  <a:pt x="101" y="121"/>
                  <a:pt x="108" y="123"/>
                  <a:pt x="114" y="124"/>
                </a:cubicBezTo>
                <a:cubicBezTo>
                  <a:pt x="104" y="145"/>
                  <a:pt x="92" y="162"/>
                  <a:pt x="79" y="172"/>
                </a:cubicBezTo>
                <a:close/>
                <a:moveTo>
                  <a:pt x="113" y="170"/>
                </a:moveTo>
                <a:cubicBezTo>
                  <a:pt x="104" y="173"/>
                  <a:pt x="96" y="173"/>
                  <a:pt x="88" y="173"/>
                </a:cubicBezTo>
                <a:cubicBezTo>
                  <a:pt x="99" y="161"/>
                  <a:pt x="110" y="144"/>
                  <a:pt x="119" y="125"/>
                </a:cubicBezTo>
                <a:cubicBezTo>
                  <a:pt x="136" y="128"/>
                  <a:pt x="152" y="130"/>
                  <a:pt x="164" y="129"/>
                </a:cubicBezTo>
                <a:cubicBezTo>
                  <a:pt x="153" y="149"/>
                  <a:pt x="135" y="164"/>
                  <a:pt x="113" y="170"/>
                </a:cubicBezTo>
                <a:close/>
                <a:moveTo>
                  <a:pt x="166" y="124"/>
                </a:moveTo>
                <a:cubicBezTo>
                  <a:pt x="156" y="126"/>
                  <a:pt x="140" y="126"/>
                  <a:pt x="120" y="122"/>
                </a:cubicBezTo>
                <a:cubicBezTo>
                  <a:pt x="122" y="118"/>
                  <a:pt x="124" y="113"/>
                  <a:pt x="126" y="108"/>
                </a:cubicBezTo>
                <a:cubicBezTo>
                  <a:pt x="128" y="103"/>
                  <a:pt x="130" y="97"/>
                  <a:pt x="132" y="91"/>
                </a:cubicBezTo>
                <a:cubicBezTo>
                  <a:pt x="134" y="92"/>
                  <a:pt x="135" y="92"/>
                  <a:pt x="136" y="91"/>
                </a:cubicBezTo>
                <a:cubicBezTo>
                  <a:pt x="139" y="90"/>
                  <a:pt x="141" y="89"/>
                  <a:pt x="142" y="86"/>
                </a:cubicBezTo>
                <a:cubicBezTo>
                  <a:pt x="155" y="93"/>
                  <a:pt x="166" y="99"/>
                  <a:pt x="172" y="105"/>
                </a:cubicBezTo>
                <a:cubicBezTo>
                  <a:pt x="171" y="112"/>
                  <a:pt x="169" y="118"/>
                  <a:pt x="166" y="124"/>
                </a:cubicBezTo>
                <a:close/>
                <a:moveTo>
                  <a:pt x="143" y="83"/>
                </a:moveTo>
                <a:cubicBezTo>
                  <a:pt x="143" y="83"/>
                  <a:pt x="143" y="83"/>
                  <a:pt x="143" y="82"/>
                </a:cubicBezTo>
                <a:cubicBezTo>
                  <a:pt x="153" y="75"/>
                  <a:pt x="161" y="68"/>
                  <a:pt x="167" y="61"/>
                </a:cubicBezTo>
                <a:cubicBezTo>
                  <a:pt x="168" y="64"/>
                  <a:pt x="169" y="67"/>
                  <a:pt x="170" y="70"/>
                </a:cubicBezTo>
                <a:cubicBezTo>
                  <a:pt x="173" y="80"/>
                  <a:pt x="173" y="90"/>
                  <a:pt x="172" y="99"/>
                </a:cubicBezTo>
                <a:cubicBezTo>
                  <a:pt x="165" y="94"/>
                  <a:pt x="155" y="89"/>
                  <a:pt x="143" y="83"/>
                </a:cubicBezTo>
                <a:close/>
              </a:path>
            </a:pathLst>
          </a:custGeom>
          <a:solidFill>
            <a:srgbClr val="005EB8"/>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00" dirty="0">
              <a:solidFill>
                <a:srgbClr val="000000"/>
              </a:solidFill>
            </a:endParaRPr>
          </a:p>
        </p:txBody>
      </p:sp>
      <p:sp>
        <p:nvSpPr>
          <p:cNvPr id="71" name="Freeform 70"/>
          <p:cNvSpPr>
            <a:spLocks noEditPoints="1"/>
          </p:cNvSpPr>
          <p:nvPr/>
        </p:nvSpPr>
        <p:spPr bwMode="auto">
          <a:xfrm>
            <a:off x="1184672" y="5025883"/>
            <a:ext cx="608113" cy="489500"/>
          </a:xfrm>
          <a:custGeom>
            <a:avLst/>
            <a:gdLst/>
            <a:ahLst/>
            <a:cxnLst>
              <a:cxn ang="0">
                <a:pos x="284" y="224"/>
              </a:cxn>
              <a:cxn ang="0">
                <a:pos x="278" y="195"/>
              </a:cxn>
              <a:cxn ang="0">
                <a:pos x="222" y="159"/>
              </a:cxn>
              <a:cxn ang="0">
                <a:pos x="206" y="156"/>
              </a:cxn>
              <a:cxn ang="0">
                <a:pos x="201" y="158"/>
              </a:cxn>
              <a:cxn ang="0">
                <a:pos x="191" y="152"/>
              </a:cxn>
              <a:cxn ang="0">
                <a:pos x="200" y="83"/>
              </a:cxn>
              <a:cxn ang="0">
                <a:pos x="84" y="12"/>
              </a:cxn>
              <a:cxn ang="0">
                <a:pos x="13" y="129"/>
              </a:cxn>
              <a:cxn ang="0">
                <a:pos x="129" y="200"/>
              </a:cxn>
              <a:cxn ang="0">
                <a:pos x="180" y="169"/>
              </a:cxn>
              <a:cxn ang="0">
                <a:pos x="190" y="175"/>
              </a:cxn>
              <a:cxn ang="0">
                <a:pos x="199" y="194"/>
              </a:cxn>
              <a:cxn ang="0">
                <a:pos x="263" y="234"/>
              </a:cxn>
              <a:cxn ang="0">
                <a:pos x="272" y="233"/>
              </a:cxn>
              <a:cxn ang="0">
                <a:pos x="284" y="224"/>
              </a:cxn>
              <a:cxn ang="0">
                <a:pos x="121" y="166"/>
              </a:cxn>
              <a:cxn ang="0">
                <a:pos x="46" y="121"/>
              </a:cxn>
              <a:cxn ang="0">
                <a:pos x="92" y="46"/>
              </a:cxn>
              <a:cxn ang="0">
                <a:pos x="167" y="91"/>
              </a:cxn>
              <a:cxn ang="0">
                <a:pos x="121" y="166"/>
              </a:cxn>
            </a:cxnLst>
            <a:rect l="0" t="0" r="r" b="b"/>
            <a:pathLst>
              <a:path w="291" h="234">
                <a:moveTo>
                  <a:pt x="284" y="224"/>
                </a:moveTo>
                <a:cubicBezTo>
                  <a:pt x="291" y="215"/>
                  <a:pt x="288" y="202"/>
                  <a:pt x="278" y="195"/>
                </a:cubicBezTo>
                <a:cubicBezTo>
                  <a:pt x="222" y="159"/>
                  <a:pt x="222" y="159"/>
                  <a:pt x="222" y="159"/>
                </a:cubicBezTo>
                <a:cubicBezTo>
                  <a:pt x="217" y="155"/>
                  <a:pt x="211" y="155"/>
                  <a:pt x="206" y="156"/>
                </a:cubicBezTo>
                <a:cubicBezTo>
                  <a:pt x="201" y="158"/>
                  <a:pt x="201" y="158"/>
                  <a:pt x="201" y="158"/>
                </a:cubicBezTo>
                <a:cubicBezTo>
                  <a:pt x="191" y="152"/>
                  <a:pt x="191" y="152"/>
                  <a:pt x="191" y="152"/>
                </a:cubicBezTo>
                <a:cubicBezTo>
                  <a:pt x="202" y="132"/>
                  <a:pt x="206" y="107"/>
                  <a:pt x="200" y="83"/>
                </a:cubicBezTo>
                <a:cubicBezTo>
                  <a:pt x="188" y="31"/>
                  <a:pt x="136" y="0"/>
                  <a:pt x="84" y="12"/>
                </a:cubicBezTo>
                <a:cubicBezTo>
                  <a:pt x="32" y="25"/>
                  <a:pt x="0" y="77"/>
                  <a:pt x="13" y="129"/>
                </a:cubicBezTo>
                <a:cubicBezTo>
                  <a:pt x="25" y="181"/>
                  <a:pt x="77" y="213"/>
                  <a:pt x="129" y="200"/>
                </a:cubicBezTo>
                <a:cubicBezTo>
                  <a:pt x="150" y="195"/>
                  <a:pt x="167" y="184"/>
                  <a:pt x="180" y="169"/>
                </a:cubicBezTo>
                <a:cubicBezTo>
                  <a:pt x="190" y="175"/>
                  <a:pt x="190" y="175"/>
                  <a:pt x="190" y="175"/>
                </a:cubicBezTo>
                <a:cubicBezTo>
                  <a:pt x="189" y="182"/>
                  <a:pt x="192" y="190"/>
                  <a:pt x="199" y="194"/>
                </a:cubicBezTo>
                <a:cubicBezTo>
                  <a:pt x="263" y="234"/>
                  <a:pt x="263" y="234"/>
                  <a:pt x="263" y="234"/>
                </a:cubicBezTo>
                <a:cubicBezTo>
                  <a:pt x="266" y="234"/>
                  <a:pt x="269" y="234"/>
                  <a:pt x="272" y="233"/>
                </a:cubicBezTo>
                <a:cubicBezTo>
                  <a:pt x="277" y="232"/>
                  <a:pt x="281" y="229"/>
                  <a:pt x="284" y="224"/>
                </a:cubicBezTo>
                <a:moveTo>
                  <a:pt x="121" y="166"/>
                </a:moveTo>
                <a:cubicBezTo>
                  <a:pt x="88" y="174"/>
                  <a:pt x="54" y="154"/>
                  <a:pt x="46" y="121"/>
                </a:cubicBezTo>
                <a:cubicBezTo>
                  <a:pt x="38" y="87"/>
                  <a:pt x="59" y="54"/>
                  <a:pt x="92" y="46"/>
                </a:cubicBezTo>
                <a:cubicBezTo>
                  <a:pt x="125" y="38"/>
                  <a:pt x="159" y="58"/>
                  <a:pt x="167" y="91"/>
                </a:cubicBezTo>
                <a:cubicBezTo>
                  <a:pt x="175" y="125"/>
                  <a:pt x="154" y="158"/>
                  <a:pt x="121" y="166"/>
                </a:cubicBezTo>
              </a:path>
            </a:pathLst>
          </a:custGeom>
          <a:solidFill>
            <a:srgbClr val="005EB8"/>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00" dirty="0">
              <a:solidFill>
                <a:srgbClr val="000000"/>
              </a:solidFill>
            </a:endParaRPr>
          </a:p>
        </p:txBody>
      </p:sp>
      <p:grpSp>
        <p:nvGrpSpPr>
          <p:cNvPr id="57" name="Group 56"/>
          <p:cNvGrpSpPr/>
          <p:nvPr/>
        </p:nvGrpSpPr>
        <p:grpSpPr>
          <a:xfrm>
            <a:off x="8408225" y="5032192"/>
            <a:ext cx="768590" cy="768590"/>
            <a:chOff x="5255419" y="2588419"/>
            <a:chExt cx="1681162" cy="1681162"/>
          </a:xfrm>
        </p:grpSpPr>
        <p:sp>
          <p:nvSpPr>
            <p:cNvPr id="73" name="Block Arc 72"/>
            <p:cNvSpPr/>
            <p:nvPr/>
          </p:nvSpPr>
          <p:spPr>
            <a:xfrm>
              <a:off x="5255419" y="2588419"/>
              <a:ext cx="1681162" cy="1681162"/>
            </a:xfrm>
            <a:prstGeom prst="blockArc">
              <a:avLst>
                <a:gd name="adj1" fmla="val 10800000"/>
                <a:gd name="adj2" fmla="val 14313146"/>
                <a:gd name="adj3" fmla="val 28416"/>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700" dirty="0">
                <a:solidFill>
                  <a:srgbClr val="000000"/>
                </a:solidFill>
              </a:endParaRPr>
            </a:p>
          </p:txBody>
        </p:sp>
        <p:sp>
          <p:nvSpPr>
            <p:cNvPr id="74" name="Block Arc 73"/>
            <p:cNvSpPr/>
            <p:nvPr/>
          </p:nvSpPr>
          <p:spPr>
            <a:xfrm rot="3737399">
              <a:off x="5255419" y="2588419"/>
              <a:ext cx="1681162" cy="1681162"/>
            </a:xfrm>
            <a:prstGeom prst="blockArc">
              <a:avLst>
                <a:gd name="adj1" fmla="val 10800000"/>
                <a:gd name="adj2" fmla="val 14313146"/>
                <a:gd name="adj3" fmla="val 28416"/>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700" dirty="0">
                <a:solidFill>
                  <a:srgbClr val="000000"/>
                </a:solidFill>
              </a:endParaRPr>
            </a:p>
          </p:txBody>
        </p:sp>
        <p:sp>
          <p:nvSpPr>
            <p:cNvPr id="75" name="Block Arc 74"/>
            <p:cNvSpPr/>
            <p:nvPr/>
          </p:nvSpPr>
          <p:spPr>
            <a:xfrm rot="7512473">
              <a:off x="5255419" y="2588419"/>
              <a:ext cx="1681162" cy="1681162"/>
            </a:xfrm>
            <a:prstGeom prst="blockArc">
              <a:avLst>
                <a:gd name="adj1" fmla="val 10800000"/>
                <a:gd name="adj2" fmla="val 14313146"/>
                <a:gd name="adj3" fmla="val 28416"/>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700" dirty="0">
                <a:solidFill>
                  <a:srgbClr val="000000"/>
                </a:solidFill>
              </a:endParaRPr>
            </a:p>
          </p:txBody>
        </p:sp>
        <p:grpSp>
          <p:nvGrpSpPr>
            <p:cNvPr id="76" name="Group 75"/>
            <p:cNvGrpSpPr/>
            <p:nvPr/>
          </p:nvGrpSpPr>
          <p:grpSpPr>
            <a:xfrm>
              <a:off x="5988844" y="2828132"/>
              <a:ext cx="214312" cy="659419"/>
              <a:chOff x="923926" y="4535488"/>
              <a:chExt cx="214312" cy="659419"/>
            </a:xfrm>
          </p:grpSpPr>
          <p:sp>
            <p:nvSpPr>
              <p:cNvPr id="77" name="Oval 76"/>
              <p:cNvSpPr/>
              <p:nvPr/>
            </p:nvSpPr>
            <p:spPr>
              <a:xfrm>
                <a:off x="923926" y="4980595"/>
                <a:ext cx="214312" cy="214312"/>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700" dirty="0">
                  <a:solidFill>
                    <a:prstClr val="white"/>
                  </a:solidFill>
                </a:endParaRPr>
              </a:p>
            </p:txBody>
          </p:sp>
          <p:sp>
            <p:nvSpPr>
              <p:cNvPr id="78" name="Isosceles Triangle 77"/>
              <p:cNvSpPr/>
              <p:nvPr/>
            </p:nvSpPr>
            <p:spPr>
              <a:xfrm>
                <a:off x="947739" y="4535488"/>
                <a:ext cx="166686" cy="537434"/>
              </a:xfrm>
              <a:prstGeom prst="triangl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700" dirty="0">
                  <a:solidFill>
                    <a:prstClr val="white"/>
                  </a:solidFill>
                </a:endParaRPr>
              </a:p>
            </p:txBody>
          </p:sp>
        </p:grpSp>
      </p:grpSp>
      <p:grpSp>
        <p:nvGrpSpPr>
          <p:cNvPr id="80" name="Group 79"/>
          <p:cNvGrpSpPr>
            <a:grpSpLocks noChangeAspect="1"/>
          </p:cNvGrpSpPr>
          <p:nvPr/>
        </p:nvGrpSpPr>
        <p:grpSpPr bwMode="auto">
          <a:xfrm>
            <a:off x="8444542" y="2621301"/>
            <a:ext cx="629367" cy="629367"/>
            <a:chOff x="179" y="641"/>
            <a:chExt cx="575" cy="575"/>
          </a:xfrm>
          <a:solidFill>
            <a:srgbClr val="005EB8"/>
          </a:solidFill>
        </p:grpSpPr>
        <p:sp>
          <p:nvSpPr>
            <p:cNvPr id="81" name="Freeform 80"/>
            <p:cNvSpPr>
              <a:spLocks noEditPoints="1"/>
            </p:cNvSpPr>
            <p:nvPr/>
          </p:nvSpPr>
          <p:spPr bwMode="auto">
            <a:xfrm>
              <a:off x="179" y="641"/>
              <a:ext cx="575" cy="575"/>
            </a:xfrm>
            <a:custGeom>
              <a:avLst/>
              <a:gdLst/>
              <a:ahLst/>
              <a:cxnLst>
                <a:cxn ang="0">
                  <a:pos x="110" y="13"/>
                </a:cxn>
                <a:cxn ang="0">
                  <a:pos x="56" y="0"/>
                </a:cxn>
                <a:cxn ang="0">
                  <a:pos x="2" y="13"/>
                </a:cxn>
                <a:cxn ang="0">
                  <a:pos x="56" y="111"/>
                </a:cxn>
                <a:cxn ang="0">
                  <a:pos x="110" y="13"/>
                </a:cxn>
                <a:cxn ang="0">
                  <a:pos x="56" y="101"/>
                </a:cxn>
                <a:cxn ang="0">
                  <a:pos x="13" y="23"/>
                </a:cxn>
                <a:cxn ang="0">
                  <a:pos x="56" y="10"/>
                </a:cxn>
                <a:cxn ang="0">
                  <a:pos x="99" y="23"/>
                </a:cxn>
                <a:cxn ang="0">
                  <a:pos x="56" y="101"/>
                </a:cxn>
              </a:cxnLst>
              <a:rect l="0" t="0" r="r" b="b"/>
              <a:pathLst>
                <a:path w="111" h="111">
                  <a:moveTo>
                    <a:pt x="110" y="13"/>
                  </a:moveTo>
                  <a:cubicBezTo>
                    <a:pt x="56" y="0"/>
                    <a:pt x="56" y="0"/>
                    <a:pt x="56" y="0"/>
                  </a:cubicBezTo>
                  <a:cubicBezTo>
                    <a:pt x="2" y="13"/>
                    <a:pt x="2" y="13"/>
                    <a:pt x="2" y="13"/>
                  </a:cubicBezTo>
                  <a:cubicBezTo>
                    <a:pt x="2" y="13"/>
                    <a:pt x="0" y="85"/>
                    <a:pt x="56" y="111"/>
                  </a:cubicBezTo>
                  <a:cubicBezTo>
                    <a:pt x="111" y="85"/>
                    <a:pt x="110" y="13"/>
                    <a:pt x="110" y="13"/>
                  </a:cubicBezTo>
                  <a:close/>
                  <a:moveTo>
                    <a:pt x="56" y="101"/>
                  </a:moveTo>
                  <a:cubicBezTo>
                    <a:pt x="11" y="81"/>
                    <a:pt x="13" y="23"/>
                    <a:pt x="13" y="23"/>
                  </a:cubicBezTo>
                  <a:cubicBezTo>
                    <a:pt x="56" y="10"/>
                    <a:pt x="56" y="10"/>
                    <a:pt x="56" y="10"/>
                  </a:cubicBezTo>
                  <a:cubicBezTo>
                    <a:pt x="99" y="23"/>
                    <a:pt x="99" y="23"/>
                    <a:pt x="99" y="23"/>
                  </a:cubicBezTo>
                  <a:cubicBezTo>
                    <a:pt x="99" y="23"/>
                    <a:pt x="100" y="81"/>
                    <a:pt x="56" y="1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00" dirty="0">
                <a:solidFill>
                  <a:srgbClr val="000000"/>
                </a:solidFill>
              </a:endParaRPr>
            </a:p>
          </p:txBody>
        </p:sp>
        <p:sp>
          <p:nvSpPr>
            <p:cNvPr id="82" name="Freeform 81"/>
            <p:cNvSpPr>
              <a:spLocks/>
            </p:cNvSpPr>
            <p:nvPr/>
          </p:nvSpPr>
          <p:spPr bwMode="auto">
            <a:xfrm>
              <a:off x="262" y="714"/>
              <a:ext cx="300" cy="331"/>
            </a:xfrm>
            <a:custGeom>
              <a:avLst/>
              <a:gdLst/>
              <a:ahLst/>
              <a:cxnLst>
                <a:cxn ang="0">
                  <a:pos x="40" y="0"/>
                </a:cxn>
                <a:cxn ang="0">
                  <a:pos x="1" y="12"/>
                </a:cxn>
                <a:cxn ang="0">
                  <a:pos x="17" y="64"/>
                </a:cxn>
                <a:cxn ang="0">
                  <a:pos x="58" y="6"/>
                </a:cxn>
                <a:cxn ang="0">
                  <a:pos x="40" y="0"/>
                </a:cxn>
              </a:cxnLst>
              <a:rect l="0" t="0" r="r" b="b"/>
              <a:pathLst>
                <a:path w="58" h="64">
                  <a:moveTo>
                    <a:pt x="40" y="0"/>
                  </a:moveTo>
                  <a:cubicBezTo>
                    <a:pt x="1" y="12"/>
                    <a:pt x="1" y="12"/>
                    <a:pt x="1" y="12"/>
                  </a:cubicBezTo>
                  <a:cubicBezTo>
                    <a:pt x="1" y="12"/>
                    <a:pt x="0" y="42"/>
                    <a:pt x="17" y="64"/>
                  </a:cubicBezTo>
                  <a:cubicBezTo>
                    <a:pt x="25" y="57"/>
                    <a:pt x="48" y="32"/>
                    <a:pt x="58" y="6"/>
                  </a:cubicBezTo>
                  <a:lnTo>
                    <a:pt x="4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00" dirty="0">
                <a:solidFill>
                  <a:srgbClr val="000000"/>
                </a:solidFill>
              </a:endParaRPr>
            </a:p>
          </p:txBody>
        </p:sp>
        <p:sp>
          <p:nvSpPr>
            <p:cNvPr id="83" name="Freeform 82"/>
            <p:cNvSpPr>
              <a:spLocks/>
            </p:cNvSpPr>
            <p:nvPr/>
          </p:nvSpPr>
          <p:spPr bwMode="auto">
            <a:xfrm>
              <a:off x="391" y="797"/>
              <a:ext cx="275" cy="346"/>
            </a:xfrm>
            <a:custGeom>
              <a:avLst/>
              <a:gdLst/>
              <a:ahLst/>
              <a:cxnLst>
                <a:cxn ang="0">
                  <a:pos x="0" y="57"/>
                </a:cxn>
                <a:cxn ang="0">
                  <a:pos x="15" y="67"/>
                </a:cxn>
                <a:cxn ang="0">
                  <a:pos x="53" y="0"/>
                </a:cxn>
                <a:cxn ang="0">
                  <a:pos x="0" y="57"/>
                </a:cxn>
              </a:cxnLst>
              <a:rect l="0" t="0" r="r" b="b"/>
              <a:pathLst>
                <a:path w="53" h="67">
                  <a:moveTo>
                    <a:pt x="0" y="57"/>
                  </a:moveTo>
                  <a:cubicBezTo>
                    <a:pt x="4" y="60"/>
                    <a:pt x="9" y="64"/>
                    <a:pt x="15" y="67"/>
                  </a:cubicBezTo>
                  <a:cubicBezTo>
                    <a:pt x="48" y="51"/>
                    <a:pt x="53" y="13"/>
                    <a:pt x="53" y="0"/>
                  </a:cubicBezTo>
                  <a:cubicBezTo>
                    <a:pt x="31" y="36"/>
                    <a:pt x="8" y="52"/>
                    <a:pt x="0"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00" dirty="0">
                <a:solidFill>
                  <a:srgbClr val="000000"/>
                </a:solidFill>
              </a:endParaRPr>
            </a:p>
          </p:txBody>
        </p:sp>
      </p:grpSp>
      <p:grpSp>
        <p:nvGrpSpPr>
          <p:cNvPr id="84" name="Group 83"/>
          <p:cNvGrpSpPr/>
          <p:nvPr/>
        </p:nvGrpSpPr>
        <p:grpSpPr>
          <a:xfrm>
            <a:off x="1540394" y="3805732"/>
            <a:ext cx="408235" cy="537726"/>
            <a:chOff x="4095750" y="2803525"/>
            <a:chExt cx="950913" cy="1252538"/>
          </a:xfrm>
          <a:solidFill>
            <a:srgbClr val="005EB8"/>
          </a:solidFill>
        </p:grpSpPr>
        <p:sp>
          <p:nvSpPr>
            <p:cNvPr id="85" name="Freeform 84"/>
            <p:cNvSpPr>
              <a:spLocks noEditPoints="1"/>
            </p:cNvSpPr>
            <p:nvPr/>
          </p:nvSpPr>
          <p:spPr bwMode="auto">
            <a:xfrm>
              <a:off x="4095750" y="2803525"/>
              <a:ext cx="950913" cy="1252538"/>
            </a:xfrm>
            <a:custGeom>
              <a:avLst/>
              <a:gdLst/>
              <a:ahLst/>
              <a:cxnLst>
                <a:cxn ang="0">
                  <a:pos x="31" y="0"/>
                </a:cxn>
                <a:cxn ang="0">
                  <a:pos x="0" y="303"/>
                </a:cxn>
                <a:cxn ang="0">
                  <a:pos x="222" y="334"/>
                </a:cxn>
                <a:cxn ang="0">
                  <a:pos x="253" y="31"/>
                </a:cxn>
                <a:cxn ang="0">
                  <a:pos x="205" y="177"/>
                </a:cxn>
                <a:cxn ang="0">
                  <a:pos x="171" y="159"/>
                </a:cxn>
                <a:cxn ang="0">
                  <a:pos x="188" y="136"/>
                </a:cxn>
                <a:cxn ang="0">
                  <a:pos x="222" y="154"/>
                </a:cxn>
                <a:cxn ang="0">
                  <a:pos x="205" y="177"/>
                </a:cxn>
                <a:cxn ang="0">
                  <a:pos x="222" y="218"/>
                </a:cxn>
                <a:cxn ang="0">
                  <a:pos x="188" y="236"/>
                </a:cxn>
                <a:cxn ang="0">
                  <a:pos x="171" y="212"/>
                </a:cxn>
                <a:cxn ang="0">
                  <a:pos x="205" y="195"/>
                </a:cxn>
                <a:cxn ang="0">
                  <a:pos x="31" y="83"/>
                </a:cxn>
                <a:cxn ang="0">
                  <a:pos x="51" y="33"/>
                </a:cxn>
                <a:cxn ang="0">
                  <a:pos x="222" y="52"/>
                </a:cxn>
                <a:cxn ang="0">
                  <a:pos x="202" y="102"/>
                </a:cxn>
                <a:cxn ang="0">
                  <a:pos x="31" y="83"/>
                </a:cxn>
                <a:cxn ang="0">
                  <a:pos x="69" y="295"/>
                </a:cxn>
                <a:cxn ang="0">
                  <a:pos x="34" y="277"/>
                </a:cxn>
                <a:cxn ang="0">
                  <a:pos x="52" y="254"/>
                </a:cxn>
                <a:cxn ang="0">
                  <a:pos x="86" y="272"/>
                </a:cxn>
                <a:cxn ang="0">
                  <a:pos x="34" y="218"/>
                </a:cxn>
                <a:cxn ang="0">
                  <a:pos x="52" y="195"/>
                </a:cxn>
                <a:cxn ang="0">
                  <a:pos x="86" y="212"/>
                </a:cxn>
                <a:cxn ang="0">
                  <a:pos x="68" y="236"/>
                </a:cxn>
                <a:cxn ang="0">
                  <a:pos x="34" y="218"/>
                </a:cxn>
                <a:cxn ang="0">
                  <a:pos x="69" y="177"/>
                </a:cxn>
                <a:cxn ang="0">
                  <a:pos x="34" y="159"/>
                </a:cxn>
                <a:cxn ang="0">
                  <a:pos x="52" y="136"/>
                </a:cxn>
                <a:cxn ang="0">
                  <a:pos x="86" y="154"/>
                </a:cxn>
                <a:cxn ang="0">
                  <a:pos x="154" y="277"/>
                </a:cxn>
                <a:cxn ang="0">
                  <a:pos x="120" y="295"/>
                </a:cxn>
                <a:cxn ang="0">
                  <a:pos x="103" y="272"/>
                </a:cxn>
                <a:cxn ang="0">
                  <a:pos x="137" y="254"/>
                </a:cxn>
                <a:cxn ang="0">
                  <a:pos x="154" y="277"/>
                </a:cxn>
                <a:cxn ang="0">
                  <a:pos x="103" y="212"/>
                </a:cxn>
                <a:cxn ang="0">
                  <a:pos x="137" y="195"/>
                </a:cxn>
                <a:cxn ang="0">
                  <a:pos x="154" y="218"/>
                </a:cxn>
                <a:cxn ang="0">
                  <a:pos x="120" y="236"/>
                </a:cxn>
                <a:cxn ang="0">
                  <a:pos x="154" y="159"/>
                </a:cxn>
                <a:cxn ang="0">
                  <a:pos x="120" y="177"/>
                </a:cxn>
                <a:cxn ang="0">
                  <a:pos x="103" y="154"/>
                </a:cxn>
                <a:cxn ang="0">
                  <a:pos x="137" y="136"/>
                </a:cxn>
                <a:cxn ang="0">
                  <a:pos x="154" y="159"/>
                </a:cxn>
                <a:cxn ang="0">
                  <a:pos x="205" y="295"/>
                </a:cxn>
                <a:cxn ang="0">
                  <a:pos x="171" y="277"/>
                </a:cxn>
                <a:cxn ang="0">
                  <a:pos x="188" y="254"/>
                </a:cxn>
                <a:cxn ang="0">
                  <a:pos x="222" y="272"/>
                </a:cxn>
              </a:cxnLst>
              <a:rect l="0" t="0" r="r" b="b"/>
              <a:pathLst>
                <a:path w="253" h="334">
                  <a:moveTo>
                    <a:pt x="222" y="0"/>
                  </a:moveTo>
                  <a:cubicBezTo>
                    <a:pt x="31" y="0"/>
                    <a:pt x="31" y="0"/>
                    <a:pt x="31" y="0"/>
                  </a:cubicBezTo>
                  <a:cubicBezTo>
                    <a:pt x="14" y="0"/>
                    <a:pt x="0" y="14"/>
                    <a:pt x="0" y="31"/>
                  </a:cubicBezTo>
                  <a:cubicBezTo>
                    <a:pt x="0" y="303"/>
                    <a:pt x="0" y="303"/>
                    <a:pt x="0" y="303"/>
                  </a:cubicBezTo>
                  <a:cubicBezTo>
                    <a:pt x="0" y="320"/>
                    <a:pt x="14" y="334"/>
                    <a:pt x="31" y="334"/>
                  </a:cubicBezTo>
                  <a:cubicBezTo>
                    <a:pt x="222" y="334"/>
                    <a:pt x="222" y="334"/>
                    <a:pt x="222" y="334"/>
                  </a:cubicBezTo>
                  <a:cubicBezTo>
                    <a:pt x="239" y="334"/>
                    <a:pt x="253" y="320"/>
                    <a:pt x="253" y="303"/>
                  </a:cubicBezTo>
                  <a:cubicBezTo>
                    <a:pt x="253" y="31"/>
                    <a:pt x="253" y="31"/>
                    <a:pt x="253" y="31"/>
                  </a:cubicBezTo>
                  <a:cubicBezTo>
                    <a:pt x="253" y="14"/>
                    <a:pt x="239" y="0"/>
                    <a:pt x="222" y="0"/>
                  </a:cubicBezTo>
                  <a:close/>
                  <a:moveTo>
                    <a:pt x="205" y="177"/>
                  </a:moveTo>
                  <a:cubicBezTo>
                    <a:pt x="188" y="177"/>
                    <a:pt x="188" y="177"/>
                    <a:pt x="188" y="177"/>
                  </a:cubicBezTo>
                  <a:cubicBezTo>
                    <a:pt x="179" y="177"/>
                    <a:pt x="171" y="169"/>
                    <a:pt x="171" y="159"/>
                  </a:cubicBezTo>
                  <a:cubicBezTo>
                    <a:pt x="171" y="154"/>
                    <a:pt x="171" y="154"/>
                    <a:pt x="171" y="154"/>
                  </a:cubicBezTo>
                  <a:cubicBezTo>
                    <a:pt x="171" y="144"/>
                    <a:pt x="179" y="136"/>
                    <a:pt x="188" y="136"/>
                  </a:cubicBezTo>
                  <a:cubicBezTo>
                    <a:pt x="205" y="136"/>
                    <a:pt x="205" y="136"/>
                    <a:pt x="205" y="136"/>
                  </a:cubicBezTo>
                  <a:cubicBezTo>
                    <a:pt x="215" y="136"/>
                    <a:pt x="222" y="144"/>
                    <a:pt x="222" y="154"/>
                  </a:cubicBezTo>
                  <a:cubicBezTo>
                    <a:pt x="222" y="159"/>
                    <a:pt x="222" y="159"/>
                    <a:pt x="222" y="159"/>
                  </a:cubicBezTo>
                  <a:cubicBezTo>
                    <a:pt x="222" y="169"/>
                    <a:pt x="215" y="177"/>
                    <a:pt x="205" y="177"/>
                  </a:cubicBezTo>
                  <a:close/>
                  <a:moveTo>
                    <a:pt x="222" y="212"/>
                  </a:moveTo>
                  <a:cubicBezTo>
                    <a:pt x="222" y="218"/>
                    <a:pt x="222" y="218"/>
                    <a:pt x="222" y="218"/>
                  </a:cubicBezTo>
                  <a:cubicBezTo>
                    <a:pt x="222" y="228"/>
                    <a:pt x="215" y="236"/>
                    <a:pt x="205" y="236"/>
                  </a:cubicBezTo>
                  <a:cubicBezTo>
                    <a:pt x="188" y="236"/>
                    <a:pt x="188" y="236"/>
                    <a:pt x="188" y="236"/>
                  </a:cubicBezTo>
                  <a:cubicBezTo>
                    <a:pt x="179" y="236"/>
                    <a:pt x="171" y="228"/>
                    <a:pt x="171" y="218"/>
                  </a:cubicBezTo>
                  <a:cubicBezTo>
                    <a:pt x="171" y="212"/>
                    <a:pt x="171" y="212"/>
                    <a:pt x="171" y="212"/>
                  </a:cubicBezTo>
                  <a:cubicBezTo>
                    <a:pt x="171" y="203"/>
                    <a:pt x="179" y="195"/>
                    <a:pt x="188" y="195"/>
                  </a:cubicBezTo>
                  <a:cubicBezTo>
                    <a:pt x="205" y="195"/>
                    <a:pt x="205" y="195"/>
                    <a:pt x="205" y="195"/>
                  </a:cubicBezTo>
                  <a:cubicBezTo>
                    <a:pt x="215" y="195"/>
                    <a:pt x="222" y="203"/>
                    <a:pt x="222" y="212"/>
                  </a:cubicBezTo>
                  <a:close/>
                  <a:moveTo>
                    <a:pt x="31" y="83"/>
                  </a:moveTo>
                  <a:cubicBezTo>
                    <a:pt x="31" y="52"/>
                    <a:pt x="31" y="52"/>
                    <a:pt x="31" y="52"/>
                  </a:cubicBezTo>
                  <a:cubicBezTo>
                    <a:pt x="31" y="42"/>
                    <a:pt x="40" y="33"/>
                    <a:pt x="51" y="33"/>
                  </a:cubicBezTo>
                  <a:cubicBezTo>
                    <a:pt x="202" y="33"/>
                    <a:pt x="202" y="33"/>
                    <a:pt x="202" y="33"/>
                  </a:cubicBezTo>
                  <a:cubicBezTo>
                    <a:pt x="213" y="33"/>
                    <a:pt x="222" y="42"/>
                    <a:pt x="222" y="52"/>
                  </a:cubicBezTo>
                  <a:cubicBezTo>
                    <a:pt x="222" y="83"/>
                    <a:pt x="222" y="83"/>
                    <a:pt x="222" y="83"/>
                  </a:cubicBezTo>
                  <a:cubicBezTo>
                    <a:pt x="222" y="93"/>
                    <a:pt x="213" y="102"/>
                    <a:pt x="202" y="102"/>
                  </a:cubicBezTo>
                  <a:cubicBezTo>
                    <a:pt x="51" y="102"/>
                    <a:pt x="51" y="102"/>
                    <a:pt x="51" y="102"/>
                  </a:cubicBezTo>
                  <a:cubicBezTo>
                    <a:pt x="40" y="102"/>
                    <a:pt x="31" y="93"/>
                    <a:pt x="31" y="83"/>
                  </a:cubicBezTo>
                  <a:close/>
                  <a:moveTo>
                    <a:pt x="86" y="277"/>
                  </a:moveTo>
                  <a:cubicBezTo>
                    <a:pt x="86" y="287"/>
                    <a:pt x="78" y="295"/>
                    <a:pt x="69" y="295"/>
                  </a:cubicBezTo>
                  <a:cubicBezTo>
                    <a:pt x="52" y="295"/>
                    <a:pt x="52" y="295"/>
                    <a:pt x="52" y="295"/>
                  </a:cubicBezTo>
                  <a:cubicBezTo>
                    <a:pt x="42" y="295"/>
                    <a:pt x="34" y="287"/>
                    <a:pt x="34" y="277"/>
                  </a:cubicBezTo>
                  <a:cubicBezTo>
                    <a:pt x="34" y="272"/>
                    <a:pt x="34" y="272"/>
                    <a:pt x="34" y="272"/>
                  </a:cubicBezTo>
                  <a:cubicBezTo>
                    <a:pt x="34" y="262"/>
                    <a:pt x="42" y="254"/>
                    <a:pt x="52" y="254"/>
                  </a:cubicBezTo>
                  <a:cubicBezTo>
                    <a:pt x="69" y="254"/>
                    <a:pt x="69" y="254"/>
                    <a:pt x="69" y="254"/>
                  </a:cubicBezTo>
                  <a:cubicBezTo>
                    <a:pt x="78" y="254"/>
                    <a:pt x="86" y="262"/>
                    <a:pt x="86" y="272"/>
                  </a:cubicBezTo>
                  <a:lnTo>
                    <a:pt x="86" y="277"/>
                  </a:lnTo>
                  <a:close/>
                  <a:moveTo>
                    <a:pt x="34" y="218"/>
                  </a:moveTo>
                  <a:cubicBezTo>
                    <a:pt x="34" y="212"/>
                    <a:pt x="34" y="212"/>
                    <a:pt x="34" y="212"/>
                  </a:cubicBezTo>
                  <a:cubicBezTo>
                    <a:pt x="34" y="203"/>
                    <a:pt x="42" y="195"/>
                    <a:pt x="52" y="195"/>
                  </a:cubicBezTo>
                  <a:cubicBezTo>
                    <a:pt x="68" y="195"/>
                    <a:pt x="68" y="195"/>
                    <a:pt x="68" y="195"/>
                  </a:cubicBezTo>
                  <a:cubicBezTo>
                    <a:pt x="78" y="195"/>
                    <a:pt x="86" y="203"/>
                    <a:pt x="86" y="212"/>
                  </a:cubicBezTo>
                  <a:cubicBezTo>
                    <a:pt x="86" y="218"/>
                    <a:pt x="86" y="218"/>
                    <a:pt x="86" y="218"/>
                  </a:cubicBezTo>
                  <a:cubicBezTo>
                    <a:pt x="86" y="228"/>
                    <a:pt x="78" y="236"/>
                    <a:pt x="68" y="236"/>
                  </a:cubicBezTo>
                  <a:cubicBezTo>
                    <a:pt x="52" y="236"/>
                    <a:pt x="52" y="236"/>
                    <a:pt x="52" y="236"/>
                  </a:cubicBezTo>
                  <a:cubicBezTo>
                    <a:pt x="42" y="236"/>
                    <a:pt x="34" y="228"/>
                    <a:pt x="34" y="218"/>
                  </a:cubicBezTo>
                  <a:close/>
                  <a:moveTo>
                    <a:pt x="86" y="159"/>
                  </a:moveTo>
                  <a:cubicBezTo>
                    <a:pt x="86" y="169"/>
                    <a:pt x="78" y="177"/>
                    <a:pt x="69" y="177"/>
                  </a:cubicBezTo>
                  <a:cubicBezTo>
                    <a:pt x="52" y="177"/>
                    <a:pt x="52" y="177"/>
                    <a:pt x="52" y="177"/>
                  </a:cubicBezTo>
                  <a:cubicBezTo>
                    <a:pt x="42" y="177"/>
                    <a:pt x="34" y="169"/>
                    <a:pt x="34" y="159"/>
                  </a:cubicBezTo>
                  <a:cubicBezTo>
                    <a:pt x="34" y="154"/>
                    <a:pt x="34" y="154"/>
                    <a:pt x="34" y="154"/>
                  </a:cubicBezTo>
                  <a:cubicBezTo>
                    <a:pt x="34" y="144"/>
                    <a:pt x="42" y="136"/>
                    <a:pt x="52" y="136"/>
                  </a:cubicBezTo>
                  <a:cubicBezTo>
                    <a:pt x="69" y="136"/>
                    <a:pt x="69" y="136"/>
                    <a:pt x="69" y="136"/>
                  </a:cubicBezTo>
                  <a:cubicBezTo>
                    <a:pt x="78" y="136"/>
                    <a:pt x="86" y="144"/>
                    <a:pt x="86" y="154"/>
                  </a:cubicBezTo>
                  <a:lnTo>
                    <a:pt x="86" y="159"/>
                  </a:lnTo>
                  <a:close/>
                  <a:moveTo>
                    <a:pt x="154" y="277"/>
                  </a:moveTo>
                  <a:cubicBezTo>
                    <a:pt x="154" y="287"/>
                    <a:pt x="146" y="295"/>
                    <a:pt x="137" y="295"/>
                  </a:cubicBezTo>
                  <a:cubicBezTo>
                    <a:pt x="120" y="295"/>
                    <a:pt x="120" y="295"/>
                    <a:pt x="120" y="295"/>
                  </a:cubicBezTo>
                  <a:cubicBezTo>
                    <a:pt x="111" y="295"/>
                    <a:pt x="103" y="287"/>
                    <a:pt x="103" y="277"/>
                  </a:cubicBezTo>
                  <a:cubicBezTo>
                    <a:pt x="103" y="272"/>
                    <a:pt x="103" y="272"/>
                    <a:pt x="103" y="272"/>
                  </a:cubicBezTo>
                  <a:cubicBezTo>
                    <a:pt x="103" y="262"/>
                    <a:pt x="111" y="254"/>
                    <a:pt x="120" y="254"/>
                  </a:cubicBezTo>
                  <a:cubicBezTo>
                    <a:pt x="137" y="254"/>
                    <a:pt x="137" y="254"/>
                    <a:pt x="137" y="254"/>
                  </a:cubicBezTo>
                  <a:cubicBezTo>
                    <a:pt x="146" y="254"/>
                    <a:pt x="154" y="262"/>
                    <a:pt x="154" y="272"/>
                  </a:cubicBezTo>
                  <a:lnTo>
                    <a:pt x="154" y="277"/>
                  </a:lnTo>
                  <a:close/>
                  <a:moveTo>
                    <a:pt x="103" y="218"/>
                  </a:moveTo>
                  <a:cubicBezTo>
                    <a:pt x="103" y="212"/>
                    <a:pt x="103" y="212"/>
                    <a:pt x="103" y="212"/>
                  </a:cubicBezTo>
                  <a:cubicBezTo>
                    <a:pt x="103" y="203"/>
                    <a:pt x="111" y="195"/>
                    <a:pt x="120" y="195"/>
                  </a:cubicBezTo>
                  <a:cubicBezTo>
                    <a:pt x="137" y="195"/>
                    <a:pt x="137" y="195"/>
                    <a:pt x="137" y="195"/>
                  </a:cubicBezTo>
                  <a:cubicBezTo>
                    <a:pt x="146" y="195"/>
                    <a:pt x="154" y="203"/>
                    <a:pt x="154" y="212"/>
                  </a:cubicBezTo>
                  <a:cubicBezTo>
                    <a:pt x="154" y="218"/>
                    <a:pt x="154" y="218"/>
                    <a:pt x="154" y="218"/>
                  </a:cubicBezTo>
                  <a:cubicBezTo>
                    <a:pt x="154" y="228"/>
                    <a:pt x="146" y="236"/>
                    <a:pt x="137" y="236"/>
                  </a:cubicBezTo>
                  <a:cubicBezTo>
                    <a:pt x="120" y="236"/>
                    <a:pt x="120" y="236"/>
                    <a:pt x="120" y="236"/>
                  </a:cubicBezTo>
                  <a:cubicBezTo>
                    <a:pt x="111" y="236"/>
                    <a:pt x="103" y="228"/>
                    <a:pt x="103" y="218"/>
                  </a:cubicBezTo>
                  <a:close/>
                  <a:moveTo>
                    <a:pt x="154" y="159"/>
                  </a:moveTo>
                  <a:cubicBezTo>
                    <a:pt x="154" y="169"/>
                    <a:pt x="146" y="177"/>
                    <a:pt x="137" y="177"/>
                  </a:cubicBezTo>
                  <a:cubicBezTo>
                    <a:pt x="120" y="177"/>
                    <a:pt x="120" y="177"/>
                    <a:pt x="120" y="177"/>
                  </a:cubicBezTo>
                  <a:cubicBezTo>
                    <a:pt x="111" y="177"/>
                    <a:pt x="103" y="169"/>
                    <a:pt x="103" y="159"/>
                  </a:cubicBezTo>
                  <a:cubicBezTo>
                    <a:pt x="103" y="154"/>
                    <a:pt x="103" y="154"/>
                    <a:pt x="103" y="154"/>
                  </a:cubicBezTo>
                  <a:cubicBezTo>
                    <a:pt x="103" y="144"/>
                    <a:pt x="111" y="136"/>
                    <a:pt x="120" y="136"/>
                  </a:cubicBezTo>
                  <a:cubicBezTo>
                    <a:pt x="137" y="136"/>
                    <a:pt x="137" y="136"/>
                    <a:pt x="137" y="136"/>
                  </a:cubicBezTo>
                  <a:cubicBezTo>
                    <a:pt x="146" y="136"/>
                    <a:pt x="154" y="144"/>
                    <a:pt x="154" y="154"/>
                  </a:cubicBezTo>
                  <a:lnTo>
                    <a:pt x="154" y="159"/>
                  </a:lnTo>
                  <a:close/>
                  <a:moveTo>
                    <a:pt x="222" y="277"/>
                  </a:moveTo>
                  <a:cubicBezTo>
                    <a:pt x="222" y="287"/>
                    <a:pt x="215" y="295"/>
                    <a:pt x="205" y="295"/>
                  </a:cubicBezTo>
                  <a:cubicBezTo>
                    <a:pt x="188" y="295"/>
                    <a:pt x="188" y="295"/>
                    <a:pt x="188" y="295"/>
                  </a:cubicBezTo>
                  <a:cubicBezTo>
                    <a:pt x="179" y="295"/>
                    <a:pt x="171" y="287"/>
                    <a:pt x="171" y="277"/>
                  </a:cubicBezTo>
                  <a:cubicBezTo>
                    <a:pt x="171" y="272"/>
                    <a:pt x="171" y="272"/>
                    <a:pt x="171" y="272"/>
                  </a:cubicBezTo>
                  <a:cubicBezTo>
                    <a:pt x="171" y="262"/>
                    <a:pt x="179" y="254"/>
                    <a:pt x="188" y="254"/>
                  </a:cubicBezTo>
                  <a:cubicBezTo>
                    <a:pt x="205" y="254"/>
                    <a:pt x="205" y="254"/>
                    <a:pt x="205" y="254"/>
                  </a:cubicBezTo>
                  <a:cubicBezTo>
                    <a:pt x="215" y="254"/>
                    <a:pt x="222" y="262"/>
                    <a:pt x="222" y="272"/>
                  </a:cubicBezTo>
                  <a:lnTo>
                    <a:pt x="222" y="27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00" dirty="0">
                <a:solidFill>
                  <a:srgbClr val="000000"/>
                </a:solidFill>
              </a:endParaRPr>
            </a:p>
          </p:txBody>
        </p:sp>
        <p:sp>
          <p:nvSpPr>
            <p:cNvPr id="86" name="Freeform 85"/>
            <p:cNvSpPr>
              <a:spLocks/>
            </p:cNvSpPr>
            <p:nvPr/>
          </p:nvSpPr>
          <p:spPr bwMode="auto">
            <a:xfrm>
              <a:off x="4284663" y="2994025"/>
              <a:ext cx="573088" cy="123825"/>
            </a:xfrm>
            <a:custGeom>
              <a:avLst/>
              <a:gdLst/>
              <a:ahLst/>
              <a:cxnLst>
                <a:cxn ang="0">
                  <a:pos x="1" y="33"/>
                </a:cxn>
                <a:cxn ang="0">
                  <a:pos x="152" y="33"/>
                </a:cxn>
                <a:cxn ang="0">
                  <a:pos x="153" y="32"/>
                </a:cxn>
                <a:cxn ang="0">
                  <a:pos x="153" y="1"/>
                </a:cxn>
                <a:cxn ang="0">
                  <a:pos x="152" y="0"/>
                </a:cxn>
                <a:cxn ang="0">
                  <a:pos x="1" y="0"/>
                </a:cxn>
                <a:cxn ang="0">
                  <a:pos x="0" y="1"/>
                </a:cxn>
                <a:cxn ang="0">
                  <a:pos x="0" y="32"/>
                </a:cxn>
                <a:cxn ang="0">
                  <a:pos x="1" y="33"/>
                </a:cxn>
              </a:cxnLst>
              <a:rect l="0" t="0" r="r" b="b"/>
              <a:pathLst>
                <a:path w="153" h="33">
                  <a:moveTo>
                    <a:pt x="1" y="33"/>
                  </a:moveTo>
                  <a:cubicBezTo>
                    <a:pt x="152" y="33"/>
                    <a:pt x="152" y="33"/>
                    <a:pt x="152" y="33"/>
                  </a:cubicBezTo>
                  <a:cubicBezTo>
                    <a:pt x="153" y="33"/>
                    <a:pt x="153" y="32"/>
                    <a:pt x="153" y="32"/>
                  </a:cubicBezTo>
                  <a:cubicBezTo>
                    <a:pt x="153" y="1"/>
                    <a:pt x="153" y="1"/>
                    <a:pt x="153" y="1"/>
                  </a:cubicBezTo>
                  <a:cubicBezTo>
                    <a:pt x="153" y="1"/>
                    <a:pt x="153" y="0"/>
                    <a:pt x="152" y="0"/>
                  </a:cubicBezTo>
                  <a:cubicBezTo>
                    <a:pt x="1" y="0"/>
                    <a:pt x="1" y="0"/>
                    <a:pt x="1" y="0"/>
                  </a:cubicBezTo>
                  <a:cubicBezTo>
                    <a:pt x="0" y="0"/>
                    <a:pt x="0" y="1"/>
                    <a:pt x="0" y="1"/>
                  </a:cubicBezTo>
                  <a:cubicBezTo>
                    <a:pt x="0" y="32"/>
                    <a:pt x="0" y="32"/>
                    <a:pt x="0" y="32"/>
                  </a:cubicBezTo>
                  <a:cubicBezTo>
                    <a:pt x="0" y="32"/>
                    <a:pt x="0" y="33"/>
                    <a:pt x="1" y="3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00" dirty="0">
                <a:solidFill>
                  <a:srgbClr val="000000"/>
                </a:solidFill>
              </a:endParaRPr>
            </a:p>
          </p:txBody>
        </p:sp>
      </p:grpSp>
      <p:grpSp>
        <p:nvGrpSpPr>
          <p:cNvPr id="87" name="Group 86"/>
          <p:cNvGrpSpPr>
            <a:grpSpLocks noChangeAspect="1"/>
          </p:cNvGrpSpPr>
          <p:nvPr/>
        </p:nvGrpSpPr>
        <p:grpSpPr bwMode="auto">
          <a:xfrm>
            <a:off x="1189548" y="2581387"/>
            <a:ext cx="660550" cy="583940"/>
            <a:chOff x="3374" y="2168"/>
            <a:chExt cx="1940" cy="1715"/>
          </a:xfrm>
          <a:solidFill>
            <a:srgbClr val="005EB8"/>
          </a:solidFill>
        </p:grpSpPr>
        <p:sp>
          <p:nvSpPr>
            <p:cNvPr id="88" name="Freeform 87"/>
            <p:cNvSpPr>
              <a:spLocks/>
            </p:cNvSpPr>
            <p:nvPr/>
          </p:nvSpPr>
          <p:spPr bwMode="auto">
            <a:xfrm>
              <a:off x="3903" y="2168"/>
              <a:ext cx="1411" cy="789"/>
            </a:xfrm>
            <a:custGeom>
              <a:avLst/>
              <a:gdLst/>
              <a:ahLst/>
              <a:cxnLst>
                <a:cxn ang="0">
                  <a:pos x="597" y="236"/>
                </a:cxn>
                <a:cxn ang="0">
                  <a:pos x="566" y="334"/>
                </a:cxn>
                <a:cxn ang="0">
                  <a:pos x="449" y="334"/>
                </a:cxn>
                <a:cxn ang="0">
                  <a:pos x="449" y="293"/>
                </a:cxn>
                <a:cxn ang="0">
                  <a:pos x="365" y="293"/>
                </a:cxn>
                <a:cxn ang="0">
                  <a:pos x="365" y="334"/>
                </a:cxn>
                <a:cxn ang="0">
                  <a:pos x="32" y="334"/>
                </a:cxn>
                <a:cxn ang="0">
                  <a:pos x="0" y="242"/>
                </a:cxn>
                <a:cxn ang="0">
                  <a:pos x="110" y="108"/>
                </a:cxn>
                <a:cxn ang="0">
                  <a:pos x="140" y="92"/>
                </a:cxn>
                <a:cxn ang="0">
                  <a:pos x="279" y="0"/>
                </a:cxn>
                <a:cxn ang="0">
                  <a:pos x="417" y="90"/>
                </a:cxn>
                <a:cxn ang="0">
                  <a:pos x="463" y="81"/>
                </a:cxn>
                <a:cxn ang="0">
                  <a:pos x="597" y="236"/>
                </a:cxn>
              </a:cxnLst>
              <a:rect l="0" t="0" r="r" b="b"/>
              <a:pathLst>
                <a:path w="597" h="334">
                  <a:moveTo>
                    <a:pt x="597" y="236"/>
                  </a:moveTo>
                  <a:cubicBezTo>
                    <a:pt x="597" y="273"/>
                    <a:pt x="585" y="308"/>
                    <a:pt x="566" y="334"/>
                  </a:cubicBezTo>
                  <a:cubicBezTo>
                    <a:pt x="449" y="334"/>
                    <a:pt x="449" y="334"/>
                    <a:pt x="449" y="334"/>
                  </a:cubicBezTo>
                  <a:cubicBezTo>
                    <a:pt x="449" y="293"/>
                    <a:pt x="449" y="293"/>
                    <a:pt x="449" y="293"/>
                  </a:cubicBezTo>
                  <a:cubicBezTo>
                    <a:pt x="365" y="293"/>
                    <a:pt x="365" y="293"/>
                    <a:pt x="365" y="293"/>
                  </a:cubicBezTo>
                  <a:cubicBezTo>
                    <a:pt x="365" y="334"/>
                    <a:pt x="365" y="334"/>
                    <a:pt x="365" y="334"/>
                  </a:cubicBezTo>
                  <a:cubicBezTo>
                    <a:pt x="32" y="334"/>
                    <a:pt x="32" y="334"/>
                    <a:pt x="32" y="334"/>
                  </a:cubicBezTo>
                  <a:cubicBezTo>
                    <a:pt x="12" y="310"/>
                    <a:pt x="0" y="278"/>
                    <a:pt x="0" y="242"/>
                  </a:cubicBezTo>
                  <a:cubicBezTo>
                    <a:pt x="0" y="171"/>
                    <a:pt x="49" y="112"/>
                    <a:pt x="110" y="108"/>
                  </a:cubicBezTo>
                  <a:cubicBezTo>
                    <a:pt x="117" y="98"/>
                    <a:pt x="128" y="92"/>
                    <a:pt x="140" y="92"/>
                  </a:cubicBezTo>
                  <a:cubicBezTo>
                    <a:pt x="168" y="37"/>
                    <a:pt x="219" y="0"/>
                    <a:pt x="279" y="0"/>
                  </a:cubicBezTo>
                  <a:cubicBezTo>
                    <a:pt x="338" y="0"/>
                    <a:pt x="389" y="36"/>
                    <a:pt x="417" y="90"/>
                  </a:cubicBezTo>
                  <a:cubicBezTo>
                    <a:pt x="432" y="85"/>
                    <a:pt x="447" y="81"/>
                    <a:pt x="463" y="81"/>
                  </a:cubicBezTo>
                  <a:cubicBezTo>
                    <a:pt x="537" y="81"/>
                    <a:pt x="597" y="150"/>
                    <a:pt x="597" y="2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00" dirty="0">
                <a:solidFill>
                  <a:srgbClr val="000000"/>
                </a:solidFill>
              </a:endParaRPr>
            </a:p>
          </p:txBody>
        </p:sp>
        <p:sp>
          <p:nvSpPr>
            <p:cNvPr id="89" name="Freeform 88"/>
            <p:cNvSpPr>
              <a:spLocks/>
            </p:cNvSpPr>
            <p:nvPr/>
          </p:nvSpPr>
          <p:spPr bwMode="auto">
            <a:xfrm>
              <a:off x="4444" y="2896"/>
              <a:ext cx="475" cy="397"/>
            </a:xfrm>
            <a:custGeom>
              <a:avLst/>
              <a:gdLst/>
              <a:ahLst/>
              <a:cxnLst>
                <a:cxn ang="0">
                  <a:pos x="475" y="376"/>
                </a:cxn>
                <a:cxn ang="0">
                  <a:pos x="475" y="397"/>
                </a:cxn>
                <a:cxn ang="0">
                  <a:pos x="0" y="397"/>
                </a:cxn>
                <a:cxn ang="0">
                  <a:pos x="0" y="283"/>
                </a:cxn>
                <a:cxn ang="0">
                  <a:pos x="359" y="283"/>
                </a:cxn>
                <a:cxn ang="0">
                  <a:pos x="359" y="0"/>
                </a:cxn>
                <a:cxn ang="0">
                  <a:pos x="475" y="0"/>
                </a:cxn>
                <a:cxn ang="0">
                  <a:pos x="475" y="283"/>
                </a:cxn>
                <a:cxn ang="0">
                  <a:pos x="475" y="376"/>
                </a:cxn>
              </a:cxnLst>
              <a:rect l="0" t="0" r="r" b="b"/>
              <a:pathLst>
                <a:path w="475" h="397">
                  <a:moveTo>
                    <a:pt x="475" y="376"/>
                  </a:moveTo>
                  <a:lnTo>
                    <a:pt x="475" y="397"/>
                  </a:lnTo>
                  <a:lnTo>
                    <a:pt x="0" y="397"/>
                  </a:lnTo>
                  <a:lnTo>
                    <a:pt x="0" y="283"/>
                  </a:lnTo>
                  <a:lnTo>
                    <a:pt x="359" y="283"/>
                  </a:lnTo>
                  <a:lnTo>
                    <a:pt x="359" y="0"/>
                  </a:lnTo>
                  <a:lnTo>
                    <a:pt x="475" y="0"/>
                  </a:lnTo>
                  <a:lnTo>
                    <a:pt x="475" y="283"/>
                  </a:lnTo>
                  <a:lnTo>
                    <a:pt x="475" y="37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00" dirty="0">
                <a:solidFill>
                  <a:srgbClr val="000000"/>
                </a:solidFill>
              </a:endParaRPr>
            </a:p>
          </p:txBody>
        </p:sp>
        <p:sp>
          <p:nvSpPr>
            <p:cNvPr id="90" name="Freeform 89"/>
            <p:cNvSpPr>
              <a:spLocks noEditPoints="1"/>
            </p:cNvSpPr>
            <p:nvPr/>
          </p:nvSpPr>
          <p:spPr bwMode="auto">
            <a:xfrm>
              <a:off x="3374" y="2657"/>
              <a:ext cx="1259" cy="936"/>
            </a:xfrm>
            <a:custGeom>
              <a:avLst/>
              <a:gdLst/>
              <a:ahLst/>
              <a:cxnLst>
                <a:cxn ang="0">
                  <a:pos x="235" y="389"/>
                </a:cxn>
                <a:cxn ang="0">
                  <a:pos x="298" y="389"/>
                </a:cxn>
                <a:cxn ang="0">
                  <a:pos x="298" y="373"/>
                </a:cxn>
                <a:cxn ang="0">
                  <a:pos x="235" y="373"/>
                </a:cxn>
                <a:cxn ang="0">
                  <a:pos x="235" y="389"/>
                </a:cxn>
                <a:cxn ang="0">
                  <a:pos x="500" y="396"/>
                </a:cxn>
                <a:cxn ang="0">
                  <a:pos x="34" y="396"/>
                </a:cxn>
                <a:cxn ang="0">
                  <a:pos x="0" y="367"/>
                </a:cxn>
                <a:cxn ang="0">
                  <a:pos x="0" y="30"/>
                </a:cxn>
                <a:cxn ang="0">
                  <a:pos x="34" y="0"/>
                </a:cxn>
                <a:cxn ang="0">
                  <a:pos x="207" y="0"/>
                </a:cxn>
                <a:cxn ang="0">
                  <a:pos x="205" y="19"/>
                </a:cxn>
                <a:cxn ang="0">
                  <a:pos x="21" y="19"/>
                </a:cxn>
                <a:cxn ang="0">
                  <a:pos x="21" y="349"/>
                </a:cxn>
                <a:cxn ang="0">
                  <a:pos x="512" y="349"/>
                </a:cxn>
                <a:cxn ang="0">
                  <a:pos x="512" y="292"/>
                </a:cxn>
                <a:cxn ang="0">
                  <a:pos x="533" y="292"/>
                </a:cxn>
                <a:cxn ang="0">
                  <a:pos x="533" y="367"/>
                </a:cxn>
                <a:cxn ang="0">
                  <a:pos x="500" y="396"/>
                </a:cxn>
              </a:cxnLst>
              <a:rect l="0" t="0" r="r" b="b"/>
              <a:pathLst>
                <a:path w="533" h="396">
                  <a:moveTo>
                    <a:pt x="235" y="389"/>
                  </a:moveTo>
                  <a:cubicBezTo>
                    <a:pt x="298" y="389"/>
                    <a:pt x="298" y="389"/>
                    <a:pt x="298" y="389"/>
                  </a:cubicBezTo>
                  <a:cubicBezTo>
                    <a:pt x="298" y="373"/>
                    <a:pt x="298" y="373"/>
                    <a:pt x="298" y="373"/>
                  </a:cubicBezTo>
                  <a:cubicBezTo>
                    <a:pt x="235" y="373"/>
                    <a:pt x="235" y="373"/>
                    <a:pt x="235" y="373"/>
                  </a:cubicBezTo>
                  <a:lnTo>
                    <a:pt x="235" y="389"/>
                  </a:lnTo>
                  <a:close/>
                  <a:moveTo>
                    <a:pt x="500" y="396"/>
                  </a:moveTo>
                  <a:cubicBezTo>
                    <a:pt x="34" y="396"/>
                    <a:pt x="34" y="396"/>
                    <a:pt x="34" y="396"/>
                  </a:cubicBezTo>
                  <a:cubicBezTo>
                    <a:pt x="15" y="396"/>
                    <a:pt x="0" y="383"/>
                    <a:pt x="0" y="367"/>
                  </a:cubicBezTo>
                  <a:cubicBezTo>
                    <a:pt x="0" y="30"/>
                    <a:pt x="0" y="30"/>
                    <a:pt x="0" y="30"/>
                  </a:cubicBezTo>
                  <a:cubicBezTo>
                    <a:pt x="0" y="14"/>
                    <a:pt x="15" y="0"/>
                    <a:pt x="34" y="0"/>
                  </a:cubicBezTo>
                  <a:cubicBezTo>
                    <a:pt x="207" y="0"/>
                    <a:pt x="207" y="0"/>
                    <a:pt x="207" y="0"/>
                  </a:cubicBezTo>
                  <a:cubicBezTo>
                    <a:pt x="206" y="7"/>
                    <a:pt x="205" y="13"/>
                    <a:pt x="205" y="19"/>
                  </a:cubicBezTo>
                  <a:cubicBezTo>
                    <a:pt x="21" y="19"/>
                    <a:pt x="21" y="19"/>
                    <a:pt x="21" y="19"/>
                  </a:cubicBezTo>
                  <a:cubicBezTo>
                    <a:pt x="21" y="349"/>
                    <a:pt x="21" y="349"/>
                    <a:pt x="21" y="349"/>
                  </a:cubicBezTo>
                  <a:cubicBezTo>
                    <a:pt x="512" y="349"/>
                    <a:pt x="512" y="349"/>
                    <a:pt x="512" y="349"/>
                  </a:cubicBezTo>
                  <a:cubicBezTo>
                    <a:pt x="512" y="292"/>
                    <a:pt x="512" y="292"/>
                    <a:pt x="512" y="292"/>
                  </a:cubicBezTo>
                  <a:cubicBezTo>
                    <a:pt x="533" y="292"/>
                    <a:pt x="533" y="292"/>
                    <a:pt x="533" y="292"/>
                  </a:cubicBezTo>
                  <a:cubicBezTo>
                    <a:pt x="533" y="367"/>
                    <a:pt x="533" y="367"/>
                    <a:pt x="533" y="367"/>
                  </a:cubicBezTo>
                  <a:cubicBezTo>
                    <a:pt x="533" y="383"/>
                    <a:pt x="518" y="396"/>
                    <a:pt x="500" y="39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00" dirty="0">
                <a:solidFill>
                  <a:srgbClr val="000000"/>
                </a:solidFill>
              </a:endParaRPr>
            </a:p>
          </p:txBody>
        </p:sp>
        <p:sp>
          <p:nvSpPr>
            <p:cNvPr id="91" name="Rectangle 90"/>
            <p:cNvSpPr>
              <a:spLocks noChangeArrowheads="1"/>
            </p:cNvSpPr>
            <p:nvPr/>
          </p:nvSpPr>
          <p:spPr bwMode="auto">
            <a:xfrm>
              <a:off x="4584" y="2998"/>
              <a:ext cx="49" cy="12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00" dirty="0">
                <a:solidFill>
                  <a:srgbClr val="000000"/>
                </a:solidFill>
              </a:endParaRPr>
            </a:p>
          </p:txBody>
        </p:sp>
        <p:sp>
          <p:nvSpPr>
            <p:cNvPr id="92" name="Freeform 91"/>
            <p:cNvSpPr>
              <a:spLocks/>
            </p:cNvSpPr>
            <p:nvPr/>
          </p:nvSpPr>
          <p:spPr bwMode="auto">
            <a:xfrm>
              <a:off x="3745" y="3787"/>
              <a:ext cx="517" cy="96"/>
            </a:xfrm>
            <a:custGeom>
              <a:avLst/>
              <a:gdLst/>
              <a:ahLst/>
              <a:cxnLst>
                <a:cxn ang="0">
                  <a:pos x="219" y="28"/>
                </a:cxn>
                <a:cxn ang="0">
                  <a:pos x="219" y="41"/>
                </a:cxn>
                <a:cxn ang="0">
                  <a:pos x="0" y="41"/>
                </a:cxn>
                <a:cxn ang="0">
                  <a:pos x="0" y="28"/>
                </a:cxn>
                <a:cxn ang="0">
                  <a:pos x="28" y="0"/>
                </a:cxn>
                <a:cxn ang="0">
                  <a:pos x="191" y="0"/>
                </a:cxn>
                <a:cxn ang="0">
                  <a:pos x="219" y="28"/>
                </a:cxn>
              </a:cxnLst>
              <a:rect l="0" t="0" r="r" b="b"/>
              <a:pathLst>
                <a:path w="219" h="41">
                  <a:moveTo>
                    <a:pt x="219" y="28"/>
                  </a:moveTo>
                  <a:cubicBezTo>
                    <a:pt x="219" y="41"/>
                    <a:pt x="219" y="41"/>
                    <a:pt x="219" y="41"/>
                  </a:cubicBezTo>
                  <a:cubicBezTo>
                    <a:pt x="0" y="41"/>
                    <a:pt x="0" y="41"/>
                    <a:pt x="0" y="41"/>
                  </a:cubicBezTo>
                  <a:cubicBezTo>
                    <a:pt x="0" y="28"/>
                    <a:pt x="0" y="28"/>
                    <a:pt x="0" y="28"/>
                  </a:cubicBezTo>
                  <a:cubicBezTo>
                    <a:pt x="0" y="12"/>
                    <a:pt x="13" y="0"/>
                    <a:pt x="28" y="0"/>
                  </a:cubicBezTo>
                  <a:cubicBezTo>
                    <a:pt x="191" y="0"/>
                    <a:pt x="191" y="0"/>
                    <a:pt x="191" y="0"/>
                  </a:cubicBezTo>
                  <a:cubicBezTo>
                    <a:pt x="207" y="0"/>
                    <a:pt x="219" y="12"/>
                    <a:pt x="219" y="2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00" dirty="0">
                <a:solidFill>
                  <a:srgbClr val="000000"/>
                </a:solidFill>
              </a:endParaRPr>
            </a:p>
          </p:txBody>
        </p:sp>
        <p:sp>
          <p:nvSpPr>
            <p:cNvPr id="93" name="Rectangle 92"/>
            <p:cNvSpPr>
              <a:spLocks noChangeArrowheads="1"/>
            </p:cNvSpPr>
            <p:nvPr/>
          </p:nvSpPr>
          <p:spPr bwMode="auto">
            <a:xfrm>
              <a:off x="3951" y="3609"/>
              <a:ext cx="106" cy="154"/>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00" dirty="0">
                <a:solidFill>
                  <a:srgbClr val="000000"/>
                </a:solidFill>
              </a:endParaRPr>
            </a:p>
          </p:txBody>
        </p:sp>
      </p:grpSp>
      <p:sp>
        <p:nvSpPr>
          <p:cNvPr id="94" name="Freeform 93"/>
          <p:cNvSpPr>
            <a:spLocks/>
          </p:cNvSpPr>
          <p:nvPr/>
        </p:nvSpPr>
        <p:spPr bwMode="auto">
          <a:xfrm>
            <a:off x="4992624" y="2526781"/>
            <a:ext cx="493291" cy="335328"/>
          </a:xfrm>
          <a:custGeom>
            <a:avLst/>
            <a:gdLst/>
            <a:ahLst/>
            <a:cxnLst>
              <a:cxn ang="0">
                <a:pos x="1513" y="519"/>
              </a:cxn>
              <a:cxn ang="0">
                <a:pos x="1526" y="414"/>
              </a:cxn>
              <a:cxn ang="0">
                <a:pos x="1113" y="0"/>
              </a:cxn>
              <a:cxn ang="0">
                <a:pos x="731" y="254"/>
              </a:cxn>
              <a:cxn ang="0">
                <a:pos x="508" y="151"/>
              </a:cxn>
              <a:cxn ang="0">
                <a:pos x="215" y="444"/>
              </a:cxn>
              <a:cxn ang="0">
                <a:pos x="226" y="524"/>
              </a:cxn>
              <a:cxn ang="0">
                <a:pos x="0" y="848"/>
              </a:cxn>
              <a:cxn ang="0">
                <a:pos x="345" y="1193"/>
              </a:cxn>
              <a:cxn ang="0">
                <a:pos x="1409" y="1193"/>
              </a:cxn>
              <a:cxn ang="0">
                <a:pos x="1754" y="848"/>
              </a:cxn>
              <a:cxn ang="0">
                <a:pos x="1513" y="519"/>
              </a:cxn>
            </a:cxnLst>
            <a:rect l="0" t="0" r="r" b="b"/>
            <a:pathLst>
              <a:path w="1754" h="1193">
                <a:moveTo>
                  <a:pt x="1513" y="519"/>
                </a:moveTo>
                <a:cubicBezTo>
                  <a:pt x="1522" y="485"/>
                  <a:pt x="1526" y="450"/>
                  <a:pt x="1526" y="414"/>
                </a:cubicBezTo>
                <a:cubicBezTo>
                  <a:pt x="1526" y="185"/>
                  <a:pt x="1341" y="0"/>
                  <a:pt x="1113" y="0"/>
                </a:cubicBezTo>
                <a:cubicBezTo>
                  <a:pt x="941" y="0"/>
                  <a:pt x="794" y="105"/>
                  <a:pt x="731" y="254"/>
                </a:cubicBezTo>
                <a:cubicBezTo>
                  <a:pt x="677" y="191"/>
                  <a:pt x="597" y="151"/>
                  <a:pt x="508" y="151"/>
                </a:cubicBezTo>
                <a:cubicBezTo>
                  <a:pt x="346" y="151"/>
                  <a:pt x="215" y="282"/>
                  <a:pt x="215" y="444"/>
                </a:cubicBezTo>
                <a:cubicBezTo>
                  <a:pt x="215" y="471"/>
                  <a:pt x="219" y="498"/>
                  <a:pt x="226" y="524"/>
                </a:cubicBezTo>
                <a:cubicBezTo>
                  <a:pt x="94" y="572"/>
                  <a:pt x="0" y="699"/>
                  <a:pt x="0" y="848"/>
                </a:cubicBezTo>
                <a:cubicBezTo>
                  <a:pt x="0" y="1038"/>
                  <a:pt x="155" y="1193"/>
                  <a:pt x="345" y="1193"/>
                </a:cubicBezTo>
                <a:cubicBezTo>
                  <a:pt x="1409" y="1193"/>
                  <a:pt x="1409" y="1193"/>
                  <a:pt x="1409" y="1193"/>
                </a:cubicBezTo>
                <a:cubicBezTo>
                  <a:pt x="1600" y="1193"/>
                  <a:pt x="1754" y="1038"/>
                  <a:pt x="1754" y="848"/>
                </a:cubicBezTo>
                <a:cubicBezTo>
                  <a:pt x="1754" y="693"/>
                  <a:pt x="1653" y="563"/>
                  <a:pt x="1513" y="519"/>
                </a:cubicBezTo>
                <a:close/>
              </a:path>
            </a:pathLst>
          </a:custGeom>
          <a:solidFill>
            <a:srgbClr val="005EB8"/>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00" dirty="0">
              <a:solidFill>
                <a:srgbClr val="000000"/>
              </a:solidFill>
            </a:endParaRPr>
          </a:p>
        </p:txBody>
      </p:sp>
      <p:grpSp>
        <p:nvGrpSpPr>
          <p:cNvPr id="59" name="Group 58"/>
          <p:cNvGrpSpPr/>
          <p:nvPr/>
        </p:nvGrpSpPr>
        <p:grpSpPr>
          <a:xfrm>
            <a:off x="5347250" y="3340624"/>
            <a:ext cx="377057" cy="369941"/>
            <a:chOff x="4692650" y="3403600"/>
            <a:chExt cx="410821" cy="403068"/>
          </a:xfrm>
        </p:grpSpPr>
        <p:sp>
          <p:nvSpPr>
            <p:cNvPr id="58" name="Rectangle 57"/>
            <p:cNvSpPr/>
            <p:nvPr/>
          </p:nvSpPr>
          <p:spPr>
            <a:xfrm>
              <a:off x="4692650" y="3403600"/>
              <a:ext cx="193033" cy="193033"/>
            </a:xfrm>
            <a:prstGeom prst="rect">
              <a:avLst/>
            </a:prstGeom>
            <a:noFill/>
            <a:ln w="1270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PH" sz="700" dirty="0" smtClean="0">
                <a:solidFill>
                  <a:prstClr val="white"/>
                </a:solidFill>
              </a:endParaRPr>
            </a:p>
          </p:txBody>
        </p:sp>
        <p:sp>
          <p:nvSpPr>
            <p:cNvPr id="96" name="Rectangle 95"/>
            <p:cNvSpPr/>
            <p:nvPr/>
          </p:nvSpPr>
          <p:spPr>
            <a:xfrm>
              <a:off x="4910438" y="3403600"/>
              <a:ext cx="193033" cy="193033"/>
            </a:xfrm>
            <a:prstGeom prst="rect">
              <a:avLst/>
            </a:prstGeom>
            <a:noFill/>
            <a:ln w="1270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PH" sz="700" dirty="0" smtClean="0">
                <a:solidFill>
                  <a:prstClr val="white"/>
                </a:solidFill>
              </a:endParaRPr>
            </a:p>
          </p:txBody>
        </p:sp>
        <p:sp>
          <p:nvSpPr>
            <p:cNvPr id="97" name="Rectangle 96"/>
            <p:cNvSpPr/>
            <p:nvPr/>
          </p:nvSpPr>
          <p:spPr>
            <a:xfrm>
              <a:off x="4910438" y="3613635"/>
              <a:ext cx="193033" cy="193033"/>
            </a:xfrm>
            <a:prstGeom prst="rect">
              <a:avLst/>
            </a:prstGeom>
            <a:noFill/>
            <a:ln w="1270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PH" sz="700" dirty="0" smtClean="0">
                <a:solidFill>
                  <a:prstClr val="white"/>
                </a:solidFill>
              </a:endParaRPr>
            </a:p>
          </p:txBody>
        </p:sp>
        <p:sp>
          <p:nvSpPr>
            <p:cNvPr id="98" name="Rectangle 97"/>
            <p:cNvSpPr/>
            <p:nvPr/>
          </p:nvSpPr>
          <p:spPr>
            <a:xfrm>
              <a:off x="4692650" y="3613635"/>
              <a:ext cx="193033" cy="193033"/>
            </a:xfrm>
            <a:prstGeom prst="rect">
              <a:avLst/>
            </a:prstGeom>
            <a:noFill/>
            <a:ln w="1270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PH" sz="700" dirty="0" smtClean="0">
                <a:solidFill>
                  <a:prstClr val="white"/>
                </a:solidFill>
              </a:endParaRPr>
            </a:p>
          </p:txBody>
        </p:sp>
        <p:sp>
          <p:nvSpPr>
            <p:cNvPr id="99" name="Freeform 98"/>
            <p:cNvSpPr>
              <a:spLocks/>
            </p:cNvSpPr>
            <p:nvPr/>
          </p:nvSpPr>
          <p:spPr bwMode="auto">
            <a:xfrm>
              <a:off x="4751846" y="3489744"/>
              <a:ext cx="311285" cy="230188"/>
            </a:xfrm>
            <a:custGeom>
              <a:avLst/>
              <a:gdLst/>
              <a:ahLst/>
              <a:cxnLst>
                <a:cxn ang="0">
                  <a:pos x="124" y="46"/>
                </a:cxn>
                <a:cxn ang="0">
                  <a:pos x="123" y="46"/>
                </a:cxn>
                <a:cxn ang="0">
                  <a:pos x="123" y="45"/>
                </a:cxn>
                <a:cxn ang="0">
                  <a:pos x="78" y="0"/>
                </a:cxn>
                <a:cxn ang="0">
                  <a:pos x="33" y="45"/>
                </a:cxn>
                <a:cxn ang="0">
                  <a:pos x="33" y="46"/>
                </a:cxn>
                <a:cxn ang="0">
                  <a:pos x="0" y="83"/>
                </a:cxn>
                <a:cxn ang="0">
                  <a:pos x="37" y="119"/>
                </a:cxn>
                <a:cxn ang="0">
                  <a:pos x="124" y="119"/>
                </a:cxn>
                <a:cxn ang="0">
                  <a:pos x="161" y="83"/>
                </a:cxn>
                <a:cxn ang="0">
                  <a:pos x="124" y="46"/>
                </a:cxn>
              </a:cxnLst>
              <a:rect l="0" t="0" r="r" b="b"/>
              <a:pathLst>
                <a:path w="161" h="119">
                  <a:moveTo>
                    <a:pt x="124" y="46"/>
                  </a:moveTo>
                  <a:cubicBezTo>
                    <a:pt x="123" y="46"/>
                    <a:pt x="123" y="46"/>
                    <a:pt x="123" y="46"/>
                  </a:cubicBezTo>
                  <a:cubicBezTo>
                    <a:pt x="123" y="46"/>
                    <a:pt x="123" y="45"/>
                    <a:pt x="123" y="45"/>
                  </a:cubicBezTo>
                  <a:cubicBezTo>
                    <a:pt x="123" y="20"/>
                    <a:pt x="103" y="0"/>
                    <a:pt x="78" y="0"/>
                  </a:cubicBezTo>
                  <a:cubicBezTo>
                    <a:pt x="54" y="0"/>
                    <a:pt x="33" y="20"/>
                    <a:pt x="33" y="45"/>
                  </a:cubicBezTo>
                  <a:cubicBezTo>
                    <a:pt x="33" y="45"/>
                    <a:pt x="33" y="46"/>
                    <a:pt x="33" y="46"/>
                  </a:cubicBezTo>
                  <a:cubicBezTo>
                    <a:pt x="15" y="48"/>
                    <a:pt x="0" y="63"/>
                    <a:pt x="0" y="83"/>
                  </a:cubicBezTo>
                  <a:cubicBezTo>
                    <a:pt x="0" y="103"/>
                    <a:pt x="17" y="119"/>
                    <a:pt x="37" y="119"/>
                  </a:cubicBezTo>
                  <a:cubicBezTo>
                    <a:pt x="124" y="119"/>
                    <a:pt x="124" y="119"/>
                    <a:pt x="124" y="119"/>
                  </a:cubicBezTo>
                  <a:cubicBezTo>
                    <a:pt x="144" y="119"/>
                    <a:pt x="161" y="103"/>
                    <a:pt x="161" y="83"/>
                  </a:cubicBezTo>
                  <a:cubicBezTo>
                    <a:pt x="161" y="62"/>
                    <a:pt x="144" y="46"/>
                    <a:pt x="124" y="46"/>
                  </a:cubicBezTo>
                  <a:close/>
                </a:path>
              </a:pathLst>
            </a:custGeom>
            <a:solidFill>
              <a:srgbClr val="005EB8"/>
            </a:solidFill>
            <a:ln w="9525">
              <a:solidFill>
                <a:schemeClr val="bg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00" dirty="0">
                <a:solidFill>
                  <a:srgbClr val="000000"/>
                </a:solidFill>
              </a:endParaRPr>
            </a:p>
          </p:txBody>
        </p:sp>
      </p:grpSp>
      <p:grpSp>
        <p:nvGrpSpPr>
          <p:cNvPr id="66" name="Group 65"/>
          <p:cNvGrpSpPr/>
          <p:nvPr/>
        </p:nvGrpSpPr>
        <p:grpSpPr>
          <a:xfrm>
            <a:off x="5316861" y="4254714"/>
            <a:ext cx="599487" cy="449732"/>
            <a:chOff x="5316861" y="4254714"/>
            <a:chExt cx="599487" cy="449732"/>
          </a:xfrm>
        </p:grpSpPr>
        <p:grpSp>
          <p:nvGrpSpPr>
            <p:cNvPr id="138" name="Group 137"/>
            <p:cNvGrpSpPr/>
            <p:nvPr/>
          </p:nvGrpSpPr>
          <p:grpSpPr>
            <a:xfrm>
              <a:off x="5316861" y="4404542"/>
              <a:ext cx="173538" cy="150037"/>
              <a:chOff x="5316861" y="4404542"/>
              <a:chExt cx="173538" cy="150037"/>
            </a:xfrm>
          </p:grpSpPr>
          <p:sp>
            <p:nvSpPr>
              <p:cNvPr id="139" name="Rectangle 59"/>
              <p:cNvSpPr/>
              <p:nvPr/>
            </p:nvSpPr>
            <p:spPr>
              <a:xfrm>
                <a:off x="5403368" y="4404542"/>
                <a:ext cx="87031" cy="150037"/>
              </a:xfrm>
              <a:custGeom>
                <a:avLst/>
                <a:gdLst>
                  <a:gd name="connsiteX0" fmla="*/ 0 w 93946"/>
                  <a:gd name="connsiteY0" fmla="*/ 0 h 150037"/>
                  <a:gd name="connsiteX1" fmla="*/ 93946 w 93946"/>
                  <a:gd name="connsiteY1" fmla="*/ 0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91564 w 93946"/>
                  <a:gd name="connsiteY1" fmla="*/ 21431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79658 w 93946"/>
                  <a:gd name="connsiteY1" fmla="*/ 45244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86802 w 93946"/>
                  <a:gd name="connsiteY1" fmla="*/ 38100 h 150037"/>
                  <a:gd name="connsiteX2" fmla="*/ 93946 w 93946"/>
                  <a:gd name="connsiteY2" fmla="*/ 150037 h 150037"/>
                  <a:gd name="connsiteX3" fmla="*/ 0 w 93946"/>
                  <a:gd name="connsiteY3" fmla="*/ 150037 h 150037"/>
                  <a:gd name="connsiteX4" fmla="*/ 0 w 93946"/>
                  <a:gd name="connsiteY4" fmla="*/ 0 h 150037"/>
                  <a:gd name="connsiteX0" fmla="*/ 0 w 86802"/>
                  <a:gd name="connsiteY0" fmla="*/ 0 h 150037"/>
                  <a:gd name="connsiteX1" fmla="*/ 86802 w 86802"/>
                  <a:gd name="connsiteY1" fmla="*/ 38100 h 150037"/>
                  <a:gd name="connsiteX2" fmla="*/ 84421 w 86802"/>
                  <a:gd name="connsiteY2" fmla="*/ 150037 h 150037"/>
                  <a:gd name="connsiteX3" fmla="*/ 0 w 86802"/>
                  <a:gd name="connsiteY3" fmla="*/ 150037 h 150037"/>
                  <a:gd name="connsiteX4" fmla="*/ 0 w 86802"/>
                  <a:gd name="connsiteY4" fmla="*/ 0 h 150037"/>
                  <a:gd name="connsiteX0" fmla="*/ 0 w 87031"/>
                  <a:gd name="connsiteY0" fmla="*/ 0 h 150037"/>
                  <a:gd name="connsiteX1" fmla="*/ 86802 w 87031"/>
                  <a:gd name="connsiteY1" fmla="*/ 38100 h 150037"/>
                  <a:gd name="connsiteX2" fmla="*/ 86802 w 87031"/>
                  <a:gd name="connsiteY2" fmla="*/ 121462 h 150037"/>
                  <a:gd name="connsiteX3" fmla="*/ 0 w 87031"/>
                  <a:gd name="connsiteY3" fmla="*/ 150037 h 150037"/>
                  <a:gd name="connsiteX4" fmla="*/ 0 w 87031"/>
                  <a:gd name="connsiteY4" fmla="*/ 0 h 15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31" h="150037">
                    <a:moveTo>
                      <a:pt x="0" y="0"/>
                    </a:moveTo>
                    <a:lnTo>
                      <a:pt x="86802" y="38100"/>
                    </a:lnTo>
                    <a:cubicBezTo>
                      <a:pt x="86008" y="75412"/>
                      <a:pt x="87596" y="84150"/>
                      <a:pt x="86802" y="121462"/>
                    </a:cubicBezTo>
                    <a:lnTo>
                      <a:pt x="0" y="150037"/>
                    </a:lnTo>
                    <a:lnTo>
                      <a:pt x="0" y="0"/>
                    </a:lnTo>
                    <a:close/>
                  </a:path>
                </a:pathLst>
              </a:cu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PH" sz="700" dirty="0" smtClean="0">
                  <a:solidFill>
                    <a:prstClr val="white"/>
                  </a:solidFill>
                </a:endParaRPr>
              </a:p>
            </p:txBody>
          </p:sp>
          <p:sp>
            <p:nvSpPr>
              <p:cNvPr id="140" name="Rectangle 59"/>
              <p:cNvSpPr/>
              <p:nvPr/>
            </p:nvSpPr>
            <p:spPr>
              <a:xfrm flipH="1">
                <a:off x="5316861" y="4404542"/>
                <a:ext cx="68382" cy="150037"/>
              </a:xfrm>
              <a:custGeom>
                <a:avLst/>
                <a:gdLst>
                  <a:gd name="connsiteX0" fmla="*/ 0 w 93946"/>
                  <a:gd name="connsiteY0" fmla="*/ 0 h 150037"/>
                  <a:gd name="connsiteX1" fmla="*/ 93946 w 93946"/>
                  <a:gd name="connsiteY1" fmla="*/ 0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91564 w 93946"/>
                  <a:gd name="connsiteY1" fmla="*/ 21431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79658 w 93946"/>
                  <a:gd name="connsiteY1" fmla="*/ 45244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86802 w 93946"/>
                  <a:gd name="connsiteY1" fmla="*/ 38100 h 150037"/>
                  <a:gd name="connsiteX2" fmla="*/ 93946 w 93946"/>
                  <a:gd name="connsiteY2" fmla="*/ 150037 h 150037"/>
                  <a:gd name="connsiteX3" fmla="*/ 0 w 93946"/>
                  <a:gd name="connsiteY3" fmla="*/ 150037 h 150037"/>
                  <a:gd name="connsiteX4" fmla="*/ 0 w 93946"/>
                  <a:gd name="connsiteY4" fmla="*/ 0 h 150037"/>
                  <a:gd name="connsiteX0" fmla="*/ 0 w 86802"/>
                  <a:gd name="connsiteY0" fmla="*/ 0 h 150037"/>
                  <a:gd name="connsiteX1" fmla="*/ 86802 w 86802"/>
                  <a:gd name="connsiteY1" fmla="*/ 38100 h 150037"/>
                  <a:gd name="connsiteX2" fmla="*/ 84421 w 86802"/>
                  <a:gd name="connsiteY2" fmla="*/ 150037 h 150037"/>
                  <a:gd name="connsiteX3" fmla="*/ 0 w 86802"/>
                  <a:gd name="connsiteY3" fmla="*/ 150037 h 150037"/>
                  <a:gd name="connsiteX4" fmla="*/ 0 w 86802"/>
                  <a:gd name="connsiteY4" fmla="*/ 0 h 150037"/>
                  <a:gd name="connsiteX0" fmla="*/ 0 w 87031"/>
                  <a:gd name="connsiteY0" fmla="*/ 0 h 150037"/>
                  <a:gd name="connsiteX1" fmla="*/ 86802 w 87031"/>
                  <a:gd name="connsiteY1" fmla="*/ 38100 h 150037"/>
                  <a:gd name="connsiteX2" fmla="*/ 86802 w 87031"/>
                  <a:gd name="connsiteY2" fmla="*/ 121462 h 150037"/>
                  <a:gd name="connsiteX3" fmla="*/ 0 w 87031"/>
                  <a:gd name="connsiteY3" fmla="*/ 150037 h 150037"/>
                  <a:gd name="connsiteX4" fmla="*/ 0 w 87031"/>
                  <a:gd name="connsiteY4" fmla="*/ 0 h 15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31" h="150037">
                    <a:moveTo>
                      <a:pt x="0" y="0"/>
                    </a:moveTo>
                    <a:lnTo>
                      <a:pt x="86802" y="38100"/>
                    </a:lnTo>
                    <a:cubicBezTo>
                      <a:pt x="86008" y="75412"/>
                      <a:pt x="87596" y="84150"/>
                      <a:pt x="86802" y="121462"/>
                    </a:cubicBezTo>
                    <a:lnTo>
                      <a:pt x="0" y="150037"/>
                    </a:lnTo>
                    <a:lnTo>
                      <a:pt x="0" y="0"/>
                    </a:lnTo>
                    <a:close/>
                  </a:path>
                </a:pathLst>
              </a:custGeom>
              <a:noFill/>
              <a:ln w="635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PH" sz="700" dirty="0" smtClean="0">
                  <a:solidFill>
                    <a:prstClr val="white"/>
                  </a:solidFill>
                </a:endParaRPr>
              </a:p>
            </p:txBody>
          </p:sp>
          <p:cxnSp>
            <p:nvCxnSpPr>
              <p:cNvPr id="141" name="Straight Connector 140"/>
              <p:cNvCxnSpPr/>
              <p:nvPr/>
            </p:nvCxnSpPr>
            <p:spPr>
              <a:xfrm>
                <a:off x="5332022" y="4438641"/>
                <a:ext cx="0" cy="91440"/>
              </a:xfrm>
              <a:prstGeom prst="line">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5354796" y="4426736"/>
                <a:ext cx="0" cy="109728"/>
              </a:xfrm>
              <a:prstGeom prst="line">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grpSp>
        <p:grpSp>
          <p:nvGrpSpPr>
            <p:cNvPr id="143" name="Group 142"/>
            <p:cNvGrpSpPr/>
            <p:nvPr/>
          </p:nvGrpSpPr>
          <p:grpSpPr>
            <a:xfrm>
              <a:off x="5419666" y="4254714"/>
              <a:ext cx="173538" cy="150037"/>
              <a:chOff x="5316861" y="4404542"/>
              <a:chExt cx="173538" cy="150037"/>
            </a:xfrm>
          </p:grpSpPr>
          <p:sp>
            <p:nvSpPr>
              <p:cNvPr id="144" name="Rectangle 59"/>
              <p:cNvSpPr/>
              <p:nvPr/>
            </p:nvSpPr>
            <p:spPr>
              <a:xfrm>
                <a:off x="5403368" y="4404542"/>
                <a:ext cx="87031" cy="150037"/>
              </a:xfrm>
              <a:custGeom>
                <a:avLst/>
                <a:gdLst>
                  <a:gd name="connsiteX0" fmla="*/ 0 w 93946"/>
                  <a:gd name="connsiteY0" fmla="*/ 0 h 150037"/>
                  <a:gd name="connsiteX1" fmla="*/ 93946 w 93946"/>
                  <a:gd name="connsiteY1" fmla="*/ 0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91564 w 93946"/>
                  <a:gd name="connsiteY1" fmla="*/ 21431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79658 w 93946"/>
                  <a:gd name="connsiteY1" fmla="*/ 45244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86802 w 93946"/>
                  <a:gd name="connsiteY1" fmla="*/ 38100 h 150037"/>
                  <a:gd name="connsiteX2" fmla="*/ 93946 w 93946"/>
                  <a:gd name="connsiteY2" fmla="*/ 150037 h 150037"/>
                  <a:gd name="connsiteX3" fmla="*/ 0 w 93946"/>
                  <a:gd name="connsiteY3" fmla="*/ 150037 h 150037"/>
                  <a:gd name="connsiteX4" fmla="*/ 0 w 93946"/>
                  <a:gd name="connsiteY4" fmla="*/ 0 h 150037"/>
                  <a:gd name="connsiteX0" fmla="*/ 0 w 86802"/>
                  <a:gd name="connsiteY0" fmla="*/ 0 h 150037"/>
                  <a:gd name="connsiteX1" fmla="*/ 86802 w 86802"/>
                  <a:gd name="connsiteY1" fmla="*/ 38100 h 150037"/>
                  <a:gd name="connsiteX2" fmla="*/ 84421 w 86802"/>
                  <a:gd name="connsiteY2" fmla="*/ 150037 h 150037"/>
                  <a:gd name="connsiteX3" fmla="*/ 0 w 86802"/>
                  <a:gd name="connsiteY3" fmla="*/ 150037 h 150037"/>
                  <a:gd name="connsiteX4" fmla="*/ 0 w 86802"/>
                  <a:gd name="connsiteY4" fmla="*/ 0 h 150037"/>
                  <a:gd name="connsiteX0" fmla="*/ 0 w 87031"/>
                  <a:gd name="connsiteY0" fmla="*/ 0 h 150037"/>
                  <a:gd name="connsiteX1" fmla="*/ 86802 w 87031"/>
                  <a:gd name="connsiteY1" fmla="*/ 38100 h 150037"/>
                  <a:gd name="connsiteX2" fmla="*/ 86802 w 87031"/>
                  <a:gd name="connsiteY2" fmla="*/ 121462 h 150037"/>
                  <a:gd name="connsiteX3" fmla="*/ 0 w 87031"/>
                  <a:gd name="connsiteY3" fmla="*/ 150037 h 150037"/>
                  <a:gd name="connsiteX4" fmla="*/ 0 w 87031"/>
                  <a:gd name="connsiteY4" fmla="*/ 0 h 15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31" h="150037">
                    <a:moveTo>
                      <a:pt x="0" y="0"/>
                    </a:moveTo>
                    <a:lnTo>
                      <a:pt x="86802" y="38100"/>
                    </a:lnTo>
                    <a:cubicBezTo>
                      <a:pt x="86008" y="75412"/>
                      <a:pt x="87596" y="84150"/>
                      <a:pt x="86802" y="121462"/>
                    </a:cubicBezTo>
                    <a:lnTo>
                      <a:pt x="0" y="150037"/>
                    </a:lnTo>
                    <a:lnTo>
                      <a:pt x="0" y="0"/>
                    </a:lnTo>
                    <a:close/>
                  </a:path>
                </a:pathLst>
              </a:cu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PH" sz="700" dirty="0" smtClean="0">
                  <a:solidFill>
                    <a:prstClr val="white"/>
                  </a:solidFill>
                </a:endParaRPr>
              </a:p>
            </p:txBody>
          </p:sp>
          <p:sp>
            <p:nvSpPr>
              <p:cNvPr id="145" name="Rectangle 59"/>
              <p:cNvSpPr/>
              <p:nvPr/>
            </p:nvSpPr>
            <p:spPr>
              <a:xfrm flipH="1">
                <a:off x="5316861" y="4404542"/>
                <a:ext cx="68382" cy="150037"/>
              </a:xfrm>
              <a:custGeom>
                <a:avLst/>
                <a:gdLst>
                  <a:gd name="connsiteX0" fmla="*/ 0 w 93946"/>
                  <a:gd name="connsiteY0" fmla="*/ 0 h 150037"/>
                  <a:gd name="connsiteX1" fmla="*/ 93946 w 93946"/>
                  <a:gd name="connsiteY1" fmla="*/ 0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91564 w 93946"/>
                  <a:gd name="connsiteY1" fmla="*/ 21431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79658 w 93946"/>
                  <a:gd name="connsiteY1" fmla="*/ 45244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86802 w 93946"/>
                  <a:gd name="connsiteY1" fmla="*/ 38100 h 150037"/>
                  <a:gd name="connsiteX2" fmla="*/ 93946 w 93946"/>
                  <a:gd name="connsiteY2" fmla="*/ 150037 h 150037"/>
                  <a:gd name="connsiteX3" fmla="*/ 0 w 93946"/>
                  <a:gd name="connsiteY3" fmla="*/ 150037 h 150037"/>
                  <a:gd name="connsiteX4" fmla="*/ 0 w 93946"/>
                  <a:gd name="connsiteY4" fmla="*/ 0 h 150037"/>
                  <a:gd name="connsiteX0" fmla="*/ 0 w 86802"/>
                  <a:gd name="connsiteY0" fmla="*/ 0 h 150037"/>
                  <a:gd name="connsiteX1" fmla="*/ 86802 w 86802"/>
                  <a:gd name="connsiteY1" fmla="*/ 38100 h 150037"/>
                  <a:gd name="connsiteX2" fmla="*/ 84421 w 86802"/>
                  <a:gd name="connsiteY2" fmla="*/ 150037 h 150037"/>
                  <a:gd name="connsiteX3" fmla="*/ 0 w 86802"/>
                  <a:gd name="connsiteY3" fmla="*/ 150037 h 150037"/>
                  <a:gd name="connsiteX4" fmla="*/ 0 w 86802"/>
                  <a:gd name="connsiteY4" fmla="*/ 0 h 150037"/>
                  <a:gd name="connsiteX0" fmla="*/ 0 w 87031"/>
                  <a:gd name="connsiteY0" fmla="*/ 0 h 150037"/>
                  <a:gd name="connsiteX1" fmla="*/ 86802 w 87031"/>
                  <a:gd name="connsiteY1" fmla="*/ 38100 h 150037"/>
                  <a:gd name="connsiteX2" fmla="*/ 86802 w 87031"/>
                  <a:gd name="connsiteY2" fmla="*/ 121462 h 150037"/>
                  <a:gd name="connsiteX3" fmla="*/ 0 w 87031"/>
                  <a:gd name="connsiteY3" fmla="*/ 150037 h 150037"/>
                  <a:gd name="connsiteX4" fmla="*/ 0 w 87031"/>
                  <a:gd name="connsiteY4" fmla="*/ 0 h 15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31" h="150037">
                    <a:moveTo>
                      <a:pt x="0" y="0"/>
                    </a:moveTo>
                    <a:lnTo>
                      <a:pt x="86802" y="38100"/>
                    </a:lnTo>
                    <a:cubicBezTo>
                      <a:pt x="86008" y="75412"/>
                      <a:pt x="87596" y="84150"/>
                      <a:pt x="86802" y="121462"/>
                    </a:cubicBezTo>
                    <a:lnTo>
                      <a:pt x="0" y="150037"/>
                    </a:lnTo>
                    <a:lnTo>
                      <a:pt x="0" y="0"/>
                    </a:lnTo>
                    <a:close/>
                  </a:path>
                </a:pathLst>
              </a:custGeom>
              <a:noFill/>
              <a:ln w="635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PH" sz="700" dirty="0" smtClean="0">
                  <a:solidFill>
                    <a:prstClr val="white"/>
                  </a:solidFill>
                </a:endParaRPr>
              </a:p>
            </p:txBody>
          </p:sp>
          <p:cxnSp>
            <p:nvCxnSpPr>
              <p:cNvPr id="146" name="Straight Connector 145"/>
              <p:cNvCxnSpPr/>
              <p:nvPr/>
            </p:nvCxnSpPr>
            <p:spPr>
              <a:xfrm>
                <a:off x="5332022" y="4438641"/>
                <a:ext cx="0" cy="91440"/>
              </a:xfrm>
              <a:prstGeom prst="line">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5354796" y="4426736"/>
                <a:ext cx="0" cy="109728"/>
              </a:xfrm>
              <a:prstGeom prst="line">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grpSp>
        <p:grpSp>
          <p:nvGrpSpPr>
            <p:cNvPr id="148" name="Group 147"/>
            <p:cNvGrpSpPr/>
            <p:nvPr/>
          </p:nvGrpSpPr>
          <p:grpSpPr>
            <a:xfrm>
              <a:off x="5632359" y="4254714"/>
              <a:ext cx="173538" cy="150037"/>
              <a:chOff x="5316861" y="4404542"/>
              <a:chExt cx="173538" cy="150037"/>
            </a:xfrm>
          </p:grpSpPr>
          <p:sp>
            <p:nvSpPr>
              <p:cNvPr id="149" name="Rectangle 59"/>
              <p:cNvSpPr/>
              <p:nvPr/>
            </p:nvSpPr>
            <p:spPr>
              <a:xfrm>
                <a:off x="5403368" y="4404542"/>
                <a:ext cx="87031" cy="150037"/>
              </a:xfrm>
              <a:custGeom>
                <a:avLst/>
                <a:gdLst>
                  <a:gd name="connsiteX0" fmla="*/ 0 w 93946"/>
                  <a:gd name="connsiteY0" fmla="*/ 0 h 150037"/>
                  <a:gd name="connsiteX1" fmla="*/ 93946 w 93946"/>
                  <a:gd name="connsiteY1" fmla="*/ 0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91564 w 93946"/>
                  <a:gd name="connsiteY1" fmla="*/ 21431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79658 w 93946"/>
                  <a:gd name="connsiteY1" fmla="*/ 45244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86802 w 93946"/>
                  <a:gd name="connsiteY1" fmla="*/ 38100 h 150037"/>
                  <a:gd name="connsiteX2" fmla="*/ 93946 w 93946"/>
                  <a:gd name="connsiteY2" fmla="*/ 150037 h 150037"/>
                  <a:gd name="connsiteX3" fmla="*/ 0 w 93946"/>
                  <a:gd name="connsiteY3" fmla="*/ 150037 h 150037"/>
                  <a:gd name="connsiteX4" fmla="*/ 0 w 93946"/>
                  <a:gd name="connsiteY4" fmla="*/ 0 h 150037"/>
                  <a:gd name="connsiteX0" fmla="*/ 0 w 86802"/>
                  <a:gd name="connsiteY0" fmla="*/ 0 h 150037"/>
                  <a:gd name="connsiteX1" fmla="*/ 86802 w 86802"/>
                  <a:gd name="connsiteY1" fmla="*/ 38100 h 150037"/>
                  <a:gd name="connsiteX2" fmla="*/ 84421 w 86802"/>
                  <a:gd name="connsiteY2" fmla="*/ 150037 h 150037"/>
                  <a:gd name="connsiteX3" fmla="*/ 0 w 86802"/>
                  <a:gd name="connsiteY3" fmla="*/ 150037 h 150037"/>
                  <a:gd name="connsiteX4" fmla="*/ 0 w 86802"/>
                  <a:gd name="connsiteY4" fmla="*/ 0 h 150037"/>
                  <a:gd name="connsiteX0" fmla="*/ 0 w 87031"/>
                  <a:gd name="connsiteY0" fmla="*/ 0 h 150037"/>
                  <a:gd name="connsiteX1" fmla="*/ 86802 w 87031"/>
                  <a:gd name="connsiteY1" fmla="*/ 38100 h 150037"/>
                  <a:gd name="connsiteX2" fmla="*/ 86802 w 87031"/>
                  <a:gd name="connsiteY2" fmla="*/ 121462 h 150037"/>
                  <a:gd name="connsiteX3" fmla="*/ 0 w 87031"/>
                  <a:gd name="connsiteY3" fmla="*/ 150037 h 150037"/>
                  <a:gd name="connsiteX4" fmla="*/ 0 w 87031"/>
                  <a:gd name="connsiteY4" fmla="*/ 0 h 15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31" h="150037">
                    <a:moveTo>
                      <a:pt x="0" y="0"/>
                    </a:moveTo>
                    <a:lnTo>
                      <a:pt x="86802" y="38100"/>
                    </a:lnTo>
                    <a:cubicBezTo>
                      <a:pt x="86008" y="75412"/>
                      <a:pt x="87596" y="84150"/>
                      <a:pt x="86802" y="121462"/>
                    </a:cubicBezTo>
                    <a:lnTo>
                      <a:pt x="0" y="150037"/>
                    </a:lnTo>
                    <a:lnTo>
                      <a:pt x="0" y="0"/>
                    </a:lnTo>
                    <a:close/>
                  </a:path>
                </a:pathLst>
              </a:cu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PH" sz="700" dirty="0" smtClean="0">
                  <a:solidFill>
                    <a:prstClr val="white"/>
                  </a:solidFill>
                </a:endParaRPr>
              </a:p>
            </p:txBody>
          </p:sp>
          <p:sp>
            <p:nvSpPr>
              <p:cNvPr id="150" name="Rectangle 59"/>
              <p:cNvSpPr/>
              <p:nvPr/>
            </p:nvSpPr>
            <p:spPr>
              <a:xfrm flipH="1">
                <a:off x="5316861" y="4404542"/>
                <a:ext cx="68382" cy="150037"/>
              </a:xfrm>
              <a:custGeom>
                <a:avLst/>
                <a:gdLst>
                  <a:gd name="connsiteX0" fmla="*/ 0 w 93946"/>
                  <a:gd name="connsiteY0" fmla="*/ 0 h 150037"/>
                  <a:gd name="connsiteX1" fmla="*/ 93946 w 93946"/>
                  <a:gd name="connsiteY1" fmla="*/ 0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91564 w 93946"/>
                  <a:gd name="connsiteY1" fmla="*/ 21431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79658 w 93946"/>
                  <a:gd name="connsiteY1" fmla="*/ 45244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86802 w 93946"/>
                  <a:gd name="connsiteY1" fmla="*/ 38100 h 150037"/>
                  <a:gd name="connsiteX2" fmla="*/ 93946 w 93946"/>
                  <a:gd name="connsiteY2" fmla="*/ 150037 h 150037"/>
                  <a:gd name="connsiteX3" fmla="*/ 0 w 93946"/>
                  <a:gd name="connsiteY3" fmla="*/ 150037 h 150037"/>
                  <a:gd name="connsiteX4" fmla="*/ 0 w 93946"/>
                  <a:gd name="connsiteY4" fmla="*/ 0 h 150037"/>
                  <a:gd name="connsiteX0" fmla="*/ 0 w 86802"/>
                  <a:gd name="connsiteY0" fmla="*/ 0 h 150037"/>
                  <a:gd name="connsiteX1" fmla="*/ 86802 w 86802"/>
                  <a:gd name="connsiteY1" fmla="*/ 38100 h 150037"/>
                  <a:gd name="connsiteX2" fmla="*/ 84421 w 86802"/>
                  <a:gd name="connsiteY2" fmla="*/ 150037 h 150037"/>
                  <a:gd name="connsiteX3" fmla="*/ 0 w 86802"/>
                  <a:gd name="connsiteY3" fmla="*/ 150037 h 150037"/>
                  <a:gd name="connsiteX4" fmla="*/ 0 w 86802"/>
                  <a:gd name="connsiteY4" fmla="*/ 0 h 150037"/>
                  <a:gd name="connsiteX0" fmla="*/ 0 w 87031"/>
                  <a:gd name="connsiteY0" fmla="*/ 0 h 150037"/>
                  <a:gd name="connsiteX1" fmla="*/ 86802 w 87031"/>
                  <a:gd name="connsiteY1" fmla="*/ 38100 h 150037"/>
                  <a:gd name="connsiteX2" fmla="*/ 86802 w 87031"/>
                  <a:gd name="connsiteY2" fmla="*/ 121462 h 150037"/>
                  <a:gd name="connsiteX3" fmla="*/ 0 w 87031"/>
                  <a:gd name="connsiteY3" fmla="*/ 150037 h 150037"/>
                  <a:gd name="connsiteX4" fmla="*/ 0 w 87031"/>
                  <a:gd name="connsiteY4" fmla="*/ 0 h 15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31" h="150037">
                    <a:moveTo>
                      <a:pt x="0" y="0"/>
                    </a:moveTo>
                    <a:lnTo>
                      <a:pt x="86802" y="38100"/>
                    </a:lnTo>
                    <a:cubicBezTo>
                      <a:pt x="86008" y="75412"/>
                      <a:pt x="87596" y="84150"/>
                      <a:pt x="86802" y="121462"/>
                    </a:cubicBezTo>
                    <a:lnTo>
                      <a:pt x="0" y="150037"/>
                    </a:lnTo>
                    <a:lnTo>
                      <a:pt x="0" y="0"/>
                    </a:lnTo>
                    <a:close/>
                  </a:path>
                </a:pathLst>
              </a:custGeom>
              <a:noFill/>
              <a:ln w="635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PH" sz="700" dirty="0" smtClean="0">
                  <a:solidFill>
                    <a:prstClr val="white"/>
                  </a:solidFill>
                </a:endParaRPr>
              </a:p>
            </p:txBody>
          </p:sp>
          <p:cxnSp>
            <p:nvCxnSpPr>
              <p:cNvPr id="151" name="Straight Connector 150"/>
              <p:cNvCxnSpPr/>
              <p:nvPr/>
            </p:nvCxnSpPr>
            <p:spPr>
              <a:xfrm>
                <a:off x="5332022" y="4438641"/>
                <a:ext cx="0" cy="91440"/>
              </a:xfrm>
              <a:prstGeom prst="line">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5354796" y="4426736"/>
                <a:ext cx="0" cy="109728"/>
              </a:xfrm>
              <a:prstGeom prst="line">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grpSp>
        <p:grpSp>
          <p:nvGrpSpPr>
            <p:cNvPr id="153" name="Group 152"/>
            <p:cNvGrpSpPr/>
            <p:nvPr/>
          </p:nvGrpSpPr>
          <p:grpSpPr>
            <a:xfrm>
              <a:off x="5529386" y="4405369"/>
              <a:ext cx="173538" cy="150037"/>
              <a:chOff x="5316861" y="4404542"/>
              <a:chExt cx="173538" cy="150037"/>
            </a:xfrm>
          </p:grpSpPr>
          <p:sp>
            <p:nvSpPr>
              <p:cNvPr id="154" name="Rectangle 59"/>
              <p:cNvSpPr/>
              <p:nvPr/>
            </p:nvSpPr>
            <p:spPr>
              <a:xfrm>
                <a:off x="5403368" y="4404542"/>
                <a:ext cx="87031" cy="150037"/>
              </a:xfrm>
              <a:custGeom>
                <a:avLst/>
                <a:gdLst>
                  <a:gd name="connsiteX0" fmla="*/ 0 w 93946"/>
                  <a:gd name="connsiteY0" fmla="*/ 0 h 150037"/>
                  <a:gd name="connsiteX1" fmla="*/ 93946 w 93946"/>
                  <a:gd name="connsiteY1" fmla="*/ 0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91564 w 93946"/>
                  <a:gd name="connsiteY1" fmla="*/ 21431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79658 w 93946"/>
                  <a:gd name="connsiteY1" fmla="*/ 45244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86802 w 93946"/>
                  <a:gd name="connsiteY1" fmla="*/ 38100 h 150037"/>
                  <a:gd name="connsiteX2" fmla="*/ 93946 w 93946"/>
                  <a:gd name="connsiteY2" fmla="*/ 150037 h 150037"/>
                  <a:gd name="connsiteX3" fmla="*/ 0 w 93946"/>
                  <a:gd name="connsiteY3" fmla="*/ 150037 h 150037"/>
                  <a:gd name="connsiteX4" fmla="*/ 0 w 93946"/>
                  <a:gd name="connsiteY4" fmla="*/ 0 h 150037"/>
                  <a:gd name="connsiteX0" fmla="*/ 0 w 86802"/>
                  <a:gd name="connsiteY0" fmla="*/ 0 h 150037"/>
                  <a:gd name="connsiteX1" fmla="*/ 86802 w 86802"/>
                  <a:gd name="connsiteY1" fmla="*/ 38100 h 150037"/>
                  <a:gd name="connsiteX2" fmla="*/ 84421 w 86802"/>
                  <a:gd name="connsiteY2" fmla="*/ 150037 h 150037"/>
                  <a:gd name="connsiteX3" fmla="*/ 0 w 86802"/>
                  <a:gd name="connsiteY3" fmla="*/ 150037 h 150037"/>
                  <a:gd name="connsiteX4" fmla="*/ 0 w 86802"/>
                  <a:gd name="connsiteY4" fmla="*/ 0 h 150037"/>
                  <a:gd name="connsiteX0" fmla="*/ 0 w 87031"/>
                  <a:gd name="connsiteY0" fmla="*/ 0 h 150037"/>
                  <a:gd name="connsiteX1" fmla="*/ 86802 w 87031"/>
                  <a:gd name="connsiteY1" fmla="*/ 38100 h 150037"/>
                  <a:gd name="connsiteX2" fmla="*/ 86802 w 87031"/>
                  <a:gd name="connsiteY2" fmla="*/ 121462 h 150037"/>
                  <a:gd name="connsiteX3" fmla="*/ 0 w 87031"/>
                  <a:gd name="connsiteY3" fmla="*/ 150037 h 150037"/>
                  <a:gd name="connsiteX4" fmla="*/ 0 w 87031"/>
                  <a:gd name="connsiteY4" fmla="*/ 0 h 15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31" h="150037">
                    <a:moveTo>
                      <a:pt x="0" y="0"/>
                    </a:moveTo>
                    <a:lnTo>
                      <a:pt x="86802" y="38100"/>
                    </a:lnTo>
                    <a:cubicBezTo>
                      <a:pt x="86008" y="75412"/>
                      <a:pt x="87596" y="84150"/>
                      <a:pt x="86802" y="121462"/>
                    </a:cubicBezTo>
                    <a:lnTo>
                      <a:pt x="0" y="150037"/>
                    </a:lnTo>
                    <a:lnTo>
                      <a:pt x="0" y="0"/>
                    </a:lnTo>
                    <a:close/>
                  </a:path>
                </a:pathLst>
              </a:cu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PH" sz="700" dirty="0" smtClean="0">
                  <a:solidFill>
                    <a:prstClr val="white"/>
                  </a:solidFill>
                </a:endParaRPr>
              </a:p>
            </p:txBody>
          </p:sp>
          <p:sp>
            <p:nvSpPr>
              <p:cNvPr id="155" name="Rectangle 59"/>
              <p:cNvSpPr/>
              <p:nvPr/>
            </p:nvSpPr>
            <p:spPr>
              <a:xfrm flipH="1">
                <a:off x="5316861" y="4404542"/>
                <a:ext cx="68382" cy="150037"/>
              </a:xfrm>
              <a:custGeom>
                <a:avLst/>
                <a:gdLst>
                  <a:gd name="connsiteX0" fmla="*/ 0 w 93946"/>
                  <a:gd name="connsiteY0" fmla="*/ 0 h 150037"/>
                  <a:gd name="connsiteX1" fmla="*/ 93946 w 93946"/>
                  <a:gd name="connsiteY1" fmla="*/ 0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91564 w 93946"/>
                  <a:gd name="connsiteY1" fmla="*/ 21431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79658 w 93946"/>
                  <a:gd name="connsiteY1" fmla="*/ 45244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86802 w 93946"/>
                  <a:gd name="connsiteY1" fmla="*/ 38100 h 150037"/>
                  <a:gd name="connsiteX2" fmla="*/ 93946 w 93946"/>
                  <a:gd name="connsiteY2" fmla="*/ 150037 h 150037"/>
                  <a:gd name="connsiteX3" fmla="*/ 0 w 93946"/>
                  <a:gd name="connsiteY3" fmla="*/ 150037 h 150037"/>
                  <a:gd name="connsiteX4" fmla="*/ 0 w 93946"/>
                  <a:gd name="connsiteY4" fmla="*/ 0 h 150037"/>
                  <a:gd name="connsiteX0" fmla="*/ 0 w 86802"/>
                  <a:gd name="connsiteY0" fmla="*/ 0 h 150037"/>
                  <a:gd name="connsiteX1" fmla="*/ 86802 w 86802"/>
                  <a:gd name="connsiteY1" fmla="*/ 38100 h 150037"/>
                  <a:gd name="connsiteX2" fmla="*/ 84421 w 86802"/>
                  <a:gd name="connsiteY2" fmla="*/ 150037 h 150037"/>
                  <a:gd name="connsiteX3" fmla="*/ 0 w 86802"/>
                  <a:gd name="connsiteY3" fmla="*/ 150037 h 150037"/>
                  <a:gd name="connsiteX4" fmla="*/ 0 w 86802"/>
                  <a:gd name="connsiteY4" fmla="*/ 0 h 150037"/>
                  <a:gd name="connsiteX0" fmla="*/ 0 w 87031"/>
                  <a:gd name="connsiteY0" fmla="*/ 0 h 150037"/>
                  <a:gd name="connsiteX1" fmla="*/ 86802 w 87031"/>
                  <a:gd name="connsiteY1" fmla="*/ 38100 h 150037"/>
                  <a:gd name="connsiteX2" fmla="*/ 86802 w 87031"/>
                  <a:gd name="connsiteY2" fmla="*/ 121462 h 150037"/>
                  <a:gd name="connsiteX3" fmla="*/ 0 w 87031"/>
                  <a:gd name="connsiteY3" fmla="*/ 150037 h 150037"/>
                  <a:gd name="connsiteX4" fmla="*/ 0 w 87031"/>
                  <a:gd name="connsiteY4" fmla="*/ 0 h 15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31" h="150037">
                    <a:moveTo>
                      <a:pt x="0" y="0"/>
                    </a:moveTo>
                    <a:lnTo>
                      <a:pt x="86802" y="38100"/>
                    </a:lnTo>
                    <a:cubicBezTo>
                      <a:pt x="86008" y="75412"/>
                      <a:pt x="87596" y="84150"/>
                      <a:pt x="86802" y="121462"/>
                    </a:cubicBezTo>
                    <a:lnTo>
                      <a:pt x="0" y="150037"/>
                    </a:lnTo>
                    <a:lnTo>
                      <a:pt x="0" y="0"/>
                    </a:lnTo>
                    <a:close/>
                  </a:path>
                </a:pathLst>
              </a:custGeom>
              <a:noFill/>
              <a:ln w="635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PH" sz="700" dirty="0" smtClean="0">
                  <a:solidFill>
                    <a:prstClr val="white"/>
                  </a:solidFill>
                </a:endParaRPr>
              </a:p>
            </p:txBody>
          </p:sp>
          <p:cxnSp>
            <p:nvCxnSpPr>
              <p:cNvPr id="156" name="Straight Connector 155"/>
              <p:cNvCxnSpPr/>
              <p:nvPr/>
            </p:nvCxnSpPr>
            <p:spPr>
              <a:xfrm>
                <a:off x="5332022" y="4438641"/>
                <a:ext cx="0" cy="91440"/>
              </a:xfrm>
              <a:prstGeom prst="line">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5354796" y="4426736"/>
                <a:ext cx="0" cy="109728"/>
              </a:xfrm>
              <a:prstGeom prst="line">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grpSp>
        <p:grpSp>
          <p:nvGrpSpPr>
            <p:cNvPr id="158" name="Group 157"/>
            <p:cNvGrpSpPr/>
            <p:nvPr/>
          </p:nvGrpSpPr>
          <p:grpSpPr>
            <a:xfrm>
              <a:off x="5742810" y="4405369"/>
              <a:ext cx="173538" cy="150037"/>
              <a:chOff x="5316861" y="4404542"/>
              <a:chExt cx="173538" cy="150037"/>
            </a:xfrm>
          </p:grpSpPr>
          <p:sp>
            <p:nvSpPr>
              <p:cNvPr id="159" name="Rectangle 59"/>
              <p:cNvSpPr/>
              <p:nvPr/>
            </p:nvSpPr>
            <p:spPr>
              <a:xfrm>
                <a:off x="5403368" y="4404542"/>
                <a:ext cx="87031" cy="150037"/>
              </a:xfrm>
              <a:custGeom>
                <a:avLst/>
                <a:gdLst>
                  <a:gd name="connsiteX0" fmla="*/ 0 w 93946"/>
                  <a:gd name="connsiteY0" fmla="*/ 0 h 150037"/>
                  <a:gd name="connsiteX1" fmla="*/ 93946 w 93946"/>
                  <a:gd name="connsiteY1" fmla="*/ 0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91564 w 93946"/>
                  <a:gd name="connsiteY1" fmla="*/ 21431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79658 w 93946"/>
                  <a:gd name="connsiteY1" fmla="*/ 45244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86802 w 93946"/>
                  <a:gd name="connsiteY1" fmla="*/ 38100 h 150037"/>
                  <a:gd name="connsiteX2" fmla="*/ 93946 w 93946"/>
                  <a:gd name="connsiteY2" fmla="*/ 150037 h 150037"/>
                  <a:gd name="connsiteX3" fmla="*/ 0 w 93946"/>
                  <a:gd name="connsiteY3" fmla="*/ 150037 h 150037"/>
                  <a:gd name="connsiteX4" fmla="*/ 0 w 93946"/>
                  <a:gd name="connsiteY4" fmla="*/ 0 h 150037"/>
                  <a:gd name="connsiteX0" fmla="*/ 0 w 86802"/>
                  <a:gd name="connsiteY0" fmla="*/ 0 h 150037"/>
                  <a:gd name="connsiteX1" fmla="*/ 86802 w 86802"/>
                  <a:gd name="connsiteY1" fmla="*/ 38100 h 150037"/>
                  <a:gd name="connsiteX2" fmla="*/ 84421 w 86802"/>
                  <a:gd name="connsiteY2" fmla="*/ 150037 h 150037"/>
                  <a:gd name="connsiteX3" fmla="*/ 0 w 86802"/>
                  <a:gd name="connsiteY3" fmla="*/ 150037 h 150037"/>
                  <a:gd name="connsiteX4" fmla="*/ 0 w 86802"/>
                  <a:gd name="connsiteY4" fmla="*/ 0 h 150037"/>
                  <a:gd name="connsiteX0" fmla="*/ 0 w 87031"/>
                  <a:gd name="connsiteY0" fmla="*/ 0 h 150037"/>
                  <a:gd name="connsiteX1" fmla="*/ 86802 w 87031"/>
                  <a:gd name="connsiteY1" fmla="*/ 38100 h 150037"/>
                  <a:gd name="connsiteX2" fmla="*/ 86802 w 87031"/>
                  <a:gd name="connsiteY2" fmla="*/ 121462 h 150037"/>
                  <a:gd name="connsiteX3" fmla="*/ 0 w 87031"/>
                  <a:gd name="connsiteY3" fmla="*/ 150037 h 150037"/>
                  <a:gd name="connsiteX4" fmla="*/ 0 w 87031"/>
                  <a:gd name="connsiteY4" fmla="*/ 0 h 15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31" h="150037">
                    <a:moveTo>
                      <a:pt x="0" y="0"/>
                    </a:moveTo>
                    <a:lnTo>
                      <a:pt x="86802" y="38100"/>
                    </a:lnTo>
                    <a:cubicBezTo>
                      <a:pt x="86008" y="75412"/>
                      <a:pt x="87596" y="84150"/>
                      <a:pt x="86802" y="121462"/>
                    </a:cubicBezTo>
                    <a:lnTo>
                      <a:pt x="0" y="150037"/>
                    </a:lnTo>
                    <a:lnTo>
                      <a:pt x="0" y="0"/>
                    </a:lnTo>
                    <a:close/>
                  </a:path>
                </a:pathLst>
              </a:cu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PH" sz="700" dirty="0" smtClean="0">
                  <a:solidFill>
                    <a:prstClr val="white"/>
                  </a:solidFill>
                </a:endParaRPr>
              </a:p>
            </p:txBody>
          </p:sp>
          <p:sp>
            <p:nvSpPr>
              <p:cNvPr id="160" name="Rectangle 59"/>
              <p:cNvSpPr/>
              <p:nvPr/>
            </p:nvSpPr>
            <p:spPr>
              <a:xfrm flipH="1">
                <a:off x="5316861" y="4404542"/>
                <a:ext cx="68382" cy="150037"/>
              </a:xfrm>
              <a:custGeom>
                <a:avLst/>
                <a:gdLst>
                  <a:gd name="connsiteX0" fmla="*/ 0 w 93946"/>
                  <a:gd name="connsiteY0" fmla="*/ 0 h 150037"/>
                  <a:gd name="connsiteX1" fmla="*/ 93946 w 93946"/>
                  <a:gd name="connsiteY1" fmla="*/ 0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91564 w 93946"/>
                  <a:gd name="connsiteY1" fmla="*/ 21431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79658 w 93946"/>
                  <a:gd name="connsiteY1" fmla="*/ 45244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86802 w 93946"/>
                  <a:gd name="connsiteY1" fmla="*/ 38100 h 150037"/>
                  <a:gd name="connsiteX2" fmla="*/ 93946 w 93946"/>
                  <a:gd name="connsiteY2" fmla="*/ 150037 h 150037"/>
                  <a:gd name="connsiteX3" fmla="*/ 0 w 93946"/>
                  <a:gd name="connsiteY3" fmla="*/ 150037 h 150037"/>
                  <a:gd name="connsiteX4" fmla="*/ 0 w 93946"/>
                  <a:gd name="connsiteY4" fmla="*/ 0 h 150037"/>
                  <a:gd name="connsiteX0" fmla="*/ 0 w 86802"/>
                  <a:gd name="connsiteY0" fmla="*/ 0 h 150037"/>
                  <a:gd name="connsiteX1" fmla="*/ 86802 w 86802"/>
                  <a:gd name="connsiteY1" fmla="*/ 38100 h 150037"/>
                  <a:gd name="connsiteX2" fmla="*/ 84421 w 86802"/>
                  <a:gd name="connsiteY2" fmla="*/ 150037 h 150037"/>
                  <a:gd name="connsiteX3" fmla="*/ 0 w 86802"/>
                  <a:gd name="connsiteY3" fmla="*/ 150037 h 150037"/>
                  <a:gd name="connsiteX4" fmla="*/ 0 w 86802"/>
                  <a:gd name="connsiteY4" fmla="*/ 0 h 150037"/>
                  <a:gd name="connsiteX0" fmla="*/ 0 w 87031"/>
                  <a:gd name="connsiteY0" fmla="*/ 0 h 150037"/>
                  <a:gd name="connsiteX1" fmla="*/ 86802 w 87031"/>
                  <a:gd name="connsiteY1" fmla="*/ 38100 h 150037"/>
                  <a:gd name="connsiteX2" fmla="*/ 86802 w 87031"/>
                  <a:gd name="connsiteY2" fmla="*/ 121462 h 150037"/>
                  <a:gd name="connsiteX3" fmla="*/ 0 w 87031"/>
                  <a:gd name="connsiteY3" fmla="*/ 150037 h 150037"/>
                  <a:gd name="connsiteX4" fmla="*/ 0 w 87031"/>
                  <a:gd name="connsiteY4" fmla="*/ 0 h 15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31" h="150037">
                    <a:moveTo>
                      <a:pt x="0" y="0"/>
                    </a:moveTo>
                    <a:lnTo>
                      <a:pt x="86802" y="38100"/>
                    </a:lnTo>
                    <a:cubicBezTo>
                      <a:pt x="86008" y="75412"/>
                      <a:pt x="87596" y="84150"/>
                      <a:pt x="86802" y="121462"/>
                    </a:cubicBezTo>
                    <a:lnTo>
                      <a:pt x="0" y="150037"/>
                    </a:lnTo>
                    <a:lnTo>
                      <a:pt x="0" y="0"/>
                    </a:lnTo>
                    <a:close/>
                  </a:path>
                </a:pathLst>
              </a:custGeom>
              <a:noFill/>
              <a:ln w="635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PH" sz="700" dirty="0" smtClean="0">
                  <a:solidFill>
                    <a:prstClr val="white"/>
                  </a:solidFill>
                </a:endParaRPr>
              </a:p>
            </p:txBody>
          </p:sp>
          <p:cxnSp>
            <p:nvCxnSpPr>
              <p:cNvPr id="161" name="Straight Connector 160"/>
              <p:cNvCxnSpPr/>
              <p:nvPr/>
            </p:nvCxnSpPr>
            <p:spPr>
              <a:xfrm>
                <a:off x="5332022" y="4438641"/>
                <a:ext cx="0" cy="91440"/>
              </a:xfrm>
              <a:prstGeom prst="line">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5354796" y="4426736"/>
                <a:ext cx="0" cy="109728"/>
              </a:xfrm>
              <a:prstGeom prst="line">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grpSp>
        <p:grpSp>
          <p:nvGrpSpPr>
            <p:cNvPr id="163" name="Group 162"/>
            <p:cNvGrpSpPr/>
            <p:nvPr/>
          </p:nvGrpSpPr>
          <p:grpSpPr>
            <a:xfrm>
              <a:off x="5634280" y="4554409"/>
              <a:ext cx="173538" cy="150037"/>
              <a:chOff x="5316861" y="4404542"/>
              <a:chExt cx="173538" cy="150037"/>
            </a:xfrm>
          </p:grpSpPr>
          <p:sp>
            <p:nvSpPr>
              <p:cNvPr id="164" name="Rectangle 59"/>
              <p:cNvSpPr/>
              <p:nvPr/>
            </p:nvSpPr>
            <p:spPr>
              <a:xfrm>
                <a:off x="5403368" y="4404542"/>
                <a:ext cx="87031" cy="150037"/>
              </a:xfrm>
              <a:custGeom>
                <a:avLst/>
                <a:gdLst>
                  <a:gd name="connsiteX0" fmla="*/ 0 w 93946"/>
                  <a:gd name="connsiteY0" fmla="*/ 0 h 150037"/>
                  <a:gd name="connsiteX1" fmla="*/ 93946 w 93946"/>
                  <a:gd name="connsiteY1" fmla="*/ 0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91564 w 93946"/>
                  <a:gd name="connsiteY1" fmla="*/ 21431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79658 w 93946"/>
                  <a:gd name="connsiteY1" fmla="*/ 45244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86802 w 93946"/>
                  <a:gd name="connsiteY1" fmla="*/ 38100 h 150037"/>
                  <a:gd name="connsiteX2" fmla="*/ 93946 w 93946"/>
                  <a:gd name="connsiteY2" fmla="*/ 150037 h 150037"/>
                  <a:gd name="connsiteX3" fmla="*/ 0 w 93946"/>
                  <a:gd name="connsiteY3" fmla="*/ 150037 h 150037"/>
                  <a:gd name="connsiteX4" fmla="*/ 0 w 93946"/>
                  <a:gd name="connsiteY4" fmla="*/ 0 h 150037"/>
                  <a:gd name="connsiteX0" fmla="*/ 0 w 86802"/>
                  <a:gd name="connsiteY0" fmla="*/ 0 h 150037"/>
                  <a:gd name="connsiteX1" fmla="*/ 86802 w 86802"/>
                  <a:gd name="connsiteY1" fmla="*/ 38100 h 150037"/>
                  <a:gd name="connsiteX2" fmla="*/ 84421 w 86802"/>
                  <a:gd name="connsiteY2" fmla="*/ 150037 h 150037"/>
                  <a:gd name="connsiteX3" fmla="*/ 0 w 86802"/>
                  <a:gd name="connsiteY3" fmla="*/ 150037 h 150037"/>
                  <a:gd name="connsiteX4" fmla="*/ 0 w 86802"/>
                  <a:gd name="connsiteY4" fmla="*/ 0 h 150037"/>
                  <a:gd name="connsiteX0" fmla="*/ 0 w 87031"/>
                  <a:gd name="connsiteY0" fmla="*/ 0 h 150037"/>
                  <a:gd name="connsiteX1" fmla="*/ 86802 w 87031"/>
                  <a:gd name="connsiteY1" fmla="*/ 38100 h 150037"/>
                  <a:gd name="connsiteX2" fmla="*/ 86802 w 87031"/>
                  <a:gd name="connsiteY2" fmla="*/ 121462 h 150037"/>
                  <a:gd name="connsiteX3" fmla="*/ 0 w 87031"/>
                  <a:gd name="connsiteY3" fmla="*/ 150037 h 150037"/>
                  <a:gd name="connsiteX4" fmla="*/ 0 w 87031"/>
                  <a:gd name="connsiteY4" fmla="*/ 0 h 15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31" h="150037">
                    <a:moveTo>
                      <a:pt x="0" y="0"/>
                    </a:moveTo>
                    <a:lnTo>
                      <a:pt x="86802" y="38100"/>
                    </a:lnTo>
                    <a:cubicBezTo>
                      <a:pt x="86008" y="75412"/>
                      <a:pt x="87596" y="84150"/>
                      <a:pt x="86802" y="121462"/>
                    </a:cubicBezTo>
                    <a:lnTo>
                      <a:pt x="0" y="150037"/>
                    </a:lnTo>
                    <a:lnTo>
                      <a:pt x="0" y="0"/>
                    </a:lnTo>
                    <a:close/>
                  </a:path>
                </a:pathLst>
              </a:cu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PH" sz="700" dirty="0" smtClean="0">
                  <a:solidFill>
                    <a:prstClr val="white"/>
                  </a:solidFill>
                </a:endParaRPr>
              </a:p>
            </p:txBody>
          </p:sp>
          <p:sp>
            <p:nvSpPr>
              <p:cNvPr id="165" name="Rectangle 59"/>
              <p:cNvSpPr/>
              <p:nvPr/>
            </p:nvSpPr>
            <p:spPr>
              <a:xfrm flipH="1">
                <a:off x="5316861" y="4404542"/>
                <a:ext cx="68382" cy="150037"/>
              </a:xfrm>
              <a:custGeom>
                <a:avLst/>
                <a:gdLst>
                  <a:gd name="connsiteX0" fmla="*/ 0 w 93946"/>
                  <a:gd name="connsiteY0" fmla="*/ 0 h 150037"/>
                  <a:gd name="connsiteX1" fmla="*/ 93946 w 93946"/>
                  <a:gd name="connsiteY1" fmla="*/ 0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91564 w 93946"/>
                  <a:gd name="connsiteY1" fmla="*/ 21431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79658 w 93946"/>
                  <a:gd name="connsiteY1" fmla="*/ 45244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86802 w 93946"/>
                  <a:gd name="connsiteY1" fmla="*/ 38100 h 150037"/>
                  <a:gd name="connsiteX2" fmla="*/ 93946 w 93946"/>
                  <a:gd name="connsiteY2" fmla="*/ 150037 h 150037"/>
                  <a:gd name="connsiteX3" fmla="*/ 0 w 93946"/>
                  <a:gd name="connsiteY3" fmla="*/ 150037 h 150037"/>
                  <a:gd name="connsiteX4" fmla="*/ 0 w 93946"/>
                  <a:gd name="connsiteY4" fmla="*/ 0 h 150037"/>
                  <a:gd name="connsiteX0" fmla="*/ 0 w 86802"/>
                  <a:gd name="connsiteY0" fmla="*/ 0 h 150037"/>
                  <a:gd name="connsiteX1" fmla="*/ 86802 w 86802"/>
                  <a:gd name="connsiteY1" fmla="*/ 38100 h 150037"/>
                  <a:gd name="connsiteX2" fmla="*/ 84421 w 86802"/>
                  <a:gd name="connsiteY2" fmla="*/ 150037 h 150037"/>
                  <a:gd name="connsiteX3" fmla="*/ 0 w 86802"/>
                  <a:gd name="connsiteY3" fmla="*/ 150037 h 150037"/>
                  <a:gd name="connsiteX4" fmla="*/ 0 w 86802"/>
                  <a:gd name="connsiteY4" fmla="*/ 0 h 150037"/>
                  <a:gd name="connsiteX0" fmla="*/ 0 w 87031"/>
                  <a:gd name="connsiteY0" fmla="*/ 0 h 150037"/>
                  <a:gd name="connsiteX1" fmla="*/ 86802 w 87031"/>
                  <a:gd name="connsiteY1" fmla="*/ 38100 h 150037"/>
                  <a:gd name="connsiteX2" fmla="*/ 86802 w 87031"/>
                  <a:gd name="connsiteY2" fmla="*/ 121462 h 150037"/>
                  <a:gd name="connsiteX3" fmla="*/ 0 w 87031"/>
                  <a:gd name="connsiteY3" fmla="*/ 150037 h 150037"/>
                  <a:gd name="connsiteX4" fmla="*/ 0 w 87031"/>
                  <a:gd name="connsiteY4" fmla="*/ 0 h 15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31" h="150037">
                    <a:moveTo>
                      <a:pt x="0" y="0"/>
                    </a:moveTo>
                    <a:lnTo>
                      <a:pt x="86802" y="38100"/>
                    </a:lnTo>
                    <a:cubicBezTo>
                      <a:pt x="86008" y="75412"/>
                      <a:pt x="87596" y="84150"/>
                      <a:pt x="86802" y="121462"/>
                    </a:cubicBezTo>
                    <a:lnTo>
                      <a:pt x="0" y="150037"/>
                    </a:lnTo>
                    <a:lnTo>
                      <a:pt x="0" y="0"/>
                    </a:lnTo>
                    <a:close/>
                  </a:path>
                </a:pathLst>
              </a:custGeom>
              <a:noFill/>
              <a:ln w="635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PH" sz="700" dirty="0" smtClean="0">
                  <a:solidFill>
                    <a:prstClr val="white"/>
                  </a:solidFill>
                </a:endParaRPr>
              </a:p>
            </p:txBody>
          </p:sp>
          <p:cxnSp>
            <p:nvCxnSpPr>
              <p:cNvPr id="166" name="Straight Connector 165"/>
              <p:cNvCxnSpPr/>
              <p:nvPr/>
            </p:nvCxnSpPr>
            <p:spPr>
              <a:xfrm>
                <a:off x="5332022" y="4438641"/>
                <a:ext cx="0" cy="91440"/>
              </a:xfrm>
              <a:prstGeom prst="line">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5354796" y="4426736"/>
                <a:ext cx="0" cy="109728"/>
              </a:xfrm>
              <a:prstGeom prst="line">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p:nvGrpSpPr>
          <p:grpSpPr>
            <a:xfrm>
              <a:off x="5411744" y="4554409"/>
              <a:ext cx="173538" cy="150037"/>
              <a:chOff x="5316861" y="4404542"/>
              <a:chExt cx="173538" cy="150037"/>
            </a:xfrm>
          </p:grpSpPr>
          <p:sp>
            <p:nvSpPr>
              <p:cNvPr id="169" name="Rectangle 59"/>
              <p:cNvSpPr/>
              <p:nvPr/>
            </p:nvSpPr>
            <p:spPr>
              <a:xfrm>
                <a:off x="5403368" y="4404542"/>
                <a:ext cx="87031" cy="150037"/>
              </a:xfrm>
              <a:custGeom>
                <a:avLst/>
                <a:gdLst>
                  <a:gd name="connsiteX0" fmla="*/ 0 w 93946"/>
                  <a:gd name="connsiteY0" fmla="*/ 0 h 150037"/>
                  <a:gd name="connsiteX1" fmla="*/ 93946 w 93946"/>
                  <a:gd name="connsiteY1" fmla="*/ 0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91564 w 93946"/>
                  <a:gd name="connsiteY1" fmla="*/ 21431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79658 w 93946"/>
                  <a:gd name="connsiteY1" fmla="*/ 45244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86802 w 93946"/>
                  <a:gd name="connsiteY1" fmla="*/ 38100 h 150037"/>
                  <a:gd name="connsiteX2" fmla="*/ 93946 w 93946"/>
                  <a:gd name="connsiteY2" fmla="*/ 150037 h 150037"/>
                  <a:gd name="connsiteX3" fmla="*/ 0 w 93946"/>
                  <a:gd name="connsiteY3" fmla="*/ 150037 h 150037"/>
                  <a:gd name="connsiteX4" fmla="*/ 0 w 93946"/>
                  <a:gd name="connsiteY4" fmla="*/ 0 h 150037"/>
                  <a:gd name="connsiteX0" fmla="*/ 0 w 86802"/>
                  <a:gd name="connsiteY0" fmla="*/ 0 h 150037"/>
                  <a:gd name="connsiteX1" fmla="*/ 86802 w 86802"/>
                  <a:gd name="connsiteY1" fmla="*/ 38100 h 150037"/>
                  <a:gd name="connsiteX2" fmla="*/ 84421 w 86802"/>
                  <a:gd name="connsiteY2" fmla="*/ 150037 h 150037"/>
                  <a:gd name="connsiteX3" fmla="*/ 0 w 86802"/>
                  <a:gd name="connsiteY3" fmla="*/ 150037 h 150037"/>
                  <a:gd name="connsiteX4" fmla="*/ 0 w 86802"/>
                  <a:gd name="connsiteY4" fmla="*/ 0 h 150037"/>
                  <a:gd name="connsiteX0" fmla="*/ 0 w 87031"/>
                  <a:gd name="connsiteY0" fmla="*/ 0 h 150037"/>
                  <a:gd name="connsiteX1" fmla="*/ 86802 w 87031"/>
                  <a:gd name="connsiteY1" fmla="*/ 38100 h 150037"/>
                  <a:gd name="connsiteX2" fmla="*/ 86802 w 87031"/>
                  <a:gd name="connsiteY2" fmla="*/ 121462 h 150037"/>
                  <a:gd name="connsiteX3" fmla="*/ 0 w 87031"/>
                  <a:gd name="connsiteY3" fmla="*/ 150037 h 150037"/>
                  <a:gd name="connsiteX4" fmla="*/ 0 w 87031"/>
                  <a:gd name="connsiteY4" fmla="*/ 0 h 15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31" h="150037">
                    <a:moveTo>
                      <a:pt x="0" y="0"/>
                    </a:moveTo>
                    <a:lnTo>
                      <a:pt x="86802" y="38100"/>
                    </a:lnTo>
                    <a:cubicBezTo>
                      <a:pt x="86008" y="75412"/>
                      <a:pt x="87596" y="84150"/>
                      <a:pt x="86802" y="121462"/>
                    </a:cubicBezTo>
                    <a:lnTo>
                      <a:pt x="0" y="150037"/>
                    </a:lnTo>
                    <a:lnTo>
                      <a:pt x="0" y="0"/>
                    </a:lnTo>
                    <a:close/>
                  </a:path>
                </a:pathLst>
              </a:cu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PH" sz="700" dirty="0" smtClean="0">
                  <a:solidFill>
                    <a:prstClr val="white"/>
                  </a:solidFill>
                </a:endParaRPr>
              </a:p>
            </p:txBody>
          </p:sp>
          <p:sp>
            <p:nvSpPr>
              <p:cNvPr id="170" name="Rectangle 59"/>
              <p:cNvSpPr/>
              <p:nvPr/>
            </p:nvSpPr>
            <p:spPr>
              <a:xfrm flipH="1">
                <a:off x="5316861" y="4404542"/>
                <a:ext cx="68382" cy="150037"/>
              </a:xfrm>
              <a:custGeom>
                <a:avLst/>
                <a:gdLst>
                  <a:gd name="connsiteX0" fmla="*/ 0 w 93946"/>
                  <a:gd name="connsiteY0" fmla="*/ 0 h 150037"/>
                  <a:gd name="connsiteX1" fmla="*/ 93946 w 93946"/>
                  <a:gd name="connsiteY1" fmla="*/ 0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91564 w 93946"/>
                  <a:gd name="connsiteY1" fmla="*/ 21431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79658 w 93946"/>
                  <a:gd name="connsiteY1" fmla="*/ 45244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86802 w 93946"/>
                  <a:gd name="connsiteY1" fmla="*/ 38100 h 150037"/>
                  <a:gd name="connsiteX2" fmla="*/ 93946 w 93946"/>
                  <a:gd name="connsiteY2" fmla="*/ 150037 h 150037"/>
                  <a:gd name="connsiteX3" fmla="*/ 0 w 93946"/>
                  <a:gd name="connsiteY3" fmla="*/ 150037 h 150037"/>
                  <a:gd name="connsiteX4" fmla="*/ 0 w 93946"/>
                  <a:gd name="connsiteY4" fmla="*/ 0 h 150037"/>
                  <a:gd name="connsiteX0" fmla="*/ 0 w 86802"/>
                  <a:gd name="connsiteY0" fmla="*/ 0 h 150037"/>
                  <a:gd name="connsiteX1" fmla="*/ 86802 w 86802"/>
                  <a:gd name="connsiteY1" fmla="*/ 38100 h 150037"/>
                  <a:gd name="connsiteX2" fmla="*/ 84421 w 86802"/>
                  <a:gd name="connsiteY2" fmla="*/ 150037 h 150037"/>
                  <a:gd name="connsiteX3" fmla="*/ 0 w 86802"/>
                  <a:gd name="connsiteY3" fmla="*/ 150037 h 150037"/>
                  <a:gd name="connsiteX4" fmla="*/ 0 w 86802"/>
                  <a:gd name="connsiteY4" fmla="*/ 0 h 150037"/>
                  <a:gd name="connsiteX0" fmla="*/ 0 w 87031"/>
                  <a:gd name="connsiteY0" fmla="*/ 0 h 150037"/>
                  <a:gd name="connsiteX1" fmla="*/ 86802 w 87031"/>
                  <a:gd name="connsiteY1" fmla="*/ 38100 h 150037"/>
                  <a:gd name="connsiteX2" fmla="*/ 86802 w 87031"/>
                  <a:gd name="connsiteY2" fmla="*/ 121462 h 150037"/>
                  <a:gd name="connsiteX3" fmla="*/ 0 w 87031"/>
                  <a:gd name="connsiteY3" fmla="*/ 150037 h 150037"/>
                  <a:gd name="connsiteX4" fmla="*/ 0 w 87031"/>
                  <a:gd name="connsiteY4" fmla="*/ 0 h 15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31" h="150037">
                    <a:moveTo>
                      <a:pt x="0" y="0"/>
                    </a:moveTo>
                    <a:lnTo>
                      <a:pt x="86802" y="38100"/>
                    </a:lnTo>
                    <a:cubicBezTo>
                      <a:pt x="86008" y="75412"/>
                      <a:pt x="87596" y="84150"/>
                      <a:pt x="86802" y="121462"/>
                    </a:cubicBezTo>
                    <a:lnTo>
                      <a:pt x="0" y="150037"/>
                    </a:lnTo>
                    <a:lnTo>
                      <a:pt x="0" y="0"/>
                    </a:lnTo>
                    <a:close/>
                  </a:path>
                </a:pathLst>
              </a:custGeom>
              <a:noFill/>
              <a:ln w="635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PH" sz="700" dirty="0" smtClean="0">
                  <a:solidFill>
                    <a:prstClr val="white"/>
                  </a:solidFill>
                </a:endParaRPr>
              </a:p>
            </p:txBody>
          </p:sp>
          <p:cxnSp>
            <p:nvCxnSpPr>
              <p:cNvPr id="171" name="Straight Connector 170"/>
              <p:cNvCxnSpPr/>
              <p:nvPr/>
            </p:nvCxnSpPr>
            <p:spPr>
              <a:xfrm>
                <a:off x="5332022" y="4438641"/>
                <a:ext cx="0" cy="91440"/>
              </a:xfrm>
              <a:prstGeom prst="line">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5354796" y="4426736"/>
                <a:ext cx="0" cy="109728"/>
              </a:xfrm>
              <a:prstGeom prst="line">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136735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137885" y="999641"/>
            <a:ext cx="9943403" cy="4846288"/>
          </a:xfrm>
        </p:spPr>
        <p:txBody>
          <a:bodyPr/>
          <a:lstStyle/>
          <a:p>
            <a:pPr marL="0" lvl="2" indent="0">
              <a:buNone/>
            </a:pPr>
            <a:r>
              <a:rPr lang="en-US" sz="1000" dirty="0" smtClean="0"/>
              <a:t>Container security is the process of implementing security tools and policies to assure that they run as intended. Security must be integrated from design phase, automated to remove manual touch points and extended into the operations of the underlying infrastructure. Container security is a continuous process. The customer responsibilities vary based on the cloud service model (IAAS &amp; PAAS). Refer to NIST 800-190 for a holistic view on container security.</a:t>
            </a:r>
            <a:endParaRPr lang="en-US" sz="1000" dirty="0"/>
          </a:p>
        </p:txBody>
      </p:sp>
      <p:sp>
        <p:nvSpPr>
          <p:cNvPr id="2" name="Title 1"/>
          <p:cNvSpPr>
            <a:spLocks noGrp="1"/>
          </p:cNvSpPr>
          <p:nvPr>
            <p:ph type="title"/>
          </p:nvPr>
        </p:nvSpPr>
        <p:spPr>
          <a:xfrm>
            <a:off x="998400" y="431800"/>
            <a:ext cx="10195200" cy="533400"/>
          </a:xfrm>
        </p:spPr>
        <p:txBody>
          <a:bodyPr/>
          <a:lstStyle/>
          <a:p>
            <a:r>
              <a:rPr lang="en-US" dirty="0" smtClean="0"/>
              <a:t> Securing containers</a:t>
            </a:r>
            <a:endParaRPr lang="en-US" dirty="0"/>
          </a:p>
        </p:txBody>
      </p:sp>
      <p:grpSp>
        <p:nvGrpSpPr>
          <p:cNvPr id="28" name="Group 27"/>
          <p:cNvGrpSpPr/>
          <p:nvPr/>
        </p:nvGrpSpPr>
        <p:grpSpPr>
          <a:xfrm>
            <a:off x="995364" y="1814286"/>
            <a:ext cx="10195560" cy="4132754"/>
            <a:chOff x="995364" y="1814286"/>
            <a:chExt cx="10195560" cy="4132754"/>
          </a:xfrm>
        </p:grpSpPr>
        <p:sp>
          <p:nvSpPr>
            <p:cNvPr id="15" name="Rectangle 14"/>
            <p:cNvSpPr/>
            <p:nvPr/>
          </p:nvSpPr>
          <p:spPr>
            <a:xfrm>
              <a:off x="6543143" y="4160497"/>
              <a:ext cx="4407548" cy="1786543"/>
            </a:xfrm>
            <a:prstGeom prst="rect">
              <a:avLst/>
            </a:prstGeom>
            <a:ln>
              <a:solidFill>
                <a:srgbClr val="0091DA"/>
              </a:solidFill>
            </a:ln>
          </p:spPr>
          <p:style>
            <a:lnRef idx="2">
              <a:schemeClr val="accent2">
                <a:hueOff val="-3350302"/>
                <a:satOff val="28253"/>
                <a:lumOff val="4314"/>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05840" tIns="54864" rIns="54864" bIns="54864" numCol="1" spcCol="1270" anchor="t" anchorCtr="0">
              <a:noAutofit/>
            </a:bodyPr>
            <a:lstStyle/>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Leverage Azure Kubernetes Service – implement access control for orchestration API using RBAC, enable logging</a:t>
              </a:r>
            </a:p>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Host Vulnerability Scan – stop unnecessary services, scan OS libraries (Azure Security Center)</a:t>
              </a:r>
            </a:p>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Harden Linux Kernel (AppArmor, Seccomp)</a:t>
              </a:r>
            </a:p>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Enable auto updates of security fixes (kured)</a:t>
              </a:r>
            </a:p>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Enable file system tamper alerts (Azure File Integrity Monitoring)</a:t>
              </a:r>
            </a:p>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Practice workload isolation using logical and physical clusters (Azure Kubernetes Service)</a:t>
              </a:r>
            </a:p>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Secure access to orchestration API using RBAC access controls (Azure AD</a:t>
              </a:r>
              <a:r>
                <a:rPr lang="en-US" sz="900" dirty="0" smtClean="0">
                  <a:solidFill>
                    <a:srgbClr val="000000">
                      <a:hueOff val="0"/>
                      <a:satOff val="0"/>
                      <a:lumOff val="0"/>
                      <a:alphaOff val="0"/>
                    </a:srgbClr>
                  </a:solidFill>
                </a:rPr>
                <a:t>)</a:t>
              </a:r>
              <a:endParaRPr lang="en-US" sz="900" dirty="0">
                <a:solidFill>
                  <a:srgbClr val="000000">
                    <a:hueOff val="0"/>
                    <a:satOff val="0"/>
                    <a:lumOff val="0"/>
                    <a:alphaOff val="0"/>
                  </a:srgbClr>
                </a:solidFill>
              </a:endParaRPr>
            </a:p>
          </p:txBody>
        </p:sp>
        <p:sp>
          <p:nvSpPr>
            <p:cNvPr id="16" name="Rectangle 15"/>
            <p:cNvSpPr/>
            <p:nvPr/>
          </p:nvSpPr>
          <p:spPr>
            <a:xfrm>
              <a:off x="1329784" y="4160052"/>
              <a:ext cx="3991735" cy="1786988"/>
            </a:xfrm>
            <a:prstGeom prst="rect">
              <a:avLst/>
            </a:prstGeom>
            <a:ln w="6350">
              <a:solidFill>
                <a:srgbClr val="483698"/>
              </a:solidFill>
            </a:ln>
          </p:spPr>
          <p:style>
            <a:lnRef idx="2">
              <a:schemeClr val="accent2">
                <a:hueOff val="-5025453"/>
                <a:satOff val="42379"/>
                <a:lumOff val="6471"/>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4864" tIns="54864" rIns="822960" bIns="54864" numCol="1" spcCol="1270" anchor="t" anchorCtr="0">
              <a:noAutofit/>
            </a:bodyPr>
            <a:lstStyle/>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Enforce Network Rules via Azure Network Firewall</a:t>
              </a:r>
            </a:p>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Leverage Network Security Groups for packet flow isolation</a:t>
              </a:r>
            </a:p>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Use Azure Security Center for incident management &amp; response</a:t>
              </a:r>
            </a:p>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Geo-replicate AKS clusters for redundancy.</a:t>
              </a:r>
            </a:p>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Azure Infrastructure is certified for ISO/IEC 27001:2013 and NIST SP 800-53, for security and </a:t>
              </a:r>
              <a:r>
                <a:rPr lang="en-US" sz="900" dirty="0" smtClean="0">
                  <a:solidFill>
                    <a:srgbClr val="000000">
                      <a:hueOff val="0"/>
                      <a:satOff val="0"/>
                      <a:lumOff val="0"/>
                      <a:alphaOff val="0"/>
                    </a:srgbClr>
                  </a:solidFill>
                </a:rPr>
                <a:t>reliability</a:t>
              </a:r>
              <a:endParaRPr lang="en-US" sz="900" dirty="0">
                <a:solidFill>
                  <a:srgbClr val="000000">
                    <a:hueOff val="0"/>
                    <a:satOff val="0"/>
                    <a:lumOff val="0"/>
                    <a:alphaOff val="0"/>
                  </a:srgbClr>
                </a:solidFill>
              </a:endParaRPr>
            </a:p>
          </p:txBody>
        </p:sp>
        <p:sp>
          <p:nvSpPr>
            <p:cNvPr id="17" name="Rectangle 16"/>
            <p:cNvSpPr/>
            <p:nvPr/>
          </p:nvSpPr>
          <p:spPr>
            <a:xfrm>
              <a:off x="6543143" y="2301994"/>
              <a:ext cx="4407548" cy="1752952"/>
            </a:xfrm>
            <a:prstGeom prst="rect">
              <a:avLst/>
            </a:prstGeom>
            <a:ln>
              <a:solidFill>
                <a:srgbClr val="005EB8"/>
              </a:solidFill>
            </a:ln>
          </p:spPr>
          <p:style>
            <a:lnRef idx="2">
              <a:schemeClr val="accent2">
                <a:hueOff val="-1675151"/>
                <a:satOff val="14126"/>
                <a:lumOff val="2157"/>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05840" tIns="54864" rIns="54864" bIns="54864" numCol="1" spcCol="1270" anchor="t" anchorCtr="0">
              <a:noAutofit/>
            </a:bodyPr>
            <a:lstStyle/>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Trusted &amp; Signed Images (Azure Container Registry)</a:t>
              </a:r>
            </a:p>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Image Scanning, Vulnerability Assessment – escalated privileges &amp; configuration errors, Compliance Management, Runtime Monitoring, Antimalware protection (Twistlock, Aqua)</a:t>
              </a:r>
            </a:p>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Use of trusted container registry [Azure Container Registry, Azure Security Center]</a:t>
              </a:r>
            </a:p>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Application Vulnerability Scan (Azure Application Firewall)</a:t>
              </a:r>
            </a:p>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Prevent sensitive data exposure in serverless functions.</a:t>
              </a:r>
            </a:p>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Control access to container registry with authentication and authorization</a:t>
              </a:r>
            </a:p>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Application Vulnerability Scan (Azure Application Firewall)</a:t>
              </a:r>
            </a:p>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Container registry must be geo-replicated.</a:t>
              </a:r>
            </a:p>
          </p:txBody>
        </p:sp>
        <p:sp>
          <p:nvSpPr>
            <p:cNvPr id="18" name="Rectangle 17"/>
            <p:cNvSpPr/>
            <p:nvPr/>
          </p:nvSpPr>
          <p:spPr>
            <a:xfrm>
              <a:off x="1329784" y="2309557"/>
              <a:ext cx="3944851" cy="1736889"/>
            </a:xfrm>
            <a:prstGeom prst="rect">
              <a:avLst/>
            </a:prstGeom>
            <a:ln w="6350">
              <a:solidFill>
                <a:srgbClr val="00338D"/>
              </a:solidFill>
            </a:ln>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4864" tIns="54864" rIns="822960" bIns="54864" numCol="1" spcCol="1270" anchor="t" anchorCtr="0">
              <a:noAutofit/>
            </a:bodyPr>
            <a:lstStyle/>
            <a:p>
              <a:pPr marL="219456" lvl="1" indent="-219456" defTabSz="355600">
                <a:spcBef>
                  <a:spcPct val="0"/>
                </a:spcBef>
                <a:buClr>
                  <a:srgbClr val="00338D"/>
                </a:buClr>
                <a:buFont typeface="Arial" panose="020B0604020202020204" pitchFamily="34" charset="0"/>
                <a:buChar char="—"/>
              </a:pPr>
              <a:r>
                <a:rPr lang="en-US" sz="900" dirty="0" smtClean="0">
                  <a:solidFill>
                    <a:srgbClr val="000000">
                      <a:hueOff val="0"/>
                      <a:satOff val="0"/>
                      <a:lumOff val="0"/>
                      <a:alphaOff val="0"/>
                    </a:srgbClr>
                  </a:solidFill>
                </a:rPr>
                <a:t>Adoption of Cloud Native Architecture Design - zero trust access based model, identity centric, microservices architecture (12 factor app methodology)</a:t>
              </a:r>
              <a:endParaRPr lang="en-US" sz="900" dirty="0">
                <a:solidFill>
                  <a:srgbClr val="000000">
                    <a:hueOff val="0"/>
                    <a:satOff val="0"/>
                    <a:lumOff val="0"/>
                    <a:alphaOff val="0"/>
                  </a:srgbClr>
                </a:solidFill>
              </a:endParaRPr>
            </a:p>
            <a:p>
              <a:pPr marL="219456" lvl="1" indent="-219456" defTabSz="355600">
                <a:spcBef>
                  <a:spcPct val="0"/>
                </a:spcBef>
                <a:buClr>
                  <a:srgbClr val="00338D"/>
                </a:buClr>
                <a:buFont typeface="Arial" panose="020B0604020202020204" pitchFamily="34" charset="0"/>
                <a:buChar char="—"/>
              </a:pPr>
              <a:r>
                <a:rPr lang="en-US" sz="900" dirty="0" smtClean="0">
                  <a:solidFill>
                    <a:srgbClr val="000000">
                      <a:hueOff val="0"/>
                      <a:satOff val="0"/>
                      <a:lumOff val="0"/>
                      <a:alphaOff val="0"/>
                    </a:srgbClr>
                  </a:solidFill>
                </a:rPr>
                <a:t>Application Security Design (MS Security Development Lifecycle)</a:t>
              </a:r>
              <a:endParaRPr lang="en-US" sz="900" dirty="0">
                <a:solidFill>
                  <a:srgbClr val="000000">
                    <a:hueOff val="0"/>
                    <a:satOff val="0"/>
                    <a:lumOff val="0"/>
                    <a:alphaOff val="0"/>
                  </a:srgbClr>
                </a:solidFill>
              </a:endParaRPr>
            </a:p>
            <a:p>
              <a:pPr marL="219456" lvl="1" indent="-219456" defTabSz="355600">
                <a:spcBef>
                  <a:spcPct val="0"/>
                </a:spcBef>
                <a:buClr>
                  <a:srgbClr val="00338D"/>
                </a:buClr>
                <a:buFont typeface="Arial" panose="020B0604020202020204" pitchFamily="34" charset="0"/>
                <a:buChar char="—"/>
              </a:pPr>
              <a:r>
                <a:rPr lang="fr-FR" sz="900" dirty="0" smtClean="0">
                  <a:solidFill>
                    <a:srgbClr val="000000">
                      <a:hueOff val="0"/>
                      <a:satOff val="0"/>
                      <a:lumOff val="0"/>
                      <a:alphaOff val="0"/>
                    </a:srgbClr>
                  </a:solidFill>
                </a:rPr>
                <a:t>Code &amp; Configuration Change Control (Azure Repos)</a:t>
              </a:r>
              <a:endParaRPr lang="en-US" sz="900" dirty="0">
                <a:solidFill>
                  <a:srgbClr val="000000">
                    <a:hueOff val="0"/>
                    <a:satOff val="0"/>
                    <a:lumOff val="0"/>
                    <a:alphaOff val="0"/>
                  </a:srgbClr>
                </a:solidFill>
              </a:endParaRPr>
            </a:p>
            <a:p>
              <a:pPr marL="219456" lvl="1" indent="-219456" defTabSz="355600">
                <a:spcBef>
                  <a:spcPct val="0"/>
                </a:spcBef>
                <a:buClr>
                  <a:srgbClr val="00338D"/>
                </a:buClr>
                <a:buFont typeface="Arial" panose="020B0604020202020204" pitchFamily="34" charset="0"/>
                <a:buChar char="—"/>
              </a:pPr>
              <a:r>
                <a:rPr lang="en-US" sz="900" dirty="0" smtClean="0">
                  <a:solidFill>
                    <a:srgbClr val="000000">
                      <a:hueOff val="0"/>
                      <a:satOff val="0"/>
                      <a:lumOff val="0"/>
                      <a:alphaOff val="0"/>
                    </a:srgbClr>
                  </a:solidFill>
                </a:rPr>
                <a:t>Reduce Application Attack Surface (OWASP Top 10 &amp; OWASP Docker Top 10)</a:t>
              </a:r>
              <a:endParaRPr lang="en-US" sz="900" dirty="0">
                <a:solidFill>
                  <a:srgbClr val="000000">
                    <a:hueOff val="0"/>
                    <a:satOff val="0"/>
                    <a:lumOff val="0"/>
                    <a:alphaOff val="0"/>
                  </a:srgbClr>
                </a:solidFill>
              </a:endParaRPr>
            </a:p>
            <a:p>
              <a:pPr marL="219456" lvl="1" indent="-219456" defTabSz="355600">
                <a:spcBef>
                  <a:spcPct val="0"/>
                </a:spcBef>
                <a:buClr>
                  <a:srgbClr val="00338D"/>
                </a:buClr>
                <a:buFont typeface="Arial" panose="020B0604020202020204" pitchFamily="34" charset="0"/>
                <a:buChar char="—"/>
              </a:pPr>
              <a:r>
                <a:rPr lang="en-US" sz="900" dirty="0" smtClean="0">
                  <a:solidFill>
                    <a:srgbClr val="000000">
                      <a:hueOff val="0"/>
                      <a:satOff val="0"/>
                      <a:lumOff val="0"/>
                      <a:alphaOff val="0"/>
                    </a:srgbClr>
                  </a:solidFill>
                </a:rPr>
                <a:t>Follow Secure DevOps – plan, code, build, test, release, deploy, run, monitor (Azure DevOps, Azure Pipelines)</a:t>
              </a:r>
              <a:endParaRPr lang="en-US" sz="900" dirty="0">
                <a:solidFill>
                  <a:srgbClr val="000000">
                    <a:hueOff val="0"/>
                    <a:satOff val="0"/>
                    <a:lumOff val="0"/>
                    <a:alphaOff val="0"/>
                  </a:srgbClr>
                </a:solidFill>
              </a:endParaRPr>
            </a:p>
            <a:p>
              <a:pPr marL="219456" lvl="1" indent="-219456" defTabSz="355600">
                <a:spcBef>
                  <a:spcPct val="0"/>
                </a:spcBef>
                <a:buClr>
                  <a:srgbClr val="00338D"/>
                </a:buClr>
                <a:buFont typeface="Arial" panose="020B0604020202020204" pitchFamily="34" charset="0"/>
                <a:buChar char="—"/>
              </a:pPr>
              <a:r>
                <a:rPr lang="en-US" sz="900" dirty="0" smtClean="0">
                  <a:solidFill>
                    <a:srgbClr val="000000">
                      <a:hueOff val="0"/>
                      <a:satOff val="0"/>
                      <a:lumOff val="0"/>
                      <a:alphaOff val="0"/>
                    </a:srgbClr>
                  </a:solidFill>
                </a:rPr>
                <a:t>Separation of environments - Development, Staging, Production (Azure DevOps)</a:t>
              </a:r>
              <a:endParaRPr lang="en-US" sz="900" dirty="0">
                <a:solidFill>
                  <a:srgbClr val="000000">
                    <a:hueOff val="0"/>
                    <a:satOff val="0"/>
                    <a:lumOff val="0"/>
                    <a:alphaOff val="0"/>
                  </a:srgbClr>
                </a:solidFill>
              </a:endParaRPr>
            </a:p>
          </p:txBody>
        </p:sp>
        <p:sp>
          <p:nvSpPr>
            <p:cNvPr id="19" name="Freeform 18"/>
            <p:cNvSpPr/>
            <p:nvPr/>
          </p:nvSpPr>
          <p:spPr>
            <a:xfrm>
              <a:off x="4345841" y="2477833"/>
              <a:ext cx="1549278" cy="1585346"/>
            </a:xfrm>
            <a:custGeom>
              <a:avLst/>
              <a:gdLst>
                <a:gd name="connsiteX0" fmla="*/ 0 w 1549278"/>
                <a:gd name="connsiteY0" fmla="*/ 1549278 h 1549278"/>
                <a:gd name="connsiteX1" fmla="*/ 1549278 w 1549278"/>
                <a:gd name="connsiteY1" fmla="*/ 0 h 1549278"/>
                <a:gd name="connsiteX2" fmla="*/ 1549278 w 1549278"/>
                <a:gd name="connsiteY2" fmla="*/ 1549278 h 1549278"/>
                <a:gd name="connsiteX3" fmla="*/ 0 w 1549278"/>
                <a:gd name="connsiteY3" fmla="*/ 1549278 h 1549278"/>
              </a:gdLst>
              <a:ahLst/>
              <a:cxnLst>
                <a:cxn ang="0">
                  <a:pos x="connsiteX0" y="connsiteY0"/>
                </a:cxn>
                <a:cxn ang="0">
                  <a:pos x="connsiteX1" y="connsiteY1"/>
                </a:cxn>
                <a:cxn ang="0">
                  <a:pos x="connsiteX2" y="connsiteY2"/>
                </a:cxn>
                <a:cxn ang="0">
                  <a:pos x="connsiteX3" y="connsiteY3"/>
                </a:cxn>
              </a:cxnLst>
              <a:rect l="l" t="t" r="r" b="b"/>
              <a:pathLst>
                <a:path w="1549278" h="1549278">
                  <a:moveTo>
                    <a:pt x="0" y="1549278"/>
                  </a:moveTo>
                  <a:cubicBezTo>
                    <a:pt x="0" y="693635"/>
                    <a:pt x="693635" y="0"/>
                    <a:pt x="1549278" y="0"/>
                  </a:cubicBezTo>
                  <a:lnTo>
                    <a:pt x="1549278" y="1549278"/>
                  </a:lnTo>
                  <a:lnTo>
                    <a:pt x="0" y="1549278"/>
                  </a:lnTo>
                  <a:close/>
                </a:path>
              </a:pathLst>
            </a:custGeom>
            <a:solidFill>
              <a:srgbClr val="00338D"/>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517781" tIns="517781" rIns="64008" bIns="64008" numCol="1" spcCol="1270" anchor="ctr" anchorCtr="0">
              <a:noAutofit/>
            </a:bodyPr>
            <a:lstStyle/>
            <a:p>
              <a:pPr algn="ctr" defTabSz="400050">
                <a:lnSpc>
                  <a:spcPct val="90000"/>
                </a:lnSpc>
                <a:spcBef>
                  <a:spcPct val="0"/>
                </a:spcBef>
                <a:spcAft>
                  <a:spcPct val="35000"/>
                </a:spcAft>
              </a:pPr>
              <a:r>
                <a:rPr lang="en-US" sz="900" b="1" dirty="0" smtClean="0">
                  <a:solidFill>
                    <a:prstClr val="white"/>
                  </a:solidFill>
                </a:rPr>
                <a:t>Application Security</a:t>
              </a:r>
              <a:endParaRPr lang="en-US" sz="900" b="1" dirty="0">
                <a:solidFill>
                  <a:prstClr val="white"/>
                </a:solidFill>
              </a:endParaRPr>
            </a:p>
          </p:txBody>
        </p:sp>
        <p:sp>
          <p:nvSpPr>
            <p:cNvPr id="20" name="Freeform 19"/>
            <p:cNvSpPr/>
            <p:nvPr/>
          </p:nvSpPr>
          <p:spPr>
            <a:xfrm>
              <a:off x="5966680" y="2477833"/>
              <a:ext cx="1549278" cy="1585346"/>
            </a:xfrm>
            <a:custGeom>
              <a:avLst/>
              <a:gdLst>
                <a:gd name="connsiteX0" fmla="*/ 0 w 1549278"/>
                <a:gd name="connsiteY0" fmla="*/ 1549278 h 1549278"/>
                <a:gd name="connsiteX1" fmla="*/ 1549278 w 1549278"/>
                <a:gd name="connsiteY1" fmla="*/ 0 h 1549278"/>
                <a:gd name="connsiteX2" fmla="*/ 1549278 w 1549278"/>
                <a:gd name="connsiteY2" fmla="*/ 1549278 h 1549278"/>
                <a:gd name="connsiteX3" fmla="*/ 0 w 1549278"/>
                <a:gd name="connsiteY3" fmla="*/ 1549278 h 1549278"/>
              </a:gdLst>
              <a:ahLst/>
              <a:cxnLst>
                <a:cxn ang="0">
                  <a:pos x="connsiteX0" y="connsiteY0"/>
                </a:cxn>
                <a:cxn ang="0">
                  <a:pos x="connsiteX1" y="connsiteY1"/>
                </a:cxn>
                <a:cxn ang="0">
                  <a:pos x="connsiteX2" y="connsiteY2"/>
                </a:cxn>
                <a:cxn ang="0">
                  <a:pos x="connsiteX3" y="connsiteY3"/>
                </a:cxn>
              </a:cxnLst>
              <a:rect l="l" t="t" r="r" b="b"/>
              <a:pathLst>
                <a:path w="1549278" h="1549278">
                  <a:moveTo>
                    <a:pt x="0" y="0"/>
                  </a:moveTo>
                  <a:cubicBezTo>
                    <a:pt x="855643" y="0"/>
                    <a:pt x="1549278" y="693635"/>
                    <a:pt x="1549278" y="1549278"/>
                  </a:cubicBezTo>
                  <a:lnTo>
                    <a:pt x="0" y="1549278"/>
                  </a:lnTo>
                  <a:lnTo>
                    <a:pt x="0" y="0"/>
                  </a:lnTo>
                  <a:close/>
                </a:path>
              </a:pathLst>
            </a:custGeom>
            <a:solidFill>
              <a:srgbClr val="005EB8"/>
            </a:solidFill>
          </p:spPr>
          <p:style>
            <a:lnRef idx="2">
              <a:schemeClr val="lt1">
                <a:hueOff val="0"/>
                <a:satOff val="0"/>
                <a:lumOff val="0"/>
                <a:alphaOff val="0"/>
              </a:schemeClr>
            </a:lnRef>
            <a:fillRef idx="1">
              <a:schemeClr val="accent2">
                <a:hueOff val="-1675151"/>
                <a:satOff val="14126"/>
                <a:lumOff val="2157"/>
                <a:alphaOff val="0"/>
              </a:schemeClr>
            </a:fillRef>
            <a:effectRef idx="0">
              <a:schemeClr val="accent2">
                <a:hueOff val="-1675151"/>
                <a:satOff val="14126"/>
                <a:lumOff val="2157"/>
                <a:alphaOff val="0"/>
              </a:schemeClr>
            </a:effectRef>
            <a:fontRef idx="minor">
              <a:schemeClr val="lt1"/>
            </a:fontRef>
          </p:style>
          <p:txBody>
            <a:bodyPr spcFirstLastPara="0" vert="horz" wrap="square" lIns="64008" tIns="517781" rIns="517781" bIns="64008" numCol="1" spcCol="1270" anchor="ctr" anchorCtr="0">
              <a:noAutofit/>
            </a:bodyPr>
            <a:lstStyle/>
            <a:p>
              <a:pPr algn="ctr" defTabSz="400050">
                <a:lnSpc>
                  <a:spcPct val="90000"/>
                </a:lnSpc>
                <a:spcBef>
                  <a:spcPct val="0"/>
                </a:spcBef>
                <a:spcAft>
                  <a:spcPct val="35000"/>
                </a:spcAft>
              </a:pPr>
              <a:r>
                <a:rPr lang="en-US" sz="900" b="1" dirty="0" smtClean="0">
                  <a:solidFill>
                    <a:prstClr val="white"/>
                  </a:solidFill>
                </a:rPr>
                <a:t>Container Security</a:t>
              </a:r>
              <a:endParaRPr lang="en-US" sz="900" b="1" dirty="0">
                <a:solidFill>
                  <a:prstClr val="white"/>
                </a:solidFill>
              </a:endParaRPr>
            </a:p>
          </p:txBody>
        </p:sp>
        <p:sp>
          <p:nvSpPr>
            <p:cNvPr id="21" name="Freeform 20"/>
            <p:cNvSpPr/>
            <p:nvPr/>
          </p:nvSpPr>
          <p:spPr>
            <a:xfrm>
              <a:off x="5966680" y="4136406"/>
              <a:ext cx="1549278" cy="1585346"/>
            </a:xfrm>
            <a:custGeom>
              <a:avLst/>
              <a:gdLst>
                <a:gd name="connsiteX0" fmla="*/ 0 w 1549278"/>
                <a:gd name="connsiteY0" fmla="*/ 1549278 h 1549278"/>
                <a:gd name="connsiteX1" fmla="*/ 1549278 w 1549278"/>
                <a:gd name="connsiteY1" fmla="*/ 0 h 1549278"/>
                <a:gd name="connsiteX2" fmla="*/ 1549278 w 1549278"/>
                <a:gd name="connsiteY2" fmla="*/ 1549278 h 1549278"/>
                <a:gd name="connsiteX3" fmla="*/ 0 w 1549278"/>
                <a:gd name="connsiteY3" fmla="*/ 1549278 h 1549278"/>
              </a:gdLst>
              <a:ahLst/>
              <a:cxnLst>
                <a:cxn ang="0">
                  <a:pos x="connsiteX0" y="connsiteY0"/>
                </a:cxn>
                <a:cxn ang="0">
                  <a:pos x="connsiteX1" y="connsiteY1"/>
                </a:cxn>
                <a:cxn ang="0">
                  <a:pos x="connsiteX2" y="connsiteY2"/>
                </a:cxn>
                <a:cxn ang="0">
                  <a:pos x="connsiteX3" y="connsiteY3"/>
                </a:cxn>
              </a:cxnLst>
              <a:rect l="l" t="t" r="r" b="b"/>
              <a:pathLst>
                <a:path w="1549278" h="1549278">
                  <a:moveTo>
                    <a:pt x="1549278" y="0"/>
                  </a:moveTo>
                  <a:cubicBezTo>
                    <a:pt x="1549278" y="855643"/>
                    <a:pt x="855643" y="1549278"/>
                    <a:pt x="0" y="1549278"/>
                  </a:cubicBezTo>
                  <a:lnTo>
                    <a:pt x="0" y="0"/>
                  </a:lnTo>
                  <a:lnTo>
                    <a:pt x="1549278" y="0"/>
                  </a:lnTo>
                  <a:close/>
                </a:path>
              </a:pathLst>
            </a:custGeom>
            <a:solidFill>
              <a:srgbClr val="0091DA"/>
            </a:solidFill>
          </p:spPr>
          <p:style>
            <a:lnRef idx="2">
              <a:schemeClr val="lt1">
                <a:hueOff val="0"/>
                <a:satOff val="0"/>
                <a:lumOff val="0"/>
                <a:alphaOff val="0"/>
              </a:schemeClr>
            </a:lnRef>
            <a:fillRef idx="1">
              <a:schemeClr val="accent2">
                <a:hueOff val="-3350302"/>
                <a:satOff val="28253"/>
                <a:lumOff val="4314"/>
                <a:alphaOff val="0"/>
              </a:schemeClr>
            </a:fillRef>
            <a:effectRef idx="0">
              <a:schemeClr val="accent2">
                <a:hueOff val="-3350302"/>
                <a:satOff val="28253"/>
                <a:lumOff val="4314"/>
                <a:alphaOff val="0"/>
              </a:schemeClr>
            </a:effectRef>
            <a:fontRef idx="minor">
              <a:schemeClr val="lt1"/>
            </a:fontRef>
          </p:style>
          <p:txBody>
            <a:bodyPr spcFirstLastPara="0" vert="horz" wrap="square" lIns="64008" tIns="64008" rIns="517781" bIns="517781" numCol="1" spcCol="1270" anchor="ctr" anchorCtr="0">
              <a:noAutofit/>
            </a:bodyPr>
            <a:lstStyle/>
            <a:p>
              <a:pPr algn="ctr" defTabSz="400050">
                <a:lnSpc>
                  <a:spcPct val="90000"/>
                </a:lnSpc>
                <a:spcBef>
                  <a:spcPct val="0"/>
                </a:spcBef>
                <a:spcAft>
                  <a:spcPct val="35000"/>
                </a:spcAft>
              </a:pPr>
              <a:r>
                <a:rPr lang="en-US" sz="900" b="1" dirty="0" smtClean="0">
                  <a:solidFill>
                    <a:prstClr val="white"/>
                  </a:solidFill>
                </a:rPr>
                <a:t>Orchestration Security</a:t>
              </a:r>
              <a:endParaRPr lang="en-US" sz="900" b="1" dirty="0">
                <a:solidFill>
                  <a:prstClr val="white"/>
                </a:solidFill>
              </a:endParaRPr>
            </a:p>
          </p:txBody>
        </p:sp>
        <p:sp>
          <p:nvSpPr>
            <p:cNvPr id="22" name="Freeform 21"/>
            <p:cNvSpPr/>
            <p:nvPr/>
          </p:nvSpPr>
          <p:spPr>
            <a:xfrm>
              <a:off x="4345841" y="4136406"/>
              <a:ext cx="1549278" cy="1585346"/>
            </a:xfrm>
            <a:custGeom>
              <a:avLst/>
              <a:gdLst>
                <a:gd name="connsiteX0" fmla="*/ 0 w 1549278"/>
                <a:gd name="connsiteY0" fmla="*/ 1549278 h 1549278"/>
                <a:gd name="connsiteX1" fmla="*/ 1549278 w 1549278"/>
                <a:gd name="connsiteY1" fmla="*/ 0 h 1549278"/>
                <a:gd name="connsiteX2" fmla="*/ 1549278 w 1549278"/>
                <a:gd name="connsiteY2" fmla="*/ 1549278 h 1549278"/>
                <a:gd name="connsiteX3" fmla="*/ 0 w 1549278"/>
                <a:gd name="connsiteY3" fmla="*/ 1549278 h 1549278"/>
              </a:gdLst>
              <a:ahLst/>
              <a:cxnLst>
                <a:cxn ang="0">
                  <a:pos x="connsiteX0" y="connsiteY0"/>
                </a:cxn>
                <a:cxn ang="0">
                  <a:pos x="connsiteX1" y="connsiteY1"/>
                </a:cxn>
                <a:cxn ang="0">
                  <a:pos x="connsiteX2" y="connsiteY2"/>
                </a:cxn>
                <a:cxn ang="0">
                  <a:pos x="connsiteX3" y="connsiteY3"/>
                </a:cxn>
              </a:cxnLst>
              <a:rect l="l" t="t" r="r" b="b"/>
              <a:pathLst>
                <a:path w="1549278" h="1549278">
                  <a:moveTo>
                    <a:pt x="1549278" y="1549278"/>
                  </a:moveTo>
                  <a:cubicBezTo>
                    <a:pt x="693635" y="1549278"/>
                    <a:pt x="0" y="855643"/>
                    <a:pt x="0" y="0"/>
                  </a:cubicBezTo>
                  <a:lnTo>
                    <a:pt x="1549278" y="0"/>
                  </a:lnTo>
                  <a:lnTo>
                    <a:pt x="1549278" y="1549278"/>
                  </a:lnTo>
                  <a:close/>
                </a:path>
              </a:pathLst>
            </a:custGeom>
            <a:solidFill>
              <a:srgbClr val="483698"/>
            </a:solidFill>
          </p:spPr>
          <p:style>
            <a:lnRef idx="2">
              <a:schemeClr val="lt1">
                <a:hueOff val="0"/>
                <a:satOff val="0"/>
                <a:lumOff val="0"/>
                <a:alphaOff val="0"/>
              </a:schemeClr>
            </a:lnRef>
            <a:fillRef idx="1">
              <a:schemeClr val="accent2">
                <a:hueOff val="-5025453"/>
                <a:satOff val="42379"/>
                <a:lumOff val="6471"/>
                <a:alphaOff val="0"/>
              </a:schemeClr>
            </a:fillRef>
            <a:effectRef idx="0">
              <a:schemeClr val="accent2">
                <a:hueOff val="-5025453"/>
                <a:satOff val="42379"/>
                <a:lumOff val="6471"/>
                <a:alphaOff val="0"/>
              </a:schemeClr>
            </a:effectRef>
            <a:fontRef idx="minor">
              <a:schemeClr val="lt1"/>
            </a:fontRef>
          </p:style>
          <p:txBody>
            <a:bodyPr spcFirstLastPara="0" vert="horz" wrap="square" lIns="517781" tIns="64008" rIns="64008" bIns="517781" numCol="1" spcCol="1270" anchor="ctr" anchorCtr="0">
              <a:noAutofit/>
            </a:bodyPr>
            <a:lstStyle/>
            <a:p>
              <a:pPr algn="ctr" defTabSz="400050">
                <a:lnSpc>
                  <a:spcPct val="90000"/>
                </a:lnSpc>
                <a:spcBef>
                  <a:spcPct val="0"/>
                </a:spcBef>
                <a:spcAft>
                  <a:spcPct val="35000"/>
                </a:spcAft>
              </a:pPr>
              <a:r>
                <a:rPr lang="en-US" sz="900" b="1" dirty="0" smtClean="0">
                  <a:solidFill>
                    <a:prstClr val="white"/>
                  </a:solidFill>
                </a:rPr>
                <a:t>Infrastructure Security</a:t>
              </a:r>
              <a:endParaRPr lang="en-US" sz="900" b="1" dirty="0">
                <a:solidFill>
                  <a:prstClr val="white"/>
                </a:solidFill>
              </a:endParaRPr>
            </a:p>
          </p:txBody>
        </p:sp>
        <p:sp>
          <p:nvSpPr>
            <p:cNvPr id="24" name="Circular Arrow 23"/>
            <p:cNvSpPr/>
            <p:nvPr/>
          </p:nvSpPr>
          <p:spPr>
            <a:xfrm>
              <a:off x="5663443" y="3770275"/>
              <a:ext cx="534912" cy="475970"/>
            </a:xfrm>
            <a:prstGeom prst="circularArrow">
              <a:avLst/>
            </a:prstGeom>
            <a:solidFill>
              <a:srgbClr val="00A3A1"/>
            </a:solidFill>
            <a:ln>
              <a:noFill/>
            </a:ln>
          </p:spPr>
          <p:style>
            <a:lnRef idx="2">
              <a:schemeClr val="lt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5" name="Circular Arrow 24"/>
            <p:cNvSpPr/>
            <p:nvPr/>
          </p:nvSpPr>
          <p:spPr>
            <a:xfrm rot="10800000">
              <a:off x="5663443" y="3953340"/>
              <a:ext cx="534912" cy="475970"/>
            </a:xfrm>
            <a:prstGeom prst="circularArrow">
              <a:avLst/>
            </a:prstGeom>
            <a:solidFill>
              <a:srgbClr val="00A3A1"/>
            </a:solidFill>
            <a:ln>
              <a:noFill/>
            </a:ln>
          </p:spPr>
          <p:style>
            <a:lnRef idx="2">
              <a:schemeClr val="lt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grpSp>
          <p:nvGrpSpPr>
            <p:cNvPr id="26" name="Group 25"/>
            <p:cNvGrpSpPr/>
            <p:nvPr/>
          </p:nvGrpSpPr>
          <p:grpSpPr>
            <a:xfrm>
              <a:off x="995364" y="1814286"/>
              <a:ext cx="10195560" cy="400623"/>
              <a:chOff x="1071704" y="1738040"/>
              <a:chExt cx="10087925" cy="476869"/>
            </a:xfrm>
          </p:grpSpPr>
          <p:sp>
            <p:nvSpPr>
              <p:cNvPr id="10" name="Freeform 9"/>
              <p:cNvSpPr/>
              <p:nvPr/>
            </p:nvSpPr>
            <p:spPr>
              <a:xfrm>
                <a:off x="1071704" y="1738040"/>
                <a:ext cx="2726466" cy="476869"/>
              </a:xfrm>
              <a:custGeom>
                <a:avLst/>
                <a:gdLst>
                  <a:gd name="connsiteX0" fmla="*/ 0 w 2726466"/>
                  <a:gd name="connsiteY0" fmla="*/ 0 h 476869"/>
                  <a:gd name="connsiteX1" fmla="*/ 2488032 w 2726466"/>
                  <a:gd name="connsiteY1" fmla="*/ 0 h 476869"/>
                  <a:gd name="connsiteX2" fmla="*/ 2726466 w 2726466"/>
                  <a:gd name="connsiteY2" fmla="*/ 238435 h 476869"/>
                  <a:gd name="connsiteX3" fmla="*/ 2488032 w 2726466"/>
                  <a:gd name="connsiteY3" fmla="*/ 476869 h 476869"/>
                  <a:gd name="connsiteX4" fmla="*/ 0 w 2726466"/>
                  <a:gd name="connsiteY4" fmla="*/ 476869 h 476869"/>
                  <a:gd name="connsiteX5" fmla="*/ 238435 w 2726466"/>
                  <a:gd name="connsiteY5" fmla="*/ 238435 h 476869"/>
                  <a:gd name="connsiteX6" fmla="*/ 0 w 2726466"/>
                  <a:gd name="connsiteY6" fmla="*/ 0 h 47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6466" h="476869">
                    <a:moveTo>
                      <a:pt x="0" y="0"/>
                    </a:moveTo>
                    <a:lnTo>
                      <a:pt x="2488032" y="0"/>
                    </a:lnTo>
                    <a:lnTo>
                      <a:pt x="2726466" y="238435"/>
                    </a:lnTo>
                    <a:lnTo>
                      <a:pt x="2488032" y="476869"/>
                    </a:lnTo>
                    <a:lnTo>
                      <a:pt x="0" y="476869"/>
                    </a:lnTo>
                    <a:lnTo>
                      <a:pt x="238435" y="238435"/>
                    </a:lnTo>
                    <a:lnTo>
                      <a:pt x="0" y="0"/>
                    </a:lnTo>
                    <a:close/>
                  </a:path>
                </a:pathLst>
              </a:custGeom>
              <a:solidFill>
                <a:srgbClr val="00338D"/>
              </a:solidFill>
              <a:ln w="6350"/>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70439" tIns="10668" rIns="249102" bIns="10668" numCol="1" spcCol="1270" anchor="ctr" anchorCtr="0">
                <a:noAutofit/>
              </a:bodyPr>
              <a:lstStyle/>
              <a:p>
                <a:pPr algn="ctr" defTabSz="355600">
                  <a:lnSpc>
                    <a:spcPct val="90000"/>
                  </a:lnSpc>
                  <a:spcBef>
                    <a:spcPct val="0"/>
                  </a:spcBef>
                  <a:spcAft>
                    <a:spcPct val="35000"/>
                  </a:spcAft>
                </a:pPr>
                <a:r>
                  <a:rPr lang="en-US" sz="900" b="1" dirty="0" smtClean="0">
                    <a:solidFill>
                      <a:prstClr val="white"/>
                    </a:solidFill>
                  </a:rPr>
                  <a:t>Secure Application</a:t>
                </a:r>
                <a:endParaRPr lang="en-US" sz="900" b="1" dirty="0">
                  <a:solidFill>
                    <a:prstClr val="white"/>
                  </a:solidFill>
                </a:endParaRPr>
              </a:p>
            </p:txBody>
          </p:sp>
          <p:sp>
            <p:nvSpPr>
              <p:cNvPr id="11" name="Freeform 10"/>
              <p:cNvSpPr/>
              <p:nvPr/>
            </p:nvSpPr>
            <p:spPr>
              <a:xfrm>
                <a:off x="3525524" y="1738040"/>
                <a:ext cx="2726466" cy="476869"/>
              </a:xfrm>
              <a:custGeom>
                <a:avLst/>
                <a:gdLst>
                  <a:gd name="connsiteX0" fmla="*/ 0 w 2726466"/>
                  <a:gd name="connsiteY0" fmla="*/ 0 h 476869"/>
                  <a:gd name="connsiteX1" fmla="*/ 2488032 w 2726466"/>
                  <a:gd name="connsiteY1" fmla="*/ 0 h 476869"/>
                  <a:gd name="connsiteX2" fmla="*/ 2726466 w 2726466"/>
                  <a:gd name="connsiteY2" fmla="*/ 238435 h 476869"/>
                  <a:gd name="connsiteX3" fmla="*/ 2488032 w 2726466"/>
                  <a:gd name="connsiteY3" fmla="*/ 476869 h 476869"/>
                  <a:gd name="connsiteX4" fmla="*/ 0 w 2726466"/>
                  <a:gd name="connsiteY4" fmla="*/ 476869 h 476869"/>
                  <a:gd name="connsiteX5" fmla="*/ 238435 w 2726466"/>
                  <a:gd name="connsiteY5" fmla="*/ 238435 h 476869"/>
                  <a:gd name="connsiteX6" fmla="*/ 0 w 2726466"/>
                  <a:gd name="connsiteY6" fmla="*/ 0 h 47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6466" h="476869">
                    <a:moveTo>
                      <a:pt x="0" y="0"/>
                    </a:moveTo>
                    <a:lnTo>
                      <a:pt x="2488032" y="0"/>
                    </a:lnTo>
                    <a:lnTo>
                      <a:pt x="2726466" y="238435"/>
                    </a:lnTo>
                    <a:lnTo>
                      <a:pt x="2488032" y="476869"/>
                    </a:lnTo>
                    <a:lnTo>
                      <a:pt x="0" y="476869"/>
                    </a:lnTo>
                    <a:lnTo>
                      <a:pt x="238435" y="238435"/>
                    </a:lnTo>
                    <a:lnTo>
                      <a:pt x="0" y="0"/>
                    </a:lnTo>
                    <a:close/>
                  </a:path>
                </a:pathLst>
              </a:custGeom>
              <a:solidFill>
                <a:srgbClr val="005EB8"/>
              </a:solidFill>
              <a:ln w="6350"/>
            </p:spPr>
            <p:style>
              <a:lnRef idx="2">
                <a:schemeClr val="lt1">
                  <a:hueOff val="0"/>
                  <a:satOff val="0"/>
                  <a:lumOff val="0"/>
                  <a:alphaOff val="0"/>
                </a:schemeClr>
              </a:lnRef>
              <a:fillRef idx="1">
                <a:schemeClr val="accent2">
                  <a:hueOff val="-1675151"/>
                  <a:satOff val="14126"/>
                  <a:lumOff val="2157"/>
                  <a:alphaOff val="0"/>
                </a:schemeClr>
              </a:fillRef>
              <a:effectRef idx="0">
                <a:schemeClr val="accent2">
                  <a:hueOff val="-1675151"/>
                  <a:satOff val="14126"/>
                  <a:lumOff val="2157"/>
                  <a:alphaOff val="0"/>
                </a:schemeClr>
              </a:effectRef>
              <a:fontRef idx="minor">
                <a:schemeClr val="lt1"/>
              </a:fontRef>
            </p:style>
            <p:txBody>
              <a:bodyPr spcFirstLastPara="0" vert="horz" wrap="square" lIns="270439" tIns="10668" rIns="249102" bIns="10668" numCol="1" spcCol="1270" anchor="ctr" anchorCtr="0">
                <a:noAutofit/>
              </a:bodyPr>
              <a:lstStyle/>
              <a:p>
                <a:pPr algn="ctr" defTabSz="355600">
                  <a:lnSpc>
                    <a:spcPct val="90000"/>
                  </a:lnSpc>
                  <a:spcBef>
                    <a:spcPct val="0"/>
                  </a:spcBef>
                  <a:spcAft>
                    <a:spcPct val="35000"/>
                  </a:spcAft>
                </a:pPr>
                <a:r>
                  <a:rPr lang="en-US" sz="900" b="1" dirty="0" smtClean="0">
                    <a:solidFill>
                      <a:prstClr val="white"/>
                    </a:solidFill>
                  </a:rPr>
                  <a:t>Secure Container</a:t>
                </a:r>
                <a:endParaRPr lang="en-US" sz="900" b="1" dirty="0">
                  <a:solidFill>
                    <a:prstClr val="white"/>
                  </a:solidFill>
                </a:endParaRPr>
              </a:p>
            </p:txBody>
          </p:sp>
          <p:sp>
            <p:nvSpPr>
              <p:cNvPr id="12" name="Freeform 11"/>
              <p:cNvSpPr/>
              <p:nvPr/>
            </p:nvSpPr>
            <p:spPr>
              <a:xfrm>
                <a:off x="5979343" y="1738040"/>
                <a:ext cx="2726466" cy="476869"/>
              </a:xfrm>
              <a:custGeom>
                <a:avLst/>
                <a:gdLst>
                  <a:gd name="connsiteX0" fmla="*/ 0 w 2726466"/>
                  <a:gd name="connsiteY0" fmla="*/ 0 h 476869"/>
                  <a:gd name="connsiteX1" fmla="*/ 2488032 w 2726466"/>
                  <a:gd name="connsiteY1" fmla="*/ 0 h 476869"/>
                  <a:gd name="connsiteX2" fmla="*/ 2726466 w 2726466"/>
                  <a:gd name="connsiteY2" fmla="*/ 238435 h 476869"/>
                  <a:gd name="connsiteX3" fmla="*/ 2488032 w 2726466"/>
                  <a:gd name="connsiteY3" fmla="*/ 476869 h 476869"/>
                  <a:gd name="connsiteX4" fmla="*/ 0 w 2726466"/>
                  <a:gd name="connsiteY4" fmla="*/ 476869 h 476869"/>
                  <a:gd name="connsiteX5" fmla="*/ 238435 w 2726466"/>
                  <a:gd name="connsiteY5" fmla="*/ 238435 h 476869"/>
                  <a:gd name="connsiteX6" fmla="*/ 0 w 2726466"/>
                  <a:gd name="connsiteY6" fmla="*/ 0 h 47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6466" h="476869">
                    <a:moveTo>
                      <a:pt x="0" y="0"/>
                    </a:moveTo>
                    <a:lnTo>
                      <a:pt x="2488032" y="0"/>
                    </a:lnTo>
                    <a:lnTo>
                      <a:pt x="2726466" y="238435"/>
                    </a:lnTo>
                    <a:lnTo>
                      <a:pt x="2488032" y="476869"/>
                    </a:lnTo>
                    <a:lnTo>
                      <a:pt x="0" y="476869"/>
                    </a:lnTo>
                    <a:lnTo>
                      <a:pt x="238435" y="238435"/>
                    </a:lnTo>
                    <a:lnTo>
                      <a:pt x="0" y="0"/>
                    </a:lnTo>
                    <a:close/>
                  </a:path>
                </a:pathLst>
              </a:custGeom>
              <a:solidFill>
                <a:srgbClr val="0091DA"/>
              </a:solidFill>
              <a:ln w="6350"/>
            </p:spPr>
            <p:style>
              <a:lnRef idx="2">
                <a:schemeClr val="lt1">
                  <a:hueOff val="0"/>
                  <a:satOff val="0"/>
                  <a:lumOff val="0"/>
                  <a:alphaOff val="0"/>
                </a:schemeClr>
              </a:lnRef>
              <a:fillRef idx="1">
                <a:schemeClr val="accent2">
                  <a:hueOff val="-3350302"/>
                  <a:satOff val="28253"/>
                  <a:lumOff val="4314"/>
                  <a:alphaOff val="0"/>
                </a:schemeClr>
              </a:fillRef>
              <a:effectRef idx="0">
                <a:schemeClr val="accent2">
                  <a:hueOff val="-3350302"/>
                  <a:satOff val="28253"/>
                  <a:lumOff val="4314"/>
                  <a:alphaOff val="0"/>
                </a:schemeClr>
              </a:effectRef>
              <a:fontRef idx="minor">
                <a:schemeClr val="lt1"/>
              </a:fontRef>
            </p:style>
            <p:txBody>
              <a:bodyPr spcFirstLastPara="0" vert="horz" wrap="square" lIns="270439" tIns="10668" rIns="249102" bIns="10668" numCol="1" spcCol="1270" anchor="ctr" anchorCtr="0">
                <a:noAutofit/>
              </a:bodyPr>
              <a:lstStyle/>
              <a:p>
                <a:pPr algn="ctr" defTabSz="355600">
                  <a:lnSpc>
                    <a:spcPct val="90000"/>
                  </a:lnSpc>
                  <a:spcBef>
                    <a:spcPct val="0"/>
                  </a:spcBef>
                  <a:spcAft>
                    <a:spcPct val="35000"/>
                  </a:spcAft>
                </a:pPr>
                <a:r>
                  <a:rPr lang="en-US" sz="900" b="1" dirty="0" smtClean="0">
                    <a:solidFill>
                      <a:prstClr val="white"/>
                    </a:solidFill>
                  </a:rPr>
                  <a:t>Secure Orchestration</a:t>
                </a:r>
                <a:endParaRPr lang="en-US" sz="900" b="1" dirty="0">
                  <a:solidFill>
                    <a:prstClr val="white"/>
                  </a:solidFill>
                </a:endParaRPr>
              </a:p>
            </p:txBody>
          </p:sp>
          <p:sp>
            <p:nvSpPr>
              <p:cNvPr id="13" name="Freeform 12"/>
              <p:cNvSpPr/>
              <p:nvPr/>
            </p:nvSpPr>
            <p:spPr>
              <a:xfrm>
                <a:off x="8433163" y="1738040"/>
                <a:ext cx="2726466" cy="476869"/>
              </a:xfrm>
              <a:custGeom>
                <a:avLst/>
                <a:gdLst>
                  <a:gd name="connsiteX0" fmla="*/ 0 w 2726466"/>
                  <a:gd name="connsiteY0" fmla="*/ 0 h 476869"/>
                  <a:gd name="connsiteX1" fmla="*/ 2488032 w 2726466"/>
                  <a:gd name="connsiteY1" fmla="*/ 0 h 476869"/>
                  <a:gd name="connsiteX2" fmla="*/ 2726466 w 2726466"/>
                  <a:gd name="connsiteY2" fmla="*/ 238435 h 476869"/>
                  <a:gd name="connsiteX3" fmla="*/ 2488032 w 2726466"/>
                  <a:gd name="connsiteY3" fmla="*/ 476869 h 476869"/>
                  <a:gd name="connsiteX4" fmla="*/ 0 w 2726466"/>
                  <a:gd name="connsiteY4" fmla="*/ 476869 h 476869"/>
                  <a:gd name="connsiteX5" fmla="*/ 238435 w 2726466"/>
                  <a:gd name="connsiteY5" fmla="*/ 238435 h 476869"/>
                  <a:gd name="connsiteX6" fmla="*/ 0 w 2726466"/>
                  <a:gd name="connsiteY6" fmla="*/ 0 h 47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6466" h="476869">
                    <a:moveTo>
                      <a:pt x="0" y="0"/>
                    </a:moveTo>
                    <a:lnTo>
                      <a:pt x="2488032" y="0"/>
                    </a:lnTo>
                    <a:lnTo>
                      <a:pt x="2726466" y="238435"/>
                    </a:lnTo>
                    <a:lnTo>
                      <a:pt x="2488032" y="476869"/>
                    </a:lnTo>
                    <a:lnTo>
                      <a:pt x="0" y="476869"/>
                    </a:lnTo>
                    <a:lnTo>
                      <a:pt x="238435" y="238435"/>
                    </a:lnTo>
                    <a:lnTo>
                      <a:pt x="0" y="0"/>
                    </a:lnTo>
                    <a:close/>
                  </a:path>
                </a:pathLst>
              </a:custGeom>
              <a:solidFill>
                <a:srgbClr val="483698"/>
              </a:solidFill>
              <a:ln w="6350"/>
            </p:spPr>
            <p:style>
              <a:lnRef idx="2">
                <a:schemeClr val="lt1">
                  <a:hueOff val="0"/>
                  <a:satOff val="0"/>
                  <a:lumOff val="0"/>
                  <a:alphaOff val="0"/>
                </a:schemeClr>
              </a:lnRef>
              <a:fillRef idx="1">
                <a:schemeClr val="accent2">
                  <a:hueOff val="-5025453"/>
                  <a:satOff val="42379"/>
                  <a:lumOff val="6471"/>
                  <a:alphaOff val="0"/>
                </a:schemeClr>
              </a:fillRef>
              <a:effectRef idx="0">
                <a:schemeClr val="accent2">
                  <a:hueOff val="-5025453"/>
                  <a:satOff val="42379"/>
                  <a:lumOff val="6471"/>
                  <a:alphaOff val="0"/>
                </a:schemeClr>
              </a:effectRef>
              <a:fontRef idx="minor">
                <a:schemeClr val="lt1"/>
              </a:fontRef>
            </p:style>
            <p:txBody>
              <a:bodyPr spcFirstLastPara="0" vert="horz" wrap="square" lIns="270439" tIns="10668" rIns="249102" bIns="10668" numCol="1" spcCol="1270" anchor="ctr" anchorCtr="0">
                <a:noAutofit/>
              </a:bodyPr>
              <a:lstStyle/>
              <a:p>
                <a:pPr algn="ctr" defTabSz="355600">
                  <a:lnSpc>
                    <a:spcPct val="90000"/>
                  </a:lnSpc>
                  <a:spcBef>
                    <a:spcPct val="0"/>
                  </a:spcBef>
                  <a:spcAft>
                    <a:spcPct val="35000"/>
                  </a:spcAft>
                </a:pPr>
                <a:r>
                  <a:rPr lang="en-US" sz="900" b="1" dirty="0" smtClean="0">
                    <a:solidFill>
                      <a:prstClr val="white"/>
                    </a:solidFill>
                  </a:rPr>
                  <a:t>Secure Infrastructure</a:t>
                </a:r>
                <a:endParaRPr lang="en-US" sz="900" b="1" dirty="0">
                  <a:solidFill>
                    <a:prstClr val="white"/>
                  </a:solidFill>
                </a:endParaRPr>
              </a:p>
            </p:txBody>
          </p:sp>
        </p:grpSp>
      </p:grpSp>
    </p:spTree>
    <p:extLst>
      <p:ext uri="{BB962C8B-B14F-4D97-AF65-F5344CB8AC3E}">
        <p14:creationId xmlns:p14="http://schemas.microsoft.com/office/powerpoint/2010/main" val="1134534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998400" y="431800"/>
            <a:ext cx="10195200" cy="533400"/>
          </a:xfrm>
        </p:spPr>
        <p:txBody>
          <a:bodyPr/>
          <a:lstStyle/>
          <a:p>
            <a:r>
              <a:rPr lang="en-US" sz="2600" dirty="0" smtClean="0"/>
              <a:t>Organizations should address cloud data protection issues and risks through a combined business, risk, controls, and technology view </a:t>
            </a:r>
            <a:endParaRPr lang="en-US" sz="2600" dirty="0"/>
          </a:p>
        </p:txBody>
      </p:sp>
      <p:sp>
        <p:nvSpPr>
          <p:cNvPr id="65" name="Rectangle 64"/>
          <p:cNvSpPr/>
          <p:nvPr/>
        </p:nvSpPr>
        <p:spPr>
          <a:xfrm>
            <a:off x="1359082" y="4900261"/>
            <a:ext cx="7979668" cy="1020810"/>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t" anchorCtr="0"/>
          <a:lstStyle/>
          <a:p>
            <a:r>
              <a:rPr lang="en-US" sz="900" dirty="0">
                <a:solidFill>
                  <a:prstClr val="white"/>
                </a:solidFill>
              </a:rPr>
              <a:t>Assist clients across hybrid cloud environments </a:t>
            </a:r>
          </a:p>
        </p:txBody>
      </p:sp>
      <p:sp>
        <p:nvSpPr>
          <p:cNvPr id="66" name="Rectangle 65"/>
          <p:cNvSpPr/>
          <p:nvPr/>
        </p:nvSpPr>
        <p:spPr>
          <a:xfrm>
            <a:off x="1359082" y="2468384"/>
            <a:ext cx="7979668" cy="1020810"/>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t"/>
          <a:lstStyle/>
          <a:p>
            <a:r>
              <a:rPr lang="en-US" sz="900" dirty="0">
                <a:solidFill>
                  <a:prstClr val="white"/>
                </a:solidFill>
              </a:rPr>
              <a:t>Establish risk baseline; manage business risks </a:t>
            </a:r>
          </a:p>
          <a:p>
            <a:pPr marL="171450" indent="-171450">
              <a:buClr>
                <a:prstClr val="white"/>
              </a:buClr>
              <a:buFont typeface="Arial" panose="020B0604020202020204" pitchFamily="34" charset="0"/>
              <a:buChar char="—"/>
            </a:pPr>
            <a:r>
              <a:rPr lang="en-US" sz="900" dirty="0">
                <a:solidFill>
                  <a:prstClr val="white"/>
                </a:solidFill>
              </a:rPr>
              <a:t>Include cyber security, risk, and compliance in business impact and threat analysis</a:t>
            </a:r>
          </a:p>
          <a:p>
            <a:pPr marL="171450" indent="-171450">
              <a:buClr>
                <a:prstClr val="white"/>
              </a:buClr>
              <a:buFont typeface="Arial" panose="020B0604020202020204" pitchFamily="34" charset="0"/>
              <a:buChar char="—"/>
            </a:pPr>
            <a:r>
              <a:rPr lang="en-US" sz="900" dirty="0">
                <a:solidFill>
                  <a:prstClr val="white"/>
                </a:solidFill>
              </a:rPr>
              <a:t>Establish business risk appetite for alternation, loss, and un-availability of data</a:t>
            </a:r>
          </a:p>
          <a:p>
            <a:pPr marL="171450" indent="-171450">
              <a:buClr>
                <a:prstClr val="white"/>
              </a:buClr>
              <a:buFont typeface="Arial" panose="020B0604020202020204" pitchFamily="34" charset="0"/>
              <a:buChar char="—"/>
            </a:pPr>
            <a:r>
              <a:rPr lang="en-US" sz="900" dirty="0">
                <a:solidFill>
                  <a:prstClr val="white"/>
                </a:solidFill>
              </a:rPr>
              <a:t>Build and manage risk &amp; cyber programs to address</a:t>
            </a:r>
          </a:p>
        </p:txBody>
      </p:sp>
      <p:sp>
        <p:nvSpPr>
          <p:cNvPr id="71" name="Rectangle 70"/>
          <p:cNvSpPr/>
          <p:nvPr/>
        </p:nvSpPr>
        <p:spPr>
          <a:xfrm>
            <a:off x="1359082" y="3712018"/>
            <a:ext cx="7979668" cy="1020810"/>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t" anchorCtr="0"/>
          <a:lstStyle/>
          <a:p>
            <a:r>
              <a:rPr lang="en-US" sz="900" dirty="0">
                <a:solidFill>
                  <a:prstClr val="white"/>
                </a:solidFill>
              </a:rPr>
              <a:t>Assess, transform, and operate controls to potentially optimize spend and risk management </a:t>
            </a:r>
          </a:p>
        </p:txBody>
      </p:sp>
      <p:sp>
        <p:nvSpPr>
          <p:cNvPr id="79" name="Rectangle 78"/>
          <p:cNvSpPr/>
          <p:nvPr/>
        </p:nvSpPr>
        <p:spPr>
          <a:xfrm>
            <a:off x="8561230" y="4080748"/>
            <a:ext cx="758828" cy="414729"/>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900" b="1" dirty="0">
                <a:solidFill>
                  <a:prstClr val="white"/>
                </a:solidFill>
              </a:rPr>
              <a:t>Vendor Risk Mgmt.</a:t>
            </a:r>
          </a:p>
        </p:txBody>
      </p:sp>
      <p:sp>
        <p:nvSpPr>
          <p:cNvPr id="80" name="Rectangle 79"/>
          <p:cNvSpPr/>
          <p:nvPr/>
        </p:nvSpPr>
        <p:spPr>
          <a:xfrm>
            <a:off x="7767502" y="4080748"/>
            <a:ext cx="758828" cy="414729"/>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900" b="1" dirty="0">
                <a:solidFill>
                  <a:prstClr val="white"/>
                </a:solidFill>
              </a:rPr>
              <a:t>Secure Backup</a:t>
            </a:r>
          </a:p>
        </p:txBody>
      </p:sp>
      <p:sp>
        <p:nvSpPr>
          <p:cNvPr id="81" name="Rectangle 80"/>
          <p:cNvSpPr/>
          <p:nvPr/>
        </p:nvSpPr>
        <p:spPr>
          <a:xfrm>
            <a:off x="6973779" y="4080748"/>
            <a:ext cx="758828" cy="414729"/>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900" b="1" dirty="0">
                <a:solidFill>
                  <a:prstClr val="white"/>
                </a:solidFill>
              </a:rPr>
              <a:t>Incident Mgmt.</a:t>
            </a:r>
          </a:p>
        </p:txBody>
      </p:sp>
      <p:sp>
        <p:nvSpPr>
          <p:cNvPr id="82" name="Rectangle 81"/>
          <p:cNvSpPr/>
          <p:nvPr/>
        </p:nvSpPr>
        <p:spPr>
          <a:xfrm>
            <a:off x="6180055" y="4080748"/>
            <a:ext cx="758828" cy="414729"/>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900" b="1" dirty="0">
                <a:solidFill>
                  <a:prstClr val="white"/>
                </a:solidFill>
              </a:rPr>
              <a:t>Log </a:t>
            </a:r>
            <a:r>
              <a:rPr lang="en-US" sz="900" b="1" dirty="0" smtClean="0">
                <a:solidFill>
                  <a:prstClr val="white"/>
                </a:solidFill>
              </a:rPr>
              <a:t>Collection/</a:t>
            </a:r>
            <a:br>
              <a:rPr lang="en-US" sz="900" b="1" dirty="0" smtClean="0">
                <a:solidFill>
                  <a:prstClr val="white"/>
                </a:solidFill>
              </a:rPr>
            </a:br>
            <a:r>
              <a:rPr lang="en-US" sz="900" b="1" dirty="0" smtClean="0">
                <a:solidFill>
                  <a:prstClr val="white"/>
                </a:solidFill>
              </a:rPr>
              <a:t>Analysis</a:t>
            </a:r>
            <a:endParaRPr lang="en-US" sz="900" b="1" dirty="0">
              <a:solidFill>
                <a:prstClr val="white"/>
              </a:solidFill>
            </a:endParaRPr>
          </a:p>
        </p:txBody>
      </p:sp>
      <p:sp>
        <p:nvSpPr>
          <p:cNvPr id="83" name="Rectangle 82"/>
          <p:cNvSpPr/>
          <p:nvPr/>
        </p:nvSpPr>
        <p:spPr>
          <a:xfrm>
            <a:off x="5386332" y="4080748"/>
            <a:ext cx="758828" cy="414729"/>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900" b="1" dirty="0" smtClean="0">
                <a:solidFill>
                  <a:prstClr val="white"/>
                </a:solidFill>
              </a:rPr>
              <a:t>Encryption/</a:t>
            </a:r>
            <a:br>
              <a:rPr lang="en-US" sz="900" b="1" dirty="0" smtClean="0">
                <a:solidFill>
                  <a:prstClr val="white"/>
                </a:solidFill>
              </a:rPr>
            </a:br>
            <a:r>
              <a:rPr lang="en-US" sz="900" b="1" dirty="0" smtClean="0">
                <a:solidFill>
                  <a:prstClr val="white"/>
                </a:solidFill>
              </a:rPr>
              <a:t>Masking</a:t>
            </a:r>
            <a:endParaRPr lang="en-US" sz="900" b="1" dirty="0">
              <a:solidFill>
                <a:prstClr val="white"/>
              </a:solidFill>
            </a:endParaRPr>
          </a:p>
        </p:txBody>
      </p:sp>
      <p:sp>
        <p:nvSpPr>
          <p:cNvPr id="84" name="Rectangle 83"/>
          <p:cNvSpPr/>
          <p:nvPr/>
        </p:nvSpPr>
        <p:spPr>
          <a:xfrm>
            <a:off x="4592610" y="4080748"/>
            <a:ext cx="758828" cy="414729"/>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900" b="1" dirty="0">
                <a:solidFill>
                  <a:prstClr val="white"/>
                </a:solidFill>
              </a:rPr>
              <a:t>Behavior Monitoring</a:t>
            </a:r>
          </a:p>
        </p:txBody>
      </p:sp>
      <p:sp>
        <p:nvSpPr>
          <p:cNvPr id="85" name="Rectangle 84"/>
          <p:cNvSpPr/>
          <p:nvPr/>
        </p:nvSpPr>
        <p:spPr>
          <a:xfrm>
            <a:off x="3798886" y="4080748"/>
            <a:ext cx="758828" cy="414729"/>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900" b="1" dirty="0" smtClean="0">
                <a:solidFill>
                  <a:prstClr val="white"/>
                </a:solidFill>
              </a:rPr>
              <a:t>Detection/</a:t>
            </a:r>
            <a:br>
              <a:rPr lang="en-US" sz="900" b="1" dirty="0" smtClean="0">
                <a:solidFill>
                  <a:prstClr val="white"/>
                </a:solidFill>
              </a:rPr>
            </a:br>
            <a:r>
              <a:rPr lang="en-US" sz="900" b="1" dirty="0" smtClean="0">
                <a:solidFill>
                  <a:prstClr val="white"/>
                </a:solidFill>
              </a:rPr>
              <a:t>Alerting </a:t>
            </a:r>
            <a:r>
              <a:rPr lang="en-US" sz="900" b="1" dirty="0">
                <a:solidFill>
                  <a:prstClr val="white"/>
                </a:solidFill>
              </a:rPr>
              <a:t>Tools</a:t>
            </a:r>
          </a:p>
        </p:txBody>
      </p:sp>
      <p:sp>
        <p:nvSpPr>
          <p:cNvPr id="86" name="Down Arrow 85"/>
          <p:cNvSpPr>
            <a:spLocks noChangeAspect="1"/>
          </p:cNvSpPr>
          <p:nvPr/>
        </p:nvSpPr>
        <p:spPr>
          <a:xfrm>
            <a:off x="10188110" y="1842998"/>
            <a:ext cx="467132" cy="1244891"/>
          </a:xfrm>
          <a:prstGeom prst="downArrow">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900" dirty="0">
              <a:solidFill>
                <a:prstClr val="white"/>
              </a:solidFill>
            </a:endParaRPr>
          </a:p>
        </p:txBody>
      </p:sp>
      <p:sp>
        <p:nvSpPr>
          <p:cNvPr id="87" name="Down Arrow 86"/>
          <p:cNvSpPr>
            <a:spLocks noChangeAspect="1"/>
          </p:cNvSpPr>
          <p:nvPr/>
        </p:nvSpPr>
        <p:spPr>
          <a:xfrm rot="10800000">
            <a:off x="10188110" y="4029009"/>
            <a:ext cx="467132" cy="1244891"/>
          </a:xfrm>
          <a:prstGeom prst="downArrow">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900" dirty="0">
              <a:solidFill>
                <a:prstClr val="white"/>
              </a:solidFill>
            </a:endParaRPr>
          </a:p>
        </p:txBody>
      </p:sp>
      <p:sp>
        <p:nvSpPr>
          <p:cNvPr id="88" name="TextBox 87"/>
          <p:cNvSpPr txBox="1"/>
          <p:nvPr/>
        </p:nvSpPr>
        <p:spPr>
          <a:xfrm>
            <a:off x="9877617" y="1449858"/>
            <a:ext cx="1088118" cy="264175"/>
          </a:xfrm>
          <a:prstGeom prst="rect">
            <a:avLst/>
          </a:prstGeom>
          <a:noFill/>
        </p:spPr>
        <p:txBody>
          <a:bodyPr wrap="none" lIns="54610" tIns="54610" rIns="54610" bIns="54610" rtlCol="0" anchor="ctr">
            <a:spAutoFit/>
          </a:bodyPr>
          <a:lstStyle/>
          <a:p>
            <a:pPr algn="ctr"/>
            <a:r>
              <a:rPr lang="en-US" sz="1000" b="1" dirty="0">
                <a:solidFill>
                  <a:srgbClr val="00338D"/>
                </a:solidFill>
              </a:rPr>
              <a:t>Business drives</a:t>
            </a:r>
          </a:p>
        </p:txBody>
      </p:sp>
      <p:sp>
        <p:nvSpPr>
          <p:cNvPr id="89" name="Down Arrow 88"/>
          <p:cNvSpPr/>
          <p:nvPr/>
        </p:nvSpPr>
        <p:spPr>
          <a:xfrm>
            <a:off x="1714752" y="2284055"/>
            <a:ext cx="277927" cy="135581"/>
          </a:xfrm>
          <a:prstGeom prst="downArrow">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900" dirty="0">
              <a:solidFill>
                <a:prstClr val="white"/>
              </a:solidFill>
            </a:endParaRPr>
          </a:p>
        </p:txBody>
      </p:sp>
      <p:sp>
        <p:nvSpPr>
          <p:cNvPr id="90" name="Down Arrow 89"/>
          <p:cNvSpPr/>
          <p:nvPr/>
        </p:nvSpPr>
        <p:spPr>
          <a:xfrm>
            <a:off x="3472337" y="2284055"/>
            <a:ext cx="277927" cy="135581"/>
          </a:xfrm>
          <a:prstGeom prst="downArrow">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900" dirty="0">
              <a:solidFill>
                <a:prstClr val="white"/>
              </a:solidFill>
            </a:endParaRPr>
          </a:p>
        </p:txBody>
      </p:sp>
      <p:sp>
        <p:nvSpPr>
          <p:cNvPr id="91" name="Down Arrow 90"/>
          <p:cNvSpPr/>
          <p:nvPr/>
        </p:nvSpPr>
        <p:spPr>
          <a:xfrm>
            <a:off x="5229924" y="2284055"/>
            <a:ext cx="277927" cy="135581"/>
          </a:xfrm>
          <a:prstGeom prst="downArrow">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900" dirty="0">
              <a:solidFill>
                <a:prstClr val="white"/>
              </a:solidFill>
            </a:endParaRPr>
          </a:p>
        </p:txBody>
      </p:sp>
      <p:sp>
        <p:nvSpPr>
          <p:cNvPr id="92" name="Down Arrow 91"/>
          <p:cNvSpPr/>
          <p:nvPr/>
        </p:nvSpPr>
        <p:spPr>
          <a:xfrm>
            <a:off x="6987511" y="2284055"/>
            <a:ext cx="277927" cy="135581"/>
          </a:xfrm>
          <a:prstGeom prst="downArrow">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900" dirty="0">
              <a:solidFill>
                <a:prstClr val="white"/>
              </a:solidFill>
            </a:endParaRPr>
          </a:p>
        </p:txBody>
      </p:sp>
      <p:sp>
        <p:nvSpPr>
          <p:cNvPr id="93" name="Down Arrow 92"/>
          <p:cNvSpPr/>
          <p:nvPr/>
        </p:nvSpPr>
        <p:spPr>
          <a:xfrm>
            <a:off x="8745096" y="2284055"/>
            <a:ext cx="277927" cy="135581"/>
          </a:xfrm>
          <a:prstGeom prst="downArrow">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900" dirty="0">
              <a:solidFill>
                <a:prstClr val="white"/>
              </a:solidFill>
            </a:endParaRPr>
          </a:p>
        </p:txBody>
      </p:sp>
      <p:sp>
        <p:nvSpPr>
          <p:cNvPr id="94" name="Rectangle 93"/>
          <p:cNvSpPr/>
          <p:nvPr/>
        </p:nvSpPr>
        <p:spPr>
          <a:xfrm>
            <a:off x="1359082" y="1322388"/>
            <a:ext cx="7979668" cy="912920"/>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t"/>
          <a:lstStyle/>
          <a:p>
            <a:r>
              <a:rPr lang="en-US" sz="900" dirty="0">
                <a:solidFill>
                  <a:prstClr val="white"/>
                </a:solidFill>
              </a:rPr>
              <a:t>Define business process and data changes </a:t>
            </a:r>
          </a:p>
          <a:p>
            <a:pPr marL="171450" indent="-171450">
              <a:buClr>
                <a:prstClr val="white"/>
              </a:buClr>
              <a:buFont typeface="Arial" panose="020B0604020202020204" pitchFamily="34" charset="0"/>
              <a:buChar char="—"/>
            </a:pPr>
            <a:r>
              <a:rPr lang="en-US" sz="900" dirty="0">
                <a:solidFill>
                  <a:prstClr val="white"/>
                </a:solidFill>
              </a:rPr>
              <a:t>How do key business processes change in cloud? </a:t>
            </a:r>
          </a:p>
          <a:p>
            <a:pPr marL="171450" indent="-171450">
              <a:buClr>
                <a:prstClr val="white"/>
              </a:buClr>
              <a:buFont typeface="Arial" panose="020B0604020202020204" pitchFamily="34" charset="0"/>
              <a:buChar char="—"/>
            </a:pPr>
            <a:r>
              <a:rPr lang="en-US" sz="900" dirty="0">
                <a:solidFill>
                  <a:prstClr val="white"/>
                </a:solidFill>
              </a:rPr>
              <a:t>What data is created and transacted in cloud? </a:t>
            </a:r>
          </a:p>
        </p:txBody>
      </p:sp>
      <p:sp>
        <p:nvSpPr>
          <p:cNvPr id="95" name="Rectangle 94"/>
          <p:cNvSpPr/>
          <p:nvPr/>
        </p:nvSpPr>
        <p:spPr>
          <a:xfrm>
            <a:off x="1417715" y="1871050"/>
            <a:ext cx="871998" cy="323219"/>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900" b="1" dirty="0">
                <a:solidFill>
                  <a:prstClr val="white"/>
                </a:solidFill>
              </a:rPr>
              <a:t>Finance</a:t>
            </a:r>
          </a:p>
        </p:txBody>
      </p:sp>
      <p:sp>
        <p:nvSpPr>
          <p:cNvPr id="96" name="Rectangle 95"/>
          <p:cNvSpPr/>
          <p:nvPr/>
        </p:nvSpPr>
        <p:spPr>
          <a:xfrm>
            <a:off x="2422049" y="1871050"/>
            <a:ext cx="871998" cy="323219"/>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900" b="1" dirty="0">
                <a:solidFill>
                  <a:prstClr val="white"/>
                </a:solidFill>
              </a:rPr>
              <a:t>Sales</a:t>
            </a:r>
          </a:p>
        </p:txBody>
      </p:sp>
      <p:sp>
        <p:nvSpPr>
          <p:cNvPr id="97" name="Rectangle 96"/>
          <p:cNvSpPr/>
          <p:nvPr/>
        </p:nvSpPr>
        <p:spPr>
          <a:xfrm>
            <a:off x="3426385" y="1871050"/>
            <a:ext cx="871998" cy="323219"/>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900" b="1" dirty="0">
                <a:solidFill>
                  <a:prstClr val="white"/>
                </a:solidFill>
              </a:rPr>
              <a:t>Marketing</a:t>
            </a:r>
          </a:p>
        </p:txBody>
      </p:sp>
      <p:sp>
        <p:nvSpPr>
          <p:cNvPr id="98" name="Rectangle 97"/>
          <p:cNvSpPr/>
          <p:nvPr/>
        </p:nvSpPr>
        <p:spPr>
          <a:xfrm>
            <a:off x="4430719" y="1885007"/>
            <a:ext cx="871998" cy="309262"/>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900" b="1" dirty="0">
                <a:solidFill>
                  <a:prstClr val="white"/>
                </a:solidFill>
              </a:rPr>
              <a:t>R&amp;D</a:t>
            </a:r>
          </a:p>
        </p:txBody>
      </p:sp>
      <p:sp>
        <p:nvSpPr>
          <p:cNvPr id="99" name="Rectangle 98"/>
          <p:cNvSpPr/>
          <p:nvPr/>
        </p:nvSpPr>
        <p:spPr>
          <a:xfrm>
            <a:off x="5435053" y="1885007"/>
            <a:ext cx="871998" cy="309262"/>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900" b="1" dirty="0">
                <a:solidFill>
                  <a:prstClr val="white"/>
                </a:solidFill>
              </a:rPr>
              <a:t>Engineering</a:t>
            </a:r>
          </a:p>
        </p:txBody>
      </p:sp>
      <p:sp>
        <p:nvSpPr>
          <p:cNvPr id="100" name="Rectangle 99"/>
          <p:cNvSpPr/>
          <p:nvPr/>
        </p:nvSpPr>
        <p:spPr>
          <a:xfrm>
            <a:off x="6439387" y="1885007"/>
            <a:ext cx="871998" cy="309262"/>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900" b="1" dirty="0">
                <a:solidFill>
                  <a:prstClr val="white"/>
                </a:solidFill>
              </a:rPr>
              <a:t>R&amp;D</a:t>
            </a:r>
          </a:p>
        </p:txBody>
      </p:sp>
      <p:sp>
        <p:nvSpPr>
          <p:cNvPr id="101" name="Rectangle 100"/>
          <p:cNvSpPr/>
          <p:nvPr/>
        </p:nvSpPr>
        <p:spPr>
          <a:xfrm>
            <a:off x="7443722" y="1885007"/>
            <a:ext cx="871998" cy="309262"/>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900" b="1" dirty="0">
                <a:solidFill>
                  <a:prstClr val="white"/>
                </a:solidFill>
              </a:rPr>
              <a:t>Engineering</a:t>
            </a:r>
          </a:p>
        </p:txBody>
      </p:sp>
      <p:sp>
        <p:nvSpPr>
          <p:cNvPr id="102" name="Rectangle 101"/>
          <p:cNvSpPr/>
          <p:nvPr/>
        </p:nvSpPr>
        <p:spPr>
          <a:xfrm>
            <a:off x="8448060" y="1885007"/>
            <a:ext cx="871998" cy="309262"/>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900" b="1" dirty="0">
                <a:solidFill>
                  <a:prstClr val="white"/>
                </a:solidFill>
              </a:rPr>
              <a:t>IT</a:t>
            </a:r>
          </a:p>
        </p:txBody>
      </p:sp>
      <p:sp>
        <p:nvSpPr>
          <p:cNvPr id="103" name="Flowchart: Connector 102"/>
          <p:cNvSpPr/>
          <p:nvPr/>
        </p:nvSpPr>
        <p:spPr>
          <a:xfrm>
            <a:off x="998400" y="1322388"/>
            <a:ext cx="237744" cy="239257"/>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r>
              <a:rPr lang="en-US" sz="1000" b="1" dirty="0">
                <a:solidFill>
                  <a:prstClr val="white"/>
                </a:solidFill>
              </a:rPr>
              <a:t>1</a:t>
            </a:r>
          </a:p>
        </p:txBody>
      </p:sp>
      <p:sp>
        <p:nvSpPr>
          <p:cNvPr id="104" name="Flowchart: Connector 103"/>
          <p:cNvSpPr/>
          <p:nvPr/>
        </p:nvSpPr>
        <p:spPr>
          <a:xfrm>
            <a:off x="998400" y="2468384"/>
            <a:ext cx="237744" cy="239257"/>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r>
              <a:rPr lang="en-US" sz="1000" b="1" dirty="0">
                <a:solidFill>
                  <a:prstClr val="white"/>
                </a:solidFill>
              </a:rPr>
              <a:t>2</a:t>
            </a:r>
          </a:p>
        </p:txBody>
      </p:sp>
      <p:sp>
        <p:nvSpPr>
          <p:cNvPr id="105" name="Flowchart: Connector 104"/>
          <p:cNvSpPr/>
          <p:nvPr/>
        </p:nvSpPr>
        <p:spPr>
          <a:xfrm>
            <a:off x="998400" y="3712018"/>
            <a:ext cx="237744" cy="239257"/>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r>
              <a:rPr lang="en-US" sz="1000" b="1" dirty="0">
                <a:solidFill>
                  <a:prstClr val="white"/>
                </a:solidFill>
              </a:rPr>
              <a:t>3</a:t>
            </a:r>
          </a:p>
        </p:txBody>
      </p:sp>
      <p:sp>
        <p:nvSpPr>
          <p:cNvPr id="106" name="Rectangle 105"/>
          <p:cNvSpPr/>
          <p:nvPr/>
        </p:nvSpPr>
        <p:spPr>
          <a:xfrm>
            <a:off x="3005162" y="4080748"/>
            <a:ext cx="758828" cy="414729"/>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900" b="1" dirty="0">
                <a:solidFill>
                  <a:prstClr val="white"/>
                </a:solidFill>
              </a:rPr>
              <a:t>Asset Discovery</a:t>
            </a:r>
          </a:p>
        </p:txBody>
      </p:sp>
      <p:grpSp>
        <p:nvGrpSpPr>
          <p:cNvPr id="107" name="Group 106"/>
          <p:cNvGrpSpPr/>
          <p:nvPr/>
        </p:nvGrpSpPr>
        <p:grpSpPr>
          <a:xfrm>
            <a:off x="1714752" y="3532815"/>
            <a:ext cx="7308270" cy="135581"/>
            <a:chOff x="1242900" y="2412726"/>
            <a:chExt cx="6029739" cy="149381"/>
          </a:xfrm>
          <a:solidFill>
            <a:srgbClr val="00338D"/>
          </a:solidFill>
        </p:grpSpPr>
        <p:sp>
          <p:nvSpPr>
            <p:cNvPr id="108" name="Down Arrow 107"/>
            <p:cNvSpPr/>
            <p:nvPr/>
          </p:nvSpPr>
          <p:spPr>
            <a:xfrm>
              <a:off x="1242900" y="2412726"/>
              <a:ext cx="229305" cy="149381"/>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900" dirty="0">
                <a:solidFill>
                  <a:prstClr val="white"/>
                </a:solidFill>
              </a:endParaRPr>
            </a:p>
          </p:txBody>
        </p:sp>
        <p:sp>
          <p:nvSpPr>
            <p:cNvPr id="109" name="Down Arrow 108"/>
            <p:cNvSpPr/>
            <p:nvPr/>
          </p:nvSpPr>
          <p:spPr>
            <a:xfrm>
              <a:off x="2693008" y="2412726"/>
              <a:ext cx="229305" cy="149381"/>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900" dirty="0">
                <a:solidFill>
                  <a:prstClr val="white"/>
                </a:solidFill>
              </a:endParaRPr>
            </a:p>
          </p:txBody>
        </p:sp>
        <p:sp>
          <p:nvSpPr>
            <p:cNvPr id="110" name="Down Arrow 109"/>
            <p:cNvSpPr/>
            <p:nvPr/>
          </p:nvSpPr>
          <p:spPr>
            <a:xfrm>
              <a:off x="4143117" y="2412726"/>
              <a:ext cx="229305" cy="149381"/>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900" dirty="0">
                <a:solidFill>
                  <a:prstClr val="white"/>
                </a:solidFill>
              </a:endParaRPr>
            </a:p>
          </p:txBody>
        </p:sp>
        <p:sp>
          <p:nvSpPr>
            <p:cNvPr id="111" name="Down Arrow 110"/>
            <p:cNvSpPr/>
            <p:nvPr/>
          </p:nvSpPr>
          <p:spPr>
            <a:xfrm>
              <a:off x="5593226" y="2412726"/>
              <a:ext cx="229305" cy="149381"/>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900" dirty="0">
                <a:solidFill>
                  <a:prstClr val="white"/>
                </a:solidFill>
              </a:endParaRPr>
            </a:p>
          </p:txBody>
        </p:sp>
        <p:sp>
          <p:nvSpPr>
            <p:cNvPr id="112" name="Down Arrow 111"/>
            <p:cNvSpPr/>
            <p:nvPr/>
          </p:nvSpPr>
          <p:spPr>
            <a:xfrm>
              <a:off x="7043334" y="2412726"/>
              <a:ext cx="229305" cy="149381"/>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900" dirty="0">
                <a:solidFill>
                  <a:prstClr val="white"/>
                </a:solidFill>
              </a:endParaRPr>
            </a:p>
          </p:txBody>
        </p:sp>
      </p:grpSp>
      <p:sp>
        <p:nvSpPr>
          <p:cNvPr id="113" name="Left Brace 112"/>
          <p:cNvSpPr/>
          <p:nvPr/>
        </p:nvSpPr>
        <p:spPr>
          <a:xfrm rot="10800000">
            <a:off x="9337312" y="2468384"/>
            <a:ext cx="443315" cy="2254793"/>
          </a:xfrm>
          <a:prstGeom prst="leftBrace">
            <a:avLst/>
          </a:prstGeom>
          <a:ln w="6350">
            <a:solidFill>
              <a:srgbClr val="0033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dirty="0">
              <a:solidFill>
                <a:srgbClr val="000000"/>
              </a:solidFill>
            </a:endParaRPr>
          </a:p>
        </p:txBody>
      </p:sp>
      <p:sp>
        <p:nvSpPr>
          <p:cNvPr id="114" name="TextBox 113"/>
          <p:cNvSpPr txBox="1"/>
          <p:nvPr/>
        </p:nvSpPr>
        <p:spPr>
          <a:xfrm>
            <a:off x="9643540" y="5453892"/>
            <a:ext cx="1556273" cy="264175"/>
          </a:xfrm>
          <a:prstGeom prst="rect">
            <a:avLst/>
          </a:prstGeom>
          <a:noFill/>
        </p:spPr>
        <p:txBody>
          <a:bodyPr wrap="square" lIns="54610" tIns="54610" rIns="54610" bIns="54610" rtlCol="0" anchor="ctr">
            <a:spAutoFit/>
          </a:bodyPr>
          <a:lstStyle/>
          <a:p>
            <a:pPr algn="ctr"/>
            <a:r>
              <a:rPr lang="en-US" sz="1000" b="1" dirty="0">
                <a:solidFill>
                  <a:srgbClr val="00338D"/>
                </a:solidFill>
              </a:rPr>
              <a:t>Technology enables</a:t>
            </a:r>
          </a:p>
        </p:txBody>
      </p:sp>
      <p:sp>
        <p:nvSpPr>
          <p:cNvPr id="115" name="TextBox 114"/>
          <p:cNvSpPr txBox="1"/>
          <p:nvPr/>
        </p:nvSpPr>
        <p:spPr>
          <a:xfrm>
            <a:off x="9902463" y="3349416"/>
            <a:ext cx="1038426" cy="418063"/>
          </a:xfrm>
          <a:prstGeom prst="rect">
            <a:avLst/>
          </a:prstGeom>
          <a:noFill/>
        </p:spPr>
        <p:txBody>
          <a:bodyPr wrap="none" lIns="54610" tIns="54610" rIns="54610" bIns="54610" rtlCol="0" anchor="ctr">
            <a:spAutoFit/>
          </a:bodyPr>
          <a:lstStyle/>
          <a:p>
            <a:pPr algn="ctr"/>
            <a:r>
              <a:rPr lang="en-US" sz="1000" b="1" dirty="0">
                <a:solidFill>
                  <a:srgbClr val="00338D"/>
                </a:solidFill>
              </a:rPr>
              <a:t>Security &amp; risk </a:t>
            </a:r>
          </a:p>
          <a:p>
            <a:pPr algn="ctr"/>
            <a:r>
              <a:rPr lang="en-US" sz="1000" b="1" dirty="0">
                <a:solidFill>
                  <a:srgbClr val="00338D"/>
                </a:solidFill>
              </a:rPr>
              <a:t>protects</a:t>
            </a:r>
          </a:p>
        </p:txBody>
      </p:sp>
      <p:sp>
        <p:nvSpPr>
          <p:cNvPr id="116" name="Flowchart: Connector 115"/>
          <p:cNvSpPr/>
          <p:nvPr/>
        </p:nvSpPr>
        <p:spPr>
          <a:xfrm>
            <a:off x="998400" y="4900261"/>
            <a:ext cx="237744" cy="239257"/>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r>
              <a:rPr lang="en-US" sz="1000" b="1" dirty="0">
                <a:solidFill>
                  <a:prstClr val="white"/>
                </a:solidFill>
              </a:rPr>
              <a:t>4</a:t>
            </a:r>
          </a:p>
        </p:txBody>
      </p:sp>
      <p:sp>
        <p:nvSpPr>
          <p:cNvPr id="117" name="Rectangle 116"/>
          <p:cNvSpPr/>
          <p:nvPr/>
        </p:nvSpPr>
        <p:spPr>
          <a:xfrm>
            <a:off x="1417715" y="4080748"/>
            <a:ext cx="758828" cy="414729"/>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900" b="1" dirty="0">
                <a:solidFill>
                  <a:prstClr val="white"/>
                </a:solidFill>
              </a:rPr>
              <a:t>Identity Mgmt.</a:t>
            </a:r>
          </a:p>
        </p:txBody>
      </p:sp>
      <p:sp>
        <p:nvSpPr>
          <p:cNvPr id="118" name="Rectangle 117"/>
          <p:cNvSpPr/>
          <p:nvPr/>
        </p:nvSpPr>
        <p:spPr>
          <a:xfrm>
            <a:off x="2211439" y="4080748"/>
            <a:ext cx="758828" cy="414729"/>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900" b="1" dirty="0">
                <a:solidFill>
                  <a:prstClr val="white"/>
                </a:solidFill>
              </a:rPr>
              <a:t>Access Controls</a:t>
            </a:r>
          </a:p>
        </p:txBody>
      </p:sp>
      <p:sp>
        <p:nvSpPr>
          <p:cNvPr id="125" name="Rectangle 124"/>
          <p:cNvSpPr/>
          <p:nvPr/>
        </p:nvSpPr>
        <p:spPr>
          <a:xfrm>
            <a:off x="1447650" y="3116915"/>
            <a:ext cx="871998" cy="323219"/>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900" b="1" dirty="0">
                <a:solidFill>
                  <a:prstClr val="white"/>
                </a:solidFill>
              </a:rPr>
              <a:t>Threat Analysis</a:t>
            </a:r>
          </a:p>
        </p:txBody>
      </p:sp>
      <p:sp>
        <p:nvSpPr>
          <p:cNvPr id="126" name="Rectangle 125"/>
          <p:cNvSpPr/>
          <p:nvPr/>
        </p:nvSpPr>
        <p:spPr>
          <a:xfrm>
            <a:off x="2451984" y="3116915"/>
            <a:ext cx="871998" cy="323219"/>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900" b="1" dirty="0">
                <a:solidFill>
                  <a:prstClr val="white"/>
                </a:solidFill>
              </a:rPr>
              <a:t>Business Impact</a:t>
            </a:r>
          </a:p>
        </p:txBody>
      </p:sp>
      <p:sp>
        <p:nvSpPr>
          <p:cNvPr id="127" name="Rectangle 126"/>
          <p:cNvSpPr/>
          <p:nvPr/>
        </p:nvSpPr>
        <p:spPr>
          <a:xfrm>
            <a:off x="3456318" y="3116915"/>
            <a:ext cx="871998" cy="323219"/>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900" b="1" dirty="0">
                <a:solidFill>
                  <a:prstClr val="white"/>
                </a:solidFill>
              </a:rPr>
              <a:t>Compliance Regulatory</a:t>
            </a:r>
          </a:p>
        </p:txBody>
      </p:sp>
      <p:sp>
        <p:nvSpPr>
          <p:cNvPr id="128" name="Rectangle 127"/>
          <p:cNvSpPr/>
          <p:nvPr/>
        </p:nvSpPr>
        <p:spPr>
          <a:xfrm>
            <a:off x="4460652" y="3116915"/>
            <a:ext cx="974401" cy="323219"/>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900" b="1" dirty="0">
                <a:solidFill>
                  <a:prstClr val="white"/>
                </a:solidFill>
              </a:rPr>
              <a:t>Risk Management</a:t>
            </a:r>
          </a:p>
        </p:txBody>
      </p:sp>
      <p:sp>
        <p:nvSpPr>
          <p:cNvPr id="3" name="Rectangle 2"/>
          <p:cNvSpPr/>
          <p:nvPr/>
        </p:nvSpPr>
        <p:spPr>
          <a:xfrm>
            <a:off x="1812813" y="5295100"/>
            <a:ext cx="4530107" cy="351198"/>
          </a:xfrm>
          <a:prstGeom prst="rect">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900" dirty="0">
              <a:solidFill>
                <a:prstClr val="white"/>
              </a:solidFill>
            </a:endParaRPr>
          </a:p>
        </p:txBody>
      </p:sp>
      <p:sp>
        <p:nvSpPr>
          <p:cNvPr id="6" name="TextBox 5"/>
          <p:cNvSpPr txBox="1"/>
          <p:nvPr/>
        </p:nvSpPr>
        <p:spPr>
          <a:xfrm>
            <a:off x="3017323" y="5328369"/>
            <a:ext cx="2212601" cy="164592"/>
          </a:xfrm>
          <a:prstGeom prst="rect">
            <a:avLst/>
          </a:prstGeom>
          <a:noFill/>
        </p:spPr>
        <p:txBody>
          <a:bodyPr wrap="square" lIns="54610" tIns="54610" rIns="54610" bIns="54610" rtlCol="0">
            <a:noAutofit/>
          </a:bodyPr>
          <a:lstStyle/>
          <a:p>
            <a:r>
              <a:rPr lang="en-US" sz="900" b="1" dirty="0">
                <a:solidFill>
                  <a:prstClr val="white"/>
                </a:solidFill>
              </a:rPr>
              <a:t>Cloud</a:t>
            </a:r>
          </a:p>
        </p:txBody>
      </p:sp>
      <p:sp>
        <p:nvSpPr>
          <p:cNvPr id="68" name="Rectangle 67"/>
          <p:cNvSpPr/>
          <p:nvPr/>
        </p:nvSpPr>
        <p:spPr>
          <a:xfrm>
            <a:off x="5016403" y="5295100"/>
            <a:ext cx="1300073" cy="351198"/>
          </a:xfrm>
          <a:prstGeom prst="rect">
            <a:avLst/>
          </a:prstGeom>
          <a:solidFill>
            <a:srgbClr val="6D2077"/>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r>
              <a:rPr lang="en-US" sz="900" b="1" dirty="0">
                <a:solidFill>
                  <a:prstClr val="white"/>
                </a:solidFill>
              </a:rPr>
              <a:t>Hybrid</a:t>
            </a:r>
          </a:p>
        </p:txBody>
      </p:sp>
      <p:sp>
        <p:nvSpPr>
          <p:cNvPr id="4" name="Rectangle 3"/>
          <p:cNvSpPr/>
          <p:nvPr/>
        </p:nvSpPr>
        <p:spPr>
          <a:xfrm>
            <a:off x="6316476" y="5295100"/>
            <a:ext cx="2601686" cy="351198"/>
          </a:xfrm>
          <a:prstGeom prst="rect">
            <a:avLst/>
          </a:prstGeom>
          <a:solidFill>
            <a:srgbClr val="483698"/>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r>
              <a:rPr lang="en-US" sz="900" b="1" dirty="0">
                <a:solidFill>
                  <a:prstClr val="white"/>
                </a:solidFill>
              </a:rPr>
              <a:t>On-Premise </a:t>
            </a:r>
          </a:p>
        </p:txBody>
      </p:sp>
      <p:sp>
        <p:nvSpPr>
          <p:cNvPr id="69" name="Rectangle 68"/>
          <p:cNvSpPr/>
          <p:nvPr/>
        </p:nvSpPr>
        <p:spPr>
          <a:xfrm>
            <a:off x="5016403" y="5295100"/>
            <a:ext cx="3901759" cy="351198"/>
          </a:xfrm>
          <a:prstGeom prst="rect">
            <a:avLst/>
          </a:prstGeom>
          <a:noFill/>
          <a:ln w="6350">
            <a:solidFill>
              <a:srgbClr val="EAAA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900" dirty="0">
              <a:solidFill>
                <a:prstClr val="white"/>
              </a:solidFill>
            </a:endParaRPr>
          </a:p>
        </p:txBody>
      </p:sp>
    </p:spTree>
    <p:extLst>
      <p:ext uri="{BB962C8B-B14F-4D97-AF65-F5344CB8AC3E}">
        <p14:creationId xmlns:p14="http://schemas.microsoft.com/office/powerpoint/2010/main" val="32627367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998400" y="1330126"/>
            <a:ext cx="10195200" cy="201494"/>
          </a:xfrm>
        </p:spPr>
        <p:txBody>
          <a:bodyPr/>
          <a:lstStyle/>
          <a:p>
            <a:pPr lvl="1">
              <a:spcAft>
                <a:spcPts val="0"/>
              </a:spcAft>
            </a:pPr>
            <a:r>
              <a:rPr lang="en-US" sz="1000" dirty="0" smtClean="0">
                <a:solidFill>
                  <a:schemeClr val="tx1"/>
                </a:solidFill>
              </a:rPr>
              <a:t>A Cloud Security Framework should combine critical domains of cloud security with pragmatic and operational know how across cloud environments.</a:t>
            </a:r>
            <a:endParaRPr lang="en-US" sz="1000" dirty="0">
              <a:solidFill>
                <a:schemeClr val="tx1"/>
              </a:solidFill>
            </a:endParaRPr>
          </a:p>
        </p:txBody>
      </p:sp>
      <p:sp>
        <p:nvSpPr>
          <p:cNvPr id="54" name="Title 53"/>
          <p:cNvSpPr>
            <a:spLocks noGrp="1"/>
          </p:cNvSpPr>
          <p:nvPr>
            <p:ph type="title"/>
          </p:nvPr>
        </p:nvSpPr>
        <p:spPr/>
        <p:txBody>
          <a:bodyPr/>
          <a:lstStyle/>
          <a:p>
            <a:r>
              <a:rPr lang="en-US" dirty="0" smtClean="0"/>
              <a:t>Clients need a cloud security framework to address and manage cloud risks</a:t>
            </a:r>
            <a:endParaRPr lang="en-US" dirty="0"/>
          </a:p>
        </p:txBody>
      </p:sp>
      <p:sp>
        <p:nvSpPr>
          <p:cNvPr id="18" name="Rectangle 17"/>
          <p:cNvSpPr/>
          <p:nvPr/>
        </p:nvSpPr>
        <p:spPr>
          <a:xfrm>
            <a:off x="997938" y="3417571"/>
            <a:ext cx="10196125" cy="2459356"/>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b" anchorCtr="0"/>
          <a:lstStyle/>
          <a:p>
            <a:pPr algn="ctr"/>
            <a:r>
              <a:rPr lang="en-US" sz="900" b="1" dirty="0">
                <a:solidFill>
                  <a:srgbClr val="00338D"/>
                </a:solidFill>
              </a:rPr>
              <a:t>Solutions and operations</a:t>
            </a:r>
          </a:p>
        </p:txBody>
      </p:sp>
      <p:sp>
        <p:nvSpPr>
          <p:cNvPr id="2" name="Rectangle 1"/>
          <p:cNvSpPr/>
          <p:nvPr/>
        </p:nvSpPr>
        <p:spPr>
          <a:xfrm>
            <a:off x="997938" y="1584433"/>
            <a:ext cx="10196125" cy="1753127"/>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nchorCtr="0"/>
          <a:lstStyle/>
          <a:p>
            <a:pPr algn="ctr"/>
            <a:r>
              <a:rPr lang="en-US" sz="900" b="1" dirty="0">
                <a:solidFill>
                  <a:srgbClr val="00338D"/>
                </a:solidFill>
              </a:rPr>
              <a:t>Governance and compliance</a:t>
            </a:r>
          </a:p>
        </p:txBody>
      </p:sp>
      <p:graphicFrame>
        <p:nvGraphicFramePr>
          <p:cNvPr id="69" name="Chart 68"/>
          <p:cNvGraphicFramePr/>
          <p:nvPr>
            <p:extLst>
              <p:ext uri="{D42A27DB-BD31-4B8C-83A1-F6EECF244321}">
                <p14:modId xmlns:p14="http://schemas.microsoft.com/office/powerpoint/2010/main" val="1379054673"/>
              </p:ext>
            </p:extLst>
          </p:nvPr>
        </p:nvGraphicFramePr>
        <p:xfrm>
          <a:off x="1922674" y="1882186"/>
          <a:ext cx="7791947" cy="3595544"/>
        </p:xfrm>
        <a:graphic>
          <a:graphicData uri="http://schemas.openxmlformats.org/drawingml/2006/chart">
            <c:chart xmlns:c="http://schemas.openxmlformats.org/drawingml/2006/chart" xmlns:r="http://schemas.openxmlformats.org/officeDocument/2006/relationships" r:id="rId4"/>
          </a:graphicData>
        </a:graphic>
      </p:graphicFrame>
      <p:sp>
        <p:nvSpPr>
          <p:cNvPr id="70" name="Line Callout 2 (Accent Bar) 69"/>
          <p:cNvSpPr/>
          <p:nvPr/>
        </p:nvSpPr>
        <p:spPr bwMode="ltGray">
          <a:xfrm>
            <a:off x="8269190" y="2438596"/>
            <a:ext cx="2930623" cy="847231"/>
          </a:xfrm>
          <a:prstGeom prst="accentCallout2">
            <a:avLst>
              <a:gd name="adj1" fmla="val 18750"/>
              <a:gd name="adj2" fmla="val -57"/>
              <a:gd name="adj3" fmla="val 17983"/>
              <a:gd name="adj4" fmla="val -8204"/>
              <a:gd name="adj5" fmla="val 79159"/>
              <a:gd name="adj6" fmla="val -42716"/>
            </a:avLst>
          </a:prstGeom>
          <a:noFill/>
          <a:ln w="6350">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79635" tIns="0" rIns="79635" bIns="0" rtlCol="0" anchor="ctr" anchorCtr="0">
            <a:noAutofit/>
          </a:bodyPr>
          <a:lstStyle/>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Common cloud — security reference architecture </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Infrastructure virtualization and SaaS application security</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End-point security, network filtering (NIDS), content filtering, encryption, behavioral malware protection</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Mobile security</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Secure API management, secure development life cycle, DevSecOps</a:t>
            </a:r>
          </a:p>
        </p:txBody>
      </p:sp>
      <p:sp>
        <p:nvSpPr>
          <p:cNvPr id="71" name="Line Callout 2 (Accent Bar) 70"/>
          <p:cNvSpPr/>
          <p:nvPr/>
        </p:nvSpPr>
        <p:spPr bwMode="ltGray">
          <a:xfrm>
            <a:off x="8269190" y="3519592"/>
            <a:ext cx="2930623" cy="423615"/>
          </a:xfrm>
          <a:prstGeom prst="accentCallout2">
            <a:avLst>
              <a:gd name="adj1" fmla="val 59344"/>
              <a:gd name="adj2" fmla="val -1668"/>
              <a:gd name="adj3" fmla="val 62144"/>
              <a:gd name="adj4" fmla="val -6922"/>
              <a:gd name="adj5" fmla="val 117543"/>
              <a:gd name="adj6" fmla="val -40870"/>
            </a:avLst>
          </a:prstGeom>
          <a:noFill/>
          <a:ln w="6350">
            <a:solidFill>
              <a:srgbClr val="6D2077"/>
            </a:solidFill>
          </a:ln>
        </p:spPr>
        <p:style>
          <a:lnRef idx="2">
            <a:schemeClr val="accent1">
              <a:shade val="50000"/>
            </a:schemeClr>
          </a:lnRef>
          <a:fillRef idx="1">
            <a:schemeClr val="accent1"/>
          </a:fillRef>
          <a:effectRef idx="0">
            <a:schemeClr val="accent1"/>
          </a:effectRef>
          <a:fontRef idx="minor">
            <a:schemeClr val="lt1"/>
          </a:fontRef>
        </p:style>
        <p:txBody>
          <a:bodyPr lIns="79635" tIns="0" rIns="79635" bIns="0" rtlCol="0" anchor="ctr" anchorCtr="0">
            <a:noAutofit/>
          </a:bodyPr>
          <a:lstStyle/>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Logging and audit</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Vulnerability identification and remediation</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Event correlation and monitoring for cloud (including cloud to cloud)</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Application security (secure code review)</a:t>
            </a:r>
          </a:p>
        </p:txBody>
      </p:sp>
      <p:sp>
        <p:nvSpPr>
          <p:cNvPr id="72" name="Line Callout 2 (Accent Bar) 71"/>
          <p:cNvSpPr/>
          <p:nvPr/>
        </p:nvSpPr>
        <p:spPr bwMode="ltGray">
          <a:xfrm>
            <a:off x="8269190" y="4259744"/>
            <a:ext cx="2930623" cy="1601081"/>
          </a:xfrm>
          <a:prstGeom prst="accentCallout2">
            <a:avLst>
              <a:gd name="adj1" fmla="val 63118"/>
              <a:gd name="adj2" fmla="val -1751"/>
              <a:gd name="adj3" fmla="val 63458"/>
              <a:gd name="adj4" fmla="val -23664"/>
              <a:gd name="adj5" fmla="val 40030"/>
              <a:gd name="adj6" fmla="val -59442"/>
            </a:avLst>
          </a:prstGeom>
          <a:noFill/>
          <a:ln w="635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79635" tIns="0" rIns="79635" bIns="0" rtlCol="0" anchor="ctr" anchorCtr="0">
            <a:noAutofit/>
          </a:bodyPr>
          <a:lstStyle/>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Cloud identity integrated life cycle management </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Cloud access management (SSO, Password Hash Sync, Pass-Through Authentication, multi-factor authentication)</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Privileged Identity Management</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Self Service Management</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Access Certification/Reporting &amp; Analytics</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Authentication services (SSO, multi-factor, SAML, CASB, Conditional Access, Passwordless Authentication) </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Authorization services (SCIM, entitlement review, policy enforcement)</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Customer IAM</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Administration ( User Management, Group Management)</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Cloud Infrastructure Management ( VM Identity Management and PaaS Identity Management)</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endParaRPr lang="en-US" sz="800" dirty="0">
              <a:solidFill>
                <a:srgbClr val="000000"/>
              </a:solidFill>
              <a:cs typeface="Arial" pitchFamily="34" charset="0"/>
            </a:endParaRPr>
          </a:p>
        </p:txBody>
      </p:sp>
      <p:sp>
        <p:nvSpPr>
          <p:cNvPr id="73" name="Line Callout 2 (Accent Bar) 72"/>
          <p:cNvSpPr/>
          <p:nvPr/>
        </p:nvSpPr>
        <p:spPr bwMode="ltGray">
          <a:xfrm flipH="1">
            <a:off x="998400" y="2366186"/>
            <a:ext cx="2686404" cy="598853"/>
          </a:xfrm>
          <a:prstGeom prst="accentCallout2">
            <a:avLst>
              <a:gd name="adj1" fmla="val 23410"/>
              <a:gd name="adj2" fmla="val -45"/>
              <a:gd name="adj3" fmla="val 25492"/>
              <a:gd name="adj4" fmla="val -7564"/>
              <a:gd name="adj5" fmla="val 125503"/>
              <a:gd name="adj6" fmla="val -33979"/>
            </a:avLst>
          </a:prstGeom>
          <a:noFill/>
          <a:ln w="6350">
            <a:solidFill>
              <a:srgbClr val="43B02A"/>
            </a:solidFill>
          </a:ln>
        </p:spPr>
        <p:style>
          <a:lnRef idx="2">
            <a:schemeClr val="accent1">
              <a:shade val="50000"/>
            </a:schemeClr>
          </a:lnRef>
          <a:fillRef idx="1">
            <a:schemeClr val="accent1"/>
          </a:fillRef>
          <a:effectRef idx="0">
            <a:schemeClr val="accent1"/>
          </a:effectRef>
          <a:fontRef idx="minor">
            <a:schemeClr val="lt1"/>
          </a:fontRef>
        </p:style>
        <p:txBody>
          <a:bodyPr lIns="79635" tIns="0" rIns="79635" bIns="0" rtlCol="0" anchor="t" anchorCtr="0">
            <a:noAutofit/>
          </a:bodyPr>
          <a:lstStyle/>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pPr>
            <a:r>
              <a:rPr lang="en-US" sz="800" dirty="0">
                <a:solidFill>
                  <a:srgbClr val="000000"/>
                </a:solidFill>
                <a:cs typeface="Arial" pitchFamily="34" charset="0"/>
              </a:rPr>
              <a:t>Third-party risk management</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Cloud risk assessments</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Business &amp; IT cloud security policies, standards &amp; guidelines</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Regulatory compliance for cloud (e.g., PCI, ISO, HIPAA, SOX, GLBA)</a:t>
            </a:r>
          </a:p>
        </p:txBody>
      </p:sp>
      <p:sp>
        <p:nvSpPr>
          <p:cNvPr id="74" name="Line Callout 2 (Accent Bar) 73"/>
          <p:cNvSpPr/>
          <p:nvPr/>
        </p:nvSpPr>
        <p:spPr bwMode="ltGray">
          <a:xfrm flipH="1">
            <a:off x="998400" y="4468193"/>
            <a:ext cx="2686404" cy="931954"/>
          </a:xfrm>
          <a:prstGeom prst="accentCallout2">
            <a:avLst>
              <a:gd name="adj1" fmla="val 65602"/>
              <a:gd name="adj2" fmla="val 901"/>
              <a:gd name="adj3" fmla="val 64933"/>
              <a:gd name="adj4" fmla="val -20885"/>
              <a:gd name="adj5" fmla="val 39044"/>
              <a:gd name="adj6" fmla="val -57680"/>
            </a:avLst>
          </a:prstGeom>
          <a:noFill/>
          <a:ln w="6350">
            <a:solidFill>
              <a:srgbClr val="00A3A1"/>
            </a:solidFill>
          </a:ln>
        </p:spPr>
        <p:style>
          <a:lnRef idx="2">
            <a:schemeClr val="accent1">
              <a:shade val="50000"/>
            </a:schemeClr>
          </a:lnRef>
          <a:fillRef idx="1">
            <a:schemeClr val="accent1"/>
          </a:fillRef>
          <a:effectRef idx="0">
            <a:schemeClr val="accent1"/>
          </a:effectRef>
          <a:fontRef idx="minor">
            <a:schemeClr val="lt1"/>
          </a:fontRef>
        </p:style>
        <p:txBody>
          <a:bodyPr lIns="79635" tIns="0" rIns="79635" bIns="0" rtlCol="0" anchor="ctr" anchorCtr="0">
            <a:noAutofit/>
          </a:bodyPr>
          <a:lstStyle/>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pPr>
            <a:r>
              <a:rPr lang="en-US" sz="800" dirty="0">
                <a:solidFill>
                  <a:srgbClr val="000000"/>
                </a:solidFill>
                <a:cs typeface="Arial" pitchFamily="34" charset="0"/>
              </a:rPr>
              <a:t>Asset inventory (business, systems and applications)</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pPr>
            <a:r>
              <a:rPr lang="en-US" sz="800" dirty="0">
                <a:solidFill>
                  <a:srgbClr val="000000"/>
                </a:solidFill>
                <a:cs typeface="Arial" pitchFamily="34" charset="0"/>
              </a:rPr>
              <a:t>Sensitive data ownership and classification (data flows and contextual attributes)</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pPr>
            <a:r>
              <a:rPr lang="en-US" sz="800" dirty="0">
                <a:solidFill>
                  <a:srgbClr val="000000"/>
                </a:solidFill>
                <a:cs typeface="Arial" pitchFamily="34" charset="0"/>
              </a:rPr>
              <a:t>Data detection, loss prevention and digital rights management for cloud for data at rest, data in transit and data in use</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Privacy and jurisdictional review and requirements for data transfer and access</a:t>
            </a:r>
          </a:p>
        </p:txBody>
      </p:sp>
      <p:sp>
        <p:nvSpPr>
          <p:cNvPr id="75" name="Line Callout 2 (Accent Bar) 74"/>
          <p:cNvSpPr/>
          <p:nvPr/>
        </p:nvSpPr>
        <p:spPr bwMode="ltGray">
          <a:xfrm flipH="1">
            <a:off x="998400" y="3565312"/>
            <a:ext cx="2686404" cy="677785"/>
          </a:xfrm>
          <a:prstGeom prst="accentCallout2">
            <a:avLst>
              <a:gd name="adj1" fmla="val 55224"/>
              <a:gd name="adj2" fmla="val 68"/>
              <a:gd name="adj3" fmla="val 71158"/>
              <a:gd name="adj4" fmla="val -5864"/>
              <a:gd name="adj5" fmla="val 69141"/>
              <a:gd name="adj6" fmla="val -31544"/>
            </a:avLst>
          </a:prstGeom>
          <a:noFill/>
          <a:ln w="6350">
            <a:solidFill>
              <a:srgbClr val="EAAA00"/>
            </a:solidFill>
          </a:ln>
        </p:spPr>
        <p:style>
          <a:lnRef idx="2">
            <a:schemeClr val="accent1">
              <a:shade val="50000"/>
            </a:schemeClr>
          </a:lnRef>
          <a:fillRef idx="1">
            <a:schemeClr val="accent1"/>
          </a:fillRef>
          <a:effectRef idx="0">
            <a:schemeClr val="accent1"/>
          </a:effectRef>
          <a:fontRef idx="minor">
            <a:schemeClr val="lt1"/>
          </a:fontRef>
        </p:style>
        <p:txBody>
          <a:bodyPr lIns="79635" tIns="0" rIns="79635" bIns="0" rtlCol="0" anchor="ctr" anchorCtr="0">
            <a:noAutofit/>
          </a:bodyPr>
          <a:lstStyle/>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pPr>
            <a:r>
              <a:rPr lang="en-US" sz="800" dirty="0">
                <a:solidFill>
                  <a:srgbClr val="000000"/>
                </a:solidFill>
                <a:cs typeface="Arial" pitchFamily="34" charset="0"/>
              </a:rPr>
              <a:t>Configuration and change management</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pPr>
            <a:r>
              <a:rPr lang="en-US" sz="800" dirty="0">
                <a:solidFill>
                  <a:srgbClr val="000000"/>
                </a:solidFill>
                <a:cs typeface="Arial" pitchFamily="34" charset="0"/>
              </a:rPr>
              <a:t>Cloud forensic</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pPr>
            <a:r>
              <a:rPr lang="en-US" sz="800" dirty="0">
                <a:solidFill>
                  <a:srgbClr val="000000"/>
                </a:solidFill>
                <a:cs typeface="Arial" pitchFamily="34" charset="0"/>
              </a:rPr>
              <a:t>Security incident response </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pPr>
            <a:r>
              <a:rPr lang="en-US" sz="800" dirty="0">
                <a:solidFill>
                  <a:srgbClr val="000000"/>
                </a:solidFill>
                <a:cs typeface="Arial" pitchFamily="34" charset="0"/>
              </a:rPr>
              <a:t>Disaster recovery/business continuity and recovery</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pPr>
            <a:r>
              <a:rPr lang="en-US" sz="800" dirty="0">
                <a:solidFill>
                  <a:srgbClr val="000000"/>
                </a:solidFill>
                <a:cs typeface="Arial" pitchFamily="34" charset="0"/>
              </a:rPr>
              <a:t>Security audit logging and monitoring, and predictive analytics</a:t>
            </a:r>
          </a:p>
        </p:txBody>
      </p:sp>
      <p:sp>
        <p:nvSpPr>
          <p:cNvPr id="76" name="Line Callout 2 (Accent Bar) 75"/>
          <p:cNvSpPr/>
          <p:nvPr/>
        </p:nvSpPr>
        <p:spPr bwMode="ltGray">
          <a:xfrm flipH="1">
            <a:off x="998400" y="1767371"/>
            <a:ext cx="2686404" cy="199618"/>
          </a:xfrm>
          <a:prstGeom prst="accentCallout2">
            <a:avLst>
              <a:gd name="adj1" fmla="val 37745"/>
              <a:gd name="adj2" fmla="val -442"/>
              <a:gd name="adj3" fmla="val 18750"/>
              <a:gd name="adj4" fmla="val -9326"/>
              <a:gd name="adj5" fmla="val 409844"/>
              <a:gd name="adj6" fmla="val -60774"/>
            </a:avLst>
          </a:prstGeom>
          <a:noFill/>
          <a:ln w="6350">
            <a:solidFill>
              <a:srgbClr val="C6007E"/>
            </a:solidFill>
          </a:ln>
        </p:spPr>
        <p:style>
          <a:lnRef idx="2">
            <a:schemeClr val="accent1">
              <a:shade val="50000"/>
            </a:schemeClr>
          </a:lnRef>
          <a:fillRef idx="1">
            <a:schemeClr val="accent1"/>
          </a:fillRef>
          <a:effectRef idx="0">
            <a:schemeClr val="accent1"/>
          </a:effectRef>
          <a:fontRef idx="minor">
            <a:schemeClr val="lt1"/>
          </a:fontRef>
        </p:style>
        <p:txBody>
          <a:bodyPr lIns="79635" tIns="0" rIns="79635" bIns="0" rtlCol="0" anchor="t" anchorCtr="0">
            <a:noAutofit/>
          </a:bodyPr>
          <a:lstStyle/>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Application performance monitoring</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Vendor management</a:t>
            </a:r>
          </a:p>
        </p:txBody>
      </p:sp>
      <p:grpSp>
        <p:nvGrpSpPr>
          <p:cNvPr id="11" name="Group 10"/>
          <p:cNvGrpSpPr/>
          <p:nvPr/>
        </p:nvGrpSpPr>
        <p:grpSpPr>
          <a:xfrm>
            <a:off x="5270007" y="3161043"/>
            <a:ext cx="1097280" cy="1097280"/>
            <a:chOff x="5060133" y="3161044"/>
            <a:chExt cx="1554124" cy="1078883"/>
          </a:xfrm>
        </p:grpSpPr>
        <p:sp>
          <p:nvSpPr>
            <p:cNvPr id="3" name="Freeform 2"/>
            <p:cNvSpPr/>
            <p:nvPr/>
          </p:nvSpPr>
          <p:spPr>
            <a:xfrm>
              <a:off x="5060133" y="3161044"/>
              <a:ext cx="1554124" cy="1078883"/>
            </a:xfrm>
            <a:custGeom>
              <a:avLst/>
              <a:gdLst>
                <a:gd name="connsiteX0" fmla="*/ 0 w 1331263"/>
                <a:gd name="connsiteY0" fmla="*/ 665632 h 1331263"/>
                <a:gd name="connsiteX1" fmla="*/ 665632 w 1331263"/>
                <a:gd name="connsiteY1" fmla="*/ 0 h 1331263"/>
                <a:gd name="connsiteX2" fmla="*/ 1331264 w 1331263"/>
                <a:gd name="connsiteY2" fmla="*/ 665632 h 1331263"/>
                <a:gd name="connsiteX3" fmla="*/ 665632 w 1331263"/>
                <a:gd name="connsiteY3" fmla="*/ 1331264 h 1331263"/>
                <a:gd name="connsiteX4" fmla="*/ 0 w 1331263"/>
                <a:gd name="connsiteY4" fmla="*/ 665632 h 1331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1263" h="1331263">
                  <a:moveTo>
                    <a:pt x="0" y="665632"/>
                  </a:moveTo>
                  <a:cubicBezTo>
                    <a:pt x="0" y="298014"/>
                    <a:pt x="298014" y="0"/>
                    <a:pt x="665632" y="0"/>
                  </a:cubicBezTo>
                  <a:cubicBezTo>
                    <a:pt x="1033250" y="0"/>
                    <a:pt x="1331264" y="298014"/>
                    <a:pt x="1331264" y="665632"/>
                  </a:cubicBezTo>
                  <a:cubicBezTo>
                    <a:pt x="1331264" y="1033250"/>
                    <a:pt x="1033250" y="1331264"/>
                    <a:pt x="665632" y="1331264"/>
                  </a:cubicBezTo>
                  <a:cubicBezTo>
                    <a:pt x="298014" y="1331264"/>
                    <a:pt x="0" y="1033250"/>
                    <a:pt x="0" y="665632"/>
                  </a:cubicBezTo>
                  <a:close/>
                </a:path>
              </a:pathLst>
            </a:custGeom>
            <a:solidFill>
              <a:schemeClr val="bg1"/>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none" lIns="497001" tIns="201168" rIns="497002" bIns="1129019" numCol="1" spcCol="1270" anchor="ctr" anchorCtr="0">
              <a:noAutofit/>
            </a:bodyPr>
            <a:lstStyle/>
            <a:p>
              <a:pPr algn="ctr" defTabSz="400050"/>
              <a:r>
                <a:rPr lang="en-US" sz="800" b="1" i="1" dirty="0">
                  <a:solidFill>
                    <a:srgbClr val="00338D"/>
                  </a:solidFill>
                </a:rPr>
                <a:t>SaaS</a:t>
              </a:r>
            </a:p>
          </p:txBody>
        </p:sp>
        <p:sp>
          <p:nvSpPr>
            <p:cNvPr id="4" name="Freeform 3"/>
            <p:cNvSpPr/>
            <p:nvPr/>
          </p:nvSpPr>
          <p:spPr>
            <a:xfrm>
              <a:off x="5318808" y="3340813"/>
              <a:ext cx="1036779" cy="719348"/>
            </a:xfrm>
            <a:custGeom>
              <a:avLst/>
              <a:gdLst>
                <a:gd name="connsiteX0" fmla="*/ 0 w 887503"/>
                <a:gd name="connsiteY0" fmla="*/ 443752 h 887503"/>
                <a:gd name="connsiteX1" fmla="*/ 443752 w 887503"/>
                <a:gd name="connsiteY1" fmla="*/ 0 h 887503"/>
                <a:gd name="connsiteX2" fmla="*/ 887504 w 887503"/>
                <a:gd name="connsiteY2" fmla="*/ 443752 h 887503"/>
                <a:gd name="connsiteX3" fmla="*/ 443752 w 887503"/>
                <a:gd name="connsiteY3" fmla="*/ 887504 h 887503"/>
                <a:gd name="connsiteX4" fmla="*/ 0 w 887503"/>
                <a:gd name="connsiteY4" fmla="*/ 443752 h 887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7503" h="887503">
                  <a:moveTo>
                    <a:pt x="0" y="443752"/>
                  </a:moveTo>
                  <a:cubicBezTo>
                    <a:pt x="0" y="198675"/>
                    <a:pt x="198675" y="0"/>
                    <a:pt x="443752" y="0"/>
                  </a:cubicBezTo>
                  <a:cubicBezTo>
                    <a:pt x="688829" y="0"/>
                    <a:pt x="887504" y="198675"/>
                    <a:pt x="887504" y="443752"/>
                  </a:cubicBezTo>
                  <a:cubicBezTo>
                    <a:pt x="887504" y="688829"/>
                    <a:pt x="688829" y="887504"/>
                    <a:pt x="443752" y="887504"/>
                  </a:cubicBezTo>
                  <a:cubicBezTo>
                    <a:pt x="198675" y="887504"/>
                    <a:pt x="0" y="688829"/>
                    <a:pt x="0" y="443752"/>
                  </a:cubicBezTo>
                  <a:close/>
                </a:path>
              </a:pathLst>
            </a:custGeom>
            <a:solidFill>
              <a:srgbClr val="00338D"/>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36963" tIns="182880" rIns="236964" bIns="729636" numCol="1" spcCol="1270" anchor="ctr" anchorCtr="0">
              <a:noAutofit/>
            </a:bodyPr>
            <a:lstStyle/>
            <a:p>
              <a:pPr algn="ctr" defTabSz="400050"/>
              <a:r>
                <a:rPr lang="en-US" sz="800" b="1" i="1" dirty="0">
                  <a:solidFill>
                    <a:prstClr val="white"/>
                  </a:solidFill>
                </a:rPr>
                <a:t>PaaS</a:t>
              </a:r>
            </a:p>
          </p:txBody>
        </p:sp>
        <p:sp>
          <p:nvSpPr>
            <p:cNvPr id="5" name="Freeform 4"/>
            <p:cNvSpPr/>
            <p:nvPr/>
          </p:nvSpPr>
          <p:spPr>
            <a:xfrm>
              <a:off x="5578003" y="3520650"/>
              <a:ext cx="518389" cy="359674"/>
            </a:xfrm>
            <a:custGeom>
              <a:avLst/>
              <a:gdLst>
                <a:gd name="connsiteX0" fmla="*/ 0 w 443751"/>
                <a:gd name="connsiteY0" fmla="*/ 221876 h 443751"/>
                <a:gd name="connsiteX1" fmla="*/ 221876 w 443751"/>
                <a:gd name="connsiteY1" fmla="*/ 0 h 443751"/>
                <a:gd name="connsiteX2" fmla="*/ 443752 w 443751"/>
                <a:gd name="connsiteY2" fmla="*/ 221876 h 443751"/>
                <a:gd name="connsiteX3" fmla="*/ 221876 w 443751"/>
                <a:gd name="connsiteY3" fmla="*/ 443752 h 443751"/>
                <a:gd name="connsiteX4" fmla="*/ 0 w 443751"/>
                <a:gd name="connsiteY4" fmla="*/ 221876 h 443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751" h="443751">
                  <a:moveTo>
                    <a:pt x="0" y="221876"/>
                  </a:moveTo>
                  <a:cubicBezTo>
                    <a:pt x="0" y="99337"/>
                    <a:pt x="99337" y="0"/>
                    <a:pt x="221876" y="0"/>
                  </a:cubicBezTo>
                  <a:cubicBezTo>
                    <a:pt x="344415" y="0"/>
                    <a:pt x="443752" y="99337"/>
                    <a:pt x="443752" y="221876"/>
                  </a:cubicBezTo>
                  <a:cubicBezTo>
                    <a:pt x="443752" y="344415"/>
                    <a:pt x="344415" y="443752"/>
                    <a:pt x="221876" y="443752"/>
                  </a:cubicBezTo>
                  <a:cubicBezTo>
                    <a:pt x="99337" y="443752"/>
                    <a:pt x="0" y="344415"/>
                    <a:pt x="0" y="221876"/>
                  </a:cubicBezTo>
                  <a:close/>
                </a:path>
              </a:pathLst>
            </a:custGeom>
            <a:solidFill>
              <a:srgbClr val="0091DA">
                <a:alpha val="80000"/>
              </a:srgb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64986" tIns="110938" rIns="64986" bIns="110938" numCol="1" spcCol="1270" anchor="ctr" anchorCtr="0">
              <a:noAutofit/>
            </a:bodyPr>
            <a:lstStyle/>
            <a:p>
              <a:pPr algn="ctr" defTabSz="400050"/>
              <a:r>
                <a:rPr lang="en-US" sz="800" b="1" i="1" dirty="0">
                  <a:solidFill>
                    <a:prstClr val="white"/>
                  </a:solidFill>
                </a:rPr>
                <a:t>IaaS</a:t>
              </a:r>
            </a:p>
          </p:txBody>
        </p:sp>
      </p:grpSp>
      <p:sp>
        <p:nvSpPr>
          <p:cNvPr id="78" name="Line Callout 2 (Accent Bar) 77"/>
          <p:cNvSpPr/>
          <p:nvPr/>
        </p:nvSpPr>
        <p:spPr bwMode="ltGray">
          <a:xfrm>
            <a:off x="8269190" y="1691426"/>
            <a:ext cx="2930623" cy="593062"/>
          </a:xfrm>
          <a:prstGeom prst="accentCallout2">
            <a:avLst>
              <a:gd name="adj1" fmla="val 18750"/>
              <a:gd name="adj2" fmla="val -57"/>
              <a:gd name="adj3" fmla="val 18750"/>
              <a:gd name="adj4" fmla="val -7564"/>
              <a:gd name="adj5" fmla="val 146370"/>
              <a:gd name="adj6" fmla="val -59164"/>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79635" tIns="0" rIns="79635" bIns="0" rtlCol="0" anchor="ctr" anchorCtr="0">
            <a:noAutofit/>
          </a:bodyPr>
          <a:lstStyle/>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Cloud security strategy (capability gap assessment, roadmap, business case)</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Sponsorship and organization development/realignment</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Training and awareness </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Security metrics and SLA monitoring, </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Human resources, people and skills management</a:t>
            </a:r>
          </a:p>
        </p:txBody>
      </p:sp>
    </p:spTree>
    <p:custDataLst>
      <p:tags r:id="rId1"/>
    </p:custDataLst>
    <p:extLst>
      <p:ext uri="{BB962C8B-B14F-4D97-AF65-F5344CB8AC3E}">
        <p14:creationId xmlns:p14="http://schemas.microsoft.com/office/powerpoint/2010/main" val="30261119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Text Placeholder 12"/>
          <p:cNvSpPr>
            <a:spLocks noGrp="1"/>
          </p:cNvSpPr>
          <p:nvPr>
            <p:ph type="body" sz="quarter" idx="10"/>
          </p:nvPr>
        </p:nvSpPr>
        <p:spPr>
          <a:xfrm>
            <a:off x="998400" y="1330126"/>
            <a:ext cx="10195200" cy="215444"/>
          </a:xfrm>
        </p:spPr>
        <p:txBody>
          <a:bodyPr>
            <a:noAutofit/>
          </a:bodyPr>
          <a:lstStyle/>
          <a:p>
            <a:pPr lvl="1"/>
            <a:r>
              <a:rPr lang="en-US" sz="1000" dirty="0" smtClean="0">
                <a:solidFill>
                  <a:schemeClr val="tx1"/>
                </a:solidFill>
              </a:rPr>
              <a:t>Security for cloud is not a piece-meal, one-time, and tactical endeavor. Organizations need a strategic, flexible, and broad security capability to enable cost-effective adoption of multi-cloud environments and business cloud transformation. Organizations should initiate a Cloud Security Capability assessment and Program to identify and remediate risks.</a:t>
            </a:r>
            <a:endParaRPr lang="en-US" sz="1000" dirty="0">
              <a:solidFill>
                <a:schemeClr val="tx1"/>
              </a:solidFill>
            </a:endParaRPr>
          </a:p>
        </p:txBody>
      </p:sp>
      <p:sp>
        <p:nvSpPr>
          <p:cNvPr id="2" name="Title 1"/>
          <p:cNvSpPr>
            <a:spLocks noGrp="1"/>
          </p:cNvSpPr>
          <p:nvPr>
            <p:ph type="title"/>
          </p:nvPr>
        </p:nvSpPr>
        <p:spPr>
          <a:xfrm>
            <a:off x="998400" y="431800"/>
            <a:ext cx="10195200" cy="533400"/>
          </a:xfrm>
        </p:spPr>
        <p:txBody>
          <a:bodyPr/>
          <a:lstStyle/>
          <a:p>
            <a:r>
              <a:rPr lang="en-US" dirty="0" smtClean="0"/>
              <a:t>Establish a Cloud Security Program &amp; Capability to enable cloud transformation in a multi-cloud environment</a:t>
            </a:r>
            <a:endParaRPr lang="en-US" dirty="0"/>
          </a:p>
        </p:txBody>
      </p:sp>
      <p:sp>
        <p:nvSpPr>
          <p:cNvPr id="149" name="Rectangle 148"/>
          <p:cNvSpPr/>
          <p:nvPr/>
        </p:nvSpPr>
        <p:spPr bwMode="ltGray">
          <a:xfrm>
            <a:off x="2600737" y="3171459"/>
            <a:ext cx="6961622" cy="1417651"/>
          </a:xfrm>
          <a:prstGeom prst="rect">
            <a:avLst/>
          </a:prstGeom>
          <a:solidFill>
            <a:srgbClr val="EAAA00"/>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prstClr val="white"/>
              </a:solidFill>
            </a:endParaRPr>
          </a:p>
        </p:txBody>
      </p:sp>
      <p:sp>
        <p:nvSpPr>
          <p:cNvPr id="121" name="Rectangle 120"/>
          <p:cNvSpPr/>
          <p:nvPr/>
        </p:nvSpPr>
        <p:spPr>
          <a:xfrm>
            <a:off x="2600737" y="2884556"/>
            <a:ext cx="6972011" cy="1568409"/>
          </a:xfrm>
          <a:prstGeom prst="rect">
            <a:avLst/>
          </a:prstGeom>
          <a:solidFill>
            <a:schemeClr val="bg1"/>
          </a:solidFill>
          <a:ln w="6350">
            <a:solidFill>
              <a:srgbClr val="00338D"/>
            </a:solidFill>
          </a:ln>
        </p:spPr>
        <p:style>
          <a:lnRef idx="2">
            <a:schemeClr val="accent1"/>
          </a:lnRef>
          <a:fillRef idx="1">
            <a:schemeClr val="lt1"/>
          </a:fillRef>
          <a:effectRef idx="0">
            <a:schemeClr val="accent1"/>
          </a:effectRef>
          <a:fontRef idx="minor">
            <a:schemeClr val="dk1"/>
          </a:fontRef>
        </p:style>
        <p:txBody>
          <a:bodyPr lIns="40958" tIns="40958" rIns="40958" bIns="40958" rtlCol="0" anchor="ctr"/>
          <a:lstStyle/>
          <a:p>
            <a:endParaRPr lang="en-US" sz="700" dirty="0">
              <a:solidFill>
                <a:prstClr val="white"/>
              </a:solidFill>
            </a:endParaRPr>
          </a:p>
        </p:txBody>
      </p:sp>
      <p:sp>
        <p:nvSpPr>
          <p:cNvPr id="7" name="Rectangle 6"/>
          <p:cNvSpPr/>
          <p:nvPr/>
        </p:nvSpPr>
        <p:spPr>
          <a:xfrm>
            <a:off x="2732866" y="3139170"/>
            <a:ext cx="2705564" cy="740925"/>
          </a:xfrm>
          <a:prstGeom prst="rect">
            <a:avLst/>
          </a:prstGeom>
          <a:solidFill>
            <a:srgbClr val="6D2077"/>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t"/>
          <a:lstStyle/>
          <a:p>
            <a:r>
              <a:rPr lang="en-US" sz="700" b="1" dirty="0">
                <a:solidFill>
                  <a:prstClr val="white"/>
                </a:solidFill>
              </a:rPr>
              <a:t>Information and Privacy Protection</a:t>
            </a:r>
          </a:p>
        </p:txBody>
      </p:sp>
      <p:sp>
        <p:nvSpPr>
          <p:cNvPr id="8" name="TextBox 7"/>
          <p:cNvSpPr txBox="1"/>
          <p:nvPr/>
        </p:nvSpPr>
        <p:spPr>
          <a:xfrm>
            <a:off x="2730841" y="3649005"/>
            <a:ext cx="586179" cy="216154"/>
          </a:xfrm>
          <a:prstGeom prst="rect">
            <a:avLst/>
          </a:prstGeom>
          <a:noFill/>
        </p:spPr>
        <p:txBody>
          <a:bodyPr wrap="square" lIns="0" tIns="0" rIns="0" bIns="0" rtlCol="0">
            <a:noAutofit/>
          </a:bodyPr>
          <a:lstStyle/>
          <a:p>
            <a:pPr indent="-205740" algn="ctr"/>
            <a:r>
              <a:rPr lang="en-US" sz="700" dirty="0">
                <a:solidFill>
                  <a:prstClr val="white"/>
                </a:solidFill>
              </a:rPr>
              <a:t>DLP/Content classification</a:t>
            </a:r>
          </a:p>
        </p:txBody>
      </p:sp>
      <p:sp>
        <p:nvSpPr>
          <p:cNvPr id="9" name="TextBox 8"/>
          <p:cNvSpPr txBox="1"/>
          <p:nvPr/>
        </p:nvSpPr>
        <p:spPr>
          <a:xfrm>
            <a:off x="3342086" y="3649005"/>
            <a:ext cx="529517" cy="216154"/>
          </a:xfrm>
          <a:prstGeom prst="rect">
            <a:avLst/>
          </a:prstGeom>
          <a:noFill/>
        </p:spPr>
        <p:txBody>
          <a:bodyPr wrap="square" lIns="0" tIns="0" rIns="0" bIns="0" rtlCol="0">
            <a:noAutofit/>
          </a:bodyPr>
          <a:lstStyle/>
          <a:p>
            <a:pPr indent="-205740" algn="ctr">
              <a:spcAft>
                <a:spcPts val="675"/>
              </a:spcAft>
            </a:pPr>
            <a:r>
              <a:rPr lang="en-US" sz="700" dirty="0">
                <a:solidFill>
                  <a:prstClr val="white"/>
                </a:solidFill>
              </a:rPr>
              <a:t>Configuration security</a:t>
            </a:r>
          </a:p>
        </p:txBody>
      </p:sp>
      <p:sp>
        <p:nvSpPr>
          <p:cNvPr id="10" name="TextBox 9"/>
          <p:cNvSpPr txBox="1"/>
          <p:nvPr/>
        </p:nvSpPr>
        <p:spPr>
          <a:xfrm>
            <a:off x="3896669" y="3649005"/>
            <a:ext cx="501847" cy="216154"/>
          </a:xfrm>
          <a:prstGeom prst="rect">
            <a:avLst/>
          </a:prstGeom>
          <a:noFill/>
        </p:spPr>
        <p:txBody>
          <a:bodyPr wrap="square" lIns="0" tIns="0" rIns="0" bIns="0" rtlCol="0">
            <a:noAutofit/>
          </a:bodyPr>
          <a:lstStyle/>
          <a:p>
            <a:pPr indent="-205740" algn="ctr">
              <a:spcAft>
                <a:spcPts val="675"/>
              </a:spcAft>
            </a:pPr>
            <a:r>
              <a:rPr lang="en-US" sz="700" dirty="0">
                <a:solidFill>
                  <a:prstClr val="white"/>
                </a:solidFill>
              </a:rPr>
              <a:t>Encryption management</a:t>
            </a:r>
          </a:p>
        </p:txBody>
      </p:sp>
      <p:sp>
        <p:nvSpPr>
          <p:cNvPr id="11" name="TextBox 10"/>
          <p:cNvSpPr txBox="1"/>
          <p:nvPr/>
        </p:nvSpPr>
        <p:spPr>
          <a:xfrm>
            <a:off x="4423582" y="3649005"/>
            <a:ext cx="444547" cy="216154"/>
          </a:xfrm>
          <a:prstGeom prst="rect">
            <a:avLst/>
          </a:prstGeom>
          <a:noFill/>
        </p:spPr>
        <p:txBody>
          <a:bodyPr wrap="square" lIns="0" tIns="0" rIns="0" bIns="0" rtlCol="0">
            <a:noAutofit/>
          </a:bodyPr>
          <a:lstStyle/>
          <a:p>
            <a:pPr indent="-205740" algn="ctr"/>
            <a:r>
              <a:rPr lang="en-US" sz="700" dirty="0">
                <a:solidFill>
                  <a:prstClr val="white"/>
                </a:solidFill>
              </a:rPr>
              <a:t>Apps </a:t>
            </a:r>
          </a:p>
          <a:p>
            <a:pPr indent="-205740" algn="ctr"/>
            <a:r>
              <a:rPr lang="en-US" sz="700" dirty="0">
                <a:solidFill>
                  <a:prstClr val="white"/>
                </a:solidFill>
              </a:rPr>
              <a:t>firewall</a:t>
            </a:r>
          </a:p>
        </p:txBody>
      </p:sp>
      <p:sp>
        <p:nvSpPr>
          <p:cNvPr id="12" name="TextBox 11"/>
          <p:cNvSpPr txBox="1"/>
          <p:nvPr/>
        </p:nvSpPr>
        <p:spPr>
          <a:xfrm>
            <a:off x="4893197" y="3662440"/>
            <a:ext cx="546333" cy="216154"/>
          </a:xfrm>
          <a:prstGeom prst="rect">
            <a:avLst/>
          </a:prstGeom>
          <a:noFill/>
        </p:spPr>
        <p:txBody>
          <a:bodyPr wrap="square" lIns="0" tIns="0" rIns="0" bIns="0" rtlCol="0">
            <a:noAutofit/>
          </a:bodyPr>
          <a:lstStyle/>
          <a:p>
            <a:pPr indent="-205740" algn="ctr">
              <a:spcAft>
                <a:spcPts val="675"/>
              </a:spcAft>
            </a:pPr>
            <a:r>
              <a:rPr lang="en-US" sz="700" dirty="0">
                <a:solidFill>
                  <a:prstClr val="white"/>
                </a:solidFill>
              </a:rPr>
              <a:t>User behavior analytics</a:t>
            </a:r>
          </a:p>
        </p:txBody>
      </p:sp>
      <p:sp>
        <p:nvSpPr>
          <p:cNvPr id="13" name="Rectangle 12"/>
          <p:cNvSpPr/>
          <p:nvPr/>
        </p:nvSpPr>
        <p:spPr>
          <a:xfrm>
            <a:off x="5496265" y="3139171"/>
            <a:ext cx="3923225" cy="737740"/>
          </a:xfrm>
          <a:prstGeom prst="rect">
            <a:avLst/>
          </a:prstGeom>
          <a:solidFill>
            <a:schemeClr val="accent4"/>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t"/>
          <a:lstStyle/>
          <a:p>
            <a:r>
              <a:rPr lang="en-US" sz="700" b="1" dirty="0">
                <a:solidFill>
                  <a:prstClr val="white"/>
                </a:solidFill>
              </a:rPr>
              <a:t>Identity and Access Management</a:t>
            </a:r>
          </a:p>
        </p:txBody>
      </p:sp>
      <p:sp>
        <p:nvSpPr>
          <p:cNvPr id="14" name="TextBox 13"/>
          <p:cNvSpPr txBox="1"/>
          <p:nvPr/>
        </p:nvSpPr>
        <p:spPr>
          <a:xfrm>
            <a:off x="5521314" y="3656986"/>
            <a:ext cx="861214" cy="216154"/>
          </a:xfrm>
          <a:prstGeom prst="rect">
            <a:avLst/>
          </a:prstGeom>
          <a:noFill/>
        </p:spPr>
        <p:txBody>
          <a:bodyPr wrap="square" lIns="0" tIns="0" rIns="0" bIns="0" rtlCol="0">
            <a:noAutofit/>
          </a:bodyPr>
          <a:lstStyle/>
          <a:p>
            <a:pPr indent="-205740" algn="ctr">
              <a:spcAft>
                <a:spcPts val="675"/>
              </a:spcAft>
            </a:pPr>
            <a:r>
              <a:rPr lang="en-US" sz="700" dirty="0">
                <a:solidFill>
                  <a:prstClr val="white"/>
                </a:solidFill>
              </a:rPr>
              <a:t>Credential and profile management</a:t>
            </a:r>
          </a:p>
        </p:txBody>
      </p:sp>
      <p:sp>
        <p:nvSpPr>
          <p:cNvPr id="15" name="TextBox 14"/>
          <p:cNvSpPr txBox="1"/>
          <p:nvPr/>
        </p:nvSpPr>
        <p:spPr>
          <a:xfrm>
            <a:off x="6401756" y="3650182"/>
            <a:ext cx="540581" cy="216154"/>
          </a:xfrm>
          <a:prstGeom prst="rect">
            <a:avLst/>
          </a:prstGeom>
          <a:noFill/>
        </p:spPr>
        <p:txBody>
          <a:bodyPr wrap="square" lIns="0" tIns="0" rIns="0" bIns="0" rtlCol="0">
            <a:noAutofit/>
          </a:bodyPr>
          <a:lstStyle/>
          <a:p>
            <a:pPr indent="-205740" algn="ctr">
              <a:spcAft>
                <a:spcPts val="675"/>
              </a:spcAft>
            </a:pPr>
            <a:r>
              <a:rPr lang="en-US" sz="700" dirty="0">
                <a:solidFill>
                  <a:prstClr val="white"/>
                </a:solidFill>
              </a:rPr>
              <a:t>SSO and federation</a:t>
            </a:r>
          </a:p>
        </p:txBody>
      </p:sp>
      <p:sp>
        <p:nvSpPr>
          <p:cNvPr id="16" name="TextBox 15"/>
          <p:cNvSpPr txBox="1"/>
          <p:nvPr/>
        </p:nvSpPr>
        <p:spPr>
          <a:xfrm>
            <a:off x="6961565" y="3662440"/>
            <a:ext cx="769120" cy="216154"/>
          </a:xfrm>
          <a:prstGeom prst="rect">
            <a:avLst/>
          </a:prstGeom>
          <a:noFill/>
        </p:spPr>
        <p:txBody>
          <a:bodyPr wrap="square" lIns="0" tIns="0" rIns="0" bIns="0" rtlCol="0">
            <a:noAutofit/>
          </a:bodyPr>
          <a:lstStyle/>
          <a:p>
            <a:pPr indent="-205740" algn="ctr">
              <a:spcAft>
                <a:spcPts val="675"/>
              </a:spcAft>
            </a:pPr>
            <a:r>
              <a:rPr lang="en-US" sz="700" dirty="0">
                <a:solidFill>
                  <a:prstClr val="white"/>
                </a:solidFill>
              </a:rPr>
              <a:t>Authentication and risk based access</a:t>
            </a:r>
          </a:p>
        </p:txBody>
      </p:sp>
      <p:sp>
        <p:nvSpPr>
          <p:cNvPr id="17" name="TextBox 16"/>
          <p:cNvSpPr txBox="1"/>
          <p:nvPr/>
        </p:nvSpPr>
        <p:spPr>
          <a:xfrm>
            <a:off x="7749913" y="3662440"/>
            <a:ext cx="579360" cy="96516"/>
          </a:xfrm>
          <a:prstGeom prst="rect">
            <a:avLst/>
          </a:prstGeom>
          <a:noFill/>
        </p:spPr>
        <p:txBody>
          <a:bodyPr wrap="square" lIns="0" tIns="0" rIns="0" bIns="0" rtlCol="0">
            <a:noAutofit/>
          </a:bodyPr>
          <a:lstStyle/>
          <a:p>
            <a:pPr indent="-205740" algn="ctr">
              <a:spcAft>
                <a:spcPts val="675"/>
              </a:spcAft>
            </a:pPr>
            <a:r>
              <a:rPr lang="en-US" sz="700" dirty="0">
                <a:solidFill>
                  <a:prstClr val="white"/>
                </a:solidFill>
              </a:rPr>
              <a:t>Authorization</a:t>
            </a:r>
          </a:p>
        </p:txBody>
      </p:sp>
      <p:sp>
        <p:nvSpPr>
          <p:cNvPr id="18" name="TextBox 17"/>
          <p:cNvSpPr txBox="1"/>
          <p:nvPr/>
        </p:nvSpPr>
        <p:spPr>
          <a:xfrm>
            <a:off x="8348501" y="3662440"/>
            <a:ext cx="458491" cy="216154"/>
          </a:xfrm>
          <a:prstGeom prst="rect">
            <a:avLst/>
          </a:prstGeom>
          <a:noFill/>
        </p:spPr>
        <p:txBody>
          <a:bodyPr wrap="square" lIns="0" tIns="0" rIns="0" bIns="0" rtlCol="0">
            <a:noAutofit/>
          </a:bodyPr>
          <a:lstStyle/>
          <a:p>
            <a:pPr indent="-205740" algn="ctr"/>
            <a:r>
              <a:rPr lang="en-US" sz="700" dirty="0">
                <a:solidFill>
                  <a:prstClr val="white"/>
                </a:solidFill>
              </a:rPr>
              <a:t>Directory </a:t>
            </a:r>
          </a:p>
          <a:p>
            <a:pPr indent="-205740" algn="ctr"/>
            <a:r>
              <a:rPr lang="en-US" sz="700" dirty="0">
                <a:solidFill>
                  <a:prstClr val="white"/>
                </a:solidFill>
              </a:rPr>
              <a:t>services</a:t>
            </a:r>
          </a:p>
        </p:txBody>
      </p:sp>
      <p:sp>
        <p:nvSpPr>
          <p:cNvPr id="33" name="TextBox 32"/>
          <p:cNvSpPr txBox="1"/>
          <p:nvPr/>
        </p:nvSpPr>
        <p:spPr>
          <a:xfrm>
            <a:off x="8826218" y="3662440"/>
            <a:ext cx="557983" cy="216154"/>
          </a:xfrm>
          <a:prstGeom prst="rect">
            <a:avLst/>
          </a:prstGeom>
          <a:noFill/>
        </p:spPr>
        <p:txBody>
          <a:bodyPr wrap="square" lIns="0" tIns="0" rIns="0" bIns="0" rtlCol="0">
            <a:noAutofit/>
          </a:bodyPr>
          <a:lstStyle/>
          <a:p>
            <a:pPr indent="-205740" algn="ctr"/>
            <a:r>
              <a:rPr lang="en-US" sz="700" dirty="0">
                <a:solidFill>
                  <a:prstClr val="white"/>
                </a:solidFill>
              </a:rPr>
              <a:t>Privileged management</a:t>
            </a:r>
          </a:p>
        </p:txBody>
      </p:sp>
      <p:sp>
        <p:nvSpPr>
          <p:cNvPr id="169" name="Rectangle 168"/>
          <p:cNvSpPr/>
          <p:nvPr/>
        </p:nvSpPr>
        <p:spPr bwMode="ltGray">
          <a:xfrm>
            <a:off x="2596852" y="2871656"/>
            <a:ext cx="6975896" cy="232342"/>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a:solidFill>
                  <a:prstClr val="white"/>
                </a:solidFill>
              </a:rPr>
              <a:t>Cloud Security Fabric (Tech-enabled Solutions)</a:t>
            </a:r>
          </a:p>
        </p:txBody>
      </p:sp>
      <p:sp>
        <p:nvSpPr>
          <p:cNvPr id="142" name="Rectangle 141"/>
          <p:cNvSpPr/>
          <p:nvPr/>
        </p:nvSpPr>
        <p:spPr>
          <a:xfrm>
            <a:off x="5496266" y="3938184"/>
            <a:ext cx="3913139" cy="453683"/>
          </a:xfrm>
          <a:prstGeom prst="rect">
            <a:avLst/>
          </a:prstGeom>
          <a:solidFill>
            <a:srgbClr val="43B02A"/>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t"/>
          <a:lstStyle/>
          <a:p>
            <a:r>
              <a:rPr lang="en-US" sz="700" b="1" dirty="0">
                <a:solidFill>
                  <a:prstClr val="white"/>
                </a:solidFill>
              </a:rPr>
              <a:t>Threat and Vulnerability</a:t>
            </a:r>
          </a:p>
        </p:txBody>
      </p:sp>
      <p:sp>
        <p:nvSpPr>
          <p:cNvPr id="144" name="Rectangle 143"/>
          <p:cNvSpPr/>
          <p:nvPr/>
        </p:nvSpPr>
        <p:spPr>
          <a:xfrm>
            <a:off x="2740732" y="3938184"/>
            <a:ext cx="2711893" cy="453683"/>
          </a:xfrm>
          <a:prstGeom prst="rect">
            <a:avLst/>
          </a:prstGeom>
          <a:solidFill>
            <a:srgbClr val="009A44"/>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t"/>
          <a:lstStyle/>
          <a:p>
            <a:r>
              <a:rPr lang="en-US" sz="700" b="1" dirty="0">
                <a:solidFill>
                  <a:prstClr val="white"/>
                </a:solidFill>
              </a:rPr>
              <a:t>Incident &amp;</a:t>
            </a:r>
            <a:br>
              <a:rPr lang="en-US" sz="700" b="1" dirty="0">
                <a:solidFill>
                  <a:prstClr val="white"/>
                </a:solidFill>
              </a:rPr>
            </a:br>
            <a:r>
              <a:rPr lang="en-US" sz="700" b="1" dirty="0">
                <a:solidFill>
                  <a:prstClr val="white"/>
                </a:solidFill>
              </a:rPr>
              <a:t>Crisis Mgt</a:t>
            </a:r>
          </a:p>
        </p:txBody>
      </p:sp>
      <p:sp>
        <p:nvSpPr>
          <p:cNvPr id="145" name="TextBox 144"/>
          <p:cNvSpPr txBox="1"/>
          <p:nvPr/>
        </p:nvSpPr>
        <p:spPr>
          <a:xfrm>
            <a:off x="3229236" y="4239800"/>
            <a:ext cx="960779" cy="108077"/>
          </a:xfrm>
          <a:prstGeom prst="rect">
            <a:avLst/>
          </a:prstGeom>
          <a:noFill/>
        </p:spPr>
        <p:txBody>
          <a:bodyPr wrap="square" lIns="0" tIns="0" rIns="0" bIns="0" rtlCol="0">
            <a:noAutofit/>
          </a:bodyPr>
          <a:lstStyle/>
          <a:p>
            <a:pPr indent="-205740" algn="ctr"/>
            <a:r>
              <a:rPr lang="en-US" sz="700" dirty="0">
                <a:solidFill>
                  <a:prstClr val="white"/>
                </a:solidFill>
              </a:rPr>
              <a:t>Device management</a:t>
            </a:r>
          </a:p>
        </p:txBody>
      </p:sp>
      <p:sp>
        <p:nvSpPr>
          <p:cNvPr id="147" name="TextBox 146"/>
          <p:cNvSpPr txBox="1"/>
          <p:nvPr/>
        </p:nvSpPr>
        <p:spPr>
          <a:xfrm>
            <a:off x="6735614" y="4249324"/>
            <a:ext cx="689331" cy="108077"/>
          </a:xfrm>
          <a:prstGeom prst="rect">
            <a:avLst/>
          </a:prstGeom>
          <a:noFill/>
        </p:spPr>
        <p:txBody>
          <a:bodyPr wrap="square" lIns="0" tIns="0" rIns="0" bIns="0" rtlCol="0">
            <a:noAutofit/>
          </a:bodyPr>
          <a:lstStyle/>
          <a:p>
            <a:pPr indent="-205740" algn="ctr">
              <a:spcAft>
                <a:spcPts val="675"/>
              </a:spcAft>
            </a:pPr>
            <a:r>
              <a:rPr lang="en-US" sz="700" dirty="0">
                <a:solidFill>
                  <a:prstClr val="white"/>
                </a:solidFill>
              </a:rPr>
              <a:t>Logging</a:t>
            </a:r>
          </a:p>
        </p:txBody>
      </p:sp>
      <p:sp>
        <p:nvSpPr>
          <p:cNvPr id="150" name="TextBox 149"/>
          <p:cNvSpPr txBox="1"/>
          <p:nvPr/>
        </p:nvSpPr>
        <p:spPr>
          <a:xfrm>
            <a:off x="7294542" y="4249324"/>
            <a:ext cx="689331" cy="108077"/>
          </a:xfrm>
          <a:prstGeom prst="rect">
            <a:avLst/>
          </a:prstGeom>
          <a:noFill/>
        </p:spPr>
        <p:txBody>
          <a:bodyPr wrap="square" lIns="0" tIns="0" rIns="0" bIns="0" rtlCol="0">
            <a:noAutofit/>
          </a:bodyPr>
          <a:lstStyle/>
          <a:p>
            <a:pPr indent="-205740" algn="ctr">
              <a:spcAft>
                <a:spcPts val="675"/>
              </a:spcAft>
            </a:pPr>
            <a:r>
              <a:rPr lang="en-US" sz="700" dirty="0">
                <a:solidFill>
                  <a:prstClr val="white"/>
                </a:solidFill>
              </a:rPr>
              <a:t>Monitoring</a:t>
            </a:r>
          </a:p>
        </p:txBody>
      </p:sp>
      <p:sp>
        <p:nvSpPr>
          <p:cNvPr id="151" name="TextBox 150"/>
          <p:cNvSpPr txBox="1"/>
          <p:nvPr/>
        </p:nvSpPr>
        <p:spPr>
          <a:xfrm>
            <a:off x="7853470" y="4249324"/>
            <a:ext cx="689331" cy="108077"/>
          </a:xfrm>
          <a:prstGeom prst="rect">
            <a:avLst/>
          </a:prstGeom>
          <a:noFill/>
        </p:spPr>
        <p:txBody>
          <a:bodyPr wrap="square" lIns="0" tIns="0" rIns="0" bIns="0" rtlCol="0">
            <a:noAutofit/>
          </a:bodyPr>
          <a:lstStyle/>
          <a:p>
            <a:pPr indent="-205740" algn="ctr">
              <a:spcAft>
                <a:spcPts val="675"/>
              </a:spcAft>
            </a:pPr>
            <a:r>
              <a:rPr lang="en-US" sz="700" dirty="0">
                <a:solidFill>
                  <a:prstClr val="white"/>
                </a:solidFill>
              </a:rPr>
              <a:t>Auditing</a:t>
            </a:r>
          </a:p>
        </p:txBody>
      </p:sp>
      <p:sp>
        <p:nvSpPr>
          <p:cNvPr id="152" name="TextBox 151"/>
          <p:cNvSpPr txBox="1"/>
          <p:nvPr/>
        </p:nvSpPr>
        <p:spPr>
          <a:xfrm>
            <a:off x="8412399" y="4249324"/>
            <a:ext cx="986297" cy="108077"/>
          </a:xfrm>
          <a:prstGeom prst="rect">
            <a:avLst/>
          </a:prstGeom>
          <a:noFill/>
        </p:spPr>
        <p:txBody>
          <a:bodyPr wrap="square" lIns="0" tIns="0" rIns="0" bIns="0" rtlCol="0">
            <a:noAutofit/>
          </a:bodyPr>
          <a:lstStyle/>
          <a:p>
            <a:pPr indent="-205740" algn="ctr">
              <a:spcAft>
                <a:spcPts val="675"/>
              </a:spcAft>
            </a:pPr>
            <a:r>
              <a:rPr lang="en-US" sz="700" dirty="0">
                <a:solidFill>
                  <a:prstClr val="white"/>
                </a:solidFill>
              </a:rPr>
              <a:t>Fraud and forensics</a:t>
            </a:r>
          </a:p>
        </p:txBody>
      </p:sp>
      <p:sp>
        <p:nvSpPr>
          <p:cNvPr id="188" name="TextBox 187"/>
          <p:cNvSpPr txBox="1"/>
          <p:nvPr/>
        </p:nvSpPr>
        <p:spPr>
          <a:xfrm>
            <a:off x="4404586" y="4239800"/>
            <a:ext cx="1071489" cy="108077"/>
          </a:xfrm>
          <a:prstGeom prst="rect">
            <a:avLst/>
          </a:prstGeom>
          <a:noFill/>
        </p:spPr>
        <p:txBody>
          <a:bodyPr wrap="square" lIns="0" tIns="0" rIns="0" bIns="0" rtlCol="0">
            <a:noAutofit/>
          </a:bodyPr>
          <a:lstStyle/>
          <a:p>
            <a:pPr indent="-205740" algn="ctr">
              <a:spcAft>
                <a:spcPts val="675"/>
              </a:spcAft>
            </a:pPr>
            <a:r>
              <a:rPr lang="en-US" sz="700" dirty="0">
                <a:solidFill>
                  <a:prstClr val="white"/>
                </a:solidFill>
              </a:rPr>
              <a:t>Config management</a:t>
            </a:r>
          </a:p>
        </p:txBody>
      </p:sp>
      <p:sp>
        <p:nvSpPr>
          <p:cNvPr id="157" name="TextBox 156"/>
          <p:cNvSpPr txBox="1"/>
          <p:nvPr/>
        </p:nvSpPr>
        <p:spPr>
          <a:xfrm>
            <a:off x="9874997" y="1769278"/>
            <a:ext cx="720711" cy="190438"/>
          </a:xfrm>
          <a:prstGeom prst="rect">
            <a:avLst/>
          </a:prstGeom>
          <a:noFill/>
        </p:spPr>
        <p:txBody>
          <a:bodyPr wrap="none" lIns="40958" tIns="40958" rIns="40958" bIns="40958" rtlCol="0">
            <a:noAutofit/>
          </a:bodyPr>
          <a:lstStyle/>
          <a:p>
            <a:pPr>
              <a:spcAft>
                <a:spcPts val="450"/>
              </a:spcAft>
            </a:pPr>
            <a:r>
              <a:rPr lang="en-US" sz="900" b="1" dirty="0">
                <a:solidFill>
                  <a:srgbClr val="00338D"/>
                </a:solidFill>
              </a:rPr>
              <a:t>Key outcomes </a:t>
            </a:r>
          </a:p>
        </p:txBody>
      </p:sp>
      <p:sp>
        <p:nvSpPr>
          <p:cNvPr id="159" name="TextBox 158"/>
          <p:cNvSpPr txBox="1"/>
          <p:nvPr/>
        </p:nvSpPr>
        <p:spPr>
          <a:xfrm>
            <a:off x="1002733" y="1731134"/>
            <a:ext cx="1081789" cy="213901"/>
          </a:xfrm>
          <a:prstGeom prst="rect">
            <a:avLst/>
          </a:prstGeom>
          <a:noFill/>
        </p:spPr>
        <p:txBody>
          <a:bodyPr wrap="none" lIns="40958" tIns="40958" rIns="40958" bIns="40958" rtlCol="0">
            <a:noAutofit/>
          </a:bodyPr>
          <a:lstStyle/>
          <a:p>
            <a:pPr>
              <a:spcAft>
                <a:spcPts val="450"/>
              </a:spcAft>
            </a:pPr>
            <a:r>
              <a:rPr lang="en-US" sz="900" b="1" dirty="0">
                <a:solidFill>
                  <a:srgbClr val="00338D"/>
                </a:solidFill>
              </a:rPr>
              <a:t>Key stakeholders</a:t>
            </a:r>
          </a:p>
        </p:txBody>
      </p:sp>
      <p:sp>
        <p:nvSpPr>
          <p:cNvPr id="138" name="TextBox 137"/>
          <p:cNvSpPr txBox="1"/>
          <p:nvPr/>
        </p:nvSpPr>
        <p:spPr>
          <a:xfrm>
            <a:off x="5104228" y="1825478"/>
            <a:ext cx="2451195" cy="173802"/>
          </a:xfrm>
          <a:prstGeom prst="rect">
            <a:avLst/>
          </a:prstGeom>
          <a:noFill/>
        </p:spPr>
        <p:txBody>
          <a:bodyPr wrap="none" lIns="0" tIns="0" rIns="0" bIns="0" rtlCol="0">
            <a:noAutofit/>
          </a:bodyPr>
          <a:lstStyle/>
          <a:p>
            <a:pPr>
              <a:spcAft>
                <a:spcPts val="450"/>
              </a:spcAft>
            </a:pPr>
            <a:r>
              <a:rPr lang="en-US" sz="900" b="1" dirty="0">
                <a:solidFill>
                  <a:srgbClr val="00338D"/>
                </a:solidFill>
              </a:rPr>
              <a:t>Components of cloud security program</a:t>
            </a:r>
          </a:p>
        </p:txBody>
      </p:sp>
      <p:sp>
        <p:nvSpPr>
          <p:cNvPr id="134" name="Down Arrow 133"/>
          <p:cNvSpPr/>
          <p:nvPr/>
        </p:nvSpPr>
        <p:spPr>
          <a:xfrm>
            <a:off x="5918118" y="4642376"/>
            <a:ext cx="485324" cy="135527"/>
          </a:xfrm>
          <a:prstGeom prst="downArrow">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700" b="1" dirty="0">
              <a:solidFill>
                <a:prstClr val="white"/>
              </a:solidFill>
            </a:endParaRPr>
          </a:p>
        </p:txBody>
      </p:sp>
      <p:sp>
        <p:nvSpPr>
          <p:cNvPr id="143" name="TextBox 142"/>
          <p:cNvSpPr txBox="1"/>
          <p:nvPr/>
        </p:nvSpPr>
        <p:spPr>
          <a:xfrm>
            <a:off x="4677466" y="4432167"/>
            <a:ext cx="2885548" cy="184172"/>
          </a:xfrm>
          <a:prstGeom prst="rect">
            <a:avLst/>
          </a:prstGeom>
          <a:noFill/>
        </p:spPr>
        <p:txBody>
          <a:bodyPr wrap="square" lIns="0" tIns="0" rIns="0" bIns="0" rtlCol="0" anchor="ctr">
            <a:noAutofit/>
          </a:bodyPr>
          <a:lstStyle/>
          <a:p>
            <a:pPr indent="-205740" algn="ctr">
              <a:spcAft>
                <a:spcPts val="675"/>
              </a:spcAft>
            </a:pPr>
            <a:r>
              <a:rPr lang="en-US" sz="700" dirty="0">
                <a:solidFill>
                  <a:prstClr val="white"/>
                </a:solidFill>
              </a:rPr>
              <a:t>API</a:t>
            </a:r>
          </a:p>
        </p:txBody>
      </p:sp>
      <p:sp>
        <p:nvSpPr>
          <p:cNvPr id="165" name="Pentagon 164"/>
          <p:cNvSpPr/>
          <p:nvPr/>
        </p:nvSpPr>
        <p:spPr>
          <a:xfrm>
            <a:off x="1012913" y="3259872"/>
            <a:ext cx="1314426" cy="580199"/>
          </a:xfrm>
          <a:prstGeom prst="homePlate">
            <a:avLst/>
          </a:prstGeom>
          <a:solidFill>
            <a:schemeClr val="tx2"/>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r>
              <a:rPr lang="en-US" sz="900" dirty="0">
                <a:solidFill>
                  <a:schemeClr val="bg1"/>
                </a:solidFill>
              </a:rPr>
              <a:t>Engineering and Development</a:t>
            </a:r>
          </a:p>
        </p:txBody>
      </p:sp>
      <p:sp>
        <p:nvSpPr>
          <p:cNvPr id="166" name="Pentagon 165"/>
          <p:cNvSpPr/>
          <p:nvPr/>
        </p:nvSpPr>
        <p:spPr>
          <a:xfrm>
            <a:off x="1012913" y="3884191"/>
            <a:ext cx="1314426" cy="580199"/>
          </a:xfrm>
          <a:prstGeom prst="homePlate">
            <a:avLst/>
          </a:prstGeom>
          <a:solidFill>
            <a:schemeClr val="tx2"/>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r>
              <a:rPr lang="en-US" sz="900" dirty="0">
                <a:solidFill>
                  <a:schemeClr val="bg1"/>
                </a:solidFill>
              </a:rPr>
              <a:t>Security and Operations</a:t>
            </a:r>
          </a:p>
        </p:txBody>
      </p:sp>
      <p:sp>
        <p:nvSpPr>
          <p:cNvPr id="167" name="Pentagon 166"/>
          <p:cNvSpPr/>
          <p:nvPr/>
        </p:nvSpPr>
        <p:spPr>
          <a:xfrm>
            <a:off x="1012913" y="4503233"/>
            <a:ext cx="1314426" cy="580199"/>
          </a:xfrm>
          <a:prstGeom prst="homePlate">
            <a:avLst/>
          </a:prstGeom>
          <a:solidFill>
            <a:schemeClr val="tx2"/>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r>
              <a:rPr lang="en-US" sz="900" dirty="0">
                <a:solidFill>
                  <a:schemeClr val="bg1"/>
                </a:solidFill>
              </a:rPr>
              <a:t>Audit, Legal, Risk, and Compliance</a:t>
            </a:r>
          </a:p>
        </p:txBody>
      </p:sp>
      <p:sp>
        <p:nvSpPr>
          <p:cNvPr id="168" name="Pentagon 167"/>
          <p:cNvSpPr/>
          <p:nvPr/>
        </p:nvSpPr>
        <p:spPr>
          <a:xfrm>
            <a:off x="1012913" y="2009715"/>
            <a:ext cx="1314426" cy="580199"/>
          </a:xfrm>
          <a:prstGeom prst="homePlate">
            <a:avLst/>
          </a:prstGeom>
          <a:solidFill>
            <a:schemeClr val="tx2"/>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r>
              <a:rPr lang="en-US" sz="900" dirty="0">
                <a:solidFill>
                  <a:schemeClr val="bg1"/>
                </a:solidFill>
              </a:rPr>
              <a:t>Business Units and Customers</a:t>
            </a:r>
          </a:p>
        </p:txBody>
      </p:sp>
      <p:sp>
        <p:nvSpPr>
          <p:cNvPr id="162" name="Rectangle 161"/>
          <p:cNvSpPr/>
          <p:nvPr/>
        </p:nvSpPr>
        <p:spPr>
          <a:xfrm>
            <a:off x="2596852" y="2041695"/>
            <a:ext cx="6972011" cy="573093"/>
          </a:xfrm>
          <a:prstGeom prst="rect">
            <a:avLst/>
          </a:prstGeom>
          <a:solidFill>
            <a:schemeClr val="bg1"/>
          </a:solidFill>
          <a:ln w="6350">
            <a:solidFill>
              <a:srgbClr val="00338D"/>
            </a:solidFill>
          </a:ln>
        </p:spPr>
        <p:style>
          <a:lnRef idx="2">
            <a:schemeClr val="accent1"/>
          </a:lnRef>
          <a:fillRef idx="1">
            <a:schemeClr val="lt1"/>
          </a:fillRef>
          <a:effectRef idx="0">
            <a:schemeClr val="accent1"/>
          </a:effectRef>
          <a:fontRef idx="minor">
            <a:schemeClr val="dk1"/>
          </a:fontRef>
        </p:style>
        <p:txBody>
          <a:bodyPr lIns="40958" tIns="40958" rIns="40958" bIns="40958" rtlCol="0" anchor="ctr"/>
          <a:lstStyle/>
          <a:p>
            <a:endParaRPr lang="en-US" sz="700" dirty="0">
              <a:solidFill>
                <a:prstClr val="white"/>
              </a:solidFill>
            </a:endParaRPr>
          </a:p>
        </p:txBody>
      </p:sp>
      <p:sp>
        <p:nvSpPr>
          <p:cNvPr id="163" name="Rectangle 162"/>
          <p:cNvSpPr/>
          <p:nvPr/>
        </p:nvSpPr>
        <p:spPr bwMode="ltGray">
          <a:xfrm>
            <a:off x="2600115" y="2030156"/>
            <a:ext cx="6968747" cy="186150"/>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a:solidFill>
                  <a:prstClr val="white"/>
                </a:solidFill>
              </a:rPr>
              <a:t>Governance and Operations</a:t>
            </a:r>
          </a:p>
        </p:txBody>
      </p:sp>
      <p:sp>
        <p:nvSpPr>
          <p:cNvPr id="180" name="Rectangle 179"/>
          <p:cNvSpPr/>
          <p:nvPr/>
        </p:nvSpPr>
        <p:spPr>
          <a:xfrm>
            <a:off x="2952789" y="2247832"/>
            <a:ext cx="1256107" cy="346522"/>
          </a:xfrm>
          <a:prstGeom prst="rect">
            <a:avLst/>
          </a:prstGeom>
          <a:solidFill>
            <a:srgbClr val="005EB8"/>
          </a:solidFill>
          <a:ln>
            <a:noFill/>
            <a:prstDash val="lgDashDot"/>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700" b="1" dirty="0">
                <a:solidFill>
                  <a:prstClr val="white"/>
                </a:solidFill>
              </a:rPr>
              <a:t>Risk and Compliance Management</a:t>
            </a:r>
          </a:p>
        </p:txBody>
      </p:sp>
      <p:sp>
        <p:nvSpPr>
          <p:cNvPr id="170" name="Rectangle 169"/>
          <p:cNvSpPr/>
          <p:nvPr/>
        </p:nvSpPr>
        <p:spPr>
          <a:xfrm>
            <a:off x="4619762" y="2247696"/>
            <a:ext cx="1256107" cy="346522"/>
          </a:xfrm>
          <a:prstGeom prst="rect">
            <a:avLst/>
          </a:prstGeom>
          <a:solidFill>
            <a:srgbClr val="0091DA"/>
          </a:solidFill>
          <a:ln>
            <a:noFill/>
            <a:prstDash val="lgDashDot"/>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700" b="1" dirty="0">
                <a:solidFill>
                  <a:prstClr val="white"/>
                </a:solidFill>
              </a:rPr>
              <a:t>On-boarding, Delivery and Operations</a:t>
            </a:r>
          </a:p>
        </p:txBody>
      </p:sp>
      <p:sp>
        <p:nvSpPr>
          <p:cNvPr id="172" name="Rectangle 171"/>
          <p:cNvSpPr/>
          <p:nvPr/>
        </p:nvSpPr>
        <p:spPr>
          <a:xfrm>
            <a:off x="6329292" y="2255383"/>
            <a:ext cx="1256107" cy="346522"/>
          </a:xfrm>
          <a:prstGeom prst="rect">
            <a:avLst/>
          </a:prstGeom>
          <a:solidFill>
            <a:srgbClr val="483698"/>
          </a:solidFill>
          <a:ln>
            <a:noFill/>
            <a:prstDash val="lgDashDot"/>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700" b="1" dirty="0">
                <a:solidFill>
                  <a:prstClr val="white"/>
                </a:solidFill>
              </a:rPr>
              <a:t>Strategy and Governance </a:t>
            </a:r>
          </a:p>
        </p:txBody>
      </p:sp>
      <p:sp>
        <p:nvSpPr>
          <p:cNvPr id="173" name="Rectangle 172"/>
          <p:cNvSpPr/>
          <p:nvPr/>
        </p:nvSpPr>
        <p:spPr>
          <a:xfrm>
            <a:off x="8031931" y="2245369"/>
            <a:ext cx="1256107" cy="346522"/>
          </a:xfrm>
          <a:prstGeom prst="rect">
            <a:avLst/>
          </a:prstGeom>
          <a:solidFill>
            <a:srgbClr val="470A68"/>
          </a:solidFill>
          <a:ln>
            <a:noFill/>
            <a:prstDash val="lgDashDot"/>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700" b="1" dirty="0">
                <a:solidFill>
                  <a:prstClr val="white"/>
                </a:solidFill>
              </a:rPr>
              <a:t>Security Architecture</a:t>
            </a:r>
          </a:p>
        </p:txBody>
      </p:sp>
      <p:sp>
        <p:nvSpPr>
          <p:cNvPr id="191" name="Rectangle 190"/>
          <p:cNvSpPr/>
          <p:nvPr/>
        </p:nvSpPr>
        <p:spPr bwMode="ltGray">
          <a:xfrm>
            <a:off x="2622652" y="4815674"/>
            <a:ext cx="6948779" cy="186150"/>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a:solidFill>
                  <a:prstClr val="white"/>
                </a:solidFill>
              </a:rPr>
              <a:t>Data, Applications, Platforms, and Infrastructure</a:t>
            </a:r>
          </a:p>
        </p:txBody>
      </p:sp>
      <p:sp>
        <p:nvSpPr>
          <p:cNvPr id="193" name="Down Arrow 192"/>
          <p:cNvSpPr/>
          <p:nvPr/>
        </p:nvSpPr>
        <p:spPr>
          <a:xfrm>
            <a:off x="5950287" y="2693356"/>
            <a:ext cx="485324" cy="135527"/>
          </a:xfrm>
          <a:prstGeom prst="downArrow">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700" b="1" dirty="0">
              <a:solidFill>
                <a:prstClr val="white"/>
              </a:solidFill>
            </a:endParaRPr>
          </a:p>
        </p:txBody>
      </p:sp>
      <p:sp>
        <p:nvSpPr>
          <p:cNvPr id="196" name="Pentagon 195"/>
          <p:cNvSpPr/>
          <p:nvPr/>
        </p:nvSpPr>
        <p:spPr>
          <a:xfrm>
            <a:off x="1012913" y="2640820"/>
            <a:ext cx="1314426" cy="580199"/>
          </a:xfrm>
          <a:prstGeom prst="homePlate">
            <a:avLst/>
          </a:prstGeom>
          <a:solidFill>
            <a:schemeClr val="tx2"/>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r>
              <a:rPr lang="en-US" sz="900" dirty="0">
                <a:solidFill>
                  <a:schemeClr val="bg1"/>
                </a:solidFill>
              </a:rPr>
              <a:t>Finance and Operations</a:t>
            </a:r>
          </a:p>
        </p:txBody>
      </p:sp>
      <p:sp>
        <p:nvSpPr>
          <p:cNvPr id="158" name="Pentagon 157"/>
          <p:cNvSpPr/>
          <p:nvPr/>
        </p:nvSpPr>
        <p:spPr>
          <a:xfrm>
            <a:off x="9874875" y="3907322"/>
            <a:ext cx="1314426" cy="580199"/>
          </a:xfrm>
          <a:prstGeom prst="homePlate">
            <a:avLst/>
          </a:prstGeom>
          <a:solidFill>
            <a:schemeClr val="tx2"/>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r>
              <a:rPr lang="en-US" sz="900" dirty="0">
                <a:solidFill>
                  <a:schemeClr val="bg1"/>
                </a:solidFill>
              </a:rPr>
              <a:t>Data Security and Threat Protection</a:t>
            </a:r>
          </a:p>
        </p:txBody>
      </p:sp>
      <p:sp>
        <p:nvSpPr>
          <p:cNvPr id="160" name="Pentagon 159"/>
          <p:cNvSpPr/>
          <p:nvPr/>
        </p:nvSpPr>
        <p:spPr>
          <a:xfrm>
            <a:off x="9874875" y="4531641"/>
            <a:ext cx="1314426" cy="580199"/>
          </a:xfrm>
          <a:prstGeom prst="homePlate">
            <a:avLst/>
          </a:prstGeom>
          <a:solidFill>
            <a:schemeClr val="tx2"/>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r>
              <a:rPr lang="en-US" sz="900" dirty="0">
                <a:solidFill>
                  <a:schemeClr val="bg1"/>
                </a:solidFill>
              </a:rPr>
              <a:t>Compliance</a:t>
            </a:r>
          </a:p>
        </p:txBody>
      </p:sp>
      <p:sp>
        <p:nvSpPr>
          <p:cNvPr id="164" name="Pentagon 163"/>
          <p:cNvSpPr/>
          <p:nvPr/>
        </p:nvSpPr>
        <p:spPr>
          <a:xfrm>
            <a:off x="9874875" y="2009715"/>
            <a:ext cx="1314426" cy="580199"/>
          </a:xfrm>
          <a:prstGeom prst="homePlate">
            <a:avLst/>
          </a:prstGeom>
          <a:solidFill>
            <a:schemeClr val="tx2"/>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r>
              <a:rPr lang="en-US" sz="900" dirty="0">
                <a:solidFill>
                  <a:schemeClr val="bg1"/>
                </a:solidFill>
              </a:rPr>
              <a:t>Business Agility, Speed and Innovation</a:t>
            </a:r>
          </a:p>
        </p:txBody>
      </p:sp>
      <p:sp>
        <p:nvSpPr>
          <p:cNvPr id="171" name="Pentagon 170"/>
          <p:cNvSpPr/>
          <p:nvPr/>
        </p:nvSpPr>
        <p:spPr>
          <a:xfrm>
            <a:off x="9874875" y="3288270"/>
            <a:ext cx="1314426" cy="580199"/>
          </a:xfrm>
          <a:prstGeom prst="homePlate">
            <a:avLst/>
          </a:prstGeom>
          <a:solidFill>
            <a:schemeClr val="tx2"/>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r>
              <a:rPr lang="en-US" sz="900" dirty="0">
                <a:solidFill>
                  <a:schemeClr val="bg1"/>
                </a:solidFill>
              </a:rPr>
              <a:t>Visibility and Reporting</a:t>
            </a:r>
          </a:p>
        </p:txBody>
      </p:sp>
      <p:sp>
        <p:nvSpPr>
          <p:cNvPr id="174" name="Pentagon 173"/>
          <p:cNvSpPr/>
          <p:nvPr/>
        </p:nvSpPr>
        <p:spPr>
          <a:xfrm>
            <a:off x="9874875" y="2652071"/>
            <a:ext cx="1314426" cy="580199"/>
          </a:xfrm>
          <a:prstGeom prst="homePlate">
            <a:avLst/>
          </a:prstGeom>
          <a:solidFill>
            <a:schemeClr val="tx2"/>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r>
              <a:rPr lang="en-US" sz="900" dirty="0">
                <a:solidFill>
                  <a:schemeClr val="bg1"/>
                </a:solidFill>
              </a:rPr>
              <a:t>Spend and Risk Reduction Optimization </a:t>
            </a:r>
          </a:p>
        </p:txBody>
      </p:sp>
      <p:sp>
        <p:nvSpPr>
          <p:cNvPr id="118" name="Rectangle 117"/>
          <p:cNvSpPr/>
          <p:nvPr/>
        </p:nvSpPr>
        <p:spPr bwMode="ltGray">
          <a:xfrm>
            <a:off x="7391369" y="5181052"/>
            <a:ext cx="2180063" cy="745326"/>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864" tIns="91440" rIns="54864" bIns="54864" numCol="2" spcCol="91440" rtlCol="0" anchor="t"/>
          <a:lstStyle/>
          <a:p>
            <a:pPr marL="219456" indent="-219456">
              <a:spcAft>
                <a:spcPts val="200"/>
              </a:spcAft>
              <a:buClr>
                <a:srgbClr val="00338D"/>
              </a:buClr>
              <a:buFont typeface="Arial" panose="020B0604020202020204" pitchFamily="34" charset="0"/>
              <a:buChar char="—"/>
            </a:pPr>
            <a:r>
              <a:rPr lang="en-US" sz="700" dirty="0">
                <a:solidFill>
                  <a:srgbClr val="000000"/>
                </a:solidFill>
              </a:rPr>
              <a:t>Microsoft Azure</a:t>
            </a:r>
          </a:p>
          <a:p>
            <a:pPr marL="219456" indent="-219456">
              <a:spcAft>
                <a:spcPts val="200"/>
              </a:spcAft>
              <a:buClr>
                <a:srgbClr val="00338D"/>
              </a:buClr>
              <a:buFont typeface="Arial" panose="020B0604020202020204" pitchFamily="34" charset="0"/>
              <a:buChar char="—"/>
            </a:pPr>
            <a:r>
              <a:rPr lang="en-US" sz="700" dirty="0">
                <a:solidFill>
                  <a:srgbClr val="000000"/>
                </a:solidFill>
              </a:rPr>
              <a:t>Force.com</a:t>
            </a:r>
          </a:p>
          <a:p>
            <a:pPr marL="219456" indent="-219456">
              <a:spcAft>
                <a:spcPts val="200"/>
              </a:spcAft>
              <a:buClr>
                <a:srgbClr val="00338D"/>
              </a:buClr>
              <a:buFont typeface="Arial" panose="020B0604020202020204" pitchFamily="34" charset="0"/>
              <a:buChar char="—"/>
            </a:pPr>
            <a:r>
              <a:rPr lang="en-US" sz="700" dirty="0" smtClean="0">
                <a:solidFill>
                  <a:srgbClr val="000000"/>
                </a:solidFill>
              </a:rPr>
              <a:t>Scalr</a:t>
            </a:r>
            <a:br>
              <a:rPr lang="en-US" sz="700" dirty="0" smtClean="0">
                <a:solidFill>
                  <a:srgbClr val="000000"/>
                </a:solidFill>
              </a:rPr>
            </a:br>
            <a:endParaRPr lang="en-US" sz="700" dirty="0" smtClean="0">
              <a:solidFill>
                <a:srgbClr val="000000"/>
              </a:solidFill>
            </a:endParaRPr>
          </a:p>
          <a:p>
            <a:pPr marL="219456" indent="-219456">
              <a:spcAft>
                <a:spcPts val="200"/>
              </a:spcAft>
              <a:buClr>
                <a:srgbClr val="00338D"/>
              </a:buClr>
              <a:buFont typeface="Arial" panose="020B0604020202020204" pitchFamily="34" charset="0"/>
              <a:buChar char="—"/>
            </a:pPr>
            <a:r>
              <a:rPr lang="en-US" sz="700" dirty="0">
                <a:solidFill>
                  <a:srgbClr val="000000"/>
                </a:solidFill>
              </a:rPr>
              <a:t>Amazon </a:t>
            </a:r>
            <a:r>
              <a:rPr lang="en-US" sz="700" dirty="0" smtClean="0">
                <a:solidFill>
                  <a:srgbClr val="000000"/>
                </a:solidFill>
              </a:rPr>
              <a:t>Web Services</a:t>
            </a:r>
            <a:endParaRPr lang="en-US" sz="700" dirty="0">
              <a:solidFill>
                <a:srgbClr val="000000"/>
              </a:solidFill>
            </a:endParaRPr>
          </a:p>
          <a:p>
            <a:pPr marL="219456" indent="-219456">
              <a:spcAft>
                <a:spcPts val="200"/>
              </a:spcAft>
              <a:buClr>
                <a:srgbClr val="00338D"/>
              </a:buClr>
              <a:buFont typeface="Arial" panose="020B0604020202020204" pitchFamily="34" charset="0"/>
              <a:buChar char="—"/>
            </a:pPr>
            <a:r>
              <a:rPr lang="en-US" sz="700" dirty="0">
                <a:solidFill>
                  <a:srgbClr val="000000"/>
                </a:solidFill>
              </a:rPr>
              <a:t>Docker</a:t>
            </a:r>
          </a:p>
          <a:p>
            <a:pPr marL="219456" indent="-219456">
              <a:spcAft>
                <a:spcPts val="200"/>
              </a:spcAft>
              <a:buClr>
                <a:srgbClr val="00338D"/>
              </a:buClr>
              <a:buFont typeface="Arial" panose="020B0604020202020204" pitchFamily="34" charset="0"/>
              <a:buChar char="—"/>
            </a:pPr>
            <a:r>
              <a:rPr lang="en-US" sz="700" dirty="0" smtClean="0">
                <a:solidFill>
                  <a:srgbClr val="000000"/>
                </a:solidFill>
              </a:rPr>
              <a:t>VMware</a:t>
            </a:r>
            <a:endParaRPr lang="en-US" sz="700" dirty="0">
              <a:solidFill>
                <a:srgbClr val="000000"/>
              </a:solidFill>
            </a:endParaRPr>
          </a:p>
        </p:txBody>
      </p:sp>
      <p:sp>
        <p:nvSpPr>
          <p:cNvPr id="126" name="Rectangle 125"/>
          <p:cNvSpPr/>
          <p:nvPr/>
        </p:nvSpPr>
        <p:spPr bwMode="ltGray">
          <a:xfrm>
            <a:off x="4825617" y="5183041"/>
            <a:ext cx="2432879" cy="743772"/>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864" tIns="91440" rIns="54864" bIns="54864" numCol="2" rtlCol="0" anchor="t"/>
          <a:lstStyle/>
          <a:p>
            <a:pPr marL="219456" indent="-219456">
              <a:spcAft>
                <a:spcPts val="200"/>
              </a:spcAft>
              <a:buClr>
                <a:srgbClr val="00338D"/>
              </a:buClr>
              <a:buFont typeface="Arial" panose="020B0604020202020204" pitchFamily="34" charset="0"/>
              <a:buChar char="—"/>
            </a:pPr>
            <a:r>
              <a:rPr lang="en-US" sz="700" dirty="0">
                <a:solidFill>
                  <a:srgbClr val="000000"/>
                </a:solidFill>
              </a:rPr>
              <a:t>Google</a:t>
            </a:r>
          </a:p>
          <a:p>
            <a:pPr marL="219456" indent="-219456">
              <a:spcAft>
                <a:spcPts val="200"/>
              </a:spcAft>
              <a:buClr>
                <a:srgbClr val="00338D"/>
              </a:buClr>
              <a:buFont typeface="Arial" panose="020B0604020202020204" pitchFamily="34" charset="0"/>
              <a:buChar char="—"/>
            </a:pPr>
            <a:r>
              <a:rPr lang="en-US" sz="700" dirty="0">
                <a:solidFill>
                  <a:srgbClr val="000000"/>
                </a:solidFill>
              </a:rPr>
              <a:t>ServiceNow</a:t>
            </a:r>
          </a:p>
          <a:p>
            <a:pPr marL="219456" indent="-219456">
              <a:spcAft>
                <a:spcPts val="200"/>
              </a:spcAft>
              <a:buClr>
                <a:srgbClr val="00338D"/>
              </a:buClr>
              <a:buFont typeface="Arial" panose="020B0604020202020204" pitchFamily="34" charset="0"/>
              <a:buChar char="—"/>
            </a:pPr>
            <a:r>
              <a:rPr lang="en-US" sz="700" dirty="0">
                <a:solidFill>
                  <a:srgbClr val="000000"/>
                </a:solidFill>
              </a:rPr>
              <a:t>Salesforce</a:t>
            </a:r>
          </a:p>
          <a:p>
            <a:pPr marL="219456" indent="-219456">
              <a:spcAft>
                <a:spcPts val="200"/>
              </a:spcAft>
              <a:buClr>
                <a:srgbClr val="00338D"/>
              </a:buClr>
              <a:buFont typeface="Arial" panose="020B0604020202020204" pitchFamily="34" charset="0"/>
              <a:buChar char="—"/>
            </a:pPr>
            <a:r>
              <a:rPr lang="en-US" sz="700" dirty="0">
                <a:solidFill>
                  <a:srgbClr val="000000"/>
                </a:solidFill>
              </a:rPr>
              <a:t>Dropbox</a:t>
            </a:r>
          </a:p>
          <a:p>
            <a:pPr marL="219456" indent="-219456">
              <a:spcAft>
                <a:spcPts val="200"/>
              </a:spcAft>
              <a:buClr>
                <a:srgbClr val="00338D"/>
              </a:buClr>
              <a:buFont typeface="Arial" panose="020B0604020202020204" pitchFamily="34" charset="0"/>
              <a:buChar char="—"/>
            </a:pPr>
            <a:r>
              <a:rPr lang="en-US" sz="700" dirty="0">
                <a:solidFill>
                  <a:srgbClr val="000000"/>
                </a:solidFill>
              </a:rPr>
              <a:t>Office365</a:t>
            </a:r>
          </a:p>
          <a:p>
            <a:pPr marL="219456" indent="-219456">
              <a:spcAft>
                <a:spcPts val="200"/>
              </a:spcAft>
              <a:buClr>
                <a:srgbClr val="00338D"/>
              </a:buClr>
              <a:buFont typeface="Arial" panose="020B0604020202020204" pitchFamily="34" charset="0"/>
              <a:buChar char="—"/>
            </a:pPr>
            <a:r>
              <a:rPr lang="en-US" sz="700" dirty="0" smtClean="0">
                <a:solidFill>
                  <a:srgbClr val="000000"/>
                </a:solidFill>
              </a:rPr>
              <a:t>Box</a:t>
            </a:r>
          </a:p>
        </p:txBody>
      </p:sp>
      <p:sp>
        <p:nvSpPr>
          <p:cNvPr id="135" name="Rectangle 134"/>
          <p:cNvSpPr/>
          <p:nvPr/>
        </p:nvSpPr>
        <p:spPr bwMode="ltGray">
          <a:xfrm>
            <a:off x="2633576" y="5184887"/>
            <a:ext cx="2013942" cy="742329"/>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864" tIns="91440" rIns="54864" bIns="54864" rtlCol="0" anchor="t"/>
          <a:lstStyle/>
          <a:p>
            <a:pPr marL="219456" indent="-219456">
              <a:spcAft>
                <a:spcPts val="200"/>
              </a:spcAft>
              <a:buClr>
                <a:srgbClr val="00338D"/>
              </a:buClr>
              <a:buFont typeface="Arial" panose="020B0604020202020204" pitchFamily="34" charset="0"/>
              <a:buChar char="—"/>
            </a:pPr>
            <a:r>
              <a:rPr lang="en-US" sz="700" dirty="0">
                <a:solidFill>
                  <a:srgbClr val="000000"/>
                </a:solidFill>
              </a:rPr>
              <a:t>IBM Qradar</a:t>
            </a:r>
          </a:p>
          <a:p>
            <a:pPr marL="219456" indent="-219456">
              <a:spcAft>
                <a:spcPts val="200"/>
              </a:spcAft>
              <a:buClr>
                <a:srgbClr val="00338D"/>
              </a:buClr>
              <a:buFont typeface="Arial" panose="020B0604020202020204" pitchFamily="34" charset="0"/>
              <a:buChar char="—"/>
            </a:pPr>
            <a:r>
              <a:rPr lang="en-US" sz="700" dirty="0">
                <a:solidFill>
                  <a:srgbClr val="000000"/>
                </a:solidFill>
              </a:rPr>
              <a:t>HP ArcSight</a:t>
            </a:r>
          </a:p>
          <a:p>
            <a:pPr marL="219456" indent="-219456">
              <a:spcAft>
                <a:spcPts val="200"/>
              </a:spcAft>
              <a:buClr>
                <a:srgbClr val="00338D"/>
              </a:buClr>
              <a:buFont typeface="Arial" panose="020B0604020202020204" pitchFamily="34" charset="0"/>
              <a:buChar char="—"/>
            </a:pPr>
            <a:r>
              <a:rPr lang="en-US" sz="700" dirty="0">
                <a:solidFill>
                  <a:srgbClr val="000000"/>
                </a:solidFill>
              </a:rPr>
              <a:t>Homegrown Apps</a:t>
            </a:r>
          </a:p>
        </p:txBody>
      </p:sp>
      <p:sp>
        <p:nvSpPr>
          <p:cNvPr id="123" name="Rectangle 122"/>
          <p:cNvSpPr/>
          <p:nvPr/>
        </p:nvSpPr>
        <p:spPr bwMode="ltGray">
          <a:xfrm>
            <a:off x="7391368" y="5046738"/>
            <a:ext cx="2180061" cy="147576"/>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a:solidFill>
                  <a:prstClr val="white"/>
                </a:solidFill>
              </a:rPr>
              <a:t>PaaS and IaaS*</a:t>
            </a:r>
          </a:p>
        </p:txBody>
      </p:sp>
      <p:sp>
        <p:nvSpPr>
          <p:cNvPr id="133" name="Rectangle 132"/>
          <p:cNvSpPr/>
          <p:nvPr/>
        </p:nvSpPr>
        <p:spPr bwMode="ltGray">
          <a:xfrm>
            <a:off x="4825852" y="5046738"/>
            <a:ext cx="2435659" cy="147576"/>
          </a:xfrm>
          <a:prstGeom prst="rect">
            <a:avLst/>
          </a:prstGeom>
          <a:solidFill>
            <a:srgbClr val="00338D"/>
          </a:solidFill>
          <a:ln w="635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a:solidFill>
                  <a:prstClr val="white"/>
                </a:solidFill>
              </a:rPr>
              <a:t>SaaS*</a:t>
            </a:r>
          </a:p>
        </p:txBody>
      </p:sp>
      <p:sp>
        <p:nvSpPr>
          <p:cNvPr id="139" name="Rectangle 138"/>
          <p:cNvSpPr/>
          <p:nvPr/>
        </p:nvSpPr>
        <p:spPr bwMode="ltGray">
          <a:xfrm>
            <a:off x="2633578" y="5046738"/>
            <a:ext cx="2013940" cy="147576"/>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a:solidFill>
                  <a:prstClr val="white"/>
                </a:solidFill>
              </a:rPr>
              <a:t>On Prem*</a:t>
            </a:r>
          </a:p>
        </p:txBody>
      </p:sp>
      <p:sp>
        <p:nvSpPr>
          <p:cNvPr id="3" name="Rectangle 2"/>
          <p:cNvSpPr/>
          <p:nvPr/>
        </p:nvSpPr>
        <p:spPr>
          <a:xfrm>
            <a:off x="2566877" y="3094057"/>
            <a:ext cx="6995480" cy="11628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prstClr val="white"/>
              </a:solidFill>
            </a:endParaRPr>
          </a:p>
        </p:txBody>
      </p:sp>
      <p:sp>
        <p:nvSpPr>
          <p:cNvPr id="4" name="Freeform 3"/>
          <p:cNvSpPr/>
          <p:nvPr/>
        </p:nvSpPr>
        <p:spPr>
          <a:xfrm>
            <a:off x="2605740" y="3109668"/>
            <a:ext cx="6888606" cy="1155073"/>
          </a:xfrm>
          <a:custGeom>
            <a:avLst/>
            <a:gdLst>
              <a:gd name="connsiteX0" fmla="*/ 0 w 5840627"/>
              <a:gd name="connsiteY0" fmla="*/ 0 h 1219200"/>
              <a:gd name="connsiteX1" fmla="*/ 0 w 5840627"/>
              <a:gd name="connsiteY1" fmla="*/ 1219200 h 1219200"/>
              <a:gd name="connsiteX2" fmla="*/ 2438400 w 5840627"/>
              <a:gd name="connsiteY2" fmla="*/ 1202724 h 1219200"/>
              <a:gd name="connsiteX3" fmla="*/ 5840627 w 5840627"/>
              <a:gd name="connsiteY3" fmla="*/ 1210962 h 1219200"/>
              <a:gd name="connsiteX4" fmla="*/ 5840627 w 5840627"/>
              <a:gd name="connsiteY4" fmla="*/ 691978 h 1219200"/>
              <a:gd name="connsiteX5" fmla="*/ 2438400 w 5840627"/>
              <a:gd name="connsiteY5" fmla="*/ 667265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0627" h="1219200">
                <a:moveTo>
                  <a:pt x="0" y="0"/>
                </a:moveTo>
                <a:lnTo>
                  <a:pt x="0" y="1219200"/>
                </a:lnTo>
                <a:lnTo>
                  <a:pt x="2438400" y="1202724"/>
                </a:lnTo>
                <a:lnTo>
                  <a:pt x="5840627" y="1210962"/>
                </a:lnTo>
                <a:lnTo>
                  <a:pt x="5840627" y="691978"/>
                </a:lnTo>
                <a:lnTo>
                  <a:pt x="2438400" y="667265"/>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prstClr val="white"/>
              </a:solidFill>
            </a:endParaRPr>
          </a:p>
        </p:txBody>
      </p:sp>
      <p:sp>
        <p:nvSpPr>
          <p:cNvPr id="6" name="Rectangle 5"/>
          <p:cNvSpPr/>
          <p:nvPr/>
        </p:nvSpPr>
        <p:spPr>
          <a:xfrm>
            <a:off x="5496265" y="3112746"/>
            <a:ext cx="3944179" cy="666137"/>
          </a:xfrm>
          <a:prstGeom prst="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700" dirty="0">
              <a:solidFill>
                <a:prstClr val="white"/>
              </a:solidFill>
            </a:endParaRPr>
          </a:p>
        </p:txBody>
      </p:sp>
      <p:sp>
        <p:nvSpPr>
          <p:cNvPr id="25" name="Freeform 142"/>
          <p:cNvSpPr>
            <a:spLocks noChangeAspect="1" noEditPoints="1"/>
          </p:cNvSpPr>
          <p:nvPr/>
        </p:nvSpPr>
        <p:spPr bwMode="auto">
          <a:xfrm>
            <a:off x="5904128" y="3399887"/>
            <a:ext cx="146760" cy="180789"/>
          </a:xfrm>
          <a:custGeom>
            <a:avLst/>
            <a:gdLst>
              <a:gd name="T0" fmla="*/ 1440 w 1645"/>
              <a:gd name="T1" fmla="*/ 720 h 2160"/>
              <a:gd name="T2" fmla="*/ 1337 w 1645"/>
              <a:gd name="T3" fmla="*/ 720 h 2160"/>
              <a:gd name="T4" fmla="*/ 1337 w 1645"/>
              <a:gd name="T5" fmla="*/ 515 h 2160"/>
              <a:gd name="T6" fmla="*/ 823 w 1645"/>
              <a:gd name="T7" fmla="*/ 0 h 2160"/>
              <a:gd name="T8" fmla="*/ 309 w 1645"/>
              <a:gd name="T9" fmla="*/ 515 h 2160"/>
              <a:gd name="T10" fmla="*/ 309 w 1645"/>
              <a:gd name="T11" fmla="*/ 720 h 2160"/>
              <a:gd name="T12" fmla="*/ 206 w 1645"/>
              <a:gd name="T13" fmla="*/ 720 h 2160"/>
              <a:gd name="T14" fmla="*/ 0 w 1645"/>
              <a:gd name="T15" fmla="*/ 926 h 2160"/>
              <a:gd name="T16" fmla="*/ 0 w 1645"/>
              <a:gd name="T17" fmla="*/ 1954 h 2160"/>
              <a:gd name="T18" fmla="*/ 206 w 1645"/>
              <a:gd name="T19" fmla="*/ 2160 h 2160"/>
              <a:gd name="T20" fmla="*/ 1440 w 1645"/>
              <a:gd name="T21" fmla="*/ 2160 h 2160"/>
              <a:gd name="T22" fmla="*/ 1645 w 1645"/>
              <a:gd name="T23" fmla="*/ 1954 h 2160"/>
              <a:gd name="T24" fmla="*/ 1645 w 1645"/>
              <a:gd name="T25" fmla="*/ 926 h 2160"/>
              <a:gd name="T26" fmla="*/ 1440 w 1645"/>
              <a:gd name="T27" fmla="*/ 720 h 2160"/>
              <a:gd name="T28" fmla="*/ 823 w 1645"/>
              <a:gd name="T29" fmla="*/ 1646 h 2160"/>
              <a:gd name="T30" fmla="*/ 617 w 1645"/>
              <a:gd name="T31" fmla="*/ 1440 h 2160"/>
              <a:gd name="T32" fmla="*/ 823 w 1645"/>
              <a:gd name="T33" fmla="*/ 1234 h 2160"/>
              <a:gd name="T34" fmla="*/ 1028 w 1645"/>
              <a:gd name="T35" fmla="*/ 1440 h 2160"/>
              <a:gd name="T36" fmla="*/ 823 w 1645"/>
              <a:gd name="T37" fmla="*/ 1646 h 2160"/>
              <a:gd name="T38" fmla="*/ 1142 w 1645"/>
              <a:gd name="T39" fmla="*/ 720 h 2160"/>
              <a:gd name="T40" fmla="*/ 504 w 1645"/>
              <a:gd name="T41" fmla="*/ 720 h 2160"/>
              <a:gd name="T42" fmla="*/ 504 w 1645"/>
              <a:gd name="T43" fmla="*/ 515 h 2160"/>
              <a:gd name="T44" fmla="*/ 823 w 1645"/>
              <a:gd name="T45" fmla="*/ 196 h 2160"/>
              <a:gd name="T46" fmla="*/ 1142 w 1645"/>
              <a:gd name="T47" fmla="*/ 515 h 2160"/>
              <a:gd name="T48" fmla="*/ 1142 w 1645"/>
              <a:gd name="T49" fmla="*/ 720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45" h="2160">
                <a:moveTo>
                  <a:pt x="1440" y="720"/>
                </a:moveTo>
                <a:lnTo>
                  <a:pt x="1337" y="720"/>
                </a:lnTo>
                <a:lnTo>
                  <a:pt x="1337" y="515"/>
                </a:lnTo>
                <a:cubicBezTo>
                  <a:pt x="1337" y="231"/>
                  <a:pt x="1107" y="0"/>
                  <a:pt x="823" y="0"/>
                </a:cubicBezTo>
                <a:cubicBezTo>
                  <a:pt x="539" y="0"/>
                  <a:pt x="309" y="231"/>
                  <a:pt x="309" y="515"/>
                </a:cubicBezTo>
                <a:lnTo>
                  <a:pt x="309" y="720"/>
                </a:lnTo>
                <a:lnTo>
                  <a:pt x="206" y="720"/>
                </a:lnTo>
                <a:cubicBezTo>
                  <a:pt x="92" y="720"/>
                  <a:pt x="0" y="812"/>
                  <a:pt x="0" y="926"/>
                </a:cubicBezTo>
                <a:lnTo>
                  <a:pt x="0" y="1954"/>
                </a:lnTo>
                <a:cubicBezTo>
                  <a:pt x="0" y="2068"/>
                  <a:pt x="92" y="2160"/>
                  <a:pt x="206" y="2160"/>
                </a:cubicBezTo>
                <a:lnTo>
                  <a:pt x="1440" y="2160"/>
                </a:lnTo>
                <a:cubicBezTo>
                  <a:pt x="1553" y="2160"/>
                  <a:pt x="1645" y="2068"/>
                  <a:pt x="1645" y="1954"/>
                </a:cubicBezTo>
                <a:lnTo>
                  <a:pt x="1645" y="926"/>
                </a:lnTo>
                <a:cubicBezTo>
                  <a:pt x="1645" y="812"/>
                  <a:pt x="1553" y="720"/>
                  <a:pt x="1440" y="720"/>
                </a:cubicBezTo>
                <a:close/>
                <a:moveTo>
                  <a:pt x="823" y="1646"/>
                </a:moveTo>
                <a:cubicBezTo>
                  <a:pt x="709" y="1646"/>
                  <a:pt x="617" y="1554"/>
                  <a:pt x="617" y="1440"/>
                </a:cubicBezTo>
                <a:cubicBezTo>
                  <a:pt x="617" y="1326"/>
                  <a:pt x="709" y="1234"/>
                  <a:pt x="823" y="1234"/>
                </a:cubicBezTo>
                <a:cubicBezTo>
                  <a:pt x="936" y="1234"/>
                  <a:pt x="1028" y="1326"/>
                  <a:pt x="1028" y="1440"/>
                </a:cubicBezTo>
                <a:cubicBezTo>
                  <a:pt x="1028" y="1554"/>
                  <a:pt x="936" y="1646"/>
                  <a:pt x="823" y="1646"/>
                </a:cubicBezTo>
                <a:close/>
                <a:moveTo>
                  <a:pt x="1142" y="720"/>
                </a:moveTo>
                <a:lnTo>
                  <a:pt x="504" y="720"/>
                </a:lnTo>
                <a:lnTo>
                  <a:pt x="504" y="515"/>
                </a:lnTo>
                <a:cubicBezTo>
                  <a:pt x="504" y="339"/>
                  <a:pt x="647" y="196"/>
                  <a:pt x="823" y="196"/>
                </a:cubicBezTo>
                <a:cubicBezTo>
                  <a:pt x="999" y="196"/>
                  <a:pt x="1142" y="339"/>
                  <a:pt x="1142" y="515"/>
                </a:cubicBezTo>
                <a:lnTo>
                  <a:pt x="1142" y="720"/>
                </a:ln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27" name="Freeform 77"/>
          <p:cNvSpPr>
            <a:spLocks noChangeAspect="1" noEditPoints="1"/>
          </p:cNvSpPr>
          <p:nvPr/>
        </p:nvSpPr>
        <p:spPr bwMode="auto">
          <a:xfrm>
            <a:off x="7946408" y="3390307"/>
            <a:ext cx="214037" cy="199948"/>
          </a:xfrm>
          <a:custGeom>
            <a:avLst/>
            <a:gdLst>
              <a:gd name="T0" fmla="*/ 1081 w 2163"/>
              <a:gd name="T1" fmla="*/ 541 h 2163"/>
              <a:gd name="T2" fmla="*/ 991 w 2163"/>
              <a:gd name="T3" fmla="*/ 451 h 2163"/>
              <a:gd name="T4" fmla="*/ 524 w 2163"/>
              <a:gd name="T5" fmla="*/ 451 h 2163"/>
              <a:gd name="T6" fmla="*/ 584 w 2163"/>
              <a:gd name="T7" fmla="*/ 164 h 2163"/>
              <a:gd name="T8" fmla="*/ 586 w 2163"/>
              <a:gd name="T9" fmla="*/ 143 h 2163"/>
              <a:gd name="T10" fmla="*/ 556 w 2163"/>
              <a:gd name="T11" fmla="*/ 72 h 2163"/>
              <a:gd name="T12" fmla="*/ 485 w 2163"/>
              <a:gd name="T13" fmla="*/ 0 h 2163"/>
              <a:gd name="T14" fmla="*/ 40 w 2163"/>
              <a:gd name="T15" fmla="*/ 445 h 2163"/>
              <a:gd name="T16" fmla="*/ 0 w 2163"/>
              <a:gd name="T17" fmla="*/ 541 h 2163"/>
              <a:gd name="T18" fmla="*/ 0 w 2163"/>
              <a:gd name="T19" fmla="*/ 1126 h 2163"/>
              <a:gd name="T20" fmla="*/ 135 w 2163"/>
              <a:gd name="T21" fmla="*/ 1262 h 2163"/>
              <a:gd name="T22" fmla="*/ 743 w 2163"/>
              <a:gd name="T23" fmla="*/ 1261 h 2163"/>
              <a:gd name="T24" fmla="*/ 868 w 2163"/>
              <a:gd name="T25" fmla="*/ 1179 h 2163"/>
              <a:gd name="T26" fmla="*/ 1072 w 2163"/>
              <a:gd name="T27" fmla="*/ 702 h 2163"/>
              <a:gd name="T28" fmla="*/ 1081 w 2163"/>
              <a:gd name="T29" fmla="*/ 653 h 2163"/>
              <a:gd name="T30" fmla="*/ 1081 w 2163"/>
              <a:gd name="T31" fmla="*/ 541 h 2163"/>
              <a:gd name="T32" fmla="*/ 2027 w 2163"/>
              <a:gd name="T33" fmla="*/ 901 h 2163"/>
              <a:gd name="T34" fmla="*/ 1419 w 2163"/>
              <a:gd name="T35" fmla="*/ 901 h 2163"/>
              <a:gd name="T36" fmla="*/ 1295 w 2163"/>
              <a:gd name="T37" fmla="*/ 984 h 2163"/>
              <a:gd name="T38" fmla="*/ 1091 w 2163"/>
              <a:gd name="T39" fmla="*/ 1460 h 2163"/>
              <a:gd name="T40" fmla="*/ 1081 w 2163"/>
              <a:gd name="T41" fmla="*/ 1509 h 2163"/>
              <a:gd name="T42" fmla="*/ 1081 w 2163"/>
              <a:gd name="T43" fmla="*/ 1622 h 2163"/>
              <a:gd name="T44" fmla="*/ 1171 w 2163"/>
              <a:gd name="T45" fmla="*/ 1712 h 2163"/>
              <a:gd name="T46" fmla="*/ 1639 w 2163"/>
              <a:gd name="T47" fmla="*/ 1712 h 2163"/>
              <a:gd name="T48" fmla="*/ 1579 w 2163"/>
              <a:gd name="T49" fmla="*/ 1998 h 2163"/>
              <a:gd name="T50" fmla="*/ 1576 w 2163"/>
              <a:gd name="T51" fmla="*/ 2019 h 2163"/>
              <a:gd name="T52" fmla="*/ 1606 w 2163"/>
              <a:gd name="T53" fmla="*/ 2091 h 2163"/>
              <a:gd name="T54" fmla="*/ 1678 w 2163"/>
              <a:gd name="T55" fmla="*/ 2163 h 2163"/>
              <a:gd name="T56" fmla="*/ 2123 w 2163"/>
              <a:gd name="T57" fmla="*/ 1717 h 2163"/>
              <a:gd name="T58" fmla="*/ 2163 w 2163"/>
              <a:gd name="T59" fmla="*/ 1622 h 2163"/>
              <a:gd name="T60" fmla="*/ 2163 w 2163"/>
              <a:gd name="T61" fmla="*/ 1036 h 2163"/>
              <a:gd name="T62" fmla="*/ 2027 w 2163"/>
              <a:gd name="T63" fmla="*/ 901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63" h="2163">
                <a:moveTo>
                  <a:pt x="1081" y="541"/>
                </a:moveTo>
                <a:cubicBezTo>
                  <a:pt x="1081" y="491"/>
                  <a:pt x="1041" y="451"/>
                  <a:pt x="991" y="451"/>
                </a:cubicBezTo>
                <a:lnTo>
                  <a:pt x="524" y="451"/>
                </a:lnTo>
                <a:lnTo>
                  <a:pt x="584" y="164"/>
                </a:lnTo>
                <a:cubicBezTo>
                  <a:pt x="585" y="158"/>
                  <a:pt x="586" y="150"/>
                  <a:pt x="586" y="143"/>
                </a:cubicBezTo>
                <a:cubicBezTo>
                  <a:pt x="586" y="115"/>
                  <a:pt x="575" y="90"/>
                  <a:pt x="556" y="72"/>
                </a:cubicBezTo>
                <a:lnTo>
                  <a:pt x="485" y="0"/>
                </a:lnTo>
                <a:lnTo>
                  <a:pt x="40" y="445"/>
                </a:lnTo>
                <a:cubicBezTo>
                  <a:pt x="15" y="469"/>
                  <a:pt x="0" y="503"/>
                  <a:pt x="0" y="541"/>
                </a:cubicBezTo>
                <a:lnTo>
                  <a:pt x="0" y="1126"/>
                </a:lnTo>
                <a:cubicBezTo>
                  <a:pt x="0" y="1201"/>
                  <a:pt x="60" y="1262"/>
                  <a:pt x="135" y="1262"/>
                </a:cubicBezTo>
                <a:lnTo>
                  <a:pt x="743" y="1261"/>
                </a:lnTo>
                <a:cubicBezTo>
                  <a:pt x="799" y="1261"/>
                  <a:pt x="847" y="1228"/>
                  <a:pt x="868" y="1179"/>
                </a:cubicBezTo>
                <a:lnTo>
                  <a:pt x="1072" y="702"/>
                </a:lnTo>
                <a:cubicBezTo>
                  <a:pt x="1078" y="687"/>
                  <a:pt x="1081" y="671"/>
                  <a:pt x="1081" y="653"/>
                </a:cubicBezTo>
                <a:lnTo>
                  <a:pt x="1081" y="541"/>
                </a:lnTo>
                <a:close/>
                <a:moveTo>
                  <a:pt x="2027" y="901"/>
                </a:moveTo>
                <a:lnTo>
                  <a:pt x="1419" y="901"/>
                </a:lnTo>
                <a:cubicBezTo>
                  <a:pt x="1363" y="901"/>
                  <a:pt x="1315" y="935"/>
                  <a:pt x="1295" y="984"/>
                </a:cubicBezTo>
                <a:lnTo>
                  <a:pt x="1091" y="1460"/>
                </a:lnTo>
                <a:cubicBezTo>
                  <a:pt x="1085" y="1476"/>
                  <a:pt x="1081" y="1492"/>
                  <a:pt x="1081" y="1509"/>
                </a:cubicBezTo>
                <a:lnTo>
                  <a:pt x="1081" y="1622"/>
                </a:lnTo>
                <a:cubicBezTo>
                  <a:pt x="1081" y="1671"/>
                  <a:pt x="1122" y="1712"/>
                  <a:pt x="1171" y="1712"/>
                </a:cubicBezTo>
                <a:lnTo>
                  <a:pt x="1639" y="1712"/>
                </a:lnTo>
                <a:lnTo>
                  <a:pt x="1579" y="1998"/>
                </a:lnTo>
                <a:cubicBezTo>
                  <a:pt x="1577" y="2005"/>
                  <a:pt x="1576" y="2012"/>
                  <a:pt x="1576" y="2019"/>
                </a:cubicBezTo>
                <a:cubicBezTo>
                  <a:pt x="1576" y="2047"/>
                  <a:pt x="1588" y="2072"/>
                  <a:pt x="1606" y="2091"/>
                </a:cubicBezTo>
                <a:lnTo>
                  <a:pt x="1678" y="2163"/>
                </a:lnTo>
                <a:lnTo>
                  <a:pt x="2123" y="1717"/>
                </a:lnTo>
                <a:cubicBezTo>
                  <a:pt x="2147" y="1693"/>
                  <a:pt x="2163" y="1659"/>
                  <a:pt x="2163" y="1622"/>
                </a:cubicBezTo>
                <a:lnTo>
                  <a:pt x="2163" y="1036"/>
                </a:lnTo>
                <a:cubicBezTo>
                  <a:pt x="2163" y="961"/>
                  <a:pt x="2102" y="901"/>
                  <a:pt x="2027" y="901"/>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grpSp>
        <p:nvGrpSpPr>
          <p:cNvPr id="28" name="Group 27"/>
          <p:cNvGrpSpPr/>
          <p:nvPr/>
        </p:nvGrpSpPr>
        <p:grpSpPr>
          <a:xfrm>
            <a:off x="8484678" y="3391787"/>
            <a:ext cx="155317" cy="196988"/>
            <a:chOff x="7583753" y="2551705"/>
            <a:chExt cx="318777" cy="431739"/>
          </a:xfrm>
        </p:grpSpPr>
        <p:sp>
          <p:nvSpPr>
            <p:cNvPr id="95" name="Flowchart: Extract 94"/>
            <p:cNvSpPr/>
            <p:nvPr/>
          </p:nvSpPr>
          <p:spPr>
            <a:xfrm>
              <a:off x="7583753" y="2551705"/>
              <a:ext cx="214816" cy="346456"/>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700" dirty="0">
                <a:solidFill>
                  <a:prstClr val="white"/>
                </a:solidFill>
              </a:endParaRPr>
            </a:p>
          </p:txBody>
        </p:sp>
        <p:sp>
          <p:nvSpPr>
            <p:cNvPr id="96" name="Flowchart: Extract 95"/>
            <p:cNvSpPr/>
            <p:nvPr/>
          </p:nvSpPr>
          <p:spPr>
            <a:xfrm>
              <a:off x="7687714" y="2636988"/>
              <a:ext cx="214816" cy="346456"/>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700" dirty="0">
                <a:solidFill>
                  <a:prstClr val="white"/>
                </a:solidFill>
              </a:endParaRPr>
            </a:p>
          </p:txBody>
        </p:sp>
      </p:grpSp>
      <p:grpSp>
        <p:nvGrpSpPr>
          <p:cNvPr id="34" name="Group 33"/>
          <p:cNvGrpSpPr/>
          <p:nvPr/>
        </p:nvGrpSpPr>
        <p:grpSpPr>
          <a:xfrm>
            <a:off x="7270520" y="3406622"/>
            <a:ext cx="153974" cy="167319"/>
            <a:chOff x="6137990" y="2705539"/>
            <a:chExt cx="243301" cy="282331"/>
          </a:xfrm>
        </p:grpSpPr>
        <p:sp>
          <p:nvSpPr>
            <p:cNvPr id="90" name="Freeform 5"/>
            <p:cNvSpPr>
              <a:spLocks/>
            </p:cNvSpPr>
            <p:nvPr/>
          </p:nvSpPr>
          <p:spPr bwMode="auto">
            <a:xfrm>
              <a:off x="6144485" y="2784900"/>
              <a:ext cx="232892" cy="199064"/>
            </a:xfrm>
            <a:custGeom>
              <a:avLst/>
              <a:gdLst>
                <a:gd name="T0" fmla="*/ 50 w 73"/>
                <a:gd name="T1" fmla="*/ 63 h 63"/>
                <a:gd name="T2" fmla="*/ 24 w 73"/>
                <a:gd name="T3" fmla="*/ 33 h 63"/>
                <a:gd name="T4" fmla="*/ 35 w 73"/>
                <a:gd name="T5" fmla="*/ 21 h 63"/>
                <a:gd name="T6" fmla="*/ 47 w 73"/>
                <a:gd name="T7" fmla="*/ 31 h 63"/>
                <a:gd name="T8" fmla="*/ 57 w 73"/>
                <a:gd name="T9" fmla="*/ 43 h 63"/>
                <a:gd name="T10" fmla="*/ 69 w 73"/>
                <a:gd name="T11" fmla="*/ 23 h 63"/>
                <a:gd name="T12" fmla="*/ 40 w 73"/>
                <a:gd name="T13" fmla="*/ 1 h 63"/>
                <a:gd name="T14" fmla="*/ 4 w 73"/>
                <a:gd name="T15" fmla="*/ 21 h 63"/>
                <a:gd name="T16" fmla="*/ 4 w 73"/>
                <a:gd name="T17"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63">
                  <a:moveTo>
                    <a:pt x="50" y="63"/>
                  </a:moveTo>
                  <a:cubicBezTo>
                    <a:pt x="34" y="59"/>
                    <a:pt x="24" y="47"/>
                    <a:pt x="24" y="33"/>
                  </a:cubicBezTo>
                  <a:cubicBezTo>
                    <a:pt x="24" y="25"/>
                    <a:pt x="29" y="22"/>
                    <a:pt x="35" y="21"/>
                  </a:cubicBezTo>
                  <a:cubicBezTo>
                    <a:pt x="40" y="21"/>
                    <a:pt x="46" y="24"/>
                    <a:pt x="47" y="31"/>
                  </a:cubicBezTo>
                  <a:cubicBezTo>
                    <a:pt x="48" y="37"/>
                    <a:pt x="49" y="42"/>
                    <a:pt x="57" y="43"/>
                  </a:cubicBezTo>
                  <a:cubicBezTo>
                    <a:pt x="67" y="44"/>
                    <a:pt x="73" y="35"/>
                    <a:pt x="69" y="23"/>
                  </a:cubicBezTo>
                  <a:cubicBezTo>
                    <a:pt x="65" y="11"/>
                    <a:pt x="52" y="1"/>
                    <a:pt x="40" y="1"/>
                  </a:cubicBezTo>
                  <a:cubicBezTo>
                    <a:pt x="21" y="0"/>
                    <a:pt x="8" y="6"/>
                    <a:pt x="4" y="21"/>
                  </a:cubicBezTo>
                  <a:cubicBezTo>
                    <a:pt x="0" y="30"/>
                    <a:pt x="1" y="41"/>
                    <a:pt x="4" y="51"/>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91" name="Freeform 6"/>
            <p:cNvSpPr>
              <a:spLocks/>
            </p:cNvSpPr>
            <p:nvPr/>
          </p:nvSpPr>
          <p:spPr bwMode="auto">
            <a:xfrm>
              <a:off x="6183517" y="2820032"/>
              <a:ext cx="145720" cy="167838"/>
            </a:xfrm>
            <a:custGeom>
              <a:avLst/>
              <a:gdLst>
                <a:gd name="T0" fmla="*/ 46 w 46"/>
                <a:gd name="T1" fmla="*/ 22 h 53"/>
                <a:gd name="T2" fmla="*/ 21 w 46"/>
                <a:gd name="T3" fmla="*/ 1 h 53"/>
                <a:gd name="T4" fmla="*/ 1 w 46"/>
                <a:gd name="T5" fmla="*/ 22 h 53"/>
                <a:gd name="T6" fmla="*/ 14 w 46"/>
                <a:gd name="T7" fmla="*/ 53 h 53"/>
              </a:gdLst>
              <a:ahLst/>
              <a:cxnLst>
                <a:cxn ang="0">
                  <a:pos x="T0" y="T1"/>
                </a:cxn>
                <a:cxn ang="0">
                  <a:pos x="T2" y="T3"/>
                </a:cxn>
                <a:cxn ang="0">
                  <a:pos x="T4" y="T5"/>
                </a:cxn>
                <a:cxn ang="0">
                  <a:pos x="T6" y="T7"/>
                </a:cxn>
              </a:cxnLst>
              <a:rect l="0" t="0" r="r" b="b"/>
              <a:pathLst>
                <a:path w="46" h="53">
                  <a:moveTo>
                    <a:pt x="46" y="22"/>
                  </a:moveTo>
                  <a:cubicBezTo>
                    <a:pt x="45" y="6"/>
                    <a:pt x="38" y="0"/>
                    <a:pt x="21" y="1"/>
                  </a:cubicBezTo>
                  <a:cubicBezTo>
                    <a:pt x="8" y="1"/>
                    <a:pt x="2" y="8"/>
                    <a:pt x="1" y="22"/>
                  </a:cubicBezTo>
                  <a:cubicBezTo>
                    <a:pt x="0" y="35"/>
                    <a:pt x="8" y="43"/>
                    <a:pt x="14" y="53"/>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92" name="Freeform 7"/>
            <p:cNvSpPr>
              <a:spLocks/>
            </p:cNvSpPr>
            <p:nvPr/>
          </p:nvSpPr>
          <p:spPr bwMode="auto">
            <a:xfrm>
              <a:off x="6137990" y="2730258"/>
              <a:ext cx="243301" cy="76763"/>
            </a:xfrm>
            <a:custGeom>
              <a:avLst/>
              <a:gdLst>
                <a:gd name="T0" fmla="*/ 76 w 76"/>
                <a:gd name="T1" fmla="*/ 24 h 24"/>
                <a:gd name="T2" fmla="*/ 0 w 76"/>
                <a:gd name="T3" fmla="*/ 24 h 24"/>
              </a:gdLst>
              <a:ahLst/>
              <a:cxnLst>
                <a:cxn ang="0">
                  <a:pos x="T0" y="T1"/>
                </a:cxn>
                <a:cxn ang="0">
                  <a:pos x="T2" y="T3"/>
                </a:cxn>
              </a:cxnLst>
              <a:rect l="0" t="0" r="r" b="b"/>
              <a:pathLst>
                <a:path w="76" h="24">
                  <a:moveTo>
                    <a:pt x="76" y="24"/>
                  </a:moveTo>
                  <a:cubicBezTo>
                    <a:pt x="56" y="0"/>
                    <a:pt x="19" y="0"/>
                    <a:pt x="0" y="24"/>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93" name="Freeform 8"/>
            <p:cNvSpPr>
              <a:spLocks/>
            </p:cNvSpPr>
            <p:nvPr/>
          </p:nvSpPr>
          <p:spPr bwMode="auto">
            <a:xfrm>
              <a:off x="6177012" y="2705539"/>
              <a:ext cx="158731" cy="35128"/>
            </a:xfrm>
            <a:custGeom>
              <a:avLst/>
              <a:gdLst>
                <a:gd name="T0" fmla="*/ 50 w 50"/>
                <a:gd name="T1" fmla="*/ 10 h 11"/>
                <a:gd name="T2" fmla="*/ 0 w 50"/>
                <a:gd name="T3" fmla="*/ 11 h 11"/>
              </a:gdLst>
              <a:ahLst/>
              <a:cxnLst>
                <a:cxn ang="0">
                  <a:pos x="T0" y="T1"/>
                </a:cxn>
                <a:cxn ang="0">
                  <a:pos x="T2" y="T3"/>
                </a:cxn>
              </a:cxnLst>
              <a:rect l="0" t="0" r="r" b="b"/>
              <a:pathLst>
                <a:path w="50" h="11">
                  <a:moveTo>
                    <a:pt x="50" y="10"/>
                  </a:moveTo>
                  <a:cubicBezTo>
                    <a:pt x="33" y="1"/>
                    <a:pt x="16" y="0"/>
                    <a:pt x="0" y="11"/>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94" name="Freeform 9"/>
            <p:cNvSpPr>
              <a:spLocks/>
            </p:cNvSpPr>
            <p:nvPr/>
          </p:nvSpPr>
          <p:spPr bwMode="auto">
            <a:xfrm>
              <a:off x="6252499" y="2882495"/>
              <a:ext cx="93677" cy="72859"/>
            </a:xfrm>
            <a:custGeom>
              <a:avLst/>
              <a:gdLst>
                <a:gd name="T0" fmla="*/ 0 w 29"/>
                <a:gd name="T1" fmla="*/ 0 h 23"/>
                <a:gd name="T2" fmla="*/ 29 w 29"/>
                <a:gd name="T3" fmla="*/ 23 h 23"/>
              </a:gdLst>
              <a:ahLst/>
              <a:cxnLst>
                <a:cxn ang="0">
                  <a:pos x="T0" y="T1"/>
                </a:cxn>
                <a:cxn ang="0">
                  <a:pos x="T2" y="T3"/>
                </a:cxn>
              </a:cxnLst>
              <a:rect l="0" t="0" r="r" b="b"/>
              <a:pathLst>
                <a:path w="29" h="23">
                  <a:moveTo>
                    <a:pt x="0" y="0"/>
                  </a:moveTo>
                  <a:cubicBezTo>
                    <a:pt x="5" y="18"/>
                    <a:pt x="11" y="23"/>
                    <a:pt x="29" y="23"/>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grpSp>
      <p:grpSp>
        <p:nvGrpSpPr>
          <p:cNvPr id="35" name="Group 34"/>
          <p:cNvGrpSpPr/>
          <p:nvPr/>
        </p:nvGrpSpPr>
        <p:grpSpPr>
          <a:xfrm>
            <a:off x="2893861" y="3396415"/>
            <a:ext cx="208927" cy="187733"/>
            <a:chOff x="-252413" y="2620964"/>
            <a:chExt cx="1098552" cy="1054099"/>
          </a:xfrm>
          <a:solidFill>
            <a:schemeClr val="bg1"/>
          </a:solidFill>
        </p:grpSpPr>
        <p:sp>
          <p:nvSpPr>
            <p:cNvPr id="88" name="Freeform 20"/>
            <p:cNvSpPr>
              <a:spLocks/>
            </p:cNvSpPr>
            <p:nvPr/>
          </p:nvSpPr>
          <p:spPr bwMode="auto">
            <a:xfrm>
              <a:off x="107951" y="2620964"/>
              <a:ext cx="738188" cy="893762"/>
            </a:xfrm>
            <a:custGeom>
              <a:avLst/>
              <a:gdLst>
                <a:gd name="T0" fmla="*/ 334 w 465"/>
                <a:gd name="T1" fmla="*/ 0 h 563"/>
                <a:gd name="T2" fmla="*/ 0 w 465"/>
                <a:gd name="T3" fmla="*/ 0 h 563"/>
                <a:gd name="T4" fmla="*/ 0 w 465"/>
                <a:gd name="T5" fmla="*/ 186 h 563"/>
                <a:gd name="T6" fmla="*/ 48 w 465"/>
                <a:gd name="T7" fmla="*/ 179 h 563"/>
                <a:gd name="T8" fmla="*/ 57 w 465"/>
                <a:gd name="T9" fmla="*/ 177 h 563"/>
                <a:gd name="T10" fmla="*/ 57 w 465"/>
                <a:gd name="T11" fmla="*/ 57 h 563"/>
                <a:gd name="T12" fmla="*/ 305 w 465"/>
                <a:gd name="T13" fmla="*/ 57 h 563"/>
                <a:gd name="T14" fmla="*/ 305 w 465"/>
                <a:gd name="T15" fmla="*/ 165 h 563"/>
                <a:gd name="T16" fmla="*/ 408 w 465"/>
                <a:gd name="T17" fmla="*/ 165 h 563"/>
                <a:gd name="T18" fmla="*/ 408 w 465"/>
                <a:gd name="T19" fmla="*/ 504 h 563"/>
                <a:gd name="T20" fmla="*/ 219 w 465"/>
                <a:gd name="T21" fmla="*/ 504 h 563"/>
                <a:gd name="T22" fmla="*/ 169 w 465"/>
                <a:gd name="T23" fmla="*/ 563 h 563"/>
                <a:gd name="T24" fmla="*/ 465 w 465"/>
                <a:gd name="T25" fmla="*/ 563 h 563"/>
                <a:gd name="T26" fmla="*/ 465 w 465"/>
                <a:gd name="T27" fmla="*/ 136 h 563"/>
                <a:gd name="T28" fmla="*/ 334 w 465"/>
                <a:gd name="T29" fmla="*/ 0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5" h="563">
                  <a:moveTo>
                    <a:pt x="334" y="0"/>
                  </a:moveTo>
                  <a:lnTo>
                    <a:pt x="0" y="0"/>
                  </a:lnTo>
                  <a:lnTo>
                    <a:pt x="0" y="186"/>
                  </a:lnTo>
                  <a:lnTo>
                    <a:pt x="48" y="179"/>
                  </a:lnTo>
                  <a:lnTo>
                    <a:pt x="57" y="177"/>
                  </a:lnTo>
                  <a:lnTo>
                    <a:pt x="57" y="57"/>
                  </a:lnTo>
                  <a:lnTo>
                    <a:pt x="305" y="57"/>
                  </a:lnTo>
                  <a:lnTo>
                    <a:pt x="305" y="165"/>
                  </a:lnTo>
                  <a:lnTo>
                    <a:pt x="408" y="165"/>
                  </a:lnTo>
                  <a:lnTo>
                    <a:pt x="408" y="504"/>
                  </a:lnTo>
                  <a:lnTo>
                    <a:pt x="219" y="504"/>
                  </a:lnTo>
                  <a:lnTo>
                    <a:pt x="169" y="563"/>
                  </a:lnTo>
                  <a:lnTo>
                    <a:pt x="465" y="563"/>
                  </a:lnTo>
                  <a:lnTo>
                    <a:pt x="465" y="136"/>
                  </a:lnTo>
                  <a:lnTo>
                    <a:pt x="3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89" name="Freeform 21"/>
            <p:cNvSpPr>
              <a:spLocks noEditPoints="1"/>
            </p:cNvSpPr>
            <p:nvPr/>
          </p:nvSpPr>
          <p:spPr bwMode="auto">
            <a:xfrm>
              <a:off x="-252413" y="2938466"/>
              <a:ext cx="735015" cy="736597"/>
            </a:xfrm>
            <a:custGeom>
              <a:avLst/>
              <a:gdLst>
                <a:gd name="T0" fmla="*/ 167 w 194"/>
                <a:gd name="T1" fmla="*/ 27 h 194"/>
                <a:gd name="T2" fmla="*/ 72 w 194"/>
                <a:gd name="T3" fmla="*/ 27 h 194"/>
                <a:gd name="T4" fmla="*/ 62 w 194"/>
                <a:gd name="T5" fmla="*/ 111 h 194"/>
                <a:gd name="T6" fmla="*/ 3 w 194"/>
                <a:gd name="T7" fmla="*/ 170 h 194"/>
                <a:gd name="T8" fmla="*/ 9 w 194"/>
                <a:gd name="T9" fmla="*/ 185 h 194"/>
                <a:gd name="T10" fmla="*/ 24 w 194"/>
                <a:gd name="T11" fmla="*/ 191 h 194"/>
                <a:gd name="T12" fmla="*/ 83 w 194"/>
                <a:gd name="T13" fmla="*/ 132 h 194"/>
                <a:gd name="T14" fmla="*/ 167 w 194"/>
                <a:gd name="T15" fmla="*/ 122 h 194"/>
                <a:gd name="T16" fmla="*/ 167 w 194"/>
                <a:gd name="T17" fmla="*/ 27 h 194"/>
                <a:gd name="T18" fmla="*/ 149 w 194"/>
                <a:gd name="T19" fmla="*/ 104 h 194"/>
                <a:gd name="T20" fmla="*/ 90 w 194"/>
                <a:gd name="T21" fmla="*/ 104 h 194"/>
                <a:gd name="T22" fmla="*/ 90 w 194"/>
                <a:gd name="T23" fmla="*/ 45 h 194"/>
                <a:gd name="T24" fmla="*/ 149 w 194"/>
                <a:gd name="T25" fmla="*/ 45 h 194"/>
                <a:gd name="T26" fmla="*/ 149 w 194"/>
                <a:gd name="T27" fmla="*/ 10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4" h="194">
                  <a:moveTo>
                    <a:pt x="167" y="27"/>
                  </a:moveTo>
                  <a:cubicBezTo>
                    <a:pt x="141" y="0"/>
                    <a:pt x="98" y="0"/>
                    <a:pt x="72" y="27"/>
                  </a:cubicBezTo>
                  <a:cubicBezTo>
                    <a:pt x="49" y="50"/>
                    <a:pt x="46" y="85"/>
                    <a:pt x="62" y="111"/>
                  </a:cubicBezTo>
                  <a:cubicBezTo>
                    <a:pt x="3" y="170"/>
                    <a:pt x="3" y="170"/>
                    <a:pt x="3" y="170"/>
                  </a:cubicBezTo>
                  <a:cubicBezTo>
                    <a:pt x="0" y="173"/>
                    <a:pt x="3" y="179"/>
                    <a:pt x="9" y="185"/>
                  </a:cubicBezTo>
                  <a:cubicBezTo>
                    <a:pt x="15" y="191"/>
                    <a:pt x="22" y="194"/>
                    <a:pt x="24" y="191"/>
                  </a:cubicBezTo>
                  <a:cubicBezTo>
                    <a:pt x="83" y="132"/>
                    <a:pt x="83" y="132"/>
                    <a:pt x="83" y="132"/>
                  </a:cubicBezTo>
                  <a:cubicBezTo>
                    <a:pt x="110" y="148"/>
                    <a:pt x="144" y="145"/>
                    <a:pt x="167" y="122"/>
                  </a:cubicBezTo>
                  <a:cubicBezTo>
                    <a:pt x="194" y="96"/>
                    <a:pt x="194" y="53"/>
                    <a:pt x="167" y="27"/>
                  </a:cubicBezTo>
                  <a:close/>
                  <a:moveTo>
                    <a:pt x="149" y="104"/>
                  </a:moveTo>
                  <a:cubicBezTo>
                    <a:pt x="133" y="120"/>
                    <a:pt x="106" y="120"/>
                    <a:pt x="90" y="104"/>
                  </a:cubicBezTo>
                  <a:cubicBezTo>
                    <a:pt x="74" y="88"/>
                    <a:pt x="74" y="61"/>
                    <a:pt x="90" y="45"/>
                  </a:cubicBezTo>
                  <a:cubicBezTo>
                    <a:pt x="106" y="29"/>
                    <a:pt x="133" y="29"/>
                    <a:pt x="149" y="45"/>
                  </a:cubicBezTo>
                  <a:cubicBezTo>
                    <a:pt x="165" y="61"/>
                    <a:pt x="165" y="88"/>
                    <a:pt x="149"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grpSp>
      <p:grpSp>
        <p:nvGrpSpPr>
          <p:cNvPr id="36" name="Group 35"/>
          <p:cNvGrpSpPr/>
          <p:nvPr/>
        </p:nvGrpSpPr>
        <p:grpSpPr>
          <a:xfrm>
            <a:off x="3542968" y="3376757"/>
            <a:ext cx="194635" cy="227047"/>
            <a:chOff x="1649336" y="2717556"/>
            <a:chExt cx="307551" cy="383115"/>
          </a:xfrm>
        </p:grpSpPr>
        <p:grpSp>
          <p:nvGrpSpPr>
            <p:cNvPr id="82" name="Group 81"/>
            <p:cNvGrpSpPr/>
            <p:nvPr/>
          </p:nvGrpSpPr>
          <p:grpSpPr>
            <a:xfrm>
              <a:off x="1649336" y="2717556"/>
              <a:ext cx="207480" cy="300080"/>
              <a:chOff x="0" y="1662113"/>
              <a:chExt cx="754063" cy="1090612"/>
            </a:xfrm>
          </p:grpSpPr>
          <p:sp>
            <p:nvSpPr>
              <p:cNvPr id="86" name="Freeform 31"/>
              <p:cNvSpPr>
                <a:spLocks/>
              </p:cNvSpPr>
              <p:nvPr/>
            </p:nvSpPr>
            <p:spPr bwMode="auto">
              <a:xfrm>
                <a:off x="30163" y="1662113"/>
                <a:ext cx="715963" cy="461962"/>
              </a:xfrm>
              <a:custGeom>
                <a:avLst/>
                <a:gdLst>
                  <a:gd name="T0" fmla="*/ 40 w 188"/>
                  <a:gd name="T1" fmla="*/ 122 h 122"/>
                  <a:gd name="T2" fmla="*/ 40 w 188"/>
                  <a:gd name="T3" fmla="*/ 118 h 122"/>
                  <a:gd name="T4" fmla="*/ 40 w 188"/>
                  <a:gd name="T5" fmla="*/ 97 h 122"/>
                  <a:gd name="T6" fmla="*/ 84 w 188"/>
                  <a:gd name="T7" fmla="*/ 46 h 122"/>
                  <a:gd name="T8" fmla="*/ 103 w 188"/>
                  <a:gd name="T9" fmla="*/ 46 h 122"/>
                  <a:gd name="T10" fmla="*/ 147 w 188"/>
                  <a:gd name="T11" fmla="*/ 97 h 122"/>
                  <a:gd name="T12" fmla="*/ 147 w 188"/>
                  <a:gd name="T13" fmla="*/ 118 h 122"/>
                  <a:gd name="T14" fmla="*/ 147 w 188"/>
                  <a:gd name="T15" fmla="*/ 122 h 122"/>
                  <a:gd name="T16" fmla="*/ 188 w 188"/>
                  <a:gd name="T17" fmla="*/ 122 h 122"/>
                  <a:gd name="T18" fmla="*/ 188 w 188"/>
                  <a:gd name="T19" fmla="*/ 118 h 122"/>
                  <a:gd name="T20" fmla="*/ 188 w 188"/>
                  <a:gd name="T21" fmla="*/ 97 h 122"/>
                  <a:gd name="T22" fmla="*/ 103 w 188"/>
                  <a:gd name="T23" fmla="*/ 0 h 122"/>
                  <a:gd name="T24" fmla="*/ 84 w 188"/>
                  <a:gd name="T25" fmla="*/ 0 h 122"/>
                  <a:gd name="T26" fmla="*/ 0 w 188"/>
                  <a:gd name="T27" fmla="*/ 97 h 122"/>
                  <a:gd name="T28" fmla="*/ 0 w 188"/>
                  <a:gd name="T29" fmla="*/ 118 h 122"/>
                  <a:gd name="T30" fmla="*/ 0 w 188"/>
                  <a:gd name="T31" fmla="*/ 122 h 122"/>
                  <a:gd name="T32" fmla="*/ 40 w 188"/>
                  <a:gd name="T33"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8" h="122">
                    <a:moveTo>
                      <a:pt x="40" y="122"/>
                    </a:moveTo>
                    <a:cubicBezTo>
                      <a:pt x="40" y="121"/>
                      <a:pt x="40" y="120"/>
                      <a:pt x="40" y="118"/>
                    </a:cubicBezTo>
                    <a:cubicBezTo>
                      <a:pt x="40" y="97"/>
                      <a:pt x="40" y="97"/>
                      <a:pt x="40" y="97"/>
                    </a:cubicBezTo>
                    <a:cubicBezTo>
                      <a:pt x="40" y="69"/>
                      <a:pt x="60" y="46"/>
                      <a:pt x="84" y="46"/>
                    </a:cubicBezTo>
                    <a:cubicBezTo>
                      <a:pt x="103" y="46"/>
                      <a:pt x="103" y="46"/>
                      <a:pt x="103" y="46"/>
                    </a:cubicBezTo>
                    <a:cubicBezTo>
                      <a:pt x="128" y="46"/>
                      <a:pt x="147" y="69"/>
                      <a:pt x="147" y="97"/>
                    </a:cubicBezTo>
                    <a:cubicBezTo>
                      <a:pt x="147" y="118"/>
                      <a:pt x="147" y="118"/>
                      <a:pt x="147" y="118"/>
                    </a:cubicBezTo>
                    <a:cubicBezTo>
                      <a:pt x="147" y="120"/>
                      <a:pt x="147" y="121"/>
                      <a:pt x="147" y="122"/>
                    </a:cubicBezTo>
                    <a:cubicBezTo>
                      <a:pt x="188" y="122"/>
                      <a:pt x="188" y="122"/>
                      <a:pt x="188" y="122"/>
                    </a:cubicBezTo>
                    <a:cubicBezTo>
                      <a:pt x="188" y="121"/>
                      <a:pt x="188" y="120"/>
                      <a:pt x="188" y="118"/>
                    </a:cubicBezTo>
                    <a:cubicBezTo>
                      <a:pt x="188" y="97"/>
                      <a:pt x="188" y="97"/>
                      <a:pt x="188" y="97"/>
                    </a:cubicBezTo>
                    <a:cubicBezTo>
                      <a:pt x="188" y="43"/>
                      <a:pt x="150" y="0"/>
                      <a:pt x="103" y="0"/>
                    </a:cubicBezTo>
                    <a:cubicBezTo>
                      <a:pt x="84" y="0"/>
                      <a:pt x="84" y="0"/>
                      <a:pt x="84" y="0"/>
                    </a:cubicBezTo>
                    <a:cubicBezTo>
                      <a:pt x="38" y="0"/>
                      <a:pt x="0" y="43"/>
                      <a:pt x="0" y="97"/>
                    </a:cubicBezTo>
                    <a:cubicBezTo>
                      <a:pt x="0" y="118"/>
                      <a:pt x="0" y="118"/>
                      <a:pt x="0" y="118"/>
                    </a:cubicBezTo>
                    <a:cubicBezTo>
                      <a:pt x="0" y="120"/>
                      <a:pt x="0" y="121"/>
                      <a:pt x="0" y="122"/>
                    </a:cubicBezTo>
                    <a:lnTo>
                      <a:pt x="40" y="122"/>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87" name="Freeform 32"/>
              <p:cNvSpPr>
                <a:spLocks noEditPoints="1"/>
              </p:cNvSpPr>
              <p:nvPr/>
            </p:nvSpPr>
            <p:spPr bwMode="auto">
              <a:xfrm>
                <a:off x="0" y="2184400"/>
                <a:ext cx="754063" cy="568325"/>
              </a:xfrm>
              <a:custGeom>
                <a:avLst/>
                <a:gdLst>
                  <a:gd name="T0" fmla="*/ 32 w 198"/>
                  <a:gd name="T1" fmla="*/ 150 h 150"/>
                  <a:gd name="T2" fmla="*/ 166 w 198"/>
                  <a:gd name="T3" fmla="*/ 150 h 150"/>
                  <a:gd name="T4" fmla="*/ 198 w 198"/>
                  <a:gd name="T5" fmla="*/ 118 h 150"/>
                  <a:gd name="T6" fmla="*/ 198 w 198"/>
                  <a:gd name="T7" fmla="*/ 0 h 150"/>
                  <a:gd name="T8" fmla="*/ 0 w 198"/>
                  <a:gd name="T9" fmla="*/ 0 h 150"/>
                  <a:gd name="T10" fmla="*/ 0 w 198"/>
                  <a:gd name="T11" fmla="*/ 118 h 150"/>
                  <a:gd name="T12" fmla="*/ 32 w 198"/>
                  <a:gd name="T13" fmla="*/ 150 h 150"/>
                  <a:gd name="T14" fmla="*/ 99 w 198"/>
                  <a:gd name="T15" fmla="*/ 43 h 150"/>
                  <a:gd name="T16" fmla="*/ 121 w 198"/>
                  <a:gd name="T17" fmla="*/ 64 h 150"/>
                  <a:gd name="T18" fmla="*/ 108 w 198"/>
                  <a:gd name="T19" fmla="*/ 83 h 150"/>
                  <a:gd name="T20" fmla="*/ 108 w 198"/>
                  <a:gd name="T21" fmla="*/ 106 h 150"/>
                  <a:gd name="T22" fmla="*/ 89 w 198"/>
                  <a:gd name="T23" fmla="*/ 106 h 150"/>
                  <a:gd name="T24" fmla="*/ 89 w 198"/>
                  <a:gd name="T25" fmla="*/ 83 h 150"/>
                  <a:gd name="T26" fmla="*/ 77 w 198"/>
                  <a:gd name="T27" fmla="*/ 64 h 150"/>
                  <a:gd name="T28" fmla="*/ 99 w 198"/>
                  <a:gd name="T29"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8" h="150">
                    <a:moveTo>
                      <a:pt x="32" y="150"/>
                    </a:moveTo>
                    <a:cubicBezTo>
                      <a:pt x="166" y="150"/>
                      <a:pt x="166" y="150"/>
                      <a:pt x="166" y="150"/>
                    </a:cubicBezTo>
                    <a:cubicBezTo>
                      <a:pt x="184" y="150"/>
                      <a:pt x="198" y="136"/>
                      <a:pt x="198" y="118"/>
                    </a:cubicBezTo>
                    <a:cubicBezTo>
                      <a:pt x="198" y="0"/>
                      <a:pt x="198" y="0"/>
                      <a:pt x="198" y="0"/>
                    </a:cubicBezTo>
                    <a:cubicBezTo>
                      <a:pt x="0" y="0"/>
                      <a:pt x="0" y="0"/>
                      <a:pt x="0" y="0"/>
                    </a:cubicBezTo>
                    <a:cubicBezTo>
                      <a:pt x="0" y="118"/>
                      <a:pt x="0" y="118"/>
                      <a:pt x="0" y="118"/>
                    </a:cubicBezTo>
                    <a:cubicBezTo>
                      <a:pt x="0" y="136"/>
                      <a:pt x="14" y="150"/>
                      <a:pt x="32" y="150"/>
                    </a:cubicBezTo>
                    <a:close/>
                    <a:moveTo>
                      <a:pt x="99" y="43"/>
                    </a:moveTo>
                    <a:cubicBezTo>
                      <a:pt x="111" y="43"/>
                      <a:pt x="121" y="53"/>
                      <a:pt x="121" y="64"/>
                    </a:cubicBezTo>
                    <a:cubicBezTo>
                      <a:pt x="121" y="73"/>
                      <a:pt x="115" y="80"/>
                      <a:pt x="108" y="83"/>
                    </a:cubicBezTo>
                    <a:cubicBezTo>
                      <a:pt x="108" y="106"/>
                      <a:pt x="108" y="106"/>
                      <a:pt x="108" y="106"/>
                    </a:cubicBezTo>
                    <a:cubicBezTo>
                      <a:pt x="89" y="106"/>
                      <a:pt x="89" y="106"/>
                      <a:pt x="89" y="106"/>
                    </a:cubicBezTo>
                    <a:cubicBezTo>
                      <a:pt x="89" y="83"/>
                      <a:pt x="89" y="83"/>
                      <a:pt x="89" y="83"/>
                    </a:cubicBezTo>
                    <a:cubicBezTo>
                      <a:pt x="82" y="79"/>
                      <a:pt x="77" y="72"/>
                      <a:pt x="77" y="64"/>
                    </a:cubicBezTo>
                    <a:cubicBezTo>
                      <a:pt x="77" y="53"/>
                      <a:pt x="87" y="43"/>
                      <a:pt x="99" y="43"/>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grpSp>
        <p:grpSp>
          <p:nvGrpSpPr>
            <p:cNvPr id="83" name="Group 82"/>
            <p:cNvGrpSpPr/>
            <p:nvPr/>
          </p:nvGrpSpPr>
          <p:grpSpPr>
            <a:xfrm>
              <a:off x="1777658" y="2915863"/>
              <a:ext cx="179229" cy="184808"/>
              <a:chOff x="1565438" y="2600666"/>
              <a:chExt cx="407987" cy="420687"/>
            </a:xfrm>
          </p:grpSpPr>
          <p:sp>
            <p:nvSpPr>
              <p:cNvPr id="84" name="Freeform 25"/>
              <p:cNvSpPr>
                <a:spLocks/>
              </p:cNvSpPr>
              <p:nvPr/>
            </p:nvSpPr>
            <p:spPr bwMode="auto">
              <a:xfrm>
                <a:off x="1565438" y="2600666"/>
                <a:ext cx="407987" cy="420687"/>
              </a:xfrm>
              <a:custGeom>
                <a:avLst/>
                <a:gdLst>
                  <a:gd name="T0" fmla="*/ 106 w 106"/>
                  <a:gd name="T1" fmla="*/ 45 h 109"/>
                  <a:gd name="T2" fmla="*/ 103 w 106"/>
                  <a:gd name="T3" fmla="*/ 38 h 109"/>
                  <a:gd name="T4" fmla="*/ 100 w 106"/>
                  <a:gd name="T5" fmla="*/ 32 h 109"/>
                  <a:gd name="T6" fmla="*/ 84 w 106"/>
                  <a:gd name="T7" fmla="*/ 29 h 109"/>
                  <a:gd name="T8" fmla="*/ 87 w 106"/>
                  <a:gd name="T9" fmla="*/ 16 h 109"/>
                  <a:gd name="T10" fmla="*/ 77 w 106"/>
                  <a:gd name="T11" fmla="*/ 9 h 109"/>
                  <a:gd name="T12" fmla="*/ 61 w 106"/>
                  <a:gd name="T13" fmla="*/ 13 h 109"/>
                  <a:gd name="T14" fmla="*/ 58 w 106"/>
                  <a:gd name="T15" fmla="*/ 3 h 109"/>
                  <a:gd name="T16" fmla="*/ 45 w 106"/>
                  <a:gd name="T17" fmla="*/ 3 h 109"/>
                  <a:gd name="T18" fmla="*/ 39 w 106"/>
                  <a:gd name="T19" fmla="*/ 16 h 109"/>
                  <a:gd name="T20" fmla="*/ 26 w 106"/>
                  <a:gd name="T21" fmla="*/ 9 h 109"/>
                  <a:gd name="T22" fmla="*/ 16 w 106"/>
                  <a:gd name="T23" fmla="*/ 16 h 109"/>
                  <a:gd name="T24" fmla="*/ 19 w 106"/>
                  <a:gd name="T25" fmla="*/ 29 h 109"/>
                  <a:gd name="T26" fmla="*/ 3 w 106"/>
                  <a:gd name="T27" fmla="*/ 32 h 109"/>
                  <a:gd name="T28" fmla="*/ 0 w 106"/>
                  <a:gd name="T29" fmla="*/ 45 h 109"/>
                  <a:gd name="T30" fmla="*/ 10 w 106"/>
                  <a:gd name="T31" fmla="*/ 51 h 109"/>
                  <a:gd name="T32" fmla="*/ 0 w 106"/>
                  <a:gd name="T33" fmla="*/ 67 h 109"/>
                  <a:gd name="T34" fmla="*/ 0 w 106"/>
                  <a:gd name="T35" fmla="*/ 74 h 109"/>
                  <a:gd name="T36" fmla="*/ 3 w 106"/>
                  <a:gd name="T37" fmla="*/ 77 h 109"/>
                  <a:gd name="T38" fmla="*/ 19 w 106"/>
                  <a:gd name="T39" fmla="*/ 83 h 109"/>
                  <a:gd name="T40" fmla="*/ 16 w 106"/>
                  <a:gd name="T41" fmla="*/ 96 h 109"/>
                  <a:gd name="T42" fmla="*/ 26 w 106"/>
                  <a:gd name="T43" fmla="*/ 103 h 109"/>
                  <a:gd name="T44" fmla="*/ 42 w 106"/>
                  <a:gd name="T45" fmla="*/ 96 h 109"/>
                  <a:gd name="T46" fmla="*/ 45 w 106"/>
                  <a:gd name="T47" fmla="*/ 109 h 109"/>
                  <a:gd name="T48" fmla="*/ 58 w 106"/>
                  <a:gd name="T49" fmla="*/ 109 h 109"/>
                  <a:gd name="T50" fmla="*/ 65 w 106"/>
                  <a:gd name="T51" fmla="*/ 96 h 109"/>
                  <a:gd name="T52" fmla="*/ 77 w 106"/>
                  <a:gd name="T53" fmla="*/ 103 h 109"/>
                  <a:gd name="T54" fmla="*/ 87 w 106"/>
                  <a:gd name="T55" fmla="*/ 96 h 109"/>
                  <a:gd name="T56" fmla="*/ 84 w 106"/>
                  <a:gd name="T57" fmla="*/ 83 h 109"/>
                  <a:gd name="T58" fmla="*/ 100 w 106"/>
                  <a:gd name="T59" fmla="*/ 77 h 109"/>
                  <a:gd name="T60" fmla="*/ 106 w 106"/>
                  <a:gd name="T61" fmla="*/ 67 h 109"/>
                  <a:gd name="T62" fmla="*/ 93 w 106"/>
                  <a:gd name="T63" fmla="*/ 6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6" h="109">
                    <a:moveTo>
                      <a:pt x="93" y="51"/>
                    </a:moveTo>
                    <a:cubicBezTo>
                      <a:pt x="106" y="45"/>
                      <a:pt x="106" y="45"/>
                      <a:pt x="106" y="45"/>
                    </a:cubicBezTo>
                    <a:cubicBezTo>
                      <a:pt x="106" y="45"/>
                      <a:pt x="106" y="45"/>
                      <a:pt x="106" y="45"/>
                    </a:cubicBezTo>
                    <a:cubicBezTo>
                      <a:pt x="103" y="42"/>
                      <a:pt x="103" y="42"/>
                      <a:pt x="103" y="38"/>
                    </a:cubicBezTo>
                    <a:cubicBezTo>
                      <a:pt x="103" y="35"/>
                      <a:pt x="103" y="35"/>
                      <a:pt x="103" y="35"/>
                    </a:cubicBezTo>
                    <a:cubicBezTo>
                      <a:pt x="100" y="32"/>
                      <a:pt x="100" y="32"/>
                      <a:pt x="100" y="32"/>
                    </a:cubicBezTo>
                    <a:cubicBezTo>
                      <a:pt x="90" y="35"/>
                      <a:pt x="90" y="35"/>
                      <a:pt x="90" y="35"/>
                    </a:cubicBezTo>
                    <a:cubicBezTo>
                      <a:pt x="87" y="32"/>
                      <a:pt x="87" y="29"/>
                      <a:pt x="84" y="29"/>
                    </a:cubicBezTo>
                    <a:cubicBezTo>
                      <a:pt x="87" y="16"/>
                      <a:pt x="87" y="16"/>
                      <a:pt x="87" y="16"/>
                    </a:cubicBezTo>
                    <a:cubicBezTo>
                      <a:pt x="87" y="16"/>
                      <a:pt x="87" y="16"/>
                      <a:pt x="87" y="16"/>
                    </a:cubicBezTo>
                    <a:cubicBezTo>
                      <a:pt x="84" y="13"/>
                      <a:pt x="84" y="9"/>
                      <a:pt x="81" y="9"/>
                    </a:cubicBezTo>
                    <a:cubicBezTo>
                      <a:pt x="77" y="9"/>
                      <a:pt x="77" y="9"/>
                      <a:pt x="77" y="9"/>
                    </a:cubicBezTo>
                    <a:cubicBezTo>
                      <a:pt x="68" y="16"/>
                      <a:pt x="68" y="16"/>
                      <a:pt x="68" y="16"/>
                    </a:cubicBezTo>
                    <a:cubicBezTo>
                      <a:pt x="68" y="16"/>
                      <a:pt x="65" y="16"/>
                      <a:pt x="61" y="13"/>
                    </a:cubicBezTo>
                    <a:cubicBezTo>
                      <a:pt x="58" y="3"/>
                      <a:pt x="58" y="3"/>
                      <a:pt x="58" y="3"/>
                    </a:cubicBezTo>
                    <a:cubicBezTo>
                      <a:pt x="58" y="3"/>
                      <a:pt x="58" y="3"/>
                      <a:pt x="58" y="3"/>
                    </a:cubicBezTo>
                    <a:cubicBezTo>
                      <a:pt x="55" y="0"/>
                      <a:pt x="52" y="0"/>
                      <a:pt x="45" y="3"/>
                    </a:cubicBezTo>
                    <a:cubicBezTo>
                      <a:pt x="45" y="3"/>
                      <a:pt x="45" y="3"/>
                      <a:pt x="45" y="3"/>
                    </a:cubicBezTo>
                    <a:cubicBezTo>
                      <a:pt x="42" y="13"/>
                      <a:pt x="42" y="13"/>
                      <a:pt x="42" y="13"/>
                    </a:cubicBezTo>
                    <a:cubicBezTo>
                      <a:pt x="39" y="16"/>
                      <a:pt x="39" y="16"/>
                      <a:pt x="39" y="16"/>
                    </a:cubicBezTo>
                    <a:cubicBezTo>
                      <a:pt x="36" y="16"/>
                      <a:pt x="36" y="16"/>
                      <a:pt x="36" y="16"/>
                    </a:cubicBezTo>
                    <a:cubicBezTo>
                      <a:pt x="26" y="9"/>
                      <a:pt x="26" y="9"/>
                      <a:pt x="26" y="9"/>
                    </a:cubicBezTo>
                    <a:cubicBezTo>
                      <a:pt x="26" y="9"/>
                      <a:pt x="26" y="9"/>
                      <a:pt x="26" y="9"/>
                    </a:cubicBezTo>
                    <a:cubicBezTo>
                      <a:pt x="23" y="9"/>
                      <a:pt x="19" y="13"/>
                      <a:pt x="16" y="16"/>
                    </a:cubicBezTo>
                    <a:cubicBezTo>
                      <a:pt x="16" y="16"/>
                      <a:pt x="16" y="16"/>
                      <a:pt x="16" y="16"/>
                    </a:cubicBezTo>
                    <a:cubicBezTo>
                      <a:pt x="19" y="29"/>
                      <a:pt x="19" y="29"/>
                      <a:pt x="19" y="29"/>
                    </a:cubicBezTo>
                    <a:cubicBezTo>
                      <a:pt x="19" y="29"/>
                      <a:pt x="16" y="32"/>
                      <a:pt x="16" y="35"/>
                    </a:cubicBezTo>
                    <a:cubicBezTo>
                      <a:pt x="3" y="32"/>
                      <a:pt x="3" y="32"/>
                      <a:pt x="3" y="32"/>
                    </a:cubicBezTo>
                    <a:cubicBezTo>
                      <a:pt x="3" y="35"/>
                      <a:pt x="3" y="35"/>
                      <a:pt x="3" y="35"/>
                    </a:cubicBezTo>
                    <a:cubicBezTo>
                      <a:pt x="0" y="38"/>
                      <a:pt x="0" y="42"/>
                      <a:pt x="0" y="45"/>
                    </a:cubicBezTo>
                    <a:cubicBezTo>
                      <a:pt x="0" y="45"/>
                      <a:pt x="0" y="45"/>
                      <a:pt x="0" y="45"/>
                    </a:cubicBezTo>
                    <a:cubicBezTo>
                      <a:pt x="10" y="51"/>
                      <a:pt x="10" y="51"/>
                      <a:pt x="10" y="51"/>
                    </a:cubicBezTo>
                    <a:cubicBezTo>
                      <a:pt x="10" y="54"/>
                      <a:pt x="10" y="58"/>
                      <a:pt x="10" y="61"/>
                    </a:cubicBezTo>
                    <a:cubicBezTo>
                      <a:pt x="0" y="67"/>
                      <a:pt x="0" y="67"/>
                      <a:pt x="0" y="67"/>
                    </a:cubicBezTo>
                    <a:cubicBezTo>
                      <a:pt x="0" y="67"/>
                      <a:pt x="0" y="67"/>
                      <a:pt x="0" y="67"/>
                    </a:cubicBezTo>
                    <a:cubicBezTo>
                      <a:pt x="0" y="70"/>
                      <a:pt x="0" y="70"/>
                      <a:pt x="0" y="74"/>
                    </a:cubicBezTo>
                    <a:cubicBezTo>
                      <a:pt x="0" y="74"/>
                      <a:pt x="0" y="77"/>
                      <a:pt x="3" y="77"/>
                    </a:cubicBezTo>
                    <a:cubicBezTo>
                      <a:pt x="3" y="77"/>
                      <a:pt x="3" y="77"/>
                      <a:pt x="3" y="77"/>
                    </a:cubicBezTo>
                    <a:cubicBezTo>
                      <a:pt x="16" y="77"/>
                      <a:pt x="16" y="77"/>
                      <a:pt x="16" y="77"/>
                    </a:cubicBezTo>
                    <a:cubicBezTo>
                      <a:pt x="16" y="80"/>
                      <a:pt x="19" y="83"/>
                      <a:pt x="19" y="83"/>
                    </a:cubicBezTo>
                    <a:cubicBezTo>
                      <a:pt x="16" y="96"/>
                      <a:pt x="16" y="96"/>
                      <a:pt x="16" y="96"/>
                    </a:cubicBezTo>
                    <a:cubicBezTo>
                      <a:pt x="16" y="96"/>
                      <a:pt x="16" y="96"/>
                      <a:pt x="16" y="96"/>
                    </a:cubicBezTo>
                    <a:cubicBezTo>
                      <a:pt x="19" y="99"/>
                      <a:pt x="23" y="99"/>
                      <a:pt x="26" y="103"/>
                    </a:cubicBezTo>
                    <a:cubicBezTo>
                      <a:pt x="26" y="103"/>
                      <a:pt x="26" y="103"/>
                      <a:pt x="26" y="103"/>
                    </a:cubicBezTo>
                    <a:cubicBezTo>
                      <a:pt x="36" y="96"/>
                      <a:pt x="36" y="96"/>
                      <a:pt x="36" y="96"/>
                    </a:cubicBezTo>
                    <a:cubicBezTo>
                      <a:pt x="39" y="96"/>
                      <a:pt x="39" y="96"/>
                      <a:pt x="42" y="96"/>
                    </a:cubicBezTo>
                    <a:cubicBezTo>
                      <a:pt x="45" y="109"/>
                      <a:pt x="45" y="109"/>
                      <a:pt x="45" y="109"/>
                    </a:cubicBezTo>
                    <a:cubicBezTo>
                      <a:pt x="45" y="109"/>
                      <a:pt x="45" y="109"/>
                      <a:pt x="45" y="109"/>
                    </a:cubicBezTo>
                    <a:cubicBezTo>
                      <a:pt x="52" y="109"/>
                      <a:pt x="55" y="109"/>
                      <a:pt x="58" y="109"/>
                    </a:cubicBezTo>
                    <a:cubicBezTo>
                      <a:pt x="58" y="109"/>
                      <a:pt x="58" y="109"/>
                      <a:pt x="58" y="109"/>
                    </a:cubicBezTo>
                    <a:cubicBezTo>
                      <a:pt x="61" y="96"/>
                      <a:pt x="61" y="96"/>
                      <a:pt x="61" y="96"/>
                    </a:cubicBezTo>
                    <a:cubicBezTo>
                      <a:pt x="65" y="96"/>
                      <a:pt x="65" y="96"/>
                      <a:pt x="65" y="96"/>
                    </a:cubicBezTo>
                    <a:cubicBezTo>
                      <a:pt x="68" y="96"/>
                      <a:pt x="68" y="96"/>
                      <a:pt x="68" y="96"/>
                    </a:cubicBezTo>
                    <a:cubicBezTo>
                      <a:pt x="77" y="103"/>
                      <a:pt x="77" y="103"/>
                      <a:pt x="77" y="103"/>
                    </a:cubicBezTo>
                    <a:cubicBezTo>
                      <a:pt x="81" y="103"/>
                      <a:pt x="81" y="103"/>
                      <a:pt x="81" y="103"/>
                    </a:cubicBezTo>
                    <a:cubicBezTo>
                      <a:pt x="84" y="99"/>
                      <a:pt x="84" y="99"/>
                      <a:pt x="87" y="96"/>
                    </a:cubicBezTo>
                    <a:cubicBezTo>
                      <a:pt x="87" y="96"/>
                      <a:pt x="87" y="96"/>
                      <a:pt x="87" y="96"/>
                    </a:cubicBezTo>
                    <a:cubicBezTo>
                      <a:pt x="84" y="83"/>
                      <a:pt x="84" y="83"/>
                      <a:pt x="84" y="83"/>
                    </a:cubicBezTo>
                    <a:cubicBezTo>
                      <a:pt x="87" y="83"/>
                      <a:pt x="87" y="80"/>
                      <a:pt x="90" y="77"/>
                    </a:cubicBezTo>
                    <a:cubicBezTo>
                      <a:pt x="100" y="77"/>
                      <a:pt x="100" y="77"/>
                      <a:pt x="100" y="77"/>
                    </a:cubicBezTo>
                    <a:cubicBezTo>
                      <a:pt x="103" y="77"/>
                      <a:pt x="103" y="77"/>
                      <a:pt x="103" y="77"/>
                    </a:cubicBezTo>
                    <a:cubicBezTo>
                      <a:pt x="103" y="74"/>
                      <a:pt x="103" y="70"/>
                      <a:pt x="106" y="67"/>
                    </a:cubicBezTo>
                    <a:cubicBezTo>
                      <a:pt x="106" y="67"/>
                      <a:pt x="106" y="67"/>
                      <a:pt x="106" y="67"/>
                    </a:cubicBezTo>
                    <a:cubicBezTo>
                      <a:pt x="93" y="61"/>
                      <a:pt x="93" y="61"/>
                      <a:pt x="93" y="61"/>
                    </a:cubicBezTo>
                    <a:cubicBezTo>
                      <a:pt x="93" y="58"/>
                      <a:pt x="93" y="54"/>
                      <a:pt x="93" y="51"/>
                    </a:cubicBezTo>
                    <a:close/>
                  </a:path>
                </a:pathLst>
              </a:custGeom>
              <a:solidFill>
                <a:schemeClr val="bg1"/>
              </a:solidFill>
              <a:ln w="6350">
                <a:solidFill>
                  <a:schemeClr val="accent3"/>
                </a:solid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85" name="Oval 84"/>
              <p:cNvSpPr/>
              <p:nvPr/>
            </p:nvSpPr>
            <p:spPr>
              <a:xfrm>
                <a:off x="1702881" y="2749395"/>
                <a:ext cx="133104" cy="133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700" dirty="0">
                  <a:solidFill>
                    <a:prstClr val="white"/>
                  </a:solidFill>
                </a:endParaRPr>
              </a:p>
            </p:txBody>
          </p:sp>
        </p:grpSp>
      </p:grpSp>
      <p:grpSp>
        <p:nvGrpSpPr>
          <p:cNvPr id="37" name="Group 36"/>
          <p:cNvGrpSpPr/>
          <p:nvPr/>
        </p:nvGrpSpPr>
        <p:grpSpPr>
          <a:xfrm>
            <a:off x="4032437" y="3393678"/>
            <a:ext cx="223777" cy="193207"/>
            <a:chOff x="1964287" y="2619919"/>
            <a:chExt cx="353601" cy="283206"/>
          </a:xfrm>
        </p:grpSpPr>
        <p:sp>
          <p:nvSpPr>
            <p:cNvPr id="80" name="Freeform 36"/>
            <p:cNvSpPr>
              <a:spLocks/>
            </p:cNvSpPr>
            <p:nvPr/>
          </p:nvSpPr>
          <p:spPr bwMode="auto">
            <a:xfrm>
              <a:off x="1964287" y="2619919"/>
              <a:ext cx="353601" cy="204284"/>
            </a:xfrm>
            <a:custGeom>
              <a:avLst/>
              <a:gdLst>
                <a:gd name="T0" fmla="*/ 288 w 288"/>
                <a:gd name="T1" fmla="*/ 127 h 186"/>
                <a:gd name="T2" fmla="*/ 229 w 288"/>
                <a:gd name="T3" fmla="*/ 67 h 186"/>
                <a:gd name="T4" fmla="*/ 211 w 288"/>
                <a:gd name="T5" fmla="*/ 70 h 186"/>
                <a:gd name="T6" fmla="*/ 137 w 288"/>
                <a:gd name="T7" fmla="*/ 0 h 186"/>
                <a:gd name="T8" fmla="*/ 60 w 288"/>
                <a:gd name="T9" fmla="*/ 75 h 186"/>
                <a:gd name="T10" fmla="*/ 61 w 288"/>
                <a:gd name="T11" fmla="*/ 90 h 186"/>
                <a:gd name="T12" fmla="*/ 47 w 288"/>
                <a:gd name="T13" fmla="*/ 90 h 186"/>
                <a:gd name="T14" fmla="*/ 0 w 288"/>
                <a:gd name="T15" fmla="*/ 136 h 186"/>
                <a:gd name="T16" fmla="*/ 46 w 288"/>
                <a:gd name="T17" fmla="*/ 183 h 186"/>
                <a:gd name="T18" fmla="*/ 233 w 288"/>
                <a:gd name="T19" fmla="*/ 186 h 186"/>
                <a:gd name="T20" fmla="*/ 268 w 288"/>
                <a:gd name="T21" fmla="*/ 171 h 186"/>
                <a:gd name="T22" fmla="*/ 288 w 288"/>
                <a:gd name="T23" fmla="*/ 12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186">
                  <a:moveTo>
                    <a:pt x="288" y="127"/>
                  </a:moveTo>
                  <a:cubicBezTo>
                    <a:pt x="288" y="94"/>
                    <a:pt x="262" y="67"/>
                    <a:pt x="229" y="67"/>
                  </a:cubicBezTo>
                  <a:cubicBezTo>
                    <a:pt x="223" y="67"/>
                    <a:pt x="217" y="68"/>
                    <a:pt x="211" y="70"/>
                  </a:cubicBezTo>
                  <a:cubicBezTo>
                    <a:pt x="208" y="31"/>
                    <a:pt x="176" y="1"/>
                    <a:pt x="137" y="0"/>
                  </a:cubicBezTo>
                  <a:cubicBezTo>
                    <a:pt x="95" y="0"/>
                    <a:pt x="61" y="33"/>
                    <a:pt x="60" y="75"/>
                  </a:cubicBezTo>
                  <a:cubicBezTo>
                    <a:pt x="60" y="80"/>
                    <a:pt x="60" y="85"/>
                    <a:pt x="61" y="90"/>
                  </a:cubicBezTo>
                  <a:cubicBezTo>
                    <a:pt x="47" y="90"/>
                    <a:pt x="47" y="90"/>
                    <a:pt x="47" y="90"/>
                  </a:cubicBezTo>
                  <a:cubicBezTo>
                    <a:pt x="21" y="90"/>
                    <a:pt x="0" y="110"/>
                    <a:pt x="0" y="136"/>
                  </a:cubicBezTo>
                  <a:cubicBezTo>
                    <a:pt x="0" y="162"/>
                    <a:pt x="20" y="183"/>
                    <a:pt x="46" y="183"/>
                  </a:cubicBezTo>
                  <a:cubicBezTo>
                    <a:pt x="233" y="186"/>
                    <a:pt x="233" y="186"/>
                    <a:pt x="233" y="186"/>
                  </a:cubicBezTo>
                  <a:cubicBezTo>
                    <a:pt x="247" y="186"/>
                    <a:pt x="259" y="180"/>
                    <a:pt x="268" y="171"/>
                  </a:cubicBezTo>
                  <a:cubicBezTo>
                    <a:pt x="280" y="160"/>
                    <a:pt x="288" y="144"/>
                    <a:pt x="288" y="127"/>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81" name="Freeform 142"/>
            <p:cNvSpPr>
              <a:spLocks noChangeAspect="1" noEditPoints="1"/>
            </p:cNvSpPr>
            <p:nvPr/>
          </p:nvSpPr>
          <p:spPr bwMode="auto">
            <a:xfrm>
              <a:off x="2052922" y="2702225"/>
              <a:ext cx="168894" cy="200900"/>
            </a:xfrm>
            <a:custGeom>
              <a:avLst/>
              <a:gdLst>
                <a:gd name="T0" fmla="*/ 1440 w 1645"/>
                <a:gd name="T1" fmla="*/ 720 h 2160"/>
                <a:gd name="T2" fmla="*/ 1337 w 1645"/>
                <a:gd name="T3" fmla="*/ 720 h 2160"/>
                <a:gd name="T4" fmla="*/ 1337 w 1645"/>
                <a:gd name="T5" fmla="*/ 515 h 2160"/>
                <a:gd name="T6" fmla="*/ 823 w 1645"/>
                <a:gd name="T7" fmla="*/ 0 h 2160"/>
                <a:gd name="T8" fmla="*/ 309 w 1645"/>
                <a:gd name="T9" fmla="*/ 515 h 2160"/>
                <a:gd name="T10" fmla="*/ 309 w 1645"/>
                <a:gd name="T11" fmla="*/ 720 h 2160"/>
                <a:gd name="T12" fmla="*/ 206 w 1645"/>
                <a:gd name="T13" fmla="*/ 720 h 2160"/>
                <a:gd name="T14" fmla="*/ 0 w 1645"/>
                <a:gd name="T15" fmla="*/ 926 h 2160"/>
                <a:gd name="T16" fmla="*/ 0 w 1645"/>
                <a:gd name="T17" fmla="*/ 1954 h 2160"/>
                <a:gd name="T18" fmla="*/ 206 w 1645"/>
                <a:gd name="T19" fmla="*/ 2160 h 2160"/>
                <a:gd name="T20" fmla="*/ 1440 w 1645"/>
                <a:gd name="T21" fmla="*/ 2160 h 2160"/>
                <a:gd name="T22" fmla="*/ 1645 w 1645"/>
                <a:gd name="T23" fmla="*/ 1954 h 2160"/>
                <a:gd name="T24" fmla="*/ 1645 w 1645"/>
                <a:gd name="T25" fmla="*/ 926 h 2160"/>
                <a:gd name="T26" fmla="*/ 1440 w 1645"/>
                <a:gd name="T27" fmla="*/ 720 h 2160"/>
                <a:gd name="T28" fmla="*/ 823 w 1645"/>
                <a:gd name="T29" fmla="*/ 1646 h 2160"/>
                <a:gd name="T30" fmla="*/ 617 w 1645"/>
                <a:gd name="T31" fmla="*/ 1440 h 2160"/>
                <a:gd name="T32" fmla="*/ 823 w 1645"/>
                <a:gd name="T33" fmla="*/ 1234 h 2160"/>
                <a:gd name="T34" fmla="*/ 1028 w 1645"/>
                <a:gd name="T35" fmla="*/ 1440 h 2160"/>
                <a:gd name="T36" fmla="*/ 823 w 1645"/>
                <a:gd name="T37" fmla="*/ 1646 h 2160"/>
                <a:gd name="T38" fmla="*/ 1142 w 1645"/>
                <a:gd name="T39" fmla="*/ 720 h 2160"/>
                <a:gd name="T40" fmla="*/ 504 w 1645"/>
                <a:gd name="T41" fmla="*/ 720 h 2160"/>
                <a:gd name="T42" fmla="*/ 504 w 1645"/>
                <a:gd name="T43" fmla="*/ 515 h 2160"/>
                <a:gd name="T44" fmla="*/ 823 w 1645"/>
                <a:gd name="T45" fmla="*/ 196 h 2160"/>
                <a:gd name="T46" fmla="*/ 1142 w 1645"/>
                <a:gd name="T47" fmla="*/ 515 h 2160"/>
                <a:gd name="T48" fmla="*/ 1142 w 1645"/>
                <a:gd name="T49" fmla="*/ 720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45" h="2160">
                  <a:moveTo>
                    <a:pt x="1440" y="720"/>
                  </a:moveTo>
                  <a:lnTo>
                    <a:pt x="1337" y="720"/>
                  </a:lnTo>
                  <a:lnTo>
                    <a:pt x="1337" y="515"/>
                  </a:lnTo>
                  <a:cubicBezTo>
                    <a:pt x="1337" y="231"/>
                    <a:pt x="1107" y="0"/>
                    <a:pt x="823" y="0"/>
                  </a:cubicBezTo>
                  <a:cubicBezTo>
                    <a:pt x="539" y="0"/>
                    <a:pt x="309" y="231"/>
                    <a:pt x="309" y="515"/>
                  </a:cubicBezTo>
                  <a:lnTo>
                    <a:pt x="309" y="720"/>
                  </a:lnTo>
                  <a:lnTo>
                    <a:pt x="206" y="720"/>
                  </a:lnTo>
                  <a:cubicBezTo>
                    <a:pt x="92" y="720"/>
                    <a:pt x="0" y="812"/>
                    <a:pt x="0" y="926"/>
                  </a:cubicBezTo>
                  <a:lnTo>
                    <a:pt x="0" y="1954"/>
                  </a:lnTo>
                  <a:cubicBezTo>
                    <a:pt x="0" y="2068"/>
                    <a:pt x="92" y="2160"/>
                    <a:pt x="206" y="2160"/>
                  </a:cubicBezTo>
                  <a:lnTo>
                    <a:pt x="1440" y="2160"/>
                  </a:lnTo>
                  <a:cubicBezTo>
                    <a:pt x="1553" y="2160"/>
                    <a:pt x="1645" y="2068"/>
                    <a:pt x="1645" y="1954"/>
                  </a:cubicBezTo>
                  <a:lnTo>
                    <a:pt x="1645" y="926"/>
                  </a:lnTo>
                  <a:cubicBezTo>
                    <a:pt x="1645" y="812"/>
                    <a:pt x="1553" y="720"/>
                    <a:pt x="1440" y="720"/>
                  </a:cubicBezTo>
                  <a:close/>
                  <a:moveTo>
                    <a:pt x="823" y="1646"/>
                  </a:moveTo>
                  <a:cubicBezTo>
                    <a:pt x="709" y="1646"/>
                    <a:pt x="617" y="1554"/>
                    <a:pt x="617" y="1440"/>
                  </a:cubicBezTo>
                  <a:cubicBezTo>
                    <a:pt x="617" y="1326"/>
                    <a:pt x="709" y="1234"/>
                    <a:pt x="823" y="1234"/>
                  </a:cubicBezTo>
                  <a:cubicBezTo>
                    <a:pt x="936" y="1234"/>
                    <a:pt x="1028" y="1326"/>
                    <a:pt x="1028" y="1440"/>
                  </a:cubicBezTo>
                  <a:cubicBezTo>
                    <a:pt x="1028" y="1554"/>
                    <a:pt x="936" y="1646"/>
                    <a:pt x="823" y="1646"/>
                  </a:cubicBezTo>
                  <a:close/>
                  <a:moveTo>
                    <a:pt x="1142" y="720"/>
                  </a:moveTo>
                  <a:lnTo>
                    <a:pt x="504" y="720"/>
                  </a:lnTo>
                  <a:lnTo>
                    <a:pt x="504" y="515"/>
                  </a:lnTo>
                  <a:cubicBezTo>
                    <a:pt x="504" y="339"/>
                    <a:pt x="647" y="196"/>
                    <a:pt x="823" y="196"/>
                  </a:cubicBezTo>
                  <a:cubicBezTo>
                    <a:pt x="999" y="196"/>
                    <a:pt x="1142" y="339"/>
                    <a:pt x="1142" y="515"/>
                  </a:cubicBezTo>
                  <a:lnTo>
                    <a:pt x="1142" y="720"/>
                  </a:lnTo>
                  <a:close/>
                </a:path>
              </a:pathLst>
            </a:custGeom>
            <a:solidFill>
              <a:schemeClr val="bg1"/>
            </a:solidFill>
            <a:ln w="6350">
              <a:solidFill>
                <a:schemeClr val="accent3"/>
              </a:solidFill>
            </a:ln>
            <a:extLst/>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grpSp>
      <p:grpSp>
        <p:nvGrpSpPr>
          <p:cNvPr id="38" name="Group 37"/>
          <p:cNvGrpSpPr/>
          <p:nvPr/>
        </p:nvGrpSpPr>
        <p:grpSpPr>
          <a:xfrm>
            <a:off x="4508092" y="3387017"/>
            <a:ext cx="243952" cy="206529"/>
            <a:chOff x="2823877" y="2759256"/>
            <a:chExt cx="385478" cy="348493"/>
          </a:xfrm>
        </p:grpSpPr>
        <p:grpSp>
          <p:nvGrpSpPr>
            <p:cNvPr id="62" name="Group 61"/>
            <p:cNvGrpSpPr/>
            <p:nvPr/>
          </p:nvGrpSpPr>
          <p:grpSpPr>
            <a:xfrm>
              <a:off x="2880656" y="2759256"/>
              <a:ext cx="259667" cy="246896"/>
              <a:chOff x="292847" y="1775012"/>
              <a:chExt cx="364566" cy="346635"/>
            </a:xfrm>
            <a:solidFill>
              <a:schemeClr val="bg1"/>
            </a:solidFill>
          </p:grpSpPr>
          <p:grpSp>
            <p:nvGrpSpPr>
              <p:cNvPr id="68" name="Group 67"/>
              <p:cNvGrpSpPr/>
              <p:nvPr/>
            </p:nvGrpSpPr>
            <p:grpSpPr>
              <a:xfrm>
                <a:off x="292847" y="1775012"/>
                <a:ext cx="364566" cy="95624"/>
                <a:chOff x="292847" y="1775012"/>
                <a:chExt cx="364566" cy="95624"/>
              </a:xfrm>
              <a:grpFill/>
            </p:grpSpPr>
            <p:sp>
              <p:nvSpPr>
                <p:cNvPr id="77" name="Rectangle 76"/>
                <p:cNvSpPr/>
                <p:nvPr/>
              </p:nvSpPr>
              <p:spPr>
                <a:xfrm>
                  <a:off x="292847" y="1775012"/>
                  <a:ext cx="95624" cy="95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700" dirty="0">
                    <a:solidFill>
                      <a:prstClr val="white"/>
                    </a:solidFill>
                  </a:endParaRPr>
                </a:p>
              </p:txBody>
            </p:sp>
            <p:sp>
              <p:nvSpPr>
                <p:cNvPr id="78" name="Rectangle 77"/>
                <p:cNvSpPr/>
                <p:nvPr/>
              </p:nvSpPr>
              <p:spPr>
                <a:xfrm>
                  <a:off x="427318" y="1775012"/>
                  <a:ext cx="95624" cy="95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700" dirty="0">
                    <a:solidFill>
                      <a:prstClr val="white"/>
                    </a:solidFill>
                  </a:endParaRPr>
                </a:p>
              </p:txBody>
            </p:sp>
            <p:sp>
              <p:nvSpPr>
                <p:cNvPr id="79" name="Rectangle 78"/>
                <p:cNvSpPr/>
                <p:nvPr/>
              </p:nvSpPr>
              <p:spPr>
                <a:xfrm>
                  <a:off x="561789" y="1775012"/>
                  <a:ext cx="95624" cy="95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700" dirty="0">
                    <a:solidFill>
                      <a:prstClr val="white"/>
                    </a:solidFill>
                  </a:endParaRPr>
                </a:p>
              </p:txBody>
            </p:sp>
          </p:grpSp>
          <p:grpSp>
            <p:nvGrpSpPr>
              <p:cNvPr id="69" name="Group 68"/>
              <p:cNvGrpSpPr/>
              <p:nvPr/>
            </p:nvGrpSpPr>
            <p:grpSpPr>
              <a:xfrm>
                <a:off x="292847" y="1900518"/>
                <a:ext cx="364566" cy="95624"/>
                <a:chOff x="292847" y="1775012"/>
                <a:chExt cx="364566" cy="95624"/>
              </a:xfrm>
              <a:grpFill/>
            </p:grpSpPr>
            <p:sp>
              <p:nvSpPr>
                <p:cNvPr id="74" name="Rectangle 73"/>
                <p:cNvSpPr/>
                <p:nvPr/>
              </p:nvSpPr>
              <p:spPr>
                <a:xfrm>
                  <a:off x="292847" y="1775012"/>
                  <a:ext cx="95624" cy="95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700" dirty="0">
                    <a:solidFill>
                      <a:prstClr val="white"/>
                    </a:solidFill>
                  </a:endParaRPr>
                </a:p>
              </p:txBody>
            </p:sp>
            <p:sp>
              <p:nvSpPr>
                <p:cNvPr id="75" name="Rectangle 74"/>
                <p:cNvSpPr/>
                <p:nvPr/>
              </p:nvSpPr>
              <p:spPr>
                <a:xfrm>
                  <a:off x="427318" y="1775012"/>
                  <a:ext cx="95624" cy="95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700" dirty="0">
                    <a:solidFill>
                      <a:prstClr val="white"/>
                    </a:solidFill>
                  </a:endParaRPr>
                </a:p>
              </p:txBody>
            </p:sp>
            <p:sp>
              <p:nvSpPr>
                <p:cNvPr id="76" name="Rectangle 75"/>
                <p:cNvSpPr/>
                <p:nvPr/>
              </p:nvSpPr>
              <p:spPr>
                <a:xfrm>
                  <a:off x="561789" y="1775012"/>
                  <a:ext cx="95624" cy="95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700" dirty="0">
                    <a:solidFill>
                      <a:prstClr val="white"/>
                    </a:solidFill>
                  </a:endParaRPr>
                </a:p>
              </p:txBody>
            </p:sp>
          </p:grpSp>
          <p:grpSp>
            <p:nvGrpSpPr>
              <p:cNvPr id="70" name="Group 69"/>
              <p:cNvGrpSpPr/>
              <p:nvPr/>
            </p:nvGrpSpPr>
            <p:grpSpPr>
              <a:xfrm>
                <a:off x="292847" y="2026023"/>
                <a:ext cx="364566" cy="95624"/>
                <a:chOff x="292847" y="1775012"/>
                <a:chExt cx="364566" cy="95624"/>
              </a:xfrm>
              <a:grpFill/>
            </p:grpSpPr>
            <p:sp>
              <p:nvSpPr>
                <p:cNvPr id="71" name="Rectangle 70"/>
                <p:cNvSpPr/>
                <p:nvPr/>
              </p:nvSpPr>
              <p:spPr>
                <a:xfrm>
                  <a:off x="292847" y="1775012"/>
                  <a:ext cx="95624" cy="95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700" dirty="0">
                    <a:solidFill>
                      <a:prstClr val="white"/>
                    </a:solidFill>
                  </a:endParaRPr>
                </a:p>
              </p:txBody>
            </p:sp>
            <p:sp>
              <p:nvSpPr>
                <p:cNvPr id="72" name="Rectangle 71"/>
                <p:cNvSpPr/>
                <p:nvPr/>
              </p:nvSpPr>
              <p:spPr>
                <a:xfrm>
                  <a:off x="427318" y="1775012"/>
                  <a:ext cx="95624" cy="95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700" dirty="0">
                    <a:solidFill>
                      <a:prstClr val="white"/>
                    </a:solidFill>
                  </a:endParaRPr>
                </a:p>
              </p:txBody>
            </p:sp>
            <p:sp>
              <p:nvSpPr>
                <p:cNvPr id="73" name="Rectangle 72"/>
                <p:cNvSpPr/>
                <p:nvPr/>
              </p:nvSpPr>
              <p:spPr>
                <a:xfrm>
                  <a:off x="561789" y="1775012"/>
                  <a:ext cx="95624" cy="95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700" dirty="0">
                    <a:solidFill>
                      <a:prstClr val="white"/>
                    </a:solidFill>
                  </a:endParaRPr>
                </a:p>
              </p:txBody>
            </p:sp>
          </p:grpSp>
        </p:grpSp>
        <p:grpSp>
          <p:nvGrpSpPr>
            <p:cNvPr id="63" name="Group 62"/>
            <p:cNvGrpSpPr/>
            <p:nvPr/>
          </p:nvGrpSpPr>
          <p:grpSpPr>
            <a:xfrm>
              <a:off x="3024084" y="2898573"/>
              <a:ext cx="185271" cy="209176"/>
              <a:chOff x="3024093" y="2898587"/>
              <a:chExt cx="185271" cy="209177"/>
            </a:xfrm>
          </p:grpSpPr>
          <p:sp>
            <p:nvSpPr>
              <p:cNvPr id="66" name="Oval 65"/>
              <p:cNvSpPr/>
              <p:nvPr/>
            </p:nvSpPr>
            <p:spPr>
              <a:xfrm>
                <a:off x="3024093" y="2898587"/>
                <a:ext cx="185271" cy="20917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700" dirty="0">
                  <a:solidFill>
                    <a:prstClr val="white"/>
                  </a:solidFill>
                </a:endParaRPr>
              </a:p>
            </p:txBody>
          </p:sp>
          <p:sp>
            <p:nvSpPr>
              <p:cNvPr id="67" name="Freeform 40"/>
              <p:cNvSpPr>
                <a:spLocks noEditPoints="1"/>
              </p:cNvSpPr>
              <p:nvPr/>
            </p:nvSpPr>
            <p:spPr bwMode="auto">
              <a:xfrm>
                <a:off x="3035302" y="2910540"/>
                <a:ext cx="161956" cy="161365"/>
              </a:xfrm>
              <a:custGeom>
                <a:avLst/>
                <a:gdLst>
                  <a:gd name="T0" fmla="*/ 57 w 113"/>
                  <a:gd name="T1" fmla="*/ 0 h 113"/>
                  <a:gd name="T2" fmla="*/ 0 w 113"/>
                  <a:gd name="T3" fmla="*/ 57 h 113"/>
                  <a:gd name="T4" fmla="*/ 57 w 113"/>
                  <a:gd name="T5" fmla="*/ 113 h 113"/>
                  <a:gd name="T6" fmla="*/ 113 w 113"/>
                  <a:gd name="T7" fmla="*/ 57 h 113"/>
                  <a:gd name="T8" fmla="*/ 57 w 113"/>
                  <a:gd name="T9" fmla="*/ 0 h 113"/>
                  <a:gd name="T10" fmla="*/ 53 w 113"/>
                  <a:gd name="T11" fmla="*/ 89 h 113"/>
                  <a:gd name="T12" fmla="*/ 23 w 113"/>
                  <a:gd name="T13" fmla="*/ 60 h 113"/>
                  <a:gd name="T14" fmla="*/ 33 w 113"/>
                  <a:gd name="T15" fmla="*/ 50 h 113"/>
                  <a:gd name="T16" fmla="*/ 51 w 113"/>
                  <a:gd name="T17" fmla="*/ 68 h 113"/>
                  <a:gd name="T18" fmla="*/ 81 w 113"/>
                  <a:gd name="T19" fmla="*/ 30 h 113"/>
                  <a:gd name="T20" fmla="*/ 93 w 113"/>
                  <a:gd name="T21" fmla="*/ 39 h 113"/>
                  <a:gd name="T22" fmla="*/ 53 w 113"/>
                  <a:gd name="T23" fmla="*/ 89 h 113"/>
                  <a:gd name="T24" fmla="*/ 53 w 113"/>
                  <a:gd name="T25" fmla="*/ 8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113">
                    <a:moveTo>
                      <a:pt x="57" y="0"/>
                    </a:moveTo>
                    <a:cubicBezTo>
                      <a:pt x="25" y="0"/>
                      <a:pt x="0" y="25"/>
                      <a:pt x="0" y="57"/>
                    </a:cubicBezTo>
                    <a:cubicBezTo>
                      <a:pt x="0" y="88"/>
                      <a:pt x="25" y="113"/>
                      <a:pt x="57" y="113"/>
                    </a:cubicBezTo>
                    <a:cubicBezTo>
                      <a:pt x="88" y="113"/>
                      <a:pt x="113" y="88"/>
                      <a:pt x="113" y="57"/>
                    </a:cubicBezTo>
                    <a:cubicBezTo>
                      <a:pt x="113" y="25"/>
                      <a:pt x="88" y="0"/>
                      <a:pt x="57" y="0"/>
                    </a:cubicBezTo>
                    <a:moveTo>
                      <a:pt x="53" y="89"/>
                    </a:moveTo>
                    <a:cubicBezTo>
                      <a:pt x="23" y="60"/>
                      <a:pt x="23" y="60"/>
                      <a:pt x="23" y="60"/>
                    </a:cubicBezTo>
                    <a:cubicBezTo>
                      <a:pt x="33" y="50"/>
                      <a:pt x="33" y="50"/>
                      <a:pt x="33" y="50"/>
                    </a:cubicBezTo>
                    <a:cubicBezTo>
                      <a:pt x="51" y="68"/>
                      <a:pt x="51" y="68"/>
                      <a:pt x="51" y="68"/>
                    </a:cubicBezTo>
                    <a:cubicBezTo>
                      <a:pt x="81" y="30"/>
                      <a:pt x="81" y="30"/>
                      <a:pt x="81" y="30"/>
                    </a:cubicBezTo>
                    <a:cubicBezTo>
                      <a:pt x="93" y="39"/>
                      <a:pt x="93" y="39"/>
                      <a:pt x="93" y="39"/>
                    </a:cubicBezTo>
                    <a:cubicBezTo>
                      <a:pt x="53" y="89"/>
                      <a:pt x="53" y="89"/>
                      <a:pt x="53" y="89"/>
                    </a:cubicBezTo>
                    <a:cubicBezTo>
                      <a:pt x="53" y="89"/>
                      <a:pt x="53" y="89"/>
                      <a:pt x="53" y="89"/>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grpSp>
        <p:sp>
          <p:nvSpPr>
            <p:cNvPr id="64" name="Oval 63"/>
            <p:cNvSpPr/>
            <p:nvPr/>
          </p:nvSpPr>
          <p:spPr>
            <a:xfrm>
              <a:off x="2823877" y="2919498"/>
              <a:ext cx="161365" cy="1613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700" dirty="0">
                <a:solidFill>
                  <a:prstClr val="white"/>
                </a:solidFill>
              </a:endParaRPr>
            </a:p>
          </p:txBody>
        </p:sp>
        <p:sp>
          <p:nvSpPr>
            <p:cNvPr id="65" name="Oval 64"/>
            <p:cNvSpPr/>
            <p:nvPr/>
          </p:nvSpPr>
          <p:spPr>
            <a:xfrm>
              <a:off x="2832846" y="2910539"/>
              <a:ext cx="161365" cy="161366"/>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ctr"/>
              <a:r>
                <a:rPr lang="en-US" sz="700" b="1" dirty="0">
                  <a:solidFill>
                    <a:srgbClr val="005EB8"/>
                  </a:solidFill>
                </a:rPr>
                <a:t>X</a:t>
              </a:r>
            </a:p>
          </p:txBody>
        </p:sp>
      </p:grpSp>
      <p:grpSp>
        <p:nvGrpSpPr>
          <p:cNvPr id="39" name="Group 38"/>
          <p:cNvGrpSpPr/>
          <p:nvPr/>
        </p:nvGrpSpPr>
        <p:grpSpPr>
          <a:xfrm>
            <a:off x="5060248" y="3387607"/>
            <a:ext cx="257958" cy="205349"/>
            <a:chOff x="-49026" y="1309594"/>
            <a:chExt cx="1090613" cy="927101"/>
          </a:xfrm>
        </p:grpSpPr>
        <p:sp>
          <p:nvSpPr>
            <p:cNvPr id="57" name="Freeform 44"/>
            <p:cNvSpPr>
              <a:spLocks noEditPoints="1"/>
            </p:cNvSpPr>
            <p:nvPr/>
          </p:nvSpPr>
          <p:spPr bwMode="auto">
            <a:xfrm>
              <a:off x="681223" y="1849344"/>
              <a:ext cx="212725" cy="276226"/>
            </a:xfrm>
            <a:custGeom>
              <a:avLst/>
              <a:gdLst>
                <a:gd name="T0" fmla="*/ 56 w 56"/>
                <a:gd name="T1" fmla="*/ 68 h 73"/>
                <a:gd name="T2" fmla="*/ 5 w 56"/>
                <a:gd name="T3" fmla="*/ 73 h 73"/>
                <a:gd name="T4" fmla="*/ 0 w 56"/>
                <a:gd name="T5" fmla="*/ 5 h 73"/>
                <a:gd name="T6" fmla="*/ 51 w 56"/>
                <a:gd name="T7" fmla="*/ 0 h 73"/>
                <a:gd name="T8" fmla="*/ 40 w 56"/>
                <a:gd name="T9" fmla="*/ 61 h 73"/>
                <a:gd name="T10" fmla="*/ 40 w 56"/>
                <a:gd name="T11" fmla="*/ 59 h 73"/>
                <a:gd name="T12" fmla="*/ 40 w 56"/>
                <a:gd name="T13" fmla="*/ 61 h 73"/>
                <a:gd name="T14" fmla="*/ 36 w 56"/>
                <a:gd name="T15" fmla="*/ 56 h 73"/>
                <a:gd name="T16" fmla="*/ 37 w 56"/>
                <a:gd name="T17" fmla="*/ 57 h 73"/>
                <a:gd name="T18" fmla="*/ 45 w 56"/>
                <a:gd name="T19" fmla="*/ 57 h 73"/>
                <a:gd name="T20" fmla="*/ 44 w 56"/>
                <a:gd name="T21" fmla="*/ 56 h 73"/>
                <a:gd name="T22" fmla="*/ 40 w 56"/>
                <a:gd name="T23" fmla="*/ 52 h 73"/>
                <a:gd name="T24" fmla="*/ 40 w 56"/>
                <a:gd name="T25" fmla="*/ 54 h 73"/>
                <a:gd name="T26" fmla="*/ 40 w 56"/>
                <a:gd name="T27" fmla="*/ 52 h 73"/>
                <a:gd name="T28" fmla="*/ 49 w 56"/>
                <a:gd name="T29" fmla="*/ 18 h 73"/>
                <a:gd name="T30" fmla="*/ 50 w 56"/>
                <a:gd name="T31" fmla="*/ 8 h 73"/>
                <a:gd name="T32" fmla="*/ 7 w 56"/>
                <a:gd name="T33" fmla="*/ 7 h 73"/>
                <a:gd name="T34" fmla="*/ 6 w 56"/>
                <a:gd name="T35" fmla="*/ 17 h 73"/>
                <a:gd name="T36" fmla="*/ 15 w 56"/>
                <a:gd name="T37" fmla="*/ 38 h 73"/>
                <a:gd name="T38" fmla="*/ 16 w 56"/>
                <a:gd name="T39" fmla="*/ 39 h 73"/>
                <a:gd name="T40" fmla="*/ 17 w 56"/>
                <a:gd name="T41" fmla="*/ 36 h 73"/>
                <a:gd name="T42" fmla="*/ 20 w 56"/>
                <a:gd name="T43" fmla="*/ 35 h 73"/>
                <a:gd name="T44" fmla="*/ 19 w 56"/>
                <a:gd name="T45" fmla="*/ 34 h 73"/>
                <a:gd name="T46" fmla="*/ 17 w 56"/>
                <a:gd name="T47" fmla="*/ 31 h 73"/>
                <a:gd name="T48" fmla="*/ 16 w 56"/>
                <a:gd name="T49" fmla="*/ 31 h 73"/>
                <a:gd name="T50" fmla="*/ 15 w 56"/>
                <a:gd name="T51" fmla="*/ 34 h 73"/>
                <a:gd name="T52" fmla="*/ 12 w 56"/>
                <a:gd name="T53" fmla="*/ 35 h 73"/>
                <a:gd name="T54" fmla="*/ 12 w 56"/>
                <a:gd name="T55" fmla="*/ 36 h 73"/>
                <a:gd name="T56" fmla="*/ 15 w 56"/>
                <a:gd name="T57" fmla="*/ 38 h 73"/>
                <a:gd name="T58" fmla="*/ 13 w 56"/>
                <a:gd name="T59" fmla="*/ 59 h 73"/>
                <a:gd name="T60" fmla="*/ 14 w 56"/>
                <a:gd name="T61" fmla="*/ 60 h 73"/>
                <a:gd name="T62" fmla="*/ 18 w 56"/>
                <a:gd name="T63" fmla="*/ 60 h 73"/>
                <a:gd name="T64" fmla="*/ 19 w 56"/>
                <a:gd name="T65" fmla="*/ 59 h 73"/>
                <a:gd name="T66" fmla="*/ 17 w 56"/>
                <a:gd name="T67" fmla="*/ 57 h 73"/>
                <a:gd name="T68" fmla="*/ 19 w 56"/>
                <a:gd name="T69" fmla="*/ 54 h 73"/>
                <a:gd name="T70" fmla="*/ 18 w 56"/>
                <a:gd name="T71" fmla="*/ 53 h 73"/>
                <a:gd name="T72" fmla="*/ 14 w 56"/>
                <a:gd name="T73" fmla="*/ 53 h 73"/>
                <a:gd name="T74" fmla="*/ 13 w 56"/>
                <a:gd name="T75" fmla="*/ 54 h 73"/>
                <a:gd name="T76" fmla="*/ 15 w 56"/>
                <a:gd name="T77" fmla="*/ 56 h 73"/>
                <a:gd name="T78" fmla="*/ 37 w 56"/>
                <a:gd name="T79" fmla="*/ 34 h 73"/>
                <a:gd name="T80" fmla="*/ 36 w 56"/>
                <a:gd name="T81" fmla="*/ 35 h 73"/>
                <a:gd name="T82" fmla="*/ 44 w 56"/>
                <a:gd name="T83" fmla="*/ 36 h 73"/>
                <a:gd name="T84" fmla="*/ 45 w 56"/>
                <a:gd name="T85" fmla="*/ 35 h 73"/>
                <a:gd name="T86" fmla="*/ 37 w 56"/>
                <a:gd name="T87" fmla="*/ 34 h 73"/>
                <a:gd name="T88" fmla="*/ 7 w 56"/>
                <a:gd name="T89" fmla="*/ 26 h 73"/>
                <a:gd name="T90" fmla="*/ 6 w 56"/>
                <a:gd name="T91" fmla="*/ 42 h 73"/>
                <a:gd name="T92" fmla="*/ 25 w 56"/>
                <a:gd name="T93" fmla="*/ 43 h 73"/>
                <a:gd name="T94" fmla="*/ 25 w 56"/>
                <a:gd name="T95" fmla="*/ 27 h 73"/>
                <a:gd name="T96" fmla="*/ 49 w 56"/>
                <a:gd name="T97" fmla="*/ 26 h 73"/>
                <a:gd name="T98" fmla="*/ 31 w 56"/>
                <a:gd name="T99" fmla="*/ 27 h 73"/>
                <a:gd name="T100" fmla="*/ 32 w 56"/>
                <a:gd name="T101" fmla="*/ 43 h 73"/>
                <a:gd name="T102" fmla="*/ 50 w 56"/>
                <a:gd name="T103" fmla="*/ 42 h 73"/>
                <a:gd name="T104" fmla="*/ 49 w 56"/>
                <a:gd name="T105" fmla="*/ 26 h 73"/>
                <a:gd name="T106" fmla="*/ 25 w 56"/>
                <a:gd name="T107" fmla="*/ 65 h 73"/>
                <a:gd name="T108" fmla="*/ 25 w 56"/>
                <a:gd name="T109" fmla="*/ 49 h 73"/>
                <a:gd name="T110" fmla="*/ 7 w 56"/>
                <a:gd name="T111" fmla="*/ 48 h 73"/>
                <a:gd name="T112" fmla="*/ 6 w 56"/>
                <a:gd name="T113" fmla="*/ 64 h 73"/>
                <a:gd name="T114" fmla="*/ 32 w 56"/>
                <a:gd name="T115" fmla="*/ 65 h 73"/>
                <a:gd name="T116" fmla="*/ 50 w 56"/>
                <a:gd name="T117" fmla="*/ 64 h 73"/>
                <a:gd name="T118" fmla="*/ 49 w 56"/>
                <a:gd name="T119" fmla="*/ 48 h 73"/>
                <a:gd name="T120" fmla="*/ 31 w 56"/>
                <a:gd name="T121" fmla="*/ 49 h 73"/>
                <a:gd name="T122" fmla="*/ 32 w 56"/>
                <a:gd name="T123" fmla="*/ 6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 h="73">
                  <a:moveTo>
                    <a:pt x="56" y="5"/>
                  </a:moveTo>
                  <a:cubicBezTo>
                    <a:pt x="56" y="26"/>
                    <a:pt x="56" y="47"/>
                    <a:pt x="56" y="68"/>
                  </a:cubicBezTo>
                  <a:cubicBezTo>
                    <a:pt x="56" y="71"/>
                    <a:pt x="54" y="73"/>
                    <a:pt x="51" y="73"/>
                  </a:cubicBezTo>
                  <a:cubicBezTo>
                    <a:pt x="35" y="73"/>
                    <a:pt x="21" y="73"/>
                    <a:pt x="5" y="73"/>
                  </a:cubicBezTo>
                  <a:cubicBezTo>
                    <a:pt x="2" y="73"/>
                    <a:pt x="0" y="71"/>
                    <a:pt x="0" y="68"/>
                  </a:cubicBezTo>
                  <a:cubicBezTo>
                    <a:pt x="0" y="47"/>
                    <a:pt x="0" y="26"/>
                    <a:pt x="0" y="5"/>
                  </a:cubicBezTo>
                  <a:cubicBezTo>
                    <a:pt x="0" y="2"/>
                    <a:pt x="2" y="0"/>
                    <a:pt x="5" y="0"/>
                  </a:cubicBezTo>
                  <a:cubicBezTo>
                    <a:pt x="21" y="0"/>
                    <a:pt x="35" y="0"/>
                    <a:pt x="51" y="0"/>
                  </a:cubicBezTo>
                  <a:cubicBezTo>
                    <a:pt x="54" y="0"/>
                    <a:pt x="56" y="2"/>
                    <a:pt x="56" y="5"/>
                  </a:cubicBezTo>
                  <a:close/>
                  <a:moveTo>
                    <a:pt x="40" y="61"/>
                  </a:moveTo>
                  <a:cubicBezTo>
                    <a:pt x="41" y="61"/>
                    <a:pt x="41" y="60"/>
                    <a:pt x="41" y="60"/>
                  </a:cubicBezTo>
                  <a:cubicBezTo>
                    <a:pt x="41" y="59"/>
                    <a:pt x="41" y="59"/>
                    <a:pt x="40" y="59"/>
                  </a:cubicBezTo>
                  <a:cubicBezTo>
                    <a:pt x="40" y="59"/>
                    <a:pt x="39" y="59"/>
                    <a:pt x="39" y="60"/>
                  </a:cubicBezTo>
                  <a:cubicBezTo>
                    <a:pt x="39" y="60"/>
                    <a:pt x="40" y="61"/>
                    <a:pt x="40" y="61"/>
                  </a:cubicBezTo>
                  <a:close/>
                  <a:moveTo>
                    <a:pt x="37" y="56"/>
                  </a:moveTo>
                  <a:cubicBezTo>
                    <a:pt x="37" y="56"/>
                    <a:pt x="36" y="56"/>
                    <a:pt x="36" y="56"/>
                  </a:cubicBezTo>
                  <a:cubicBezTo>
                    <a:pt x="36" y="57"/>
                    <a:pt x="36" y="57"/>
                    <a:pt x="36" y="57"/>
                  </a:cubicBezTo>
                  <a:cubicBezTo>
                    <a:pt x="36" y="57"/>
                    <a:pt x="37" y="57"/>
                    <a:pt x="37" y="57"/>
                  </a:cubicBezTo>
                  <a:cubicBezTo>
                    <a:pt x="44" y="57"/>
                    <a:pt x="44" y="57"/>
                    <a:pt x="44" y="57"/>
                  </a:cubicBezTo>
                  <a:cubicBezTo>
                    <a:pt x="44" y="57"/>
                    <a:pt x="45" y="57"/>
                    <a:pt x="45" y="57"/>
                  </a:cubicBezTo>
                  <a:cubicBezTo>
                    <a:pt x="45" y="56"/>
                    <a:pt x="45" y="56"/>
                    <a:pt x="45" y="56"/>
                  </a:cubicBezTo>
                  <a:cubicBezTo>
                    <a:pt x="45" y="56"/>
                    <a:pt x="44" y="56"/>
                    <a:pt x="44" y="56"/>
                  </a:cubicBezTo>
                  <a:cubicBezTo>
                    <a:pt x="37" y="56"/>
                    <a:pt x="37" y="56"/>
                    <a:pt x="37" y="56"/>
                  </a:cubicBezTo>
                  <a:close/>
                  <a:moveTo>
                    <a:pt x="40" y="52"/>
                  </a:moveTo>
                  <a:cubicBezTo>
                    <a:pt x="40" y="52"/>
                    <a:pt x="39" y="53"/>
                    <a:pt x="39" y="53"/>
                  </a:cubicBezTo>
                  <a:cubicBezTo>
                    <a:pt x="39" y="54"/>
                    <a:pt x="40" y="54"/>
                    <a:pt x="40" y="54"/>
                  </a:cubicBezTo>
                  <a:cubicBezTo>
                    <a:pt x="41" y="54"/>
                    <a:pt x="41" y="54"/>
                    <a:pt x="41" y="53"/>
                  </a:cubicBezTo>
                  <a:cubicBezTo>
                    <a:pt x="41" y="53"/>
                    <a:pt x="41" y="52"/>
                    <a:pt x="40" y="52"/>
                  </a:cubicBezTo>
                  <a:close/>
                  <a:moveTo>
                    <a:pt x="7" y="18"/>
                  </a:moveTo>
                  <a:cubicBezTo>
                    <a:pt x="49" y="18"/>
                    <a:pt x="49" y="18"/>
                    <a:pt x="49" y="18"/>
                  </a:cubicBezTo>
                  <a:cubicBezTo>
                    <a:pt x="50" y="18"/>
                    <a:pt x="50" y="17"/>
                    <a:pt x="50" y="17"/>
                  </a:cubicBezTo>
                  <a:cubicBezTo>
                    <a:pt x="50" y="8"/>
                    <a:pt x="50" y="8"/>
                    <a:pt x="50" y="8"/>
                  </a:cubicBezTo>
                  <a:cubicBezTo>
                    <a:pt x="50" y="7"/>
                    <a:pt x="50" y="7"/>
                    <a:pt x="49" y="7"/>
                  </a:cubicBezTo>
                  <a:cubicBezTo>
                    <a:pt x="7" y="7"/>
                    <a:pt x="7" y="7"/>
                    <a:pt x="7" y="7"/>
                  </a:cubicBezTo>
                  <a:cubicBezTo>
                    <a:pt x="7" y="7"/>
                    <a:pt x="6" y="7"/>
                    <a:pt x="6" y="8"/>
                  </a:cubicBezTo>
                  <a:cubicBezTo>
                    <a:pt x="6" y="17"/>
                    <a:pt x="6" y="17"/>
                    <a:pt x="6" y="17"/>
                  </a:cubicBezTo>
                  <a:cubicBezTo>
                    <a:pt x="6" y="17"/>
                    <a:pt x="7" y="18"/>
                    <a:pt x="7" y="18"/>
                  </a:cubicBezTo>
                  <a:close/>
                  <a:moveTo>
                    <a:pt x="15" y="38"/>
                  </a:moveTo>
                  <a:cubicBezTo>
                    <a:pt x="15" y="39"/>
                    <a:pt x="15" y="39"/>
                    <a:pt x="16" y="39"/>
                  </a:cubicBezTo>
                  <a:cubicBezTo>
                    <a:pt x="16" y="39"/>
                    <a:pt x="16" y="39"/>
                    <a:pt x="16" y="39"/>
                  </a:cubicBezTo>
                  <a:cubicBezTo>
                    <a:pt x="16" y="39"/>
                    <a:pt x="17" y="39"/>
                    <a:pt x="17" y="38"/>
                  </a:cubicBezTo>
                  <a:cubicBezTo>
                    <a:pt x="17" y="36"/>
                    <a:pt x="17" y="36"/>
                    <a:pt x="17" y="36"/>
                  </a:cubicBezTo>
                  <a:cubicBezTo>
                    <a:pt x="19" y="36"/>
                    <a:pt x="19" y="36"/>
                    <a:pt x="19" y="36"/>
                  </a:cubicBezTo>
                  <a:cubicBezTo>
                    <a:pt x="20" y="36"/>
                    <a:pt x="20" y="35"/>
                    <a:pt x="20" y="35"/>
                  </a:cubicBezTo>
                  <a:cubicBezTo>
                    <a:pt x="20" y="35"/>
                    <a:pt x="20" y="35"/>
                    <a:pt x="20" y="35"/>
                  </a:cubicBezTo>
                  <a:cubicBezTo>
                    <a:pt x="20" y="34"/>
                    <a:pt x="20" y="34"/>
                    <a:pt x="19" y="34"/>
                  </a:cubicBezTo>
                  <a:cubicBezTo>
                    <a:pt x="17" y="34"/>
                    <a:pt x="17" y="34"/>
                    <a:pt x="17" y="34"/>
                  </a:cubicBezTo>
                  <a:cubicBezTo>
                    <a:pt x="17" y="31"/>
                    <a:pt x="17" y="31"/>
                    <a:pt x="17" y="31"/>
                  </a:cubicBezTo>
                  <a:cubicBezTo>
                    <a:pt x="17" y="31"/>
                    <a:pt x="16" y="31"/>
                    <a:pt x="16" y="31"/>
                  </a:cubicBezTo>
                  <a:cubicBezTo>
                    <a:pt x="16" y="31"/>
                    <a:pt x="16" y="31"/>
                    <a:pt x="16" y="31"/>
                  </a:cubicBezTo>
                  <a:cubicBezTo>
                    <a:pt x="15" y="31"/>
                    <a:pt x="15" y="31"/>
                    <a:pt x="15" y="31"/>
                  </a:cubicBezTo>
                  <a:cubicBezTo>
                    <a:pt x="15" y="34"/>
                    <a:pt x="15" y="34"/>
                    <a:pt x="15" y="34"/>
                  </a:cubicBezTo>
                  <a:cubicBezTo>
                    <a:pt x="12" y="34"/>
                    <a:pt x="12" y="34"/>
                    <a:pt x="12" y="34"/>
                  </a:cubicBezTo>
                  <a:cubicBezTo>
                    <a:pt x="12" y="34"/>
                    <a:pt x="12" y="34"/>
                    <a:pt x="12" y="35"/>
                  </a:cubicBezTo>
                  <a:cubicBezTo>
                    <a:pt x="12" y="35"/>
                    <a:pt x="12" y="35"/>
                    <a:pt x="12" y="35"/>
                  </a:cubicBezTo>
                  <a:cubicBezTo>
                    <a:pt x="12" y="35"/>
                    <a:pt x="12" y="36"/>
                    <a:pt x="12" y="36"/>
                  </a:cubicBezTo>
                  <a:cubicBezTo>
                    <a:pt x="15" y="36"/>
                    <a:pt x="15" y="36"/>
                    <a:pt x="15" y="36"/>
                  </a:cubicBezTo>
                  <a:cubicBezTo>
                    <a:pt x="15" y="38"/>
                    <a:pt x="15" y="38"/>
                    <a:pt x="15" y="38"/>
                  </a:cubicBezTo>
                  <a:close/>
                  <a:moveTo>
                    <a:pt x="13" y="58"/>
                  </a:moveTo>
                  <a:cubicBezTo>
                    <a:pt x="12" y="59"/>
                    <a:pt x="12" y="59"/>
                    <a:pt x="13" y="59"/>
                  </a:cubicBezTo>
                  <a:cubicBezTo>
                    <a:pt x="13" y="60"/>
                    <a:pt x="13" y="60"/>
                    <a:pt x="13" y="60"/>
                  </a:cubicBezTo>
                  <a:cubicBezTo>
                    <a:pt x="13" y="60"/>
                    <a:pt x="14" y="60"/>
                    <a:pt x="14" y="60"/>
                  </a:cubicBezTo>
                  <a:cubicBezTo>
                    <a:pt x="16" y="58"/>
                    <a:pt x="16" y="58"/>
                    <a:pt x="16" y="58"/>
                  </a:cubicBezTo>
                  <a:cubicBezTo>
                    <a:pt x="18" y="60"/>
                    <a:pt x="18" y="60"/>
                    <a:pt x="18" y="60"/>
                  </a:cubicBezTo>
                  <a:cubicBezTo>
                    <a:pt x="18" y="60"/>
                    <a:pt x="18" y="60"/>
                    <a:pt x="19" y="60"/>
                  </a:cubicBezTo>
                  <a:cubicBezTo>
                    <a:pt x="19" y="59"/>
                    <a:pt x="19" y="59"/>
                    <a:pt x="19" y="59"/>
                  </a:cubicBezTo>
                  <a:cubicBezTo>
                    <a:pt x="19" y="59"/>
                    <a:pt x="19" y="59"/>
                    <a:pt x="19" y="58"/>
                  </a:cubicBezTo>
                  <a:cubicBezTo>
                    <a:pt x="17" y="57"/>
                    <a:pt x="17" y="57"/>
                    <a:pt x="17" y="57"/>
                  </a:cubicBezTo>
                  <a:cubicBezTo>
                    <a:pt x="19" y="55"/>
                    <a:pt x="19" y="55"/>
                    <a:pt x="19" y="55"/>
                  </a:cubicBezTo>
                  <a:cubicBezTo>
                    <a:pt x="19" y="54"/>
                    <a:pt x="19" y="54"/>
                    <a:pt x="19" y="54"/>
                  </a:cubicBezTo>
                  <a:cubicBezTo>
                    <a:pt x="19" y="53"/>
                    <a:pt x="19" y="53"/>
                    <a:pt x="19" y="53"/>
                  </a:cubicBezTo>
                  <a:cubicBezTo>
                    <a:pt x="18" y="53"/>
                    <a:pt x="18" y="53"/>
                    <a:pt x="18" y="53"/>
                  </a:cubicBezTo>
                  <a:cubicBezTo>
                    <a:pt x="16" y="55"/>
                    <a:pt x="16" y="55"/>
                    <a:pt x="16" y="55"/>
                  </a:cubicBezTo>
                  <a:cubicBezTo>
                    <a:pt x="14" y="53"/>
                    <a:pt x="14" y="53"/>
                    <a:pt x="14" y="53"/>
                  </a:cubicBezTo>
                  <a:cubicBezTo>
                    <a:pt x="14" y="53"/>
                    <a:pt x="13" y="53"/>
                    <a:pt x="13" y="53"/>
                  </a:cubicBezTo>
                  <a:cubicBezTo>
                    <a:pt x="13" y="54"/>
                    <a:pt x="13" y="54"/>
                    <a:pt x="13" y="54"/>
                  </a:cubicBezTo>
                  <a:cubicBezTo>
                    <a:pt x="12" y="54"/>
                    <a:pt x="12" y="54"/>
                    <a:pt x="13" y="55"/>
                  </a:cubicBezTo>
                  <a:cubicBezTo>
                    <a:pt x="15" y="56"/>
                    <a:pt x="15" y="56"/>
                    <a:pt x="15" y="56"/>
                  </a:cubicBezTo>
                  <a:cubicBezTo>
                    <a:pt x="13" y="58"/>
                    <a:pt x="13" y="58"/>
                    <a:pt x="13" y="58"/>
                  </a:cubicBezTo>
                  <a:close/>
                  <a:moveTo>
                    <a:pt x="37" y="34"/>
                  </a:moveTo>
                  <a:cubicBezTo>
                    <a:pt x="37" y="34"/>
                    <a:pt x="36" y="34"/>
                    <a:pt x="36" y="35"/>
                  </a:cubicBezTo>
                  <a:cubicBezTo>
                    <a:pt x="36" y="35"/>
                    <a:pt x="36" y="35"/>
                    <a:pt x="36" y="35"/>
                  </a:cubicBezTo>
                  <a:cubicBezTo>
                    <a:pt x="36" y="35"/>
                    <a:pt x="37" y="36"/>
                    <a:pt x="37" y="36"/>
                  </a:cubicBezTo>
                  <a:cubicBezTo>
                    <a:pt x="44" y="36"/>
                    <a:pt x="44" y="36"/>
                    <a:pt x="44" y="36"/>
                  </a:cubicBezTo>
                  <a:cubicBezTo>
                    <a:pt x="44" y="36"/>
                    <a:pt x="45" y="35"/>
                    <a:pt x="45" y="35"/>
                  </a:cubicBezTo>
                  <a:cubicBezTo>
                    <a:pt x="45" y="35"/>
                    <a:pt x="45" y="35"/>
                    <a:pt x="45" y="35"/>
                  </a:cubicBezTo>
                  <a:cubicBezTo>
                    <a:pt x="45" y="34"/>
                    <a:pt x="44" y="34"/>
                    <a:pt x="44" y="34"/>
                  </a:cubicBezTo>
                  <a:cubicBezTo>
                    <a:pt x="37" y="34"/>
                    <a:pt x="37" y="34"/>
                    <a:pt x="37" y="34"/>
                  </a:cubicBezTo>
                  <a:close/>
                  <a:moveTo>
                    <a:pt x="25" y="26"/>
                  </a:moveTo>
                  <a:cubicBezTo>
                    <a:pt x="7" y="26"/>
                    <a:pt x="7" y="26"/>
                    <a:pt x="7" y="26"/>
                  </a:cubicBezTo>
                  <a:cubicBezTo>
                    <a:pt x="7" y="26"/>
                    <a:pt x="6" y="27"/>
                    <a:pt x="6" y="27"/>
                  </a:cubicBezTo>
                  <a:cubicBezTo>
                    <a:pt x="6" y="42"/>
                    <a:pt x="6" y="42"/>
                    <a:pt x="6" y="42"/>
                  </a:cubicBezTo>
                  <a:cubicBezTo>
                    <a:pt x="6" y="43"/>
                    <a:pt x="7" y="43"/>
                    <a:pt x="7" y="43"/>
                  </a:cubicBezTo>
                  <a:cubicBezTo>
                    <a:pt x="25" y="43"/>
                    <a:pt x="25" y="43"/>
                    <a:pt x="25" y="43"/>
                  </a:cubicBezTo>
                  <a:cubicBezTo>
                    <a:pt x="25" y="43"/>
                    <a:pt x="25" y="43"/>
                    <a:pt x="25" y="42"/>
                  </a:cubicBezTo>
                  <a:cubicBezTo>
                    <a:pt x="25" y="27"/>
                    <a:pt x="25" y="27"/>
                    <a:pt x="25" y="27"/>
                  </a:cubicBezTo>
                  <a:cubicBezTo>
                    <a:pt x="25" y="27"/>
                    <a:pt x="25" y="26"/>
                    <a:pt x="25" y="26"/>
                  </a:cubicBezTo>
                  <a:close/>
                  <a:moveTo>
                    <a:pt x="49" y="26"/>
                  </a:moveTo>
                  <a:cubicBezTo>
                    <a:pt x="32" y="26"/>
                    <a:pt x="32" y="26"/>
                    <a:pt x="32" y="26"/>
                  </a:cubicBezTo>
                  <a:cubicBezTo>
                    <a:pt x="31" y="26"/>
                    <a:pt x="31" y="27"/>
                    <a:pt x="31" y="27"/>
                  </a:cubicBezTo>
                  <a:cubicBezTo>
                    <a:pt x="31" y="42"/>
                    <a:pt x="31" y="42"/>
                    <a:pt x="31" y="42"/>
                  </a:cubicBezTo>
                  <a:cubicBezTo>
                    <a:pt x="31" y="43"/>
                    <a:pt x="31" y="43"/>
                    <a:pt x="32" y="43"/>
                  </a:cubicBezTo>
                  <a:cubicBezTo>
                    <a:pt x="49" y="43"/>
                    <a:pt x="49" y="43"/>
                    <a:pt x="49" y="43"/>
                  </a:cubicBezTo>
                  <a:cubicBezTo>
                    <a:pt x="50" y="43"/>
                    <a:pt x="50" y="43"/>
                    <a:pt x="50" y="42"/>
                  </a:cubicBezTo>
                  <a:cubicBezTo>
                    <a:pt x="50" y="27"/>
                    <a:pt x="50" y="27"/>
                    <a:pt x="50" y="27"/>
                  </a:cubicBezTo>
                  <a:cubicBezTo>
                    <a:pt x="50" y="27"/>
                    <a:pt x="50" y="26"/>
                    <a:pt x="49" y="26"/>
                  </a:cubicBezTo>
                  <a:close/>
                  <a:moveTo>
                    <a:pt x="7" y="65"/>
                  </a:moveTo>
                  <a:cubicBezTo>
                    <a:pt x="25" y="65"/>
                    <a:pt x="25" y="65"/>
                    <a:pt x="25" y="65"/>
                  </a:cubicBezTo>
                  <a:cubicBezTo>
                    <a:pt x="25" y="65"/>
                    <a:pt x="25" y="64"/>
                    <a:pt x="25" y="64"/>
                  </a:cubicBezTo>
                  <a:cubicBezTo>
                    <a:pt x="25" y="49"/>
                    <a:pt x="25" y="49"/>
                    <a:pt x="25" y="49"/>
                  </a:cubicBezTo>
                  <a:cubicBezTo>
                    <a:pt x="25" y="48"/>
                    <a:pt x="25" y="48"/>
                    <a:pt x="25" y="48"/>
                  </a:cubicBezTo>
                  <a:cubicBezTo>
                    <a:pt x="7" y="48"/>
                    <a:pt x="7" y="48"/>
                    <a:pt x="7" y="48"/>
                  </a:cubicBezTo>
                  <a:cubicBezTo>
                    <a:pt x="7" y="48"/>
                    <a:pt x="6" y="48"/>
                    <a:pt x="6" y="49"/>
                  </a:cubicBezTo>
                  <a:cubicBezTo>
                    <a:pt x="6" y="64"/>
                    <a:pt x="6" y="64"/>
                    <a:pt x="6" y="64"/>
                  </a:cubicBezTo>
                  <a:cubicBezTo>
                    <a:pt x="6" y="64"/>
                    <a:pt x="7" y="65"/>
                    <a:pt x="7" y="65"/>
                  </a:cubicBezTo>
                  <a:close/>
                  <a:moveTo>
                    <a:pt x="32" y="65"/>
                  </a:moveTo>
                  <a:cubicBezTo>
                    <a:pt x="49" y="65"/>
                    <a:pt x="49" y="65"/>
                    <a:pt x="49" y="65"/>
                  </a:cubicBezTo>
                  <a:cubicBezTo>
                    <a:pt x="50" y="65"/>
                    <a:pt x="50" y="64"/>
                    <a:pt x="50" y="64"/>
                  </a:cubicBezTo>
                  <a:cubicBezTo>
                    <a:pt x="50" y="49"/>
                    <a:pt x="50" y="49"/>
                    <a:pt x="50" y="49"/>
                  </a:cubicBezTo>
                  <a:cubicBezTo>
                    <a:pt x="50" y="48"/>
                    <a:pt x="50" y="48"/>
                    <a:pt x="49" y="48"/>
                  </a:cubicBezTo>
                  <a:cubicBezTo>
                    <a:pt x="32" y="48"/>
                    <a:pt x="32" y="48"/>
                    <a:pt x="32" y="48"/>
                  </a:cubicBezTo>
                  <a:cubicBezTo>
                    <a:pt x="31" y="48"/>
                    <a:pt x="31" y="48"/>
                    <a:pt x="31" y="49"/>
                  </a:cubicBezTo>
                  <a:cubicBezTo>
                    <a:pt x="31" y="64"/>
                    <a:pt x="31" y="64"/>
                    <a:pt x="31" y="64"/>
                  </a:cubicBezTo>
                  <a:cubicBezTo>
                    <a:pt x="31" y="64"/>
                    <a:pt x="31" y="65"/>
                    <a:pt x="32" y="65"/>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58" name="Freeform 45"/>
            <p:cNvSpPr>
              <a:spLocks/>
            </p:cNvSpPr>
            <p:nvPr/>
          </p:nvSpPr>
          <p:spPr bwMode="auto">
            <a:xfrm>
              <a:off x="235135" y="1765206"/>
              <a:ext cx="238126" cy="212725"/>
            </a:xfrm>
            <a:custGeom>
              <a:avLst/>
              <a:gdLst>
                <a:gd name="T0" fmla="*/ 52 w 63"/>
                <a:gd name="T1" fmla="*/ 0 h 56"/>
                <a:gd name="T2" fmla="*/ 40 w 63"/>
                <a:gd name="T3" fmla="*/ 7 h 56"/>
                <a:gd name="T4" fmla="*/ 23 w 63"/>
                <a:gd name="T5" fmla="*/ 7 h 56"/>
                <a:gd name="T6" fmla="*/ 11 w 63"/>
                <a:gd name="T7" fmla="*/ 0 h 56"/>
                <a:gd name="T8" fmla="*/ 0 w 63"/>
                <a:gd name="T9" fmla="*/ 10 h 56"/>
                <a:gd name="T10" fmla="*/ 21 w 63"/>
                <a:gd name="T11" fmla="*/ 56 h 56"/>
                <a:gd name="T12" fmla="*/ 24 w 63"/>
                <a:gd name="T13" fmla="*/ 32 h 56"/>
                <a:gd name="T14" fmla="*/ 24 w 63"/>
                <a:gd name="T15" fmla="*/ 30 h 56"/>
                <a:gd name="T16" fmla="*/ 20 w 63"/>
                <a:gd name="T17" fmla="*/ 25 h 56"/>
                <a:gd name="T18" fmla="*/ 23 w 63"/>
                <a:gd name="T19" fmla="*/ 12 h 56"/>
                <a:gd name="T20" fmla="*/ 31 w 63"/>
                <a:gd name="T21" fmla="*/ 13 h 56"/>
                <a:gd name="T22" fmla="*/ 40 w 63"/>
                <a:gd name="T23" fmla="*/ 12 h 56"/>
                <a:gd name="T24" fmla="*/ 42 w 63"/>
                <a:gd name="T25" fmla="*/ 25 h 56"/>
                <a:gd name="T26" fmla="*/ 39 w 63"/>
                <a:gd name="T27" fmla="*/ 30 h 56"/>
                <a:gd name="T28" fmla="*/ 39 w 63"/>
                <a:gd name="T29" fmla="*/ 32 h 56"/>
                <a:gd name="T30" fmla="*/ 42 w 63"/>
                <a:gd name="T31" fmla="*/ 56 h 56"/>
                <a:gd name="T32" fmla="*/ 63 w 63"/>
                <a:gd name="T33" fmla="*/ 10 h 56"/>
                <a:gd name="T34" fmla="*/ 52 w 63"/>
                <a:gd name="T3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56">
                  <a:moveTo>
                    <a:pt x="52" y="0"/>
                  </a:moveTo>
                  <a:cubicBezTo>
                    <a:pt x="49" y="3"/>
                    <a:pt x="45" y="6"/>
                    <a:pt x="40" y="7"/>
                  </a:cubicBezTo>
                  <a:cubicBezTo>
                    <a:pt x="34" y="9"/>
                    <a:pt x="28" y="9"/>
                    <a:pt x="23" y="7"/>
                  </a:cubicBezTo>
                  <a:cubicBezTo>
                    <a:pt x="18" y="6"/>
                    <a:pt x="14" y="3"/>
                    <a:pt x="11" y="0"/>
                  </a:cubicBezTo>
                  <a:cubicBezTo>
                    <a:pt x="8" y="4"/>
                    <a:pt x="4" y="7"/>
                    <a:pt x="0" y="10"/>
                  </a:cubicBezTo>
                  <a:cubicBezTo>
                    <a:pt x="21" y="56"/>
                    <a:pt x="21" y="56"/>
                    <a:pt x="21" y="56"/>
                  </a:cubicBezTo>
                  <a:cubicBezTo>
                    <a:pt x="22" y="46"/>
                    <a:pt x="23" y="38"/>
                    <a:pt x="24" y="32"/>
                  </a:cubicBezTo>
                  <a:cubicBezTo>
                    <a:pt x="24" y="31"/>
                    <a:pt x="24" y="30"/>
                    <a:pt x="24" y="30"/>
                  </a:cubicBezTo>
                  <a:cubicBezTo>
                    <a:pt x="23" y="28"/>
                    <a:pt x="21" y="26"/>
                    <a:pt x="20" y="25"/>
                  </a:cubicBezTo>
                  <a:cubicBezTo>
                    <a:pt x="20" y="21"/>
                    <a:pt x="19" y="12"/>
                    <a:pt x="23" y="12"/>
                  </a:cubicBezTo>
                  <a:cubicBezTo>
                    <a:pt x="25" y="13"/>
                    <a:pt x="29" y="13"/>
                    <a:pt x="31" y="13"/>
                  </a:cubicBezTo>
                  <a:cubicBezTo>
                    <a:pt x="34" y="13"/>
                    <a:pt x="38" y="13"/>
                    <a:pt x="40" y="12"/>
                  </a:cubicBezTo>
                  <a:cubicBezTo>
                    <a:pt x="44" y="12"/>
                    <a:pt x="43" y="21"/>
                    <a:pt x="42" y="25"/>
                  </a:cubicBezTo>
                  <a:cubicBezTo>
                    <a:pt x="42" y="26"/>
                    <a:pt x="40" y="28"/>
                    <a:pt x="39" y="30"/>
                  </a:cubicBezTo>
                  <a:cubicBezTo>
                    <a:pt x="38" y="30"/>
                    <a:pt x="39" y="31"/>
                    <a:pt x="39" y="32"/>
                  </a:cubicBezTo>
                  <a:cubicBezTo>
                    <a:pt x="40" y="38"/>
                    <a:pt x="41" y="47"/>
                    <a:pt x="42" y="56"/>
                  </a:cubicBezTo>
                  <a:cubicBezTo>
                    <a:pt x="63" y="10"/>
                    <a:pt x="63" y="10"/>
                    <a:pt x="63" y="10"/>
                  </a:cubicBezTo>
                  <a:cubicBezTo>
                    <a:pt x="59" y="7"/>
                    <a:pt x="55" y="4"/>
                    <a:pt x="52" y="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59" name="Freeform 46"/>
            <p:cNvSpPr>
              <a:spLocks noEditPoints="1"/>
            </p:cNvSpPr>
            <p:nvPr/>
          </p:nvSpPr>
          <p:spPr bwMode="auto">
            <a:xfrm>
              <a:off x="552638" y="1746159"/>
              <a:ext cx="488949" cy="490536"/>
            </a:xfrm>
            <a:custGeom>
              <a:avLst/>
              <a:gdLst>
                <a:gd name="T0" fmla="*/ 65 w 129"/>
                <a:gd name="T1" fmla="*/ 129 h 129"/>
                <a:gd name="T2" fmla="*/ 0 w 129"/>
                <a:gd name="T3" fmla="*/ 65 h 129"/>
                <a:gd name="T4" fmla="*/ 65 w 129"/>
                <a:gd name="T5" fmla="*/ 0 h 129"/>
                <a:gd name="T6" fmla="*/ 129 w 129"/>
                <a:gd name="T7" fmla="*/ 65 h 129"/>
                <a:gd name="T8" fmla="*/ 65 w 129"/>
                <a:gd name="T9" fmla="*/ 129 h 129"/>
                <a:gd name="T10" fmla="*/ 65 w 129"/>
                <a:gd name="T11" fmla="*/ 10 h 129"/>
                <a:gd name="T12" fmla="*/ 10 w 129"/>
                <a:gd name="T13" fmla="*/ 65 h 129"/>
                <a:gd name="T14" fmla="*/ 65 w 129"/>
                <a:gd name="T15" fmla="*/ 119 h 129"/>
                <a:gd name="T16" fmla="*/ 119 w 129"/>
                <a:gd name="T17" fmla="*/ 65 h 129"/>
                <a:gd name="T18" fmla="*/ 65 w 129"/>
                <a:gd name="T19" fmla="*/ 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129">
                  <a:moveTo>
                    <a:pt x="65" y="129"/>
                  </a:moveTo>
                  <a:cubicBezTo>
                    <a:pt x="29" y="129"/>
                    <a:pt x="0" y="100"/>
                    <a:pt x="0" y="65"/>
                  </a:cubicBezTo>
                  <a:cubicBezTo>
                    <a:pt x="0" y="29"/>
                    <a:pt x="29" y="0"/>
                    <a:pt x="65" y="0"/>
                  </a:cubicBezTo>
                  <a:cubicBezTo>
                    <a:pt x="100" y="0"/>
                    <a:pt x="129" y="29"/>
                    <a:pt x="129" y="65"/>
                  </a:cubicBezTo>
                  <a:cubicBezTo>
                    <a:pt x="129" y="100"/>
                    <a:pt x="100" y="129"/>
                    <a:pt x="65" y="129"/>
                  </a:cubicBezTo>
                  <a:close/>
                  <a:moveTo>
                    <a:pt x="65" y="10"/>
                  </a:moveTo>
                  <a:cubicBezTo>
                    <a:pt x="34" y="10"/>
                    <a:pt x="10" y="35"/>
                    <a:pt x="10" y="65"/>
                  </a:cubicBezTo>
                  <a:cubicBezTo>
                    <a:pt x="10" y="95"/>
                    <a:pt x="34" y="119"/>
                    <a:pt x="65" y="119"/>
                  </a:cubicBezTo>
                  <a:cubicBezTo>
                    <a:pt x="95" y="119"/>
                    <a:pt x="119" y="95"/>
                    <a:pt x="119" y="65"/>
                  </a:cubicBezTo>
                  <a:cubicBezTo>
                    <a:pt x="119" y="35"/>
                    <a:pt x="95" y="10"/>
                    <a:pt x="65" y="1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60" name="Freeform 47"/>
            <p:cNvSpPr>
              <a:spLocks/>
            </p:cNvSpPr>
            <p:nvPr/>
          </p:nvSpPr>
          <p:spPr bwMode="auto">
            <a:xfrm>
              <a:off x="235135" y="1742984"/>
              <a:ext cx="238126" cy="212725"/>
            </a:xfrm>
            <a:custGeom>
              <a:avLst/>
              <a:gdLst>
                <a:gd name="T0" fmla="*/ 52 w 63"/>
                <a:gd name="T1" fmla="*/ 0 h 56"/>
                <a:gd name="T2" fmla="*/ 40 w 63"/>
                <a:gd name="T3" fmla="*/ 7 h 56"/>
                <a:gd name="T4" fmla="*/ 23 w 63"/>
                <a:gd name="T5" fmla="*/ 7 h 56"/>
                <a:gd name="T6" fmla="*/ 11 w 63"/>
                <a:gd name="T7" fmla="*/ 0 h 56"/>
                <a:gd name="T8" fmla="*/ 0 w 63"/>
                <a:gd name="T9" fmla="*/ 10 h 56"/>
                <a:gd name="T10" fmla="*/ 21 w 63"/>
                <a:gd name="T11" fmla="*/ 56 h 56"/>
                <a:gd name="T12" fmla="*/ 24 w 63"/>
                <a:gd name="T13" fmla="*/ 32 h 56"/>
                <a:gd name="T14" fmla="*/ 24 w 63"/>
                <a:gd name="T15" fmla="*/ 30 h 56"/>
                <a:gd name="T16" fmla="*/ 20 w 63"/>
                <a:gd name="T17" fmla="*/ 25 h 56"/>
                <a:gd name="T18" fmla="*/ 23 w 63"/>
                <a:gd name="T19" fmla="*/ 12 h 56"/>
                <a:gd name="T20" fmla="*/ 31 w 63"/>
                <a:gd name="T21" fmla="*/ 13 h 56"/>
                <a:gd name="T22" fmla="*/ 40 w 63"/>
                <a:gd name="T23" fmla="*/ 12 h 56"/>
                <a:gd name="T24" fmla="*/ 42 w 63"/>
                <a:gd name="T25" fmla="*/ 25 h 56"/>
                <a:gd name="T26" fmla="*/ 39 w 63"/>
                <a:gd name="T27" fmla="*/ 30 h 56"/>
                <a:gd name="T28" fmla="*/ 39 w 63"/>
                <a:gd name="T29" fmla="*/ 32 h 56"/>
                <a:gd name="T30" fmla="*/ 42 w 63"/>
                <a:gd name="T31" fmla="*/ 56 h 56"/>
                <a:gd name="T32" fmla="*/ 63 w 63"/>
                <a:gd name="T33" fmla="*/ 10 h 56"/>
                <a:gd name="T34" fmla="*/ 52 w 63"/>
                <a:gd name="T3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56">
                  <a:moveTo>
                    <a:pt x="52" y="0"/>
                  </a:moveTo>
                  <a:cubicBezTo>
                    <a:pt x="49" y="3"/>
                    <a:pt x="45" y="6"/>
                    <a:pt x="40" y="7"/>
                  </a:cubicBezTo>
                  <a:cubicBezTo>
                    <a:pt x="34" y="9"/>
                    <a:pt x="28" y="9"/>
                    <a:pt x="23" y="7"/>
                  </a:cubicBezTo>
                  <a:cubicBezTo>
                    <a:pt x="18" y="6"/>
                    <a:pt x="14" y="3"/>
                    <a:pt x="11" y="0"/>
                  </a:cubicBezTo>
                  <a:cubicBezTo>
                    <a:pt x="8" y="4"/>
                    <a:pt x="4" y="7"/>
                    <a:pt x="0" y="10"/>
                  </a:cubicBezTo>
                  <a:cubicBezTo>
                    <a:pt x="21" y="56"/>
                    <a:pt x="21" y="56"/>
                    <a:pt x="21" y="56"/>
                  </a:cubicBezTo>
                  <a:cubicBezTo>
                    <a:pt x="22" y="46"/>
                    <a:pt x="23" y="38"/>
                    <a:pt x="24" y="32"/>
                  </a:cubicBezTo>
                  <a:cubicBezTo>
                    <a:pt x="24" y="31"/>
                    <a:pt x="24" y="30"/>
                    <a:pt x="24" y="30"/>
                  </a:cubicBezTo>
                  <a:cubicBezTo>
                    <a:pt x="23" y="28"/>
                    <a:pt x="21" y="26"/>
                    <a:pt x="20" y="25"/>
                  </a:cubicBezTo>
                  <a:cubicBezTo>
                    <a:pt x="20" y="21"/>
                    <a:pt x="19" y="12"/>
                    <a:pt x="23" y="12"/>
                  </a:cubicBezTo>
                  <a:cubicBezTo>
                    <a:pt x="25" y="13"/>
                    <a:pt x="29" y="13"/>
                    <a:pt x="31" y="13"/>
                  </a:cubicBezTo>
                  <a:cubicBezTo>
                    <a:pt x="34" y="13"/>
                    <a:pt x="38" y="13"/>
                    <a:pt x="40" y="12"/>
                  </a:cubicBezTo>
                  <a:cubicBezTo>
                    <a:pt x="44" y="12"/>
                    <a:pt x="43" y="21"/>
                    <a:pt x="42" y="25"/>
                  </a:cubicBezTo>
                  <a:cubicBezTo>
                    <a:pt x="42" y="26"/>
                    <a:pt x="40" y="28"/>
                    <a:pt x="39" y="30"/>
                  </a:cubicBezTo>
                  <a:cubicBezTo>
                    <a:pt x="38" y="30"/>
                    <a:pt x="39" y="31"/>
                    <a:pt x="39" y="32"/>
                  </a:cubicBezTo>
                  <a:cubicBezTo>
                    <a:pt x="40" y="38"/>
                    <a:pt x="41" y="47"/>
                    <a:pt x="42" y="56"/>
                  </a:cubicBezTo>
                  <a:cubicBezTo>
                    <a:pt x="63" y="10"/>
                    <a:pt x="63" y="10"/>
                    <a:pt x="63" y="10"/>
                  </a:cubicBezTo>
                  <a:cubicBezTo>
                    <a:pt x="59" y="7"/>
                    <a:pt x="55" y="4"/>
                    <a:pt x="52" y="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61" name="Freeform 48"/>
            <p:cNvSpPr>
              <a:spLocks noEditPoints="1"/>
            </p:cNvSpPr>
            <p:nvPr/>
          </p:nvSpPr>
          <p:spPr bwMode="auto">
            <a:xfrm>
              <a:off x="-49026" y="1309594"/>
              <a:ext cx="639761" cy="873126"/>
            </a:xfrm>
            <a:custGeom>
              <a:avLst/>
              <a:gdLst>
                <a:gd name="T0" fmla="*/ 169 w 169"/>
                <a:gd name="T1" fmla="*/ 129 h 230"/>
                <a:gd name="T2" fmla="*/ 147 w 169"/>
                <a:gd name="T3" fmla="*/ 119 h 230"/>
                <a:gd name="T4" fmla="*/ 133 w 169"/>
                <a:gd name="T5" fmla="*/ 109 h 230"/>
                <a:gd name="T6" fmla="*/ 145 w 169"/>
                <a:gd name="T7" fmla="*/ 87 h 230"/>
                <a:gd name="T8" fmla="*/ 148 w 169"/>
                <a:gd name="T9" fmla="*/ 85 h 230"/>
                <a:gd name="T10" fmla="*/ 153 w 169"/>
                <a:gd name="T11" fmla="*/ 52 h 230"/>
                <a:gd name="T12" fmla="*/ 151 w 169"/>
                <a:gd name="T13" fmla="*/ 51 h 230"/>
                <a:gd name="T14" fmla="*/ 151 w 169"/>
                <a:gd name="T15" fmla="*/ 40 h 230"/>
                <a:gd name="T16" fmla="*/ 149 w 169"/>
                <a:gd name="T17" fmla="*/ 25 h 230"/>
                <a:gd name="T18" fmla="*/ 135 w 169"/>
                <a:gd name="T19" fmla="*/ 8 h 230"/>
                <a:gd name="T20" fmla="*/ 109 w 169"/>
                <a:gd name="T21" fmla="*/ 0 h 230"/>
                <a:gd name="T22" fmla="*/ 104 w 169"/>
                <a:gd name="T23" fmla="*/ 0 h 230"/>
                <a:gd name="T24" fmla="*/ 78 w 169"/>
                <a:gd name="T25" fmla="*/ 8 h 230"/>
                <a:gd name="T26" fmla="*/ 64 w 169"/>
                <a:gd name="T27" fmla="*/ 25 h 230"/>
                <a:gd name="T28" fmla="*/ 62 w 169"/>
                <a:gd name="T29" fmla="*/ 40 h 230"/>
                <a:gd name="T30" fmla="*/ 62 w 169"/>
                <a:gd name="T31" fmla="*/ 51 h 230"/>
                <a:gd name="T32" fmla="*/ 60 w 169"/>
                <a:gd name="T33" fmla="*/ 52 h 230"/>
                <a:gd name="T34" fmla="*/ 65 w 169"/>
                <a:gd name="T35" fmla="*/ 85 h 230"/>
                <a:gd name="T36" fmla="*/ 68 w 169"/>
                <a:gd name="T37" fmla="*/ 87 h 230"/>
                <a:gd name="T38" fmla="*/ 80 w 169"/>
                <a:gd name="T39" fmla="*/ 109 h 230"/>
                <a:gd name="T40" fmla="*/ 66 w 169"/>
                <a:gd name="T41" fmla="*/ 119 h 230"/>
                <a:gd name="T42" fmla="*/ 22 w 169"/>
                <a:gd name="T43" fmla="*/ 138 h 230"/>
                <a:gd name="T44" fmla="*/ 0 w 169"/>
                <a:gd name="T45" fmla="*/ 216 h 230"/>
                <a:gd name="T46" fmla="*/ 0 w 169"/>
                <a:gd name="T47" fmla="*/ 230 h 230"/>
                <a:gd name="T48" fmla="*/ 167 w 169"/>
                <a:gd name="T49" fmla="*/ 230 h 230"/>
                <a:gd name="T50" fmla="*/ 148 w 169"/>
                <a:gd name="T51" fmla="*/ 180 h 230"/>
                <a:gd name="T52" fmla="*/ 169 w 169"/>
                <a:gd name="T53" fmla="*/ 129 h 230"/>
                <a:gd name="T54" fmla="*/ 117 w 169"/>
                <a:gd name="T55" fmla="*/ 170 h 230"/>
                <a:gd name="T56" fmla="*/ 114 w 169"/>
                <a:gd name="T57" fmla="*/ 146 h 230"/>
                <a:gd name="T58" fmla="*/ 114 w 169"/>
                <a:gd name="T59" fmla="*/ 144 h 230"/>
                <a:gd name="T60" fmla="*/ 117 w 169"/>
                <a:gd name="T61" fmla="*/ 139 h 230"/>
                <a:gd name="T62" fmla="*/ 115 w 169"/>
                <a:gd name="T63" fmla="*/ 126 h 230"/>
                <a:gd name="T64" fmla="*/ 106 w 169"/>
                <a:gd name="T65" fmla="*/ 127 h 230"/>
                <a:gd name="T66" fmla="*/ 98 w 169"/>
                <a:gd name="T67" fmla="*/ 126 h 230"/>
                <a:gd name="T68" fmla="*/ 95 w 169"/>
                <a:gd name="T69" fmla="*/ 139 h 230"/>
                <a:gd name="T70" fmla="*/ 99 w 169"/>
                <a:gd name="T71" fmla="*/ 144 h 230"/>
                <a:gd name="T72" fmla="*/ 99 w 169"/>
                <a:gd name="T73" fmla="*/ 146 h 230"/>
                <a:gd name="T74" fmla="*/ 96 w 169"/>
                <a:gd name="T75" fmla="*/ 170 h 230"/>
                <a:gd name="T76" fmla="*/ 75 w 169"/>
                <a:gd name="T77" fmla="*/ 124 h 230"/>
                <a:gd name="T78" fmla="*/ 86 w 169"/>
                <a:gd name="T79" fmla="*/ 114 h 230"/>
                <a:gd name="T80" fmla="*/ 98 w 169"/>
                <a:gd name="T81" fmla="*/ 121 h 230"/>
                <a:gd name="T82" fmla="*/ 115 w 169"/>
                <a:gd name="T83" fmla="*/ 121 h 230"/>
                <a:gd name="T84" fmla="*/ 127 w 169"/>
                <a:gd name="T85" fmla="*/ 114 h 230"/>
                <a:gd name="T86" fmla="*/ 138 w 169"/>
                <a:gd name="T87" fmla="*/ 124 h 230"/>
                <a:gd name="T88" fmla="*/ 117 w 169"/>
                <a:gd name="T89" fmla="*/ 17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9" h="230">
                  <a:moveTo>
                    <a:pt x="169" y="129"/>
                  </a:moveTo>
                  <a:cubicBezTo>
                    <a:pt x="147" y="119"/>
                    <a:pt x="147" y="119"/>
                    <a:pt x="147" y="119"/>
                  </a:cubicBezTo>
                  <a:cubicBezTo>
                    <a:pt x="142" y="117"/>
                    <a:pt x="136" y="114"/>
                    <a:pt x="133" y="109"/>
                  </a:cubicBezTo>
                  <a:cubicBezTo>
                    <a:pt x="138" y="103"/>
                    <a:pt x="143" y="94"/>
                    <a:pt x="145" y="87"/>
                  </a:cubicBezTo>
                  <a:cubicBezTo>
                    <a:pt x="148" y="85"/>
                    <a:pt x="148" y="85"/>
                    <a:pt x="148" y="85"/>
                  </a:cubicBezTo>
                  <a:cubicBezTo>
                    <a:pt x="152" y="74"/>
                    <a:pt x="154" y="65"/>
                    <a:pt x="153" y="52"/>
                  </a:cubicBezTo>
                  <a:cubicBezTo>
                    <a:pt x="151" y="51"/>
                    <a:pt x="151" y="51"/>
                    <a:pt x="151" y="51"/>
                  </a:cubicBezTo>
                  <a:cubicBezTo>
                    <a:pt x="151" y="47"/>
                    <a:pt x="151" y="44"/>
                    <a:pt x="151" y="40"/>
                  </a:cubicBezTo>
                  <a:cubicBezTo>
                    <a:pt x="151" y="35"/>
                    <a:pt x="150" y="30"/>
                    <a:pt x="149" y="25"/>
                  </a:cubicBezTo>
                  <a:cubicBezTo>
                    <a:pt x="147" y="18"/>
                    <a:pt x="141" y="13"/>
                    <a:pt x="135" y="8"/>
                  </a:cubicBezTo>
                  <a:cubicBezTo>
                    <a:pt x="127" y="3"/>
                    <a:pt x="118" y="0"/>
                    <a:pt x="109" y="0"/>
                  </a:cubicBezTo>
                  <a:cubicBezTo>
                    <a:pt x="104" y="0"/>
                    <a:pt x="104" y="0"/>
                    <a:pt x="104" y="0"/>
                  </a:cubicBezTo>
                  <a:cubicBezTo>
                    <a:pt x="95" y="0"/>
                    <a:pt x="86" y="3"/>
                    <a:pt x="78" y="8"/>
                  </a:cubicBezTo>
                  <a:cubicBezTo>
                    <a:pt x="72" y="13"/>
                    <a:pt x="66" y="18"/>
                    <a:pt x="64" y="25"/>
                  </a:cubicBezTo>
                  <a:cubicBezTo>
                    <a:pt x="63" y="30"/>
                    <a:pt x="62" y="35"/>
                    <a:pt x="62" y="40"/>
                  </a:cubicBezTo>
                  <a:cubicBezTo>
                    <a:pt x="62" y="44"/>
                    <a:pt x="62" y="47"/>
                    <a:pt x="62" y="51"/>
                  </a:cubicBezTo>
                  <a:cubicBezTo>
                    <a:pt x="60" y="52"/>
                    <a:pt x="60" y="52"/>
                    <a:pt x="60" y="52"/>
                  </a:cubicBezTo>
                  <a:cubicBezTo>
                    <a:pt x="59" y="65"/>
                    <a:pt x="61" y="74"/>
                    <a:pt x="65" y="85"/>
                  </a:cubicBezTo>
                  <a:cubicBezTo>
                    <a:pt x="68" y="87"/>
                    <a:pt x="68" y="87"/>
                    <a:pt x="68" y="87"/>
                  </a:cubicBezTo>
                  <a:cubicBezTo>
                    <a:pt x="70" y="94"/>
                    <a:pt x="75" y="103"/>
                    <a:pt x="80" y="109"/>
                  </a:cubicBezTo>
                  <a:cubicBezTo>
                    <a:pt x="77" y="114"/>
                    <a:pt x="71" y="117"/>
                    <a:pt x="66" y="119"/>
                  </a:cubicBezTo>
                  <a:cubicBezTo>
                    <a:pt x="22" y="138"/>
                    <a:pt x="22" y="138"/>
                    <a:pt x="22" y="138"/>
                  </a:cubicBezTo>
                  <a:cubicBezTo>
                    <a:pt x="1" y="146"/>
                    <a:pt x="0" y="197"/>
                    <a:pt x="0" y="216"/>
                  </a:cubicBezTo>
                  <a:cubicBezTo>
                    <a:pt x="0" y="230"/>
                    <a:pt x="0" y="230"/>
                    <a:pt x="0" y="230"/>
                  </a:cubicBezTo>
                  <a:cubicBezTo>
                    <a:pt x="167" y="230"/>
                    <a:pt x="167" y="230"/>
                    <a:pt x="167" y="230"/>
                  </a:cubicBezTo>
                  <a:cubicBezTo>
                    <a:pt x="156" y="216"/>
                    <a:pt x="148" y="199"/>
                    <a:pt x="148" y="180"/>
                  </a:cubicBezTo>
                  <a:cubicBezTo>
                    <a:pt x="148" y="160"/>
                    <a:pt x="156" y="142"/>
                    <a:pt x="169" y="129"/>
                  </a:cubicBezTo>
                  <a:close/>
                  <a:moveTo>
                    <a:pt x="117" y="170"/>
                  </a:moveTo>
                  <a:cubicBezTo>
                    <a:pt x="116" y="161"/>
                    <a:pt x="115" y="152"/>
                    <a:pt x="114" y="146"/>
                  </a:cubicBezTo>
                  <a:cubicBezTo>
                    <a:pt x="114" y="145"/>
                    <a:pt x="113" y="144"/>
                    <a:pt x="114" y="144"/>
                  </a:cubicBezTo>
                  <a:cubicBezTo>
                    <a:pt x="115" y="142"/>
                    <a:pt x="117" y="140"/>
                    <a:pt x="117" y="139"/>
                  </a:cubicBezTo>
                  <a:cubicBezTo>
                    <a:pt x="118" y="135"/>
                    <a:pt x="119" y="126"/>
                    <a:pt x="115" y="126"/>
                  </a:cubicBezTo>
                  <a:cubicBezTo>
                    <a:pt x="113" y="127"/>
                    <a:pt x="109" y="127"/>
                    <a:pt x="106" y="127"/>
                  </a:cubicBezTo>
                  <a:cubicBezTo>
                    <a:pt x="104" y="127"/>
                    <a:pt x="100" y="127"/>
                    <a:pt x="98" y="126"/>
                  </a:cubicBezTo>
                  <a:cubicBezTo>
                    <a:pt x="94" y="126"/>
                    <a:pt x="95" y="135"/>
                    <a:pt x="95" y="139"/>
                  </a:cubicBezTo>
                  <a:cubicBezTo>
                    <a:pt x="96" y="140"/>
                    <a:pt x="98" y="142"/>
                    <a:pt x="99" y="144"/>
                  </a:cubicBezTo>
                  <a:cubicBezTo>
                    <a:pt x="99" y="144"/>
                    <a:pt x="99" y="145"/>
                    <a:pt x="99" y="146"/>
                  </a:cubicBezTo>
                  <a:cubicBezTo>
                    <a:pt x="98" y="152"/>
                    <a:pt x="97" y="160"/>
                    <a:pt x="96" y="170"/>
                  </a:cubicBezTo>
                  <a:cubicBezTo>
                    <a:pt x="75" y="124"/>
                    <a:pt x="75" y="124"/>
                    <a:pt x="75" y="124"/>
                  </a:cubicBezTo>
                  <a:cubicBezTo>
                    <a:pt x="79" y="121"/>
                    <a:pt x="83" y="118"/>
                    <a:pt x="86" y="114"/>
                  </a:cubicBezTo>
                  <a:cubicBezTo>
                    <a:pt x="89" y="117"/>
                    <a:pt x="93" y="120"/>
                    <a:pt x="98" y="121"/>
                  </a:cubicBezTo>
                  <a:cubicBezTo>
                    <a:pt x="103" y="123"/>
                    <a:pt x="109" y="123"/>
                    <a:pt x="115" y="121"/>
                  </a:cubicBezTo>
                  <a:cubicBezTo>
                    <a:pt x="120" y="120"/>
                    <a:pt x="124" y="117"/>
                    <a:pt x="127" y="114"/>
                  </a:cubicBezTo>
                  <a:cubicBezTo>
                    <a:pt x="130" y="118"/>
                    <a:pt x="134" y="121"/>
                    <a:pt x="138" y="124"/>
                  </a:cubicBezTo>
                  <a:lnTo>
                    <a:pt x="117" y="17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grpSp>
      <p:grpSp>
        <p:nvGrpSpPr>
          <p:cNvPr id="40" name="Group 39"/>
          <p:cNvGrpSpPr/>
          <p:nvPr/>
        </p:nvGrpSpPr>
        <p:grpSpPr>
          <a:xfrm>
            <a:off x="9014881" y="3387607"/>
            <a:ext cx="257958" cy="205349"/>
            <a:chOff x="-49026" y="1309594"/>
            <a:chExt cx="1090613" cy="927101"/>
          </a:xfrm>
        </p:grpSpPr>
        <p:sp>
          <p:nvSpPr>
            <p:cNvPr id="52" name="Freeform 44"/>
            <p:cNvSpPr>
              <a:spLocks noEditPoints="1"/>
            </p:cNvSpPr>
            <p:nvPr/>
          </p:nvSpPr>
          <p:spPr bwMode="auto">
            <a:xfrm>
              <a:off x="681223" y="1849344"/>
              <a:ext cx="212725" cy="276226"/>
            </a:xfrm>
            <a:custGeom>
              <a:avLst/>
              <a:gdLst>
                <a:gd name="T0" fmla="*/ 56 w 56"/>
                <a:gd name="T1" fmla="*/ 68 h 73"/>
                <a:gd name="T2" fmla="*/ 5 w 56"/>
                <a:gd name="T3" fmla="*/ 73 h 73"/>
                <a:gd name="T4" fmla="*/ 0 w 56"/>
                <a:gd name="T5" fmla="*/ 5 h 73"/>
                <a:gd name="T6" fmla="*/ 51 w 56"/>
                <a:gd name="T7" fmla="*/ 0 h 73"/>
                <a:gd name="T8" fmla="*/ 40 w 56"/>
                <a:gd name="T9" fmla="*/ 61 h 73"/>
                <a:gd name="T10" fmla="*/ 40 w 56"/>
                <a:gd name="T11" fmla="*/ 59 h 73"/>
                <a:gd name="T12" fmla="*/ 40 w 56"/>
                <a:gd name="T13" fmla="*/ 61 h 73"/>
                <a:gd name="T14" fmla="*/ 36 w 56"/>
                <a:gd name="T15" fmla="*/ 56 h 73"/>
                <a:gd name="T16" fmla="*/ 37 w 56"/>
                <a:gd name="T17" fmla="*/ 57 h 73"/>
                <a:gd name="T18" fmla="*/ 45 w 56"/>
                <a:gd name="T19" fmla="*/ 57 h 73"/>
                <a:gd name="T20" fmla="*/ 44 w 56"/>
                <a:gd name="T21" fmla="*/ 56 h 73"/>
                <a:gd name="T22" fmla="*/ 40 w 56"/>
                <a:gd name="T23" fmla="*/ 52 h 73"/>
                <a:gd name="T24" fmla="*/ 40 w 56"/>
                <a:gd name="T25" fmla="*/ 54 h 73"/>
                <a:gd name="T26" fmla="*/ 40 w 56"/>
                <a:gd name="T27" fmla="*/ 52 h 73"/>
                <a:gd name="T28" fmla="*/ 49 w 56"/>
                <a:gd name="T29" fmla="*/ 18 h 73"/>
                <a:gd name="T30" fmla="*/ 50 w 56"/>
                <a:gd name="T31" fmla="*/ 8 h 73"/>
                <a:gd name="T32" fmla="*/ 7 w 56"/>
                <a:gd name="T33" fmla="*/ 7 h 73"/>
                <a:gd name="T34" fmla="*/ 6 w 56"/>
                <a:gd name="T35" fmla="*/ 17 h 73"/>
                <a:gd name="T36" fmla="*/ 15 w 56"/>
                <a:gd name="T37" fmla="*/ 38 h 73"/>
                <a:gd name="T38" fmla="*/ 16 w 56"/>
                <a:gd name="T39" fmla="*/ 39 h 73"/>
                <a:gd name="T40" fmla="*/ 17 w 56"/>
                <a:gd name="T41" fmla="*/ 36 h 73"/>
                <a:gd name="T42" fmla="*/ 20 w 56"/>
                <a:gd name="T43" fmla="*/ 35 h 73"/>
                <a:gd name="T44" fmla="*/ 19 w 56"/>
                <a:gd name="T45" fmla="*/ 34 h 73"/>
                <a:gd name="T46" fmla="*/ 17 w 56"/>
                <a:gd name="T47" fmla="*/ 31 h 73"/>
                <a:gd name="T48" fmla="*/ 16 w 56"/>
                <a:gd name="T49" fmla="*/ 31 h 73"/>
                <a:gd name="T50" fmla="*/ 15 w 56"/>
                <a:gd name="T51" fmla="*/ 34 h 73"/>
                <a:gd name="T52" fmla="*/ 12 w 56"/>
                <a:gd name="T53" fmla="*/ 35 h 73"/>
                <a:gd name="T54" fmla="*/ 12 w 56"/>
                <a:gd name="T55" fmla="*/ 36 h 73"/>
                <a:gd name="T56" fmla="*/ 15 w 56"/>
                <a:gd name="T57" fmla="*/ 38 h 73"/>
                <a:gd name="T58" fmla="*/ 13 w 56"/>
                <a:gd name="T59" fmla="*/ 59 h 73"/>
                <a:gd name="T60" fmla="*/ 14 w 56"/>
                <a:gd name="T61" fmla="*/ 60 h 73"/>
                <a:gd name="T62" fmla="*/ 18 w 56"/>
                <a:gd name="T63" fmla="*/ 60 h 73"/>
                <a:gd name="T64" fmla="*/ 19 w 56"/>
                <a:gd name="T65" fmla="*/ 59 h 73"/>
                <a:gd name="T66" fmla="*/ 17 w 56"/>
                <a:gd name="T67" fmla="*/ 57 h 73"/>
                <a:gd name="T68" fmla="*/ 19 w 56"/>
                <a:gd name="T69" fmla="*/ 54 h 73"/>
                <a:gd name="T70" fmla="*/ 18 w 56"/>
                <a:gd name="T71" fmla="*/ 53 h 73"/>
                <a:gd name="T72" fmla="*/ 14 w 56"/>
                <a:gd name="T73" fmla="*/ 53 h 73"/>
                <a:gd name="T74" fmla="*/ 13 w 56"/>
                <a:gd name="T75" fmla="*/ 54 h 73"/>
                <a:gd name="T76" fmla="*/ 15 w 56"/>
                <a:gd name="T77" fmla="*/ 56 h 73"/>
                <a:gd name="T78" fmla="*/ 37 w 56"/>
                <a:gd name="T79" fmla="*/ 34 h 73"/>
                <a:gd name="T80" fmla="*/ 36 w 56"/>
                <a:gd name="T81" fmla="*/ 35 h 73"/>
                <a:gd name="T82" fmla="*/ 44 w 56"/>
                <a:gd name="T83" fmla="*/ 36 h 73"/>
                <a:gd name="T84" fmla="*/ 45 w 56"/>
                <a:gd name="T85" fmla="*/ 35 h 73"/>
                <a:gd name="T86" fmla="*/ 37 w 56"/>
                <a:gd name="T87" fmla="*/ 34 h 73"/>
                <a:gd name="T88" fmla="*/ 7 w 56"/>
                <a:gd name="T89" fmla="*/ 26 h 73"/>
                <a:gd name="T90" fmla="*/ 6 w 56"/>
                <a:gd name="T91" fmla="*/ 42 h 73"/>
                <a:gd name="T92" fmla="*/ 25 w 56"/>
                <a:gd name="T93" fmla="*/ 43 h 73"/>
                <a:gd name="T94" fmla="*/ 25 w 56"/>
                <a:gd name="T95" fmla="*/ 27 h 73"/>
                <a:gd name="T96" fmla="*/ 49 w 56"/>
                <a:gd name="T97" fmla="*/ 26 h 73"/>
                <a:gd name="T98" fmla="*/ 31 w 56"/>
                <a:gd name="T99" fmla="*/ 27 h 73"/>
                <a:gd name="T100" fmla="*/ 32 w 56"/>
                <a:gd name="T101" fmla="*/ 43 h 73"/>
                <a:gd name="T102" fmla="*/ 50 w 56"/>
                <a:gd name="T103" fmla="*/ 42 h 73"/>
                <a:gd name="T104" fmla="*/ 49 w 56"/>
                <a:gd name="T105" fmla="*/ 26 h 73"/>
                <a:gd name="T106" fmla="*/ 25 w 56"/>
                <a:gd name="T107" fmla="*/ 65 h 73"/>
                <a:gd name="T108" fmla="*/ 25 w 56"/>
                <a:gd name="T109" fmla="*/ 49 h 73"/>
                <a:gd name="T110" fmla="*/ 7 w 56"/>
                <a:gd name="T111" fmla="*/ 48 h 73"/>
                <a:gd name="T112" fmla="*/ 6 w 56"/>
                <a:gd name="T113" fmla="*/ 64 h 73"/>
                <a:gd name="T114" fmla="*/ 32 w 56"/>
                <a:gd name="T115" fmla="*/ 65 h 73"/>
                <a:gd name="T116" fmla="*/ 50 w 56"/>
                <a:gd name="T117" fmla="*/ 64 h 73"/>
                <a:gd name="T118" fmla="*/ 49 w 56"/>
                <a:gd name="T119" fmla="*/ 48 h 73"/>
                <a:gd name="T120" fmla="*/ 31 w 56"/>
                <a:gd name="T121" fmla="*/ 49 h 73"/>
                <a:gd name="T122" fmla="*/ 32 w 56"/>
                <a:gd name="T123" fmla="*/ 6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 h="73">
                  <a:moveTo>
                    <a:pt x="56" y="5"/>
                  </a:moveTo>
                  <a:cubicBezTo>
                    <a:pt x="56" y="26"/>
                    <a:pt x="56" y="47"/>
                    <a:pt x="56" y="68"/>
                  </a:cubicBezTo>
                  <a:cubicBezTo>
                    <a:pt x="56" y="71"/>
                    <a:pt x="54" y="73"/>
                    <a:pt x="51" y="73"/>
                  </a:cubicBezTo>
                  <a:cubicBezTo>
                    <a:pt x="35" y="73"/>
                    <a:pt x="21" y="73"/>
                    <a:pt x="5" y="73"/>
                  </a:cubicBezTo>
                  <a:cubicBezTo>
                    <a:pt x="2" y="73"/>
                    <a:pt x="0" y="71"/>
                    <a:pt x="0" y="68"/>
                  </a:cubicBezTo>
                  <a:cubicBezTo>
                    <a:pt x="0" y="47"/>
                    <a:pt x="0" y="26"/>
                    <a:pt x="0" y="5"/>
                  </a:cubicBezTo>
                  <a:cubicBezTo>
                    <a:pt x="0" y="2"/>
                    <a:pt x="2" y="0"/>
                    <a:pt x="5" y="0"/>
                  </a:cubicBezTo>
                  <a:cubicBezTo>
                    <a:pt x="21" y="0"/>
                    <a:pt x="35" y="0"/>
                    <a:pt x="51" y="0"/>
                  </a:cubicBezTo>
                  <a:cubicBezTo>
                    <a:pt x="54" y="0"/>
                    <a:pt x="56" y="2"/>
                    <a:pt x="56" y="5"/>
                  </a:cubicBezTo>
                  <a:close/>
                  <a:moveTo>
                    <a:pt x="40" y="61"/>
                  </a:moveTo>
                  <a:cubicBezTo>
                    <a:pt x="41" y="61"/>
                    <a:pt x="41" y="60"/>
                    <a:pt x="41" y="60"/>
                  </a:cubicBezTo>
                  <a:cubicBezTo>
                    <a:pt x="41" y="59"/>
                    <a:pt x="41" y="59"/>
                    <a:pt x="40" y="59"/>
                  </a:cubicBezTo>
                  <a:cubicBezTo>
                    <a:pt x="40" y="59"/>
                    <a:pt x="39" y="59"/>
                    <a:pt x="39" y="60"/>
                  </a:cubicBezTo>
                  <a:cubicBezTo>
                    <a:pt x="39" y="60"/>
                    <a:pt x="40" y="61"/>
                    <a:pt x="40" y="61"/>
                  </a:cubicBezTo>
                  <a:close/>
                  <a:moveTo>
                    <a:pt x="37" y="56"/>
                  </a:moveTo>
                  <a:cubicBezTo>
                    <a:pt x="37" y="56"/>
                    <a:pt x="36" y="56"/>
                    <a:pt x="36" y="56"/>
                  </a:cubicBezTo>
                  <a:cubicBezTo>
                    <a:pt x="36" y="57"/>
                    <a:pt x="36" y="57"/>
                    <a:pt x="36" y="57"/>
                  </a:cubicBezTo>
                  <a:cubicBezTo>
                    <a:pt x="36" y="57"/>
                    <a:pt x="37" y="57"/>
                    <a:pt x="37" y="57"/>
                  </a:cubicBezTo>
                  <a:cubicBezTo>
                    <a:pt x="44" y="57"/>
                    <a:pt x="44" y="57"/>
                    <a:pt x="44" y="57"/>
                  </a:cubicBezTo>
                  <a:cubicBezTo>
                    <a:pt x="44" y="57"/>
                    <a:pt x="45" y="57"/>
                    <a:pt x="45" y="57"/>
                  </a:cubicBezTo>
                  <a:cubicBezTo>
                    <a:pt x="45" y="56"/>
                    <a:pt x="45" y="56"/>
                    <a:pt x="45" y="56"/>
                  </a:cubicBezTo>
                  <a:cubicBezTo>
                    <a:pt x="45" y="56"/>
                    <a:pt x="44" y="56"/>
                    <a:pt x="44" y="56"/>
                  </a:cubicBezTo>
                  <a:cubicBezTo>
                    <a:pt x="37" y="56"/>
                    <a:pt x="37" y="56"/>
                    <a:pt x="37" y="56"/>
                  </a:cubicBezTo>
                  <a:close/>
                  <a:moveTo>
                    <a:pt x="40" y="52"/>
                  </a:moveTo>
                  <a:cubicBezTo>
                    <a:pt x="40" y="52"/>
                    <a:pt x="39" y="53"/>
                    <a:pt x="39" y="53"/>
                  </a:cubicBezTo>
                  <a:cubicBezTo>
                    <a:pt x="39" y="54"/>
                    <a:pt x="40" y="54"/>
                    <a:pt x="40" y="54"/>
                  </a:cubicBezTo>
                  <a:cubicBezTo>
                    <a:pt x="41" y="54"/>
                    <a:pt x="41" y="54"/>
                    <a:pt x="41" y="53"/>
                  </a:cubicBezTo>
                  <a:cubicBezTo>
                    <a:pt x="41" y="53"/>
                    <a:pt x="41" y="52"/>
                    <a:pt x="40" y="52"/>
                  </a:cubicBezTo>
                  <a:close/>
                  <a:moveTo>
                    <a:pt x="7" y="18"/>
                  </a:moveTo>
                  <a:cubicBezTo>
                    <a:pt x="49" y="18"/>
                    <a:pt x="49" y="18"/>
                    <a:pt x="49" y="18"/>
                  </a:cubicBezTo>
                  <a:cubicBezTo>
                    <a:pt x="50" y="18"/>
                    <a:pt x="50" y="17"/>
                    <a:pt x="50" y="17"/>
                  </a:cubicBezTo>
                  <a:cubicBezTo>
                    <a:pt x="50" y="8"/>
                    <a:pt x="50" y="8"/>
                    <a:pt x="50" y="8"/>
                  </a:cubicBezTo>
                  <a:cubicBezTo>
                    <a:pt x="50" y="7"/>
                    <a:pt x="50" y="7"/>
                    <a:pt x="49" y="7"/>
                  </a:cubicBezTo>
                  <a:cubicBezTo>
                    <a:pt x="7" y="7"/>
                    <a:pt x="7" y="7"/>
                    <a:pt x="7" y="7"/>
                  </a:cubicBezTo>
                  <a:cubicBezTo>
                    <a:pt x="7" y="7"/>
                    <a:pt x="6" y="7"/>
                    <a:pt x="6" y="8"/>
                  </a:cubicBezTo>
                  <a:cubicBezTo>
                    <a:pt x="6" y="17"/>
                    <a:pt x="6" y="17"/>
                    <a:pt x="6" y="17"/>
                  </a:cubicBezTo>
                  <a:cubicBezTo>
                    <a:pt x="6" y="17"/>
                    <a:pt x="7" y="18"/>
                    <a:pt x="7" y="18"/>
                  </a:cubicBezTo>
                  <a:close/>
                  <a:moveTo>
                    <a:pt x="15" y="38"/>
                  </a:moveTo>
                  <a:cubicBezTo>
                    <a:pt x="15" y="39"/>
                    <a:pt x="15" y="39"/>
                    <a:pt x="16" y="39"/>
                  </a:cubicBezTo>
                  <a:cubicBezTo>
                    <a:pt x="16" y="39"/>
                    <a:pt x="16" y="39"/>
                    <a:pt x="16" y="39"/>
                  </a:cubicBezTo>
                  <a:cubicBezTo>
                    <a:pt x="16" y="39"/>
                    <a:pt x="17" y="39"/>
                    <a:pt x="17" y="38"/>
                  </a:cubicBezTo>
                  <a:cubicBezTo>
                    <a:pt x="17" y="36"/>
                    <a:pt x="17" y="36"/>
                    <a:pt x="17" y="36"/>
                  </a:cubicBezTo>
                  <a:cubicBezTo>
                    <a:pt x="19" y="36"/>
                    <a:pt x="19" y="36"/>
                    <a:pt x="19" y="36"/>
                  </a:cubicBezTo>
                  <a:cubicBezTo>
                    <a:pt x="20" y="36"/>
                    <a:pt x="20" y="35"/>
                    <a:pt x="20" y="35"/>
                  </a:cubicBezTo>
                  <a:cubicBezTo>
                    <a:pt x="20" y="35"/>
                    <a:pt x="20" y="35"/>
                    <a:pt x="20" y="35"/>
                  </a:cubicBezTo>
                  <a:cubicBezTo>
                    <a:pt x="20" y="34"/>
                    <a:pt x="20" y="34"/>
                    <a:pt x="19" y="34"/>
                  </a:cubicBezTo>
                  <a:cubicBezTo>
                    <a:pt x="17" y="34"/>
                    <a:pt x="17" y="34"/>
                    <a:pt x="17" y="34"/>
                  </a:cubicBezTo>
                  <a:cubicBezTo>
                    <a:pt x="17" y="31"/>
                    <a:pt x="17" y="31"/>
                    <a:pt x="17" y="31"/>
                  </a:cubicBezTo>
                  <a:cubicBezTo>
                    <a:pt x="17" y="31"/>
                    <a:pt x="16" y="31"/>
                    <a:pt x="16" y="31"/>
                  </a:cubicBezTo>
                  <a:cubicBezTo>
                    <a:pt x="16" y="31"/>
                    <a:pt x="16" y="31"/>
                    <a:pt x="16" y="31"/>
                  </a:cubicBezTo>
                  <a:cubicBezTo>
                    <a:pt x="15" y="31"/>
                    <a:pt x="15" y="31"/>
                    <a:pt x="15" y="31"/>
                  </a:cubicBezTo>
                  <a:cubicBezTo>
                    <a:pt x="15" y="34"/>
                    <a:pt x="15" y="34"/>
                    <a:pt x="15" y="34"/>
                  </a:cubicBezTo>
                  <a:cubicBezTo>
                    <a:pt x="12" y="34"/>
                    <a:pt x="12" y="34"/>
                    <a:pt x="12" y="34"/>
                  </a:cubicBezTo>
                  <a:cubicBezTo>
                    <a:pt x="12" y="34"/>
                    <a:pt x="12" y="34"/>
                    <a:pt x="12" y="35"/>
                  </a:cubicBezTo>
                  <a:cubicBezTo>
                    <a:pt x="12" y="35"/>
                    <a:pt x="12" y="35"/>
                    <a:pt x="12" y="35"/>
                  </a:cubicBezTo>
                  <a:cubicBezTo>
                    <a:pt x="12" y="35"/>
                    <a:pt x="12" y="36"/>
                    <a:pt x="12" y="36"/>
                  </a:cubicBezTo>
                  <a:cubicBezTo>
                    <a:pt x="15" y="36"/>
                    <a:pt x="15" y="36"/>
                    <a:pt x="15" y="36"/>
                  </a:cubicBezTo>
                  <a:cubicBezTo>
                    <a:pt x="15" y="38"/>
                    <a:pt x="15" y="38"/>
                    <a:pt x="15" y="38"/>
                  </a:cubicBezTo>
                  <a:close/>
                  <a:moveTo>
                    <a:pt x="13" y="58"/>
                  </a:moveTo>
                  <a:cubicBezTo>
                    <a:pt x="12" y="59"/>
                    <a:pt x="12" y="59"/>
                    <a:pt x="13" y="59"/>
                  </a:cubicBezTo>
                  <a:cubicBezTo>
                    <a:pt x="13" y="60"/>
                    <a:pt x="13" y="60"/>
                    <a:pt x="13" y="60"/>
                  </a:cubicBezTo>
                  <a:cubicBezTo>
                    <a:pt x="13" y="60"/>
                    <a:pt x="14" y="60"/>
                    <a:pt x="14" y="60"/>
                  </a:cubicBezTo>
                  <a:cubicBezTo>
                    <a:pt x="16" y="58"/>
                    <a:pt x="16" y="58"/>
                    <a:pt x="16" y="58"/>
                  </a:cubicBezTo>
                  <a:cubicBezTo>
                    <a:pt x="18" y="60"/>
                    <a:pt x="18" y="60"/>
                    <a:pt x="18" y="60"/>
                  </a:cubicBezTo>
                  <a:cubicBezTo>
                    <a:pt x="18" y="60"/>
                    <a:pt x="18" y="60"/>
                    <a:pt x="19" y="60"/>
                  </a:cubicBezTo>
                  <a:cubicBezTo>
                    <a:pt x="19" y="59"/>
                    <a:pt x="19" y="59"/>
                    <a:pt x="19" y="59"/>
                  </a:cubicBezTo>
                  <a:cubicBezTo>
                    <a:pt x="19" y="59"/>
                    <a:pt x="19" y="59"/>
                    <a:pt x="19" y="58"/>
                  </a:cubicBezTo>
                  <a:cubicBezTo>
                    <a:pt x="17" y="57"/>
                    <a:pt x="17" y="57"/>
                    <a:pt x="17" y="57"/>
                  </a:cubicBezTo>
                  <a:cubicBezTo>
                    <a:pt x="19" y="55"/>
                    <a:pt x="19" y="55"/>
                    <a:pt x="19" y="55"/>
                  </a:cubicBezTo>
                  <a:cubicBezTo>
                    <a:pt x="19" y="54"/>
                    <a:pt x="19" y="54"/>
                    <a:pt x="19" y="54"/>
                  </a:cubicBezTo>
                  <a:cubicBezTo>
                    <a:pt x="19" y="53"/>
                    <a:pt x="19" y="53"/>
                    <a:pt x="19" y="53"/>
                  </a:cubicBezTo>
                  <a:cubicBezTo>
                    <a:pt x="18" y="53"/>
                    <a:pt x="18" y="53"/>
                    <a:pt x="18" y="53"/>
                  </a:cubicBezTo>
                  <a:cubicBezTo>
                    <a:pt x="16" y="55"/>
                    <a:pt x="16" y="55"/>
                    <a:pt x="16" y="55"/>
                  </a:cubicBezTo>
                  <a:cubicBezTo>
                    <a:pt x="14" y="53"/>
                    <a:pt x="14" y="53"/>
                    <a:pt x="14" y="53"/>
                  </a:cubicBezTo>
                  <a:cubicBezTo>
                    <a:pt x="14" y="53"/>
                    <a:pt x="13" y="53"/>
                    <a:pt x="13" y="53"/>
                  </a:cubicBezTo>
                  <a:cubicBezTo>
                    <a:pt x="13" y="54"/>
                    <a:pt x="13" y="54"/>
                    <a:pt x="13" y="54"/>
                  </a:cubicBezTo>
                  <a:cubicBezTo>
                    <a:pt x="12" y="54"/>
                    <a:pt x="12" y="54"/>
                    <a:pt x="13" y="55"/>
                  </a:cubicBezTo>
                  <a:cubicBezTo>
                    <a:pt x="15" y="56"/>
                    <a:pt x="15" y="56"/>
                    <a:pt x="15" y="56"/>
                  </a:cubicBezTo>
                  <a:cubicBezTo>
                    <a:pt x="13" y="58"/>
                    <a:pt x="13" y="58"/>
                    <a:pt x="13" y="58"/>
                  </a:cubicBezTo>
                  <a:close/>
                  <a:moveTo>
                    <a:pt x="37" y="34"/>
                  </a:moveTo>
                  <a:cubicBezTo>
                    <a:pt x="37" y="34"/>
                    <a:pt x="36" y="34"/>
                    <a:pt x="36" y="35"/>
                  </a:cubicBezTo>
                  <a:cubicBezTo>
                    <a:pt x="36" y="35"/>
                    <a:pt x="36" y="35"/>
                    <a:pt x="36" y="35"/>
                  </a:cubicBezTo>
                  <a:cubicBezTo>
                    <a:pt x="36" y="35"/>
                    <a:pt x="37" y="36"/>
                    <a:pt x="37" y="36"/>
                  </a:cubicBezTo>
                  <a:cubicBezTo>
                    <a:pt x="44" y="36"/>
                    <a:pt x="44" y="36"/>
                    <a:pt x="44" y="36"/>
                  </a:cubicBezTo>
                  <a:cubicBezTo>
                    <a:pt x="44" y="36"/>
                    <a:pt x="45" y="35"/>
                    <a:pt x="45" y="35"/>
                  </a:cubicBezTo>
                  <a:cubicBezTo>
                    <a:pt x="45" y="35"/>
                    <a:pt x="45" y="35"/>
                    <a:pt x="45" y="35"/>
                  </a:cubicBezTo>
                  <a:cubicBezTo>
                    <a:pt x="45" y="34"/>
                    <a:pt x="44" y="34"/>
                    <a:pt x="44" y="34"/>
                  </a:cubicBezTo>
                  <a:cubicBezTo>
                    <a:pt x="37" y="34"/>
                    <a:pt x="37" y="34"/>
                    <a:pt x="37" y="34"/>
                  </a:cubicBezTo>
                  <a:close/>
                  <a:moveTo>
                    <a:pt x="25" y="26"/>
                  </a:moveTo>
                  <a:cubicBezTo>
                    <a:pt x="7" y="26"/>
                    <a:pt x="7" y="26"/>
                    <a:pt x="7" y="26"/>
                  </a:cubicBezTo>
                  <a:cubicBezTo>
                    <a:pt x="7" y="26"/>
                    <a:pt x="6" y="27"/>
                    <a:pt x="6" y="27"/>
                  </a:cubicBezTo>
                  <a:cubicBezTo>
                    <a:pt x="6" y="42"/>
                    <a:pt x="6" y="42"/>
                    <a:pt x="6" y="42"/>
                  </a:cubicBezTo>
                  <a:cubicBezTo>
                    <a:pt x="6" y="43"/>
                    <a:pt x="7" y="43"/>
                    <a:pt x="7" y="43"/>
                  </a:cubicBezTo>
                  <a:cubicBezTo>
                    <a:pt x="25" y="43"/>
                    <a:pt x="25" y="43"/>
                    <a:pt x="25" y="43"/>
                  </a:cubicBezTo>
                  <a:cubicBezTo>
                    <a:pt x="25" y="43"/>
                    <a:pt x="25" y="43"/>
                    <a:pt x="25" y="42"/>
                  </a:cubicBezTo>
                  <a:cubicBezTo>
                    <a:pt x="25" y="27"/>
                    <a:pt x="25" y="27"/>
                    <a:pt x="25" y="27"/>
                  </a:cubicBezTo>
                  <a:cubicBezTo>
                    <a:pt x="25" y="27"/>
                    <a:pt x="25" y="26"/>
                    <a:pt x="25" y="26"/>
                  </a:cubicBezTo>
                  <a:close/>
                  <a:moveTo>
                    <a:pt x="49" y="26"/>
                  </a:moveTo>
                  <a:cubicBezTo>
                    <a:pt x="32" y="26"/>
                    <a:pt x="32" y="26"/>
                    <a:pt x="32" y="26"/>
                  </a:cubicBezTo>
                  <a:cubicBezTo>
                    <a:pt x="31" y="26"/>
                    <a:pt x="31" y="27"/>
                    <a:pt x="31" y="27"/>
                  </a:cubicBezTo>
                  <a:cubicBezTo>
                    <a:pt x="31" y="42"/>
                    <a:pt x="31" y="42"/>
                    <a:pt x="31" y="42"/>
                  </a:cubicBezTo>
                  <a:cubicBezTo>
                    <a:pt x="31" y="43"/>
                    <a:pt x="31" y="43"/>
                    <a:pt x="32" y="43"/>
                  </a:cubicBezTo>
                  <a:cubicBezTo>
                    <a:pt x="49" y="43"/>
                    <a:pt x="49" y="43"/>
                    <a:pt x="49" y="43"/>
                  </a:cubicBezTo>
                  <a:cubicBezTo>
                    <a:pt x="50" y="43"/>
                    <a:pt x="50" y="43"/>
                    <a:pt x="50" y="42"/>
                  </a:cubicBezTo>
                  <a:cubicBezTo>
                    <a:pt x="50" y="27"/>
                    <a:pt x="50" y="27"/>
                    <a:pt x="50" y="27"/>
                  </a:cubicBezTo>
                  <a:cubicBezTo>
                    <a:pt x="50" y="27"/>
                    <a:pt x="50" y="26"/>
                    <a:pt x="49" y="26"/>
                  </a:cubicBezTo>
                  <a:close/>
                  <a:moveTo>
                    <a:pt x="7" y="65"/>
                  </a:moveTo>
                  <a:cubicBezTo>
                    <a:pt x="25" y="65"/>
                    <a:pt x="25" y="65"/>
                    <a:pt x="25" y="65"/>
                  </a:cubicBezTo>
                  <a:cubicBezTo>
                    <a:pt x="25" y="65"/>
                    <a:pt x="25" y="64"/>
                    <a:pt x="25" y="64"/>
                  </a:cubicBezTo>
                  <a:cubicBezTo>
                    <a:pt x="25" y="49"/>
                    <a:pt x="25" y="49"/>
                    <a:pt x="25" y="49"/>
                  </a:cubicBezTo>
                  <a:cubicBezTo>
                    <a:pt x="25" y="48"/>
                    <a:pt x="25" y="48"/>
                    <a:pt x="25" y="48"/>
                  </a:cubicBezTo>
                  <a:cubicBezTo>
                    <a:pt x="7" y="48"/>
                    <a:pt x="7" y="48"/>
                    <a:pt x="7" y="48"/>
                  </a:cubicBezTo>
                  <a:cubicBezTo>
                    <a:pt x="7" y="48"/>
                    <a:pt x="6" y="48"/>
                    <a:pt x="6" y="49"/>
                  </a:cubicBezTo>
                  <a:cubicBezTo>
                    <a:pt x="6" y="64"/>
                    <a:pt x="6" y="64"/>
                    <a:pt x="6" y="64"/>
                  </a:cubicBezTo>
                  <a:cubicBezTo>
                    <a:pt x="6" y="64"/>
                    <a:pt x="7" y="65"/>
                    <a:pt x="7" y="65"/>
                  </a:cubicBezTo>
                  <a:close/>
                  <a:moveTo>
                    <a:pt x="32" y="65"/>
                  </a:moveTo>
                  <a:cubicBezTo>
                    <a:pt x="49" y="65"/>
                    <a:pt x="49" y="65"/>
                    <a:pt x="49" y="65"/>
                  </a:cubicBezTo>
                  <a:cubicBezTo>
                    <a:pt x="50" y="65"/>
                    <a:pt x="50" y="64"/>
                    <a:pt x="50" y="64"/>
                  </a:cubicBezTo>
                  <a:cubicBezTo>
                    <a:pt x="50" y="49"/>
                    <a:pt x="50" y="49"/>
                    <a:pt x="50" y="49"/>
                  </a:cubicBezTo>
                  <a:cubicBezTo>
                    <a:pt x="50" y="48"/>
                    <a:pt x="50" y="48"/>
                    <a:pt x="49" y="48"/>
                  </a:cubicBezTo>
                  <a:cubicBezTo>
                    <a:pt x="32" y="48"/>
                    <a:pt x="32" y="48"/>
                    <a:pt x="32" y="48"/>
                  </a:cubicBezTo>
                  <a:cubicBezTo>
                    <a:pt x="31" y="48"/>
                    <a:pt x="31" y="48"/>
                    <a:pt x="31" y="49"/>
                  </a:cubicBezTo>
                  <a:cubicBezTo>
                    <a:pt x="31" y="64"/>
                    <a:pt x="31" y="64"/>
                    <a:pt x="31" y="64"/>
                  </a:cubicBezTo>
                  <a:cubicBezTo>
                    <a:pt x="31" y="64"/>
                    <a:pt x="31" y="65"/>
                    <a:pt x="32" y="65"/>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53" name="Freeform 45"/>
            <p:cNvSpPr>
              <a:spLocks/>
            </p:cNvSpPr>
            <p:nvPr/>
          </p:nvSpPr>
          <p:spPr bwMode="auto">
            <a:xfrm>
              <a:off x="235135" y="1765206"/>
              <a:ext cx="238126" cy="212725"/>
            </a:xfrm>
            <a:custGeom>
              <a:avLst/>
              <a:gdLst>
                <a:gd name="T0" fmla="*/ 52 w 63"/>
                <a:gd name="T1" fmla="*/ 0 h 56"/>
                <a:gd name="T2" fmla="*/ 40 w 63"/>
                <a:gd name="T3" fmla="*/ 7 h 56"/>
                <a:gd name="T4" fmla="*/ 23 w 63"/>
                <a:gd name="T5" fmla="*/ 7 h 56"/>
                <a:gd name="T6" fmla="*/ 11 w 63"/>
                <a:gd name="T7" fmla="*/ 0 h 56"/>
                <a:gd name="T8" fmla="*/ 0 w 63"/>
                <a:gd name="T9" fmla="*/ 10 h 56"/>
                <a:gd name="T10" fmla="*/ 21 w 63"/>
                <a:gd name="T11" fmla="*/ 56 h 56"/>
                <a:gd name="T12" fmla="*/ 24 w 63"/>
                <a:gd name="T13" fmla="*/ 32 h 56"/>
                <a:gd name="T14" fmla="*/ 24 w 63"/>
                <a:gd name="T15" fmla="*/ 30 h 56"/>
                <a:gd name="T16" fmla="*/ 20 w 63"/>
                <a:gd name="T17" fmla="*/ 25 h 56"/>
                <a:gd name="T18" fmla="*/ 23 w 63"/>
                <a:gd name="T19" fmla="*/ 12 h 56"/>
                <a:gd name="T20" fmla="*/ 31 w 63"/>
                <a:gd name="T21" fmla="*/ 13 h 56"/>
                <a:gd name="T22" fmla="*/ 40 w 63"/>
                <a:gd name="T23" fmla="*/ 12 h 56"/>
                <a:gd name="T24" fmla="*/ 42 w 63"/>
                <a:gd name="T25" fmla="*/ 25 h 56"/>
                <a:gd name="T26" fmla="*/ 39 w 63"/>
                <a:gd name="T27" fmla="*/ 30 h 56"/>
                <a:gd name="T28" fmla="*/ 39 w 63"/>
                <a:gd name="T29" fmla="*/ 32 h 56"/>
                <a:gd name="T30" fmla="*/ 42 w 63"/>
                <a:gd name="T31" fmla="*/ 56 h 56"/>
                <a:gd name="T32" fmla="*/ 63 w 63"/>
                <a:gd name="T33" fmla="*/ 10 h 56"/>
                <a:gd name="T34" fmla="*/ 52 w 63"/>
                <a:gd name="T3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56">
                  <a:moveTo>
                    <a:pt x="52" y="0"/>
                  </a:moveTo>
                  <a:cubicBezTo>
                    <a:pt x="49" y="3"/>
                    <a:pt x="45" y="6"/>
                    <a:pt x="40" y="7"/>
                  </a:cubicBezTo>
                  <a:cubicBezTo>
                    <a:pt x="34" y="9"/>
                    <a:pt x="28" y="9"/>
                    <a:pt x="23" y="7"/>
                  </a:cubicBezTo>
                  <a:cubicBezTo>
                    <a:pt x="18" y="6"/>
                    <a:pt x="14" y="3"/>
                    <a:pt x="11" y="0"/>
                  </a:cubicBezTo>
                  <a:cubicBezTo>
                    <a:pt x="8" y="4"/>
                    <a:pt x="4" y="7"/>
                    <a:pt x="0" y="10"/>
                  </a:cubicBezTo>
                  <a:cubicBezTo>
                    <a:pt x="21" y="56"/>
                    <a:pt x="21" y="56"/>
                    <a:pt x="21" y="56"/>
                  </a:cubicBezTo>
                  <a:cubicBezTo>
                    <a:pt x="22" y="46"/>
                    <a:pt x="23" y="38"/>
                    <a:pt x="24" y="32"/>
                  </a:cubicBezTo>
                  <a:cubicBezTo>
                    <a:pt x="24" y="31"/>
                    <a:pt x="24" y="30"/>
                    <a:pt x="24" y="30"/>
                  </a:cubicBezTo>
                  <a:cubicBezTo>
                    <a:pt x="23" y="28"/>
                    <a:pt x="21" y="26"/>
                    <a:pt x="20" y="25"/>
                  </a:cubicBezTo>
                  <a:cubicBezTo>
                    <a:pt x="20" y="21"/>
                    <a:pt x="19" y="12"/>
                    <a:pt x="23" y="12"/>
                  </a:cubicBezTo>
                  <a:cubicBezTo>
                    <a:pt x="25" y="13"/>
                    <a:pt x="29" y="13"/>
                    <a:pt x="31" y="13"/>
                  </a:cubicBezTo>
                  <a:cubicBezTo>
                    <a:pt x="34" y="13"/>
                    <a:pt x="38" y="13"/>
                    <a:pt x="40" y="12"/>
                  </a:cubicBezTo>
                  <a:cubicBezTo>
                    <a:pt x="44" y="12"/>
                    <a:pt x="43" y="21"/>
                    <a:pt x="42" y="25"/>
                  </a:cubicBezTo>
                  <a:cubicBezTo>
                    <a:pt x="42" y="26"/>
                    <a:pt x="40" y="28"/>
                    <a:pt x="39" y="30"/>
                  </a:cubicBezTo>
                  <a:cubicBezTo>
                    <a:pt x="38" y="30"/>
                    <a:pt x="39" y="31"/>
                    <a:pt x="39" y="32"/>
                  </a:cubicBezTo>
                  <a:cubicBezTo>
                    <a:pt x="40" y="38"/>
                    <a:pt x="41" y="47"/>
                    <a:pt x="42" y="56"/>
                  </a:cubicBezTo>
                  <a:cubicBezTo>
                    <a:pt x="63" y="10"/>
                    <a:pt x="63" y="10"/>
                    <a:pt x="63" y="10"/>
                  </a:cubicBezTo>
                  <a:cubicBezTo>
                    <a:pt x="59" y="7"/>
                    <a:pt x="55" y="4"/>
                    <a:pt x="52" y="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54" name="Freeform 46"/>
            <p:cNvSpPr>
              <a:spLocks noEditPoints="1"/>
            </p:cNvSpPr>
            <p:nvPr/>
          </p:nvSpPr>
          <p:spPr bwMode="auto">
            <a:xfrm>
              <a:off x="552638" y="1746159"/>
              <a:ext cx="488949" cy="490536"/>
            </a:xfrm>
            <a:custGeom>
              <a:avLst/>
              <a:gdLst>
                <a:gd name="T0" fmla="*/ 65 w 129"/>
                <a:gd name="T1" fmla="*/ 129 h 129"/>
                <a:gd name="T2" fmla="*/ 0 w 129"/>
                <a:gd name="T3" fmla="*/ 65 h 129"/>
                <a:gd name="T4" fmla="*/ 65 w 129"/>
                <a:gd name="T5" fmla="*/ 0 h 129"/>
                <a:gd name="T6" fmla="*/ 129 w 129"/>
                <a:gd name="T7" fmla="*/ 65 h 129"/>
                <a:gd name="T8" fmla="*/ 65 w 129"/>
                <a:gd name="T9" fmla="*/ 129 h 129"/>
                <a:gd name="T10" fmla="*/ 65 w 129"/>
                <a:gd name="T11" fmla="*/ 10 h 129"/>
                <a:gd name="T12" fmla="*/ 10 w 129"/>
                <a:gd name="T13" fmla="*/ 65 h 129"/>
                <a:gd name="T14" fmla="*/ 65 w 129"/>
                <a:gd name="T15" fmla="*/ 119 h 129"/>
                <a:gd name="T16" fmla="*/ 119 w 129"/>
                <a:gd name="T17" fmla="*/ 65 h 129"/>
                <a:gd name="T18" fmla="*/ 65 w 129"/>
                <a:gd name="T19" fmla="*/ 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129">
                  <a:moveTo>
                    <a:pt x="65" y="129"/>
                  </a:moveTo>
                  <a:cubicBezTo>
                    <a:pt x="29" y="129"/>
                    <a:pt x="0" y="100"/>
                    <a:pt x="0" y="65"/>
                  </a:cubicBezTo>
                  <a:cubicBezTo>
                    <a:pt x="0" y="29"/>
                    <a:pt x="29" y="0"/>
                    <a:pt x="65" y="0"/>
                  </a:cubicBezTo>
                  <a:cubicBezTo>
                    <a:pt x="100" y="0"/>
                    <a:pt x="129" y="29"/>
                    <a:pt x="129" y="65"/>
                  </a:cubicBezTo>
                  <a:cubicBezTo>
                    <a:pt x="129" y="100"/>
                    <a:pt x="100" y="129"/>
                    <a:pt x="65" y="129"/>
                  </a:cubicBezTo>
                  <a:close/>
                  <a:moveTo>
                    <a:pt x="65" y="10"/>
                  </a:moveTo>
                  <a:cubicBezTo>
                    <a:pt x="34" y="10"/>
                    <a:pt x="10" y="35"/>
                    <a:pt x="10" y="65"/>
                  </a:cubicBezTo>
                  <a:cubicBezTo>
                    <a:pt x="10" y="95"/>
                    <a:pt x="34" y="119"/>
                    <a:pt x="65" y="119"/>
                  </a:cubicBezTo>
                  <a:cubicBezTo>
                    <a:pt x="95" y="119"/>
                    <a:pt x="119" y="95"/>
                    <a:pt x="119" y="65"/>
                  </a:cubicBezTo>
                  <a:cubicBezTo>
                    <a:pt x="119" y="35"/>
                    <a:pt x="95" y="10"/>
                    <a:pt x="65" y="1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55" name="Freeform 47"/>
            <p:cNvSpPr>
              <a:spLocks/>
            </p:cNvSpPr>
            <p:nvPr/>
          </p:nvSpPr>
          <p:spPr bwMode="auto">
            <a:xfrm>
              <a:off x="235135" y="1742984"/>
              <a:ext cx="238126" cy="212725"/>
            </a:xfrm>
            <a:custGeom>
              <a:avLst/>
              <a:gdLst>
                <a:gd name="T0" fmla="*/ 52 w 63"/>
                <a:gd name="T1" fmla="*/ 0 h 56"/>
                <a:gd name="T2" fmla="*/ 40 w 63"/>
                <a:gd name="T3" fmla="*/ 7 h 56"/>
                <a:gd name="T4" fmla="*/ 23 w 63"/>
                <a:gd name="T5" fmla="*/ 7 h 56"/>
                <a:gd name="T6" fmla="*/ 11 w 63"/>
                <a:gd name="T7" fmla="*/ 0 h 56"/>
                <a:gd name="T8" fmla="*/ 0 w 63"/>
                <a:gd name="T9" fmla="*/ 10 h 56"/>
                <a:gd name="T10" fmla="*/ 21 w 63"/>
                <a:gd name="T11" fmla="*/ 56 h 56"/>
                <a:gd name="T12" fmla="*/ 24 w 63"/>
                <a:gd name="T13" fmla="*/ 32 h 56"/>
                <a:gd name="T14" fmla="*/ 24 w 63"/>
                <a:gd name="T15" fmla="*/ 30 h 56"/>
                <a:gd name="T16" fmla="*/ 20 w 63"/>
                <a:gd name="T17" fmla="*/ 25 h 56"/>
                <a:gd name="T18" fmla="*/ 23 w 63"/>
                <a:gd name="T19" fmla="*/ 12 h 56"/>
                <a:gd name="T20" fmla="*/ 31 w 63"/>
                <a:gd name="T21" fmla="*/ 13 h 56"/>
                <a:gd name="T22" fmla="*/ 40 w 63"/>
                <a:gd name="T23" fmla="*/ 12 h 56"/>
                <a:gd name="T24" fmla="*/ 42 w 63"/>
                <a:gd name="T25" fmla="*/ 25 h 56"/>
                <a:gd name="T26" fmla="*/ 39 w 63"/>
                <a:gd name="T27" fmla="*/ 30 h 56"/>
                <a:gd name="T28" fmla="*/ 39 w 63"/>
                <a:gd name="T29" fmla="*/ 32 h 56"/>
                <a:gd name="T30" fmla="*/ 42 w 63"/>
                <a:gd name="T31" fmla="*/ 56 h 56"/>
                <a:gd name="T32" fmla="*/ 63 w 63"/>
                <a:gd name="T33" fmla="*/ 10 h 56"/>
                <a:gd name="T34" fmla="*/ 52 w 63"/>
                <a:gd name="T3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56">
                  <a:moveTo>
                    <a:pt x="52" y="0"/>
                  </a:moveTo>
                  <a:cubicBezTo>
                    <a:pt x="49" y="3"/>
                    <a:pt x="45" y="6"/>
                    <a:pt x="40" y="7"/>
                  </a:cubicBezTo>
                  <a:cubicBezTo>
                    <a:pt x="34" y="9"/>
                    <a:pt x="28" y="9"/>
                    <a:pt x="23" y="7"/>
                  </a:cubicBezTo>
                  <a:cubicBezTo>
                    <a:pt x="18" y="6"/>
                    <a:pt x="14" y="3"/>
                    <a:pt x="11" y="0"/>
                  </a:cubicBezTo>
                  <a:cubicBezTo>
                    <a:pt x="8" y="4"/>
                    <a:pt x="4" y="7"/>
                    <a:pt x="0" y="10"/>
                  </a:cubicBezTo>
                  <a:cubicBezTo>
                    <a:pt x="21" y="56"/>
                    <a:pt x="21" y="56"/>
                    <a:pt x="21" y="56"/>
                  </a:cubicBezTo>
                  <a:cubicBezTo>
                    <a:pt x="22" y="46"/>
                    <a:pt x="23" y="38"/>
                    <a:pt x="24" y="32"/>
                  </a:cubicBezTo>
                  <a:cubicBezTo>
                    <a:pt x="24" y="31"/>
                    <a:pt x="24" y="30"/>
                    <a:pt x="24" y="30"/>
                  </a:cubicBezTo>
                  <a:cubicBezTo>
                    <a:pt x="23" y="28"/>
                    <a:pt x="21" y="26"/>
                    <a:pt x="20" y="25"/>
                  </a:cubicBezTo>
                  <a:cubicBezTo>
                    <a:pt x="20" y="21"/>
                    <a:pt x="19" y="12"/>
                    <a:pt x="23" y="12"/>
                  </a:cubicBezTo>
                  <a:cubicBezTo>
                    <a:pt x="25" y="13"/>
                    <a:pt x="29" y="13"/>
                    <a:pt x="31" y="13"/>
                  </a:cubicBezTo>
                  <a:cubicBezTo>
                    <a:pt x="34" y="13"/>
                    <a:pt x="38" y="13"/>
                    <a:pt x="40" y="12"/>
                  </a:cubicBezTo>
                  <a:cubicBezTo>
                    <a:pt x="44" y="12"/>
                    <a:pt x="43" y="21"/>
                    <a:pt x="42" y="25"/>
                  </a:cubicBezTo>
                  <a:cubicBezTo>
                    <a:pt x="42" y="26"/>
                    <a:pt x="40" y="28"/>
                    <a:pt x="39" y="30"/>
                  </a:cubicBezTo>
                  <a:cubicBezTo>
                    <a:pt x="38" y="30"/>
                    <a:pt x="39" y="31"/>
                    <a:pt x="39" y="32"/>
                  </a:cubicBezTo>
                  <a:cubicBezTo>
                    <a:pt x="40" y="38"/>
                    <a:pt x="41" y="47"/>
                    <a:pt x="42" y="56"/>
                  </a:cubicBezTo>
                  <a:cubicBezTo>
                    <a:pt x="63" y="10"/>
                    <a:pt x="63" y="10"/>
                    <a:pt x="63" y="10"/>
                  </a:cubicBezTo>
                  <a:cubicBezTo>
                    <a:pt x="59" y="7"/>
                    <a:pt x="55" y="4"/>
                    <a:pt x="52" y="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56" name="Freeform 48"/>
            <p:cNvSpPr>
              <a:spLocks noEditPoints="1"/>
            </p:cNvSpPr>
            <p:nvPr/>
          </p:nvSpPr>
          <p:spPr bwMode="auto">
            <a:xfrm>
              <a:off x="-49026" y="1309594"/>
              <a:ext cx="639761" cy="873126"/>
            </a:xfrm>
            <a:custGeom>
              <a:avLst/>
              <a:gdLst>
                <a:gd name="T0" fmla="*/ 169 w 169"/>
                <a:gd name="T1" fmla="*/ 129 h 230"/>
                <a:gd name="T2" fmla="*/ 147 w 169"/>
                <a:gd name="T3" fmla="*/ 119 h 230"/>
                <a:gd name="T4" fmla="*/ 133 w 169"/>
                <a:gd name="T5" fmla="*/ 109 h 230"/>
                <a:gd name="T6" fmla="*/ 145 w 169"/>
                <a:gd name="T7" fmla="*/ 87 h 230"/>
                <a:gd name="T8" fmla="*/ 148 w 169"/>
                <a:gd name="T9" fmla="*/ 85 h 230"/>
                <a:gd name="T10" fmla="*/ 153 w 169"/>
                <a:gd name="T11" fmla="*/ 52 h 230"/>
                <a:gd name="T12" fmla="*/ 151 w 169"/>
                <a:gd name="T13" fmla="*/ 51 h 230"/>
                <a:gd name="T14" fmla="*/ 151 w 169"/>
                <a:gd name="T15" fmla="*/ 40 h 230"/>
                <a:gd name="T16" fmla="*/ 149 w 169"/>
                <a:gd name="T17" fmla="*/ 25 h 230"/>
                <a:gd name="T18" fmla="*/ 135 w 169"/>
                <a:gd name="T19" fmla="*/ 8 h 230"/>
                <a:gd name="T20" fmla="*/ 109 w 169"/>
                <a:gd name="T21" fmla="*/ 0 h 230"/>
                <a:gd name="T22" fmla="*/ 104 w 169"/>
                <a:gd name="T23" fmla="*/ 0 h 230"/>
                <a:gd name="T24" fmla="*/ 78 w 169"/>
                <a:gd name="T25" fmla="*/ 8 h 230"/>
                <a:gd name="T26" fmla="*/ 64 w 169"/>
                <a:gd name="T27" fmla="*/ 25 h 230"/>
                <a:gd name="T28" fmla="*/ 62 w 169"/>
                <a:gd name="T29" fmla="*/ 40 h 230"/>
                <a:gd name="T30" fmla="*/ 62 w 169"/>
                <a:gd name="T31" fmla="*/ 51 h 230"/>
                <a:gd name="T32" fmla="*/ 60 w 169"/>
                <a:gd name="T33" fmla="*/ 52 h 230"/>
                <a:gd name="T34" fmla="*/ 65 w 169"/>
                <a:gd name="T35" fmla="*/ 85 h 230"/>
                <a:gd name="T36" fmla="*/ 68 w 169"/>
                <a:gd name="T37" fmla="*/ 87 h 230"/>
                <a:gd name="T38" fmla="*/ 80 w 169"/>
                <a:gd name="T39" fmla="*/ 109 h 230"/>
                <a:gd name="T40" fmla="*/ 66 w 169"/>
                <a:gd name="T41" fmla="*/ 119 h 230"/>
                <a:gd name="T42" fmla="*/ 22 w 169"/>
                <a:gd name="T43" fmla="*/ 138 h 230"/>
                <a:gd name="T44" fmla="*/ 0 w 169"/>
                <a:gd name="T45" fmla="*/ 216 h 230"/>
                <a:gd name="T46" fmla="*/ 0 w 169"/>
                <a:gd name="T47" fmla="*/ 230 h 230"/>
                <a:gd name="T48" fmla="*/ 167 w 169"/>
                <a:gd name="T49" fmla="*/ 230 h 230"/>
                <a:gd name="T50" fmla="*/ 148 w 169"/>
                <a:gd name="T51" fmla="*/ 180 h 230"/>
                <a:gd name="T52" fmla="*/ 169 w 169"/>
                <a:gd name="T53" fmla="*/ 129 h 230"/>
                <a:gd name="T54" fmla="*/ 117 w 169"/>
                <a:gd name="T55" fmla="*/ 170 h 230"/>
                <a:gd name="T56" fmla="*/ 114 w 169"/>
                <a:gd name="T57" fmla="*/ 146 h 230"/>
                <a:gd name="T58" fmla="*/ 114 w 169"/>
                <a:gd name="T59" fmla="*/ 144 h 230"/>
                <a:gd name="T60" fmla="*/ 117 w 169"/>
                <a:gd name="T61" fmla="*/ 139 h 230"/>
                <a:gd name="T62" fmla="*/ 115 w 169"/>
                <a:gd name="T63" fmla="*/ 126 h 230"/>
                <a:gd name="T64" fmla="*/ 106 w 169"/>
                <a:gd name="T65" fmla="*/ 127 h 230"/>
                <a:gd name="T66" fmla="*/ 98 w 169"/>
                <a:gd name="T67" fmla="*/ 126 h 230"/>
                <a:gd name="T68" fmla="*/ 95 w 169"/>
                <a:gd name="T69" fmla="*/ 139 h 230"/>
                <a:gd name="T70" fmla="*/ 99 w 169"/>
                <a:gd name="T71" fmla="*/ 144 h 230"/>
                <a:gd name="T72" fmla="*/ 99 w 169"/>
                <a:gd name="T73" fmla="*/ 146 h 230"/>
                <a:gd name="T74" fmla="*/ 96 w 169"/>
                <a:gd name="T75" fmla="*/ 170 h 230"/>
                <a:gd name="T76" fmla="*/ 75 w 169"/>
                <a:gd name="T77" fmla="*/ 124 h 230"/>
                <a:gd name="T78" fmla="*/ 86 w 169"/>
                <a:gd name="T79" fmla="*/ 114 h 230"/>
                <a:gd name="T80" fmla="*/ 98 w 169"/>
                <a:gd name="T81" fmla="*/ 121 h 230"/>
                <a:gd name="T82" fmla="*/ 115 w 169"/>
                <a:gd name="T83" fmla="*/ 121 h 230"/>
                <a:gd name="T84" fmla="*/ 127 w 169"/>
                <a:gd name="T85" fmla="*/ 114 h 230"/>
                <a:gd name="T86" fmla="*/ 138 w 169"/>
                <a:gd name="T87" fmla="*/ 124 h 230"/>
                <a:gd name="T88" fmla="*/ 117 w 169"/>
                <a:gd name="T89" fmla="*/ 17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9" h="230">
                  <a:moveTo>
                    <a:pt x="169" y="129"/>
                  </a:moveTo>
                  <a:cubicBezTo>
                    <a:pt x="147" y="119"/>
                    <a:pt x="147" y="119"/>
                    <a:pt x="147" y="119"/>
                  </a:cubicBezTo>
                  <a:cubicBezTo>
                    <a:pt x="142" y="117"/>
                    <a:pt x="136" y="114"/>
                    <a:pt x="133" y="109"/>
                  </a:cubicBezTo>
                  <a:cubicBezTo>
                    <a:pt x="138" y="103"/>
                    <a:pt x="143" y="94"/>
                    <a:pt x="145" y="87"/>
                  </a:cubicBezTo>
                  <a:cubicBezTo>
                    <a:pt x="148" y="85"/>
                    <a:pt x="148" y="85"/>
                    <a:pt x="148" y="85"/>
                  </a:cubicBezTo>
                  <a:cubicBezTo>
                    <a:pt x="152" y="74"/>
                    <a:pt x="154" y="65"/>
                    <a:pt x="153" y="52"/>
                  </a:cubicBezTo>
                  <a:cubicBezTo>
                    <a:pt x="151" y="51"/>
                    <a:pt x="151" y="51"/>
                    <a:pt x="151" y="51"/>
                  </a:cubicBezTo>
                  <a:cubicBezTo>
                    <a:pt x="151" y="47"/>
                    <a:pt x="151" y="44"/>
                    <a:pt x="151" y="40"/>
                  </a:cubicBezTo>
                  <a:cubicBezTo>
                    <a:pt x="151" y="35"/>
                    <a:pt x="150" y="30"/>
                    <a:pt x="149" y="25"/>
                  </a:cubicBezTo>
                  <a:cubicBezTo>
                    <a:pt x="147" y="18"/>
                    <a:pt x="141" y="13"/>
                    <a:pt x="135" y="8"/>
                  </a:cubicBezTo>
                  <a:cubicBezTo>
                    <a:pt x="127" y="3"/>
                    <a:pt x="118" y="0"/>
                    <a:pt x="109" y="0"/>
                  </a:cubicBezTo>
                  <a:cubicBezTo>
                    <a:pt x="104" y="0"/>
                    <a:pt x="104" y="0"/>
                    <a:pt x="104" y="0"/>
                  </a:cubicBezTo>
                  <a:cubicBezTo>
                    <a:pt x="95" y="0"/>
                    <a:pt x="86" y="3"/>
                    <a:pt x="78" y="8"/>
                  </a:cubicBezTo>
                  <a:cubicBezTo>
                    <a:pt x="72" y="13"/>
                    <a:pt x="66" y="18"/>
                    <a:pt x="64" y="25"/>
                  </a:cubicBezTo>
                  <a:cubicBezTo>
                    <a:pt x="63" y="30"/>
                    <a:pt x="62" y="35"/>
                    <a:pt x="62" y="40"/>
                  </a:cubicBezTo>
                  <a:cubicBezTo>
                    <a:pt x="62" y="44"/>
                    <a:pt x="62" y="47"/>
                    <a:pt x="62" y="51"/>
                  </a:cubicBezTo>
                  <a:cubicBezTo>
                    <a:pt x="60" y="52"/>
                    <a:pt x="60" y="52"/>
                    <a:pt x="60" y="52"/>
                  </a:cubicBezTo>
                  <a:cubicBezTo>
                    <a:pt x="59" y="65"/>
                    <a:pt x="61" y="74"/>
                    <a:pt x="65" y="85"/>
                  </a:cubicBezTo>
                  <a:cubicBezTo>
                    <a:pt x="68" y="87"/>
                    <a:pt x="68" y="87"/>
                    <a:pt x="68" y="87"/>
                  </a:cubicBezTo>
                  <a:cubicBezTo>
                    <a:pt x="70" y="94"/>
                    <a:pt x="75" y="103"/>
                    <a:pt x="80" y="109"/>
                  </a:cubicBezTo>
                  <a:cubicBezTo>
                    <a:pt x="77" y="114"/>
                    <a:pt x="71" y="117"/>
                    <a:pt x="66" y="119"/>
                  </a:cubicBezTo>
                  <a:cubicBezTo>
                    <a:pt x="22" y="138"/>
                    <a:pt x="22" y="138"/>
                    <a:pt x="22" y="138"/>
                  </a:cubicBezTo>
                  <a:cubicBezTo>
                    <a:pt x="1" y="146"/>
                    <a:pt x="0" y="197"/>
                    <a:pt x="0" y="216"/>
                  </a:cubicBezTo>
                  <a:cubicBezTo>
                    <a:pt x="0" y="230"/>
                    <a:pt x="0" y="230"/>
                    <a:pt x="0" y="230"/>
                  </a:cubicBezTo>
                  <a:cubicBezTo>
                    <a:pt x="167" y="230"/>
                    <a:pt x="167" y="230"/>
                    <a:pt x="167" y="230"/>
                  </a:cubicBezTo>
                  <a:cubicBezTo>
                    <a:pt x="156" y="216"/>
                    <a:pt x="148" y="199"/>
                    <a:pt x="148" y="180"/>
                  </a:cubicBezTo>
                  <a:cubicBezTo>
                    <a:pt x="148" y="160"/>
                    <a:pt x="156" y="142"/>
                    <a:pt x="169" y="129"/>
                  </a:cubicBezTo>
                  <a:close/>
                  <a:moveTo>
                    <a:pt x="117" y="170"/>
                  </a:moveTo>
                  <a:cubicBezTo>
                    <a:pt x="116" y="161"/>
                    <a:pt x="115" y="152"/>
                    <a:pt x="114" y="146"/>
                  </a:cubicBezTo>
                  <a:cubicBezTo>
                    <a:pt x="114" y="145"/>
                    <a:pt x="113" y="144"/>
                    <a:pt x="114" y="144"/>
                  </a:cubicBezTo>
                  <a:cubicBezTo>
                    <a:pt x="115" y="142"/>
                    <a:pt x="117" y="140"/>
                    <a:pt x="117" y="139"/>
                  </a:cubicBezTo>
                  <a:cubicBezTo>
                    <a:pt x="118" y="135"/>
                    <a:pt x="119" y="126"/>
                    <a:pt x="115" y="126"/>
                  </a:cubicBezTo>
                  <a:cubicBezTo>
                    <a:pt x="113" y="127"/>
                    <a:pt x="109" y="127"/>
                    <a:pt x="106" y="127"/>
                  </a:cubicBezTo>
                  <a:cubicBezTo>
                    <a:pt x="104" y="127"/>
                    <a:pt x="100" y="127"/>
                    <a:pt x="98" y="126"/>
                  </a:cubicBezTo>
                  <a:cubicBezTo>
                    <a:pt x="94" y="126"/>
                    <a:pt x="95" y="135"/>
                    <a:pt x="95" y="139"/>
                  </a:cubicBezTo>
                  <a:cubicBezTo>
                    <a:pt x="96" y="140"/>
                    <a:pt x="98" y="142"/>
                    <a:pt x="99" y="144"/>
                  </a:cubicBezTo>
                  <a:cubicBezTo>
                    <a:pt x="99" y="144"/>
                    <a:pt x="99" y="145"/>
                    <a:pt x="99" y="146"/>
                  </a:cubicBezTo>
                  <a:cubicBezTo>
                    <a:pt x="98" y="152"/>
                    <a:pt x="97" y="160"/>
                    <a:pt x="96" y="170"/>
                  </a:cubicBezTo>
                  <a:cubicBezTo>
                    <a:pt x="75" y="124"/>
                    <a:pt x="75" y="124"/>
                    <a:pt x="75" y="124"/>
                  </a:cubicBezTo>
                  <a:cubicBezTo>
                    <a:pt x="79" y="121"/>
                    <a:pt x="83" y="118"/>
                    <a:pt x="86" y="114"/>
                  </a:cubicBezTo>
                  <a:cubicBezTo>
                    <a:pt x="89" y="117"/>
                    <a:pt x="93" y="120"/>
                    <a:pt x="98" y="121"/>
                  </a:cubicBezTo>
                  <a:cubicBezTo>
                    <a:pt x="103" y="123"/>
                    <a:pt x="109" y="123"/>
                    <a:pt x="115" y="121"/>
                  </a:cubicBezTo>
                  <a:cubicBezTo>
                    <a:pt x="120" y="120"/>
                    <a:pt x="124" y="117"/>
                    <a:pt x="127" y="114"/>
                  </a:cubicBezTo>
                  <a:cubicBezTo>
                    <a:pt x="130" y="118"/>
                    <a:pt x="134" y="121"/>
                    <a:pt x="138" y="124"/>
                  </a:cubicBezTo>
                  <a:lnTo>
                    <a:pt x="117" y="17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grpSp>
      <p:sp>
        <p:nvSpPr>
          <p:cNvPr id="42" name="Freeform 68"/>
          <p:cNvSpPr>
            <a:spLocks noEditPoints="1"/>
          </p:cNvSpPr>
          <p:nvPr/>
        </p:nvSpPr>
        <p:spPr bwMode="auto">
          <a:xfrm>
            <a:off x="6564798" y="3412862"/>
            <a:ext cx="269178" cy="154838"/>
          </a:xfrm>
          <a:custGeom>
            <a:avLst/>
            <a:gdLst>
              <a:gd name="T0" fmla="*/ 12 w 288"/>
              <a:gd name="T1" fmla="*/ 87 h 176"/>
              <a:gd name="T2" fmla="*/ 0 w 288"/>
              <a:gd name="T3" fmla="*/ 135 h 176"/>
              <a:gd name="T4" fmla="*/ 73 w 288"/>
              <a:gd name="T5" fmla="*/ 103 h 176"/>
              <a:gd name="T6" fmla="*/ 112 w 288"/>
              <a:gd name="T7" fmla="*/ 86 h 176"/>
              <a:gd name="T8" fmla="*/ 76 w 288"/>
              <a:gd name="T9" fmla="*/ 67 h 176"/>
              <a:gd name="T10" fmla="*/ 86 w 288"/>
              <a:gd name="T11" fmla="*/ 52 h 176"/>
              <a:gd name="T12" fmla="*/ 87 w 288"/>
              <a:gd name="T13" fmla="*/ 33 h 176"/>
              <a:gd name="T14" fmla="*/ 64 w 288"/>
              <a:gd name="T15" fmla="*/ 3 h 176"/>
              <a:gd name="T16" fmla="*/ 39 w 288"/>
              <a:gd name="T17" fmla="*/ 15 h 176"/>
              <a:gd name="T18" fmla="*/ 36 w 288"/>
              <a:gd name="T19" fmla="*/ 34 h 176"/>
              <a:gd name="T20" fmla="*/ 41 w 288"/>
              <a:gd name="T21" fmla="*/ 53 h 176"/>
              <a:gd name="T22" fmla="*/ 41 w 288"/>
              <a:gd name="T23" fmla="*/ 75 h 176"/>
              <a:gd name="T24" fmla="*/ 176 w 288"/>
              <a:gd name="T25" fmla="*/ 86 h 176"/>
              <a:gd name="T26" fmla="*/ 215 w 288"/>
              <a:gd name="T27" fmla="*/ 103 h 176"/>
              <a:gd name="T28" fmla="*/ 288 w 288"/>
              <a:gd name="T29" fmla="*/ 135 h 176"/>
              <a:gd name="T30" fmla="*/ 276 w 288"/>
              <a:gd name="T31" fmla="*/ 87 h 176"/>
              <a:gd name="T32" fmla="*/ 239 w 288"/>
              <a:gd name="T33" fmla="*/ 67 h 176"/>
              <a:gd name="T34" fmla="*/ 249 w 288"/>
              <a:gd name="T35" fmla="*/ 52 h 176"/>
              <a:gd name="T36" fmla="*/ 251 w 288"/>
              <a:gd name="T37" fmla="*/ 33 h 176"/>
              <a:gd name="T38" fmla="*/ 227 w 288"/>
              <a:gd name="T39" fmla="*/ 3 h 176"/>
              <a:gd name="T40" fmla="*/ 203 w 288"/>
              <a:gd name="T41" fmla="*/ 15 h 176"/>
              <a:gd name="T42" fmla="*/ 199 w 288"/>
              <a:gd name="T43" fmla="*/ 34 h 176"/>
              <a:gd name="T44" fmla="*/ 204 w 288"/>
              <a:gd name="T45" fmla="*/ 53 h 176"/>
              <a:gd name="T46" fmla="*/ 204 w 288"/>
              <a:gd name="T47" fmla="*/ 75 h 176"/>
              <a:gd name="T48" fmla="*/ 76 w 288"/>
              <a:gd name="T49" fmla="*/ 112 h 176"/>
              <a:gd name="T50" fmla="*/ 60 w 288"/>
              <a:gd name="T51" fmla="*/ 176 h 176"/>
              <a:gd name="T52" fmla="*/ 228 w 288"/>
              <a:gd name="T53" fmla="*/ 172 h 176"/>
              <a:gd name="T54" fmla="*/ 173 w 288"/>
              <a:gd name="T55" fmla="*/ 96 h 176"/>
              <a:gd name="T56" fmla="*/ 173 w 288"/>
              <a:gd name="T57" fmla="*/ 66 h 176"/>
              <a:gd name="T58" fmla="*/ 179 w 288"/>
              <a:gd name="T59" fmla="*/ 41 h 176"/>
              <a:gd name="T60" fmla="*/ 175 w 288"/>
              <a:gd name="T61" fmla="*/ 16 h 176"/>
              <a:gd name="T62" fmla="*/ 142 w 288"/>
              <a:gd name="T63" fmla="*/ 0 h 176"/>
              <a:gd name="T64" fmla="*/ 110 w 288"/>
              <a:gd name="T65" fmla="*/ 40 h 176"/>
              <a:gd name="T66" fmla="*/ 112 w 288"/>
              <a:gd name="T67" fmla="*/ 65 h 176"/>
              <a:gd name="T68" fmla="*/ 126 w 288"/>
              <a:gd name="T69" fmla="*/ 8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8" h="176">
                <a:moveTo>
                  <a:pt x="41" y="75"/>
                </a:moveTo>
                <a:cubicBezTo>
                  <a:pt x="12" y="87"/>
                  <a:pt x="12" y="87"/>
                  <a:pt x="12" y="87"/>
                </a:cubicBezTo>
                <a:cubicBezTo>
                  <a:pt x="1" y="91"/>
                  <a:pt x="0" y="121"/>
                  <a:pt x="0" y="132"/>
                </a:cubicBezTo>
                <a:cubicBezTo>
                  <a:pt x="0" y="135"/>
                  <a:pt x="0" y="135"/>
                  <a:pt x="0" y="135"/>
                </a:cubicBezTo>
                <a:cubicBezTo>
                  <a:pt x="54" y="135"/>
                  <a:pt x="54" y="135"/>
                  <a:pt x="54" y="135"/>
                </a:cubicBezTo>
                <a:cubicBezTo>
                  <a:pt x="57" y="120"/>
                  <a:pt x="62" y="107"/>
                  <a:pt x="73" y="103"/>
                </a:cubicBezTo>
                <a:cubicBezTo>
                  <a:pt x="111" y="87"/>
                  <a:pt x="111" y="87"/>
                  <a:pt x="111" y="87"/>
                </a:cubicBezTo>
                <a:cubicBezTo>
                  <a:pt x="111" y="87"/>
                  <a:pt x="111" y="87"/>
                  <a:pt x="112" y="86"/>
                </a:cubicBezTo>
                <a:cubicBezTo>
                  <a:pt x="84" y="75"/>
                  <a:pt x="84" y="75"/>
                  <a:pt x="84" y="75"/>
                </a:cubicBezTo>
                <a:cubicBezTo>
                  <a:pt x="80" y="73"/>
                  <a:pt x="77" y="70"/>
                  <a:pt x="76" y="67"/>
                </a:cubicBezTo>
                <a:cubicBezTo>
                  <a:pt x="80" y="63"/>
                  <a:pt x="83" y="57"/>
                  <a:pt x="84" y="53"/>
                </a:cubicBezTo>
                <a:cubicBezTo>
                  <a:pt x="86" y="52"/>
                  <a:pt x="86" y="52"/>
                  <a:pt x="86" y="52"/>
                </a:cubicBezTo>
                <a:cubicBezTo>
                  <a:pt x="88" y="45"/>
                  <a:pt x="89" y="39"/>
                  <a:pt x="89" y="34"/>
                </a:cubicBezTo>
                <a:cubicBezTo>
                  <a:pt x="87" y="33"/>
                  <a:pt x="87" y="33"/>
                  <a:pt x="87" y="33"/>
                </a:cubicBezTo>
                <a:cubicBezTo>
                  <a:pt x="88" y="28"/>
                  <a:pt x="88" y="20"/>
                  <a:pt x="85" y="15"/>
                </a:cubicBezTo>
                <a:cubicBezTo>
                  <a:pt x="81" y="8"/>
                  <a:pt x="72" y="3"/>
                  <a:pt x="64" y="3"/>
                </a:cubicBezTo>
                <a:cubicBezTo>
                  <a:pt x="61" y="3"/>
                  <a:pt x="61" y="3"/>
                  <a:pt x="61" y="3"/>
                </a:cubicBezTo>
                <a:cubicBezTo>
                  <a:pt x="53" y="3"/>
                  <a:pt x="43" y="8"/>
                  <a:pt x="39" y="15"/>
                </a:cubicBezTo>
                <a:cubicBezTo>
                  <a:pt x="37" y="20"/>
                  <a:pt x="37" y="28"/>
                  <a:pt x="37" y="33"/>
                </a:cubicBezTo>
                <a:cubicBezTo>
                  <a:pt x="36" y="34"/>
                  <a:pt x="36" y="34"/>
                  <a:pt x="36" y="34"/>
                </a:cubicBezTo>
                <a:cubicBezTo>
                  <a:pt x="36" y="39"/>
                  <a:pt x="36" y="45"/>
                  <a:pt x="39" y="52"/>
                </a:cubicBezTo>
                <a:cubicBezTo>
                  <a:pt x="41" y="53"/>
                  <a:pt x="41" y="53"/>
                  <a:pt x="41" y="53"/>
                </a:cubicBezTo>
                <a:cubicBezTo>
                  <a:pt x="42" y="57"/>
                  <a:pt x="45" y="63"/>
                  <a:pt x="49" y="67"/>
                </a:cubicBezTo>
                <a:cubicBezTo>
                  <a:pt x="48" y="70"/>
                  <a:pt x="45" y="73"/>
                  <a:pt x="41" y="75"/>
                </a:cubicBezTo>
                <a:close/>
                <a:moveTo>
                  <a:pt x="204" y="75"/>
                </a:moveTo>
                <a:cubicBezTo>
                  <a:pt x="176" y="86"/>
                  <a:pt x="176" y="86"/>
                  <a:pt x="176" y="86"/>
                </a:cubicBezTo>
                <a:cubicBezTo>
                  <a:pt x="177" y="87"/>
                  <a:pt x="177" y="87"/>
                  <a:pt x="177" y="87"/>
                </a:cubicBezTo>
                <a:cubicBezTo>
                  <a:pt x="215" y="103"/>
                  <a:pt x="215" y="103"/>
                  <a:pt x="215" y="103"/>
                </a:cubicBezTo>
                <a:cubicBezTo>
                  <a:pt x="226" y="107"/>
                  <a:pt x="231" y="120"/>
                  <a:pt x="234" y="135"/>
                </a:cubicBezTo>
                <a:cubicBezTo>
                  <a:pt x="288" y="135"/>
                  <a:pt x="288" y="135"/>
                  <a:pt x="288" y="135"/>
                </a:cubicBezTo>
                <a:cubicBezTo>
                  <a:pt x="288" y="132"/>
                  <a:pt x="288" y="132"/>
                  <a:pt x="288" y="132"/>
                </a:cubicBezTo>
                <a:cubicBezTo>
                  <a:pt x="288" y="121"/>
                  <a:pt x="287" y="91"/>
                  <a:pt x="276" y="87"/>
                </a:cubicBezTo>
                <a:cubicBezTo>
                  <a:pt x="247" y="75"/>
                  <a:pt x="247" y="75"/>
                  <a:pt x="247" y="75"/>
                </a:cubicBezTo>
                <a:cubicBezTo>
                  <a:pt x="243" y="73"/>
                  <a:pt x="240" y="70"/>
                  <a:pt x="239" y="67"/>
                </a:cubicBezTo>
                <a:cubicBezTo>
                  <a:pt x="243" y="63"/>
                  <a:pt x="246" y="57"/>
                  <a:pt x="247" y="53"/>
                </a:cubicBezTo>
                <a:cubicBezTo>
                  <a:pt x="249" y="52"/>
                  <a:pt x="249" y="52"/>
                  <a:pt x="249" y="52"/>
                </a:cubicBezTo>
                <a:cubicBezTo>
                  <a:pt x="252" y="45"/>
                  <a:pt x="252" y="39"/>
                  <a:pt x="252" y="34"/>
                </a:cubicBezTo>
                <a:cubicBezTo>
                  <a:pt x="251" y="33"/>
                  <a:pt x="251" y="33"/>
                  <a:pt x="251" y="33"/>
                </a:cubicBezTo>
                <a:cubicBezTo>
                  <a:pt x="251" y="28"/>
                  <a:pt x="251" y="20"/>
                  <a:pt x="249" y="15"/>
                </a:cubicBezTo>
                <a:cubicBezTo>
                  <a:pt x="245" y="8"/>
                  <a:pt x="235" y="3"/>
                  <a:pt x="227" y="3"/>
                </a:cubicBezTo>
                <a:cubicBezTo>
                  <a:pt x="224" y="3"/>
                  <a:pt x="224" y="3"/>
                  <a:pt x="224" y="3"/>
                </a:cubicBezTo>
                <a:cubicBezTo>
                  <a:pt x="216" y="3"/>
                  <a:pt x="207" y="8"/>
                  <a:pt x="203" y="15"/>
                </a:cubicBezTo>
                <a:cubicBezTo>
                  <a:pt x="200" y="20"/>
                  <a:pt x="200" y="28"/>
                  <a:pt x="201" y="33"/>
                </a:cubicBezTo>
                <a:cubicBezTo>
                  <a:pt x="199" y="34"/>
                  <a:pt x="199" y="34"/>
                  <a:pt x="199" y="34"/>
                </a:cubicBezTo>
                <a:cubicBezTo>
                  <a:pt x="199" y="39"/>
                  <a:pt x="200" y="45"/>
                  <a:pt x="202" y="52"/>
                </a:cubicBezTo>
                <a:cubicBezTo>
                  <a:pt x="204" y="53"/>
                  <a:pt x="204" y="53"/>
                  <a:pt x="204" y="53"/>
                </a:cubicBezTo>
                <a:cubicBezTo>
                  <a:pt x="205" y="57"/>
                  <a:pt x="208" y="63"/>
                  <a:pt x="212" y="67"/>
                </a:cubicBezTo>
                <a:cubicBezTo>
                  <a:pt x="211" y="70"/>
                  <a:pt x="208" y="73"/>
                  <a:pt x="204" y="75"/>
                </a:cubicBezTo>
                <a:close/>
                <a:moveTo>
                  <a:pt x="115" y="96"/>
                </a:moveTo>
                <a:cubicBezTo>
                  <a:pt x="76" y="112"/>
                  <a:pt x="76" y="112"/>
                  <a:pt x="76" y="112"/>
                </a:cubicBezTo>
                <a:cubicBezTo>
                  <a:pt x="61" y="117"/>
                  <a:pt x="60" y="158"/>
                  <a:pt x="60" y="172"/>
                </a:cubicBezTo>
                <a:cubicBezTo>
                  <a:pt x="60" y="176"/>
                  <a:pt x="60" y="176"/>
                  <a:pt x="60" y="176"/>
                </a:cubicBezTo>
                <a:cubicBezTo>
                  <a:pt x="228" y="176"/>
                  <a:pt x="228" y="176"/>
                  <a:pt x="228" y="176"/>
                </a:cubicBezTo>
                <a:cubicBezTo>
                  <a:pt x="228" y="172"/>
                  <a:pt x="228" y="172"/>
                  <a:pt x="228" y="172"/>
                </a:cubicBezTo>
                <a:cubicBezTo>
                  <a:pt x="228" y="158"/>
                  <a:pt x="227" y="117"/>
                  <a:pt x="212" y="112"/>
                </a:cubicBezTo>
                <a:cubicBezTo>
                  <a:pt x="173" y="96"/>
                  <a:pt x="173" y="96"/>
                  <a:pt x="173" y="96"/>
                </a:cubicBezTo>
                <a:cubicBezTo>
                  <a:pt x="168" y="93"/>
                  <a:pt x="164" y="89"/>
                  <a:pt x="162" y="85"/>
                </a:cubicBezTo>
                <a:cubicBezTo>
                  <a:pt x="167" y="80"/>
                  <a:pt x="172" y="73"/>
                  <a:pt x="173" y="66"/>
                </a:cubicBezTo>
                <a:cubicBezTo>
                  <a:pt x="176" y="65"/>
                  <a:pt x="176" y="65"/>
                  <a:pt x="176" y="65"/>
                </a:cubicBezTo>
                <a:cubicBezTo>
                  <a:pt x="179" y="56"/>
                  <a:pt x="180" y="48"/>
                  <a:pt x="179" y="41"/>
                </a:cubicBezTo>
                <a:cubicBezTo>
                  <a:pt x="178" y="40"/>
                  <a:pt x="178" y="40"/>
                  <a:pt x="178" y="40"/>
                </a:cubicBezTo>
                <a:cubicBezTo>
                  <a:pt x="178" y="33"/>
                  <a:pt x="178" y="22"/>
                  <a:pt x="175" y="16"/>
                </a:cubicBezTo>
                <a:cubicBezTo>
                  <a:pt x="170" y="6"/>
                  <a:pt x="156" y="0"/>
                  <a:pt x="146" y="0"/>
                </a:cubicBezTo>
                <a:cubicBezTo>
                  <a:pt x="142" y="0"/>
                  <a:pt x="142" y="0"/>
                  <a:pt x="142" y="0"/>
                </a:cubicBezTo>
                <a:cubicBezTo>
                  <a:pt x="132" y="0"/>
                  <a:pt x="118" y="6"/>
                  <a:pt x="113" y="16"/>
                </a:cubicBezTo>
                <a:cubicBezTo>
                  <a:pt x="110" y="22"/>
                  <a:pt x="110" y="33"/>
                  <a:pt x="110" y="40"/>
                </a:cubicBezTo>
                <a:cubicBezTo>
                  <a:pt x="109" y="41"/>
                  <a:pt x="109" y="41"/>
                  <a:pt x="109" y="41"/>
                </a:cubicBezTo>
                <a:cubicBezTo>
                  <a:pt x="108" y="48"/>
                  <a:pt x="109" y="56"/>
                  <a:pt x="112" y="65"/>
                </a:cubicBezTo>
                <a:cubicBezTo>
                  <a:pt x="115" y="66"/>
                  <a:pt x="115" y="66"/>
                  <a:pt x="115" y="66"/>
                </a:cubicBezTo>
                <a:cubicBezTo>
                  <a:pt x="116" y="73"/>
                  <a:pt x="121" y="80"/>
                  <a:pt x="126" y="85"/>
                </a:cubicBezTo>
                <a:cubicBezTo>
                  <a:pt x="124" y="89"/>
                  <a:pt x="120" y="93"/>
                  <a:pt x="115" y="96"/>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153" name="Freeform 11"/>
          <p:cNvSpPr>
            <a:spLocks noChangeAspect="1" noEditPoints="1"/>
          </p:cNvSpPr>
          <p:nvPr/>
        </p:nvSpPr>
        <p:spPr bwMode="auto">
          <a:xfrm>
            <a:off x="3710253" y="4023378"/>
            <a:ext cx="131997" cy="176753"/>
          </a:xfrm>
          <a:custGeom>
            <a:avLst/>
            <a:gdLst>
              <a:gd name="T0" fmla="*/ 2098 w 2098"/>
              <a:gd name="T1" fmla="*/ 629 h 1888"/>
              <a:gd name="T2" fmla="*/ 2098 w 2098"/>
              <a:gd name="T3" fmla="*/ 419 h 1888"/>
              <a:gd name="T4" fmla="*/ 1888 w 2098"/>
              <a:gd name="T5" fmla="*/ 419 h 1888"/>
              <a:gd name="T6" fmla="*/ 1888 w 2098"/>
              <a:gd name="T7" fmla="*/ 209 h 1888"/>
              <a:gd name="T8" fmla="*/ 1678 w 2098"/>
              <a:gd name="T9" fmla="*/ 0 h 1888"/>
              <a:gd name="T10" fmla="*/ 209 w 2098"/>
              <a:gd name="T11" fmla="*/ 0 h 1888"/>
              <a:gd name="T12" fmla="*/ 0 w 2098"/>
              <a:gd name="T13" fmla="*/ 209 h 1888"/>
              <a:gd name="T14" fmla="*/ 0 w 2098"/>
              <a:gd name="T15" fmla="*/ 1678 h 1888"/>
              <a:gd name="T16" fmla="*/ 209 w 2098"/>
              <a:gd name="T17" fmla="*/ 1888 h 1888"/>
              <a:gd name="T18" fmla="*/ 1678 w 2098"/>
              <a:gd name="T19" fmla="*/ 1888 h 1888"/>
              <a:gd name="T20" fmla="*/ 1888 w 2098"/>
              <a:gd name="T21" fmla="*/ 1678 h 1888"/>
              <a:gd name="T22" fmla="*/ 1888 w 2098"/>
              <a:gd name="T23" fmla="*/ 1469 h 1888"/>
              <a:gd name="T24" fmla="*/ 2098 w 2098"/>
              <a:gd name="T25" fmla="*/ 1468 h 1888"/>
              <a:gd name="T26" fmla="*/ 2098 w 2098"/>
              <a:gd name="T27" fmla="*/ 1259 h 1888"/>
              <a:gd name="T28" fmla="*/ 1888 w 2098"/>
              <a:gd name="T29" fmla="*/ 1259 h 1888"/>
              <a:gd name="T30" fmla="*/ 1888 w 2098"/>
              <a:gd name="T31" fmla="*/ 1049 h 1888"/>
              <a:gd name="T32" fmla="*/ 2098 w 2098"/>
              <a:gd name="T33" fmla="*/ 1049 h 1888"/>
              <a:gd name="T34" fmla="*/ 2098 w 2098"/>
              <a:gd name="T35" fmla="*/ 839 h 1888"/>
              <a:gd name="T36" fmla="*/ 1888 w 2098"/>
              <a:gd name="T37" fmla="*/ 839 h 1888"/>
              <a:gd name="T38" fmla="*/ 1888 w 2098"/>
              <a:gd name="T39" fmla="*/ 629 h 1888"/>
              <a:gd name="T40" fmla="*/ 2098 w 2098"/>
              <a:gd name="T41" fmla="*/ 629 h 1888"/>
              <a:gd name="T42" fmla="*/ 1678 w 2098"/>
              <a:gd name="T43" fmla="*/ 1678 h 1888"/>
              <a:gd name="T44" fmla="*/ 209 w 2098"/>
              <a:gd name="T45" fmla="*/ 1678 h 1888"/>
              <a:gd name="T46" fmla="*/ 209 w 2098"/>
              <a:gd name="T47" fmla="*/ 209 h 1888"/>
              <a:gd name="T48" fmla="*/ 1678 w 2098"/>
              <a:gd name="T49" fmla="*/ 209 h 1888"/>
              <a:gd name="T50" fmla="*/ 1678 w 2098"/>
              <a:gd name="T51" fmla="*/ 1678 h 1888"/>
              <a:gd name="T52" fmla="*/ 419 w 2098"/>
              <a:gd name="T53" fmla="*/ 1049 h 1888"/>
              <a:gd name="T54" fmla="*/ 944 w 2098"/>
              <a:gd name="T55" fmla="*/ 1049 h 1888"/>
              <a:gd name="T56" fmla="*/ 944 w 2098"/>
              <a:gd name="T57" fmla="*/ 1469 h 1888"/>
              <a:gd name="T58" fmla="*/ 419 w 2098"/>
              <a:gd name="T59" fmla="*/ 1468 h 1888"/>
              <a:gd name="T60" fmla="*/ 419 w 2098"/>
              <a:gd name="T61" fmla="*/ 1049 h 1888"/>
              <a:gd name="T62" fmla="*/ 1049 w 2098"/>
              <a:gd name="T63" fmla="*/ 419 h 1888"/>
              <a:gd name="T64" fmla="*/ 1469 w 2098"/>
              <a:gd name="T65" fmla="*/ 419 h 1888"/>
              <a:gd name="T66" fmla="*/ 1469 w 2098"/>
              <a:gd name="T67" fmla="*/ 734 h 1888"/>
              <a:gd name="T68" fmla="*/ 1049 w 2098"/>
              <a:gd name="T69" fmla="*/ 734 h 1888"/>
              <a:gd name="T70" fmla="*/ 1049 w 2098"/>
              <a:gd name="T71" fmla="*/ 419 h 1888"/>
              <a:gd name="T72" fmla="*/ 419 w 2098"/>
              <a:gd name="T73" fmla="*/ 419 h 1888"/>
              <a:gd name="T74" fmla="*/ 944 w 2098"/>
              <a:gd name="T75" fmla="*/ 419 h 1888"/>
              <a:gd name="T76" fmla="*/ 944 w 2098"/>
              <a:gd name="T77" fmla="*/ 944 h 1888"/>
              <a:gd name="T78" fmla="*/ 419 w 2098"/>
              <a:gd name="T79" fmla="*/ 944 h 1888"/>
              <a:gd name="T80" fmla="*/ 419 w 2098"/>
              <a:gd name="T81" fmla="*/ 419 h 1888"/>
              <a:gd name="T82" fmla="*/ 1049 w 2098"/>
              <a:gd name="T83" fmla="*/ 839 h 1888"/>
              <a:gd name="T84" fmla="*/ 1469 w 2098"/>
              <a:gd name="T85" fmla="*/ 839 h 1888"/>
              <a:gd name="T86" fmla="*/ 1469 w 2098"/>
              <a:gd name="T87" fmla="*/ 1468 h 1888"/>
              <a:gd name="T88" fmla="*/ 1049 w 2098"/>
              <a:gd name="T89" fmla="*/ 1468 h 1888"/>
              <a:gd name="T90" fmla="*/ 1049 w 2098"/>
              <a:gd name="T91" fmla="*/ 839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98" h="1888">
                <a:moveTo>
                  <a:pt x="2098" y="629"/>
                </a:moveTo>
                <a:lnTo>
                  <a:pt x="2098" y="419"/>
                </a:lnTo>
                <a:lnTo>
                  <a:pt x="1888" y="419"/>
                </a:lnTo>
                <a:lnTo>
                  <a:pt x="1888" y="209"/>
                </a:lnTo>
                <a:cubicBezTo>
                  <a:pt x="1888" y="94"/>
                  <a:pt x="1794" y="0"/>
                  <a:pt x="1678" y="0"/>
                </a:cubicBezTo>
                <a:lnTo>
                  <a:pt x="209" y="0"/>
                </a:lnTo>
                <a:cubicBezTo>
                  <a:pt x="94" y="0"/>
                  <a:pt x="0" y="94"/>
                  <a:pt x="0" y="209"/>
                </a:cubicBezTo>
                <a:lnTo>
                  <a:pt x="0" y="1678"/>
                </a:lnTo>
                <a:cubicBezTo>
                  <a:pt x="0" y="1794"/>
                  <a:pt x="94" y="1888"/>
                  <a:pt x="209" y="1888"/>
                </a:cubicBezTo>
                <a:lnTo>
                  <a:pt x="1678" y="1888"/>
                </a:lnTo>
                <a:cubicBezTo>
                  <a:pt x="1794" y="1888"/>
                  <a:pt x="1888" y="1794"/>
                  <a:pt x="1888" y="1678"/>
                </a:cubicBezTo>
                <a:lnTo>
                  <a:pt x="1888" y="1469"/>
                </a:lnTo>
                <a:lnTo>
                  <a:pt x="2098" y="1468"/>
                </a:lnTo>
                <a:lnTo>
                  <a:pt x="2098" y="1259"/>
                </a:lnTo>
                <a:lnTo>
                  <a:pt x="1888" y="1259"/>
                </a:lnTo>
                <a:lnTo>
                  <a:pt x="1888" y="1049"/>
                </a:lnTo>
                <a:lnTo>
                  <a:pt x="2098" y="1049"/>
                </a:lnTo>
                <a:lnTo>
                  <a:pt x="2098" y="839"/>
                </a:lnTo>
                <a:lnTo>
                  <a:pt x="1888" y="839"/>
                </a:lnTo>
                <a:lnTo>
                  <a:pt x="1888" y="629"/>
                </a:lnTo>
                <a:lnTo>
                  <a:pt x="2098" y="629"/>
                </a:lnTo>
                <a:close/>
                <a:moveTo>
                  <a:pt x="1678" y="1678"/>
                </a:moveTo>
                <a:lnTo>
                  <a:pt x="209" y="1678"/>
                </a:lnTo>
                <a:lnTo>
                  <a:pt x="209" y="209"/>
                </a:lnTo>
                <a:lnTo>
                  <a:pt x="1678" y="209"/>
                </a:lnTo>
                <a:lnTo>
                  <a:pt x="1678" y="1678"/>
                </a:lnTo>
                <a:close/>
                <a:moveTo>
                  <a:pt x="419" y="1049"/>
                </a:moveTo>
                <a:lnTo>
                  <a:pt x="944" y="1049"/>
                </a:lnTo>
                <a:lnTo>
                  <a:pt x="944" y="1469"/>
                </a:lnTo>
                <a:lnTo>
                  <a:pt x="419" y="1468"/>
                </a:lnTo>
                <a:lnTo>
                  <a:pt x="419" y="1049"/>
                </a:lnTo>
                <a:close/>
                <a:moveTo>
                  <a:pt x="1049" y="419"/>
                </a:moveTo>
                <a:lnTo>
                  <a:pt x="1469" y="419"/>
                </a:lnTo>
                <a:lnTo>
                  <a:pt x="1469" y="734"/>
                </a:lnTo>
                <a:lnTo>
                  <a:pt x="1049" y="734"/>
                </a:lnTo>
                <a:lnTo>
                  <a:pt x="1049" y="419"/>
                </a:lnTo>
                <a:close/>
                <a:moveTo>
                  <a:pt x="419" y="419"/>
                </a:moveTo>
                <a:lnTo>
                  <a:pt x="944" y="419"/>
                </a:lnTo>
                <a:lnTo>
                  <a:pt x="944" y="944"/>
                </a:lnTo>
                <a:lnTo>
                  <a:pt x="419" y="944"/>
                </a:lnTo>
                <a:lnTo>
                  <a:pt x="419" y="419"/>
                </a:lnTo>
                <a:close/>
                <a:moveTo>
                  <a:pt x="1049" y="839"/>
                </a:moveTo>
                <a:lnTo>
                  <a:pt x="1469" y="839"/>
                </a:lnTo>
                <a:lnTo>
                  <a:pt x="1469" y="1468"/>
                </a:lnTo>
                <a:lnTo>
                  <a:pt x="1049" y="1468"/>
                </a:lnTo>
                <a:lnTo>
                  <a:pt x="1049" y="839"/>
                </a:ln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155" name="Freeform 154"/>
          <p:cNvSpPr>
            <a:spLocks noChangeAspect="1" noEditPoints="1"/>
          </p:cNvSpPr>
          <p:nvPr/>
        </p:nvSpPr>
        <p:spPr bwMode="auto">
          <a:xfrm>
            <a:off x="8785845" y="4032672"/>
            <a:ext cx="170771" cy="163739"/>
          </a:xfrm>
          <a:custGeom>
            <a:avLst/>
            <a:gdLst>
              <a:gd name="T0" fmla="*/ 1551 w 1764"/>
              <a:gd name="T1" fmla="*/ 989 h 1802"/>
              <a:gd name="T2" fmla="*/ 1557 w 1764"/>
              <a:gd name="T3" fmla="*/ 901 h 1802"/>
              <a:gd name="T4" fmla="*/ 1551 w 1764"/>
              <a:gd name="T5" fmla="*/ 813 h 1802"/>
              <a:gd name="T6" fmla="*/ 1742 w 1764"/>
              <a:gd name="T7" fmla="*/ 664 h 1802"/>
              <a:gd name="T8" fmla="*/ 1752 w 1764"/>
              <a:gd name="T9" fmla="*/ 606 h 1802"/>
              <a:gd name="T10" fmla="*/ 1572 w 1764"/>
              <a:gd name="T11" fmla="*/ 294 h 1802"/>
              <a:gd name="T12" fmla="*/ 1517 w 1764"/>
              <a:gd name="T13" fmla="*/ 275 h 1802"/>
              <a:gd name="T14" fmla="*/ 1293 w 1764"/>
              <a:gd name="T15" fmla="*/ 365 h 1802"/>
              <a:gd name="T16" fmla="*/ 1141 w 1764"/>
              <a:gd name="T17" fmla="*/ 276 h 1802"/>
              <a:gd name="T18" fmla="*/ 1107 w 1764"/>
              <a:gd name="T19" fmla="*/ 38 h 1802"/>
              <a:gd name="T20" fmla="*/ 1062 w 1764"/>
              <a:gd name="T21" fmla="*/ 0 h 1802"/>
              <a:gd name="T22" fmla="*/ 701 w 1764"/>
              <a:gd name="T23" fmla="*/ 0 h 1802"/>
              <a:gd name="T24" fmla="*/ 657 w 1764"/>
              <a:gd name="T25" fmla="*/ 38 h 1802"/>
              <a:gd name="T26" fmla="*/ 623 w 1764"/>
              <a:gd name="T27" fmla="*/ 276 h 1802"/>
              <a:gd name="T28" fmla="*/ 471 w 1764"/>
              <a:gd name="T29" fmla="*/ 365 h 1802"/>
              <a:gd name="T30" fmla="*/ 246 w 1764"/>
              <a:gd name="T31" fmla="*/ 275 h 1802"/>
              <a:gd name="T32" fmla="*/ 191 w 1764"/>
              <a:gd name="T33" fmla="*/ 294 h 1802"/>
              <a:gd name="T34" fmla="*/ 11 w 1764"/>
              <a:gd name="T35" fmla="*/ 606 h 1802"/>
              <a:gd name="T36" fmla="*/ 22 w 1764"/>
              <a:gd name="T37" fmla="*/ 664 h 1802"/>
              <a:gd name="T38" fmla="*/ 212 w 1764"/>
              <a:gd name="T39" fmla="*/ 813 h 1802"/>
              <a:gd name="T40" fmla="*/ 206 w 1764"/>
              <a:gd name="T41" fmla="*/ 901 h 1802"/>
              <a:gd name="T42" fmla="*/ 212 w 1764"/>
              <a:gd name="T43" fmla="*/ 989 h 1802"/>
              <a:gd name="T44" fmla="*/ 22 w 1764"/>
              <a:gd name="T45" fmla="*/ 1138 h 1802"/>
              <a:gd name="T46" fmla="*/ 11 w 1764"/>
              <a:gd name="T47" fmla="*/ 1196 h 1802"/>
              <a:gd name="T48" fmla="*/ 191 w 1764"/>
              <a:gd name="T49" fmla="*/ 1508 h 1802"/>
              <a:gd name="T50" fmla="*/ 246 w 1764"/>
              <a:gd name="T51" fmla="*/ 1527 h 1802"/>
              <a:gd name="T52" fmla="*/ 471 w 1764"/>
              <a:gd name="T53" fmla="*/ 1437 h 1802"/>
              <a:gd name="T54" fmla="*/ 623 w 1764"/>
              <a:gd name="T55" fmla="*/ 1525 h 1802"/>
              <a:gd name="T56" fmla="*/ 657 w 1764"/>
              <a:gd name="T57" fmla="*/ 1764 h 1802"/>
              <a:gd name="T58" fmla="*/ 701 w 1764"/>
              <a:gd name="T59" fmla="*/ 1802 h 1802"/>
              <a:gd name="T60" fmla="*/ 1062 w 1764"/>
              <a:gd name="T61" fmla="*/ 1802 h 1802"/>
              <a:gd name="T62" fmla="*/ 1106 w 1764"/>
              <a:gd name="T63" fmla="*/ 1764 h 1802"/>
              <a:gd name="T64" fmla="*/ 1140 w 1764"/>
              <a:gd name="T65" fmla="*/ 1525 h 1802"/>
              <a:gd name="T66" fmla="*/ 1292 w 1764"/>
              <a:gd name="T67" fmla="*/ 1437 h 1802"/>
              <a:gd name="T68" fmla="*/ 1517 w 1764"/>
              <a:gd name="T69" fmla="*/ 1527 h 1802"/>
              <a:gd name="T70" fmla="*/ 1572 w 1764"/>
              <a:gd name="T71" fmla="*/ 1508 h 1802"/>
              <a:gd name="T72" fmla="*/ 1752 w 1764"/>
              <a:gd name="T73" fmla="*/ 1196 h 1802"/>
              <a:gd name="T74" fmla="*/ 1741 w 1764"/>
              <a:gd name="T75" fmla="*/ 1138 h 1802"/>
              <a:gd name="T76" fmla="*/ 1551 w 1764"/>
              <a:gd name="T77" fmla="*/ 989 h 1802"/>
              <a:gd name="T78" fmla="*/ 881 w 1764"/>
              <a:gd name="T79" fmla="*/ 1216 h 1802"/>
              <a:gd name="T80" fmla="*/ 566 w 1764"/>
              <a:gd name="T81" fmla="*/ 901 h 1802"/>
              <a:gd name="T82" fmla="*/ 881 w 1764"/>
              <a:gd name="T83" fmla="*/ 586 h 1802"/>
              <a:gd name="T84" fmla="*/ 1197 w 1764"/>
              <a:gd name="T85" fmla="*/ 901 h 1802"/>
              <a:gd name="T86" fmla="*/ 881 w 1764"/>
              <a:gd name="T87" fmla="*/ 1216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64" h="1802">
                <a:moveTo>
                  <a:pt x="1551" y="989"/>
                </a:moveTo>
                <a:cubicBezTo>
                  <a:pt x="1555" y="960"/>
                  <a:pt x="1557" y="931"/>
                  <a:pt x="1557" y="901"/>
                </a:cubicBezTo>
                <a:cubicBezTo>
                  <a:pt x="1557" y="871"/>
                  <a:pt x="1555" y="842"/>
                  <a:pt x="1551" y="813"/>
                </a:cubicBezTo>
                <a:lnTo>
                  <a:pt x="1742" y="664"/>
                </a:lnTo>
                <a:cubicBezTo>
                  <a:pt x="1759" y="650"/>
                  <a:pt x="1764" y="626"/>
                  <a:pt x="1752" y="606"/>
                </a:cubicBezTo>
                <a:lnTo>
                  <a:pt x="1572" y="294"/>
                </a:lnTo>
                <a:cubicBezTo>
                  <a:pt x="1561" y="275"/>
                  <a:pt x="1537" y="267"/>
                  <a:pt x="1517" y="275"/>
                </a:cubicBezTo>
                <a:lnTo>
                  <a:pt x="1293" y="365"/>
                </a:lnTo>
                <a:cubicBezTo>
                  <a:pt x="1246" y="330"/>
                  <a:pt x="1196" y="299"/>
                  <a:pt x="1141" y="276"/>
                </a:cubicBezTo>
                <a:lnTo>
                  <a:pt x="1107" y="38"/>
                </a:lnTo>
                <a:cubicBezTo>
                  <a:pt x="1103" y="17"/>
                  <a:pt x="1084" y="0"/>
                  <a:pt x="1062" y="0"/>
                </a:cubicBezTo>
                <a:lnTo>
                  <a:pt x="701" y="0"/>
                </a:lnTo>
                <a:cubicBezTo>
                  <a:pt x="679" y="0"/>
                  <a:pt x="660" y="17"/>
                  <a:pt x="657" y="38"/>
                </a:cubicBezTo>
                <a:lnTo>
                  <a:pt x="623" y="276"/>
                </a:lnTo>
                <a:cubicBezTo>
                  <a:pt x="568" y="299"/>
                  <a:pt x="517" y="329"/>
                  <a:pt x="471" y="365"/>
                </a:cubicBezTo>
                <a:lnTo>
                  <a:pt x="246" y="275"/>
                </a:lnTo>
                <a:cubicBezTo>
                  <a:pt x="226" y="267"/>
                  <a:pt x="203" y="275"/>
                  <a:pt x="191" y="294"/>
                </a:cubicBezTo>
                <a:lnTo>
                  <a:pt x="11" y="606"/>
                </a:lnTo>
                <a:cubicBezTo>
                  <a:pt x="0" y="626"/>
                  <a:pt x="5" y="650"/>
                  <a:pt x="22" y="664"/>
                </a:cubicBezTo>
                <a:lnTo>
                  <a:pt x="212" y="813"/>
                </a:lnTo>
                <a:cubicBezTo>
                  <a:pt x="208" y="842"/>
                  <a:pt x="206" y="871"/>
                  <a:pt x="206" y="901"/>
                </a:cubicBezTo>
                <a:cubicBezTo>
                  <a:pt x="206" y="931"/>
                  <a:pt x="208" y="960"/>
                  <a:pt x="212" y="989"/>
                </a:cubicBezTo>
                <a:lnTo>
                  <a:pt x="22" y="1138"/>
                </a:lnTo>
                <a:cubicBezTo>
                  <a:pt x="5" y="1151"/>
                  <a:pt x="0" y="1176"/>
                  <a:pt x="11" y="1196"/>
                </a:cubicBezTo>
                <a:lnTo>
                  <a:pt x="191" y="1508"/>
                </a:lnTo>
                <a:cubicBezTo>
                  <a:pt x="203" y="1527"/>
                  <a:pt x="226" y="1535"/>
                  <a:pt x="246" y="1527"/>
                </a:cubicBezTo>
                <a:lnTo>
                  <a:pt x="471" y="1437"/>
                </a:lnTo>
                <a:cubicBezTo>
                  <a:pt x="517" y="1472"/>
                  <a:pt x="568" y="1502"/>
                  <a:pt x="623" y="1525"/>
                </a:cubicBezTo>
                <a:lnTo>
                  <a:pt x="657" y="1764"/>
                </a:lnTo>
                <a:cubicBezTo>
                  <a:pt x="660" y="1785"/>
                  <a:pt x="679" y="1802"/>
                  <a:pt x="701" y="1802"/>
                </a:cubicBezTo>
                <a:lnTo>
                  <a:pt x="1062" y="1802"/>
                </a:lnTo>
                <a:cubicBezTo>
                  <a:pt x="1084" y="1802"/>
                  <a:pt x="1103" y="1785"/>
                  <a:pt x="1106" y="1764"/>
                </a:cubicBezTo>
                <a:lnTo>
                  <a:pt x="1140" y="1525"/>
                </a:lnTo>
                <a:cubicBezTo>
                  <a:pt x="1195" y="1502"/>
                  <a:pt x="1246" y="1473"/>
                  <a:pt x="1292" y="1437"/>
                </a:cubicBezTo>
                <a:lnTo>
                  <a:pt x="1517" y="1527"/>
                </a:lnTo>
                <a:cubicBezTo>
                  <a:pt x="1537" y="1535"/>
                  <a:pt x="1560" y="1527"/>
                  <a:pt x="1572" y="1508"/>
                </a:cubicBezTo>
                <a:lnTo>
                  <a:pt x="1752" y="1196"/>
                </a:lnTo>
                <a:cubicBezTo>
                  <a:pt x="1763" y="1176"/>
                  <a:pt x="1758" y="1152"/>
                  <a:pt x="1741" y="1138"/>
                </a:cubicBezTo>
                <a:lnTo>
                  <a:pt x="1551" y="989"/>
                </a:lnTo>
                <a:close/>
                <a:moveTo>
                  <a:pt x="881" y="1216"/>
                </a:moveTo>
                <a:cubicBezTo>
                  <a:pt x="707" y="1216"/>
                  <a:pt x="566" y="1075"/>
                  <a:pt x="566" y="901"/>
                </a:cubicBezTo>
                <a:cubicBezTo>
                  <a:pt x="566" y="727"/>
                  <a:pt x="707" y="586"/>
                  <a:pt x="881" y="586"/>
                </a:cubicBezTo>
                <a:cubicBezTo>
                  <a:pt x="1056" y="586"/>
                  <a:pt x="1197" y="727"/>
                  <a:pt x="1197" y="901"/>
                </a:cubicBezTo>
                <a:cubicBezTo>
                  <a:pt x="1197" y="1075"/>
                  <a:pt x="1056" y="1216"/>
                  <a:pt x="881" y="121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156" name="Freeform 93"/>
          <p:cNvSpPr>
            <a:spLocks noChangeAspect="1" noEditPoints="1"/>
          </p:cNvSpPr>
          <p:nvPr/>
        </p:nvSpPr>
        <p:spPr bwMode="auto">
          <a:xfrm>
            <a:off x="8125887" y="4026719"/>
            <a:ext cx="144496" cy="150896"/>
          </a:xfrm>
          <a:custGeom>
            <a:avLst/>
            <a:gdLst>
              <a:gd name="T0" fmla="*/ 1646 w 1851"/>
              <a:gd name="T1" fmla="*/ 206 h 2057"/>
              <a:gd name="T2" fmla="*/ 1215 w 1851"/>
              <a:gd name="T3" fmla="*/ 206 h 2057"/>
              <a:gd name="T4" fmla="*/ 926 w 1851"/>
              <a:gd name="T5" fmla="*/ 0 h 2057"/>
              <a:gd name="T6" fmla="*/ 636 w 1851"/>
              <a:gd name="T7" fmla="*/ 206 h 2057"/>
              <a:gd name="T8" fmla="*/ 206 w 1851"/>
              <a:gd name="T9" fmla="*/ 206 h 2057"/>
              <a:gd name="T10" fmla="*/ 0 w 1851"/>
              <a:gd name="T11" fmla="*/ 411 h 2057"/>
              <a:gd name="T12" fmla="*/ 0 w 1851"/>
              <a:gd name="T13" fmla="*/ 1851 h 2057"/>
              <a:gd name="T14" fmla="*/ 206 w 1851"/>
              <a:gd name="T15" fmla="*/ 2057 h 2057"/>
              <a:gd name="T16" fmla="*/ 1646 w 1851"/>
              <a:gd name="T17" fmla="*/ 2057 h 2057"/>
              <a:gd name="T18" fmla="*/ 1851 w 1851"/>
              <a:gd name="T19" fmla="*/ 1851 h 2057"/>
              <a:gd name="T20" fmla="*/ 1851 w 1851"/>
              <a:gd name="T21" fmla="*/ 411 h 2057"/>
              <a:gd name="T22" fmla="*/ 1646 w 1851"/>
              <a:gd name="T23" fmla="*/ 206 h 2057"/>
              <a:gd name="T24" fmla="*/ 926 w 1851"/>
              <a:gd name="T25" fmla="*/ 206 h 2057"/>
              <a:gd name="T26" fmla="*/ 1029 w 1851"/>
              <a:gd name="T27" fmla="*/ 309 h 2057"/>
              <a:gd name="T28" fmla="*/ 926 w 1851"/>
              <a:gd name="T29" fmla="*/ 411 h 2057"/>
              <a:gd name="T30" fmla="*/ 823 w 1851"/>
              <a:gd name="T31" fmla="*/ 309 h 2057"/>
              <a:gd name="T32" fmla="*/ 926 w 1851"/>
              <a:gd name="T33" fmla="*/ 206 h 2057"/>
              <a:gd name="T34" fmla="*/ 720 w 1851"/>
              <a:gd name="T35" fmla="*/ 1645 h 2057"/>
              <a:gd name="T36" fmla="*/ 309 w 1851"/>
              <a:gd name="T37" fmla="*/ 1234 h 2057"/>
              <a:gd name="T38" fmla="*/ 454 w 1851"/>
              <a:gd name="T39" fmla="*/ 1089 h 2057"/>
              <a:gd name="T40" fmla="*/ 720 w 1851"/>
              <a:gd name="T41" fmla="*/ 1354 h 2057"/>
              <a:gd name="T42" fmla="*/ 1397 w 1851"/>
              <a:gd name="T43" fmla="*/ 677 h 2057"/>
              <a:gd name="T44" fmla="*/ 1543 w 1851"/>
              <a:gd name="T45" fmla="*/ 823 h 2057"/>
              <a:gd name="T46" fmla="*/ 720 w 1851"/>
              <a:gd name="T47" fmla="*/ 1645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1" h="2057">
                <a:moveTo>
                  <a:pt x="1646" y="206"/>
                </a:moveTo>
                <a:lnTo>
                  <a:pt x="1215" y="206"/>
                </a:lnTo>
                <a:cubicBezTo>
                  <a:pt x="1173" y="86"/>
                  <a:pt x="1060" y="0"/>
                  <a:pt x="926" y="0"/>
                </a:cubicBezTo>
                <a:cubicBezTo>
                  <a:pt x="791" y="0"/>
                  <a:pt x="678" y="86"/>
                  <a:pt x="636" y="206"/>
                </a:cubicBezTo>
                <a:lnTo>
                  <a:pt x="206" y="206"/>
                </a:lnTo>
                <a:cubicBezTo>
                  <a:pt x="92" y="206"/>
                  <a:pt x="0" y="298"/>
                  <a:pt x="0" y="411"/>
                </a:cubicBezTo>
                <a:lnTo>
                  <a:pt x="0" y="1851"/>
                </a:lnTo>
                <a:cubicBezTo>
                  <a:pt x="0" y="1965"/>
                  <a:pt x="92" y="2057"/>
                  <a:pt x="206" y="2057"/>
                </a:cubicBezTo>
                <a:lnTo>
                  <a:pt x="1646" y="2057"/>
                </a:lnTo>
                <a:cubicBezTo>
                  <a:pt x="1759" y="2057"/>
                  <a:pt x="1851" y="1965"/>
                  <a:pt x="1851" y="1851"/>
                </a:cubicBezTo>
                <a:lnTo>
                  <a:pt x="1851" y="411"/>
                </a:lnTo>
                <a:cubicBezTo>
                  <a:pt x="1851" y="298"/>
                  <a:pt x="1759" y="206"/>
                  <a:pt x="1646" y="206"/>
                </a:cubicBezTo>
                <a:close/>
                <a:moveTo>
                  <a:pt x="926" y="206"/>
                </a:moveTo>
                <a:cubicBezTo>
                  <a:pt x="982" y="206"/>
                  <a:pt x="1029" y="252"/>
                  <a:pt x="1029" y="309"/>
                </a:cubicBezTo>
                <a:cubicBezTo>
                  <a:pt x="1029" y="366"/>
                  <a:pt x="982" y="411"/>
                  <a:pt x="926" y="411"/>
                </a:cubicBezTo>
                <a:cubicBezTo>
                  <a:pt x="869" y="411"/>
                  <a:pt x="823" y="366"/>
                  <a:pt x="823" y="309"/>
                </a:cubicBezTo>
                <a:cubicBezTo>
                  <a:pt x="823" y="252"/>
                  <a:pt x="869" y="206"/>
                  <a:pt x="926" y="206"/>
                </a:cubicBezTo>
                <a:close/>
                <a:moveTo>
                  <a:pt x="720" y="1645"/>
                </a:moveTo>
                <a:lnTo>
                  <a:pt x="309" y="1234"/>
                </a:lnTo>
                <a:lnTo>
                  <a:pt x="454" y="1089"/>
                </a:lnTo>
                <a:lnTo>
                  <a:pt x="720" y="1354"/>
                </a:lnTo>
                <a:lnTo>
                  <a:pt x="1397" y="677"/>
                </a:lnTo>
                <a:lnTo>
                  <a:pt x="1543" y="823"/>
                </a:lnTo>
                <a:lnTo>
                  <a:pt x="720" y="1645"/>
                </a:ln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161" name="Freeform 93"/>
          <p:cNvSpPr>
            <a:spLocks noChangeAspect="1" noEditPoints="1"/>
          </p:cNvSpPr>
          <p:nvPr/>
        </p:nvSpPr>
        <p:spPr bwMode="auto">
          <a:xfrm>
            <a:off x="7033923" y="4026719"/>
            <a:ext cx="144496" cy="150896"/>
          </a:xfrm>
          <a:custGeom>
            <a:avLst/>
            <a:gdLst>
              <a:gd name="T0" fmla="*/ 1646 w 1851"/>
              <a:gd name="T1" fmla="*/ 206 h 2057"/>
              <a:gd name="T2" fmla="*/ 1215 w 1851"/>
              <a:gd name="T3" fmla="*/ 206 h 2057"/>
              <a:gd name="T4" fmla="*/ 926 w 1851"/>
              <a:gd name="T5" fmla="*/ 0 h 2057"/>
              <a:gd name="T6" fmla="*/ 636 w 1851"/>
              <a:gd name="T7" fmla="*/ 206 h 2057"/>
              <a:gd name="T8" fmla="*/ 206 w 1851"/>
              <a:gd name="T9" fmla="*/ 206 h 2057"/>
              <a:gd name="T10" fmla="*/ 0 w 1851"/>
              <a:gd name="T11" fmla="*/ 411 h 2057"/>
              <a:gd name="T12" fmla="*/ 0 w 1851"/>
              <a:gd name="T13" fmla="*/ 1851 h 2057"/>
              <a:gd name="T14" fmla="*/ 206 w 1851"/>
              <a:gd name="T15" fmla="*/ 2057 h 2057"/>
              <a:gd name="T16" fmla="*/ 1646 w 1851"/>
              <a:gd name="T17" fmla="*/ 2057 h 2057"/>
              <a:gd name="T18" fmla="*/ 1851 w 1851"/>
              <a:gd name="T19" fmla="*/ 1851 h 2057"/>
              <a:gd name="T20" fmla="*/ 1851 w 1851"/>
              <a:gd name="T21" fmla="*/ 411 h 2057"/>
              <a:gd name="T22" fmla="*/ 1646 w 1851"/>
              <a:gd name="T23" fmla="*/ 206 h 2057"/>
              <a:gd name="T24" fmla="*/ 926 w 1851"/>
              <a:gd name="T25" fmla="*/ 206 h 2057"/>
              <a:gd name="T26" fmla="*/ 1029 w 1851"/>
              <a:gd name="T27" fmla="*/ 309 h 2057"/>
              <a:gd name="T28" fmla="*/ 926 w 1851"/>
              <a:gd name="T29" fmla="*/ 411 h 2057"/>
              <a:gd name="T30" fmla="*/ 823 w 1851"/>
              <a:gd name="T31" fmla="*/ 309 h 2057"/>
              <a:gd name="T32" fmla="*/ 926 w 1851"/>
              <a:gd name="T33" fmla="*/ 206 h 2057"/>
              <a:gd name="T34" fmla="*/ 720 w 1851"/>
              <a:gd name="T35" fmla="*/ 1645 h 2057"/>
              <a:gd name="T36" fmla="*/ 309 w 1851"/>
              <a:gd name="T37" fmla="*/ 1234 h 2057"/>
              <a:gd name="T38" fmla="*/ 454 w 1851"/>
              <a:gd name="T39" fmla="*/ 1089 h 2057"/>
              <a:gd name="T40" fmla="*/ 720 w 1851"/>
              <a:gd name="T41" fmla="*/ 1354 h 2057"/>
              <a:gd name="T42" fmla="*/ 1397 w 1851"/>
              <a:gd name="T43" fmla="*/ 677 h 2057"/>
              <a:gd name="T44" fmla="*/ 1543 w 1851"/>
              <a:gd name="T45" fmla="*/ 823 h 2057"/>
              <a:gd name="T46" fmla="*/ 720 w 1851"/>
              <a:gd name="T47" fmla="*/ 1645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1" h="2057">
                <a:moveTo>
                  <a:pt x="1646" y="206"/>
                </a:moveTo>
                <a:lnTo>
                  <a:pt x="1215" y="206"/>
                </a:lnTo>
                <a:cubicBezTo>
                  <a:pt x="1173" y="86"/>
                  <a:pt x="1060" y="0"/>
                  <a:pt x="926" y="0"/>
                </a:cubicBezTo>
                <a:cubicBezTo>
                  <a:pt x="791" y="0"/>
                  <a:pt x="678" y="86"/>
                  <a:pt x="636" y="206"/>
                </a:cubicBezTo>
                <a:lnTo>
                  <a:pt x="206" y="206"/>
                </a:lnTo>
                <a:cubicBezTo>
                  <a:pt x="92" y="206"/>
                  <a:pt x="0" y="298"/>
                  <a:pt x="0" y="411"/>
                </a:cubicBezTo>
                <a:lnTo>
                  <a:pt x="0" y="1851"/>
                </a:lnTo>
                <a:cubicBezTo>
                  <a:pt x="0" y="1965"/>
                  <a:pt x="92" y="2057"/>
                  <a:pt x="206" y="2057"/>
                </a:cubicBezTo>
                <a:lnTo>
                  <a:pt x="1646" y="2057"/>
                </a:lnTo>
                <a:cubicBezTo>
                  <a:pt x="1759" y="2057"/>
                  <a:pt x="1851" y="1965"/>
                  <a:pt x="1851" y="1851"/>
                </a:cubicBezTo>
                <a:lnTo>
                  <a:pt x="1851" y="411"/>
                </a:lnTo>
                <a:cubicBezTo>
                  <a:pt x="1851" y="298"/>
                  <a:pt x="1759" y="206"/>
                  <a:pt x="1646" y="206"/>
                </a:cubicBezTo>
                <a:close/>
                <a:moveTo>
                  <a:pt x="926" y="206"/>
                </a:moveTo>
                <a:cubicBezTo>
                  <a:pt x="982" y="206"/>
                  <a:pt x="1029" y="252"/>
                  <a:pt x="1029" y="309"/>
                </a:cubicBezTo>
                <a:cubicBezTo>
                  <a:pt x="1029" y="366"/>
                  <a:pt x="982" y="411"/>
                  <a:pt x="926" y="411"/>
                </a:cubicBezTo>
                <a:cubicBezTo>
                  <a:pt x="869" y="411"/>
                  <a:pt x="823" y="366"/>
                  <a:pt x="823" y="309"/>
                </a:cubicBezTo>
                <a:cubicBezTo>
                  <a:pt x="823" y="252"/>
                  <a:pt x="869" y="206"/>
                  <a:pt x="926" y="206"/>
                </a:cubicBezTo>
                <a:close/>
                <a:moveTo>
                  <a:pt x="720" y="1645"/>
                </a:moveTo>
                <a:lnTo>
                  <a:pt x="309" y="1234"/>
                </a:lnTo>
                <a:lnTo>
                  <a:pt x="454" y="1089"/>
                </a:lnTo>
                <a:lnTo>
                  <a:pt x="720" y="1354"/>
                </a:lnTo>
                <a:lnTo>
                  <a:pt x="1397" y="677"/>
                </a:lnTo>
                <a:lnTo>
                  <a:pt x="1543" y="823"/>
                </a:lnTo>
                <a:lnTo>
                  <a:pt x="720" y="1645"/>
                </a:ln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grpSp>
        <p:nvGrpSpPr>
          <p:cNvPr id="177" name="Group 176"/>
          <p:cNvGrpSpPr/>
          <p:nvPr/>
        </p:nvGrpSpPr>
        <p:grpSpPr>
          <a:xfrm>
            <a:off x="7499038" y="4004337"/>
            <a:ext cx="260564" cy="198897"/>
            <a:chOff x="-96837" y="1920867"/>
            <a:chExt cx="1090610" cy="888997"/>
          </a:xfrm>
        </p:grpSpPr>
        <p:sp>
          <p:nvSpPr>
            <p:cNvPr id="178" name="Freeform 56"/>
            <p:cNvSpPr>
              <a:spLocks/>
            </p:cNvSpPr>
            <p:nvPr/>
          </p:nvSpPr>
          <p:spPr bwMode="auto">
            <a:xfrm>
              <a:off x="152399" y="2574915"/>
              <a:ext cx="95251" cy="147639"/>
            </a:xfrm>
            <a:custGeom>
              <a:avLst/>
              <a:gdLst>
                <a:gd name="T0" fmla="*/ 4 w 25"/>
                <a:gd name="T1" fmla="*/ 39 h 39"/>
                <a:gd name="T2" fmla="*/ 23 w 25"/>
                <a:gd name="T3" fmla="*/ 39 h 39"/>
                <a:gd name="T4" fmla="*/ 25 w 25"/>
                <a:gd name="T5" fmla="*/ 19 h 39"/>
                <a:gd name="T6" fmla="*/ 0 w 25"/>
                <a:gd name="T7" fmla="*/ 0 h 39"/>
                <a:gd name="T8" fmla="*/ 4 w 25"/>
                <a:gd name="T9" fmla="*/ 39 h 39"/>
              </a:gdLst>
              <a:ahLst/>
              <a:cxnLst>
                <a:cxn ang="0">
                  <a:pos x="T0" y="T1"/>
                </a:cxn>
                <a:cxn ang="0">
                  <a:pos x="T2" y="T3"/>
                </a:cxn>
                <a:cxn ang="0">
                  <a:pos x="T4" y="T5"/>
                </a:cxn>
                <a:cxn ang="0">
                  <a:pos x="T6" y="T7"/>
                </a:cxn>
                <a:cxn ang="0">
                  <a:pos x="T8" y="T9"/>
                </a:cxn>
              </a:cxnLst>
              <a:rect l="0" t="0" r="r" b="b"/>
              <a:pathLst>
                <a:path w="25" h="39">
                  <a:moveTo>
                    <a:pt x="4" y="39"/>
                  </a:moveTo>
                  <a:cubicBezTo>
                    <a:pt x="23" y="39"/>
                    <a:pt x="23" y="39"/>
                    <a:pt x="23" y="39"/>
                  </a:cubicBezTo>
                  <a:cubicBezTo>
                    <a:pt x="25" y="19"/>
                    <a:pt x="25" y="19"/>
                    <a:pt x="25" y="19"/>
                  </a:cubicBezTo>
                  <a:cubicBezTo>
                    <a:pt x="16" y="14"/>
                    <a:pt x="7" y="7"/>
                    <a:pt x="0" y="0"/>
                  </a:cubicBezTo>
                  <a:lnTo>
                    <a:pt x="4" y="39"/>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179" name="Freeform 57"/>
            <p:cNvSpPr>
              <a:spLocks/>
            </p:cNvSpPr>
            <p:nvPr/>
          </p:nvSpPr>
          <p:spPr bwMode="auto">
            <a:xfrm>
              <a:off x="649286" y="2574915"/>
              <a:ext cx="95251" cy="147639"/>
            </a:xfrm>
            <a:custGeom>
              <a:avLst/>
              <a:gdLst>
                <a:gd name="T0" fmla="*/ 2 w 25"/>
                <a:gd name="T1" fmla="*/ 39 h 39"/>
                <a:gd name="T2" fmla="*/ 21 w 25"/>
                <a:gd name="T3" fmla="*/ 39 h 39"/>
                <a:gd name="T4" fmla="*/ 25 w 25"/>
                <a:gd name="T5" fmla="*/ 0 h 39"/>
                <a:gd name="T6" fmla="*/ 0 w 25"/>
                <a:gd name="T7" fmla="*/ 19 h 39"/>
                <a:gd name="T8" fmla="*/ 2 w 25"/>
                <a:gd name="T9" fmla="*/ 39 h 39"/>
              </a:gdLst>
              <a:ahLst/>
              <a:cxnLst>
                <a:cxn ang="0">
                  <a:pos x="T0" y="T1"/>
                </a:cxn>
                <a:cxn ang="0">
                  <a:pos x="T2" y="T3"/>
                </a:cxn>
                <a:cxn ang="0">
                  <a:pos x="T4" y="T5"/>
                </a:cxn>
                <a:cxn ang="0">
                  <a:pos x="T6" y="T7"/>
                </a:cxn>
                <a:cxn ang="0">
                  <a:pos x="T8" y="T9"/>
                </a:cxn>
              </a:cxnLst>
              <a:rect l="0" t="0" r="r" b="b"/>
              <a:pathLst>
                <a:path w="25" h="39">
                  <a:moveTo>
                    <a:pt x="2" y="39"/>
                  </a:moveTo>
                  <a:cubicBezTo>
                    <a:pt x="21" y="39"/>
                    <a:pt x="21" y="39"/>
                    <a:pt x="21" y="39"/>
                  </a:cubicBezTo>
                  <a:cubicBezTo>
                    <a:pt x="25" y="0"/>
                    <a:pt x="25" y="0"/>
                    <a:pt x="25" y="0"/>
                  </a:cubicBezTo>
                  <a:cubicBezTo>
                    <a:pt x="18" y="7"/>
                    <a:pt x="9" y="14"/>
                    <a:pt x="0" y="19"/>
                  </a:cubicBezTo>
                  <a:lnTo>
                    <a:pt x="2" y="39"/>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181" name="Oval 58"/>
            <p:cNvSpPr>
              <a:spLocks noChangeArrowheads="1"/>
            </p:cNvSpPr>
            <p:nvPr/>
          </p:nvSpPr>
          <p:spPr bwMode="auto">
            <a:xfrm>
              <a:off x="-58739" y="2247889"/>
              <a:ext cx="106364" cy="109539"/>
            </a:xfrm>
            <a:prstGeom prst="ellipse">
              <a:avLst/>
            </a:pr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182" name="Freeform 59"/>
            <p:cNvSpPr>
              <a:spLocks/>
            </p:cNvSpPr>
            <p:nvPr/>
          </p:nvSpPr>
          <p:spPr bwMode="auto">
            <a:xfrm>
              <a:off x="-96837" y="2381240"/>
              <a:ext cx="182564" cy="341313"/>
            </a:xfrm>
            <a:custGeom>
              <a:avLst/>
              <a:gdLst>
                <a:gd name="T0" fmla="*/ 57 w 115"/>
                <a:gd name="T1" fmla="*/ 31 h 215"/>
                <a:gd name="T2" fmla="*/ 38 w 115"/>
                <a:gd name="T3" fmla="*/ 0 h 215"/>
                <a:gd name="T4" fmla="*/ 0 w 115"/>
                <a:gd name="T5" fmla="*/ 7 h 215"/>
                <a:gd name="T6" fmla="*/ 0 w 115"/>
                <a:gd name="T7" fmla="*/ 90 h 215"/>
                <a:gd name="T8" fmla="*/ 24 w 115"/>
                <a:gd name="T9" fmla="*/ 110 h 215"/>
                <a:gd name="T10" fmla="*/ 33 w 115"/>
                <a:gd name="T11" fmla="*/ 215 h 215"/>
                <a:gd name="T12" fmla="*/ 81 w 115"/>
                <a:gd name="T13" fmla="*/ 215 h 215"/>
                <a:gd name="T14" fmla="*/ 91 w 115"/>
                <a:gd name="T15" fmla="*/ 110 h 215"/>
                <a:gd name="T16" fmla="*/ 115 w 115"/>
                <a:gd name="T17" fmla="*/ 90 h 215"/>
                <a:gd name="T18" fmla="*/ 115 w 115"/>
                <a:gd name="T19" fmla="*/ 7 h 215"/>
                <a:gd name="T20" fmla="*/ 76 w 115"/>
                <a:gd name="T21" fmla="*/ 0 h 215"/>
                <a:gd name="T22" fmla="*/ 57 w 115"/>
                <a:gd name="T23" fmla="*/ 3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215">
                  <a:moveTo>
                    <a:pt x="57" y="31"/>
                  </a:moveTo>
                  <a:lnTo>
                    <a:pt x="38" y="0"/>
                  </a:lnTo>
                  <a:lnTo>
                    <a:pt x="0" y="7"/>
                  </a:lnTo>
                  <a:lnTo>
                    <a:pt x="0" y="90"/>
                  </a:lnTo>
                  <a:lnTo>
                    <a:pt x="24" y="110"/>
                  </a:lnTo>
                  <a:lnTo>
                    <a:pt x="33" y="215"/>
                  </a:lnTo>
                  <a:lnTo>
                    <a:pt x="81" y="215"/>
                  </a:lnTo>
                  <a:lnTo>
                    <a:pt x="91" y="110"/>
                  </a:lnTo>
                  <a:lnTo>
                    <a:pt x="115" y="90"/>
                  </a:lnTo>
                  <a:lnTo>
                    <a:pt x="115" y="7"/>
                  </a:lnTo>
                  <a:lnTo>
                    <a:pt x="76" y="0"/>
                  </a:lnTo>
                  <a:lnTo>
                    <a:pt x="57" y="31"/>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183" name="Freeform 60"/>
            <p:cNvSpPr>
              <a:spLocks/>
            </p:cNvSpPr>
            <p:nvPr/>
          </p:nvSpPr>
          <p:spPr bwMode="auto">
            <a:xfrm>
              <a:off x="812799" y="2381240"/>
              <a:ext cx="180974" cy="341313"/>
            </a:xfrm>
            <a:custGeom>
              <a:avLst/>
              <a:gdLst>
                <a:gd name="T0" fmla="*/ 76 w 114"/>
                <a:gd name="T1" fmla="*/ 0 h 215"/>
                <a:gd name="T2" fmla="*/ 57 w 114"/>
                <a:gd name="T3" fmla="*/ 31 h 215"/>
                <a:gd name="T4" fmla="*/ 38 w 114"/>
                <a:gd name="T5" fmla="*/ 0 h 215"/>
                <a:gd name="T6" fmla="*/ 0 w 114"/>
                <a:gd name="T7" fmla="*/ 7 h 215"/>
                <a:gd name="T8" fmla="*/ 0 w 114"/>
                <a:gd name="T9" fmla="*/ 90 h 215"/>
                <a:gd name="T10" fmla="*/ 23 w 114"/>
                <a:gd name="T11" fmla="*/ 110 h 215"/>
                <a:gd name="T12" fmla="*/ 33 w 114"/>
                <a:gd name="T13" fmla="*/ 215 h 215"/>
                <a:gd name="T14" fmla="*/ 81 w 114"/>
                <a:gd name="T15" fmla="*/ 215 h 215"/>
                <a:gd name="T16" fmla="*/ 90 w 114"/>
                <a:gd name="T17" fmla="*/ 110 h 215"/>
                <a:gd name="T18" fmla="*/ 114 w 114"/>
                <a:gd name="T19" fmla="*/ 90 h 215"/>
                <a:gd name="T20" fmla="*/ 114 w 114"/>
                <a:gd name="T21" fmla="*/ 7 h 215"/>
                <a:gd name="T22" fmla="*/ 76 w 114"/>
                <a:gd name="T23"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215">
                  <a:moveTo>
                    <a:pt x="76" y="0"/>
                  </a:moveTo>
                  <a:lnTo>
                    <a:pt x="57" y="31"/>
                  </a:lnTo>
                  <a:lnTo>
                    <a:pt x="38" y="0"/>
                  </a:lnTo>
                  <a:lnTo>
                    <a:pt x="0" y="7"/>
                  </a:lnTo>
                  <a:lnTo>
                    <a:pt x="0" y="90"/>
                  </a:lnTo>
                  <a:lnTo>
                    <a:pt x="23" y="110"/>
                  </a:lnTo>
                  <a:lnTo>
                    <a:pt x="33" y="215"/>
                  </a:lnTo>
                  <a:lnTo>
                    <a:pt x="81" y="215"/>
                  </a:lnTo>
                  <a:lnTo>
                    <a:pt x="90" y="110"/>
                  </a:lnTo>
                  <a:lnTo>
                    <a:pt x="114" y="90"/>
                  </a:lnTo>
                  <a:lnTo>
                    <a:pt x="114" y="7"/>
                  </a:lnTo>
                  <a:lnTo>
                    <a:pt x="76" y="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184" name="Oval 61"/>
            <p:cNvSpPr>
              <a:spLocks noChangeArrowheads="1"/>
            </p:cNvSpPr>
            <p:nvPr/>
          </p:nvSpPr>
          <p:spPr bwMode="auto">
            <a:xfrm>
              <a:off x="849311" y="2247889"/>
              <a:ext cx="106364" cy="109539"/>
            </a:xfrm>
            <a:prstGeom prst="ellipse">
              <a:avLst/>
            </a:pr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185" name="Freeform 62"/>
            <p:cNvSpPr>
              <a:spLocks noEditPoints="1"/>
            </p:cNvSpPr>
            <p:nvPr/>
          </p:nvSpPr>
          <p:spPr bwMode="auto">
            <a:xfrm>
              <a:off x="96836" y="1920867"/>
              <a:ext cx="703260" cy="888997"/>
            </a:xfrm>
            <a:custGeom>
              <a:avLst/>
              <a:gdLst>
                <a:gd name="T0" fmla="*/ 93 w 186"/>
                <a:gd name="T1" fmla="*/ 0 h 234"/>
                <a:gd name="T2" fmla="*/ 0 w 186"/>
                <a:gd name="T3" fmla="*/ 93 h 234"/>
                <a:gd name="T4" fmla="*/ 84 w 186"/>
                <a:gd name="T5" fmla="*/ 185 h 234"/>
                <a:gd name="T6" fmla="*/ 84 w 186"/>
                <a:gd name="T7" fmla="*/ 201 h 234"/>
                <a:gd name="T8" fmla="*/ 75 w 186"/>
                <a:gd name="T9" fmla="*/ 201 h 234"/>
                <a:gd name="T10" fmla="*/ 75 w 186"/>
                <a:gd name="T11" fmla="*/ 234 h 234"/>
                <a:gd name="T12" fmla="*/ 111 w 186"/>
                <a:gd name="T13" fmla="*/ 234 h 234"/>
                <a:gd name="T14" fmla="*/ 111 w 186"/>
                <a:gd name="T15" fmla="*/ 201 h 234"/>
                <a:gd name="T16" fmla="*/ 102 w 186"/>
                <a:gd name="T17" fmla="*/ 201 h 234"/>
                <a:gd name="T18" fmla="*/ 102 w 186"/>
                <a:gd name="T19" fmla="*/ 185 h 234"/>
                <a:gd name="T20" fmla="*/ 186 w 186"/>
                <a:gd name="T21" fmla="*/ 93 h 234"/>
                <a:gd name="T22" fmla="*/ 93 w 186"/>
                <a:gd name="T23" fmla="*/ 0 h 234"/>
                <a:gd name="T24" fmla="*/ 93 w 186"/>
                <a:gd name="T25" fmla="*/ 165 h 234"/>
                <a:gd name="T26" fmla="*/ 21 w 186"/>
                <a:gd name="T27" fmla="*/ 93 h 234"/>
                <a:gd name="T28" fmla="*/ 93 w 186"/>
                <a:gd name="T29" fmla="*/ 21 h 234"/>
                <a:gd name="T30" fmla="*/ 165 w 186"/>
                <a:gd name="T31" fmla="*/ 93 h 234"/>
                <a:gd name="T32" fmla="*/ 93 w 186"/>
                <a:gd name="T33" fmla="*/ 16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6" h="234">
                  <a:moveTo>
                    <a:pt x="93" y="0"/>
                  </a:moveTo>
                  <a:cubicBezTo>
                    <a:pt x="42" y="0"/>
                    <a:pt x="0" y="42"/>
                    <a:pt x="0" y="93"/>
                  </a:cubicBezTo>
                  <a:cubicBezTo>
                    <a:pt x="0" y="141"/>
                    <a:pt x="37" y="181"/>
                    <a:pt x="84" y="185"/>
                  </a:cubicBezTo>
                  <a:cubicBezTo>
                    <a:pt x="84" y="201"/>
                    <a:pt x="84" y="201"/>
                    <a:pt x="84" y="201"/>
                  </a:cubicBezTo>
                  <a:cubicBezTo>
                    <a:pt x="75" y="201"/>
                    <a:pt x="75" y="201"/>
                    <a:pt x="75" y="201"/>
                  </a:cubicBezTo>
                  <a:cubicBezTo>
                    <a:pt x="75" y="234"/>
                    <a:pt x="75" y="234"/>
                    <a:pt x="75" y="234"/>
                  </a:cubicBezTo>
                  <a:cubicBezTo>
                    <a:pt x="111" y="234"/>
                    <a:pt x="111" y="234"/>
                    <a:pt x="111" y="234"/>
                  </a:cubicBezTo>
                  <a:cubicBezTo>
                    <a:pt x="111" y="201"/>
                    <a:pt x="111" y="201"/>
                    <a:pt x="111" y="201"/>
                  </a:cubicBezTo>
                  <a:cubicBezTo>
                    <a:pt x="102" y="201"/>
                    <a:pt x="102" y="201"/>
                    <a:pt x="102" y="201"/>
                  </a:cubicBezTo>
                  <a:cubicBezTo>
                    <a:pt x="102" y="185"/>
                    <a:pt x="102" y="185"/>
                    <a:pt x="102" y="185"/>
                  </a:cubicBezTo>
                  <a:cubicBezTo>
                    <a:pt x="149" y="181"/>
                    <a:pt x="186" y="141"/>
                    <a:pt x="186" y="93"/>
                  </a:cubicBezTo>
                  <a:cubicBezTo>
                    <a:pt x="186" y="42"/>
                    <a:pt x="144" y="0"/>
                    <a:pt x="93" y="0"/>
                  </a:cubicBezTo>
                  <a:close/>
                  <a:moveTo>
                    <a:pt x="93" y="165"/>
                  </a:moveTo>
                  <a:cubicBezTo>
                    <a:pt x="53" y="165"/>
                    <a:pt x="21" y="133"/>
                    <a:pt x="21" y="93"/>
                  </a:cubicBezTo>
                  <a:cubicBezTo>
                    <a:pt x="21" y="53"/>
                    <a:pt x="53" y="21"/>
                    <a:pt x="93" y="21"/>
                  </a:cubicBezTo>
                  <a:cubicBezTo>
                    <a:pt x="133" y="21"/>
                    <a:pt x="165" y="53"/>
                    <a:pt x="165" y="93"/>
                  </a:cubicBezTo>
                  <a:cubicBezTo>
                    <a:pt x="165" y="133"/>
                    <a:pt x="133" y="165"/>
                    <a:pt x="93" y="165"/>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186" name="Oval 63"/>
            <p:cNvSpPr>
              <a:spLocks noChangeArrowheads="1"/>
            </p:cNvSpPr>
            <p:nvPr/>
          </p:nvSpPr>
          <p:spPr bwMode="auto">
            <a:xfrm>
              <a:off x="354010" y="2114542"/>
              <a:ext cx="188912" cy="193675"/>
            </a:xfrm>
            <a:prstGeom prst="ellipse">
              <a:avLst/>
            </a:pr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187" name="Freeform 64"/>
            <p:cNvSpPr>
              <a:spLocks/>
            </p:cNvSpPr>
            <p:nvPr/>
          </p:nvSpPr>
          <p:spPr bwMode="auto">
            <a:xfrm>
              <a:off x="288924" y="2349500"/>
              <a:ext cx="319089" cy="149226"/>
            </a:xfrm>
            <a:custGeom>
              <a:avLst/>
              <a:gdLst>
                <a:gd name="T0" fmla="*/ 42 w 84"/>
                <a:gd name="T1" fmla="*/ 23 h 39"/>
                <a:gd name="T2" fmla="*/ 27 w 84"/>
                <a:gd name="T3" fmla="*/ 0 h 39"/>
                <a:gd name="T4" fmla="*/ 0 w 84"/>
                <a:gd name="T5" fmla="*/ 6 h 39"/>
                <a:gd name="T6" fmla="*/ 0 w 84"/>
                <a:gd name="T7" fmla="*/ 21 h 39"/>
                <a:gd name="T8" fmla="*/ 42 w 84"/>
                <a:gd name="T9" fmla="*/ 39 h 39"/>
                <a:gd name="T10" fmla="*/ 84 w 84"/>
                <a:gd name="T11" fmla="*/ 21 h 39"/>
                <a:gd name="T12" fmla="*/ 84 w 84"/>
                <a:gd name="T13" fmla="*/ 6 h 39"/>
                <a:gd name="T14" fmla="*/ 57 w 84"/>
                <a:gd name="T15" fmla="*/ 0 h 39"/>
                <a:gd name="T16" fmla="*/ 42 w 84"/>
                <a:gd name="T17" fmla="*/ 2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39">
                  <a:moveTo>
                    <a:pt x="42" y="23"/>
                  </a:moveTo>
                  <a:cubicBezTo>
                    <a:pt x="27" y="0"/>
                    <a:pt x="27" y="0"/>
                    <a:pt x="27" y="0"/>
                  </a:cubicBezTo>
                  <a:cubicBezTo>
                    <a:pt x="0" y="6"/>
                    <a:pt x="0" y="6"/>
                    <a:pt x="0" y="6"/>
                  </a:cubicBezTo>
                  <a:cubicBezTo>
                    <a:pt x="0" y="21"/>
                    <a:pt x="0" y="21"/>
                    <a:pt x="0" y="21"/>
                  </a:cubicBezTo>
                  <a:cubicBezTo>
                    <a:pt x="10" y="32"/>
                    <a:pt x="25" y="39"/>
                    <a:pt x="42" y="39"/>
                  </a:cubicBezTo>
                  <a:cubicBezTo>
                    <a:pt x="59" y="39"/>
                    <a:pt x="74" y="32"/>
                    <a:pt x="84" y="21"/>
                  </a:cubicBezTo>
                  <a:cubicBezTo>
                    <a:pt x="84" y="6"/>
                    <a:pt x="84" y="6"/>
                    <a:pt x="84" y="6"/>
                  </a:cubicBezTo>
                  <a:cubicBezTo>
                    <a:pt x="57" y="0"/>
                    <a:pt x="57" y="0"/>
                    <a:pt x="57" y="0"/>
                  </a:cubicBezTo>
                  <a:lnTo>
                    <a:pt x="42" y="23"/>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grpSp>
      <p:sp>
        <p:nvSpPr>
          <p:cNvPr id="189" name="Freeform 93"/>
          <p:cNvSpPr>
            <a:spLocks noChangeAspect="1" noEditPoints="1"/>
          </p:cNvSpPr>
          <p:nvPr/>
        </p:nvSpPr>
        <p:spPr bwMode="auto">
          <a:xfrm>
            <a:off x="4939213" y="4024786"/>
            <a:ext cx="144496" cy="150896"/>
          </a:xfrm>
          <a:custGeom>
            <a:avLst/>
            <a:gdLst>
              <a:gd name="T0" fmla="*/ 1646 w 1851"/>
              <a:gd name="T1" fmla="*/ 206 h 2057"/>
              <a:gd name="T2" fmla="*/ 1215 w 1851"/>
              <a:gd name="T3" fmla="*/ 206 h 2057"/>
              <a:gd name="T4" fmla="*/ 926 w 1851"/>
              <a:gd name="T5" fmla="*/ 0 h 2057"/>
              <a:gd name="T6" fmla="*/ 636 w 1851"/>
              <a:gd name="T7" fmla="*/ 206 h 2057"/>
              <a:gd name="T8" fmla="*/ 206 w 1851"/>
              <a:gd name="T9" fmla="*/ 206 h 2057"/>
              <a:gd name="T10" fmla="*/ 0 w 1851"/>
              <a:gd name="T11" fmla="*/ 411 h 2057"/>
              <a:gd name="T12" fmla="*/ 0 w 1851"/>
              <a:gd name="T13" fmla="*/ 1851 h 2057"/>
              <a:gd name="T14" fmla="*/ 206 w 1851"/>
              <a:gd name="T15" fmla="*/ 2057 h 2057"/>
              <a:gd name="T16" fmla="*/ 1646 w 1851"/>
              <a:gd name="T17" fmla="*/ 2057 h 2057"/>
              <a:gd name="T18" fmla="*/ 1851 w 1851"/>
              <a:gd name="T19" fmla="*/ 1851 h 2057"/>
              <a:gd name="T20" fmla="*/ 1851 w 1851"/>
              <a:gd name="T21" fmla="*/ 411 h 2057"/>
              <a:gd name="T22" fmla="*/ 1646 w 1851"/>
              <a:gd name="T23" fmla="*/ 206 h 2057"/>
              <a:gd name="T24" fmla="*/ 926 w 1851"/>
              <a:gd name="T25" fmla="*/ 206 h 2057"/>
              <a:gd name="T26" fmla="*/ 1029 w 1851"/>
              <a:gd name="T27" fmla="*/ 309 h 2057"/>
              <a:gd name="T28" fmla="*/ 926 w 1851"/>
              <a:gd name="T29" fmla="*/ 411 h 2057"/>
              <a:gd name="T30" fmla="*/ 823 w 1851"/>
              <a:gd name="T31" fmla="*/ 309 h 2057"/>
              <a:gd name="T32" fmla="*/ 926 w 1851"/>
              <a:gd name="T33" fmla="*/ 206 h 2057"/>
              <a:gd name="T34" fmla="*/ 720 w 1851"/>
              <a:gd name="T35" fmla="*/ 1645 h 2057"/>
              <a:gd name="T36" fmla="*/ 309 w 1851"/>
              <a:gd name="T37" fmla="*/ 1234 h 2057"/>
              <a:gd name="T38" fmla="*/ 454 w 1851"/>
              <a:gd name="T39" fmla="*/ 1089 h 2057"/>
              <a:gd name="T40" fmla="*/ 720 w 1851"/>
              <a:gd name="T41" fmla="*/ 1354 h 2057"/>
              <a:gd name="T42" fmla="*/ 1397 w 1851"/>
              <a:gd name="T43" fmla="*/ 677 h 2057"/>
              <a:gd name="T44" fmla="*/ 1543 w 1851"/>
              <a:gd name="T45" fmla="*/ 823 h 2057"/>
              <a:gd name="T46" fmla="*/ 720 w 1851"/>
              <a:gd name="T47" fmla="*/ 1645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1" h="2057">
                <a:moveTo>
                  <a:pt x="1646" y="206"/>
                </a:moveTo>
                <a:lnTo>
                  <a:pt x="1215" y="206"/>
                </a:lnTo>
                <a:cubicBezTo>
                  <a:pt x="1173" y="86"/>
                  <a:pt x="1060" y="0"/>
                  <a:pt x="926" y="0"/>
                </a:cubicBezTo>
                <a:cubicBezTo>
                  <a:pt x="791" y="0"/>
                  <a:pt x="678" y="86"/>
                  <a:pt x="636" y="206"/>
                </a:cubicBezTo>
                <a:lnTo>
                  <a:pt x="206" y="206"/>
                </a:lnTo>
                <a:cubicBezTo>
                  <a:pt x="92" y="206"/>
                  <a:pt x="0" y="298"/>
                  <a:pt x="0" y="411"/>
                </a:cubicBezTo>
                <a:lnTo>
                  <a:pt x="0" y="1851"/>
                </a:lnTo>
                <a:cubicBezTo>
                  <a:pt x="0" y="1965"/>
                  <a:pt x="92" y="2057"/>
                  <a:pt x="206" y="2057"/>
                </a:cubicBezTo>
                <a:lnTo>
                  <a:pt x="1646" y="2057"/>
                </a:lnTo>
                <a:cubicBezTo>
                  <a:pt x="1759" y="2057"/>
                  <a:pt x="1851" y="1965"/>
                  <a:pt x="1851" y="1851"/>
                </a:cubicBezTo>
                <a:lnTo>
                  <a:pt x="1851" y="411"/>
                </a:lnTo>
                <a:cubicBezTo>
                  <a:pt x="1851" y="298"/>
                  <a:pt x="1759" y="206"/>
                  <a:pt x="1646" y="206"/>
                </a:cubicBezTo>
                <a:close/>
                <a:moveTo>
                  <a:pt x="926" y="206"/>
                </a:moveTo>
                <a:cubicBezTo>
                  <a:pt x="982" y="206"/>
                  <a:pt x="1029" y="252"/>
                  <a:pt x="1029" y="309"/>
                </a:cubicBezTo>
                <a:cubicBezTo>
                  <a:pt x="1029" y="366"/>
                  <a:pt x="982" y="411"/>
                  <a:pt x="926" y="411"/>
                </a:cubicBezTo>
                <a:cubicBezTo>
                  <a:pt x="869" y="411"/>
                  <a:pt x="823" y="366"/>
                  <a:pt x="823" y="309"/>
                </a:cubicBezTo>
                <a:cubicBezTo>
                  <a:pt x="823" y="252"/>
                  <a:pt x="869" y="206"/>
                  <a:pt x="926" y="206"/>
                </a:cubicBezTo>
                <a:close/>
                <a:moveTo>
                  <a:pt x="720" y="1645"/>
                </a:moveTo>
                <a:lnTo>
                  <a:pt x="309" y="1234"/>
                </a:lnTo>
                <a:lnTo>
                  <a:pt x="454" y="1089"/>
                </a:lnTo>
                <a:lnTo>
                  <a:pt x="720" y="1354"/>
                </a:lnTo>
                <a:lnTo>
                  <a:pt x="1397" y="677"/>
                </a:lnTo>
                <a:lnTo>
                  <a:pt x="1543" y="823"/>
                </a:lnTo>
                <a:lnTo>
                  <a:pt x="720" y="1645"/>
                </a:ln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190" name="Text Placeholder 3"/>
          <p:cNvSpPr txBox="1">
            <a:spLocks/>
          </p:cNvSpPr>
          <p:nvPr/>
        </p:nvSpPr>
        <p:spPr>
          <a:xfrm>
            <a:off x="2276400" y="5947774"/>
            <a:ext cx="7639200" cy="203794"/>
          </a:xfrm>
          <a:prstGeom prst="rect">
            <a:avLst/>
          </a:prstGeom>
        </p:spPr>
        <p:txBody>
          <a:bodyPr lIns="0" tIns="0" rIns="0" bIns="0" anchor="b"/>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700" b="0" dirty="0">
                <a:solidFill>
                  <a:srgbClr val="000000"/>
                </a:solidFill>
                <a:cs typeface="Helvetica" pitchFamily="34" charset="0"/>
              </a:rPr>
              <a:t>* Note: vendors are representative only</a:t>
            </a:r>
          </a:p>
        </p:txBody>
      </p:sp>
    </p:spTree>
    <p:extLst>
      <p:ext uri="{BB962C8B-B14F-4D97-AF65-F5344CB8AC3E}">
        <p14:creationId xmlns:p14="http://schemas.microsoft.com/office/powerpoint/2010/main" val="41461913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AC985B-396C-4632-BAFD-683634FFED57}"/>
              </a:ext>
            </a:extLst>
          </p:cNvPr>
          <p:cNvSpPr>
            <a:spLocks noGrp="1"/>
          </p:cNvSpPr>
          <p:nvPr>
            <p:ph type="title"/>
          </p:nvPr>
        </p:nvSpPr>
        <p:spPr>
          <a:xfrm>
            <a:off x="998400" y="431800"/>
            <a:ext cx="10195200" cy="533400"/>
          </a:xfrm>
        </p:spPr>
        <p:txBody>
          <a:bodyPr/>
          <a:lstStyle/>
          <a:p>
            <a:r>
              <a:rPr lang="en-US" dirty="0" smtClean="0"/>
              <a:t>Identity &amp; access management</a:t>
            </a:r>
            <a:endParaRPr lang="en-US" dirty="0"/>
          </a:p>
        </p:txBody>
      </p:sp>
      <p:sp>
        <p:nvSpPr>
          <p:cNvPr id="3" name="Text Placeholder 2">
            <a:extLst>
              <a:ext uri="{FF2B5EF4-FFF2-40B4-BE49-F238E27FC236}">
                <a16:creationId xmlns:a16="http://schemas.microsoft.com/office/drawing/2014/main" xmlns="" id="{5566EF6F-D879-4175-BC50-E574BCBBA212}"/>
              </a:ext>
            </a:extLst>
          </p:cNvPr>
          <p:cNvSpPr>
            <a:spLocks noGrp="1"/>
          </p:cNvSpPr>
          <p:nvPr>
            <p:ph type="body" sz="quarter" idx="12"/>
          </p:nvPr>
        </p:nvSpPr>
        <p:spPr/>
        <p:txBody>
          <a:bodyPr/>
          <a:lstStyle/>
          <a:p>
            <a:r>
              <a:rPr lang="en-US" dirty="0" smtClean="0"/>
              <a:t>Sample reference architectures</a:t>
            </a:r>
            <a:endParaRPr lang="en-US" dirty="0"/>
          </a:p>
        </p:txBody>
      </p:sp>
      <p:grpSp>
        <p:nvGrpSpPr>
          <p:cNvPr id="4" name="Group 3"/>
          <p:cNvGrpSpPr/>
          <p:nvPr/>
        </p:nvGrpSpPr>
        <p:grpSpPr>
          <a:xfrm>
            <a:off x="998399" y="1321349"/>
            <a:ext cx="7454600" cy="4555575"/>
            <a:chOff x="998399" y="1321349"/>
            <a:chExt cx="7454600" cy="4555575"/>
          </a:xfrm>
        </p:grpSpPr>
        <p:sp>
          <p:nvSpPr>
            <p:cNvPr id="240" name="Rectangle 239"/>
            <p:cNvSpPr/>
            <p:nvPr/>
          </p:nvSpPr>
          <p:spPr>
            <a:xfrm>
              <a:off x="998399" y="1321349"/>
              <a:ext cx="7454600" cy="4555575"/>
            </a:xfrm>
            <a:prstGeom prst="rect">
              <a:avLst/>
            </a:prstGeom>
            <a:solidFill>
              <a:schemeClr val="bg1">
                <a:alpha val="0"/>
              </a:schemeClr>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sp>
          <p:nvSpPr>
            <p:cNvPr id="9" name="Rectangle 8"/>
            <p:cNvSpPr/>
            <p:nvPr/>
          </p:nvSpPr>
          <p:spPr>
            <a:xfrm>
              <a:off x="2890201" y="1401181"/>
              <a:ext cx="2349185" cy="2662580"/>
            </a:xfrm>
            <a:prstGeom prst="rect">
              <a:avLst/>
            </a:prstGeom>
            <a:solidFill>
              <a:srgbClr val="FDD08D">
                <a:alpha val="0"/>
              </a:srgbClr>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sp>
          <p:nvSpPr>
            <p:cNvPr id="7" name="Rectangle 6"/>
            <p:cNvSpPr/>
            <p:nvPr/>
          </p:nvSpPr>
          <p:spPr>
            <a:xfrm>
              <a:off x="2890200" y="4463805"/>
              <a:ext cx="3614854" cy="1240786"/>
            </a:xfrm>
            <a:prstGeom prst="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sp>
          <p:nvSpPr>
            <p:cNvPr id="112" name="Freeform 5"/>
            <p:cNvSpPr>
              <a:spLocks/>
            </p:cNvSpPr>
            <p:nvPr/>
          </p:nvSpPr>
          <p:spPr bwMode="auto">
            <a:xfrm>
              <a:off x="1608442" y="2463682"/>
              <a:ext cx="213226" cy="293033"/>
            </a:xfrm>
            <a:custGeom>
              <a:avLst/>
              <a:gdLst>
                <a:gd name="T0" fmla="*/ 1 w 205"/>
                <a:gd name="T1" fmla="*/ 95 h 315"/>
                <a:gd name="T2" fmla="*/ 1 w 205"/>
                <a:gd name="T3" fmla="*/ 32 h 315"/>
                <a:gd name="T4" fmla="*/ 32 w 205"/>
                <a:gd name="T5" fmla="*/ 1 h 315"/>
                <a:gd name="T6" fmla="*/ 54 w 205"/>
                <a:gd name="T7" fmla="*/ 1 h 315"/>
                <a:gd name="T8" fmla="*/ 79 w 205"/>
                <a:gd name="T9" fmla="*/ 8 h 315"/>
                <a:gd name="T10" fmla="*/ 117 w 205"/>
                <a:gd name="T11" fmla="*/ 31 h 315"/>
                <a:gd name="T12" fmla="*/ 124 w 205"/>
                <a:gd name="T13" fmla="*/ 32 h 315"/>
                <a:gd name="T14" fmla="*/ 166 w 205"/>
                <a:gd name="T15" fmla="*/ 32 h 315"/>
                <a:gd name="T16" fmla="*/ 189 w 205"/>
                <a:gd name="T17" fmla="*/ 55 h 315"/>
                <a:gd name="T18" fmla="*/ 167 w 205"/>
                <a:gd name="T19" fmla="*/ 79 h 315"/>
                <a:gd name="T20" fmla="*/ 111 w 205"/>
                <a:gd name="T21" fmla="*/ 80 h 315"/>
                <a:gd name="T22" fmla="*/ 97 w 205"/>
                <a:gd name="T23" fmla="*/ 75 h 315"/>
                <a:gd name="T24" fmla="*/ 84 w 205"/>
                <a:gd name="T25" fmla="*/ 66 h 315"/>
                <a:gd name="T26" fmla="*/ 80 w 205"/>
                <a:gd name="T27" fmla="*/ 69 h 315"/>
                <a:gd name="T28" fmla="*/ 80 w 205"/>
                <a:gd name="T29" fmla="*/ 137 h 315"/>
                <a:gd name="T30" fmla="*/ 85 w 205"/>
                <a:gd name="T31" fmla="*/ 142 h 315"/>
                <a:gd name="T32" fmla="*/ 139 w 205"/>
                <a:gd name="T33" fmla="*/ 142 h 315"/>
                <a:gd name="T34" fmla="*/ 172 w 205"/>
                <a:gd name="T35" fmla="*/ 162 h 315"/>
                <a:gd name="T36" fmla="*/ 174 w 205"/>
                <a:gd name="T37" fmla="*/ 174 h 315"/>
                <a:gd name="T38" fmla="*/ 174 w 205"/>
                <a:gd name="T39" fmla="*/ 276 h 315"/>
                <a:gd name="T40" fmla="*/ 181 w 205"/>
                <a:gd name="T41" fmla="*/ 283 h 315"/>
                <a:gd name="T42" fmla="*/ 190 w 205"/>
                <a:gd name="T43" fmla="*/ 283 h 315"/>
                <a:gd name="T44" fmla="*/ 205 w 205"/>
                <a:gd name="T45" fmla="*/ 297 h 315"/>
                <a:gd name="T46" fmla="*/ 191 w 205"/>
                <a:gd name="T47" fmla="*/ 314 h 315"/>
                <a:gd name="T48" fmla="*/ 140 w 205"/>
                <a:gd name="T49" fmla="*/ 314 h 315"/>
                <a:gd name="T50" fmla="*/ 126 w 205"/>
                <a:gd name="T51" fmla="*/ 298 h 315"/>
                <a:gd name="T52" fmla="*/ 126 w 205"/>
                <a:gd name="T53" fmla="*/ 230 h 315"/>
                <a:gd name="T54" fmla="*/ 126 w 205"/>
                <a:gd name="T55" fmla="*/ 195 h 315"/>
                <a:gd name="T56" fmla="*/ 121 w 205"/>
                <a:gd name="T57" fmla="*/ 189 h 315"/>
                <a:gd name="T58" fmla="*/ 35 w 205"/>
                <a:gd name="T59" fmla="*/ 189 h 315"/>
                <a:gd name="T60" fmla="*/ 1 w 205"/>
                <a:gd name="T61" fmla="*/ 156 h 315"/>
                <a:gd name="T62" fmla="*/ 1 w 205"/>
                <a:gd name="T63" fmla="*/ 95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315">
                  <a:moveTo>
                    <a:pt x="1" y="95"/>
                  </a:moveTo>
                  <a:cubicBezTo>
                    <a:pt x="1" y="74"/>
                    <a:pt x="1" y="53"/>
                    <a:pt x="1" y="32"/>
                  </a:cubicBezTo>
                  <a:cubicBezTo>
                    <a:pt x="1" y="14"/>
                    <a:pt x="15" y="1"/>
                    <a:pt x="32" y="1"/>
                  </a:cubicBezTo>
                  <a:cubicBezTo>
                    <a:pt x="40" y="1"/>
                    <a:pt x="47" y="1"/>
                    <a:pt x="54" y="1"/>
                  </a:cubicBezTo>
                  <a:cubicBezTo>
                    <a:pt x="63" y="0"/>
                    <a:pt x="72" y="3"/>
                    <a:pt x="79" y="8"/>
                  </a:cubicBezTo>
                  <a:cubicBezTo>
                    <a:pt x="92" y="15"/>
                    <a:pt x="105" y="23"/>
                    <a:pt x="117" y="31"/>
                  </a:cubicBezTo>
                  <a:cubicBezTo>
                    <a:pt x="119" y="32"/>
                    <a:pt x="122" y="32"/>
                    <a:pt x="124" y="32"/>
                  </a:cubicBezTo>
                  <a:cubicBezTo>
                    <a:pt x="138" y="32"/>
                    <a:pt x="152" y="32"/>
                    <a:pt x="166" y="32"/>
                  </a:cubicBezTo>
                  <a:cubicBezTo>
                    <a:pt x="179" y="32"/>
                    <a:pt x="189" y="42"/>
                    <a:pt x="189" y="55"/>
                  </a:cubicBezTo>
                  <a:cubicBezTo>
                    <a:pt x="189" y="69"/>
                    <a:pt x="180" y="79"/>
                    <a:pt x="167" y="79"/>
                  </a:cubicBezTo>
                  <a:cubicBezTo>
                    <a:pt x="148" y="80"/>
                    <a:pt x="130" y="80"/>
                    <a:pt x="111" y="80"/>
                  </a:cubicBezTo>
                  <a:cubicBezTo>
                    <a:pt x="106" y="80"/>
                    <a:pt x="102" y="77"/>
                    <a:pt x="97" y="75"/>
                  </a:cubicBezTo>
                  <a:cubicBezTo>
                    <a:pt x="93" y="72"/>
                    <a:pt x="88" y="69"/>
                    <a:pt x="84" y="66"/>
                  </a:cubicBezTo>
                  <a:cubicBezTo>
                    <a:pt x="80" y="64"/>
                    <a:pt x="80" y="65"/>
                    <a:pt x="80" y="69"/>
                  </a:cubicBezTo>
                  <a:cubicBezTo>
                    <a:pt x="80" y="91"/>
                    <a:pt x="80" y="114"/>
                    <a:pt x="80" y="137"/>
                  </a:cubicBezTo>
                  <a:cubicBezTo>
                    <a:pt x="80" y="141"/>
                    <a:pt x="81" y="142"/>
                    <a:pt x="85" y="142"/>
                  </a:cubicBezTo>
                  <a:cubicBezTo>
                    <a:pt x="103" y="142"/>
                    <a:pt x="121" y="142"/>
                    <a:pt x="139" y="142"/>
                  </a:cubicBezTo>
                  <a:cubicBezTo>
                    <a:pt x="156" y="142"/>
                    <a:pt x="166" y="148"/>
                    <a:pt x="172" y="162"/>
                  </a:cubicBezTo>
                  <a:cubicBezTo>
                    <a:pt x="173" y="166"/>
                    <a:pt x="174" y="170"/>
                    <a:pt x="174" y="174"/>
                  </a:cubicBezTo>
                  <a:cubicBezTo>
                    <a:pt x="174" y="208"/>
                    <a:pt x="174" y="242"/>
                    <a:pt x="174" y="276"/>
                  </a:cubicBezTo>
                  <a:cubicBezTo>
                    <a:pt x="174" y="283"/>
                    <a:pt x="174" y="283"/>
                    <a:pt x="181" y="283"/>
                  </a:cubicBezTo>
                  <a:cubicBezTo>
                    <a:pt x="184" y="283"/>
                    <a:pt x="187" y="283"/>
                    <a:pt x="190" y="283"/>
                  </a:cubicBezTo>
                  <a:cubicBezTo>
                    <a:pt x="198" y="283"/>
                    <a:pt x="205" y="289"/>
                    <a:pt x="205" y="297"/>
                  </a:cubicBezTo>
                  <a:cubicBezTo>
                    <a:pt x="205" y="307"/>
                    <a:pt x="200" y="314"/>
                    <a:pt x="191" y="314"/>
                  </a:cubicBezTo>
                  <a:cubicBezTo>
                    <a:pt x="174" y="315"/>
                    <a:pt x="157" y="315"/>
                    <a:pt x="140" y="314"/>
                  </a:cubicBezTo>
                  <a:cubicBezTo>
                    <a:pt x="132" y="314"/>
                    <a:pt x="126" y="307"/>
                    <a:pt x="126" y="298"/>
                  </a:cubicBezTo>
                  <a:cubicBezTo>
                    <a:pt x="126" y="276"/>
                    <a:pt x="126" y="253"/>
                    <a:pt x="126" y="230"/>
                  </a:cubicBezTo>
                  <a:cubicBezTo>
                    <a:pt x="126" y="218"/>
                    <a:pt x="126" y="206"/>
                    <a:pt x="126" y="195"/>
                  </a:cubicBezTo>
                  <a:cubicBezTo>
                    <a:pt x="126" y="190"/>
                    <a:pt x="125" y="189"/>
                    <a:pt x="121" y="189"/>
                  </a:cubicBezTo>
                  <a:cubicBezTo>
                    <a:pt x="92" y="189"/>
                    <a:pt x="63" y="189"/>
                    <a:pt x="35" y="189"/>
                  </a:cubicBezTo>
                  <a:cubicBezTo>
                    <a:pt x="15" y="190"/>
                    <a:pt x="0" y="173"/>
                    <a:pt x="1" y="156"/>
                  </a:cubicBezTo>
                  <a:cubicBezTo>
                    <a:pt x="2" y="135"/>
                    <a:pt x="1" y="115"/>
                    <a:pt x="1" y="95"/>
                  </a:cubicBezTo>
                  <a:close/>
                </a:path>
              </a:pathLst>
            </a:custGeom>
            <a:solidFill>
              <a:srgbClr val="00338D"/>
            </a:solidFill>
            <a:ln>
              <a:noFill/>
            </a:ln>
          </p:spPr>
          <p:txBody>
            <a:bodyPr vert="horz" wrap="square" lIns="46759" tIns="23380" rIns="46759" bIns="23380" numCol="1" anchor="t" anchorCtr="0" compatLnSpc="1">
              <a:prstTxWarp prst="textNoShape">
                <a:avLst/>
              </a:prstTxWarp>
            </a:bodyPr>
            <a:lstStyle/>
            <a:p>
              <a:endParaRPr lang="en-US" sz="800" dirty="0">
                <a:solidFill>
                  <a:srgbClr val="000000"/>
                </a:solidFill>
              </a:endParaRPr>
            </a:p>
          </p:txBody>
        </p:sp>
        <p:sp>
          <p:nvSpPr>
            <p:cNvPr id="113" name="Freeform 6"/>
            <p:cNvSpPr>
              <a:spLocks/>
            </p:cNvSpPr>
            <p:nvPr/>
          </p:nvSpPr>
          <p:spPr bwMode="auto">
            <a:xfrm>
              <a:off x="1739658" y="2375091"/>
              <a:ext cx="229627" cy="381624"/>
            </a:xfrm>
            <a:custGeom>
              <a:avLst/>
              <a:gdLst>
                <a:gd name="T0" fmla="*/ 129 w 220"/>
                <a:gd name="T1" fmla="*/ 190 h 410"/>
                <a:gd name="T2" fmla="*/ 127 w 220"/>
                <a:gd name="T3" fmla="*/ 178 h 410"/>
                <a:gd name="T4" fmla="*/ 136 w 220"/>
                <a:gd name="T5" fmla="*/ 174 h 410"/>
                <a:gd name="T6" fmla="*/ 152 w 220"/>
                <a:gd name="T7" fmla="*/ 174 h 410"/>
                <a:gd name="T8" fmla="*/ 157 w 220"/>
                <a:gd name="T9" fmla="*/ 170 h 410"/>
                <a:gd name="T10" fmla="*/ 157 w 220"/>
                <a:gd name="T11" fmla="*/ 120 h 410"/>
                <a:gd name="T12" fmla="*/ 153 w 220"/>
                <a:gd name="T13" fmla="*/ 118 h 410"/>
                <a:gd name="T14" fmla="*/ 152 w 220"/>
                <a:gd name="T15" fmla="*/ 119 h 410"/>
                <a:gd name="T16" fmla="*/ 139 w 220"/>
                <a:gd name="T17" fmla="*/ 136 h 410"/>
                <a:gd name="T18" fmla="*/ 134 w 220"/>
                <a:gd name="T19" fmla="*/ 153 h 410"/>
                <a:gd name="T20" fmla="*/ 125 w 220"/>
                <a:gd name="T21" fmla="*/ 159 h 410"/>
                <a:gd name="T22" fmla="*/ 107 w 220"/>
                <a:gd name="T23" fmla="*/ 154 h 410"/>
                <a:gd name="T24" fmla="*/ 103 w 220"/>
                <a:gd name="T25" fmla="*/ 143 h 410"/>
                <a:gd name="T26" fmla="*/ 114 w 220"/>
                <a:gd name="T27" fmla="*/ 102 h 410"/>
                <a:gd name="T28" fmla="*/ 140 w 220"/>
                <a:gd name="T29" fmla="*/ 10 h 410"/>
                <a:gd name="T30" fmla="*/ 154 w 220"/>
                <a:gd name="T31" fmla="*/ 3 h 410"/>
                <a:gd name="T32" fmla="*/ 166 w 220"/>
                <a:gd name="T33" fmla="*/ 6 h 410"/>
                <a:gd name="T34" fmla="*/ 172 w 220"/>
                <a:gd name="T35" fmla="*/ 18 h 410"/>
                <a:gd name="T36" fmla="*/ 163 w 220"/>
                <a:gd name="T37" fmla="*/ 48 h 410"/>
                <a:gd name="T38" fmla="*/ 164 w 220"/>
                <a:gd name="T39" fmla="*/ 57 h 410"/>
                <a:gd name="T40" fmla="*/ 173 w 220"/>
                <a:gd name="T41" fmla="*/ 96 h 410"/>
                <a:gd name="T42" fmla="*/ 173 w 220"/>
                <a:gd name="T43" fmla="*/ 184 h 410"/>
                <a:gd name="T44" fmla="*/ 179 w 220"/>
                <a:gd name="T45" fmla="*/ 190 h 410"/>
                <a:gd name="T46" fmla="*/ 208 w 220"/>
                <a:gd name="T47" fmla="*/ 190 h 410"/>
                <a:gd name="T48" fmla="*/ 220 w 220"/>
                <a:gd name="T49" fmla="*/ 201 h 410"/>
                <a:gd name="T50" fmla="*/ 220 w 220"/>
                <a:gd name="T51" fmla="*/ 399 h 410"/>
                <a:gd name="T52" fmla="*/ 210 w 220"/>
                <a:gd name="T53" fmla="*/ 410 h 410"/>
                <a:gd name="T54" fmla="*/ 120 w 220"/>
                <a:gd name="T55" fmla="*/ 409 h 410"/>
                <a:gd name="T56" fmla="*/ 110 w 220"/>
                <a:gd name="T57" fmla="*/ 399 h 410"/>
                <a:gd name="T58" fmla="*/ 110 w 220"/>
                <a:gd name="T59" fmla="*/ 387 h 410"/>
                <a:gd name="T60" fmla="*/ 119 w 220"/>
                <a:gd name="T61" fmla="*/ 378 h 410"/>
                <a:gd name="T62" fmla="*/ 152 w 220"/>
                <a:gd name="T63" fmla="*/ 378 h 410"/>
                <a:gd name="T64" fmla="*/ 157 w 220"/>
                <a:gd name="T65" fmla="*/ 373 h 410"/>
                <a:gd name="T66" fmla="*/ 157 w 220"/>
                <a:gd name="T67" fmla="*/ 226 h 410"/>
                <a:gd name="T68" fmla="*/ 151 w 220"/>
                <a:gd name="T69" fmla="*/ 222 h 410"/>
                <a:gd name="T70" fmla="*/ 12 w 220"/>
                <a:gd name="T71" fmla="*/ 222 h 410"/>
                <a:gd name="T72" fmla="*/ 0 w 220"/>
                <a:gd name="T73" fmla="*/ 209 h 410"/>
                <a:gd name="T74" fmla="*/ 0 w 220"/>
                <a:gd name="T75" fmla="*/ 200 h 410"/>
                <a:gd name="T76" fmla="*/ 11 w 220"/>
                <a:gd name="T77" fmla="*/ 190 h 410"/>
                <a:gd name="T78" fmla="*/ 82 w 220"/>
                <a:gd name="T79" fmla="*/ 190 h 410"/>
                <a:gd name="T80" fmla="*/ 129 w 220"/>
                <a:gd name="T81" fmla="*/ 19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0" h="410">
                  <a:moveTo>
                    <a:pt x="129" y="190"/>
                  </a:moveTo>
                  <a:cubicBezTo>
                    <a:pt x="126" y="186"/>
                    <a:pt x="124" y="182"/>
                    <a:pt x="127" y="178"/>
                  </a:cubicBezTo>
                  <a:cubicBezTo>
                    <a:pt x="129" y="174"/>
                    <a:pt x="132" y="174"/>
                    <a:pt x="136" y="174"/>
                  </a:cubicBezTo>
                  <a:cubicBezTo>
                    <a:pt x="142" y="174"/>
                    <a:pt x="147" y="174"/>
                    <a:pt x="152" y="174"/>
                  </a:cubicBezTo>
                  <a:cubicBezTo>
                    <a:pt x="155" y="174"/>
                    <a:pt x="157" y="173"/>
                    <a:pt x="157" y="170"/>
                  </a:cubicBezTo>
                  <a:cubicBezTo>
                    <a:pt x="157" y="153"/>
                    <a:pt x="157" y="137"/>
                    <a:pt x="157" y="120"/>
                  </a:cubicBezTo>
                  <a:cubicBezTo>
                    <a:pt x="157" y="117"/>
                    <a:pt x="156" y="117"/>
                    <a:pt x="153" y="118"/>
                  </a:cubicBezTo>
                  <a:cubicBezTo>
                    <a:pt x="153" y="119"/>
                    <a:pt x="152" y="119"/>
                    <a:pt x="152" y="119"/>
                  </a:cubicBezTo>
                  <a:cubicBezTo>
                    <a:pt x="144" y="122"/>
                    <a:pt x="140" y="128"/>
                    <a:pt x="139" y="136"/>
                  </a:cubicBezTo>
                  <a:cubicBezTo>
                    <a:pt x="137" y="142"/>
                    <a:pt x="136" y="148"/>
                    <a:pt x="134" y="153"/>
                  </a:cubicBezTo>
                  <a:cubicBezTo>
                    <a:pt x="132" y="158"/>
                    <a:pt x="130" y="160"/>
                    <a:pt x="125" y="159"/>
                  </a:cubicBezTo>
                  <a:cubicBezTo>
                    <a:pt x="119" y="157"/>
                    <a:pt x="113" y="156"/>
                    <a:pt x="107" y="154"/>
                  </a:cubicBezTo>
                  <a:cubicBezTo>
                    <a:pt x="102" y="152"/>
                    <a:pt x="101" y="149"/>
                    <a:pt x="103" y="143"/>
                  </a:cubicBezTo>
                  <a:cubicBezTo>
                    <a:pt x="107" y="129"/>
                    <a:pt x="110" y="116"/>
                    <a:pt x="114" y="102"/>
                  </a:cubicBezTo>
                  <a:cubicBezTo>
                    <a:pt x="123" y="72"/>
                    <a:pt x="132" y="41"/>
                    <a:pt x="140" y="10"/>
                  </a:cubicBezTo>
                  <a:cubicBezTo>
                    <a:pt x="143" y="2"/>
                    <a:pt x="145" y="0"/>
                    <a:pt x="154" y="3"/>
                  </a:cubicBezTo>
                  <a:cubicBezTo>
                    <a:pt x="158" y="4"/>
                    <a:pt x="162" y="5"/>
                    <a:pt x="166" y="6"/>
                  </a:cubicBezTo>
                  <a:cubicBezTo>
                    <a:pt x="173" y="8"/>
                    <a:pt x="174" y="11"/>
                    <a:pt x="172" y="18"/>
                  </a:cubicBezTo>
                  <a:cubicBezTo>
                    <a:pt x="169" y="28"/>
                    <a:pt x="167" y="38"/>
                    <a:pt x="163" y="48"/>
                  </a:cubicBezTo>
                  <a:cubicBezTo>
                    <a:pt x="163" y="52"/>
                    <a:pt x="162" y="54"/>
                    <a:pt x="164" y="57"/>
                  </a:cubicBezTo>
                  <a:cubicBezTo>
                    <a:pt x="172" y="69"/>
                    <a:pt x="174" y="82"/>
                    <a:pt x="173" y="96"/>
                  </a:cubicBezTo>
                  <a:cubicBezTo>
                    <a:pt x="173" y="126"/>
                    <a:pt x="173" y="155"/>
                    <a:pt x="173" y="184"/>
                  </a:cubicBezTo>
                  <a:cubicBezTo>
                    <a:pt x="173" y="188"/>
                    <a:pt x="174" y="190"/>
                    <a:pt x="179" y="190"/>
                  </a:cubicBezTo>
                  <a:cubicBezTo>
                    <a:pt x="189" y="189"/>
                    <a:pt x="199" y="190"/>
                    <a:pt x="208" y="190"/>
                  </a:cubicBezTo>
                  <a:cubicBezTo>
                    <a:pt x="217" y="190"/>
                    <a:pt x="220" y="193"/>
                    <a:pt x="220" y="201"/>
                  </a:cubicBezTo>
                  <a:cubicBezTo>
                    <a:pt x="220" y="267"/>
                    <a:pt x="220" y="333"/>
                    <a:pt x="220" y="399"/>
                  </a:cubicBezTo>
                  <a:cubicBezTo>
                    <a:pt x="220" y="406"/>
                    <a:pt x="216" y="410"/>
                    <a:pt x="210" y="410"/>
                  </a:cubicBezTo>
                  <a:cubicBezTo>
                    <a:pt x="180" y="410"/>
                    <a:pt x="150" y="410"/>
                    <a:pt x="120" y="409"/>
                  </a:cubicBezTo>
                  <a:cubicBezTo>
                    <a:pt x="113" y="409"/>
                    <a:pt x="110" y="406"/>
                    <a:pt x="110" y="399"/>
                  </a:cubicBezTo>
                  <a:cubicBezTo>
                    <a:pt x="110" y="395"/>
                    <a:pt x="110" y="391"/>
                    <a:pt x="110" y="387"/>
                  </a:cubicBezTo>
                  <a:cubicBezTo>
                    <a:pt x="110" y="381"/>
                    <a:pt x="114" y="378"/>
                    <a:pt x="119" y="378"/>
                  </a:cubicBezTo>
                  <a:cubicBezTo>
                    <a:pt x="130" y="378"/>
                    <a:pt x="141" y="377"/>
                    <a:pt x="152" y="378"/>
                  </a:cubicBezTo>
                  <a:cubicBezTo>
                    <a:pt x="156" y="378"/>
                    <a:pt x="157" y="377"/>
                    <a:pt x="157" y="373"/>
                  </a:cubicBezTo>
                  <a:cubicBezTo>
                    <a:pt x="157" y="324"/>
                    <a:pt x="157" y="275"/>
                    <a:pt x="157" y="226"/>
                  </a:cubicBezTo>
                  <a:cubicBezTo>
                    <a:pt x="157" y="222"/>
                    <a:pt x="155" y="222"/>
                    <a:pt x="151" y="222"/>
                  </a:cubicBezTo>
                  <a:cubicBezTo>
                    <a:pt x="105" y="222"/>
                    <a:pt x="58" y="222"/>
                    <a:pt x="12" y="222"/>
                  </a:cubicBezTo>
                  <a:cubicBezTo>
                    <a:pt x="3" y="222"/>
                    <a:pt x="0" y="218"/>
                    <a:pt x="0" y="209"/>
                  </a:cubicBezTo>
                  <a:cubicBezTo>
                    <a:pt x="0" y="206"/>
                    <a:pt x="0" y="203"/>
                    <a:pt x="0" y="200"/>
                  </a:cubicBezTo>
                  <a:cubicBezTo>
                    <a:pt x="0" y="193"/>
                    <a:pt x="4" y="190"/>
                    <a:pt x="11" y="190"/>
                  </a:cubicBezTo>
                  <a:cubicBezTo>
                    <a:pt x="35" y="190"/>
                    <a:pt x="58" y="190"/>
                    <a:pt x="82" y="190"/>
                  </a:cubicBezTo>
                  <a:cubicBezTo>
                    <a:pt x="98" y="190"/>
                    <a:pt x="113" y="190"/>
                    <a:pt x="129" y="190"/>
                  </a:cubicBezTo>
                  <a:close/>
                </a:path>
              </a:pathLst>
            </a:custGeom>
            <a:solidFill>
              <a:srgbClr val="00338D"/>
            </a:solidFill>
            <a:ln>
              <a:noFill/>
            </a:ln>
          </p:spPr>
          <p:txBody>
            <a:bodyPr vert="horz" wrap="square" lIns="46759" tIns="23380" rIns="46759" bIns="23380" numCol="1" anchor="t" anchorCtr="0" compatLnSpc="1">
              <a:prstTxWarp prst="textNoShape">
                <a:avLst/>
              </a:prstTxWarp>
            </a:bodyPr>
            <a:lstStyle/>
            <a:p>
              <a:endParaRPr lang="en-US" sz="800" dirty="0">
                <a:solidFill>
                  <a:srgbClr val="000000"/>
                </a:solidFill>
              </a:endParaRPr>
            </a:p>
          </p:txBody>
        </p:sp>
        <p:sp>
          <p:nvSpPr>
            <p:cNvPr id="114" name="Freeform 7"/>
            <p:cNvSpPr>
              <a:spLocks/>
            </p:cNvSpPr>
            <p:nvPr/>
          </p:nvSpPr>
          <p:spPr bwMode="auto">
            <a:xfrm>
              <a:off x="1560330" y="2476339"/>
              <a:ext cx="162926" cy="281350"/>
            </a:xfrm>
            <a:custGeom>
              <a:avLst/>
              <a:gdLst>
                <a:gd name="T0" fmla="*/ 0 w 157"/>
                <a:gd name="T1" fmla="*/ 112 h 302"/>
                <a:gd name="T2" fmla="*/ 0 w 157"/>
                <a:gd name="T3" fmla="*/ 19 h 302"/>
                <a:gd name="T4" fmla="*/ 20 w 157"/>
                <a:gd name="T5" fmla="*/ 3 h 302"/>
                <a:gd name="T6" fmla="*/ 32 w 157"/>
                <a:gd name="T7" fmla="*/ 19 h 302"/>
                <a:gd name="T8" fmla="*/ 32 w 157"/>
                <a:gd name="T9" fmla="*/ 105 h 302"/>
                <a:gd name="T10" fmla="*/ 32 w 157"/>
                <a:gd name="T11" fmla="*/ 185 h 302"/>
                <a:gd name="T12" fmla="*/ 38 w 157"/>
                <a:gd name="T13" fmla="*/ 190 h 302"/>
                <a:gd name="T14" fmla="*/ 140 w 157"/>
                <a:gd name="T15" fmla="*/ 190 h 302"/>
                <a:gd name="T16" fmla="*/ 157 w 157"/>
                <a:gd name="T17" fmla="*/ 206 h 302"/>
                <a:gd name="T18" fmla="*/ 141 w 157"/>
                <a:gd name="T19" fmla="*/ 222 h 302"/>
                <a:gd name="T20" fmla="*/ 100 w 157"/>
                <a:gd name="T21" fmla="*/ 222 h 302"/>
                <a:gd name="T22" fmla="*/ 94 w 157"/>
                <a:gd name="T23" fmla="*/ 227 h 302"/>
                <a:gd name="T24" fmla="*/ 94 w 157"/>
                <a:gd name="T25" fmla="*/ 264 h 302"/>
                <a:gd name="T26" fmla="*/ 99 w 157"/>
                <a:gd name="T27" fmla="*/ 269 h 302"/>
                <a:gd name="T28" fmla="*/ 111 w 157"/>
                <a:gd name="T29" fmla="*/ 269 h 302"/>
                <a:gd name="T30" fmla="*/ 126 w 157"/>
                <a:gd name="T31" fmla="*/ 283 h 302"/>
                <a:gd name="T32" fmla="*/ 114 w 157"/>
                <a:gd name="T33" fmla="*/ 300 h 302"/>
                <a:gd name="T34" fmla="*/ 95 w 157"/>
                <a:gd name="T35" fmla="*/ 290 h 302"/>
                <a:gd name="T36" fmla="*/ 87 w 157"/>
                <a:gd name="T37" fmla="*/ 285 h 302"/>
                <a:gd name="T38" fmla="*/ 68 w 157"/>
                <a:gd name="T39" fmla="*/ 285 h 302"/>
                <a:gd name="T40" fmla="*/ 63 w 157"/>
                <a:gd name="T41" fmla="*/ 289 h 302"/>
                <a:gd name="T42" fmla="*/ 46 w 157"/>
                <a:gd name="T43" fmla="*/ 300 h 302"/>
                <a:gd name="T44" fmla="*/ 32 w 157"/>
                <a:gd name="T45" fmla="*/ 288 h 302"/>
                <a:gd name="T46" fmla="*/ 40 w 157"/>
                <a:gd name="T47" fmla="*/ 270 h 302"/>
                <a:gd name="T48" fmla="*/ 53 w 157"/>
                <a:gd name="T49" fmla="*/ 269 h 302"/>
                <a:gd name="T50" fmla="*/ 58 w 157"/>
                <a:gd name="T51" fmla="*/ 269 h 302"/>
                <a:gd name="T52" fmla="*/ 63 w 157"/>
                <a:gd name="T53" fmla="*/ 265 h 302"/>
                <a:gd name="T54" fmla="*/ 63 w 157"/>
                <a:gd name="T55" fmla="*/ 226 h 302"/>
                <a:gd name="T56" fmla="*/ 58 w 157"/>
                <a:gd name="T57" fmla="*/ 222 h 302"/>
                <a:gd name="T58" fmla="*/ 17 w 157"/>
                <a:gd name="T59" fmla="*/ 222 h 302"/>
                <a:gd name="T60" fmla="*/ 0 w 157"/>
                <a:gd name="T61" fmla="*/ 205 h 302"/>
                <a:gd name="T62" fmla="*/ 0 w 157"/>
                <a:gd name="T63" fmla="*/ 112 h 302"/>
                <a:gd name="T64" fmla="*/ 0 w 157"/>
                <a:gd name="T65" fmla="*/ 11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7" h="302">
                  <a:moveTo>
                    <a:pt x="0" y="112"/>
                  </a:moveTo>
                  <a:cubicBezTo>
                    <a:pt x="0" y="81"/>
                    <a:pt x="0" y="50"/>
                    <a:pt x="0" y="19"/>
                  </a:cubicBezTo>
                  <a:cubicBezTo>
                    <a:pt x="0" y="8"/>
                    <a:pt x="9" y="0"/>
                    <a:pt x="20" y="3"/>
                  </a:cubicBezTo>
                  <a:cubicBezTo>
                    <a:pt x="27" y="5"/>
                    <a:pt x="32" y="10"/>
                    <a:pt x="32" y="19"/>
                  </a:cubicBezTo>
                  <a:cubicBezTo>
                    <a:pt x="32" y="48"/>
                    <a:pt x="32" y="76"/>
                    <a:pt x="32" y="105"/>
                  </a:cubicBezTo>
                  <a:cubicBezTo>
                    <a:pt x="32" y="132"/>
                    <a:pt x="32" y="158"/>
                    <a:pt x="32" y="185"/>
                  </a:cubicBezTo>
                  <a:cubicBezTo>
                    <a:pt x="32" y="189"/>
                    <a:pt x="33" y="190"/>
                    <a:pt x="38" y="190"/>
                  </a:cubicBezTo>
                  <a:cubicBezTo>
                    <a:pt x="72" y="190"/>
                    <a:pt x="106" y="190"/>
                    <a:pt x="140" y="190"/>
                  </a:cubicBezTo>
                  <a:cubicBezTo>
                    <a:pt x="150" y="190"/>
                    <a:pt x="157" y="197"/>
                    <a:pt x="157" y="206"/>
                  </a:cubicBezTo>
                  <a:cubicBezTo>
                    <a:pt x="157" y="216"/>
                    <a:pt x="151" y="222"/>
                    <a:pt x="141" y="222"/>
                  </a:cubicBezTo>
                  <a:cubicBezTo>
                    <a:pt x="127" y="222"/>
                    <a:pt x="114" y="222"/>
                    <a:pt x="100" y="222"/>
                  </a:cubicBezTo>
                  <a:cubicBezTo>
                    <a:pt x="96" y="222"/>
                    <a:pt x="94" y="223"/>
                    <a:pt x="94" y="227"/>
                  </a:cubicBezTo>
                  <a:cubicBezTo>
                    <a:pt x="95" y="239"/>
                    <a:pt x="95" y="252"/>
                    <a:pt x="94" y="264"/>
                  </a:cubicBezTo>
                  <a:cubicBezTo>
                    <a:pt x="94" y="267"/>
                    <a:pt x="96" y="269"/>
                    <a:pt x="99" y="269"/>
                  </a:cubicBezTo>
                  <a:cubicBezTo>
                    <a:pt x="103" y="268"/>
                    <a:pt x="107" y="269"/>
                    <a:pt x="111" y="269"/>
                  </a:cubicBezTo>
                  <a:cubicBezTo>
                    <a:pt x="119" y="269"/>
                    <a:pt x="125" y="275"/>
                    <a:pt x="126" y="283"/>
                  </a:cubicBezTo>
                  <a:cubicBezTo>
                    <a:pt x="127" y="291"/>
                    <a:pt x="121" y="298"/>
                    <a:pt x="114" y="300"/>
                  </a:cubicBezTo>
                  <a:cubicBezTo>
                    <a:pt x="105" y="302"/>
                    <a:pt x="97" y="298"/>
                    <a:pt x="95" y="290"/>
                  </a:cubicBezTo>
                  <a:cubicBezTo>
                    <a:pt x="94" y="285"/>
                    <a:pt x="91" y="285"/>
                    <a:pt x="87" y="285"/>
                  </a:cubicBezTo>
                  <a:cubicBezTo>
                    <a:pt x="81" y="285"/>
                    <a:pt x="75" y="285"/>
                    <a:pt x="68" y="285"/>
                  </a:cubicBezTo>
                  <a:cubicBezTo>
                    <a:pt x="65" y="285"/>
                    <a:pt x="63" y="286"/>
                    <a:pt x="63" y="289"/>
                  </a:cubicBezTo>
                  <a:cubicBezTo>
                    <a:pt x="61" y="296"/>
                    <a:pt x="54" y="301"/>
                    <a:pt x="46" y="300"/>
                  </a:cubicBezTo>
                  <a:cubicBezTo>
                    <a:pt x="39" y="300"/>
                    <a:pt x="33" y="295"/>
                    <a:pt x="32" y="288"/>
                  </a:cubicBezTo>
                  <a:cubicBezTo>
                    <a:pt x="30" y="281"/>
                    <a:pt x="33" y="274"/>
                    <a:pt x="40" y="270"/>
                  </a:cubicBezTo>
                  <a:cubicBezTo>
                    <a:pt x="44" y="268"/>
                    <a:pt x="48" y="269"/>
                    <a:pt x="53" y="269"/>
                  </a:cubicBezTo>
                  <a:cubicBezTo>
                    <a:pt x="54" y="269"/>
                    <a:pt x="56" y="269"/>
                    <a:pt x="58" y="269"/>
                  </a:cubicBezTo>
                  <a:cubicBezTo>
                    <a:pt x="61" y="269"/>
                    <a:pt x="63" y="268"/>
                    <a:pt x="63" y="265"/>
                  </a:cubicBezTo>
                  <a:cubicBezTo>
                    <a:pt x="62" y="252"/>
                    <a:pt x="62" y="239"/>
                    <a:pt x="63" y="226"/>
                  </a:cubicBezTo>
                  <a:cubicBezTo>
                    <a:pt x="63" y="222"/>
                    <a:pt x="61" y="222"/>
                    <a:pt x="58" y="222"/>
                  </a:cubicBezTo>
                  <a:cubicBezTo>
                    <a:pt x="44" y="222"/>
                    <a:pt x="31" y="222"/>
                    <a:pt x="17" y="222"/>
                  </a:cubicBezTo>
                  <a:cubicBezTo>
                    <a:pt x="6" y="222"/>
                    <a:pt x="0" y="216"/>
                    <a:pt x="0" y="205"/>
                  </a:cubicBezTo>
                  <a:cubicBezTo>
                    <a:pt x="0" y="174"/>
                    <a:pt x="0" y="143"/>
                    <a:pt x="0" y="112"/>
                  </a:cubicBezTo>
                  <a:cubicBezTo>
                    <a:pt x="0" y="112"/>
                    <a:pt x="0" y="112"/>
                    <a:pt x="0" y="112"/>
                  </a:cubicBezTo>
                  <a:close/>
                </a:path>
              </a:pathLst>
            </a:custGeom>
            <a:solidFill>
              <a:srgbClr val="00338D"/>
            </a:solidFill>
            <a:ln>
              <a:noFill/>
            </a:ln>
          </p:spPr>
          <p:txBody>
            <a:bodyPr vert="horz" wrap="square" lIns="46759" tIns="23380" rIns="46759" bIns="23380" numCol="1" anchor="t" anchorCtr="0" compatLnSpc="1">
              <a:prstTxWarp prst="textNoShape">
                <a:avLst/>
              </a:prstTxWarp>
            </a:bodyPr>
            <a:lstStyle/>
            <a:p>
              <a:endParaRPr lang="en-US" sz="800" dirty="0">
                <a:solidFill>
                  <a:srgbClr val="000000"/>
                </a:solidFill>
              </a:endParaRPr>
            </a:p>
          </p:txBody>
        </p:sp>
        <p:sp>
          <p:nvSpPr>
            <p:cNvPr id="115" name="Freeform 8"/>
            <p:cNvSpPr>
              <a:spLocks/>
            </p:cNvSpPr>
            <p:nvPr/>
          </p:nvSpPr>
          <p:spPr bwMode="auto">
            <a:xfrm>
              <a:off x="1608442" y="2361462"/>
              <a:ext cx="99505" cy="89565"/>
            </a:xfrm>
            <a:custGeom>
              <a:avLst/>
              <a:gdLst>
                <a:gd name="T0" fmla="*/ 1 w 96"/>
                <a:gd name="T1" fmla="*/ 49 h 96"/>
                <a:gd name="T2" fmla="*/ 48 w 96"/>
                <a:gd name="T3" fmla="*/ 1 h 96"/>
                <a:gd name="T4" fmla="*/ 95 w 96"/>
                <a:gd name="T5" fmla="*/ 48 h 96"/>
                <a:gd name="T6" fmla="*/ 48 w 96"/>
                <a:gd name="T7" fmla="*/ 96 h 96"/>
                <a:gd name="T8" fmla="*/ 1 w 96"/>
                <a:gd name="T9" fmla="*/ 49 h 96"/>
              </a:gdLst>
              <a:ahLst/>
              <a:cxnLst>
                <a:cxn ang="0">
                  <a:pos x="T0" y="T1"/>
                </a:cxn>
                <a:cxn ang="0">
                  <a:pos x="T2" y="T3"/>
                </a:cxn>
                <a:cxn ang="0">
                  <a:pos x="T4" y="T5"/>
                </a:cxn>
                <a:cxn ang="0">
                  <a:pos x="T6" y="T7"/>
                </a:cxn>
                <a:cxn ang="0">
                  <a:pos x="T8" y="T9"/>
                </a:cxn>
              </a:cxnLst>
              <a:rect l="0" t="0" r="r" b="b"/>
              <a:pathLst>
                <a:path w="96" h="96">
                  <a:moveTo>
                    <a:pt x="1" y="49"/>
                  </a:moveTo>
                  <a:cubicBezTo>
                    <a:pt x="1" y="22"/>
                    <a:pt x="21" y="1"/>
                    <a:pt x="48" y="1"/>
                  </a:cubicBezTo>
                  <a:cubicBezTo>
                    <a:pt x="74" y="0"/>
                    <a:pt x="96" y="23"/>
                    <a:pt x="95" y="48"/>
                  </a:cubicBezTo>
                  <a:cubicBezTo>
                    <a:pt x="95" y="75"/>
                    <a:pt x="75" y="95"/>
                    <a:pt x="48" y="96"/>
                  </a:cubicBezTo>
                  <a:cubicBezTo>
                    <a:pt x="22" y="96"/>
                    <a:pt x="0" y="74"/>
                    <a:pt x="1" y="49"/>
                  </a:cubicBezTo>
                  <a:close/>
                </a:path>
              </a:pathLst>
            </a:custGeom>
            <a:solidFill>
              <a:srgbClr val="00338D"/>
            </a:solidFill>
            <a:ln>
              <a:noFill/>
            </a:ln>
          </p:spPr>
          <p:txBody>
            <a:bodyPr vert="horz" wrap="square" lIns="46759" tIns="23380" rIns="46759" bIns="23380" numCol="1" anchor="t" anchorCtr="0" compatLnSpc="1">
              <a:prstTxWarp prst="textNoShape">
                <a:avLst/>
              </a:prstTxWarp>
            </a:bodyPr>
            <a:lstStyle/>
            <a:p>
              <a:endParaRPr lang="en-US" sz="800" dirty="0">
                <a:solidFill>
                  <a:srgbClr val="000000"/>
                </a:solidFill>
              </a:endParaRPr>
            </a:p>
          </p:txBody>
        </p:sp>
        <p:sp>
          <p:nvSpPr>
            <p:cNvPr id="117" name="Freeform 28"/>
            <p:cNvSpPr>
              <a:spLocks noEditPoints="1"/>
            </p:cNvSpPr>
            <p:nvPr/>
          </p:nvSpPr>
          <p:spPr bwMode="auto">
            <a:xfrm>
              <a:off x="1563154" y="2945757"/>
              <a:ext cx="428003" cy="382195"/>
            </a:xfrm>
            <a:custGeom>
              <a:avLst/>
              <a:gdLst>
                <a:gd name="T0" fmla="*/ 275 w 372"/>
                <a:gd name="T1" fmla="*/ 366 h 366"/>
                <a:gd name="T2" fmla="*/ 244 w 372"/>
                <a:gd name="T3" fmla="*/ 342 h 366"/>
                <a:gd name="T4" fmla="*/ 202 w 372"/>
                <a:gd name="T5" fmla="*/ 289 h 366"/>
                <a:gd name="T6" fmla="*/ 190 w 372"/>
                <a:gd name="T7" fmla="*/ 263 h 366"/>
                <a:gd name="T8" fmla="*/ 213 w 372"/>
                <a:gd name="T9" fmla="*/ 244 h 366"/>
                <a:gd name="T10" fmla="*/ 237 w 372"/>
                <a:gd name="T11" fmla="*/ 262 h 366"/>
                <a:gd name="T12" fmla="*/ 243 w 372"/>
                <a:gd name="T13" fmla="*/ 267 h 366"/>
                <a:gd name="T14" fmla="*/ 243 w 372"/>
                <a:gd name="T15" fmla="*/ 234 h 366"/>
                <a:gd name="T16" fmla="*/ 238 w 372"/>
                <a:gd name="T17" fmla="*/ 230 h 366"/>
                <a:gd name="T18" fmla="*/ 229 w 372"/>
                <a:gd name="T19" fmla="*/ 230 h 366"/>
                <a:gd name="T20" fmla="*/ 27 w 372"/>
                <a:gd name="T21" fmla="*/ 230 h 366"/>
                <a:gd name="T22" fmla="*/ 0 w 372"/>
                <a:gd name="T23" fmla="*/ 203 h 366"/>
                <a:gd name="T24" fmla="*/ 0 w 372"/>
                <a:gd name="T25" fmla="*/ 24 h 366"/>
                <a:gd name="T26" fmla="*/ 24 w 372"/>
                <a:gd name="T27" fmla="*/ 0 h 366"/>
                <a:gd name="T28" fmla="*/ 326 w 372"/>
                <a:gd name="T29" fmla="*/ 0 h 366"/>
                <a:gd name="T30" fmla="*/ 351 w 372"/>
                <a:gd name="T31" fmla="*/ 24 h 366"/>
                <a:gd name="T32" fmla="*/ 351 w 372"/>
                <a:gd name="T33" fmla="*/ 204 h 366"/>
                <a:gd name="T34" fmla="*/ 325 w 372"/>
                <a:gd name="T35" fmla="*/ 230 h 366"/>
                <a:gd name="T36" fmla="*/ 294 w 372"/>
                <a:gd name="T37" fmla="*/ 230 h 366"/>
                <a:gd name="T38" fmla="*/ 286 w 372"/>
                <a:gd name="T39" fmla="*/ 235 h 366"/>
                <a:gd name="T40" fmla="*/ 295 w 372"/>
                <a:gd name="T41" fmla="*/ 240 h 366"/>
                <a:gd name="T42" fmla="*/ 326 w 372"/>
                <a:gd name="T43" fmla="*/ 240 h 366"/>
                <a:gd name="T44" fmla="*/ 372 w 372"/>
                <a:gd name="T45" fmla="*/ 287 h 366"/>
                <a:gd name="T46" fmla="*/ 371 w 372"/>
                <a:gd name="T47" fmla="*/ 316 h 366"/>
                <a:gd name="T48" fmla="*/ 333 w 372"/>
                <a:gd name="T49" fmla="*/ 366 h 366"/>
                <a:gd name="T50" fmla="*/ 275 w 372"/>
                <a:gd name="T51" fmla="*/ 366 h 366"/>
                <a:gd name="T52" fmla="*/ 164 w 372"/>
                <a:gd name="T53" fmla="*/ 14 h 366"/>
                <a:gd name="T54" fmla="*/ 41 w 372"/>
                <a:gd name="T55" fmla="*/ 14 h 366"/>
                <a:gd name="T56" fmla="*/ 16 w 372"/>
                <a:gd name="T57" fmla="*/ 40 h 366"/>
                <a:gd name="T58" fmla="*/ 16 w 372"/>
                <a:gd name="T59" fmla="*/ 189 h 366"/>
                <a:gd name="T60" fmla="*/ 41 w 372"/>
                <a:gd name="T61" fmla="*/ 214 h 366"/>
                <a:gd name="T62" fmla="*/ 231 w 372"/>
                <a:gd name="T63" fmla="*/ 214 h 366"/>
                <a:gd name="T64" fmla="*/ 238 w 372"/>
                <a:gd name="T65" fmla="*/ 214 h 366"/>
                <a:gd name="T66" fmla="*/ 243 w 372"/>
                <a:gd name="T67" fmla="*/ 208 h 366"/>
                <a:gd name="T68" fmla="*/ 238 w 372"/>
                <a:gd name="T69" fmla="*/ 179 h 366"/>
                <a:gd name="T70" fmla="*/ 244 w 372"/>
                <a:gd name="T71" fmla="*/ 139 h 366"/>
                <a:gd name="T72" fmla="*/ 285 w 372"/>
                <a:gd name="T73" fmla="*/ 139 h 366"/>
                <a:gd name="T74" fmla="*/ 292 w 372"/>
                <a:gd name="T75" fmla="*/ 177 h 366"/>
                <a:gd name="T76" fmla="*/ 286 w 372"/>
                <a:gd name="T77" fmla="*/ 204 h 366"/>
                <a:gd name="T78" fmla="*/ 300 w 372"/>
                <a:gd name="T79" fmla="*/ 212 h 366"/>
                <a:gd name="T80" fmla="*/ 310 w 372"/>
                <a:gd name="T81" fmla="*/ 190 h 366"/>
                <a:gd name="T82" fmla="*/ 310 w 372"/>
                <a:gd name="T83" fmla="*/ 42 h 366"/>
                <a:gd name="T84" fmla="*/ 282 w 372"/>
                <a:gd name="T85" fmla="*/ 14 h 366"/>
                <a:gd name="T86" fmla="*/ 164 w 372"/>
                <a:gd name="T87" fmla="*/ 14 h 366"/>
                <a:gd name="T88" fmla="*/ 242 w 372"/>
                <a:gd name="T89" fmla="*/ 170 h 366"/>
                <a:gd name="T90" fmla="*/ 265 w 372"/>
                <a:gd name="T91" fmla="*/ 146 h 366"/>
                <a:gd name="T92" fmla="*/ 287 w 372"/>
                <a:gd name="T93" fmla="*/ 171 h 366"/>
                <a:gd name="T94" fmla="*/ 281 w 372"/>
                <a:gd name="T95" fmla="*/ 144 h 366"/>
                <a:gd name="T96" fmla="*/ 251 w 372"/>
                <a:gd name="T97" fmla="*/ 142 h 366"/>
                <a:gd name="T98" fmla="*/ 242 w 372"/>
                <a:gd name="T99" fmla="*/ 170 h 366"/>
                <a:gd name="T100" fmla="*/ 342 w 372"/>
                <a:gd name="T101" fmla="*/ 115 h 366"/>
                <a:gd name="T102" fmla="*/ 331 w 372"/>
                <a:gd name="T103" fmla="*/ 102 h 366"/>
                <a:gd name="T104" fmla="*/ 319 w 372"/>
                <a:gd name="T105" fmla="*/ 114 h 366"/>
                <a:gd name="T106" fmla="*/ 330 w 372"/>
                <a:gd name="T107" fmla="*/ 126 h 366"/>
                <a:gd name="T108" fmla="*/ 342 w 372"/>
                <a:gd name="T109" fmla="*/ 115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2" h="366">
                  <a:moveTo>
                    <a:pt x="275" y="366"/>
                  </a:moveTo>
                  <a:cubicBezTo>
                    <a:pt x="262" y="362"/>
                    <a:pt x="253" y="353"/>
                    <a:pt x="244" y="342"/>
                  </a:cubicBezTo>
                  <a:cubicBezTo>
                    <a:pt x="230" y="324"/>
                    <a:pt x="216" y="307"/>
                    <a:pt x="202" y="289"/>
                  </a:cubicBezTo>
                  <a:cubicBezTo>
                    <a:pt x="196" y="281"/>
                    <a:pt x="192" y="273"/>
                    <a:pt x="190" y="263"/>
                  </a:cubicBezTo>
                  <a:cubicBezTo>
                    <a:pt x="187" y="248"/>
                    <a:pt x="198" y="239"/>
                    <a:pt x="213" y="244"/>
                  </a:cubicBezTo>
                  <a:cubicBezTo>
                    <a:pt x="223" y="247"/>
                    <a:pt x="230" y="255"/>
                    <a:pt x="237" y="262"/>
                  </a:cubicBezTo>
                  <a:cubicBezTo>
                    <a:pt x="238" y="264"/>
                    <a:pt x="239" y="267"/>
                    <a:pt x="243" y="267"/>
                  </a:cubicBezTo>
                  <a:cubicBezTo>
                    <a:pt x="243" y="256"/>
                    <a:pt x="243" y="245"/>
                    <a:pt x="243" y="234"/>
                  </a:cubicBezTo>
                  <a:cubicBezTo>
                    <a:pt x="243" y="231"/>
                    <a:pt x="241" y="230"/>
                    <a:pt x="238" y="230"/>
                  </a:cubicBezTo>
                  <a:cubicBezTo>
                    <a:pt x="235" y="230"/>
                    <a:pt x="232" y="230"/>
                    <a:pt x="229" y="230"/>
                  </a:cubicBezTo>
                  <a:cubicBezTo>
                    <a:pt x="162" y="230"/>
                    <a:pt x="94" y="230"/>
                    <a:pt x="27" y="230"/>
                  </a:cubicBezTo>
                  <a:cubicBezTo>
                    <a:pt x="6" y="230"/>
                    <a:pt x="0" y="223"/>
                    <a:pt x="0" y="203"/>
                  </a:cubicBezTo>
                  <a:cubicBezTo>
                    <a:pt x="0" y="143"/>
                    <a:pt x="0" y="84"/>
                    <a:pt x="0" y="24"/>
                  </a:cubicBezTo>
                  <a:cubicBezTo>
                    <a:pt x="0" y="6"/>
                    <a:pt x="6" y="0"/>
                    <a:pt x="24" y="0"/>
                  </a:cubicBezTo>
                  <a:cubicBezTo>
                    <a:pt x="125" y="0"/>
                    <a:pt x="226" y="0"/>
                    <a:pt x="326" y="0"/>
                  </a:cubicBezTo>
                  <a:cubicBezTo>
                    <a:pt x="343" y="0"/>
                    <a:pt x="351" y="7"/>
                    <a:pt x="351" y="24"/>
                  </a:cubicBezTo>
                  <a:cubicBezTo>
                    <a:pt x="351" y="84"/>
                    <a:pt x="351" y="144"/>
                    <a:pt x="351" y="204"/>
                  </a:cubicBezTo>
                  <a:cubicBezTo>
                    <a:pt x="351" y="222"/>
                    <a:pt x="343" y="230"/>
                    <a:pt x="325" y="230"/>
                  </a:cubicBezTo>
                  <a:cubicBezTo>
                    <a:pt x="315" y="230"/>
                    <a:pt x="305" y="230"/>
                    <a:pt x="294" y="230"/>
                  </a:cubicBezTo>
                  <a:cubicBezTo>
                    <a:pt x="291" y="230"/>
                    <a:pt x="286" y="229"/>
                    <a:pt x="286" y="235"/>
                  </a:cubicBezTo>
                  <a:cubicBezTo>
                    <a:pt x="286" y="241"/>
                    <a:pt x="291" y="240"/>
                    <a:pt x="295" y="240"/>
                  </a:cubicBezTo>
                  <a:cubicBezTo>
                    <a:pt x="305" y="240"/>
                    <a:pt x="316" y="240"/>
                    <a:pt x="326" y="240"/>
                  </a:cubicBezTo>
                  <a:cubicBezTo>
                    <a:pt x="355" y="241"/>
                    <a:pt x="372" y="259"/>
                    <a:pt x="372" y="287"/>
                  </a:cubicBezTo>
                  <a:cubicBezTo>
                    <a:pt x="372" y="297"/>
                    <a:pt x="371" y="306"/>
                    <a:pt x="371" y="316"/>
                  </a:cubicBezTo>
                  <a:cubicBezTo>
                    <a:pt x="370" y="342"/>
                    <a:pt x="357" y="358"/>
                    <a:pt x="333" y="366"/>
                  </a:cubicBezTo>
                  <a:cubicBezTo>
                    <a:pt x="314" y="366"/>
                    <a:pt x="295" y="366"/>
                    <a:pt x="275" y="366"/>
                  </a:cubicBezTo>
                  <a:close/>
                  <a:moveTo>
                    <a:pt x="164" y="14"/>
                  </a:moveTo>
                  <a:cubicBezTo>
                    <a:pt x="123" y="14"/>
                    <a:pt x="82" y="14"/>
                    <a:pt x="41" y="14"/>
                  </a:cubicBezTo>
                  <a:cubicBezTo>
                    <a:pt x="23" y="14"/>
                    <a:pt x="16" y="22"/>
                    <a:pt x="16" y="40"/>
                  </a:cubicBezTo>
                  <a:cubicBezTo>
                    <a:pt x="16" y="90"/>
                    <a:pt x="16" y="139"/>
                    <a:pt x="16" y="189"/>
                  </a:cubicBezTo>
                  <a:cubicBezTo>
                    <a:pt x="16" y="207"/>
                    <a:pt x="22" y="214"/>
                    <a:pt x="41" y="214"/>
                  </a:cubicBezTo>
                  <a:cubicBezTo>
                    <a:pt x="104" y="214"/>
                    <a:pt x="167" y="214"/>
                    <a:pt x="231" y="214"/>
                  </a:cubicBezTo>
                  <a:cubicBezTo>
                    <a:pt x="233" y="214"/>
                    <a:pt x="235" y="214"/>
                    <a:pt x="238" y="214"/>
                  </a:cubicBezTo>
                  <a:cubicBezTo>
                    <a:pt x="241" y="214"/>
                    <a:pt x="243" y="212"/>
                    <a:pt x="243" y="208"/>
                  </a:cubicBezTo>
                  <a:cubicBezTo>
                    <a:pt x="243" y="198"/>
                    <a:pt x="245" y="188"/>
                    <a:pt x="238" y="179"/>
                  </a:cubicBezTo>
                  <a:cubicBezTo>
                    <a:pt x="229" y="166"/>
                    <a:pt x="233" y="149"/>
                    <a:pt x="244" y="139"/>
                  </a:cubicBezTo>
                  <a:cubicBezTo>
                    <a:pt x="256" y="129"/>
                    <a:pt x="273" y="129"/>
                    <a:pt x="285" y="139"/>
                  </a:cubicBezTo>
                  <a:cubicBezTo>
                    <a:pt x="296" y="147"/>
                    <a:pt x="300" y="165"/>
                    <a:pt x="292" y="177"/>
                  </a:cubicBezTo>
                  <a:cubicBezTo>
                    <a:pt x="286" y="186"/>
                    <a:pt x="286" y="195"/>
                    <a:pt x="286" y="204"/>
                  </a:cubicBezTo>
                  <a:cubicBezTo>
                    <a:pt x="286" y="214"/>
                    <a:pt x="291" y="217"/>
                    <a:pt x="300" y="212"/>
                  </a:cubicBezTo>
                  <a:cubicBezTo>
                    <a:pt x="308" y="207"/>
                    <a:pt x="310" y="199"/>
                    <a:pt x="310" y="190"/>
                  </a:cubicBezTo>
                  <a:cubicBezTo>
                    <a:pt x="310" y="141"/>
                    <a:pt x="310" y="91"/>
                    <a:pt x="310" y="42"/>
                  </a:cubicBezTo>
                  <a:cubicBezTo>
                    <a:pt x="310" y="21"/>
                    <a:pt x="304" y="14"/>
                    <a:pt x="282" y="14"/>
                  </a:cubicBezTo>
                  <a:cubicBezTo>
                    <a:pt x="243" y="14"/>
                    <a:pt x="203" y="14"/>
                    <a:pt x="164" y="14"/>
                  </a:cubicBezTo>
                  <a:close/>
                  <a:moveTo>
                    <a:pt x="242" y="170"/>
                  </a:moveTo>
                  <a:cubicBezTo>
                    <a:pt x="248" y="159"/>
                    <a:pt x="249" y="146"/>
                    <a:pt x="265" y="146"/>
                  </a:cubicBezTo>
                  <a:cubicBezTo>
                    <a:pt x="282" y="145"/>
                    <a:pt x="281" y="161"/>
                    <a:pt x="287" y="171"/>
                  </a:cubicBezTo>
                  <a:cubicBezTo>
                    <a:pt x="291" y="161"/>
                    <a:pt x="289" y="150"/>
                    <a:pt x="281" y="144"/>
                  </a:cubicBezTo>
                  <a:cubicBezTo>
                    <a:pt x="273" y="137"/>
                    <a:pt x="260" y="136"/>
                    <a:pt x="251" y="142"/>
                  </a:cubicBezTo>
                  <a:cubicBezTo>
                    <a:pt x="242" y="148"/>
                    <a:pt x="238" y="158"/>
                    <a:pt x="242" y="170"/>
                  </a:cubicBezTo>
                  <a:close/>
                  <a:moveTo>
                    <a:pt x="342" y="115"/>
                  </a:moveTo>
                  <a:cubicBezTo>
                    <a:pt x="343" y="109"/>
                    <a:pt x="337" y="103"/>
                    <a:pt x="331" y="102"/>
                  </a:cubicBezTo>
                  <a:cubicBezTo>
                    <a:pt x="325" y="102"/>
                    <a:pt x="320" y="108"/>
                    <a:pt x="319" y="114"/>
                  </a:cubicBezTo>
                  <a:cubicBezTo>
                    <a:pt x="319" y="121"/>
                    <a:pt x="324" y="126"/>
                    <a:pt x="330" y="126"/>
                  </a:cubicBezTo>
                  <a:cubicBezTo>
                    <a:pt x="337" y="126"/>
                    <a:pt x="342" y="121"/>
                    <a:pt x="342" y="115"/>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6759" tIns="23380" rIns="46759" bIns="23380" numCol="1" anchor="t" anchorCtr="0" compatLnSpc="1">
              <a:prstTxWarp prst="textNoShape">
                <a:avLst/>
              </a:prstTxWarp>
            </a:bodyPr>
            <a:lstStyle/>
            <a:p>
              <a:endParaRPr lang="en-US" sz="800" dirty="0">
                <a:solidFill>
                  <a:srgbClr val="000000"/>
                </a:solidFill>
              </a:endParaRPr>
            </a:p>
          </p:txBody>
        </p:sp>
        <p:sp>
          <p:nvSpPr>
            <p:cNvPr id="118" name="Freeform 29"/>
            <p:cNvSpPr>
              <a:spLocks/>
            </p:cNvSpPr>
            <p:nvPr/>
          </p:nvSpPr>
          <p:spPr bwMode="auto">
            <a:xfrm>
              <a:off x="1971598" y="2870571"/>
              <a:ext cx="80538" cy="99204"/>
            </a:xfrm>
            <a:custGeom>
              <a:avLst/>
              <a:gdLst>
                <a:gd name="T0" fmla="*/ 13 w 69"/>
                <a:gd name="T1" fmla="*/ 0 h 95"/>
                <a:gd name="T2" fmla="*/ 57 w 69"/>
                <a:gd name="T3" fmla="*/ 36 h 95"/>
                <a:gd name="T4" fmla="*/ 67 w 69"/>
                <a:gd name="T5" fmla="*/ 85 h 95"/>
                <a:gd name="T6" fmla="*/ 59 w 69"/>
                <a:gd name="T7" fmla="*/ 94 h 95"/>
                <a:gd name="T8" fmla="*/ 49 w 69"/>
                <a:gd name="T9" fmla="*/ 82 h 95"/>
                <a:gd name="T10" fmla="*/ 15 w 69"/>
                <a:gd name="T11" fmla="*/ 22 h 95"/>
                <a:gd name="T12" fmla="*/ 6 w 69"/>
                <a:gd name="T13" fmla="*/ 0 h 95"/>
                <a:gd name="T14" fmla="*/ 13 w 69"/>
                <a:gd name="T15" fmla="*/ 0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95">
                  <a:moveTo>
                    <a:pt x="13" y="0"/>
                  </a:moveTo>
                  <a:cubicBezTo>
                    <a:pt x="31" y="8"/>
                    <a:pt x="47" y="18"/>
                    <a:pt x="57" y="36"/>
                  </a:cubicBezTo>
                  <a:cubicBezTo>
                    <a:pt x="66" y="51"/>
                    <a:pt x="69" y="67"/>
                    <a:pt x="67" y="85"/>
                  </a:cubicBezTo>
                  <a:cubicBezTo>
                    <a:pt x="67" y="89"/>
                    <a:pt x="66" y="95"/>
                    <a:pt x="59" y="94"/>
                  </a:cubicBezTo>
                  <a:cubicBezTo>
                    <a:pt x="52" y="93"/>
                    <a:pt x="47" y="90"/>
                    <a:pt x="49" y="82"/>
                  </a:cubicBezTo>
                  <a:cubicBezTo>
                    <a:pt x="53" y="56"/>
                    <a:pt x="36" y="31"/>
                    <a:pt x="15" y="22"/>
                  </a:cubicBezTo>
                  <a:cubicBezTo>
                    <a:pt x="0" y="15"/>
                    <a:pt x="0" y="15"/>
                    <a:pt x="6" y="0"/>
                  </a:cubicBezTo>
                  <a:cubicBezTo>
                    <a:pt x="9" y="0"/>
                    <a:pt x="11" y="0"/>
                    <a:pt x="13" y="0"/>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6759" tIns="23380" rIns="46759" bIns="23380" numCol="1" anchor="t" anchorCtr="0" compatLnSpc="1">
              <a:prstTxWarp prst="textNoShape">
                <a:avLst/>
              </a:prstTxWarp>
            </a:bodyPr>
            <a:lstStyle/>
            <a:p>
              <a:endParaRPr lang="en-US" sz="800" dirty="0">
                <a:solidFill>
                  <a:srgbClr val="000000"/>
                </a:solidFill>
              </a:endParaRPr>
            </a:p>
          </p:txBody>
        </p:sp>
        <p:sp>
          <p:nvSpPr>
            <p:cNvPr id="119" name="Freeform 30"/>
            <p:cNvSpPr>
              <a:spLocks/>
            </p:cNvSpPr>
            <p:nvPr/>
          </p:nvSpPr>
          <p:spPr bwMode="auto">
            <a:xfrm>
              <a:off x="1963544" y="2902942"/>
              <a:ext cx="48323" cy="57433"/>
            </a:xfrm>
            <a:custGeom>
              <a:avLst/>
              <a:gdLst>
                <a:gd name="T0" fmla="*/ 42 w 42"/>
                <a:gd name="T1" fmla="*/ 43 h 55"/>
                <a:gd name="T2" fmla="*/ 34 w 42"/>
                <a:gd name="T3" fmla="*/ 55 h 55"/>
                <a:gd name="T4" fmla="*/ 22 w 42"/>
                <a:gd name="T5" fmla="*/ 43 h 55"/>
                <a:gd name="T6" fmla="*/ 8 w 42"/>
                <a:gd name="T7" fmla="*/ 21 h 55"/>
                <a:gd name="T8" fmla="*/ 4 w 42"/>
                <a:gd name="T9" fmla="*/ 6 h 55"/>
                <a:gd name="T10" fmla="*/ 16 w 42"/>
                <a:gd name="T11" fmla="*/ 5 h 55"/>
                <a:gd name="T12" fmla="*/ 42 w 42"/>
                <a:gd name="T13" fmla="*/ 43 h 55"/>
              </a:gdLst>
              <a:ahLst/>
              <a:cxnLst>
                <a:cxn ang="0">
                  <a:pos x="T0" y="T1"/>
                </a:cxn>
                <a:cxn ang="0">
                  <a:pos x="T2" y="T3"/>
                </a:cxn>
                <a:cxn ang="0">
                  <a:pos x="T4" y="T5"/>
                </a:cxn>
                <a:cxn ang="0">
                  <a:pos x="T6" y="T7"/>
                </a:cxn>
                <a:cxn ang="0">
                  <a:pos x="T8" y="T9"/>
                </a:cxn>
                <a:cxn ang="0">
                  <a:pos x="T10" y="T11"/>
                </a:cxn>
                <a:cxn ang="0">
                  <a:pos x="T12" y="T13"/>
                </a:cxn>
              </a:cxnLst>
              <a:rect l="0" t="0" r="r" b="b"/>
              <a:pathLst>
                <a:path w="42" h="55">
                  <a:moveTo>
                    <a:pt x="42" y="43"/>
                  </a:moveTo>
                  <a:cubicBezTo>
                    <a:pt x="41" y="48"/>
                    <a:pt x="42" y="55"/>
                    <a:pt x="34" y="55"/>
                  </a:cubicBezTo>
                  <a:cubicBezTo>
                    <a:pt x="28" y="54"/>
                    <a:pt x="21" y="53"/>
                    <a:pt x="22" y="43"/>
                  </a:cubicBezTo>
                  <a:cubicBezTo>
                    <a:pt x="23" y="33"/>
                    <a:pt x="17" y="25"/>
                    <a:pt x="8" y="21"/>
                  </a:cubicBezTo>
                  <a:cubicBezTo>
                    <a:pt x="0" y="18"/>
                    <a:pt x="3" y="12"/>
                    <a:pt x="4" y="6"/>
                  </a:cubicBezTo>
                  <a:cubicBezTo>
                    <a:pt x="7" y="0"/>
                    <a:pt x="12" y="3"/>
                    <a:pt x="16" y="5"/>
                  </a:cubicBezTo>
                  <a:cubicBezTo>
                    <a:pt x="32" y="12"/>
                    <a:pt x="41" y="25"/>
                    <a:pt x="42" y="43"/>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6759" tIns="23380" rIns="46759" bIns="23380" numCol="1" anchor="t" anchorCtr="0" compatLnSpc="1">
              <a:prstTxWarp prst="textNoShape">
                <a:avLst/>
              </a:prstTxWarp>
            </a:bodyPr>
            <a:lstStyle/>
            <a:p>
              <a:endParaRPr lang="en-US" sz="800" dirty="0">
                <a:solidFill>
                  <a:srgbClr val="000000"/>
                </a:solidFill>
              </a:endParaRPr>
            </a:p>
          </p:txBody>
        </p:sp>
        <p:sp>
          <p:nvSpPr>
            <p:cNvPr id="120" name="Freeform 31"/>
            <p:cNvSpPr>
              <a:spLocks/>
            </p:cNvSpPr>
            <p:nvPr/>
          </p:nvSpPr>
          <p:spPr bwMode="auto">
            <a:xfrm>
              <a:off x="1673607" y="2983350"/>
              <a:ext cx="154173" cy="173345"/>
            </a:xfrm>
            <a:custGeom>
              <a:avLst/>
              <a:gdLst>
                <a:gd name="T0" fmla="*/ 48 w 134"/>
                <a:gd name="T1" fmla="*/ 100 h 166"/>
                <a:gd name="T2" fmla="*/ 18 w 134"/>
                <a:gd name="T3" fmla="*/ 55 h 166"/>
                <a:gd name="T4" fmla="*/ 33 w 134"/>
                <a:gd name="T5" fmla="*/ 19 h 166"/>
                <a:gd name="T6" fmla="*/ 103 w 134"/>
                <a:gd name="T7" fmla="*/ 22 h 166"/>
                <a:gd name="T8" fmla="*/ 87 w 134"/>
                <a:gd name="T9" fmla="*/ 100 h 166"/>
                <a:gd name="T10" fmla="*/ 96 w 134"/>
                <a:gd name="T11" fmla="*/ 105 h 166"/>
                <a:gd name="T12" fmla="*/ 133 w 134"/>
                <a:gd name="T13" fmla="*/ 159 h 166"/>
                <a:gd name="T14" fmla="*/ 126 w 134"/>
                <a:gd name="T15" fmla="*/ 165 h 166"/>
                <a:gd name="T16" fmla="*/ 94 w 134"/>
                <a:gd name="T17" fmla="*/ 165 h 166"/>
                <a:gd name="T18" fmla="*/ 11 w 134"/>
                <a:gd name="T19" fmla="*/ 165 h 166"/>
                <a:gd name="T20" fmla="*/ 2 w 134"/>
                <a:gd name="T21" fmla="*/ 154 h 166"/>
                <a:gd name="T22" fmla="*/ 45 w 134"/>
                <a:gd name="T23" fmla="*/ 102 h 166"/>
                <a:gd name="T24" fmla="*/ 47 w 134"/>
                <a:gd name="T25" fmla="*/ 101 h 166"/>
                <a:gd name="T26" fmla="*/ 48 w 134"/>
                <a:gd name="T27" fmla="*/ 10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4" h="166">
                  <a:moveTo>
                    <a:pt x="48" y="100"/>
                  </a:moveTo>
                  <a:cubicBezTo>
                    <a:pt x="30" y="90"/>
                    <a:pt x="19" y="76"/>
                    <a:pt x="18" y="55"/>
                  </a:cubicBezTo>
                  <a:cubicBezTo>
                    <a:pt x="18" y="41"/>
                    <a:pt x="23" y="29"/>
                    <a:pt x="33" y="19"/>
                  </a:cubicBezTo>
                  <a:cubicBezTo>
                    <a:pt x="53" y="0"/>
                    <a:pt x="84" y="1"/>
                    <a:pt x="103" y="22"/>
                  </a:cubicBezTo>
                  <a:cubicBezTo>
                    <a:pt x="125" y="46"/>
                    <a:pt x="119" y="73"/>
                    <a:pt x="87" y="100"/>
                  </a:cubicBezTo>
                  <a:cubicBezTo>
                    <a:pt x="89" y="103"/>
                    <a:pt x="93" y="103"/>
                    <a:pt x="96" y="105"/>
                  </a:cubicBezTo>
                  <a:cubicBezTo>
                    <a:pt x="122" y="114"/>
                    <a:pt x="129" y="136"/>
                    <a:pt x="133" y="159"/>
                  </a:cubicBezTo>
                  <a:cubicBezTo>
                    <a:pt x="134" y="165"/>
                    <a:pt x="130" y="165"/>
                    <a:pt x="126" y="165"/>
                  </a:cubicBezTo>
                  <a:cubicBezTo>
                    <a:pt x="115" y="165"/>
                    <a:pt x="105" y="165"/>
                    <a:pt x="94" y="165"/>
                  </a:cubicBezTo>
                  <a:cubicBezTo>
                    <a:pt x="67" y="165"/>
                    <a:pt x="39" y="166"/>
                    <a:pt x="11" y="165"/>
                  </a:cubicBezTo>
                  <a:cubicBezTo>
                    <a:pt x="0" y="165"/>
                    <a:pt x="0" y="165"/>
                    <a:pt x="2" y="154"/>
                  </a:cubicBezTo>
                  <a:cubicBezTo>
                    <a:pt x="6" y="129"/>
                    <a:pt x="18" y="110"/>
                    <a:pt x="45" y="102"/>
                  </a:cubicBezTo>
                  <a:cubicBezTo>
                    <a:pt x="45" y="102"/>
                    <a:pt x="46" y="102"/>
                    <a:pt x="47" y="101"/>
                  </a:cubicBezTo>
                  <a:cubicBezTo>
                    <a:pt x="47" y="101"/>
                    <a:pt x="47" y="101"/>
                    <a:pt x="48" y="100"/>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6759" tIns="23380" rIns="46759" bIns="23380" numCol="1" anchor="t" anchorCtr="0" compatLnSpc="1">
              <a:prstTxWarp prst="textNoShape">
                <a:avLst/>
              </a:prstTxWarp>
            </a:bodyPr>
            <a:lstStyle/>
            <a:p>
              <a:endParaRPr lang="en-US" sz="800" dirty="0">
                <a:solidFill>
                  <a:srgbClr val="000000"/>
                </a:solidFill>
              </a:endParaRPr>
            </a:p>
          </p:txBody>
        </p:sp>
        <p:sp>
          <p:nvSpPr>
            <p:cNvPr id="121" name="TextBox 120"/>
            <p:cNvSpPr txBox="1"/>
            <p:nvPr/>
          </p:nvSpPr>
          <p:spPr>
            <a:xfrm>
              <a:off x="1217944" y="1917639"/>
              <a:ext cx="1283934" cy="278770"/>
            </a:xfrm>
            <a:prstGeom prst="rect">
              <a:avLst/>
            </a:prstGeom>
            <a:noFill/>
          </p:spPr>
          <p:txBody>
            <a:bodyPr wrap="none" lIns="40958" tIns="40958" rIns="40958" bIns="40958" rtlCol="0">
              <a:noAutofit/>
            </a:bodyPr>
            <a:lstStyle/>
            <a:p>
              <a:r>
                <a:rPr lang="en-US" sz="800" dirty="0">
                  <a:solidFill>
                    <a:srgbClr val="000000"/>
                  </a:solidFill>
                </a:rPr>
                <a:t>End Users</a:t>
              </a:r>
            </a:p>
            <a:p>
              <a:r>
                <a:rPr lang="en-US" sz="800" dirty="0">
                  <a:solidFill>
                    <a:srgbClr val="000000"/>
                  </a:solidFill>
                </a:rPr>
                <a:t>(On-premise and External)</a:t>
              </a:r>
            </a:p>
          </p:txBody>
        </p:sp>
        <p:sp>
          <p:nvSpPr>
            <p:cNvPr id="38" name="Rectangle 86"/>
            <p:cNvSpPr>
              <a:spLocks noChangeArrowheads="1"/>
            </p:cNvSpPr>
            <p:nvPr/>
          </p:nvSpPr>
          <p:spPr bwMode="auto">
            <a:xfrm>
              <a:off x="3057782" y="5023662"/>
              <a:ext cx="965373" cy="442024"/>
            </a:xfrm>
            <a:prstGeom prst="rect">
              <a:avLst/>
            </a:prstGeom>
            <a:solidFill>
              <a:srgbClr val="483698"/>
            </a:solidFill>
            <a:ln>
              <a:solidFill>
                <a:schemeClr val="bg1"/>
              </a:solidFill>
            </a:ln>
          </p:spPr>
          <p:txBody>
            <a:bodyPr vert="horz" wrap="square" lIns="91440" tIns="45720" rIns="91440" bIns="45720" numCol="1" anchor="ctr" anchorCtr="0" compatLnSpc="1">
              <a:prstTxWarp prst="textNoShape">
                <a:avLst/>
              </a:prstTxWarp>
            </a:bodyPr>
            <a:lstStyle/>
            <a:p>
              <a:pPr algn="ctr"/>
              <a:r>
                <a:rPr lang="en-US" sz="800" dirty="0" smtClean="0">
                  <a:solidFill>
                    <a:prstClr val="white"/>
                  </a:solidFill>
                  <a:cs typeface="Arial" panose="020B0604020202020204" pitchFamily="34" charset="0"/>
                </a:rPr>
                <a:t>Active </a:t>
              </a:r>
              <a:r>
                <a:rPr lang="en-US" sz="800" dirty="0">
                  <a:solidFill>
                    <a:prstClr val="white"/>
                  </a:solidFill>
                  <a:cs typeface="Arial" panose="020B0604020202020204" pitchFamily="34" charset="0"/>
                </a:rPr>
                <a:t>Directory</a:t>
              </a:r>
            </a:p>
          </p:txBody>
        </p:sp>
        <p:sp>
          <p:nvSpPr>
            <p:cNvPr id="39" name="Rectangle 86"/>
            <p:cNvSpPr>
              <a:spLocks noChangeArrowheads="1"/>
            </p:cNvSpPr>
            <p:nvPr/>
          </p:nvSpPr>
          <p:spPr bwMode="auto">
            <a:xfrm>
              <a:off x="3057782" y="4538802"/>
              <a:ext cx="965373" cy="437002"/>
            </a:xfrm>
            <a:prstGeom prst="rect">
              <a:avLst/>
            </a:prstGeom>
            <a:solidFill>
              <a:srgbClr val="470A68"/>
            </a:solidFill>
            <a:ln>
              <a:solidFill>
                <a:schemeClr val="bg1"/>
              </a:solidFill>
            </a:ln>
          </p:spPr>
          <p:txBody>
            <a:bodyPr vert="horz" wrap="square" lIns="91440" tIns="45720" rIns="91440" bIns="45720" numCol="1" anchor="ctr" anchorCtr="0" compatLnSpc="1">
              <a:prstTxWarp prst="textNoShape">
                <a:avLst/>
              </a:prstTxWarp>
            </a:bodyPr>
            <a:lstStyle/>
            <a:p>
              <a:pPr algn="ctr"/>
              <a:r>
                <a:rPr lang="en-US" sz="800" dirty="0" smtClean="0">
                  <a:solidFill>
                    <a:prstClr val="white"/>
                  </a:solidFill>
                  <a:cs typeface="Arial" panose="020B0604020202020204" pitchFamily="34" charset="0"/>
                </a:rPr>
                <a:t>Azure </a:t>
              </a:r>
              <a:r>
                <a:rPr lang="en-US" sz="800" dirty="0">
                  <a:solidFill>
                    <a:prstClr val="white"/>
                  </a:solidFill>
                  <a:cs typeface="Arial" panose="020B0604020202020204" pitchFamily="34" charset="0"/>
                </a:rPr>
                <a:t>AD Synch Connector</a:t>
              </a:r>
            </a:p>
          </p:txBody>
        </p:sp>
        <p:sp>
          <p:nvSpPr>
            <p:cNvPr id="40" name="Rectangle 86"/>
            <p:cNvSpPr>
              <a:spLocks noChangeArrowheads="1"/>
            </p:cNvSpPr>
            <p:nvPr/>
          </p:nvSpPr>
          <p:spPr bwMode="auto">
            <a:xfrm>
              <a:off x="4223395" y="4538802"/>
              <a:ext cx="946772" cy="442024"/>
            </a:xfrm>
            <a:prstGeom prst="rect">
              <a:avLst/>
            </a:prstGeom>
            <a:solidFill>
              <a:srgbClr val="470A68"/>
            </a:solidFill>
            <a:ln>
              <a:solidFill>
                <a:schemeClr val="bg1"/>
              </a:solidFill>
            </a:ln>
          </p:spPr>
          <p:txBody>
            <a:bodyPr vert="horz" wrap="square" lIns="91440" tIns="45720" rIns="91440" bIns="45720" numCol="1" anchor="ctr" anchorCtr="0" compatLnSpc="1">
              <a:prstTxWarp prst="textNoShape">
                <a:avLst/>
              </a:prstTxWarp>
            </a:bodyPr>
            <a:lstStyle/>
            <a:p>
              <a:pPr algn="ctr"/>
              <a:r>
                <a:rPr lang="en-US" sz="800" dirty="0" smtClean="0">
                  <a:solidFill>
                    <a:prstClr val="white"/>
                  </a:solidFill>
                  <a:cs typeface="Arial" panose="020B0604020202020204" pitchFamily="34" charset="0"/>
                </a:rPr>
                <a:t>Azure </a:t>
              </a:r>
              <a:r>
                <a:rPr lang="en-US" sz="800" dirty="0">
                  <a:solidFill>
                    <a:prstClr val="white"/>
                  </a:solidFill>
                  <a:cs typeface="Arial" panose="020B0604020202020204" pitchFamily="34" charset="0"/>
                </a:rPr>
                <a:t>Application Proxy Connector</a:t>
              </a:r>
            </a:p>
          </p:txBody>
        </p:sp>
        <p:sp>
          <p:nvSpPr>
            <p:cNvPr id="41" name="Rectangle 86"/>
            <p:cNvSpPr>
              <a:spLocks noChangeArrowheads="1"/>
            </p:cNvSpPr>
            <p:nvPr/>
          </p:nvSpPr>
          <p:spPr bwMode="auto">
            <a:xfrm>
              <a:off x="4223396" y="5026937"/>
              <a:ext cx="2016347" cy="442024"/>
            </a:xfrm>
            <a:prstGeom prst="rect">
              <a:avLst/>
            </a:prstGeom>
            <a:solidFill>
              <a:srgbClr val="483698"/>
            </a:solidFill>
            <a:ln>
              <a:solidFill>
                <a:schemeClr val="bg1"/>
              </a:solidFill>
            </a:ln>
          </p:spPr>
          <p:txBody>
            <a:bodyPr vert="horz" wrap="square" lIns="91440" tIns="45720" rIns="91440" bIns="45720" numCol="1" anchor="ctr" anchorCtr="0" compatLnSpc="1">
              <a:prstTxWarp prst="textNoShape">
                <a:avLst/>
              </a:prstTxWarp>
            </a:bodyPr>
            <a:lstStyle/>
            <a:p>
              <a:pPr algn="ctr"/>
              <a:r>
                <a:rPr lang="en-US" sz="800" dirty="0" smtClean="0">
                  <a:solidFill>
                    <a:prstClr val="white"/>
                  </a:solidFill>
                  <a:cs typeface="Arial" panose="020B0604020202020204" pitchFamily="34" charset="0"/>
                </a:rPr>
                <a:t>On </a:t>
              </a:r>
              <a:r>
                <a:rPr lang="en-US" sz="800" dirty="0">
                  <a:solidFill>
                    <a:prstClr val="white"/>
                  </a:solidFill>
                  <a:cs typeface="Arial" panose="020B0604020202020204" pitchFamily="34" charset="0"/>
                </a:rPr>
                <a:t>premise applications</a:t>
              </a:r>
            </a:p>
          </p:txBody>
        </p:sp>
        <p:sp>
          <p:nvSpPr>
            <p:cNvPr id="6" name="Flowchart: Magnetic Disk 5"/>
            <p:cNvSpPr/>
            <p:nvPr/>
          </p:nvSpPr>
          <p:spPr>
            <a:xfrm>
              <a:off x="6984289" y="4661318"/>
              <a:ext cx="610947" cy="818043"/>
            </a:xfrm>
            <a:prstGeom prst="flowChartMagneticDisk">
              <a:avLst/>
            </a:prstGeom>
            <a:solidFill>
              <a:srgbClr val="005EB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ctr"/>
              <a:r>
                <a:rPr lang="en-US" sz="800" dirty="0">
                  <a:solidFill>
                    <a:prstClr val="white"/>
                  </a:solidFill>
                </a:rPr>
                <a:t>Workday</a:t>
              </a:r>
            </a:p>
            <a:p>
              <a:pPr algn="ctr"/>
              <a:r>
                <a:rPr lang="en-US" sz="800" dirty="0">
                  <a:solidFill>
                    <a:prstClr val="white"/>
                  </a:solidFill>
                </a:rPr>
                <a:t>(HR)</a:t>
              </a:r>
            </a:p>
          </p:txBody>
        </p:sp>
        <p:sp>
          <p:nvSpPr>
            <p:cNvPr id="44" name="Rectangle 86"/>
            <p:cNvSpPr>
              <a:spLocks noChangeArrowheads="1"/>
            </p:cNvSpPr>
            <p:nvPr/>
          </p:nvSpPr>
          <p:spPr bwMode="auto">
            <a:xfrm>
              <a:off x="3057782" y="3393469"/>
              <a:ext cx="763325" cy="437002"/>
            </a:xfrm>
            <a:prstGeom prst="rect">
              <a:avLst/>
            </a:prstGeom>
            <a:solidFill>
              <a:srgbClr val="0091DA"/>
            </a:solidFill>
            <a:ln>
              <a:solidFill>
                <a:schemeClr val="bg1"/>
              </a:solidFill>
            </a:ln>
          </p:spPr>
          <p:txBody>
            <a:bodyPr vert="horz" wrap="square" lIns="91440" tIns="45720" rIns="91440" bIns="45720" numCol="1" anchor="ctr" anchorCtr="0" compatLnSpc="1">
              <a:prstTxWarp prst="textNoShape">
                <a:avLst/>
              </a:prstTxWarp>
            </a:bodyPr>
            <a:lstStyle/>
            <a:p>
              <a:pPr algn="ctr"/>
              <a:r>
                <a:rPr lang="en-US" sz="800" dirty="0" smtClean="0">
                  <a:solidFill>
                    <a:prstClr val="white"/>
                  </a:solidFill>
                  <a:cs typeface="Arial" panose="020B0604020202020204" pitchFamily="34" charset="0"/>
                </a:rPr>
                <a:t>Azure </a:t>
              </a:r>
              <a:r>
                <a:rPr lang="en-US" sz="800" dirty="0">
                  <a:solidFill>
                    <a:prstClr val="white"/>
                  </a:solidFill>
                  <a:cs typeface="Arial" panose="020B0604020202020204" pitchFamily="34" charset="0"/>
                </a:rPr>
                <a:t>AD</a:t>
              </a:r>
            </a:p>
          </p:txBody>
        </p:sp>
        <p:sp>
          <p:nvSpPr>
            <p:cNvPr id="46" name="Rectangle 86"/>
            <p:cNvSpPr>
              <a:spLocks noChangeArrowheads="1"/>
            </p:cNvSpPr>
            <p:nvPr/>
          </p:nvSpPr>
          <p:spPr bwMode="auto">
            <a:xfrm>
              <a:off x="3904498" y="3393469"/>
              <a:ext cx="1162252" cy="437002"/>
            </a:xfrm>
            <a:prstGeom prst="rect">
              <a:avLst/>
            </a:prstGeom>
            <a:solidFill>
              <a:srgbClr val="0091DA"/>
            </a:solidFill>
            <a:ln>
              <a:solidFill>
                <a:schemeClr val="bg1"/>
              </a:solidFill>
            </a:ln>
          </p:spPr>
          <p:txBody>
            <a:bodyPr vert="horz" wrap="square" lIns="91440" tIns="45720" rIns="91440" bIns="45720" numCol="1" anchor="ctr" anchorCtr="0" compatLnSpc="1">
              <a:prstTxWarp prst="textNoShape">
                <a:avLst/>
              </a:prstTxWarp>
            </a:bodyPr>
            <a:lstStyle/>
            <a:p>
              <a:pPr algn="ctr"/>
              <a:r>
                <a:rPr lang="en-US" sz="800" dirty="0" smtClean="0">
                  <a:solidFill>
                    <a:prstClr val="white"/>
                  </a:solidFill>
                  <a:cs typeface="Arial" panose="020B0604020202020204" pitchFamily="34" charset="0"/>
                </a:rPr>
                <a:t>Azure </a:t>
              </a:r>
              <a:r>
                <a:rPr lang="en-US" sz="800" dirty="0">
                  <a:solidFill>
                    <a:prstClr val="white"/>
                  </a:solidFill>
                  <a:cs typeface="Arial" panose="020B0604020202020204" pitchFamily="34" charset="0"/>
                </a:rPr>
                <a:t>Application Proxy</a:t>
              </a:r>
            </a:p>
          </p:txBody>
        </p:sp>
        <p:sp>
          <p:nvSpPr>
            <p:cNvPr id="47" name="Rectangle 86"/>
            <p:cNvSpPr>
              <a:spLocks noChangeArrowheads="1"/>
            </p:cNvSpPr>
            <p:nvPr/>
          </p:nvSpPr>
          <p:spPr bwMode="auto">
            <a:xfrm>
              <a:off x="4113230" y="2167936"/>
              <a:ext cx="953520" cy="437002"/>
            </a:xfrm>
            <a:prstGeom prst="rect">
              <a:avLst/>
            </a:prstGeom>
            <a:solidFill>
              <a:srgbClr val="0091DA"/>
            </a:solidFill>
            <a:ln>
              <a:solidFill>
                <a:schemeClr val="bg1"/>
              </a:solidFill>
            </a:ln>
          </p:spPr>
          <p:txBody>
            <a:bodyPr vert="horz" wrap="square" lIns="91440" tIns="45720" rIns="91440" bIns="45720" numCol="1" anchor="ctr" anchorCtr="0" compatLnSpc="1">
              <a:prstTxWarp prst="textNoShape">
                <a:avLst/>
              </a:prstTxWarp>
            </a:bodyPr>
            <a:lstStyle/>
            <a:p>
              <a:pPr algn="ctr"/>
              <a:r>
                <a:rPr lang="en-US" sz="800" dirty="0" smtClean="0">
                  <a:solidFill>
                    <a:prstClr val="white"/>
                  </a:solidFill>
                  <a:cs typeface="Arial" panose="020B0604020202020204" pitchFamily="34" charset="0"/>
                </a:rPr>
                <a:t>Azure </a:t>
              </a:r>
              <a:r>
                <a:rPr lang="en-US" sz="800" dirty="0">
                  <a:solidFill>
                    <a:prstClr val="white"/>
                  </a:solidFill>
                  <a:cs typeface="Arial" panose="020B0604020202020204" pitchFamily="34" charset="0"/>
                </a:rPr>
                <a:t>SSO Connectors</a:t>
              </a:r>
            </a:p>
          </p:txBody>
        </p:sp>
        <p:sp>
          <p:nvSpPr>
            <p:cNvPr id="48" name="Rectangle 86"/>
            <p:cNvSpPr>
              <a:spLocks noChangeArrowheads="1"/>
            </p:cNvSpPr>
            <p:nvPr/>
          </p:nvSpPr>
          <p:spPr bwMode="auto">
            <a:xfrm>
              <a:off x="3057782" y="2166703"/>
              <a:ext cx="965373" cy="441354"/>
            </a:xfrm>
            <a:prstGeom prst="rect">
              <a:avLst/>
            </a:prstGeom>
            <a:solidFill>
              <a:srgbClr val="0091DA"/>
            </a:solidFill>
            <a:ln>
              <a:solidFill>
                <a:schemeClr val="bg1"/>
              </a:solidFill>
            </a:ln>
          </p:spPr>
          <p:txBody>
            <a:bodyPr vert="horz" wrap="square" lIns="91440" tIns="45720" rIns="91440" bIns="45720" numCol="1" anchor="ctr" anchorCtr="0" compatLnSpc="1">
              <a:prstTxWarp prst="textNoShape">
                <a:avLst/>
              </a:prstTxWarp>
            </a:bodyPr>
            <a:lstStyle/>
            <a:p>
              <a:pPr algn="ctr"/>
              <a:r>
                <a:rPr lang="en-US" sz="800" dirty="0" smtClean="0">
                  <a:solidFill>
                    <a:prstClr val="white"/>
                  </a:solidFill>
                  <a:cs typeface="Arial" panose="020B0604020202020204" pitchFamily="34" charset="0"/>
                </a:rPr>
                <a:t>Azure </a:t>
              </a:r>
              <a:r>
                <a:rPr lang="en-US" sz="800" dirty="0">
                  <a:solidFill>
                    <a:prstClr val="white"/>
                  </a:solidFill>
                  <a:cs typeface="Arial" panose="020B0604020202020204" pitchFamily="34" charset="0"/>
                </a:rPr>
                <a:t>Provisioning connectors</a:t>
              </a:r>
            </a:p>
          </p:txBody>
        </p:sp>
        <p:sp>
          <p:nvSpPr>
            <p:cNvPr id="49" name="Rectangle 86"/>
            <p:cNvSpPr>
              <a:spLocks noChangeArrowheads="1"/>
            </p:cNvSpPr>
            <p:nvPr/>
          </p:nvSpPr>
          <p:spPr bwMode="auto">
            <a:xfrm>
              <a:off x="5841581" y="2220069"/>
              <a:ext cx="1533622" cy="442024"/>
            </a:xfrm>
            <a:prstGeom prst="rect">
              <a:avLst/>
            </a:prstGeom>
            <a:solidFill>
              <a:srgbClr val="483698"/>
            </a:solidFill>
            <a:ln>
              <a:solidFill>
                <a:schemeClr val="bg1"/>
              </a:solidFill>
            </a:ln>
          </p:spPr>
          <p:txBody>
            <a:bodyPr vert="horz" wrap="square" lIns="91440" tIns="45720" rIns="91440" bIns="45720" numCol="1" anchor="ctr" anchorCtr="0" compatLnSpc="1">
              <a:prstTxWarp prst="textNoShape">
                <a:avLst/>
              </a:prstTxWarp>
            </a:bodyPr>
            <a:lstStyle/>
            <a:p>
              <a:pPr algn="ctr"/>
              <a:r>
                <a:rPr lang="en-US" sz="800" dirty="0" smtClean="0">
                  <a:solidFill>
                    <a:prstClr val="white"/>
                  </a:solidFill>
                  <a:cs typeface="Arial" panose="020B0604020202020204" pitchFamily="34" charset="0"/>
                </a:rPr>
                <a:t>Azure </a:t>
              </a:r>
              <a:r>
                <a:rPr lang="en-US" sz="800" dirty="0">
                  <a:solidFill>
                    <a:prstClr val="white"/>
                  </a:solidFill>
                  <a:cs typeface="Arial" panose="020B0604020202020204" pitchFamily="34" charset="0"/>
                </a:rPr>
                <a:t>Cloud Applications</a:t>
              </a:r>
            </a:p>
          </p:txBody>
        </p:sp>
        <p:sp>
          <p:nvSpPr>
            <p:cNvPr id="50" name="Rectangle 86"/>
            <p:cNvSpPr>
              <a:spLocks noChangeArrowheads="1"/>
            </p:cNvSpPr>
            <p:nvPr/>
          </p:nvSpPr>
          <p:spPr bwMode="auto">
            <a:xfrm>
              <a:off x="3057781" y="2661195"/>
              <a:ext cx="2008968" cy="676012"/>
            </a:xfrm>
            <a:prstGeom prst="rect">
              <a:avLst/>
            </a:prstGeom>
            <a:solidFill>
              <a:srgbClr val="0091DA"/>
            </a:solidFill>
            <a:ln>
              <a:solidFill>
                <a:schemeClr val="bg1"/>
              </a:solidFill>
            </a:ln>
          </p:spPr>
          <p:txBody>
            <a:bodyPr vert="horz" wrap="square" lIns="91440" tIns="45720" rIns="91440" bIns="45720" numCol="1" anchor="t" anchorCtr="0" compatLnSpc="1">
              <a:prstTxWarp prst="textNoShape">
                <a:avLst/>
              </a:prstTxWarp>
            </a:bodyPr>
            <a:lstStyle/>
            <a:p>
              <a:pPr algn="ctr"/>
              <a:r>
                <a:rPr lang="en-US" sz="800" dirty="0" smtClean="0">
                  <a:solidFill>
                    <a:prstClr val="white"/>
                  </a:solidFill>
                  <a:cs typeface="Arial" panose="020B0604020202020204" pitchFamily="34" charset="0"/>
                </a:rPr>
                <a:t>Azure Security </a:t>
              </a:r>
              <a:r>
                <a:rPr lang="en-US" sz="800" dirty="0">
                  <a:solidFill>
                    <a:prstClr val="white"/>
                  </a:solidFill>
                  <a:cs typeface="Arial" panose="020B0604020202020204" pitchFamily="34" charset="0"/>
                </a:rPr>
                <a:t>Controls</a:t>
              </a:r>
            </a:p>
          </p:txBody>
        </p:sp>
        <p:sp>
          <p:nvSpPr>
            <p:cNvPr id="51" name="Rectangle 86"/>
            <p:cNvSpPr>
              <a:spLocks noChangeArrowheads="1"/>
            </p:cNvSpPr>
            <p:nvPr/>
          </p:nvSpPr>
          <p:spPr bwMode="auto">
            <a:xfrm>
              <a:off x="3057782" y="1673866"/>
              <a:ext cx="965373" cy="421201"/>
            </a:xfrm>
            <a:prstGeom prst="rect">
              <a:avLst/>
            </a:prstGeom>
            <a:solidFill>
              <a:srgbClr val="0091DA"/>
            </a:solidFill>
            <a:ln>
              <a:solidFill>
                <a:schemeClr val="bg1"/>
              </a:solidFill>
            </a:ln>
          </p:spPr>
          <p:txBody>
            <a:bodyPr vert="horz" wrap="square" lIns="91440" tIns="45720" rIns="91440" bIns="45720" numCol="1" anchor="ctr" anchorCtr="0" compatLnSpc="1">
              <a:prstTxWarp prst="textNoShape">
                <a:avLst/>
              </a:prstTxWarp>
            </a:bodyPr>
            <a:lstStyle/>
            <a:p>
              <a:pPr algn="ctr"/>
              <a:r>
                <a:rPr lang="en-US" sz="800" dirty="0" smtClean="0">
                  <a:solidFill>
                    <a:prstClr val="white"/>
                  </a:solidFill>
                  <a:cs typeface="Arial" panose="020B0604020202020204" pitchFamily="34" charset="0"/>
                </a:rPr>
                <a:t>Azure </a:t>
              </a:r>
              <a:r>
                <a:rPr lang="en-US" sz="800" dirty="0">
                  <a:solidFill>
                    <a:prstClr val="white"/>
                  </a:solidFill>
                  <a:cs typeface="Arial" panose="020B0604020202020204" pitchFamily="34" charset="0"/>
                </a:rPr>
                <a:t>PIM</a:t>
              </a:r>
            </a:p>
          </p:txBody>
        </p:sp>
        <p:sp>
          <p:nvSpPr>
            <p:cNvPr id="56" name="Rectangle 86"/>
            <p:cNvSpPr>
              <a:spLocks noChangeArrowheads="1"/>
            </p:cNvSpPr>
            <p:nvPr/>
          </p:nvSpPr>
          <p:spPr bwMode="auto">
            <a:xfrm>
              <a:off x="5841579" y="1566768"/>
              <a:ext cx="1767630" cy="442024"/>
            </a:xfrm>
            <a:prstGeom prst="rect">
              <a:avLst/>
            </a:prstGeom>
            <a:solidFill>
              <a:srgbClr val="483698"/>
            </a:solidFill>
            <a:ln>
              <a:solidFill>
                <a:schemeClr val="bg1"/>
              </a:solidFill>
            </a:ln>
          </p:spPr>
          <p:txBody>
            <a:bodyPr vert="horz" wrap="square" lIns="91440" tIns="45720" rIns="91440" bIns="45720" numCol="1" anchor="ctr" anchorCtr="0" compatLnSpc="1">
              <a:prstTxWarp prst="textNoShape">
                <a:avLst/>
              </a:prstTxWarp>
            </a:bodyPr>
            <a:lstStyle/>
            <a:p>
              <a:pPr algn="ctr"/>
              <a:r>
                <a:rPr lang="en-US" sz="800" dirty="0" smtClean="0">
                  <a:solidFill>
                    <a:prstClr val="white"/>
                  </a:solidFill>
                  <a:cs typeface="Arial" panose="020B0604020202020204" pitchFamily="34" charset="0"/>
                </a:rPr>
                <a:t>SaaS </a:t>
              </a:r>
              <a:r>
                <a:rPr lang="en-US" sz="800" dirty="0">
                  <a:solidFill>
                    <a:prstClr val="white"/>
                  </a:solidFill>
                  <a:cs typeface="Arial" panose="020B0604020202020204" pitchFamily="34" charset="0"/>
                </a:rPr>
                <a:t>Applications</a:t>
              </a:r>
            </a:p>
          </p:txBody>
        </p:sp>
        <p:sp>
          <p:nvSpPr>
            <p:cNvPr id="11" name="Rectangle 10"/>
            <p:cNvSpPr/>
            <p:nvPr/>
          </p:nvSpPr>
          <p:spPr>
            <a:xfrm>
              <a:off x="5841579" y="2998940"/>
              <a:ext cx="1767630" cy="1064819"/>
            </a:xfrm>
            <a:prstGeom prst="rect">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b"/>
            <a:lstStyle/>
            <a:p>
              <a:pPr algn="ctr"/>
              <a:r>
                <a:rPr lang="en-US" sz="800" b="1" dirty="0">
                  <a:solidFill>
                    <a:srgbClr val="000000"/>
                  </a:solidFill>
                </a:rPr>
                <a:t>Azure Monitoring, Reporting </a:t>
              </a:r>
            </a:p>
            <a:p>
              <a:pPr algn="ctr"/>
              <a:r>
                <a:rPr lang="en-US" sz="800" b="1" dirty="0">
                  <a:solidFill>
                    <a:srgbClr val="000000"/>
                  </a:solidFill>
                </a:rPr>
                <a:t>&amp; Threat detection</a:t>
              </a:r>
            </a:p>
          </p:txBody>
        </p:sp>
        <p:sp>
          <p:nvSpPr>
            <p:cNvPr id="12" name="Rectangle 11"/>
            <p:cNvSpPr/>
            <p:nvPr/>
          </p:nvSpPr>
          <p:spPr>
            <a:xfrm>
              <a:off x="3111666" y="2868863"/>
              <a:ext cx="1003316" cy="1890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ctr"/>
              <a:r>
                <a:rPr lang="en-US" sz="800" dirty="0">
                  <a:solidFill>
                    <a:srgbClr val="000000"/>
                  </a:solidFill>
                </a:rPr>
                <a:t>Conditional Access</a:t>
              </a:r>
            </a:p>
          </p:txBody>
        </p:sp>
        <p:sp>
          <p:nvSpPr>
            <p:cNvPr id="13" name="Rectangle 12"/>
            <p:cNvSpPr/>
            <p:nvPr/>
          </p:nvSpPr>
          <p:spPr>
            <a:xfrm>
              <a:off x="4144348" y="2868863"/>
              <a:ext cx="385633" cy="1890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ctr"/>
              <a:r>
                <a:rPr lang="en-US" sz="800" dirty="0">
                  <a:solidFill>
                    <a:srgbClr val="000000"/>
                  </a:solidFill>
                </a:rPr>
                <a:t>MFA</a:t>
              </a:r>
            </a:p>
          </p:txBody>
        </p:sp>
        <p:sp>
          <p:nvSpPr>
            <p:cNvPr id="14" name="Rectangle 13"/>
            <p:cNvSpPr/>
            <p:nvPr/>
          </p:nvSpPr>
          <p:spPr>
            <a:xfrm>
              <a:off x="3109913" y="3092225"/>
              <a:ext cx="1003316" cy="1733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ctr"/>
              <a:r>
                <a:rPr lang="en-US" sz="800" dirty="0">
                  <a:solidFill>
                    <a:srgbClr val="000000"/>
                  </a:solidFill>
                </a:rPr>
                <a:t>Dynamic Groups</a:t>
              </a:r>
            </a:p>
          </p:txBody>
        </p:sp>
        <p:sp>
          <p:nvSpPr>
            <p:cNvPr id="15" name="Rectangle 14"/>
            <p:cNvSpPr/>
            <p:nvPr/>
          </p:nvSpPr>
          <p:spPr>
            <a:xfrm>
              <a:off x="4137402" y="3099838"/>
              <a:ext cx="877511" cy="165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ctr"/>
              <a:r>
                <a:rPr lang="en-US" sz="800" dirty="0">
                  <a:solidFill>
                    <a:srgbClr val="000000"/>
                  </a:solidFill>
                </a:rPr>
                <a:t>DDoS protection</a:t>
              </a:r>
            </a:p>
          </p:txBody>
        </p:sp>
        <p:cxnSp>
          <p:nvCxnSpPr>
            <p:cNvPr id="17" name="Straight Arrow Connector 16"/>
            <p:cNvCxnSpPr/>
            <p:nvPr/>
          </p:nvCxnSpPr>
          <p:spPr>
            <a:xfrm flipH="1" flipV="1">
              <a:off x="3410095" y="4063758"/>
              <a:ext cx="0" cy="400047"/>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529980" y="4063758"/>
              <a:ext cx="0" cy="400047"/>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253360" y="1673865"/>
              <a:ext cx="588221" cy="0"/>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253360" y="1904839"/>
              <a:ext cx="588221" cy="0"/>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5253360" y="2326380"/>
              <a:ext cx="588221" cy="0"/>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5253360" y="2550324"/>
              <a:ext cx="588221" cy="0"/>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013466" y="4063758"/>
              <a:ext cx="0" cy="400047"/>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78" name="Rectangle 843"/>
            <p:cNvSpPr>
              <a:spLocks noChangeArrowheads="1"/>
            </p:cNvSpPr>
            <p:nvPr/>
          </p:nvSpPr>
          <p:spPr bwMode="auto">
            <a:xfrm>
              <a:off x="2794541" y="4227263"/>
              <a:ext cx="1231107"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800" b="1" dirty="0">
                  <a:solidFill>
                    <a:srgbClr val="000000"/>
                  </a:solidFill>
                  <a:latin typeface="+mn-lt"/>
                  <a:cs typeface="Arial" panose="020B0604020202020204" pitchFamily="34" charset="0"/>
                </a:rPr>
                <a:t>Synch Users and Groups</a:t>
              </a:r>
            </a:p>
          </p:txBody>
        </p:sp>
        <p:sp>
          <p:nvSpPr>
            <p:cNvPr id="79" name="Rectangle 843"/>
            <p:cNvSpPr>
              <a:spLocks noChangeArrowheads="1"/>
            </p:cNvSpPr>
            <p:nvPr/>
          </p:nvSpPr>
          <p:spPr bwMode="auto">
            <a:xfrm>
              <a:off x="4620198" y="4227263"/>
              <a:ext cx="21800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800" b="1" dirty="0">
                  <a:solidFill>
                    <a:srgbClr val="000000"/>
                  </a:solidFill>
                  <a:latin typeface="+mn-lt"/>
                  <a:cs typeface="Arial" panose="020B0604020202020204" pitchFamily="34" charset="0"/>
                </a:rPr>
                <a:t>SSO</a:t>
              </a:r>
            </a:p>
          </p:txBody>
        </p:sp>
        <p:sp>
          <p:nvSpPr>
            <p:cNvPr id="80" name="Rectangle 843"/>
            <p:cNvSpPr>
              <a:spLocks noChangeArrowheads="1"/>
            </p:cNvSpPr>
            <p:nvPr/>
          </p:nvSpPr>
          <p:spPr bwMode="auto">
            <a:xfrm>
              <a:off x="5091979" y="4227263"/>
              <a:ext cx="46968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800" b="1" dirty="0">
                  <a:solidFill>
                    <a:srgbClr val="000000"/>
                  </a:solidFill>
                  <a:latin typeface="+mn-lt"/>
                  <a:cs typeface="Arial" panose="020B0604020202020204" pitchFamily="34" charset="0"/>
                </a:rPr>
                <a:t>Provision</a:t>
              </a:r>
            </a:p>
          </p:txBody>
        </p:sp>
        <p:sp>
          <p:nvSpPr>
            <p:cNvPr id="81" name="Rectangle 843"/>
            <p:cNvSpPr>
              <a:spLocks noChangeArrowheads="1"/>
            </p:cNvSpPr>
            <p:nvPr/>
          </p:nvSpPr>
          <p:spPr bwMode="auto">
            <a:xfrm>
              <a:off x="5418996" y="1534016"/>
              <a:ext cx="21800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800" b="1" dirty="0">
                  <a:solidFill>
                    <a:srgbClr val="000000"/>
                  </a:solidFill>
                  <a:latin typeface="+mn-lt"/>
                  <a:cs typeface="Arial" panose="020B0604020202020204" pitchFamily="34" charset="0"/>
                </a:rPr>
                <a:t>SSO</a:t>
              </a:r>
            </a:p>
          </p:txBody>
        </p:sp>
        <p:sp>
          <p:nvSpPr>
            <p:cNvPr id="82" name="Rectangle 843"/>
            <p:cNvSpPr>
              <a:spLocks noChangeArrowheads="1"/>
            </p:cNvSpPr>
            <p:nvPr/>
          </p:nvSpPr>
          <p:spPr bwMode="auto">
            <a:xfrm>
              <a:off x="5418996" y="2171028"/>
              <a:ext cx="21800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800" b="1" dirty="0">
                  <a:solidFill>
                    <a:srgbClr val="000000"/>
                  </a:solidFill>
                  <a:latin typeface="+mn-lt"/>
                  <a:cs typeface="Arial" panose="020B0604020202020204" pitchFamily="34" charset="0"/>
                </a:rPr>
                <a:t>SSO</a:t>
              </a:r>
            </a:p>
          </p:txBody>
        </p:sp>
        <p:sp>
          <p:nvSpPr>
            <p:cNvPr id="83" name="Rectangle 843"/>
            <p:cNvSpPr>
              <a:spLocks noChangeArrowheads="1"/>
            </p:cNvSpPr>
            <p:nvPr/>
          </p:nvSpPr>
          <p:spPr bwMode="auto">
            <a:xfrm>
              <a:off x="5293160" y="1760503"/>
              <a:ext cx="46968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800" b="1" dirty="0">
                  <a:solidFill>
                    <a:srgbClr val="000000"/>
                  </a:solidFill>
                  <a:latin typeface="+mn-lt"/>
                  <a:cs typeface="Arial" panose="020B0604020202020204" pitchFamily="34" charset="0"/>
                </a:rPr>
                <a:t>Provision</a:t>
              </a:r>
            </a:p>
          </p:txBody>
        </p:sp>
        <p:sp>
          <p:nvSpPr>
            <p:cNvPr id="84" name="Rectangle 843"/>
            <p:cNvSpPr>
              <a:spLocks noChangeArrowheads="1"/>
            </p:cNvSpPr>
            <p:nvPr/>
          </p:nvSpPr>
          <p:spPr bwMode="auto">
            <a:xfrm>
              <a:off x="5293160" y="2404318"/>
              <a:ext cx="46968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800" b="1" dirty="0">
                  <a:solidFill>
                    <a:srgbClr val="000000"/>
                  </a:solidFill>
                  <a:latin typeface="+mn-lt"/>
                  <a:cs typeface="Arial" panose="020B0604020202020204" pitchFamily="34" charset="0"/>
                </a:rPr>
                <a:t>Provision</a:t>
              </a:r>
            </a:p>
          </p:txBody>
        </p:sp>
        <p:cxnSp>
          <p:nvCxnSpPr>
            <p:cNvPr id="225" name="Straight Arrow Connector 224"/>
            <p:cNvCxnSpPr>
              <a:endCxn id="9" idx="1"/>
            </p:cNvCxnSpPr>
            <p:nvPr/>
          </p:nvCxnSpPr>
          <p:spPr>
            <a:xfrm>
              <a:off x="2043144" y="2726686"/>
              <a:ext cx="847057" cy="5785"/>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92" name="Rectangle 843"/>
            <p:cNvSpPr>
              <a:spLocks noChangeArrowheads="1"/>
            </p:cNvSpPr>
            <p:nvPr/>
          </p:nvSpPr>
          <p:spPr bwMode="auto">
            <a:xfrm>
              <a:off x="2107090" y="2563785"/>
              <a:ext cx="62196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800" b="1" dirty="0">
                  <a:solidFill>
                    <a:srgbClr val="000000"/>
                  </a:solidFill>
                  <a:latin typeface="+mn-lt"/>
                  <a:cs typeface="Arial" panose="020B0604020202020204" pitchFamily="34" charset="0"/>
                </a:rPr>
                <a:t>Authenticate</a:t>
              </a:r>
            </a:p>
          </p:txBody>
        </p:sp>
        <p:sp>
          <p:nvSpPr>
            <p:cNvPr id="93" name="Rectangle 843"/>
            <p:cNvSpPr>
              <a:spLocks noChangeArrowheads="1"/>
            </p:cNvSpPr>
            <p:nvPr/>
          </p:nvSpPr>
          <p:spPr bwMode="auto">
            <a:xfrm>
              <a:off x="6581732" y="4734794"/>
              <a:ext cx="35246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800" b="1" dirty="0">
                  <a:solidFill>
                    <a:srgbClr val="000000"/>
                  </a:solidFill>
                  <a:latin typeface="+mn-lt"/>
                  <a:cs typeface="Arial" panose="020B0604020202020204" pitchFamily="34" charset="0"/>
                </a:rPr>
                <a:t>User Feed</a:t>
              </a:r>
            </a:p>
          </p:txBody>
        </p:sp>
        <p:cxnSp>
          <p:nvCxnSpPr>
            <p:cNvPr id="229" name="Straight Arrow Connector 228"/>
            <p:cNvCxnSpPr>
              <a:endCxn id="7" idx="3"/>
            </p:cNvCxnSpPr>
            <p:nvPr/>
          </p:nvCxnSpPr>
          <p:spPr>
            <a:xfrm flipH="1">
              <a:off x="6505054" y="5070338"/>
              <a:ext cx="479234" cy="0"/>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94" name="Rectangle 86"/>
            <p:cNvSpPr>
              <a:spLocks noChangeArrowheads="1"/>
            </p:cNvSpPr>
            <p:nvPr/>
          </p:nvSpPr>
          <p:spPr bwMode="auto">
            <a:xfrm>
              <a:off x="5253359" y="4549883"/>
              <a:ext cx="986383" cy="442024"/>
            </a:xfrm>
            <a:prstGeom prst="rect">
              <a:avLst/>
            </a:prstGeom>
            <a:solidFill>
              <a:srgbClr val="470A68"/>
            </a:solidFill>
            <a:ln>
              <a:solidFill>
                <a:schemeClr val="bg1"/>
              </a:solidFill>
            </a:ln>
          </p:spPr>
          <p:txBody>
            <a:bodyPr vert="horz" wrap="square" lIns="91440" tIns="45720" rIns="91440" bIns="45720" numCol="1" anchor="ctr" anchorCtr="0" compatLnSpc="1">
              <a:prstTxWarp prst="textNoShape">
                <a:avLst/>
              </a:prstTxWarp>
            </a:bodyPr>
            <a:lstStyle/>
            <a:p>
              <a:pPr algn="ctr"/>
              <a:r>
                <a:rPr lang="en-US" sz="800" dirty="0" smtClean="0">
                  <a:solidFill>
                    <a:prstClr val="white"/>
                  </a:solidFill>
                  <a:cs typeface="Arial" panose="020B0604020202020204" pitchFamily="34" charset="0"/>
                </a:rPr>
                <a:t>Azure </a:t>
              </a:r>
              <a:r>
                <a:rPr lang="en-US" sz="800" dirty="0">
                  <a:solidFill>
                    <a:prstClr val="white"/>
                  </a:solidFill>
                  <a:cs typeface="Arial" panose="020B0604020202020204" pitchFamily="34" charset="0"/>
                </a:rPr>
                <a:t>Sentinel agents</a:t>
              </a:r>
            </a:p>
          </p:txBody>
        </p:sp>
        <p:sp>
          <p:nvSpPr>
            <p:cNvPr id="232" name="Cloud 231"/>
            <p:cNvSpPr/>
            <p:nvPr/>
          </p:nvSpPr>
          <p:spPr>
            <a:xfrm>
              <a:off x="4485951" y="1414463"/>
              <a:ext cx="720397" cy="257175"/>
            </a:xfrm>
            <a:prstGeom prst="cloud">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ctr"/>
              <a:r>
                <a:rPr lang="en-US" sz="800" dirty="0">
                  <a:solidFill>
                    <a:prstClr val="white"/>
                  </a:solidFill>
                </a:rPr>
                <a:t>Azure Tenant</a:t>
              </a:r>
            </a:p>
          </p:txBody>
        </p:sp>
        <p:sp>
          <p:nvSpPr>
            <p:cNvPr id="99" name="Rectangle 843"/>
            <p:cNvSpPr>
              <a:spLocks noChangeArrowheads="1"/>
            </p:cNvSpPr>
            <p:nvPr/>
          </p:nvSpPr>
          <p:spPr bwMode="auto">
            <a:xfrm>
              <a:off x="3094976" y="3917644"/>
              <a:ext cx="19396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800" b="1" dirty="0">
                  <a:solidFill>
                    <a:srgbClr val="000000"/>
                  </a:solidFill>
                  <a:latin typeface="+mn-lt"/>
                  <a:cs typeface="Arial" panose="020B0604020202020204" pitchFamily="34" charset="0"/>
                </a:rPr>
                <a:t>Azure Identity and Access Management</a:t>
              </a:r>
            </a:p>
          </p:txBody>
        </p:sp>
        <p:sp>
          <p:nvSpPr>
            <p:cNvPr id="100" name="Rectangle 843"/>
            <p:cNvSpPr>
              <a:spLocks noChangeArrowheads="1"/>
            </p:cNvSpPr>
            <p:nvPr/>
          </p:nvSpPr>
          <p:spPr bwMode="auto">
            <a:xfrm>
              <a:off x="5841579" y="5525220"/>
              <a:ext cx="57227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800" b="1" dirty="0">
                  <a:solidFill>
                    <a:srgbClr val="000000"/>
                  </a:solidFill>
                  <a:latin typeface="+mn-lt"/>
                  <a:cs typeface="Arial" panose="020B0604020202020204" pitchFamily="34" charset="0"/>
                </a:rPr>
                <a:t>On-premise</a:t>
              </a:r>
            </a:p>
          </p:txBody>
        </p:sp>
        <p:cxnSp>
          <p:nvCxnSpPr>
            <p:cNvPr id="235" name="Straight Arrow Connector 234"/>
            <p:cNvCxnSpPr/>
            <p:nvPr/>
          </p:nvCxnSpPr>
          <p:spPr>
            <a:xfrm>
              <a:off x="7461520" y="2018192"/>
              <a:ext cx="11528" cy="980750"/>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p:cNvCxnSpPr/>
            <p:nvPr/>
          </p:nvCxnSpPr>
          <p:spPr>
            <a:xfrm>
              <a:off x="6970338" y="2661197"/>
              <a:ext cx="0" cy="351320"/>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p:cNvCxnSpPr/>
            <p:nvPr/>
          </p:nvCxnSpPr>
          <p:spPr>
            <a:xfrm flipV="1">
              <a:off x="6007183" y="4063758"/>
              <a:ext cx="0" cy="400047"/>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108" name="Rectangle 86"/>
            <p:cNvSpPr>
              <a:spLocks noChangeArrowheads="1"/>
            </p:cNvSpPr>
            <p:nvPr/>
          </p:nvSpPr>
          <p:spPr bwMode="auto">
            <a:xfrm>
              <a:off x="5965141" y="3054610"/>
              <a:ext cx="1507906" cy="676012"/>
            </a:xfrm>
            <a:prstGeom prst="rect">
              <a:avLst/>
            </a:prstGeom>
            <a:solidFill>
              <a:srgbClr val="470A68"/>
            </a:solidFill>
            <a:ln>
              <a:solidFill>
                <a:schemeClr val="bg1"/>
              </a:solidFill>
            </a:ln>
          </p:spPr>
          <p:txBody>
            <a:bodyPr vert="horz" wrap="square" lIns="91440" tIns="45720" rIns="91440" bIns="45720" numCol="1" anchor="t" anchorCtr="0" compatLnSpc="1">
              <a:prstTxWarp prst="textNoShape">
                <a:avLst/>
              </a:prstTxWarp>
            </a:bodyPr>
            <a:lstStyle/>
            <a:p>
              <a:pPr algn="ctr"/>
              <a:r>
                <a:rPr lang="en-US" sz="800" dirty="0" smtClean="0">
                  <a:solidFill>
                    <a:prstClr val="white"/>
                  </a:solidFill>
                  <a:cs typeface="Arial" panose="020B0604020202020204" pitchFamily="34" charset="0"/>
                </a:rPr>
                <a:t>Azure Sentinel</a:t>
              </a:r>
              <a:endParaRPr lang="en-US" sz="800" dirty="0">
                <a:solidFill>
                  <a:prstClr val="white"/>
                </a:solidFill>
                <a:cs typeface="Arial" panose="020B0604020202020204" pitchFamily="34" charset="0"/>
              </a:endParaRPr>
            </a:p>
          </p:txBody>
        </p:sp>
        <p:sp>
          <p:nvSpPr>
            <p:cNvPr id="109" name="Rectangle 108"/>
            <p:cNvSpPr/>
            <p:nvPr/>
          </p:nvSpPr>
          <p:spPr>
            <a:xfrm>
              <a:off x="6048058" y="3261345"/>
              <a:ext cx="653705" cy="129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ctr"/>
              <a:r>
                <a:rPr lang="en-US" sz="800" dirty="0">
                  <a:solidFill>
                    <a:srgbClr val="000000"/>
                  </a:solidFill>
                </a:rPr>
                <a:t>Dashboards</a:t>
              </a:r>
            </a:p>
          </p:txBody>
        </p:sp>
        <p:sp>
          <p:nvSpPr>
            <p:cNvPr id="122" name="Rectangle 121"/>
            <p:cNvSpPr/>
            <p:nvPr/>
          </p:nvSpPr>
          <p:spPr>
            <a:xfrm>
              <a:off x="6773783" y="3254088"/>
              <a:ext cx="653705" cy="129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ctr"/>
              <a:r>
                <a:rPr lang="en-US" sz="800" dirty="0">
                  <a:solidFill>
                    <a:srgbClr val="000000"/>
                  </a:solidFill>
                </a:rPr>
                <a:t>Reports</a:t>
              </a:r>
            </a:p>
          </p:txBody>
        </p:sp>
        <p:sp>
          <p:nvSpPr>
            <p:cNvPr id="123" name="Rectangle 122"/>
            <p:cNvSpPr/>
            <p:nvPr/>
          </p:nvSpPr>
          <p:spPr>
            <a:xfrm>
              <a:off x="6049058" y="3460376"/>
              <a:ext cx="483215" cy="1377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ctr"/>
              <a:r>
                <a:rPr lang="en-US" sz="800" dirty="0">
                  <a:solidFill>
                    <a:srgbClr val="000000"/>
                  </a:solidFill>
                </a:rPr>
                <a:t>Alerts</a:t>
              </a:r>
            </a:p>
          </p:txBody>
        </p:sp>
        <p:sp>
          <p:nvSpPr>
            <p:cNvPr id="124" name="Rectangle 123"/>
            <p:cNvSpPr/>
            <p:nvPr/>
          </p:nvSpPr>
          <p:spPr>
            <a:xfrm>
              <a:off x="6594855" y="3456477"/>
              <a:ext cx="832392" cy="141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ctr"/>
              <a:r>
                <a:rPr lang="en-US" sz="800" dirty="0">
                  <a:solidFill>
                    <a:srgbClr val="000000"/>
                  </a:solidFill>
                </a:rPr>
                <a:t>Threat detection</a:t>
              </a:r>
            </a:p>
          </p:txBody>
        </p:sp>
        <p:sp>
          <p:nvSpPr>
            <p:cNvPr id="125" name="Rectangle 843"/>
            <p:cNvSpPr>
              <a:spLocks noChangeArrowheads="1"/>
            </p:cNvSpPr>
            <p:nvPr/>
          </p:nvSpPr>
          <p:spPr bwMode="auto">
            <a:xfrm>
              <a:off x="6039276" y="4227263"/>
              <a:ext cx="42800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800" b="1" dirty="0">
                  <a:solidFill>
                    <a:srgbClr val="000000"/>
                  </a:solidFill>
                  <a:latin typeface="+mn-lt"/>
                  <a:cs typeface="Arial" panose="020B0604020202020204" pitchFamily="34" charset="0"/>
                </a:rPr>
                <a:t>Log feed</a:t>
              </a:r>
            </a:p>
          </p:txBody>
        </p:sp>
        <p:sp>
          <p:nvSpPr>
            <p:cNvPr id="126" name="Rectangle 843"/>
            <p:cNvSpPr>
              <a:spLocks noChangeArrowheads="1"/>
            </p:cNvSpPr>
            <p:nvPr/>
          </p:nvSpPr>
          <p:spPr bwMode="auto">
            <a:xfrm>
              <a:off x="7001111" y="2770581"/>
              <a:ext cx="42800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800" b="1" dirty="0">
                  <a:solidFill>
                    <a:srgbClr val="000000"/>
                  </a:solidFill>
                  <a:latin typeface="+mn-lt"/>
                  <a:cs typeface="Arial" panose="020B0604020202020204" pitchFamily="34" charset="0"/>
                </a:rPr>
                <a:t>Log feed</a:t>
              </a:r>
            </a:p>
          </p:txBody>
        </p:sp>
        <p:sp>
          <p:nvSpPr>
            <p:cNvPr id="127" name="Rectangle 843"/>
            <p:cNvSpPr>
              <a:spLocks noChangeArrowheads="1"/>
            </p:cNvSpPr>
            <p:nvPr/>
          </p:nvSpPr>
          <p:spPr bwMode="auto">
            <a:xfrm>
              <a:off x="7554733" y="2770581"/>
              <a:ext cx="42800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800" b="1" dirty="0">
                  <a:solidFill>
                    <a:srgbClr val="000000"/>
                  </a:solidFill>
                  <a:latin typeface="+mn-lt"/>
                  <a:cs typeface="Arial" panose="020B0604020202020204" pitchFamily="34" charset="0"/>
                </a:rPr>
                <a:t>Log feed</a:t>
              </a:r>
            </a:p>
          </p:txBody>
        </p:sp>
        <p:sp>
          <p:nvSpPr>
            <p:cNvPr id="130" name="Rectangle 86"/>
            <p:cNvSpPr>
              <a:spLocks noChangeArrowheads="1"/>
            </p:cNvSpPr>
            <p:nvPr/>
          </p:nvSpPr>
          <p:spPr bwMode="auto">
            <a:xfrm>
              <a:off x="4115577" y="1674675"/>
              <a:ext cx="965373" cy="437002"/>
            </a:xfrm>
            <a:prstGeom prst="rect">
              <a:avLst/>
            </a:prstGeom>
            <a:solidFill>
              <a:srgbClr val="0091DA"/>
            </a:solidFill>
            <a:ln>
              <a:solidFill>
                <a:schemeClr val="bg1"/>
              </a:solidFill>
            </a:ln>
          </p:spPr>
          <p:txBody>
            <a:bodyPr vert="horz" wrap="square" lIns="91440" tIns="45720" rIns="91440" bIns="45720" numCol="1" anchor="ctr" anchorCtr="0" compatLnSpc="1">
              <a:prstTxWarp prst="textNoShape">
                <a:avLst/>
              </a:prstTxWarp>
            </a:bodyPr>
            <a:lstStyle/>
            <a:p>
              <a:pPr algn="ctr"/>
              <a:r>
                <a:rPr lang="en-US" sz="800" dirty="0" smtClean="0">
                  <a:solidFill>
                    <a:prstClr val="white"/>
                  </a:solidFill>
                  <a:cs typeface="Arial" panose="020B0604020202020204" pitchFamily="34" charset="0"/>
                </a:rPr>
                <a:t>Azure </a:t>
              </a:r>
              <a:r>
                <a:rPr lang="en-US" sz="800" dirty="0">
                  <a:solidFill>
                    <a:prstClr val="white"/>
                  </a:solidFill>
                  <a:cs typeface="Arial" panose="020B0604020202020204" pitchFamily="34" charset="0"/>
                </a:rPr>
                <a:t>Approval Workflows</a:t>
              </a:r>
            </a:p>
          </p:txBody>
        </p:sp>
        <p:cxnSp>
          <p:nvCxnSpPr>
            <p:cNvPr id="254" name="Straight Arrow Connector 253"/>
            <p:cNvCxnSpPr>
              <a:endCxn id="11" idx="1"/>
            </p:cNvCxnSpPr>
            <p:nvPr/>
          </p:nvCxnSpPr>
          <p:spPr>
            <a:xfrm>
              <a:off x="5239384" y="3531076"/>
              <a:ext cx="602197" cy="275"/>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134" name="Rectangle 843"/>
            <p:cNvSpPr>
              <a:spLocks noChangeArrowheads="1"/>
            </p:cNvSpPr>
            <p:nvPr/>
          </p:nvSpPr>
          <p:spPr bwMode="auto">
            <a:xfrm>
              <a:off x="5314852" y="3347796"/>
              <a:ext cx="42800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800" b="1" dirty="0">
                  <a:solidFill>
                    <a:srgbClr val="000000"/>
                  </a:solidFill>
                  <a:latin typeface="+mn-lt"/>
                  <a:cs typeface="Arial" panose="020B0604020202020204" pitchFamily="34" charset="0"/>
                </a:rPr>
                <a:t>Log feed</a:t>
              </a:r>
            </a:p>
          </p:txBody>
        </p:sp>
      </p:grpSp>
      <p:sp>
        <p:nvSpPr>
          <p:cNvPr id="257" name="TextBox 256"/>
          <p:cNvSpPr txBox="1"/>
          <p:nvPr/>
        </p:nvSpPr>
        <p:spPr>
          <a:xfrm>
            <a:off x="8649083" y="1321350"/>
            <a:ext cx="2544876" cy="4555575"/>
          </a:xfrm>
          <a:prstGeom prst="rect">
            <a:avLst/>
          </a:prstGeom>
          <a:noFill/>
        </p:spPr>
        <p:txBody>
          <a:bodyPr wrap="square" lIns="40958" tIns="40958" rIns="40958" bIns="40958" rtlCol="0">
            <a:noAutofit/>
          </a:bodyPr>
          <a:lstStyle/>
          <a:p>
            <a:pPr>
              <a:spcAft>
                <a:spcPts val="450"/>
              </a:spcAft>
            </a:pPr>
            <a:r>
              <a:rPr lang="en-US" sz="1000" dirty="0">
                <a:solidFill>
                  <a:srgbClr val="000000"/>
                </a:solidFill>
              </a:rPr>
              <a:t>Description:</a:t>
            </a:r>
          </a:p>
          <a:p>
            <a:pPr marL="214313" indent="-214313">
              <a:spcAft>
                <a:spcPts val="450"/>
              </a:spcAft>
              <a:buFont typeface="Arial" panose="020B0604020202020204" pitchFamily="34" charset="0"/>
              <a:buChar char="•"/>
            </a:pPr>
            <a:endParaRPr lang="en-US" sz="1000" dirty="0">
              <a:solidFill>
                <a:srgbClr val="000000"/>
              </a:solidFill>
            </a:endParaRPr>
          </a:p>
        </p:txBody>
      </p:sp>
    </p:spTree>
    <p:extLst>
      <p:ext uri="{BB962C8B-B14F-4D97-AF65-F5344CB8AC3E}">
        <p14:creationId xmlns:p14="http://schemas.microsoft.com/office/powerpoint/2010/main" val="284645337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AC985B-396C-4632-BAFD-683634FFED57}"/>
              </a:ext>
            </a:extLst>
          </p:cNvPr>
          <p:cNvSpPr>
            <a:spLocks noGrp="1"/>
          </p:cNvSpPr>
          <p:nvPr>
            <p:ph type="title"/>
          </p:nvPr>
        </p:nvSpPr>
        <p:spPr>
          <a:xfrm>
            <a:off x="998400" y="431800"/>
            <a:ext cx="10195200" cy="533400"/>
          </a:xfrm>
        </p:spPr>
        <p:txBody>
          <a:bodyPr/>
          <a:lstStyle/>
          <a:p>
            <a:r>
              <a:rPr lang="en-US" dirty="0" smtClean="0"/>
              <a:t>Container security</a:t>
            </a:r>
            <a:endParaRPr lang="en-US" dirty="0"/>
          </a:p>
        </p:txBody>
      </p:sp>
      <p:sp>
        <p:nvSpPr>
          <p:cNvPr id="3" name="Text Placeholder 2">
            <a:extLst>
              <a:ext uri="{FF2B5EF4-FFF2-40B4-BE49-F238E27FC236}">
                <a16:creationId xmlns:a16="http://schemas.microsoft.com/office/drawing/2014/main" xmlns="" id="{5566EF6F-D879-4175-BC50-E574BCBBA212}"/>
              </a:ext>
            </a:extLst>
          </p:cNvPr>
          <p:cNvSpPr>
            <a:spLocks noGrp="1"/>
          </p:cNvSpPr>
          <p:nvPr>
            <p:ph type="body" sz="quarter" idx="12"/>
          </p:nvPr>
        </p:nvSpPr>
        <p:spPr/>
        <p:txBody>
          <a:bodyPr/>
          <a:lstStyle/>
          <a:p>
            <a:r>
              <a:rPr lang="en-US" dirty="0" smtClean="0"/>
              <a:t>Sample reference architectures</a:t>
            </a:r>
            <a:endParaRPr lang="en-US" dirty="0"/>
          </a:p>
        </p:txBody>
      </p:sp>
      <p:grpSp>
        <p:nvGrpSpPr>
          <p:cNvPr id="6" name="Group 5"/>
          <p:cNvGrpSpPr/>
          <p:nvPr/>
        </p:nvGrpSpPr>
        <p:grpSpPr>
          <a:xfrm>
            <a:off x="998399" y="1322388"/>
            <a:ext cx="7454600" cy="4554536"/>
            <a:chOff x="998399" y="1322388"/>
            <a:chExt cx="7454600" cy="4554536"/>
          </a:xfrm>
        </p:grpSpPr>
        <p:sp>
          <p:nvSpPr>
            <p:cNvPr id="111" name="Rectangle 110"/>
            <p:cNvSpPr/>
            <p:nvPr/>
          </p:nvSpPr>
          <p:spPr>
            <a:xfrm>
              <a:off x="998399" y="1322388"/>
              <a:ext cx="7454600" cy="4554536"/>
            </a:xfrm>
            <a:prstGeom prst="rect">
              <a:avLst/>
            </a:prstGeom>
            <a:solidFill>
              <a:schemeClr val="bg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endParaRPr lang="en-US" sz="800" dirty="0">
                <a:solidFill>
                  <a:prstClr val="white"/>
                </a:solidFill>
              </a:endParaRPr>
            </a:p>
          </p:txBody>
        </p:sp>
        <p:sp>
          <p:nvSpPr>
            <p:cNvPr id="154" name="Freeform 5"/>
            <p:cNvSpPr>
              <a:spLocks/>
            </p:cNvSpPr>
            <p:nvPr/>
          </p:nvSpPr>
          <p:spPr bwMode="auto">
            <a:xfrm>
              <a:off x="1148983" y="3484542"/>
              <a:ext cx="181319" cy="285554"/>
            </a:xfrm>
            <a:custGeom>
              <a:avLst/>
              <a:gdLst>
                <a:gd name="T0" fmla="*/ 1 w 205"/>
                <a:gd name="T1" fmla="*/ 95 h 315"/>
                <a:gd name="T2" fmla="*/ 1 w 205"/>
                <a:gd name="T3" fmla="*/ 32 h 315"/>
                <a:gd name="T4" fmla="*/ 32 w 205"/>
                <a:gd name="T5" fmla="*/ 1 h 315"/>
                <a:gd name="T6" fmla="*/ 54 w 205"/>
                <a:gd name="T7" fmla="*/ 1 h 315"/>
                <a:gd name="T8" fmla="*/ 79 w 205"/>
                <a:gd name="T9" fmla="*/ 8 h 315"/>
                <a:gd name="T10" fmla="*/ 117 w 205"/>
                <a:gd name="T11" fmla="*/ 31 h 315"/>
                <a:gd name="T12" fmla="*/ 124 w 205"/>
                <a:gd name="T13" fmla="*/ 32 h 315"/>
                <a:gd name="T14" fmla="*/ 166 w 205"/>
                <a:gd name="T15" fmla="*/ 32 h 315"/>
                <a:gd name="T16" fmla="*/ 189 w 205"/>
                <a:gd name="T17" fmla="*/ 55 h 315"/>
                <a:gd name="T18" fmla="*/ 167 w 205"/>
                <a:gd name="T19" fmla="*/ 79 h 315"/>
                <a:gd name="T20" fmla="*/ 111 w 205"/>
                <a:gd name="T21" fmla="*/ 80 h 315"/>
                <a:gd name="T22" fmla="*/ 97 w 205"/>
                <a:gd name="T23" fmla="*/ 75 h 315"/>
                <a:gd name="T24" fmla="*/ 84 w 205"/>
                <a:gd name="T25" fmla="*/ 66 h 315"/>
                <a:gd name="T26" fmla="*/ 80 w 205"/>
                <a:gd name="T27" fmla="*/ 69 h 315"/>
                <a:gd name="T28" fmla="*/ 80 w 205"/>
                <a:gd name="T29" fmla="*/ 137 h 315"/>
                <a:gd name="T30" fmla="*/ 85 w 205"/>
                <a:gd name="T31" fmla="*/ 142 h 315"/>
                <a:gd name="T32" fmla="*/ 139 w 205"/>
                <a:gd name="T33" fmla="*/ 142 h 315"/>
                <a:gd name="T34" fmla="*/ 172 w 205"/>
                <a:gd name="T35" fmla="*/ 162 h 315"/>
                <a:gd name="T36" fmla="*/ 174 w 205"/>
                <a:gd name="T37" fmla="*/ 174 h 315"/>
                <a:gd name="T38" fmla="*/ 174 w 205"/>
                <a:gd name="T39" fmla="*/ 276 h 315"/>
                <a:gd name="T40" fmla="*/ 181 w 205"/>
                <a:gd name="T41" fmla="*/ 283 h 315"/>
                <a:gd name="T42" fmla="*/ 190 w 205"/>
                <a:gd name="T43" fmla="*/ 283 h 315"/>
                <a:gd name="T44" fmla="*/ 205 w 205"/>
                <a:gd name="T45" fmla="*/ 297 h 315"/>
                <a:gd name="T46" fmla="*/ 191 w 205"/>
                <a:gd name="T47" fmla="*/ 314 h 315"/>
                <a:gd name="T48" fmla="*/ 140 w 205"/>
                <a:gd name="T49" fmla="*/ 314 h 315"/>
                <a:gd name="T50" fmla="*/ 126 w 205"/>
                <a:gd name="T51" fmla="*/ 298 h 315"/>
                <a:gd name="T52" fmla="*/ 126 w 205"/>
                <a:gd name="T53" fmla="*/ 230 h 315"/>
                <a:gd name="T54" fmla="*/ 126 w 205"/>
                <a:gd name="T55" fmla="*/ 195 h 315"/>
                <a:gd name="T56" fmla="*/ 121 w 205"/>
                <a:gd name="T57" fmla="*/ 189 h 315"/>
                <a:gd name="T58" fmla="*/ 35 w 205"/>
                <a:gd name="T59" fmla="*/ 189 h 315"/>
                <a:gd name="T60" fmla="*/ 1 w 205"/>
                <a:gd name="T61" fmla="*/ 156 h 315"/>
                <a:gd name="T62" fmla="*/ 1 w 205"/>
                <a:gd name="T63" fmla="*/ 95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315">
                  <a:moveTo>
                    <a:pt x="1" y="95"/>
                  </a:moveTo>
                  <a:cubicBezTo>
                    <a:pt x="1" y="74"/>
                    <a:pt x="1" y="53"/>
                    <a:pt x="1" y="32"/>
                  </a:cubicBezTo>
                  <a:cubicBezTo>
                    <a:pt x="1" y="14"/>
                    <a:pt x="15" y="1"/>
                    <a:pt x="32" y="1"/>
                  </a:cubicBezTo>
                  <a:cubicBezTo>
                    <a:pt x="40" y="1"/>
                    <a:pt x="47" y="1"/>
                    <a:pt x="54" y="1"/>
                  </a:cubicBezTo>
                  <a:cubicBezTo>
                    <a:pt x="63" y="0"/>
                    <a:pt x="72" y="3"/>
                    <a:pt x="79" y="8"/>
                  </a:cubicBezTo>
                  <a:cubicBezTo>
                    <a:pt x="92" y="15"/>
                    <a:pt x="105" y="23"/>
                    <a:pt x="117" y="31"/>
                  </a:cubicBezTo>
                  <a:cubicBezTo>
                    <a:pt x="119" y="32"/>
                    <a:pt x="122" y="32"/>
                    <a:pt x="124" y="32"/>
                  </a:cubicBezTo>
                  <a:cubicBezTo>
                    <a:pt x="138" y="32"/>
                    <a:pt x="152" y="32"/>
                    <a:pt x="166" y="32"/>
                  </a:cubicBezTo>
                  <a:cubicBezTo>
                    <a:pt x="179" y="32"/>
                    <a:pt x="189" y="42"/>
                    <a:pt x="189" y="55"/>
                  </a:cubicBezTo>
                  <a:cubicBezTo>
                    <a:pt x="189" y="69"/>
                    <a:pt x="180" y="79"/>
                    <a:pt x="167" y="79"/>
                  </a:cubicBezTo>
                  <a:cubicBezTo>
                    <a:pt x="148" y="80"/>
                    <a:pt x="130" y="80"/>
                    <a:pt x="111" y="80"/>
                  </a:cubicBezTo>
                  <a:cubicBezTo>
                    <a:pt x="106" y="80"/>
                    <a:pt x="102" y="77"/>
                    <a:pt x="97" y="75"/>
                  </a:cubicBezTo>
                  <a:cubicBezTo>
                    <a:pt x="93" y="72"/>
                    <a:pt x="88" y="69"/>
                    <a:pt x="84" y="66"/>
                  </a:cubicBezTo>
                  <a:cubicBezTo>
                    <a:pt x="80" y="64"/>
                    <a:pt x="80" y="65"/>
                    <a:pt x="80" y="69"/>
                  </a:cubicBezTo>
                  <a:cubicBezTo>
                    <a:pt x="80" y="91"/>
                    <a:pt x="80" y="114"/>
                    <a:pt x="80" y="137"/>
                  </a:cubicBezTo>
                  <a:cubicBezTo>
                    <a:pt x="80" y="141"/>
                    <a:pt x="81" y="142"/>
                    <a:pt x="85" y="142"/>
                  </a:cubicBezTo>
                  <a:cubicBezTo>
                    <a:pt x="103" y="142"/>
                    <a:pt x="121" y="142"/>
                    <a:pt x="139" y="142"/>
                  </a:cubicBezTo>
                  <a:cubicBezTo>
                    <a:pt x="156" y="142"/>
                    <a:pt x="166" y="148"/>
                    <a:pt x="172" y="162"/>
                  </a:cubicBezTo>
                  <a:cubicBezTo>
                    <a:pt x="173" y="166"/>
                    <a:pt x="174" y="170"/>
                    <a:pt x="174" y="174"/>
                  </a:cubicBezTo>
                  <a:cubicBezTo>
                    <a:pt x="174" y="208"/>
                    <a:pt x="174" y="242"/>
                    <a:pt x="174" y="276"/>
                  </a:cubicBezTo>
                  <a:cubicBezTo>
                    <a:pt x="174" y="283"/>
                    <a:pt x="174" y="283"/>
                    <a:pt x="181" y="283"/>
                  </a:cubicBezTo>
                  <a:cubicBezTo>
                    <a:pt x="184" y="283"/>
                    <a:pt x="187" y="283"/>
                    <a:pt x="190" y="283"/>
                  </a:cubicBezTo>
                  <a:cubicBezTo>
                    <a:pt x="198" y="283"/>
                    <a:pt x="205" y="289"/>
                    <a:pt x="205" y="297"/>
                  </a:cubicBezTo>
                  <a:cubicBezTo>
                    <a:pt x="205" y="307"/>
                    <a:pt x="200" y="314"/>
                    <a:pt x="191" y="314"/>
                  </a:cubicBezTo>
                  <a:cubicBezTo>
                    <a:pt x="174" y="315"/>
                    <a:pt x="157" y="315"/>
                    <a:pt x="140" y="314"/>
                  </a:cubicBezTo>
                  <a:cubicBezTo>
                    <a:pt x="132" y="314"/>
                    <a:pt x="126" y="307"/>
                    <a:pt x="126" y="298"/>
                  </a:cubicBezTo>
                  <a:cubicBezTo>
                    <a:pt x="126" y="276"/>
                    <a:pt x="126" y="253"/>
                    <a:pt x="126" y="230"/>
                  </a:cubicBezTo>
                  <a:cubicBezTo>
                    <a:pt x="126" y="218"/>
                    <a:pt x="126" y="206"/>
                    <a:pt x="126" y="195"/>
                  </a:cubicBezTo>
                  <a:cubicBezTo>
                    <a:pt x="126" y="190"/>
                    <a:pt x="125" y="189"/>
                    <a:pt x="121" y="189"/>
                  </a:cubicBezTo>
                  <a:cubicBezTo>
                    <a:pt x="92" y="189"/>
                    <a:pt x="63" y="189"/>
                    <a:pt x="35" y="189"/>
                  </a:cubicBezTo>
                  <a:cubicBezTo>
                    <a:pt x="15" y="190"/>
                    <a:pt x="0" y="173"/>
                    <a:pt x="1" y="156"/>
                  </a:cubicBezTo>
                  <a:cubicBezTo>
                    <a:pt x="2" y="135"/>
                    <a:pt x="1" y="115"/>
                    <a:pt x="1" y="95"/>
                  </a:cubicBezTo>
                  <a:close/>
                </a:path>
              </a:pathLst>
            </a:custGeom>
            <a:solidFill>
              <a:srgbClr val="00338D"/>
            </a:solidFill>
            <a:ln>
              <a:noFill/>
            </a:ln>
          </p:spPr>
          <p:txBody>
            <a:bodyPr vert="horz" wrap="square" lIns="18288" tIns="18288" rIns="18288" bIns="18288" numCol="1" anchor="t" anchorCtr="0" compatLnSpc="1">
              <a:prstTxWarp prst="textNoShape">
                <a:avLst/>
              </a:prstTxWarp>
              <a:noAutofit/>
            </a:bodyPr>
            <a:lstStyle/>
            <a:p>
              <a:endParaRPr lang="en-US" sz="800" dirty="0">
                <a:solidFill>
                  <a:srgbClr val="000000"/>
                </a:solidFill>
              </a:endParaRPr>
            </a:p>
          </p:txBody>
        </p:sp>
        <p:sp>
          <p:nvSpPr>
            <p:cNvPr id="155" name="Freeform 6"/>
            <p:cNvSpPr>
              <a:spLocks/>
            </p:cNvSpPr>
            <p:nvPr/>
          </p:nvSpPr>
          <p:spPr bwMode="auto">
            <a:xfrm>
              <a:off x="1260564" y="3398212"/>
              <a:ext cx="195266" cy="371884"/>
            </a:xfrm>
            <a:custGeom>
              <a:avLst/>
              <a:gdLst>
                <a:gd name="T0" fmla="*/ 129 w 220"/>
                <a:gd name="T1" fmla="*/ 190 h 410"/>
                <a:gd name="T2" fmla="*/ 127 w 220"/>
                <a:gd name="T3" fmla="*/ 178 h 410"/>
                <a:gd name="T4" fmla="*/ 136 w 220"/>
                <a:gd name="T5" fmla="*/ 174 h 410"/>
                <a:gd name="T6" fmla="*/ 152 w 220"/>
                <a:gd name="T7" fmla="*/ 174 h 410"/>
                <a:gd name="T8" fmla="*/ 157 w 220"/>
                <a:gd name="T9" fmla="*/ 170 h 410"/>
                <a:gd name="T10" fmla="*/ 157 w 220"/>
                <a:gd name="T11" fmla="*/ 120 h 410"/>
                <a:gd name="T12" fmla="*/ 153 w 220"/>
                <a:gd name="T13" fmla="*/ 118 h 410"/>
                <a:gd name="T14" fmla="*/ 152 w 220"/>
                <a:gd name="T15" fmla="*/ 119 h 410"/>
                <a:gd name="T16" fmla="*/ 139 w 220"/>
                <a:gd name="T17" fmla="*/ 136 h 410"/>
                <a:gd name="T18" fmla="*/ 134 w 220"/>
                <a:gd name="T19" fmla="*/ 153 h 410"/>
                <a:gd name="T20" fmla="*/ 125 w 220"/>
                <a:gd name="T21" fmla="*/ 159 h 410"/>
                <a:gd name="T22" fmla="*/ 107 w 220"/>
                <a:gd name="T23" fmla="*/ 154 h 410"/>
                <a:gd name="T24" fmla="*/ 103 w 220"/>
                <a:gd name="T25" fmla="*/ 143 h 410"/>
                <a:gd name="T26" fmla="*/ 114 w 220"/>
                <a:gd name="T27" fmla="*/ 102 h 410"/>
                <a:gd name="T28" fmla="*/ 140 w 220"/>
                <a:gd name="T29" fmla="*/ 10 h 410"/>
                <a:gd name="T30" fmla="*/ 154 w 220"/>
                <a:gd name="T31" fmla="*/ 3 h 410"/>
                <a:gd name="T32" fmla="*/ 166 w 220"/>
                <a:gd name="T33" fmla="*/ 6 h 410"/>
                <a:gd name="T34" fmla="*/ 172 w 220"/>
                <a:gd name="T35" fmla="*/ 18 h 410"/>
                <a:gd name="T36" fmla="*/ 163 w 220"/>
                <a:gd name="T37" fmla="*/ 48 h 410"/>
                <a:gd name="T38" fmla="*/ 164 w 220"/>
                <a:gd name="T39" fmla="*/ 57 h 410"/>
                <a:gd name="T40" fmla="*/ 173 w 220"/>
                <a:gd name="T41" fmla="*/ 96 h 410"/>
                <a:gd name="T42" fmla="*/ 173 w 220"/>
                <a:gd name="T43" fmla="*/ 184 h 410"/>
                <a:gd name="T44" fmla="*/ 179 w 220"/>
                <a:gd name="T45" fmla="*/ 190 h 410"/>
                <a:gd name="T46" fmla="*/ 208 w 220"/>
                <a:gd name="T47" fmla="*/ 190 h 410"/>
                <a:gd name="T48" fmla="*/ 220 w 220"/>
                <a:gd name="T49" fmla="*/ 201 h 410"/>
                <a:gd name="T50" fmla="*/ 220 w 220"/>
                <a:gd name="T51" fmla="*/ 399 h 410"/>
                <a:gd name="T52" fmla="*/ 210 w 220"/>
                <a:gd name="T53" fmla="*/ 410 h 410"/>
                <a:gd name="T54" fmla="*/ 120 w 220"/>
                <a:gd name="T55" fmla="*/ 409 h 410"/>
                <a:gd name="T56" fmla="*/ 110 w 220"/>
                <a:gd name="T57" fmla="*/ 399 h 410"/>
                <a:gd name="T58" fmla="*/ 110 w 220"/>
                <a:gd name="T59" fmla="*/ 387 h 410"/>
                <a:gd name="T60" fmla="*/ 119 w 220"/>
                <a:gd name="T61" fmla="*/ 378 h 410"/>
                <a:gd name="T62" fmla="*/ 152 w 220"/>
                <a:gd name="T63" fmla="*/ 378 h 410"/>
                <a:gd name="T64" fmla="*/ 157 w 220"/>
                <a:gd name="T65" fmla="*/ 373 h 410"/>
                <a:gd name="T66" fmla="*/ 157 w 220"/>
                <a:gd name="T67" fmla="*/ 226 h 410"/>
                <a:gd name="T68" fmla="*/ 151 w 220"/>
                <a:gd name="T69" fmla="*/ 222 h 410"/>
                <a:gd name="T70" fmla="*/ 12 w 220"/>
                <a:gd name="T71" fmla="*/ 222 h 410"/>
                <a:gd name="T72" fmla="*/ 0 w 220"/>
                <a:gd name="T73" fmla="*/ 209 h 410"/>
                <a:gd name="T74" fmla="*/ 0 w 220"/>
                <a:gd name="T75" fmla="*/ 200 h 410"/>
                <a:gd name="T76" fmla="*/ 11 w 220"/>
                <a:gd name="T77" fmla="*/ 190 h 410"/>
                <a:gd name="T78" fmla="*/ 82 w 220"/>
                <a:gd name="T79" fmla="*/ 190 h 410"/>
                <a:gd name="T80" fmla="*/ 129 w 220"/>
                <a:gd name="T81" fmla="*/ 19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0" h="410">
                  <a:moveTo>
                    <a:pt x="129" y="190"/>
                  </a:moveTo>
                  <a:cubicBezTo>
                    <a:pt x="126" y="186"/>
                    <a:pt x="124" y="182"/>
                    <a:pt x="127" y="178"/>
                  </a:cubicBezTo>
                  <a:cubicBezTo>
                    <a:pt x="129" y="174"/>
                    <a:pt x="132" y="174"/>
                    <a:pt x="136" y="174"/>
                  </a:cubicBezTo>
                  <a:cubicBezTo>
                    <a:pt x="142" y="174"/>
                    <a:pt x="147" y="174"/>
                    <a:pt x="152" y="174"/>
                  </a:cubicBezTo>
                  <a:cubicBezTo>
                    <a:pt x="155" y="174"/>
                    <a:pt x="157" y="173"/>
                    <a:pt x="157" y="170"/>
                  </a:cubicBezTo>
                  <a:cubicBezTo>
                    <a:pt x="157" y="153"/>
                    <a:pt x="157" y="137"/>
                    <a:pt x="157" y="120"/>
                  </a:cubicBezTo>
                  <a:cubicBezTo>
                    <a:pt x="157" y="117"/>
                    <a:pt x="156" y="117"/>
                    <a:pt x="153" y="118"/>
                  </a:cubicBezTo>
                  <a:cubicBezTo>
                    <a:pt x="153" y="119"/>
                    <a:pt x="152" y="119"/>
                    <a:pt x="152" y="119"/>
                  </a:cubicBezTo>
                  <a:cubicBezTo>
                    <a:pt x="144" y="122"/>
                    <a:pt x="140" y="128"/>
                    <a:pt x="139" y="136"/>
                  </a:cubicBezTo>
                  <a:cubicBezTo>
                    <a:pt x="137" y="142"/>
                    <a:pt x="136" y="148"/>
                    <a:pt x="134" y="153"/>
                  </a:cubicBezTo>
                  <a:cubicBezTo>
                    <a:pt x="132" y="158"/>
                    <a:pt x="130" y="160"/>
                    <a:pt x="125" y="159"/>
                  </a:cubicBezTo>
                  <a:cubicBezTo>
                    <a:pt x="119" y="157"/>
                    <a:pt x="113" y="156"/>
                    <a:pt x="107" y="154"/>
                  </a:cubicBezTo>
                  <a:cubicBezTo>
                    <a:pt x="102" y="152"/>
                    <a:pt x="101" y="149"/>
                    <a:pt x="103" y="143"/>
                  </a:cubicBezTo>
                  <a:cubicBezTo>
                    <a:pt x="107" y="129"/>
                    <a:pt x="110" y="116"/>
                    <a:pt x="114" y="102"/>
                  </a:cubicBezTo>
                  <a:cubicBezTo>
                    <a:pt x="123" y="72"/>
                    <a:pt x="132" y="41"/>
                    <a:pt x="140" y="10"/>
                  </a:cubicBezTo>
                  <a:cubicBezTo>
                    <a:pt x="143" y="2"/>
                    <a:pt x="145" y="0"/>
                    <a:pt x="154" y="3"/>
                  </a:cubicBezTo>
                  <a:cubicBezTo>
                    <a:pt x="158" y="4"/>
                    <a:pt x="162" y="5"/>
                    <a:pt x="166" y="6"/>
                  </a:cubicBezTo>
                  <a:cubicBezTo>
                    <a:pt x="173" y="8"/>
                    <a:pt x="174" y="11"/>
                    <a:pt x="172" y="18"/>
                  </a:cubicBezTo>
                  <a:cubicBezTo>
                    <a:pt x="169" y="28"/>
                    <a:pt x="167" y="38"/>
                    <a:pt x="163" y="48"/>
                  </a:cubicBezTo>
                  <a:cubicBezTo>
                    <a:pt x="163" y="52"/>
                    <a:pt x="162" y="54"/>
                    <a:pt x="164" y="57"/>
                  </a:cubicBezTo>
                  <a:cubicBezTo>
                    <a:pt x="172" y="69"/>
                    <a:pt x="174" y="82"/>
                    <a:pt x="173" y="96"/>
                  </a:cubicBezTo>
                  <a:cubicBezTo>
                    <a:pt x="173" y="126"/>
                    <a:pt x="173" y="155"/>
                    <a:pt x="173" y="184"/>
                  </a:cubicBezTo>
                  <a:cubicBezTo>
                    <a:pt x="173" y="188"/>
                    <a:pt x="174" y="190"/>
                    <a:pt x="179" y="190"/>
                  </a:cubicBezTo>
                  <a:cubicBezTo>
                    <a:pt x="189" y="189"/>
                    <a:pt x="199" y="190"/>
                    <a:pt x="208" y="190"/>
                  </a:cubicBezTo>
                  <a:cubicBezTo>
                    <a:pt x="217" y="190"/>
                    <a:pt x="220" y="193"/>
                    <a:pt x="220" y="201"/>
                  </a:cubicBezTo>
                  <a:cubicBezTo>
                    <a:pt x="220" y="267"/>
                    <a:pt x="220" y="333"/>
                    <a:pt x="220" y="399"/>
                  </a:cubicBezTo>
                  <a:cubicBezTo>
                    <a:pt x="220" y="406"/>
                    <a:pt x="216" y="410"/>
                    <a:pt x="210" y="410"/>
                  </a:cubicBezTo>
                  <a:cubicBezTo>
                    <a:pt x="180" y="410"/>
                    <a:pt x="150" y="410"/>
                    <a:pt x="120" y="409"/>
                  </a:cubicBezTo>
                  <a:cubicBezTo>
                    <a:pt x="113" y="409"/>
                    <a:pt x="110" y="406"/>
                    <a:pt x="110" y="399"/>
                  </a:cubicBezTo>
                  <a:cubicBezTo>
                    <a:pt x="110" y="395"/>
                    <a:pt x="110" y="391"/>
                    <a:pt x="110" y="387"/>
                  </a:cubicBezTo>
                  <a:cubicBezTo>
                    <a:pt x="110" y="381"/>
                    <a:pt x="114" y="378"/>
                    <a:pt x="119" y="378"/>
                  </a:cubicBezTo>
                  <a:cubicBezTo>
                    <a:pt x="130" y="378"/>
                    <a:pt x="141" y="377"/>
                    <a:pt x="152" y="378"/>
                  </a:cubicBezTo>
                  <a:cubicBezTo>
                    <a:pt x="156" y="378"/>
                    <a:pt x="157" y="377"/>
                    <a:pt x="157" y="373"/>
                  </a:cubicBezTo>
                  <a:cubicBezTo>
                    <a:pt x="157" y="324"/>
                    <a:pt x="157" y="275"/>
                    <a:pt x="157" y="226"/>
                  </a:cubicBezTo>
                  <a:cubicBezTo>
                    <a:pt x="157" y="222"/>
                    <a:pt x="155" y="222"/>
                    <a:pt x="151" y="222"/>
                  </a:cubicBezTo>
                  <a:cubicBezTo>
                    <a:pt x="105" y="222"/>
                    <a:pt x="58" y="222"/>
                    <a:pt x="12" y="222"/>
                  </a:cubicBezTo>
                  <a:cubicBezTo>
                    <a:pt x="3" y="222"/>
                    <a:pt x="0" y="218"/>
                    <a:pt x="0" y="209"/>
                  </a:cubicBezTo>
                  <a:cubicBezTo>
                    <a:pt x="0" y="206"/>
                    <a:pt x="0" y="203"/>
                    <a:pt x="0" y="200"/>
                  </a:cubicBezTo>
                  <a:cubicBezTo>
                    <a:pt x="0" y="193"/>
                    <a:pt x="4" y="190"/>
                    <a:pt x="11" y="190"/>
                  </a:cubicBezTo>
                  <a:cubicBezTo>
                    <a:pt x="35" y="190"/>
                    <a:pt x="58" y="190"/>
                    <a:pt x="82" y="190"/>
                  </a:cubicBezTo>
                  <a:cubicBezTo>
                    <a:pt x="98" y="190"/>
                    <a:pt x="113" y="190"/>
                    <a:pt x="129" y="190"/>
                  </a:cubicBezTo>
                  <a:close/>
                </a:path>
              </a:pathLst>
            </a:custGeom>
            <a:solidFill>
              <a:srgbClr val="00338D"/>
            </a:solidFill>
            <a:ln>
              <a:noFill/>
            </a:ln>
          </p:spPr>
          <p:txBody>
            <a:bodyPr vert="horz" wrap="square" lIns="18288" tIns="18288" rIns="18288" bIns="18288" numCol="1" anchor="t" anchorCtr="0" compatLnSpc="1">
              <a:prstTxWarp prst="textNoShape">
                <a:avLst/>
              </a:prstTxWarp>
              <a:noAutofit/>
            </a:bodyPr>
            <a:lstStyle/>
            <a:p>
              <a:endParaRPr lang="en-US" sz="800" dirty="0">
                <a:solidFill>
                  <a:srgbClr val="000000"/>
                </a:solidFill>
              </a:endParaRPr>
            </a:p>
          </p:txBody>
        </p:sp>
        <p:sp>
          <p:nvSpPr>
            <p:cNvPr id="156" name="Freeform 7"/>
            <p:cNvSpPr>
              <a:spLocks/>
            </p:cNvSpPr>
            <p:nvPr/>
          </p:nvSpPr>
          <p:spPr bwMode="auto">
            <a:xfrm>
              <a:off x="1108070" y="3496875"/>
              <a:ext cx="138546" cy="274171"/>
            </a:xfrm>
            <a:custGeom>
              <a:avLst/>
              <a:gdLst>
                <a:gd name="T0" fmla="*/ 0 w 157"/>
                <a:gd name="T1" fmla="*/ 112 h 302"/>
                <a:gd name="T2" fmla="*/ 0 w 157"/>
                <a:gd name="T3" fmla="*/ 19 h 302"/>
                <a:gd name="T4" fmla="*/ 20 w 157"/>
                <a:gd name="T5" fmla="*/ 3 h 302"/>
                <a:gd name="T6" fmla="*/ 32 w 157"/>
                <a:gd name="T7" fmla="*/ 19 h 302"/>
                <a:gd name="T8" fmla="*/ 32 w 157"/>
                <a:gd name="T9" fmla="*/ 105 h 302"/>
                <a:gd name="T10" fmla="*/ 32 w 157"/>
                <a:gd name="T11" fmla="*/ 185 h 302"/>
                <a:gd name="T12" fmla="*/ 38 w 157"/>
                <a:gd name="T13" fmla="*/ 190 h 302"/>
                <a:gd name="T14" fmla="*/ 140 w 157"/>
                <a:gd name="T15" fmla="*/ 190 h 302"/>
                <a:gd name="T16" fmla="*/ 157 w 157"/>
                <a:gd name="T17" fmla="*/ 206 h 302"/>
                <a:gd name="T18" fmla="*/ 141 w 157"/>
                <a:gd name="T19" fmla="*/ 222 h 302"/>
                <a:gd name="T20" fmla="*/ 100 w 157"/>
                <a:gd name="T21" fmla="*/ 222 h 302"/>
                <a:gd name="T22" fmla="*/ 94 w 157"/>
                <a:gd name="T23" fmla="*/ 227 h 302"/>
                <a:gd name="T24" fmla="*/ 94 w 157"/>
                <a:gd name="T25" fmla="*/ 264 h 302"/>
                <a:gd name="T26" fmla="*/ 99 w 157"/>
                <a:gd name="T27" fmla="*/ 269 h 302"/>
                <a:gd name="T28" fmla="*/ 111 w 157"/>
                <a:gd name="T29" fmla="*/ 269 h 302"/>
                <a:gd name="T30" fmla="*/ 126 w 157"/>
                <a:gd name="T31" fmla="*/ 283 h 302"/>
                <a:gd name="T32" fmla="*/ 114 w 157"/>
                <a:gd name="T33" fmla="*/ 300 h 302"/>
                <a:gd name="T34" fmla="*/ 95 w 157"/>
                <a:gd name="T35" fmla="*/ 290 h 302"/>
                <a:gd name="T36" fmla="*/ 87 w 157"/>
                <a:gd name="T37" fmla="*/ 285 h 302"/>
                <a:gd name="T38" fmla="*/ 68 w 157"/>
                <a:gd name="T39" fmla="*/ 285 h 302"/>
                <a:gd name="T40" fmla="*/ 63 w 157"/>
                <a:gd name="T41" fmla="*/ 289 h 302"/>
                <a:gd name="T42" fmla="*/ 46 w 157"/>
                <a:gd name="T43" fmla="*/ 300 h 302"/>
                <a:gd name="T44" fmla="*/ 32 w 157"/>
                <a:gd name="T45" fmla="*/ 288 h 302"/>
                <a:gd name="T46" fmla="*/ 40 w 157"/>
                <a:gd name="T47" fmla="*/ 270 h 302"/>
                <a:gd name="T48" fmla="*/ 53 w 157"/>
                <a:gd name="T49" fmla="*/ 269 h 302"/>
                <a:gd name="T50" fmla="*/ 58 w 157"/>
                <a:gd name="T51" fmla="*/ 269 h 302"/>
                <a:gd name="T52" fmla="*/ 63 w 157"/>
                <a:gd name="T53" fmla="*/ 265 h 302"/>
                <a:gd name="T54" fmla="*/ 63 w 157"/>
                <a:gd name="T55" fmla="*/ 226 h 302"/>
                <a:gd name="T56" fmla="*/ 58 w 157"/>
                <a:gd name="T57" fmla="*/ 222 h 302"/>
                <a:gd name="T58" fmla="*/ 17 w 157"/>
                <a:gd name="T59" fmla="*/ 222 h 302"/>
                <a:gd name="T60" fmla="*/ 0 w 157"/>
                <a:gd name="T61" fmla="*/ 205 h 302"/>
                <a:gd name="T62" fmla="*/ 0 w 157"/>
                <a:gd name="T63" fmla="*/ 112 h 302"/>
                <a:gd name="T64" fmla="*/ 0 w 157"/>
                <a:gd name="T65" fmla="*/ 11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7" h="302">
                  <a:moveTo>
                    <a:pt x="0" y="112"/>
                  </a:moveTo>
                  <a:cubicBezTo>
                    <a:pt x="0" y="81"/>
                    <a:pt x="0" y="50"/>
                    <a:pt x="0" y="19"/>
                  </a:cubicBezTo>
                  <a:cubicBezTo>
                    <a:pt x="0" y="8"/>
                    <a:pt x="9" y="0"/>
                    <a:pt x="20" y="3"/>
                  </a:cubicBezTo>
                  <a:cubicBezTo>
                    <a:pt x="27" y="5"/>
                    <a:pt x="32" y="10"/>
                    <a:pt x="32" y="19"/>
                  </a:cubicBezTo>
                  <a:cubicBezTo>
                    <a:pt x="32" y="48"/>
                    <a:pt x="32" y="76"/>
                    <a:pt x="32" y="105"/>
                  </a:cubicBezTo>
                  <a:cubicBezTo>
                    <a:pt x="32" y="132"/>
                    <a:pt x="32" y="158"/>
                    <a:pt x="32" y="185"/>
                  </a:cubicBezTo>
                  <a:cubicBezTo>
                    <a:pt x="32" y="189"/>
                    <a:pt x="33" y="190"/>
                    <a:pt x="38" y="190"/>
                  </a:cubicBezTo>
                  <a:cubicBezTo>
                    <a:pt x="72" y="190"/>
                    <a:pt x="106" y="190"/>
                    <a:pt x="140" y="190"/>
                  </a:cubicBezTo>
                  <a:cubicBezTo>
                    <a:pt x="150" y="190"/>
                    <a:pt x="157" y="197"/>
                    <a:pt x="157" y="206"/>
                  </a:cubicBezTo>
                  <a:cubicBezTo>
                    <a:pt x="157" y="216"/>
                    <a:pt x="151" y="222"/>
                    <a:pt x="141" y="222"/>
                  </a:cubicBezTo>
                  <a:cubicBezTo>
                    <a:pt x="127" y="222"/>
                    <a:pt x="114" y="222"/>
                    <a:pt x="100" y="222"/>
                  </a:cubicBezTo>
                  <a:cubicBezTo>
                    <a:pt x="96" y="222"/>
                    <a:pt x="94" y="223"/>
                    <a:pt x="94" y="227"/>
                  </a:cubicBezTo>
                  <a:cubicBezTo>
                    <a:pt x="95" y="239"/>
                    <a:pt x="95" y="252"/>
                    <a:pt x="94" y="264"/>
                  </a:cubicBezTo>
                  <a:cubicBezTo>
                    <a:pt x="94" y="267"/>
                    <a:pt x="96" y="269"/>
                    <a:pt x="99" y="269"/>
                  </a:cubicBezTo>
                  <a:cubicBezTo>
                    <a:pt x="103" y="268"/>
                    <a:pt x="107" y="269"/>
                    <a:pt x="111" y="269"/>
                  </a:cubicBezTo>
                  <a:cubicBezTo>
                    <a:pt x="119" y="269"/>
                    <a:pt x="125" y="275"/>
                    <a:pt x="126" y="283"/>
                  </a:cubicBezTo>
                  <a:cubicBezTo>
                    <a:pt x="127" y="291"/>
                    <a:pt x="121" y="298"/>
                    <a:pt x="114" y="300"/>
                  </a:cubicBezTo>
                  <a:cubicBezTo>
                    <a:pt x="105" y="302"/>
                    <a:pt x="97" y="298"/>
                    <a:pt x="95" y="290"/>
                  </a:cubicBezTo>
                  <a:cubicBezTo>
                    <a:pt x="94" y="285"/>
                    <a:pt x="91" y="285"/>
                    <a:pt x="87" y="285"/>
                  </a:cubicBezTo>
                  <a:cubicBezTo>
                    <a:pt x="81" y="285"/>
                    <a:pt x="75" y="285"/>
                    <a:pt x="68" y="285"/>
                  </a:cubicBezTo>
                  <a:cubicBezTo>
                    <a:pt x="65" y="285"/>
                    <a:pt x="63" y="286"/>
                    <a:pt x="63" y="289"/>
                  </a:cubicBezTo>
                  <a:cubicBezTo>
                    <a:pt x="61" y="296"/>
                    <a:pt x="54" y="301"/>
                    <a:pt x="46" y="300"/>
                  </a:cubicBezTo>
                  <a:cubicBezTo>
                    <a:pt x="39" y="300"/>
                    <a:pt x="33" y="295"/>
                    <a:pt x="32" y="288"/>
                  </a:cubicBezTo>
                  <a:cubicBezTo>
                    <a:pt x="30" y="281"/>
                    <a:pt x="33" y="274"/>
                    <a:pt x="40" y="270"/>
                  </a:cubicBezTo>
                  <a:cubicBezTo>
                    <a:pt x="44" y="268"/>
                    <a:pt x="48" y="269"/>
                    <a:pt x="53" y="269"/>
                  </a:cubicBezTo>
                  <a:cubicBezTo>
                    <a:pt x="54" y="269"/>
                    <a:pt x="56" y="269"/>
                    <a:pt x="58" y="269"/>
                  </a:cubicBezTo>
                  <a:cubicBezTo>
                    <a:pt x="61" y="269"/>
                    <a:pt x="63" y="268"/>
                    <a:pt x="63" y="265"/>
                  </a:cubicBezTo>
                  <a:cubicBezTo>
                    <a:pt x="62" y="252"/>
                    <a:pt x="62" y="239"/>
                    <a:pt x="63" y="226"/>
                  </a:cubicBezTo>
                  <a:cubicBezTo>
                    <a:pt x="63" y="222"/>
                    <a:pt x="61" y="222"/>
                    <a:pt x="58" y="222"/>
                  </a:cubicBezTo>
                  <a:cubicBezTo>
                    <a:pt x="44" y="222"/>
                    <a:pt x="31" y="222"/>
                    <a:pt x="17" y="222"/>
                  </a:cubicBezTo>
                  <a:cubicBezTo>
                    <a:pt x="6" y="222"/>
                    <a:pt x="0" y="216"/>
                    <a:pt x="0" y="205"/>
                  </a:cubicBezTo>
                  <a:cubicBezTo>
                    <a:pt x="0" y="174"/>
                    <a:pt x="0" y="143"/>
                    <a:pt x="0" y="112"/>
                  </a:cubicBezTo>
                  <a:cubicBezTo>
                    <a:pt x="0" y="112"/>
                    <a:pt x="0" y="112"/>
                    <a:pt x="0" y="112"/>
                  </a:cubicBezTo>
                  <a:close/>
                </a:path>
              </a:pathLst>
            </a:custGeom>
            <a:solidFill>
              <a:srgbClr val="00338D"/>
            </a:solidFill>
            <a:ln>
              <a:noFill/>
            </a:ln>
          </p:spPr>
          <p:txBody>
            <a:bodyPr vert="horz" wrap="square" lIns="18288" tIns="18288" rIns="18288" bIns="18288" numCol="1" anchor="t" anchorCtr="0" compatLnSpc="1">
              <a:prstTxWarp prst="textNoShape">
                <a:avLst/>
              </a:prstTxWarp>
              <a:noAutofit/>
            </a:bodyPr>
            <a:lstStyle/>
            <a:p>
              <a:endParaRPr lang="en-US" sz="800" dirty="0">
                <a:solidFill>
                  <a:srgbClr val="000000"/>
                </a:solidFill>
              </a:endParaRPr>
            </a:p>
          </p:txBody>
        </p:sp>
        <p:sp>
          <p:nvSpPr>
            <p:cNvPr id="157" name="Freeform 8"/>
            <p:cNvSpPr>
              <a:spLocks/>
            </p:cNvSpPr>
            <p:nvPr/>
          </p:nvSpPr>
          <p:spPr bwMode="auto">
            <a:xfrm>
              <a:off x="1148983" y="3384931"/>
              <a:ext cx="84616" cy="87279"/>
            </a:xfrm>
            <a:custGeom>
              <a:avLst/>
              <a:gdLst>
                <a:gd name="T0" fmla="*/ 1 w 96"/>
                <a:gd name="T1" fmla="*/ 49 h 96"/>
                <a:gd name="T2" fmla="*/ 48 w 96"/>
                <a:gd name="T3" fmla="*/ 1 h 96"/>
                <a:gd name="T4" fmla="*/ 95 w 96"/>
                <a:gd name="T5" fmla="*/ 48 h 96"/>
                <a:gd name="T6" fmla="*/ 48 w 96"/>
                <a:gd name="T7" fmla="*/ 96 h 96"/>
                <a:gd name="T8" fmla="*/ 1 w 96"/>
                <a:gd name="T9" fmla="*/ 49 h 96"/>
              </a:gdLst>
              <a:ahLst/>
              <a:cxnLst>
                <a:cxn ang="0">
                  <a:pos x="T0" y="T1"/>
                </a:cxn>
                <a:cxn ang="0">
                  <a:pos x="T2" y="T3"/>
                </a:cxn>
                <a:cxn ang="0">
                  <a:pos x="T4" y="T5"/>
                </a:cxn>
                <a:cxn ang="0">
                  <a:pos x="T6" y="T7"/>
                </a:cxn>
                <a:cxn ang="0">
                  <a:pos x="T8" y="T9"/>
                </a:cxn>
              </a:cxnLst>
              <a:rect l="0" t="0" r="r" b="b"/>
              <a:pathLst>
                <a:path w="96" h="96">
                  <a:moveTo>
                    <a:pt x="1" y="49"/>
                  </a:moveTo>
                  <a:cubicBezTo>
                    <a:pt x="1" y="22"/>
                    <a:pt x="21" y="1"/>
                    <a:pt x="48" y="1"/>
                  </a:cubicBezTo>
                  <a:cubicBezTo>
                    <a:pt x="74" y="0"/>
                    <a:pt x="96" y="23"/>
                    <a:pt x="95" y="48"/>
                  </a:cubicBezTo>
                  <a:cubicBezTo>
                    <a:pt x="95" y="75"/>
                    <a:pt x="75" y="95"/>
                    <a:pt x="48" y="96"/>
                  </a:cubicBezTo>
                  <a:cubicBezTo>
                    <a:pt x="22" y="96"/>
                    <a:pt x="0" y="74"/>
                    <a:pt x="1" y="49"/>
                  </a:cubicBezTo>
                  <a:close/>
                </a:path>
              </a:pathLst>
            </a:custGeom>
            <a:solidFill>
              <a:srgbClr val="00338D"/>
            </a:solidFill>
            <a:ln>
              <a:noFill/>
            </a:ln>
          </p:spPr>
          <p:txBody>
            <a:bodyPr vert="horz" wrap="square" lIns="18288" tIns="18288" rIns="18288" bIns="18288" numCol="1" anchor="t" anchorCtr="0" compatLnSpc="1">
              <a:prstTxWarp prst="textNoShape">
                <a:avLst/>
              </a:prstTxWarp>
              <a:noAutofit/>
            </a:bodyPr>
            <a:lstStyle/>
            <a:p>
              <a:endParaRPr lang="en-US" sz="800" dirty="0">
                <a:solidFill>
                  <a:srgbClr val="000000"/>
                </a:solidFill>
              </a:endParaRPr>
            </a:p>
          </p:txBody>
        </p:sp>
        <p:sp>
          <p:nvSpPr>
            <p:cNvPr id="159" name="Freeform 28"/>
            <p:cNvSpPr>
              <a:spLocks noEditPoints="1"/>
            </p:cNvSpPr>
            <p:nvPr/>
          </p:nvSpPr>
          <p:spPr bwMode="auto">
            <a:xfrm>
              <a:off x="1110471" y="3954313"/>
              <a:ext cx="363958" cy="372441"/>
            </a:xfrm>
            <a:custGeom>
              <a:avLst/>
              <a:gdLst>
                <a:gd name="T0" fmla="*/ 275 w 372"/>
                <a:gd name="T1" fmla="*/ 366 h 366"/>
                <a:gd name="T2" fmla="*/ 244 w 372"/>
                <a:gd name="T3" fmla="*/ 342 h 366"/>
                <a:gd name="T4" fmla="*/ 202 w 372"/>
                <a:gd name="T5" fmla="*/ 289 h 366"/>
                <a:gd name="T6" fmla="*/ 190 w 372"/>
                <a:gd name="T7" fmla="*/ 263 h 366"/>
                <a:gd name="T8" fmla="*/ 213 w 372"/>
                <a:gd name="T9" fmla="*/ 244 h 366"/>
                <a:gd name="T10" fmla="*/ 237 w 372"/>
                <a:gd name="T11" fmla="*/ 262 h 366"/>
                <a:gd name="T12" fmla="*/ 243 w 372"/>
                <a:gd name="T13" fmla="*/ 267 h 366"/>
                <a:gd name="T14" fmla="*/ 243 w 372"/>
                <a:gd name="T15" fmla="*/ 234 h 366"/>
                <a:gd name="T16" fmla="*/ 238 w 372"/>
                <a:gd name="T17" fmla="*/ 230 h 366"/>
                <a:gd name="T18" fmla="*/ 229 w 372"/>
                <a:gd name="T19" fmla="*/ 230 h 366"/>
                <a:gd name="T20" fmla="*/ 27 w 372"/>
                <a:gd name="T21" fmla="*/ 230 h 366"/>
                <a:gd name="T22" fmla="*/ 0 w 372"/>
                <a:gd name="T23" fmla="*/ 203 h 366"/>
                <a:gd name="T24" fmla="*/ 0 w 372"/>
                <a:gd name="T25" fmla="*/ 24 h 366"/>
                <a:gd name="T26" fmla="*/ 24 w 372"/>
                <a:gd name="T27" fmla="*/ 0 h 366"/>
                <a:gd name="T28" fmla="*/ 326 w 372"/>
                <a:gd name="T29" fmla="*/ 0 h 366"/>
                <a:gd name="T30" fmla="*/ 351 w 372"/>
                <a:gd name="T31" fmla="*/ 24 h 366"/>
                <a:gd name="T32" fmla="*/ 351 w 372"/>
                <a:gd name="T33" fmla="*/ 204 h 366"/>
                <a:gd name="T34" fmla="*/ 325 w 372"/>
                <a:gd name="T35" fmla="*/ 230 h 366"/>
                <a:gd name="T36" fmla="*/ 294 w 372"/>
                <a:gd name="T37" fmla="*/ 230 h 366"/>
                <a:gd name="T38" fmla="*/ 286 w 372"/>
                <a:gd name="T39" fmla="*/ 235 h 366"/>
                <a:gd name="T40" fmla="*/ 295 w 372"/>
                <a:gd name="T41" fmla="*/ 240 h 366"/>
                <a:gd name="T42" fmla="*/ 326 w 372"/>
                <a:gd name="T43" fmla="*/ 240 h 366"/>
                <a:gd name="T44" fmla="*/ 372 w 372"/>
                <a:gd name="T45" fmla="*/ 287 h 366"/>
                <a:gd name="T46" fmla="*/ 371 w 372"/>
                <a:gd name="T47" fmla="*/ 316 h 366"/>
                <a:gd name="T48" fmla="*/ 333 w 372"/>
                <a:gd name="T49" fmla="*/ 366 h 366"/>
                <a:gd name="T50" fmla="*/ 275 w 372"/>
                <a:gd name="T51" fmla="*/ 366 h 366"/>
                <a:gd name="T52" fmla="*/ 164 w 372"/>
                <a:gd name="T53" fmla="*/ 14 h 366"/>
                <a:gd name="T54" fmla="*/ 41 w 372"/>
                <a:gd name="T55" fmla="*/ 14 h 366"/>
                <a:gd name="T56" fmla="*/ 16 w 372"/>
                <a:gd name="T57" fmla="*/ 40 h 366"/>
                <a:gd name="T58" fmla="*/ 16 w 372"/>
                <a:gd name="T59" fmla="*/ 189 h 366"/>
                <a:gd name="T60" fmla="*/ 41 w 372"/>
                <a:gd name="T61" fmla="*/ 214 h 366"/>
                <a:gd name="T62" fmla="*/ 231 w 372"/>
                <a:gd name="T63" fmla="*/ 214 h 366"/>
                <a:gd name="T64" fmla="*/ 238 w 372"/>
                <a:gd name="T65" fmla="*/ 214 h 366"/>
                <a:gd name="T66" fmla="*/ 243 w 372"/>
                <a:gd name="T67" fmla="*/ 208 h 366"/>
                <a:gd name="T68" fmla="*/ 238 w 372"/>
                <a:gd name="T69" fmla="*/ 179 h 366"/>
                <a:gd name="T70" fmla="*/ 244 w 372"/>
                <a:gd name="T71" fmla="*/ 139 h 366"/>
                <a:gd name="T72" fmla="*/ 285 w 372"/>
                <a:gd name="T73" fmla="*/ 139 h 366"/>
                <a:gd name="T74" fmla="*/ 292 w 372"/>
                <a:gd name="T75" fmla="*/ 177 h 366"/>
                <a:gd name="T76" fmla="*/ 286 w 372"/>
                <a:gd name="T77" fmla="*/ 204 h 366"/>
                <a:gd name="T78" fmla="*/ 300 w 372"/>
                <a:gd name="T79" fmla="*/ 212 h 366"/>
                <a:gd name="T80" fmla="*/ 310 w 372"/>
                <a:gd name="T81" fmla="*/ 190 h 366"/>
                <a:gd name="T82" fmla="*/ 310 w 372"/>
                <a:gd name="T83" fmla="*/ 42 h 366"/>
                <a:gd name="T84" fmla="*/ 282 w 372"/>
                <a:gd name="T85" fmla="*/ 14 h 366"/>
                <a:gd name="T86" fmla="*/ 164 w 372"/>
                <a:gd name="T87" fmla="*/ 14 h 366"/>
                <a:gd name="T88" fmla="*/ 242 w 372"/>
                <a:gd name="T89" fmla="*/ 170 h 366"/>
                <a:gd name="T90" fmla="*/ 265 w 372"/>
                <a:gd name="T91" fmla="*/ 146 h 366"/>
                <a:gd name="T92" fmla="*/ 287 w 372"/>
                <a:gd name="T93" fmla="*/ 171 h 366"/>
                <a:gd name="T94" fmla="*/ 281 w 372"/>
                <a:gd name="T95" fmla="*/ 144 h 366"/>
                <a:gd name="T96" fmla="*/ 251 w 372"/>
                <a:gd name="T97" fmla="*/ 142 h 366"/>
                <a:gd name="T98" fmla="*/ 242 w 372"/>
                <a:gd name="T99" fmla="*/ 170 h 366"/>
                <a:gd name="T100" fmla="*/ 342 w 372"/>
                <a:gd name="T101" fmla="*/ 115 h 366"/>
                <a:gd name="T102" fmla="*/ 331 w 372"/>
                <a:gd name="T103" fmla="*/ 102 h 366"/>
                <a:gd name="T104" fmla="*/ 319 w 372"/>
                <a:gd name="T105" fmla="*/ 114 h 366"/>
                <a:gd name="T106" fmla="*/ 330 w 372"/>
                <a:gd name="T107" fmla="*/ 126 h 366"/>
                <a:gd name="T108" fmla="*/ 342 w 372"/>
                <a:gd name="T109" fmla="*/ 115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2" h="366">
                  <a:moveTo>
                    <a:pt x="275" y="366"/>
                  </a:moveTo>
                  <a:cubicBezTo>
                    <a:pt x="262" y="362"/>
                    <a:pt x="253" y="353"/>
                    <a:pt x="244" y="342"/>
                  </a:cubicBezTo>
                  <a:cubicBezTo>
                    <a:pt x="230" y="324"/>
                    <a:pt x="216" y="307"/>
                    <a:pt x="202" y="289"/>
                  </a:cubicBezTo>
                  <a:cubicBezTo>
                    <a:pt x="196" y="281"/>
                    <a:pt x="192" y="273"/>
                    <a:pt x="190" y="263"/>
                  </a:cubicBezTo>
                  <a:cubicBezTo>
                    <a:pt x="187" y="248"/>
                    <a:pt x="198" y="239"/>
                    <a:pt x="213" y="244"/>
                  </a:cubicBezTo>
                  <a:cubicBezTo>
                    <a:pt x="223" y="247"/>
                    <a:pt x="230" y="255"/>
                    <a:pt x="237" y="262"/>
                  </a:cubicBezTo>
                  <a:cubicBezTo>
                    <a:pt x="238" y="264"/>
                    <a:pt x="239" y="267"/>
                    <a:pt x="243" y="267"/>
                  </a:cubicBezTo>
                  <a:cubicBezTo>
                    <a:pt x="243" y="256"/>
                    <a:pt x="243" y="245"/>
                    <a:pt x="243" y="234"/>
                  </a:cubicBezTo>
                  <a:cubicBezTo>
                    <a:pt x="243" y="231"/>
                    <a:pt x="241" y="230"/>
                    <a:pt x="238" y="230"/>
                  </a:cubicBezTo>
                  <a:cubicBezTo>
                    <a:pt x="235" y="230"/>
                    <a:pt x="232" y="230"/>
                    <a:pt x="229" y="230"/>
                  </a:cubicBezTo>
                  <a:cubicBezTo>
                    <a:pt x="162" y="230"/>
                    <a:pt x="94" y="230"/>
                    <a:pt x="27" y="230"/>
                  </a:cubicBezTo>
                  <a:cubicBezTo>
                    <a:pt x="6" y="230"/>
                    <a:pt x="0" y="223"/>
                    <a:pt x="0" y="203"/>
                  </a:cubicBezTo>
                  <a:cubicBezTo>
                    <a:pt x="0" y="143"/>
                    <a:pt x="0" y="84"/>
                    <a:pt x="0" y="24"/>
                  </a:cubicBezTo>
                  <a:cubicBezTo>
                    <a:pt x="0" y="6"/>
                    <a:pt x="6" y="0"/>
                    <a:pt x="24" y="0"/>
                  </a:cubicBezTo>
                  <a:cubicBezTo>
                    <a:pt x="125" y="0"/>
                    <a:pt x="226" y="0"/>
                    <a:pt x="326" y="0"/>
                  </a:cubicBezTo>
                  <a:cubicBezTo>
                    <a:pt x="343" y="0"/>
                    <a:pt x="351" y="7"/>
                    <a:pt x="351" y="24"/>
                  </a:cubicBezTo>
                  <a:cubicBezTo>
                    <a:pt x="351" y="84"/>
                    <a:pt x="351" y="144"/>
                    <a:pt x="351" y="204"/>
                  </a:cubicBezTo>
                  <a:cubicBezTo>
                    <a:pt x="351" y="222"/>
                    <a:pt x="343" y="230"/>
                    <a:pt x="325" y="230"/>
                  </a:cubicBezTo>
                  <a:cubicBezTo>
                    <a:pt x="315" y="230"/>
                    <a:pt x="305" y="230"/>
                    <a:pt x="294" y="230"/>
                  </a:cubicBezTo>
                  <a:cubicBezTo>
                    <a:pt x="291" y="230"/>
                    <a:pt x="286" y="229"/>
                    <a:pt x="286" y="235"/>
                  </a:cubicBezTo>
                  <a:cubicBezTo>
                    <a:pt x="286" y="241"/>
                    <a:pt x="291" y="240"/>
                    <a:pt x="295" y="240"/>
                  </a:cubicBezTo>
                  <a:cubicBezTo>
                    <a:pt x="305" y="240"/>
                    <a:pt x="316" y="240"/>
                    <a:pt x="326" y="240"/>
                  </a:cubicBezTo>
                  <a:cubicBezTo>
                    <a:pt x="355" y="241"/>
                    <a:pt x="372" y="259"/>
                    <a:pt x="372" y="287"/>
                  </a:cubicBezTo>
                  <a:cubicBezTo>
                    <a:pt x="372" y="297"/>
                    <a:pt x="371" y="306"/>
                    <a:pt x="371" y="316"/>
                  </a:cubicBezTo>
                  <a:cubicBezTo>
                    <a:pt x="370" y="342"/>
                    <a:pt x="357" y="358"/>
                    <a:pt x="333" y="366"/>
                  </a:cubicBezTo>
                  <a:cubicBezTo>
                    <a:pt x="314" y="366"/>
                    <a:pt x="295" y="366"/>
                    <a:pt x="275" y="366"/>
                  </a:cubicBezTo>
                  <a:close/>
                  <a:moveTo>
                    <a:pt x="164" y="14"/>
                  </a:moveTo>
                  <a:cubicBezTo>
                    <a:pt x="123" y="14"/>
                    <a:pt x="82" y="14"/>
                    <a:pt x="41" y="14"/>
                  </a:cubicBezTo>
                  <a:cubicBezTo>
                    <a:pt x="23" y="14"/>
                    <a:pt x="16" y="22"/>
                    <a:pt x="16" y="40"/>
                  </a:cubicBezTo>
                  <a:cubicBezTo>
                    <a:pt x="16" y="90"/>
                    <a:pt x="16" y="139"/>
                    <a:pt x="16" y="189"/>
                  </a:cubicBezTo>
                  <a:cubicBezTo>
                    <a:pt x="16" y="207"/>
                    <a:pt x="22" y="214"/>
                    <a:pt x="41" y="214"/>
                  </a:cubicBezTo>
                  <a:cubicBezTo>
                    <a:pt x="104" y="214"/>
                    <a:pt x="167" y="214"/>
                    <a:pt x="231" y="214"/>
                  </a:cubicBezTo>
                  <a:cubicBezTo>
                    <a:pt x="233" y="214"/>
                    <a:pt x="235" y="214"/>
                    <a:pt x="238" y="214"/>
                  </a:cubicBezTo>
                  <a:cubicBezTo>
                    <a:pt x="241" y="214"/>
                    <a:pt x="243" y="212"/>
                    <a:pt x="243" y="208"/>
                  </a:cubicBezTo>
                  <a:cubicBezTo>
                    <a:pt x="243" y="198"/>
                    <a:pt x="245" y="188"/>
                    <a:pt x="238" y="179"/>
                  </a:cubicBezTo>
                  <a:cubicBezTo>
                    <a:pt x="229" y="166"/>
                    <a:pt x="233" y="149"/>
                    <a:pt x="244" y="139"/>
                  </a:cubicBezTo>
                  <a:cubicBezTo>
                    <a:pt x="256" y="129"/>
                    <a:pt x="273" y="129"/>
                    <a:pt x="285" y="139"/>
                  </a:cubicBezTo>
                  <a:cubicBezTo>
                    <a:pt x="296" y="147"/>
                    <a:pt x="300" y="165"/>
                    <a:pt x="292" y="177"/>
                  </a:cubicBezTo>
                  <a:cubicBezTo>
                    <a:pt x="286" y="186"/>
                    <a:pt x="286" y="195"/>
                    <a:pt x="286" y="204"/>
                  </a:cubicBezTo>
                  <a:cubicBezTo>
                    <a:pt x="286" y="214"/>
                    <a:pt x="291" y="217"/>
                    <a:pt x="300" y="212"/>
                  </a:cubicBezTo>
                  <a:cubicBezTo>
                    <a:pt x="308" y="207"/>
                    <a:pt x="310" y="199"/>
                    <a:pt x="310" y="190"/>
                  </a:cubicBezTo>
                  <a:cubicBezTo>
                    <a:pt x="310" y="141"/>
                    <a:pt x="310" y="91"/>
                    <a:pt x="310" y="42"/>
                  </a:cubicBezTo>
                  <a:cubicBezTo>
                    <a:pt x="310" y="21"/>
                    <a:pt x="304" y="14"/>
                    <a:pt x="282" y="14"/>
                  </a:cubicBezTo>
                  <a:cubicBezTo>
                    <a:pt x="243" y="14"/>
                    <a:pt x="203" y="14"/>
                    <a:pt x="164" y="14"/>
                  </a:cubicBezTo>
                  <a:close/>
                  <a:moveTo>
                    <a:pt x="242" y="170"/>
                  </a:moveTo>
                  <a:cubicBezTo>
                    <a:pt x="248" y="159"/>
                    <a:pt x="249" y="146"/>
                    <a:pt x="265" y="146"/>
                  </a:cubicBezTo>
                  <a:cubicBezTo>
                    <a:pt x="282" y="145"/>
                    <a:pt x="281" y="161"/>
                    <a:pt x="287" y="171"/>
                  </a:cubicBezTo>
                  <a:cubicBezTo>
                    <a:pt x="291" y="161"/>
                    <a:pt x="289" y="150"/>
                    <a:pt x="281" y="144"/>
                  </a:cubicBezTo>
                  <a:cubicBezTo>
                    <a:pt x="273" y="137"/>
                    <a:pt x="260" y="136"/>
                    <a:pt x="251" y="142"/>
                  </a:cubicBezTo>
                  <a:cubicBezTo>
                    <a:pt x="242" y="148"/>
                    <a:pt x="238" y="158"/>
                    <a:pt x="242" y="170"/>
                  </a:cubicBezTo>
                  <a:close/>
                  <a:moveTo>
                    <a:pt x="342" y="115"/>
                  </a:moveTo>
                  <a:cubicBezTo>
                    <a:pt x="343" y="109"/>
                    <a:pt x="337" y="103"/>
                    <a:pt x="331" y="102"/>
                  </a:cubicBezTo>
                  <a:cubicBezTo>
                    <a:pt x="325" y="102"/>
                    <a:pt x="320" y="108"/>
                    <a:pt x="319" y="114"/>
                  </a:cubicBezTo>
                  <a:cubicBezTo>
                    <a:pt x="319" y="121"/>
                    <a:pt x="324" y="126"/>
                    <a:pt x="330" y="126"/>
                  </a:cubicBezTo>
                  <a:cubicBezTo>
                    <a:pt x="337" y="126"/>
                    <a:pt x="342" y="121"/>
                    <a:pt x="342" y="115"/>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 tIns="18288" rIns="18288" bIns="18288" numCol="1" anchor="t" anchorCtr="0" compatLnSpc="1">
              <a:prstTxWarp prst="textNoShape">
                <a:avLst/>
              </a:prstTxWarp>
              <a:noAutofit/>
            </a:bodyPr>
            <a:lstStyle/>
            <a:p>
              <a:endParaRPr lang="en-US" sz="800" dirty="0">
                <a:solidFill>
                  <a:srgbClr val="000000"/>
                </a:solidFill>
              </a:endParaRPr>
            </a:p>
          </p:txBody>
        </p:sp>
        <p:sp>
          <p:nvSpPr>
            <p:cNvPr id="160" name="Freeform 29"/>
            <p:cNvSpPr>
              <a:spLocks/>
            </p:cNvSpPr>
            <p:nvPr/>
          </p:nvSpPr>
          <p:spPr bwMode="auto">
            <a:xfrm>
              <a:off x="1457796" y="3881046"/>
              <a:ext cx="68487" cy="96672"/>
            </a:xfrm>
            <a:custGeom>
              <a:avLst/>
              <a:gdLst>
                <a:gd name="T0" fmla="*/ 13 w 69"/>
                <a:gd name="T1" fmla="*/ 0 h 95"/>
                <a:gd name="T2" fmla="*/ 57 w 69"/>
                <a:gd name="T3" fmla="*/ 36 h 95"/>
                <a:gd name="T4" fmla="*/ 67 w 69"/>
                <a:gd name="T5" fmla="*/ 85 h 95"/>
                <a:gd name="T6" fmla="*/ 59 w 69"/>
                <a:gd name="T7" fmla="*/ 94 h 95"/>
                <a:gd name="T8" fmla="*/ 49 w 69"/>
                <a:gd name="T9" fmla="*/ 82 h 95"/>
                <a:gd name="T10" fmla="*/ 15 w 69"/>
                <a:gd name="T11" fmla="*/ 22 h 95"/>
                <a:gd name="T12" fmla="*/ 6 w 69"/>
                <a:gd name="T13" fmla="*/ 0 h 95"/>
                <a:gd name="T14" fmla="*/ 13 w 69"/>
                <a:gd name="T15" fmla="*/ 0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95">
                  <a:moveTo>
                    <a:pt x="13" y="0"/>
                  </a:moveTo>
                  <a:cubicBezTo>
                    <a:pt x="31" y="8"/>
                    <a:pt x="47" y="18"/>
                    <a:pt x="57" y="36"/>
                  </a:cubicBezTo>
                  <a:cubicBezTo>
                    <a:pt x="66" y="51"/>
                    <a:pt x="69" y="67"/>
                    <a:pt x="67" y="85"/>
                  </a:cubicBezTo>
                  <a:cubicBezTo>
                    <a:pt x="67" y="89"/>
                    <a:pt x="66" y="95"/>
                    <a:pt x="59" y="94"/>
                  </a:cubicBezTo>
                  <a:cubicBezTo>
                    <a:pt x="52" y="93"/>
                    <a:pt x="47" y="90"/>
                    <a:pt x="49" y="82"/>
                  </a:cubicBezTo>
                  <a:cubicBezTo>
                    <a:pt x="53" y="56"/>
                    <a:pt x="36" y="31"/>
                    <a:pt x="15" y="22"/>
                  </a:cubicBezTo>
                  <a:cubicBezTo>
                    <a:pt x="0" y="15"/>
                    <a:pt x="0" y="15"/>
                    <a:pt x="6" y="0"/>
                  </a:cubicBezTo>
                  <a:cubicBezTo>
                    <a:pt x="9" y="0"/>
                    <a:pt x="11" y="0"/>
                    <a:pt x="13" y="0"/>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 tIns="18288" rIns="18288" bIns="18288" numCol="1" anchor="t" anchorCtr="0" compatLnSpc="1">
              <a:prstTxWarp prst="textNoShape">
                <a:avLst/>
              </a:prstTxWarp>
              <a:noAutofit/>
            </a:bodyPr>
            <a:lstStyle/>
            <a:p>
              <a:endParaRPr lang="en-US" sz="800" dirty="0">
                <a:solidFill>
                  <a:srgbClr val="000000"/>
                </a:solidFill>
              </a:endParaRPr>
            </a:p>
          </p:txBody>
        </p:sp>
        <p:sp>
          <p:nvSpPr>
            <p:cNvPr id="161" name="Freeform 30"/>
            <p:cNvSpPr>
              <a:spLocks/>
            </p:cNvSpPr>
            <p:nvPr/>
          </p:nvSpPr>
          <p:spPr bwMode="auto">
            <a:xfrm>
              <a:off x="1450948" y="3912591"/>
              <a:ext cx="41092" cy="55968"/>
            </a:xfrm>
            <a:custGeom>
              <a:avLst/>
              <a:gdLst>
                <a:gd name="T0" fmla="*/ 42 w 42"/>
                <a:gd name="T1" fmla="*/ 43 h 55"/>
                <a:gd name="T2" fmla="*/ 34 w 42"/>
                <a:gd name="T3" fmla="*/ 55 h 55"/>
                <a:gd name="T4" fmla="*/ 22 w 42"/>
                <a:gd name="T5" fmla="*/ 43 h 55"/>
                <a:gd name="T6" fmla="*/ 8 w 42"/>
                <a:gd name="T7" fmla="*/ 21 h 55"/>
                <a:gd name="T8" fmla="*/ 4 w 42"/>
                <a:gd name="T9" fmla="*/ 6 h 55"/>
                <a:gd name="T10" fmla="*/ 16 w 42"/>
                <a:gd name="T11" fmla="*/ 5 h 55"/>
                <a:gd name="T12" fmla="*/ 42 w 42"/>
                <a:gd name="T13" fmla="*/ 43 h 55"/>
              </a:gdLst>
              <a:ahLst/>
              <a:cxnLst>
                <a:cxn ang="0">
                  <a:pos x="T0" y="T1"/>
                </a:cxn>
                <a:cxn ang="0">
                  <a:pos x="T2" y="T3"/>
                </a:cxn>
                <a:cxn ang="0">
                  <a:pos x="T4" y="T5"/>
                </a:cxn>
                <a:cxn ang="0">
                  <a:pos x="T6" y="T7"/>
                </a:cxn>
                <a:cxn ang="0">
                  <a:pos x="T8" y="T9"/>
                </a:cxn>
                <a:cxn ang="0">
                  <a:pos x="T10" y="T11"/>
                </a:cxn>
                <a:cxn ang="0">
                  <a:pos x="T12" y="T13"/>
                </a:cxn>
              </a:cxnLst>
              <a:rect l="0" t="0" r="r" b="b"/>
              <a:pathLst>
                <a:path w="42" h="55">
                  <a:moveTo>
                    <a:pt x="42" y="43"/>
                  </a:moveTo>
                  <a:cubicBezTo>
                    <a:pt x="41" y="48"/>
                    <a:pt x="42" y="55"/>
                    <a:pt x="34" y="55"/>
                  </a:cubicBezTo>
                  <a:cubicBezTo>
                    <a:pt x="28" y="54"/>
                    <a:pt x="21" y="53"/>
                    <a:pt x="22" y="43"/>
                  </a:cubicBezTo>
                  <a:cubicBezTo>
                    <a:pt x="23" y="33"/>
                    <a:pt x="17" y="25"/>
                    <a:pt x="8" y="21"/>
                  </a:cubicBezTo>
                  <a:cubicBezTo>
                    <a:pt x="0" y="18"/>
                    <a:pt x="3" y="12"/>
                    <a:pt x="4" y="6"/>
                  </a:cubicBezTo>
                  <a:cubicBezTo>
                    <a:pt x="7" y="0"/>
                    <a:pt x="12" y="3"/>
                    <a:pt x="16" y="5"/>
                  </a:cubicBezTo>
                  <a:cubicBezTo>
                    <a:pt x="32" y="12"/>
                    <a:pt x="41" y="25"/>
                    <a:pt x="42" y="43"/>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 tIns="18288" rIns="18288" bIns="18288" numCol="1" anchor="t" anchorCtr="0" compatLnSpc="1">
              <a:prstTxWarp prst="textNoShape">
                <a:avLst/>
              </a:prstTxWarp>
              <a:noAutofit/>
            </a:bodyPr>
            <a:lstStyle/>
            <a:p>
              <a:endParaRPr lang="en-US" sz="800" dirty="0">
                <a:solidFill>
                  <a:srgbClr val="000000"/>
                </a:solidFill>
              </a:endParaRPr>
            </a:p>
          </p:txBody>
        </p:sp>
        <p:sp>
          <p:nvSpPr>
            <p:cNvPr id="162" name="Freeform 31"/>
            <p:cNvSpPr>
              <a:spLocks/>
            </p:cNvSpPr>
            <p:nvPr/>
          </p:nvSpPr>
          <p:spPr bwMode="auto">
            <a:xfrm>
              <a:off x="1204396" y="3990946"/>
              <a:ext cx="131103" cy="168922"/>
            </a:xfrm>
            <a:custGeom>
              <a:avLst/>
              <a:gdLst>
                <a:gd name="T0" fmla="*/ 48 w 134"/>
                <a:gd name="T1" fmla="*/ 100 h 166"/>
                <a:gd name="T2" fmla="*/ 18 w 134"/>
                <a:gd name="T3" fmla="*/ 55 h 166"/>
                <a:gd name="T4" fmla="*/ 33 w 134"/>
                <a:gd name="T5" fmla="*/ 19 h 166"/>
                <a:gd name="T6" fmla="*/ 103 w 134"/>
                <a:gd name="T7" fmla="*/ 22 h 166"/>
                <a:gd name="T8" fmla="*/ 87 w 134"/>
                <a:gd name="T9" fmla="*/ 100 h 166"/>
                <a:gd name="T10" fmla="*/ 96 w 134"/>
                <a:gd name="T11" fmla="*/ 105 h 166"/>
                <a:gd name="T12" fmla="*/ 133 w 134"/>
                <a:gd name="T13" fmla="*/ 159 h 166"/>
                <a:gd name="T14" fmla="*/ 126 w 134"/>
                <a:gd name="T15" fmla="*/ 165 h 166"/>
                <a:gd name="T16" fmla="*/ 94 w 134"/>
                <a:gd name="T17" fmla="*/ 165 h 166"/>
                <a:gd name="T18" fmla="*/ 11 w 134"/>
                <a:gd name="T19" fmla="*/ 165 h 166"/>
                <a:gd name="T20" fmla="*/ 2 w 134"/>
                <a:gd name="T21" fmla="*/ 154 h 166"/>
                <a:gd name="T22" fmla="*/ 45 w 134"/>
                <a:gd name="T23" fmla="*/ 102 h 166"/>
                <a:gd name="T24" fmla="*/ 47 w 134"/>
                <a:gd name="T25" fmla="*/ 101 h 166"/>
                <a:gd name="T26" fmla="*/ 48 w 134"/>
                <a:gd name="T27" fmla="*/ 10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4" h="166">
                  <a:moveTo>
                    <a:pt x="48" y="100"/>
                  </a:moveTo>
                  <a:cubicBezTo>
                    <a:pt x="30" y="90"/>
                    <a:pt x="19" y="76"/>
                    <a:pt x="18" y="55"/>
                  </a:cubicBezTo>
                  <a:cubicBezTo>
                    <a:pt x="18" y="41"/>
                    <a:pt x="23" y="29"/>
                    <a:pt x="33" y="19"/>
                  </a:cubicBezTo>
                  <a:cubicBezTo>
                    <a:pt x="53" y="0"/>
                    <a:pt x="84" y="1"/>
                    <a:pt x="103" y="22"/>
                  </a:cubicBezTo>
                  <a:cubicBezTo>
                    <a:pt x="125" y="46"/>
                    <a:pt x="119" y="73"/>
                    <a:pt x="87" y="100"/>
                  </a:cubicBezTo>
                  <a:cubicBezTo>
                    <a:pt x="89" y="103"/>
                    <a:pt x="93" y="103"/>
                    <a:pt x="96" y="105"/>
                  </a:cubicBezTo>
                  <a:cubicBezTo>
                    <a:pt x="122" y="114"/>
                    <a:pt x="129" y="136"/>
                    <a:pt x="133" y="159"/>
                  </a:cubicBezTo>
                  <a:cubicBezTo>
                    <a:pt x="134" y="165"/>
                    <a:pt x="130" y="165"/>
                    <a:pt x="126" y="165"/>
                  </a:cubicBezTo>
                  <a:cubicBezTo>
                    <a:pt x="115" y="165"/>
                    <a:pt x="105" y="165"/>
                    <a:pt x="94" y="165"/>
                  </a:cubicBezTo>
                  <a:cubicBezTo>
                    <a:pt x="67" y="165"/>
                    <a:pt x="39" y="166"/>
                    <a:pt x="11" y="165"/>
                  </a:cubicBezTo>
                  <a:cubicBezTo>
                    <a:pt x="0" y="165"/>
                    <a:pt x="0" y="165"/>
                    <a:pt x="2" y="154"/>
                  </a:cubicBezTo>
                  <a:cubicBezTo>
                    <a:pt x="6" y="129"/>
                    <a:pt x="18" y="110"/>
                    <a:pt x="45" y="102"/>
                  </a:cubicBezTo>
                  <a:cubicBezTo>
                    <a:pt x="45" y="102"/>
                    <a:pt x="46" y="102"/>
                    <a:pt x="47" y="101"/>
                  </a:cubicBezTo>
                  <a:cubicBezTo>
                    <a:pt x="47" y="101"/>
                    <a:pt x="47" y="101"/>
                    <a:pt x="48" y="100"/>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 tIns="18288" rIns="18288" bIns="18288" numCol="1" anchor="t" anchorCtr="0" compatLnSpc="1">
              <a:prstTxWarp prst="textNoShape">
                <a:avLst/>
              </a:prstTxWarp>
              <a:noAutofit/>
            </a:bodyPr>
            <a:lstStyle/>
            <a:p>
              <a:endParaRPr lang="en-US" sz="800" dirty="0">
                <a:solidFill>
                  <a:srgbClr val="000000"/>
                </a:solidFill>
              </a:endParaRPr>
            </a:p>
          </p:txBody>
        </p:sp>
        <p:sp>
          <p:nvSpPr>
            <p:cNvPr id="163" name="TextBox 162"/>
            <p:cNvSpPr txBox="1"/>
            <p:nvPr/>
          </p:nvSpPr>
          <p:spPr>
            <a:xfrm>
              <a:off x="1053093" y="3141519"/>
              <a:ext cx="636008" cy="160482"/>
            </a:xfrm>
            <a:prstGeom prst="rect">
              <a:avLst/>
            </a:prstGeom>
            <a:noFill/>
          </p:spPr>
          <p:txBody>
            <a:bodyPr wrap="square" lIns="18288" tIns="18288" rIns="18288" bIns="18288" rtlCol="0">
              <a:noAutofit/>
            </a:bodyPr>
            <a:lstStyle/>
            <a:p>
              <a:pPr>
                <a:spcAft>
                  <a:spcPts val="450"/>
                </a:spcAft>
              </a:pPr>
              <a:r>
                <a:rPr lang="en-US" sz="800" dirty="0">
                  <a:solidFill>
                    <a:srgbClr val="000000"/>
                  </a:solidFill>
                </a:rPr>
                <a:t>End Users</a:t>
              </a:r>
            </a:p>
          </p:txBody>
        </p:sp>
        <p:sp>
          <p:nvSpPr>
            <p:cNvPr id="166" name="Rectangle 843"/>
            <p:cNvSpPr>
              <a:spLocks noChangeArrowheads="1"/>
            </p:cNvSpPr>
            <p:nvPr/>
          </p:nvSpPr>
          <p:spPr bwMode="auto">
            <a:xfrm>
              <a:off x="1488005" y="3634956"/>
              <a:ext cx="493195" cy="155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 tIns="18288" rIns="18288" bIns="18288" numCol="1" anchor="t" anchorCtr="0" compatLnSpc="1">
              <a:prstTxWarp prst="textNoShape">
                <a:avLst/>
              </a:prstTxWarp>
              <a:no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spcBef>
                  <a:spcPct val="0"/>
                </a:spcBef>
                <a:spcAft>
                  <a:spcPct val="0"/>
                </a:spcAft>
              </a:pPr>
              <a:r>
                <a:rPr lang="en-US" altLang="en-US" sz="800" b="1" dirty="0" smtClean="0">
                  <a:solidFill>
                    <a:srgbClr val="000000"/>
                  </a:solidFill>
                  <a:latin typeface="+mn-lt"/>
                  <a:cs typeface="Arial" panose="020B0604020202020204" pitchFamily="34" charset="0"/>
                </a:rPr>
                <a:t>Authenti-cate</a:t>
              </a:r>
              <a:endParaRPr lang="en-US" altLang="en-US" sz="800" b="1" dirty="0">
                <a:solidFill>
                  <a:srgbClr val="000000"/>
                </a:solidFill>
                <a:latin typeface="+mn-lt"/>
                <a:cs typeface="Arial" panose="020B0604020202020204" pitchFamily="34" charset="0"/>
              </a:endParaRPr>
            </a:p>
          </p:txBody>
        </p:sp>
        <p:grpSp>
          <p:nvGrpSpPr>
            <p:cNvPr id="4" name="Group 3"/>
            <p:cNvGrpSpPr/>
            <p:nvPr/>
          </p:nvGrpSpPr>
          <p:grpSpPr>
            <a:xfrm>
              <a:off x="1490664" y="1422176"/>
              <a:ext cx="6938962" cy="4322547"/>
              <a:chOff x="1843512" y="1422176"/>
              <a:chExt cx="6324688" cy="4322547"/>
            </a:xfrm>
          </p:grpSpPr>
          <p:sp>
            <p:nvSpPr>
              <p:cNvPr id="241" name="Rectangle 240"/>
              <p:cNvSpPr/>
              <p:nvPr/>
            </p:nvSpPr>
            <p:spPr>
              <a:xfrm>
                <a:off x="4092277" y="1431790"/>
                <a:ext cx="2062775" cy="1026922"/>
              </a:xfrm>
              <a:prstGeom prst="rect">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endParaRPr lang="en-US" sz="800" dirty="0">
                  <a:solidFill>
                    <a:prstClr val="white"/>
                  </a:solidFill>
                </a:endParaRPr>
              </a:p>
            </p:txBody>
          </p:sp>
          <p:sp>
            <p:nvSpPr>
              <p:cNvPr id="141" name="Rectangle 86"/>
              <p:cNvSpPr>
                <a:spLocks noChangeArrowheads="1"/>
              </p:cNvSpPr>
              <p:nvPr/>
            </p:nvSpPr>
            <p:spPr bwMode="auto">
              <a:xfrm>
                <a:off x="6989353" y="3720968"/>
                <a:ext cx="591891" cy="359532"/>
              </a:xfrm>
              <a:prstGeom prst="rect">
                <a:avLst/>
              </a:prstGeom>
              <a:solidFill>
                <a:srgbClr val="43B02A"/>
              </a:solidFill>
              <a:ln>
                <a:solidFill>
                  <a:schemeClr val="bg1"/>
                </a:solidFill>
              </a:ln>
            </p:spPr>
            <p:txBody>
              <a:bodyPr vert="horz" wrap="square" lIns="18288" tIns="18288" rIns="18288" bIns="18288" numCol="1" anchor="t" anchorCtr="0" compatLnSpc="1">
                <a:prstTxWarp prst="textNoShape">
                  <a:avLst/>
                </a:prstTxWarp>
                <a:noAutofit/>
              </a:bodyPr>
              <a:lstStyle/>
              <a:p>
                <a:pPr algn="ctr"/>
                <a:endParaRPr lang="en-US" sz="800" dirty="0">
                  <a:solidFill>
                    <a:prstClr val="white"/>
                  </a:solidFill>
                  <a:cs typeface="Arial" panose="020B0604020202020204" pitchFamily="34" charset="0"/>
                </a:endParaRPr>
              </a:p>
              <a:p>
                <a:pPr algn="ctr"/>
                <a:r>
                  <a:rPr lang="en-US" sz="800" dirty="0">
                    <a:solidFill>
                      <a:prstClr val="white"/>
                    </a:solidFill>
                    <a:cs typeface="Arial" panose="020B0604020202020204" pitchFamily="34" charset="0"/>
                  </a:rPr>
                  <a:t>Container</a:t>
                </a:r>
              </a:p>
            </p:txBody>
          </p:sp>
          <p:sp>
            <p:nvSpPr>
              <p:cNvPr id="26" name="Rectangle 25"/>
              <p:cNvSpPr/>
              <p:nvPr/>
            </p:nvSpPr>
            <p:spPr>
              <a:xfrm>
                <a:off x="4092277" y="2660719"/>
                <a:ext cx="3856658" cy="1846740"/>
              </a:xfrm>
              <a:prstGeom prst="rect">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endParaRPr lang="en-US" sz="800" dirty="0">
                  <a:solidFill>
                    <a:prstClr val="white"/>
                  </a:solidFill>
                </a:endParaRPr>
              </a:p>
            </p:txBody>
          </p:sp>
          <p:sp>
            <p:nvSpPr>
              <p:cNvPr id="20" name="Rectangle 19"/>
              <p:cNvSpPr/>
              <p:nvPr/>
            </p:nvSpPr>
            <p:spPr>
              <a:xfrm>
                <a:off x="5983018" y="2775571"/>
                <a:ext cx="1807994" cy="1635872"/>
              </a:xfrm>
              <a:prstGeom prst="rect">
                <a:avLst/>
              </a:prstGeom>
              <a:solidFill>
                <a:srgbClr val="005EB8"/>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endParaRPr lang="en-US" sz="800" dirty="0">
                  <a:solidFill>
                    <a:prstClr val="white"/>
                  </a:solidFill>
                </a:endParaRPr>
              </a:p>
            </p:txBody>
          </p:sp>
          <p:sp>
            <p:nvSpPr>
              <p:cNvPr id="98" name="Rectangle 97"/>
              <p:cNvSpPr/>
              <p:nvPr/>
            </p:nvSpPr>
            <p:spPr>
              <a:xfrm>
                <a:off x="6406328" y="2995784"/>
                <a:ext cx="1323588" cy="1033655"/>
              </a:xfrm>
              <a:prstGeom prst="rect">
                <a:avLst/>
              </a:prstGeom>
              <a:solidFill>
                <a:srgbClr val="0091D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r>
                  <a:rPr lang="en-US" sz="800" dirty="0">
                    <a:solidFill>
                      <a:prstClr val="white"/>
                    </a:solidFill>
                  </a:rPr>
                  <a:t>]’d</a:t>
                </a:r>
              </a:p>
              <a:p>
                <a:r>
                  <a:rPr lang="en-US" sz="800" dirty="0">
                    <a:solidFill>
                      <a:prstClr val="white"/>
                    </a:solidFill>
                  </a:rPr>
                  <a:t>fcg</a:t>
                </a:r>
              </a:p>
            </p:txBody>
          </p:sp>
          <p:sp>
            <p:nvSpPr>
              <p:cNvPr id="97" name="Rectangle 96"/>
              <p:cNvSpPr/>
              <p:nvPr/>
            </p:nvSpPr>
            <p:spPr>
              <a:xfrm>
                <a:off x="6314278" y="3114879"/>
                <a:ext cx="1323588" cy="1033655"/>
              </a:xfrm>
              <a:prstGeom prst="rect">
                <a:avLst/>
              </a:prstGeom>
              <a:solidFill>
                <a:srgbClr val="0091D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r>
                  <a:rPr lang="en-US" sz="800" dirty="0">
                    <a:solidFill>
                      <a:prstClr val="white"/>
                    </a:solidFill>
                  </a:rPr>
                  <a:t>]’d</a:t>
                </a:r>
              </a:p>
              <a:p>
                <a:r>
                  <a:rPr lang="en-US" sz="800" dirty="0">
                    <a:solidFill>
                      <a:prstClr val="white"/>
                    </a:solidFill>
                  </a:rPr>
                  <a:t>fcg</a:t>
                </a:r>
              </a:p>
            </p:txBody>
          </p:sp>
          <p:sp>
            <p:nvSpPr>
              <p:cNvPr id="89" name="Rectangle 88"/>
              <p:cNvSpPr/>
              <p:nvPr/>
            </p:nvSpPr>
            <p:spPr>
              <a:xfrm>
                <a:off x="6156354" y="3233974"/>
                <a:ext cx="1389461" cy="1033655"/>
              </a:xfrm>
              <a:prstGeom prst="rect">
                <a:avLst/>
              </a:prstGeom>
              <a:solidFill>
                <a:srgbClr val="0091D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endParaRPr lang="en-US" sz="800" dirty="0">
                  <a:solidFill>
                    <a:prstClr val="white"/>
                  </a:solidFill>
                </a:endParaRPr>
              </a:p>
            </p:txBody>
          </p:sp>
          <p:sp>
            <p:nvSpPr>
              <p:cNvPr id="90" name="Rectangle 86"/>
              <p:cNvSpPr>
                <a:spLocks noChangeArrowheads="1"/>
              </p:cNvSpPr>
              <p:nvPr/>
            </p:nvSpPr>
            <p:spPr bwMode="auto">
              <a:xfrm>
                <a:off x="6224813" y="3391834"/>
                <a:ext cx="549453" cy="359532"/>
              </a:xfrm>
              <a:prstGeom prst="rect">
                <a:avLst/>
              </a:prstGeom>
              <a:solidFill>
                <a:schemeClr val="bg1"/>
              </a:solidFill>
              <a:ln>
                <a:noFill/>
              </a:ln>
            </p:spPr>
            <p:txBody>
              <a:bodyPr vert="horz" wrap="square" lIns="18288" tIns="18288" rIns="18288" bIns="18288" numCol="1" anchor="t" anchorCtr="0" compatLnSpc="1">
                <a:prstTxWarp prst="textNoShape">
                  <a:avLst/>
                </a:prstTxWarp>
                <a:noAutofit/>
              </a:bodyPr>
              <a:lstStyle/>
              <a:p>
                <a:pPr algn="ctr"/>
                <a:endParaRPr lang="en-US" sz="800" dirty="0">
                  <a:solidFill>
                    <a:srgbClr val="000000"/>
                  </a:solidFill>
                  <a:cs typeface="Arial" panose="020B0604020202020204" pitchFamily="34" charset="0"/>
                </a:endParaRPr>
              </a:p>
              <a:p>
                <a:pPr algn="ctr"/>
                <a:r>
                  <a:rPr lang="en-US" sz="800" dirty="0">
                    <a:solidFill>
                      <a:srgbClr val="000000"/>
                    </a:solidFill>
                    <a:cs typeface="Arial" panose="020B0604020202020204" pitchFamily="34" charset="0"/>
                  </a:rPr>
                  <a:t>kubelet</a:t>
                </a:r>
              </a:p>
            </p:txBody>
          </p:sp>
          <p:sp>
            <p:nvSpPr>
              <p:cNvPr id="91" name="Rectangle 86"/>
              <p:cNvSpPr>
                <a:spLocks noChangeArrowheads="1"/>
              </p:cNvSpPr>
              <p:nvPr/>
            </p:nvSpPr>
            <p:spPr bwMode="auto">
              <a:xfrm>
                <a:off x="6909899" y="3389305"/>
                <a:ext cx="591891" cy="293524"/>
              </a:xfrm>
              <a:prstGeom prst="rect">
                <a:avLst/>
              </a:prstGeom>
              <a:solidFill>
                <a:schemeClr val="bg1"/>
              </a:solidFill>
              <a:ln>
                <a:noFill/>
              </a:ln>
            </p:spPr>
            <p:txBody>
              <a:bodyPr vert="horz" wrap="square" lIns="18288" tIns="18288" rIns="18288" bIns="18288" numCol="1" anchor="t" anchorCtr="0" compatLnSpc="1">
                <a:prstTxWarp prst="textNoShape">
                  <a:avLst/>
                </a:prstTxWarp>
                <a:noAutofit/>
              </a:bodyPr>
              <a:lstStyle/>
              <a:p>
                <a:pPr algn="ctr"/>
                <a:r>
                  <a:rPr lang="en-US" sz="800" dirty="0">
                    <a:solidFill>
                      <a:srgbClr val="000000"/>
                    </a:solidFill>
                    <a:cs typeface="Arial" panose="020B0604020202020204" pitchFamily="34" charset="0"/>
                  </a:rPr>
                  <a:t>Container</a:t>
                </a:r>
              </a:p>
              <a:p>
                <a:pPr algn="ctr"/>
                <a:r>
                  <a:rPr lang="en-US" sz="800" dirty="0">
                    <a:solidFill>
                      <a:srgbClr val="000000"/>
                    </a:solidFill>
                    <a:cs typeface="Arial" panose="020B0604020202020204" pitchFamily="34" charset="0"/>
                  </a:rPr>
                  <a:t>Runtime</a:t>
                </a:r>
              </a:p>
            </p:txBody>
          </p:sp>
          <p:sp>
            <p:nvSpPr>
              <p:cNvPr id="95" name="Rectangle 94"/>
              <p:cNvSpPr>
                <a:spLocks noChangeArrowheads="1"/>
              </p:cNvSpPr>
              <p:nvPr/>
            </p:nvSpPr>
            <p:spPr bwMode="auto">
              <a:xfrm>
                <a:off x="6229851" y="3848550"/>
                <a:ext cx="543360" cy="359532"/>
              </a:xfrm>
              <a:prstGeom prst="rect">
                <a:avLst/>
              </a:prstGeom>
              <a:solidFill>
                <a:schemeClr val="bg1"/>
              </a:solidFill>
              <a:ln>
                <a:noFill/>
              </a:ln>
            </p:spPr>
            <p:txBody>
              <a:bodyPr vert="horz" wrap="square" lIns="18288" tIns="18288" rIns="18288" bIns="18288" numCol="1" anchor="t" anchorCtr="0" compatLnSpc="1">
                <a:prstTxWarp prst="textNoShape">
                  <a:avLst/>
                </a:prstTxWarp>
                <a:noAutofit/>
              </a:bodyPr>
              <a:lstStyle/>
              <a:p>
                <a:pPr algn="ctr"/>
                <a:endParaRPr lang="en-US" sz="800" dirty="0">
                  <a:solidFill>
                    <a:srgbClr val="000000"/>
                  </a:solidFill>
                  <a:cs typeface="Arial" panose="020B0604020202020204" pitchFamily="34" charset="0"/>
                </a:endParaRPr>
              </a:p>
              <a:p>
                <a:pPr algn="ctr"/>
                <a:r>
                  <a:rPr lang="en-US" sz="800" dirty="0">
                    <a:solidFill>
                      <a:srgbClr val="000000"/>
                    </a:solidFill>
                    <a:cs typeface="Arial" panose="020B0604020202020204" pitchFamily="34" charset="0"/>
                  </a:rPr>
                  <a:t>Kube-proxy</a:t>
                </a:r>
              </a:p>
            </p:txBody>
          </p:sp>
          <p:sp>
            <p:nvSpPr>
              <p:cNvPr id="10" name="TextBox 9"/>
              <p:cNvSpPr txBox="1"/>
              <p:nvPr/>
            </p:nvSpPr>
            <p:spPr>
              <a:xfrm>
                <a:off x="6243297" y="3255271"/>
                <a:ext cx="544725" cy="94096"/>
              </a:xfrm>
              <a:prstGeom prst="rect">
                <a:avLst/>
              </a:prstGeom>
              <a:noFill/>
            </p:spPr>
            <p:txBody>
              <a:bodyPr wrap="square" lIns="18288" tIns="18288" rIns="18288" bIns="18288" rtlCol="0">
                <a:noAutofit/>
              </a:bodyPr>
              <a:lstStyle/>
              <a:p>
                <a:pPr>
                  <a:spcAft>
                    <a:spcPts val="450"/>
                  </a:spcAft>
                </a:pPr>
                <a:r>
                  <a:rPr lang="en-US" sz="800" dirty="0">
                    <a:solidFill>
                      <a:prstClr val="white"/>
                    </a:solidFill>
                  </a:rPr>
                  <a:t>Node 1 (VM)</a:t>
                </a:r>
              </a:p>
            </p:txBody>
          </p:sp>
          <p:sp>
            <p:nvSpPr>
              <p:cNvPr id="5" name="Rectangle 4"/>
              <p:cNvSpPr/>
              <p:nvPr/>
            </p:nvSpPr>
            <p:spPr>
              <a:xfrm>
                <a:off x="4236851" y="2995784"/>
                <a:ext cx="1454558" cy="1271845"/>
              </a:xfrm>
              <a:prstGeom prst="rect">
                <a:avLst/>
              </a:prstGeom>
              <a:solidFill>
                <a:srgbClr val="0091DA"/>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endParaRPr lang="en-US" sz="800" dirty="0">
                  <a:solidFill>
                    <a:prstClr val="white"/>
                  </a:solidFill>
                </a:endParaRPr>
              </a:p>
            </p:txBody>
          </p:sp>
          <p:sp>
            <p:nvSpPr>
              <p:cNvPr id="86" name="Rectangle 86"/>
              <p:cNvSpPr>
                <a:spLocks noChangeArrowheads="1"/>
              </p:cNvSpPr>
              <p:nvPr/>
            </p:nvSpPr>
            <p:spPr bwMode="auto">
              <a:xfrm>
                <a:off x="5005950" y="3332846"/>
                <a:ext cx="591891" cy="359532"/>
              </a:xfrm>
              <a:prstGeom prst="rect">
                <a:avLst/>
              </a:prstGeom>
              <a:solidFill>
                <a:schemeClr val="bg1"/>
              </a:solidFill>
              <a:ln>
                <a:noFill/>
              </a:ln>
            </p:spPr>
            <p:txBody>
              <a:bodyPr vert="horz" wrap="square" lIns="18288" tIns="18288" rIns="18288" bIns="18288" numCol="1" anchor="t" anchorCtr="0" compatLnSpc="1">
                <a:prstTxWarp prst="textNoShape">
                  <a:avLst/>
                </a:prstTxWarp>
                <a:noAutofit/>
              </a:bodyPr>
              <a:lstStyle/>
              <a:p>
                <a:pPr algn="ctr"/>
                <a:endParaRPr lang="en-US" sz="800" dirty="0">
                  <a:solidFill>
                    <a:srgbClr val="000000"/>
                  </a:solidFill>
                  <a:cs typeface="Arial" panose="020B0604020202020204" pitchFamily="34" charset="0"/>
                </a:endParaRPr>
              </a:p>
              <a:p>
                <a:pPr algn="ctr"/>
                <a:r>
                  <a:rPr lang="en-US" sz="800" dirty="0">
                    <a:solidFill>
                      <a:srgbClr val="000000"/>
                    </a:solidFill>
                    <a:cs typeface="Arial" panose="020B0604020202020204" pitchFamily="34" charset="0"/>
                  </a:rPr>
                  <a:t>Scheduler</a:t>
                </a:r>
              </a:p>
            </p:txBody>
          </p:sp>
          <p:sp>
            <p:nvSpPr>
              <p:cNvPr id="87" name="Rectangle 86"/>
              <p:cNvSpPr>
                <a:spLocks noChangeArrowheads="1"/>
              </p:cNvSpPr>
              <p:nvPr/>
            </p:nvSpPr>
            <p:spPr bwMode="auto">
              <a:xfrm>
                <a:off x="4318973" y="3771046"/>
                <a:ext cx="591891" cy="359532"/>
              </a:xfrm>
              <a:prstGeom prst="rect">
                <a:avLst/>
              </a:prstGeom>
              <a:solidFill>
                <a:schemeClr val="bg1"/>
              </a:solidFill>
              <a:ln>
                <a:noFill/>
              </a:ln>
            </p:spPr>
            <p:txBody>
              <a:bodyPr vert="horz" wrap="square" lIns="18288" tIns="18288" rIns="18288" bIns="18288" numCol="1" anchor="t" anchorCtr="0" compatLnSpc="1">
                <a:prstTxWarp prst="textNoShape">
                  <a:avLst/>
                </a:prstTxWarp>
                <a:noAutofit/>
              </a:bodyPr>
              <a:lstStyle/>
              <a:p>
                <a:pPr algn="ctr"/>
                <a:endParaRPr lang="en-US" sz="800" dirty="0">
                  <a:solidFill>
                    <a:srgbClr val="000000"/>
                  </a:solidFill>
                  <a:cs typeface="Arial" panose="020B0604020202020204" pitchFamily="34" charset="0"/>
                </a:endParaRPr>
              </a:p>
              <a:p>
                <a:pPr algn="ctr"/>
                <a:r>
                  <a:rPr lang="en-US" sz="800" dirty="0">
                    <a:solidFill>
                      <a:srgbClr val="000000"/>
                    </a:solidFill>
                    <a:cs typeface="Arial" panose="020B0604020202020204" pitchFamily="34" charset="0"/>
                  </a:rPr>
                  <a:t>etcd</a:t>
                </a:r>
              </a:p>
            </p:txBody>
          </p:sp>
          <p:sp>
            <p:nvSpPr>
              <p:cNvPr id="88" name="Rectangle 86"/>
              <p:cNvSpPr>
                <a:spLocks noChangeArrowheads="1"/>
              </p:cNvSpPr>
              <p:nvPr/>
            </p:nvSpPr>
            <p:spPr bwMode="auto">
              <a:xfrm>
                <a:off x="5010988" y="3771046"/>
                <a:ext cx="591891" cy="359532"/>
              </a:xfrm>
              <a:prstGeom prst="rect">
                <a:avLst/>
              </a:prstGeom>
              <a:solidFill>
                <a:schemeClr val="bg1"/>
              </a:solidFill>
              <a:ln>
                <a:noFill/>
              </a:ln>
            </p:spPr>
            <p:txBody>
              <a:bodyPr vert="horz" wrap="square" lIns="18288" tIns="18288" rIns="18288" bIns="18288" numCol="1" anchor="t" anchorCtr="0" compatLnSpc="1">
                <a:prstTxWarp prst="textNoShape">
                  <a:avLst/>
                </a:prstTxWarp>
                <a:noAutofit/>
              </a:bodyPr>
              <a:lstStyle/>
              <a:p>
                <a:pPr algn="ctr"/>
                <a:r>
                  <a:rPr lang="en-US" sz="800" dirty="0">
                    <a:solidFill>
                      <a:srgbClr val="000000"/>
                    </a:solidFill>
                    <a:cs typeface="Arial" panose="020B0604020202020204" pitchFamily="34" charset="0"/>
                  </a:rPr>
                  <a:t>Controller Manager</a:t>
                </a:r>
              </a:p>
            </p:txBody>
          </p:sp>
          <p:sp>
            <p:nvSpPr>
              <p:cNvPr id="16" name="TextBox 15"/>
              <p:cNvSpPr txBox="1"/>
              <p:nvPr/>
            </p:nvSpPr>
            <p:spPr>
              <a:xfrm>
                <a:off x="4318973" y="3055332"/>
                <a:ext cx="591891" cy="119095"/>
              </a:xfrm>
              <a:prstGeom prst="rect">
                <a:avLst/>
              </a:prstGeom>
              <a:noFill/>
            </p:spPr>
            <p:txBody>
              <a:bodyPr wrap="square" lIns="18288" tIns="18288" rIns="18288" bIns="18288" rtlCol="0">
                <a:noAutofit/>
              </a:bodyPr>
              <a:lstStyle/>
              <a:p>
                <a:pPr>
                  <a:spcAft>
                    <a:spcPts val="450"/>
                  </a:spcAft>
                </a:pPr>
                <a:r>
                  <a:rPr lang="en-US" sz="800" dirty="0">
                    <a:solidFill>
                      <a:prstClr val="white"/>
                    </a:solidFill>
                  </a:rPr>
                  <a:t>Control Plane</a:t>
                </a:r>
              </a:p>
            </p:txBody>
          </p:sp>
          <p:sp>
            <p:nvSpPr>
              <p:cNvPr id="85" name="Rectangle 86"/>
              <p:cNvSpPr>
                <a:spLocks noChangeArrowheads="1"/>
              </p:cNvSpPr>
              <p:nvPr/>
            </p:nvSpPr>
            <p:spPr bwMode="auto">
              <a:xfrm>
                <a:off x="4320491" y="3332846"/>
                <a:ext cx="591891" cy="359532"/>
              </a:xfrm>
              <a:prstGeom prst="rect">
                <a:avLst/>
              </a:prstGeom>
              <a:solidFill>
                <a:schemeClr val="bg1"/>
              </a:solidFill>
              <a:ln>
                <a:noFill/>
              </a:ln>
            </p:spPr>
            <p:txBody>
              <a:bodyPr vert="horz" wrap="square" lIns="18288" tIns="18288" rIns="18288" bIns="18288" numCol="1" anchor="t" anchorCtr="0" compatLnSpc="1">
                <a:prstTxWarp prst="textNoShape">
                  <a:avLst/>
                </a:prstTxWarp>
                <a:noAutofit/>
              </a:bodyPr>
              <a:lstStyle/>
              <a:p>
                <a:pPr algn="ctr"/>
                <a:endParaRPr lang="en-US" sz="800" dirty="0">
                  <a:solidFill>
                    <a:srgbClr val="000000"/>
                  </a:solidFill>
                  <a:cs typeface="Arial" panose="020B0604020202020204" pitchFamily="34" charset="0"/>
                </a:endParaRPr>
              </a:p>
              <a:p>
                <a:pPr algn="ctr"/>
                <a:r>
                  <a:rPr lang="en-US" sz="800" dirty="0">
                    <a:solidFill>
                      <a:srgbClr val="000000"/>
                    </a:solidFill>
                    <a:cs typeface="Arial" panose="020B0604020202020204" pitchFamily="34" charset="0"/>
                  </a:rPr>
                  <a:t>API Server</a:t>
                </a:r>
              </a:p>
            </p:txBody>
          </p:sp>
          <p:sp>
            <p:nvSpPr>
              <p:cNvPr id="22" name="TextBox 21"/>
              <p:cNvSpPr txBox="1"/>
              <p:nvPr/>
            </p:nvSpPr>
            <p:spPr>
              <a:xfrm>
                <a:off x="6019213" y="2796777"/>
                <a:ext cx="1047283" cy="141566"/>
              </a:xfrm>
              <a:prstGeom prst="rect">
                <a:avLst/>
              </a:prstGeom>
              <a:noFill/>
            </p:spPr>
            <p:txBody>
              <a:bodyPr wrap="square" lIns="18288" tIns="18288" rIns="18288" bIns="18288" rtlCol="0">
                <a:noAutofit/>
              </a:bodyPr>
              <a:lstStyle/>
              <a:p>
                <a:pPr>
                  <a:spcAft>
                    <a:spcPts val="450"/>
                  </a:spcAft>
                </a:pPr>
                <a:endParaRPr lang="en-US" sz="800" dirty="0">
                  <a:solidFill>
                    <a:srgbClr val="000000"/>
                  </a:solidFill>
                </a:endParaRPr>
              </a:p>
            </p:txBody>
          </p:sp>
          <p:sp>
            <p:nvSpPr>
              <p:cNvPr id="28" name="TextBox 27"/>
              <p:cNvSpPr txBox="1"/>
              <p:nvPr/>
            </p:nvSpPr>
            <p:spPr>
              <a:xfrm>
                <a:off x="4133834" y="2700272"/>
                <a:ext cx="1360990" cy="216843"/>
              </a:xfrm>
              <a:prstGeom prst="rect">
                <a:avLst/>
              </a:prstGeom>
              <a:noFill/>
            </p:spPr>
            <p:txBody>
              <a:bodyPr wrap="square" lIns="18288" tIns="18288" rIns="18288" bIns="18288" rtlCol="0">
                <a:noAutofit/>
              </a:bodyPr>
              <a:lstStyle/>
              <a:p>
                <a:pPr>
                  <a:spcAft>
                    <a:spcPts val="450"/>
                  </a:spcAft>
                </a:pPr>
                <a:r>
                  <a:rPr lang="en-US" sz="800" dirty="0">
                    <a:solidFill>
                      <a:srgbClr val="000000"/>
                    </a:solidFill>
                  </a:rPr>
                  <a:t>Azure Kubernates Service</a:t>
                </a:r>
              </a:p>
            </p:txBody>
          </p:sp>
          <p:sp>
            <p:nvSpPr>
              <p:cNvPr id="30" name="TextBox 29"/>
              <p:cNvSpPr txBox="1"/>
              <p:nvPr/>
            </p:nvSpPr>
            <p:spPr>
              <a:xfrm>
                <a:off x="6362919" y="3112021"/>
                <a:ext cx="505775" cy="158419"/>
              </a:xfrm>
              <a:prstGeom prst="rect">
                <a:avLst/>
              </a:prstGeom>
              <a:noFill/>
            </p:spPr>
            <p:txBody>
              <a:bodyPr wrap="square" lIns="18288" tIns="18288" rIns="18288" bIns="18288" rtlCol="0">
                <a:noAutofit/>
              </a:bodyPr>
              <a:lstStyle/>
              <a:p>
                <a:pPr>
                  <a:spcAft>
                    <a:spcPts val="450"/>
                  </a:spcAft>
                </a:pPr>
                <a:r>
                  <a:rPr lang="en-US" sz="800" dirty="0">
                    <a:solidFill>
                      <a:prstClr val="white"/>
                    </a:solidFill>
                  </a:rPr>
                  <a:t>Node 2</a:t>
                </a:r>
              </a:p>
            </p:txBody>
          </p:sp>
          <p:sp>
            <p:nvSpPr>
              <p:cNvPr id="105" name="TextBox 104"/>
              <p:cNvSpPr txBox="1"/>
              <p:nvPr/>
            </p:nvSpPr>
            <p:spPr>
              <a:xfrm>
                <a:off x="6476913" y="2979723"/>
                <a:ext cx="505775" cy="158419"/>
              </a:xfrm>
              <a:prstGeom prst="rect">
                <a:avLst/>
              </a:prstGeom>
              <a:noFill/>
            </p:spPr>
            <p:txBody>
              <a:bodyPr wrap="square" lIns="18288" tIns="18288" rIns="18288" bIns="18288" rtlCol="0">
                <a:noAutofit/>
              </a:bodyPr>
              <a:lstStyle/>
              <a:p>
                <a:pPr>
                  <a:spcAft>
                    <a:spcPts val="450"/>
                  </a:spcAft>
                </a:pPr>
                <a:r>
                  <a:rPr lang="en-US" sz="800" dirty="0">
                    <a:solidFill>
                      <a:prstClr val="white"/>
                    </a:solidFill>
                  </a:rPr>
                  <a:t>Node N</a:t>
                </a:r>
              </a:p>
            </p:txBody>
          </p:sp>
          <p:sp>
            <p:nvSpPr>
              <p:cNvPr id="140" name="Rectangle 86"/>
              <p:cNvSpPr>
                <a:spLocks noChangeArrowheads="1"/>
              </p:cNvSpPr>
              <p:nvPr/>
            </p:nvSpPr>
            <p:spPr bwMode="auto">
              <a:xfrm>
                <a:off x="6941873" y="3719592"/>
                <a:ext cx="591891" cy="359532"/>
              </a:xfrm>
              <a:prstGeom prst="rect">
                <a:avLst/>
              </a:prstGeom>
              <a:solidFill>
                <a:schemeClr val="bg1"/>
              </a:solidFill>
              <a:ln w="6350">
                <a:solidFill>
                  <a:srgbClr val="00338D"/>
                </a:solidFill>
              </a:ln>
            </p:spPr>
            <p:txBody>
              <a:bodyPr vert="horz" wrap="square" lIns="18288" tIns="18288" rIns="18288" bIns="18288" numCol="1" anchor="t" anchorCtr="0" compatLnSpc="1">
                <a:prstTxWarp prst="textNoShape">
                  <a:avLst/>
                </a:prstTxWarp>
                <a:noAutofit/>
              </a:bodyPr>
              <a:lstStyle/>
              <a:p>
                <a:pPr algn="ctr"/>
                <a:endParaRPr lang="en-US" sz="800" dirty="0">
                  <a:solidFill>
                    <a:prstClr val="white"/>
                  </a:solidFill>
                  <a:cs typeface="Arial" panose="020B0604020202020204" pitchFamily="34" charset="0"/>
                </a:endParaRPr>
              </a:p>
              <a:p>
                <a:pPr algn="ctr"/>
                <a:r>
                  <a:rPr lang="en-US" sz="800" dirty="0">
                    <a:solidFill>
                      <a:prstClr val="white"/>
                    </a:solidFill>
                    <a:cs typeface="Arial" panose="020B0604020202020204" pitchFamily="34" charset="0"/>
                  </a:rPr>
                  <a:t>Container</a:t>
                </a:r>
              </a:p>
            </p:txBody>
          </p:sp>
          <p:sp>
            <p:nvSpPr>
              <p:cNvPr id="102" name="Rectangle 86"/>
              <p:cNvSpPr>
                <a:spLocks noChangeArrowheads="1"/>
              </p:cNvSpPr>
              <p:nvPr/>
            </p:nvSpPr>
            <p:spPr bwMode="auto">
              <a:xfrm>
                <a:off x="6318464" y="4735409"/>
                <a:ext cx="1630471" cy="1009314"/>
              </a:xfrm>
              <a:prstGeom prst="rect">
                <a:avLst/>
              </a:prstGeom>
              <a:solidFill>
                <a:schemeClr val="bg1"/>
              </a:solidFill>
              <a:ln w="6350">
                <a:solidFill>
                  <a:srgbClr val="00338D"/>
                </a:solidFill>
              </a:ln>
            </p:spPr>
            <p:txBody>
              <a:bodyPr vert="horz" wrap="square" lIns="18288" tIns="18288" rIns="18288" bIns="18288" numCol="1" anchor="t" anchorCtr="0" compatLnSpc="1">
                <a:prstTxWarp prst="textNoShape">
                  <a:avLst/>
                </a:prstTxWarp>
                <a:noAutofit/>
              </a:bodyPr>
              <a:lstStyle/>
              <a:p>
                <a:pPr algn="ctr"/>
                <a:endParaRPr lang="en-US" sz="800" dirty="0">
                  <a:solidFill>
                    <a:srgbClr val="000000"/>
                  </a:solidFill>
                  <a:cs typeface="Arial" panose="020B0604020202020204" pitchFamily="34" charset="0"/>
                </a:endParaRPr>
              </a:p>
            </p:txBody>
          </p:sp>
          <p:sp>
            <p:nvSpPr>
              <p:cNvPr id="103" name="Rectangle 86"/>
              <p:cNvSpPr>
                <a:spLocks noChangeArrowheads="1"/>
              </p:cNvSpPr>
              <p:nvPr/>
            </p:nvSpPr>
            <p:spPr bwMode="auto">
              <a:xfrm>
                <a:off x="6410516" y="5085328"/>
                <a:ext cx="674351" cy="423075"/>
              </a:xfrm>
              <a:prstGeom prst="rect">
                <a:avLst/>
              </a:prstGeom>
              <a:solidFill>
                <a:srgbClr val="483698"/>
              </a:solidFill>
              <a:ln>
                <a:noFill/>
              </a:ln>
            </p:spPr>
            <p:txBody>
              <a:bodyPr vert="horz" wrap="square" lIns="18288" tIns="18288" rIns="18288" bIns="18288" numCol="1" anchor="ctr" anchorCtr="0" compatLnSpc="1">
                <a:prstTxWarp prst="textNoShape">
                  <a:avLst/>
                </a:prstTxWarp>
                <a:noAutofit/>
              </a:bodyPr>
              <a:lstStyle/>
              <a:p>
                <a:pPr algn="ctr"/>
                <a:r>
                  <a:rPr lang="en-US" sz="800" dirty="0">
                    <a:solidFill>
                      <a:prstClr val="white"/>
                    </a:solidFill>
                    <a:cs typeface="Arial" panose="020B0604020202020204" pitchFamily="34" charset="0"/>
                  </a:rPr>
                  <a:t>Azure Managed Disks</a:t>
                </a:r>
              </a:p>
            </p:txBody>
          </p:sp>
          <p:sp>
            <p:nvSpPr>
              <p:cNvPr id="104" name="Rectangle 86"/>
              <p:cNvSpPr>
                <a:spLocks noChangeArrowheads="1"/>
              </p:cNvSpPr>
              <p:nvPr/>
            </p:nvSpPr>
            <p:spPr bwMode="auto">
              <a:xfrm>
                <a:off x="7203687" y="5085327"/>
                <a:ext cx="648363" cy="423075"/>
              </a:xfrm>
              <a:prstGeom prst="rect">
                <a:avLst/>
              </a:prstGeom>
              <a:solidFill>
                <a:srgbClr val="483698"/>
              </a:solidFill>
              <a:ln>
                <a:noFill/>
              </a:ln>
            </p:spPr>
            <p:txBody>
              <a:bodyPr vert="horz" wrap="square" lIns="18288" tIns="18288" rIns="18288" bIns="18288" numCol="1" anchor="ctr" anchorCtr="0" compatLnSpc="1">
                <a:prstTxWarp prst="textNoShape">
                  <a:avLst/>
                </a:prstTxWarp>
                <a:noAutofit/>
              </a:bodyPr>
              <a:lstStyle/>
              <a:p>
                <a:pPr algn="ctr"/>
                <a:r>
                  <a:rPr lang="en-US" sz="800" dirty="0" smtClean="0">
                    <a:solidFill>
                      <a:prstClr val="white"/>
                    </a:solidFill>
                    <a:cs typeface="Arial" panose="020B0604020202020204" pitchFamily="34" charset="0"/>
                  </a:rPr>
                  <a:t>Azure </a:t>
                </a:r>
                <a:r>
                  <a:rPr lang="en-US" sz="800" dirty="0">
                    <a:solidFill>
                      <a:prstClr val="white"/>
                    </a:solidFill>
                    <a:cs typeface="Arial" panose="020B0604020202020204" pitchFamily="34" charset="0"/>
                  </a:rPr>
                  <a:t>Files</a:t>
                </a:r>
              </a:p>
            </p:txBody>
          </p:sp>
          <p:sp>
            <p:nvSpPr>
              <p:cNvPr id="31" name="Rectangle 30"/>
              <p:cNvSpPr/>
              <p:nvPr/>
            </p:nvSpPr>
            <p:spPr>
              <a:xfrm>
                <a:off x="6476613" y="1422176"/>
                <a:ext cx="1462871" cy="1045992"/>
              </a:xfrm>
              <a:prstGeom prst="rect">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endParaRPr lang="en-US" sz="800" dirty="0">
                  <a:solidFill>
                    <a:prstClr val="white"/>
                  </a:solidFill>
                </a:endParaRPr>
              </a:p>
            </p:txBody>
          </p:sp>
          <p:sp>
            <p:nvSpPr>
              <p:cNvPr id="224" name="TextBox 223"/>
              <p:cNvSpPr txBox="1"/>
              <p:nvPr/>
            </p:nvSpPr>
            <p:spPr>
              <a:xfrm>
                <a:off x="6476612" y="1427762"/>
                <a:ext cx="1208759" cy="154561"/>
              </a:xfrm>
              <a:prstGeom prst="rect">
                <a:avLst/>
              </a:prstGeom>
              <a:noFill/>
            </p:spPr>
            <p:txBody>
              <a:bodyPr wrap="square" lIns="18288" tIns="18288" rIns="18288" bIns="18288" rtlCol="0">
                <a:noAutofit/>
              </a:bodyPr>
              <a:lstStyle/>
              <a:p>
                <a:pPr>
                  <a:spcAft>
                    <a:spcPts val="450"/>
                  </a:spcAft>
                </a:pPr>
                <a:r>
                  <a:rPr lang="en-US" sz="800" dirty="0">
                    <a:solidFill>
                      <a:srgbClr val="000000"/>
                    </a:solidFill>
                  </a:rPr>
                  <a:t>Azure Security Center</a:t>
                </a:r>
              </a:p>
            </p:txBody>
          </p:sp>
          <p:sp>
            <p:nvSpPr>
              <p:cNvPr id="106" name="Rectangle 86"/>
              <p:cNvSpPr>
                <a:spLocks noChangeArrowheads="1"/>
              </p:cNvSpPr>
              <p:nvPr/>
            </p:nvSpPr>
            <p:spPr bwMode="auto">
              <a:xfrm>
                <a:off x="6575991" y="1619250"/>
                <a:ext cx="609262" cy="376473"/>
              </a:xfrm>
              <a:prstGeom prst="rect">
                <a:avLst/>
              </a:prstGeom>
              <a:solidFill>
                <a:srgbClr val="470A68"/>
              </a:solidFill>
              <a:ln>
                <a:noFill/>
              </a:ln>
            </p:spPr>
            <p:txBody>
              <a:bodyPr vert="horz" wrap="square" lIns="18288" tIns="18288" rIns="18288" bIns="18288" numCol="1" anchor="ctr" anchorCtr="0" compatLnSpc="1">
                <a:prstTxWarp prst="textNoShape">
                  <a:avLst/>
                </a:prstTxWarp>
                <a:noAutofit/>
              </a:bodyPr>
              <a:lstStyle/>
              <a:p>
                <a:pPr algn="ctr"/>
                <a:r>
                  <a:rPr lang="en-US" sz="800" dirty="0">
                    <a:solidFill>
                      <a:prstClr val="white"/>
                    </a:solidFill>
                    <a:cs typeface="Arial" panose="020B0604020202020204" pitchFamily="34" charset="0"/>
                  </a:rPr>
                  <a:t>Vulnerability Scanning</a:t>
                </a:r>
              </a:p>
            </p:txBody>
          </p:sp>
          <p:sp>
            <p:nvSpPr>
              <p:cNvPr id="107" name="Rectangle 86"/>
              <p:cNvSpPr>
                <a:spLocks noChangeArrowheads="1"/>
              </p:cNvSpPr>
              <p:nvPr/>
            </p:nvSpPr>
            <p:spPr bwMode="auto">
              <a:xfrm>
                <a:off x="7231923" y="1619250"/>
                <a:ext cx="609262" cy="376473"/>
              </a:xfrm>
              <a:prstGeom prst="rect">
                <a:avLst/>
              </a:prstGeom>
              <a:solidFill>
                <a:srgbClr val="470A68"/>
              </a:solidFill>
              <a:ln>
                <a:noFill/>
              </a:ln>
            </p:spPr>
            <p:txBody>
              <a:bodyPr vert="horz" wrap="square" lIns="18288" tIns="18288" rIns="18288" bIns="18288" numCol="1" anchor="ctr" anchorCtr="0" compatLnSpc="1">
                <a:prstTxWarp prst="textNoShape">
                  <a:avLst/>
                </a:prstTxWarp>
                <a:noAutofit/>
              </a:bodyPr>
              <a:lstStyle/>
              <a:p>
                <a:pPr algn="ctr"/>
                <a:r>
                  <a:rPr lang="en-US" sz="800" dirty="0">
                    <a:solidFill>
                      <a:prstClr val="white"/>
                    </a:solidFill>
                    <a:cs typeface="Arial" panose="020B0604020202020204" pitchFamily="34" charset="0"/>
                  </a:rPr>
                  <a:t>Container</a:t>
                </a:r>
              </a:p>
              <a:p>
                <a:pPr algn="ctr"/>
                <a:r>
                  <a:rPr lang="en-US" sz="800" dirty="0">
                    <a:solidFill>
                      <a:prstClr val="white"/>
                    </a:solidFill>
                    <a:cs typeface="Arial" panose="020B0604020202020204" pitchFamily="34" charset="0"/>
                  </a:rPr>
                  <a:t>Hardening</a:t>
                </a:r>
              </a:p>
            </p:txBody>
          </p:sp>
          <p:sp>
            <p:nvSpPr>
              <p:cNvPr id="110" name="Rectangle 86"/>
              <p:cNvSpPr>
                <a:spLocks noChangeArrowheads="1"/>
              </p:cNvSpPr>
              <p:nvPr/>
            </p:nvSpPr>
            <p:spPr bwMode="auto">
              <a:xfrm>
                <a:off x="6575991" y="2044528"/>
                <a:ext cx="609262" cy="376473"/>
              </a:xfrm>
              <a:prstGeom prst="rect">
                <a:avLst/>
              </a:prstGeom>
              <a:solidFill>
                <a:srgbClr val="470A68"/>
              </a:solidFill>
              <a:ln>
                <a:noFill/>
              </a:ln>
            </p:spPr>
            <p:txBody>
              <a:bodyPr vert="horz" wrap="square" lIns="18288" tIns="18288" rIns="18288" bIns="18288" numCol="1" anchor="ctr" anchorCtr="0" compatLnSpc="1">
                <a:prstTxWarp prst="textNoShape">
                  <a:avLst/>
                </a:prstTxWarp>
                <a:noAutofit/>
              </a:bodyPr>
              <a:lstStyle/>
              <a:p>
                <a:pPr algn="ctr"/>
                <a:r>
                  <a:rPr lang="en-US" sz="800" dirty="0">
                    <a:solidFill>
                      <a:prstClr val="white"/>
                    </a:solidFill>
                    <a:cs typeface="Arial" panose="020B0604020202020204" pitchFamily="34" charset="0"/>
                  </a:rPr>
                  <a:t>Continuous Monitoring</a:t>
                </a:r>
              </a:p>
            </p:txBody>
          </p:sp>
          <p:sp>
            <p:nvSpPr>
              <p:cNvPr id="128" name="Rectangle 86"/>
              <p:cNvSpPr>
                <a:spLocks noChangeArrowheads="1"/>
              </p:cNvSpPr>
              <p:nvPr/>
            </p:nvSpPr>
            <p:spPr bwMode="auto">
              <a:xfrm>
                <a:off x="7231923" y="2037433"/>
                <a:ext cx="609262" cy="376473"/>
              </a:xfrm>
              <a:prstGeom prst="rect">
                <a:avLst/>
              </a:prstGeom>
              <a:solidFill>
                <a:srgbClr val="470A68"/>
              </a:solidFill>
              <a:ln>
                <a:noFill/>
              </a:ln>
            </p:spPr>
            <p:txBody>
              <a:bodyPr vert="horz" wrap="square" lIns="18288" tIns="18288" rIns="18288" bIns="18288" numCol="1" anchor="ctr" anchorCtr="0" compatLnSpc="1">
                <a:prstTxWarp prst="textNoShape">
                  <a:avLst/>
                </a:prstTxWarp>
                <a:noAutofit/>
              </a:bodyPr>
              <a:lstStyle/>
              <a:p>
                <a:pPr algn="ctr"/>
                <a:r>
                  <a:rPr lang="en-US" sz="800" dirty="0">
                    <a:solidFill>
                      <a:prstClr val="white"/>
                    </a:solidFill>
                    <a:cs typeface="Arial" panose="020B0604020202020204" pitchFamily="34" charset="0"/>
                  </a:rPr>
                  <a:t>Real-time Threat Detection</a:t>
                </a:r>
              </a:p>
            </p:txBody>
          </p:sp>
          <p:sp>
            <p:nvSpPr>
              <p:cNvPr id="227" name="TextBox 226"/>
              <p:cNvSpPr txBox="1"/>
              <p:nvPr/>
            </p:nvSpPr>
            <p:spPr>
              <a:xfrm>
                <a:off x="4105013" y="4746508"/>
                <a:ext cx="2166099" cy="998215"/>
              </a:xfrm>
              <a:prstGeom prst="rect">
                <a:avLst/>
              </a:prstGeom>
              <a:solidFill>
                <a:schemeClr val="bg1"/>
              </a:solidFill>
              <a:ln w="6350">
                <a:solidFill>
                  <a:srgbClr val="00338D"/>
                </a:solidFill>
              </a:ln>
            </p:spPr>
            <p:txBody>
              <a:bodyPr wrap="square" lIns="18288" tIns="18288" rIns="18288" bIns="18288" rtlCol="0">
                <a:noAutofit/>
              </a:bodyPr>
              <a:lstStyle/>
              <a:p>
                <a:pPr>
                  <a:spcAft>
                    <a:spcPts val="450"/>
                  </a:spcAft>
                </a:pPr>
                <a:endParaRPr lang="en-US" sz="800" dirty="0">
                  <a:solidFill>
                    <a:srgbClr val="000000"/>
                  </a:solidFill>
                </a:endParaRPr>
              </a:p>
            </p:txBody>
          </p:sp>
          <p:sp>
            <p:nvSpPr>
              <p:cNvPr id="228" name="TextBox 227"/>
              <p:cNvSpPr txBox="1"/>
              <p:nvPr/>
            </p:nvSpPr>
            <p:spPr>
              <a:xfrm>
                <a:off x="4120811" y="4749845"/>
                <a:ext cx="792980" cy="186712"/>
              </a:xfrm>
              <a:prstGeom prst="rect">
                <a:avLst/>
              </a:prstGeom>
              <a:noFill/>
            </p:spPr>
            <p:txBody>
              <a:bodyPr wrap="square" lIns="18288" tIns="18288" rIns="18288" bIns="18288" rtlCol="0">
                <a:noAutofit/>
              </a:bodyPr>
              <a:lstStyle/>
              <a:p>
                <a:pPr>
                  <a:spcAft>
                    <a:spcPts val="450"/>
                  </a:spcAft>
                </a:pPr>
                <a:r>
                  <a:rPr lang="en-US" sz="800" dirty="0">
                    <a:solidFill>
                      <a:srgbClr val="000000"/>
                    </a:solidFill>
                  </a:rPr>
                  <a:t>Azure Networking</a:t>
                </a:r>
              </a:p>
            </p:txBody>
          </p:sp>
          <p:sp>
            <p:nvSpPr>
              <p:cNvPr id="129" name="Rectangle 86"/>
              <p:cNvSpPr>
                <a:spLocks noChangeArrowheads="1"/>
              </p:cNvSpPr>
              <p:nvPr/>
            </p:nvSpPr>
            <p:spPr bwMode="auto">
              <a:xfrm>
                <a:off x="4202006" y="4917281"/>
                <a:ext cx="660567" cy="359532"/>
              </a:xfrm>
              <a:prstGeom prst="rect">
                <a:avLst/>
              </a:prstGeom>
              <a:solidFill>
                <a:srgbClr val="470A68"/>
              </a:solidFill>
              <a:ln>
                <a:noFill/>
              </a:ln>
            </p:spPr>
            <p:txBody>
              <a:bodyPr vert="horz" wrap="square" lIns="18288" tIns="18288" rIns="18288" bIns="18288" numCol="1" anchor="ctr" anchorCtr="0" compatLnSpc="1">
                <a:prstTxWarp prst="textNoShape">
                  <a:avLst/>
                </a:prstTxWarp>
                <a:noAutofit/>
              </a:bodyPr>
              <a:lstStyle/>
              <a:p>
                <a:pPr algn="ctr"/>
                <a:r>
                  <a:rPr lang="en-US" sz="800" dirty="0">
                    <a:solidFill>
                      <a:prstClr val="white"/>
                    </a:solidFill>
                    <a:cs typeface="Arial" panose="020B0604020202020204" pitchFamily="34" charset="0"/>
                  </a:rPr>
                  <a:t>Ingress Controller</a:t>
                </a:r>
              </a:p>
            </p:txBody>
          </p:sp>
          <p:sp>
            <p:nvSpPr>
              <p:cNvPr id="131" name="Rectangle 86"/>
              <p:cNvSpPr>
                <a:spLocks noChangeArrowheads="1"/>
              </p:cNvSpPr>
              <p:nvPr/>
            </p:nvSpPr>
            <p:spPr bwMode="auto">
              <a:xfrm>
                <a:off x="5590682" y="5317686"/>
                <a:ext cx="591891" cy="378264"/>
              </a:xfrm>
              <a:prstGeom prst="rect">
                <a:avLst/>
              </a:prstGeom>
              <a:solidFill>
                <a:srgbClr val="470A68"/>
              </a:solidFill>
              <a:ln>
                <a:noFill/>
              </a:ln>
            </p:spPr>
            <p:txBody>
              <a:bodyPr vert="horz" wrap="square" lIns="18288" tIns="18288" rIns="18288" bIns="18288" numCol="1" anchor="ctr" anchorCtr="0" compatLnSpc="1">
                <a:prstTxWarp prst="textNoShape">
                  <a:avLst/>
                </a:prstTxWarp>
                <a:noAutofit/>
              </a:bodyPr>
              <a:lstStyle/>
              <a:p>
                <a:pPr algn="ctr"/>
                <a:r>
                  <a:rPr lang="en-US" sz="800" dirty="0">
                    <a:solidFill>
                      <a:prstClr val="white"/>
                    </a:solidFill>
                    <a:cs typeface="Arial" panose="020B0604020202020204" pitchFamily="34" charset="0"/>
                  </a:rPr>
                  <a:t>Network Security Groups</a:t>
                </a:r>
              </a:p>
            </p:txBody>
          </p:sp>
          <p:sp>
            <p:nvSpPr>
              <p:cNvPr id="132" name="Rectangle 86"/>
              <p:cNvSpPr>
                <a:spLocks noChangeArrowheads="1"/>
              </p:cNvSpPr>
              <p:nvPr/>
            </p:nvSpPr>
            <p:spPr bwMode="auto">
              <a:xfrm>
                <a:off x="4202005" y="5317686"/>
                <a:ext cx="669315" cy="378264"/>
              </a:xfrm>
              <a:prstGeom prst="rect">
                <a:avLst/>
              </a:prstGeom>
              <a:solidFill>
                <a:srgbClr val="470A68"/>
              </a:solidFill>
              <a:ln>
                <a:noFill/>
              </a:ln>
            </p:spPr>
            <p:txBody>
              <a:bodyPr vert="horz" wrap="square" lIns="18288" tIns="18288" rIns="18288" bIns="18288" numCol="1" anchor="ctr" anchorCtr="0" compatLnSpc="1">
                <a:prstTxWarp prst="textNoShape">
                  <a:avLst/>
                </a:prstTxWarp>
                <a:noAutofit/>
              </a:bodyPr>
              <a:lstStyle/>
              <a:p>
                <a:pPr algn="ctr"/>
                <a:r>
                  <a:rPr lang="en-US" sz="800" dirty="0">
                    <a:solidFill>
                      <a:prstClr val="white"/>
                    </a:solidFill>
                    <a:cs typeface="Arial" panose="020B0604020202020204" pitchFamily="34" charset="0"/>
                  </a:rPr>
                  <a:t>Network Policies</a:t>
                </a:r>
              </a:p>
            </p:txBody>
          </p:sp>
          <p:sp>
            <p:nvSpPr>
              <p:cNvPr id="133" name="Rectangle 86"/>
              <p:cNvSpPr>
                <a:spLocks noChangeArrowheads="1"/>
              </p:cNvSpPr>
              <p:nvPr/>
            </p:nvSpPr>
            <p:spPr bwMode="auto">
              <a:xfrm>
                <a:off x="4927048" y="4790524"/>
                <a:ext cx="1228004" cy="479064"/>
              </a:xfrm>
              <a:prstGeom prst="rect">
                <a:avLst/>
              </a:prstGeom>
              <a:solidFill>
                <a:srgbClr val="470A68"/>
              </a:solidFill>
              <a:ln>
                <a:noFill/>
              </a:ln>
            </p:spPr>
            <p:txBody>
              <a:bodyPr vert="horz" wrap="square" lIns="18288" tIns="18288" rIns="18288" bIns="18288" numCol="1" anchor="t" anchorCtr="0" compatLnSpc="1">
                <a:prstTxWarp prst="textNoShape">
                  <a:avLst/>
                </a:prstTxWarp>
                <a:noAutofit/>
              </a:bodyPr>
              <a:lstStyle/>
              <a:p>
                <a:pPr algn="ctr"/>
                <a:r>
                  <a:rPr lang="en-US" sz="800" dirty="0">
                    <a:solidFill>
                      <a:prstClr val="white"/>
                    </a:solidFill>
                    <a:cs typeface="Arial" panose="020B0604020202020204" pitchFamily="34" charset="0"/>
                  </a:rPr>
                  <a:t>Azure Virtual Networks</a:t>
                </a:r>
              </a:p>
            </p:txBody>
          </p:sp>
          <p:sp>
            <p:nvSpPr>
              <p:cNvPr id="230" name="Rectangle 229"/>
              <p:cNvSpPr/>
              <p:nvPr/>
            </p:nvSpPr>
            <p:spPr>
              <a:xfrm>
                <a:off x="4981393" y="4968229"/>
                <a:ext cx="485975" cy="23419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pPr algn="ctr"/>
                <a:r>
                  <a:rPr lang="en-US" sz="800" dirty="0">
                    <a:solidFill>
                      <a:srgbClr val="000000"/>
                    </a:solidFill>
                  </a:rPr>
                  <a:t>Kubenet networking</a:t>
                </a:r>
              </a:p>
            </p:txBody>
          </p:sp>
          <p:sp>
            <p:nvSpPr>
              <p:cNvPr id="136" name="Rectangle 135"/>
              <p:cNvSpPr/>
              <p:nvPr/>
            </p:nvSpPr>
            <p:spPr>
              <a:xfrm>
                <a:off x="5568222" y="4961232"/>
                <a:ext cx="485975" cy="23419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pPr algn="ctr"/>
                <a:r>
                  <a:rPr lang="en-US" sz="800" dirty="0">
                    <a:solidFill>
                      <a:srgbClr val="000000"/>
                    </a:solidFill>
                  </a:rPr>
                  <a:t>Azure CNI networking</a:t>
                </a:r>
              </a:p>
            </p:txBody>
          </p:sp>
          <p:sp>
            <p:nvSpPr>
              <p:cNvPr id="137" name="Rectangle 86"/>
              <p:cNvSpPr>
                <a:spLocks noChangeArrowheads="1"/>
              </p:cNvSpPr>
              <p:nvPr/>
            </p:nvSpPr>
            <p:spPr bwMode="auto">
              <a:xfrm>
                <a:off x="4926815" y="5317686"/>
                <a:ext cx="591891" cy="378264"/>
              </a:xfrm>
              <a:prstGeom prst="rect">
                <a:avLst/>
              </a:prstGeom>
              <a:solidFill>
                <a:srgbClr val="470A68"/>
              </a:solidFill>
              <a:ln>
                <a:noFill/>
              </a:ln>
            </p:spPr>
            <p:txBody>
              <a:bodyPr vert="horz" wrap="square" lIns="18288" tIns="18288" rIns="18288" bIns="18288" numCol="1" anchor="ctr" anchorCtr="0" compatLnSpc="1">
                <a:prstTxWarp prst="textNoShape">
                  <a:avLst/>
                </a:prstTxWarp>
                <a:noAutofit/>
              </a:bodyPr>
              <a:lstStyle/>
              <a:p>
                <a:pPr algn="ctr"/>
                <a:r>
                  <a:rPr lang="en-US" sz="800" dirty="0">
                    <a:solidFill>
                      <a:prstClr val="white"/>
                    </a:solidFill>
                    <a:cs typeface="Arial" panose="020B0604020202020204" pitchFamily="34" charset="0"/>
                  </a:rPr>
                  <a:t>Azure Firewall</a:t>
                </a:r>
              </a:p>
            </p:txBody>
          </p:sp>
          <p:sp>
            <p:nvSpPr>
              <p:cNvPr id="231" name="Rectangle 230"/>
              <p:cNvSpPr/>
              <p:nvPr/>
            </p:nvSpPr>
            <p:spPr>
              <a:xfrm>
                <a:off x="2287041" y="2660719"/>
                <a:ext cx="1348000" cy="1846740"/>
              </a:xfrm>
              <a:prstGeom prst="rect">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endParaRPr lang="en-US" sz="800" dirty="0">
                  <a:solidFill>
                    <a:prstClr val="white"/>
                  </a:solidFill>
                </a:endParaRPr>
              </a:p>
            </p:txBody>
          </p:sp>
          <p:sp>
            <p:nvSpPr>
              <p:cNvPr id="233" name="TextBox 232"/>
              <p:cNvSpPr txBox="1"/>
              <p:nvPr/>
            </p:nvSpPr>
            <p:spPr>
              <a:xfrm>
                <a:off x="2313218" y="2668897"/>
                <a:ext cx="1001826" cy="160433"/>
              </a:xfrm>
              <a:prstGeom prst="rect">
                <a:avLst/>
              </a:prstGeom>
              <a:noFill/>
            </p:spPr>
            <p:txBody>
              <a:bodyPr wrap="square" lIns="18288" tIns="18288" rIns="18288" bIns="18288" rtlCol="0">
                <a:noAutofit/>
              </a:bodyPr>
              <a:lstStyle/>
              <a:p>
                <a:pPr>
                  <a:spcAft>
                    <a:spcPts val="450"/>
                  </a:spcAft>
                </a:pPr>
                <a:r>
                  <a:rPr lang="en-US" sz="800" dirty="0">
                    <a:solidFill>
                      <a:srgbClr val="000000"/>
                    </a:solidFill>
                  </a:rPr>
                  <a:t>Azure Active Directory</a:t>
                </a:r>
              </a:p>
            </p:txBody>
          </p:sp>
          <p:sp>
            <p:nvSpPr>
              <p:cNvPr id="138" name="Rectangle 86"/>
              <p:cNvSpPr>
                <a:spLocks noChangeArrowheads="1"/>
              </p:cNvSpPr>
              <p:nvPr/>
            </p:nvSpPr>
            <p:spPr bwMode="auto">
              <a:xfrm>
                <a:off x="2364292" y="2917116"/>
                <a:ext cx="591891" cy="995476"/>
              </a:xfrm>
              <a:prstGeom prst="rect">
                <a:avLst/>
              </a:prstGeom>
              <a:solidFill>
                <a:srgbClr val="483698"/>
              </a:solidFill>
              <a:ln>
                <a:noFill/>
              </a:ln>
            </p:spPr>
            <p:txBody>
              <a:bodyPr vert="horz" wrap="square" lIns="18288" tIns="18288" rIns="18288" bIns="18288" numCol="1" anchor="t" anchorCtr="0" compatLnSpc="1">
                <a:prstTxWarp prst="textNoShape">
                  <a:avLst/>
                </a:prstTxWarp>
                <a:noAutofit/>
              </a:bodyPr>
              <a:lstStyle/>
              <a:p>
                <a:pPr algn="ctr"/>
                <a:endParaRPr lang="en-US" sz="800" dirty="0">
                  <a:solidFill>
                    <a:prstClr val="white"/>
                  </a:solidFill>
                  <a:cs typeface="Arial" panose="020B0604020202020204" pitchFamily="34" charset="0"/>
                </a:endParaRPr>
              </a:p>
            </p:txBody>
          </p:sp>
          <p:sp>
            <p:nvSpPr>
              <p:cNvPr id="139" name="Rectangle 86"/>
              <p:cNvSpPr>
                <a:spLocks noChangeArrowheads="1"/>
              </p:cNvSpPr>
              <p:nvPr/>
            </p:nvSpPr>
            <p:spPr bwMode="auto">
              <a:xfrm>
                <a:off x="2364291" y="4028316"/>
                <a:ext cx="591891" cy="359532"/>
              </a:xfrm>
              <a:prstGeom prst="rect">
                <a:avLst/>
              </a:prstGeom>
              <a:solidFill>
                <a:srgbClr val="483698"/>
              </a:solidFill>
              <a:ln>
                <a:noFill/>
              </a:ln>
            </p:spPr>
            <p:txBody>
              <a:bodyPr vert="horz" wrap="square" lIns="18288" tIns="18288" rIns="18288" bIns="18288" numCol="1" anchor="t" anchorCtr="0" compatLnSpc="1">
                <a:prstTxWarp prst="textNoShape">
                  <a:avLst/>
                </a:prstTxWarp>
                <a:noAutofit/>
              </a:bodyPr>
              <a:lstStyle/>
              <a:p>
                <a:pPr algn="ctr"/>
                <a:r>
                  <a:rPr lang="en-US" sz="800" dirty="0">
                    <a:solidFill>
                      <a:prstClr val="white"/>
                    </a:solidFill>
                    <a:cs typeface="Arial" panose="020B0604020202020204" pitchFamily="34" charset="0"/>
                  </a:rPr>
                  <a:t>OpenID Connect</a:t>
                </a:r>
              </a:p>
            </p:txBody>
          </p:sp>
          <p:sp>
            <p:nvSpPr>
              <p:cNvPr id="96" name="Rectangle 86"/>
              <p:cNvSpPr>
                <a:spLocks noChangeArrowheads="1"/>
              </p:cNvSpPr>
              <p:nvPr/>
            </p:nvSpPr>
            <p:spPr bwMode="auto">
              <a:xfrm>
                <a:off x="6890235" y="3784759"/>
                <a:ext cx="591891" cy="359532"/>
              </a:xfrm>
              <a:prstGeom prst="rect">
                <a:avLst/>
              </a:prstGeom>
              <a:solidFill>
                <a:schemeClr val="bg1"/>
              </a:solidFill>
              <a:ln w="6350">
                <a:solidFill>
                  <a:srgbClr val="00338D"/>
                </a:solidFill>
              </a:ln>
            </p:spPr>
            <p:txBody>
              <a:bodyPr vert="horz" wrap="square" lIns="18288" tIns="18288" rIns="18288" bIns="18288" numCol="1" anchor="t" anchorCtr="0" compatLnSpc="1">
                <a:prstTxWarp prst="textNoShape">
                  <a:avLst/>
                </a:prstTxWarp>
                <a:noAutofit/>
              </a:bodyPr>
              <a:lstStyle/>
              <a:p>
                <a:pPr algn="ctr"/>
                <a:endParaRPr lang="en-US" sz="800" dirty="0">
                  <a:solidFill>
                    <a:prstClr val="white"/>
                  </a:solidFill>
                  <a:cs typeface="Arial" panose="020B0604020202020204" pitchFamily="34" charset="0"/>
                </a:endParaRPr>
              </a:p>
              <a:p>
                <a:pPr algn="ctr"/>
                <a:r>
                  <a:rPr lang="en-US" sz="800" dirty="0">
                    <a:solidFill>
                      <a:prstClr val="white"/>
                    </a:solidFill>
                    <a:cs typeface="Arial" panose="020B0604020202020204" pitchFamily="34" charset="0"/>
                  </a:rPr>
                  <a:t>Container</a:t>
                </a:r>
              </a:p>
            </p:txBody>
          </p:sp>
          <p:sp>
            <p:nvSpPr>
              <p:cNvPr id="142" name="Rectangle 86"/>
              <p:cNvSpPr>
                <a:spLocks noChangeArrowheads="1"/>
              </p:cNvSpPr>
              <p:nvPr/>
            </p:nvSpPr>
            <p:spPr bwMode="auto">
              <a:xfrm>
                <a:off x="6831430" y="3840937"/>
                <a:ext cx="591891" cy="359532"/>
              </a:xfrm>
              <a:prstGeom prst="rect">
                <a:avLst/>
              </a:prstGeom>
              <a:solidFill>
                <a:schemeClr val="bg1"/>
              </a:solidFill>
              <a:ln w="6350">
                <a:solidFill>
                  <a:srgbClr val="00338D"/>
                </a:solidFill>
              </a:ln>
            </p:spPr>
            <p:txBody>
              <a:bodyPr vert="horz" wrap="square" lIns="18288" tIns="18288" rIns="18288" bIns="18288" numCol="1" anchor="t" anchorCtr="0" compatLnSpc="1">
                <a:prstTxWarp prst="textNoShape">
                  <a:avLst/>
                </a:prstTxWarp>
                <a:noAutofit/>
              </a:bodyPr>
              <a:lstStyle/>
              <a:p>
                <a:pPr algn="ctr"/>
                <a:endParaRPr lang="en-US" sz="800" dirty="0">
                  <a:solidFill>
                    <a:srgbClr val="000000"/>
                  </a:solidFill>
                  <a:cs typeface="Arial" panose="020B0604020202020204" pitchFamily="34" charset="0"/>
                </a:endParaRPr>
              </a:p>
              <a:p>
                <a:pPr algn="ctr"/>
                <a:r>
                  <a:rPr lang="en-US" sz="800" dirty="0">
                    <a:solidFill>
                      <a:srgbClr val="000000"/>
                    </a:solidFill>
                    <a:cs typeface="Arial" panose="020B0604020202020204" pitchFamily="34" charset="0"/>
                  </a:rPr>
                  <a:t>Container</a:t>
                </a:r>
              </a:p>
            </p:txBody>
          </p:sp>
          <p:sp>
            <p:nvSpPr>
              <p:cNvPr id="143" name="Rectangle 142"/>
              <p:cNvSpPr/>
              <p:nvPr/>
            </p:nvSpPr>
            <p:spPr>
              <a:xfrm>
                <a:off x="5092108" y="2033351"/>
                <a:ext cx="955733" cy="338619"/>
              </a:xfrm>
              <a:prstGeom prst="rect">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endParaRPr lang="en-US" sz="800" dirty="0">
                  <a:solidFill>
                    <a:prstClr val="white"/>
                  </a:solidFill>
                </a:endParaRPr>
              </a:p>
            </p:txBody>
          </p:sp>
          <p:sp>
            <p:nvSpPr>
              <p:cNvPr id="144" name="TextBox 143"/>
              <p:cNvSpPr txBox="1"/>
              <p:nvPr/>
            </p:nvSpPr>
            <p:spPr>
              <a:xfrm>
                <a:off x="5167638" y="2101094"/>
                <a:ext cx="804672" cy="203133"/>
              </a:xfrm>
              <a:prstGeom prst="rect">
                <a:avLst/>
              </a:prstGeom>
              <a:noFill/>
            </p:spPr>
            <p:txBody>
              <a:bodyPr wrap="square" lIns="18288" tIns="18288" rIns="18288" bIns="18288" rtlCol="0" anchor="ctr">
                <a:noAutofit/>
              </a:bodyPr>
              <a:lstStyle/>
              <a:p>
                <a:pPr>
                  <a:spcAft>
                    <a:spcPts val="450"/>
                  </a:spcAft>
                </a:pPr>
                <a:r>
                  <a:rPr lang="en-US" sz="800" dirty="0">
                    <a:solidFill>
                      <a:prstClr val="white"/>
                    </a:solidFill>
                  </a:rPr>
                  <a:t>Azure Container Registry</a:t>
                </a:r>
              </a:p>
            </p:txBody>
          </p:sp>
          <p:sp>
            <p:nvSpPr>
              <p:cNvPr id="145" name="Rectangle 144"/>
              <p:cNvSpPr/>
              <p:nvPr/>
            </p:nvSpPr>
            <p:spPr>
              <a:xfrm>
                <a:off x="5092110" y="1600484"/>
                <a:ext cx="955733" cy="402162"/>
              </a:xfrm>
              <a:prstGeom prst="rect">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endParaRPr lang="en-US" sz="800" dirty="0">
                  <a:solidFill>
                    <a:prstClr val="white"/>
                  </a:solidFill>
                </a:endParaRPr>
              </a:p>
            </p:txBody>
          </p:sp>
          <p:sp>
            <p:nvSpPr>
              <p:cNvPr id="146" name="TextBox 145"/>
              <p:cNvSpPr txBox="1"/>
              <p:nvPr/>
            </p:nvSpPr>
            <p:spPr>
              <a:xfrm>
                <a:off x="5167640" y="1699999"/>
                <a:ext cx="804672" cy="203133"/>
              </a:xfrm>
              <a:prstGeom prst="rect">
                <a:avLst/>
              </a:prstGeom>
              <a:noFill/>
            </p:spPr>
            <p:txBody>
              <a:bodyPr wrap="square" lIns="18288" tIns="18288" rIns="18288" bIns="18288" rtlCol="0">
                <a:noAutofit/>
              </a:bodyPr>
              <a:lstStyle/>
              <a:p>
                <a:pPr algn="ctr">
                  <a:spcAft>
                    <a:spcPts val="450"/>
                  </a:spcAft>
                </a:pPr>
                <a:r>
                  <a:rPr lang="en-US" sz="800" dirty="0">
                    <a:solidFill>
                      <a:prstClr val="white"/>
                    </a:solidFill>
                  </a:rPr>
                  <a:t>Azure Pipelines</a:t>
                </a:r>
              </a:p>
            </p:txBody>
          </p:sp>
          <p:sp>
            <p:nvSpPr>
              <p:cNvPr id="147" name="Rectangle 146"/>
              <p:cNvSpPr/>
              <p:nvPr/>
            </p:nvSpPr>
            <p:spPr>
              <a:xfrm>
                <a:off x="4177206" y="1597573"/>
                <a:ext cx="825085" cy="402162"/>
              </a:xfrm>
              <a:prstGeom prst="rect">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endParaRPr lang="en-US" sz="800" dirty="0">
                  <a:solidFill>
                    <a:prstClr val="white"/>
                  </a:solidFill>
                </a:endParaRPr>
              </a:p>
            </p:txBody>
          </p:sp>
          <p:sp>
            <p:nvSpPr>
              <p:cNvPr id="149" name="Rectangle 148"/>
              <p:cNvSpPr/>
              <p:nvPr/>
            </p:nvSpPr>
            <p:spPr>
              <a:xfrm>
                <a:off x="4181968" y="2028096"/>
                <a:ext cx="820323" cy="343875"/>
              </a:xfrm>
              <a:prstGeom prst="rect">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endParaRPr lang="en-US" sz="800" dirty="0">
                  <a:solidFill>
                    <a:prstClr val="white"/>
                  </a:solidFill>
                </a:endParaRPr>
              </a:p>
            </p:txBody>
          </p:sp>
          <p:sp>
            <p:nvSpPr>
              <p:cNvPr id="150" name="TextBox 149"/>
              <p:cNvSpPr txBox="1"/>
              <p:nvPr/>
            </p:nvSpPr>
            <p:spPr>
              <a:xfrm>
                <a:off x="4187412" y="1697088"/>
                <a:ext cx="804672" cy="203133"/>
              </a:xfrm>
              <a:prstGeom prst="rect">
                <a:avLst/>
              </a:prstGeom>
              <a:noFill/>
            </p:spPr>
            <p:txBody>
              <a:bodyPr wrap="square" lIns="18288" tIns="18288" rIns="18288" bIns="18288" rtlCol="0">
                <a:noAutofit/>
              </a:bodyPr>
              <a:lstStyle/>
              <a:p>
                <a:pPr algn="ctr">
                  <a:spcAft>
                    <a:spcPts val="450"/>
                  </a:spcAft>
                </a:pPr>
                <a:r>
                  <a:rPr lang="en-US" sz="800" dirty="0">
                    <a:solidFill>
                      <a:prstClr val="white"/>
                    </a:solidFill>
                  </a:rPr>
                  <a:t>Azure Repos</a:t>
                </a:r>
              </a:p>
            </p:txBody>
          </p:sp>
          <p:sp>
            <p:nvSpPr>
              <p:cNvPr id="151" name="TextBox 150"/>
              <p:cNvSpPr txBox="1"/>
              <p:nvPr/>
            </p:nvSpPr>
            <p:spPr>
              <a:xfrm>
                <a:off x="4189793" y="2098467"/>
                <a:ext cx="804672" cy="203133"/>
              </a:xfrm>
              <a:prstGeom prst="rect">
                <a:avLst/>
              </a:prstGeom>
              <a:noFill/>
            </p:spPr>
            <p:txBody>
              <a:bodyPr wrap="square" lIns="18288" tIns="18288" rIns="18288" bIns="18288" rtlCol="0">
                <a:noAutofit/>
              </a:bodyPr>
              <a:lstStyle/>
              <a:p>
                <a:pPr algn="ctr">
                  <a:spcAft>
                    <a:spcPts val="450"/>
                  </a:spcAft>
                </a:pPr>
                <a:r>
                  <a:rPr lang="en-US" sz="800" dirty="0">
                    <a:solidFill>
                      <a:prstClr val="white"/>
                    </a:solidFill>
                  </a:rPr>
                  <a:t>Azure DevOps</a:t>
                </a:r>
              </a:p>
            </p:txBody>
          </p:sp>
          <p:sp>
            <p:nvSpPr>
              <p:cNvPr id="242" name="TextBox 241"/>
              <p:cNvSpPr txBox="1"/>
              <p:nvPr/>
            </p:nvSpPr>
            <p:spPr>
              <a:xfrm>
                <a:off x="4144785" y="1430572"/>
                <a:ext cx="1020574" cy="78668"/>
              </a:xfrm>
              <a:prstGeom prst="rect">
                <a:avLst/>
              </a:prstGeom>
              <a:noFill/>
            </p:spPr>
            <p:txBody>
              <a:bodyPr wrap="square" lIns="18288" tIns="18288" rIns="18288" bIns="18288" rtlCol="0">
                <a:noAutofit/>
              </a:bodyPr>
              <a:lstStyle/>
              <a:p>
                <a:pPr>
                  <a:spcAft>
                    <a:spcPts val="450"/>
                  </a:spcAft>
                </a:pPr>
                <a:r>
                  <a:rPr lang="en-US" sz="800" dirty="0">
                    <a:solidFill>
                      <a:srgbClr val="000000"/>
                    </a:solidFill>
                  </a:rPr>
                  <a:t>Azure CI/CD</a:t>
                </a:r>
              </a:p>
            </p:txBody>
          </p:sp>
          <p:sp>
            <p:nvSpPr>
              <p:cNvPr id="243" name="Rectangle 242"/>
              <p:cNvSpPr/>
              <p:nvPr/>
            </p:nvSpPr>
            <p:spPr>
              <a:xfrm>
                <a:off x="2429769" y="3075176"/>
                <a:ext cx="423899" cy="279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pPr algn="ctr"/>
                <a:r>
                  <a:rPr lang="en-US" sz="800" dirty="0">
                    <a:solidFill>
                      <a:srgbClr val="000000"/>
                    </a:solidFill>
                  </a:rPr>
                  <a:t>Role Bindings</a:t>
                </a:r>
              </a:p>
            </p:txBody>
          </p:sp>
          <p:sp>
            <p:nvSpPr>
              <p:cNvPr id="152" name="Rectangle 151"/>
              <p:cNvSpPr/>
              <p:nvPr/>
            </p:nvSpPr>
            <p:spPr>
              <a:xfrm>
                <a:off x="2436969" y="3448454"/>
                <a:ext cx="423899" cy="4250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pPr algn="ctr"/>
                <a:r>
                  <a:rPr lang="en-US" sz="800" dirty="0">
                    <a:solidFill>
                      <a:srgbClr val="000000"/>
                    </a:solidFill>
                  </a:rPr>
                  <a:t>Cluster Role Bindings</a:t>
                </a:r>
              </a:p>
            </p:txBody>
          </p:sp>
          <p:sp>
            <p:nvSpPr>
              <p:cNvPr id="244" name="TextBox 243"/>
              <p:cNvSpPr txBox="1"/>
              <p:nvPr/>
            </p:nvSpPr>
            <p:spPr>
              <a:xfrm>
                <a:off x="2387447" y="2910907"/>
                <a:ext cx="503370" cy="119095"/>
              </a:xfrm>
              <a:prstGeom prst="rect">
                <a:avLst/>
              </a:prstGeom>
              <a:noFill/>
            </p:spPr>
            <p:txBody>
              <a:bodyPr wrap="square" lIns="18288" tIns="18288" rIns="18288" bIns="18288" rtlCol="0">
                <a:noAutofit/>
              </a:bodyPr>
              <a:lstStyle/>
              <a:p>
                <a:pPr>
                  <a:spcAft>
                    <a:spcPts val="450"/>
                  </a:spcAft>
                </a:pPr>
                <a:r>
                  <a:rPr lang="en-US" sz="800" dirty="0">
                    <a:solidFill>
                      <a:prstClr val="white"/>
                    </a:solidFill>
                  </a:rPr>
                  <a:t>RBAC</a:t>
                </a:r>
              </a:p>
            </p:txBody>
          </p:sp>
          <p:cxnSp>
            <p:nvCxnSpPr>
              <p:cNvPr id="246" name="Straight Arrow Connector 245"/>
              <p:cNvCxnSpPr>
                <a:endCxn id="231" idx="1"/>
              </p:cNvCxnSpPr>
              <p:nvPr/>
            </p:nvCxnSpPr>
            <p:spPr>
              <a:xfrm>
                <a:off x="1843512" y="3584089"/>
                <a:ext cx="44352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4" name="TextBox 163"/>
              <p:cNvSpPr txBox="1"/>
              <p:nvPr/>
            </p:nvSpPr>
            <p:spPr>
              <a:xfrm>
                <a:off x="6328263" y="4733615"/>
                <a:ext cx="1357108" cy="179546"/>
              </a:xfrm>
              <a:prstGeom prst="rect">
                <a:avLst/>
              </a:prstGeom>
              <a:noFill/>
            </p:spPr>
            <p:txBody>
              <a:bodyPr wrap="square" lIns="18288" tIns="18288" rIns="18288" bIns="18288" rtlCol="0">
                <a:noAutofit/>
              </a:bodyPr>
              <a:lstStyle/>
              <a:p>
                <a:pPr>
                  <a:spcAft>
                    <a:spcPts val="450"/>
                  </a:spcAft>
                </a:pPr>
                <a:r>
                  <a:rPr lang="en-US" sz="800" dirty="0">
                    <a:solidFill>
                      <a:srgbClr val="000000"/>
                    </a:solidFill>
                  </a:rPr>
                  <a:t>Azure Persistent Volume</a:t>
                </a:r>
              </a:p>
            </p:txBody>
          </p:sp>
          <p:cxnSp>
            <p:nvCxnSpPr>
              <p:cNvPr id="249" name="Straight Arrow Connector 248"/>
              <p:cNvCxnSpPr/>
              <p:nvPr/>
            </p:nvCxnSpPr>
            <p:spPr>
              <a:xfrm>
                <a:off x="3635040" y="3251390"/>
                <a:ext cx="457236" cy="0"/>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flipV="1">
                <a:off x="3635040" y="3879977"/>
                <a:ext cx="457236" cy="1069"/>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167" name="Rectangle 843"/>
              <p:cNvSpPr>
                <a:spLocks noChangeArrowheads="1"/>
              </p:cNvSpPr>
              <p:nvPr/>
            </p:nvSpPr>
            <p:spPr bwMode="auto">
              <a:xfrm>
                <a:off x="3601839" y="2953744"/>
                <a:ext cx="542088" cy="233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 tIns="18288" rIns="18288" bIns="18288" numCol="1" anchor="t" anchorCtr="0" compatLnSpc="1">
                <a:prstTxWarp prst="textNoShape">
                  <a:avLst/>
                </a:prstTxWarp>
                <a:no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spcBef>
                    <a:spcPct val="0"/>
                  </a:spcBef>
                  <a:spcAft>
                    <a:spcPct val="0"/>
                  </a:spcAft>
                </a:pPr>
                <a:r>
                  <a:rPr lang="en-US" altLang="en-US" sz="800" b="1" dirty="0" smtClean="0">
                    <a:solidFill>
                      <a:srgbClr val="000000"/>
                    </a:solidFill>
                    <a:latin typeface="+mn-lt"/>
                    <a:cs typeface="Arial" panose="020B0604020202020204" pitchFamily="34" charset="0"/>
                  </a:rPr>
                  <a:t>Authenti-cate</a:t>
                </a:r>
                <a:endParaRPr lang="en-US" altLang="en-US" sz="800" b="1" dirty="0">
                  <a:solidFill>
                    <a:srgbClr val="000000"/>
                  </a:solidFill>
                  <a:latin typeface="+mn-lt"/>
                  <a:cs typeface="Arial" panose="020B0604020202020204" pitchFamily="34" charset="0"/>
                </a:endParaRPr>
              </a:p>
            </p:txBody>
          </p:sp>
          <p:sp>
            <p:nvSpPr>
              <p:cNvPr id="168" name="Rectangle 843"/>
              <p:cNvSpPr>
                <a:spLocks noChangeArrowheads="1"/>
              </p:cNvSpPr>
              <p:nvPr/>
            </p:nvSpPr>
            <p:spPr bwMode="auto">
              <a:xfrm>
                <a:off x="3565053" y="3692329"/>
                <a:ext cx="583686" cy="233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 tIns="18288" rIns="18288" bIns="18288" numCol="1" anchor="t" anchorCtr="0" compatLnSpc="1">
                <a:prstTxWarp prst="textNoShape">
                  <a:avLst/>
                </a:prstTxWarp>
                <a:no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spcBef>
                    <a:spcPct val="0"/>
                  </a:spcBef>
                  <a:spcAft>
                    <a:spcPct val="0"/>
                  </a:spcAft>
                </a:pPr>
                <a:r>
                  <a:rPr lang="en-US" altLang="en-US" sz="800" b="1" dirty="0">
                    <a:solidFill>
                      <a:srgbClr val="000000"/>
                    </a:solidFill>
                    <a:latin typeface="+mn-lt"/>
                    <a:cs typeface="Arial" panose="020B0604020202020204" pitchFamily="34" charset="0"/>
                  </a:rPr>
                  <a:t>Authorize</a:t>
                </a:r>
              </a:p>
            </p:txBody>
          </p:sp>
          <p:cxnSp>
            <p:nvCxnSpPr>
              <p:cNvPr id="260" name="Straight Arrow Connector 259"/>
              <p:cNvCxnSpPr/>
              <p:nvPr/>
            </p:nvCxnSpPr>
            <p:spPr>
              <a:xfrm>
                <a:off x="7375546" y="4471604"/>
                <a:ext cx="0" cy="263805"/>
              </a:xfrm>
              <a:prstGeom prst="straightConnector1">
                <a:avLst/>
              </a:prstGeom>
              <a:ln w="6350">
                <a:solidFill>
                  <a:srgbClr val="00338D"/>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2" name="Rectangle 843"/>
              <p:cNvSpPr>
                <a:spLocks noChangeArrowheads="1"/>
              </p:cNvSpPr>
              <p:nvPr/>
            </p:nvSpPr>
            <p:spPr bwMode="auto">
              <a:xfrm>
                <a:off x="7361825" y="4557657"/>
                <a:ext cx="806375" cy="233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 tIns="18288" rIns="18288" bIns="18288" numCol="1" anchor="t" anchorCtr="0" compatLnSpc="1">
                <a:prstTxWarp prst="textNoShape">
                  <a:avLst/>
                </a:prstTxWarp>
                <a:no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spcBef>
                    <a:spcPct val="0"/>
                  </a:spcBef>
                  <a:spcAft>
                    <a:spcPct val="0"/>
                  </a:spcAft>
                </a:pPr>
                <a:r>
                  <a:rPr lang="en-US" altLang="en-US" sz="800" b="1" dirty="0">
                    <a:solidFill>
                      <a:srgbClr val="000000"/>
                    </a:solidFill>
                    <a:latin typeface="+mn-lt"/>
                    <a:cs typeface="Arial" panose="020B0604020202020204" pitchFamily="34" charset="0"/>
                  </a:rPr>
                  <a:t>Persistent data</a:t>
                </a:r>
              </a:p>
            </p:txBody>
          </p:sp>
          <p:cxnSp>
            <p:nvCxnSpPr>
              <p:cNvPr id="262" name="Straight Arrow Connector 261"/>
              <p:cNvCxnSpPr>
                <a:stCxn id="31" idx="1"/>
                <a:endCxn id="241" idx="3"/>
              </p:cNvCxnSpPr>
              <p:nvPr/>
            </p:nvCxnSpPr>
            <p:spPr>
              <a:xfrm flipH="1">
                <a:off x="6155052" y="1945173"/>
                <a:ext cx="321561" cy="78"/>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175" name="Rectangle 843"/>
              <p:cNvSpPr>
                <a:spLocks noChangeArrowheads="1"/>
              </p:cNvSpPr>
              <p:nvPr/>
            </p:nvSpPr>
            <p:spPr bwMode="auto">
              <a:xfrm>
                <a:off x="6071097" y="1765208"/>
                <a:ext cx="510589" cy="233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 tIns="18288" rIns="18288" bIns="18288" numCol="1" anchor="t" anchorCtr="0" compatLnSpc="1">
                <a:prstTxWarp prst="textNoShape">
                  <a:avLst/>
                </a:prstTxWarp>
                <a:no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spcBef>
                    <a:spcPct val="0"/>
                  </a:spcBef>
                  <a:spcAft>
                    <a:spcPct val="0"/>
                  </a:spcAft>
                </a:pPr>
                <a:r>
                  <a:rPr lang="en-US" altLang="en-US" sz="800" b="1" dirty="0">
                    <a:solidFill>
                      <a:srgbClr val="000000"/>
                    </a:solidFill>
                    <a:latin typeface="+mn-lt"/>
                    <a:cs typeface="Arial" panose="020B0604020202020204" pitchFamily="34" charset="0"/>
                  </a:rPr>
                  <a:t>Integrate</a:t>
                </a:r>
              </a:p>
            </p:txBody>
          </p:sp>
          <p:cxnSp>
            <p:nvCxnSpPr>
              <p:cNvPr id="264" name="Straight Arrow Connector 263"/>
              <p:cNvCxnSpPr>
                <a:endCxn id="31" idx="2"/>
              </p:cNvCxnSpPr>
              <p:nvPr/>
            </p:nvCxnSpPr>
            <p:spPr>
              <a:xfrm flipV="1">
                <a:off x="7203687" y="2468169"/>
                <a:ext cx="4361" cy="192550"/>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178" name="Rectangle 843"/>
              <p:cNvSpPr>
                <a:spLocks noChangeArrowheads="1"/>
              </p:cNvSpPr>
              <p:nvPr/>
            </p:nvSpPr>
            <p:spPr bwMode="auto">
              <a:xfrm>
                <a:off x="6541068" y="2507135"/>
                <a:ext cx="1542282" cy="233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 tIns="18288" rIns="18288" bIns="18288" numCol="1" anchor="t" anchorCtr="0" compatLnSpc="1">
                <a:prstTxWarp prst="textNoShape">
                  <a:avLst/>
                </a:prstTxWarp>
                <a:no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spcBef>
                    <a:spcPct val="0"/>
                  </a:spcBef>
                  <a:spcAft>
                    <a:spcPct val="0"/>
                  </a:spcAft>
                </a:pPr>
                <a:r>
                  <a:rPr lang="en-US" altLang="en-US" sz="800" b="1" dirty="0">
                    <a:solidFill>
                      <a:srgbClr val="000000"/>
                    </a:solidFill>
                    <a:latin typeface="+mn-lt"/>
                    <a:cs typeface="Arial" panose="020B0604020202020204" pitchFamily="34" charset="0"/>
                  </a:rPr>
                  <a:t>Logs, audit &amp; security events</a:t>
                </a:r>
              </a:p>
            </p:txBody>
          </p:sp>
          <p:cxnSp>
            <p:nvCxnSpPr>
              <p:cNvPr id="266" name="Straight Arrow Connector 265"/>
              <p:cNvCxnSpPr>
                <a:stCxn id="227" idx="0"/>
              </p:cNvCxnSpPr>
              <p:nvPr/>
            </p:nvCxnSpPr>
            <p:spPr>
              <a:xfrm flipH="1" flipV="1">
                <a:off x="5165359" y="4507458"/>
                <a:ext cx="0" cy="239048"/>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181" name="Rectangle 843"/>
              <p:cNvSpPr>
                <a:spLocks noChangeArrowheads="1"/>
              </p:cNvSpPr>
              <p:nvPr/>
            </p:nvSpPr>
            <p:spPr bwMode="auto">
              <a:xfrm>
                <a:off x="4564303" y="4567007"/>
                <a:ext cx="1114279" cy="233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 tIns="18288" rIns="18288" bIns="18288" numCol="1" anchor="t" anchorCtr="0" compatLnSpc="1">
                <a:prstTxWarp prst="textNoShape">
                  <a:avLst/>
                </a:prstTxWarp>
                <a:no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spcBef>
                    <a:spcPct val="0"/>
                  </a:spcBef>
                  <a:spcAft>
                    <a:spcPct val="0"/>
                  </a:spcAft>
                </a:pPr>
                <a:r>
                  <a:rPr lang="en-US" altLang="en-US" sz="800" b="1" dirty="0">
                    <a:solidFill>
                      <a:srgbClr val="000000"/>
                    </a:solidFill>
                    <a:latin typeface="+mn-lt"/>
                    <a:cs typeface="Arial" panose="020B0604020202020204" pitchFamily="34" charset="0"/>
                  </a:rPr>
                  <a:t>Networking services</a:t>
                </a:r>
              </a:p>
            </p:txBody>
          </p:sp>
          <p:cxnSp>
            <p:nvCxnSpPr>
              <p:cNvPr id="268" name="Straight Arrow Connector 267"/>
              <p:cNvCxnSpPr>
                <a:stCxn id="241" idx="2"/>
              </p:cNvCxnSpPr>
              <p:nvPr/>
            </p:nvCxnSpPr>
            <p:spPr>
              <a:xfrm>
                <a:off x="5123665" y="2458711"/>
                <a:ext cx="0" cy="210185"/>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184" name="Rectangle 843"/>
              <p:cNvSpPr>
                <a:spLocks noChangeArrowheads="1"/>
              </p:cNvSpPr>
              <p:nvPr/>
            </p:nvSpPr>
            <p:spPr bwMode="auto">
              <a:xfrm>
                <a:off x="5089284" y="2492765"/>
                <a:ext cx="453842" cy="233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 tIns="18288" rIns="18288" bIns="18288" numCol="1" anchor="t" anchorCtr="0" compatLnSpc="1">
                <a:prstTxWarp prst="textNoShape">
                  <a:avLst/>
                </a:prstTxWarp>
                <a:no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spcBef>
                    <a:spcPct val="0"/>
                  </a:spcBef>
                  <a:spcAft>
                    <a:spcPct val="0"/>
                  </a:spcAft>
                </a:pPr>
                <a:r>
                  <a:rPr lang="en-US" altLang="en-US" sz="800" b="1" dirty="0">
                    <a:solidFill>
                      <a:srgbClr val="000000"/>
                    </a:solidFill>
                    <a:latin typeface="+mn-lt"/>
                    <a:cs typeface="Arial" panose="020B0604020202020204" pitchFamily="34" charset="0"/>
                  </a:rPr>
                  <a:t>Deploy</a:t>
                </a:r>
              </a:p>
            </p:txBody>
          </p:sp>
          <p:cxnSp>
            <p:nvCxnSpPr>
              <p:cNvPr id="270" name="Straight Arrow Connector 269"/>
              <p:cNvCxnSpPr>
                <a:stCxn id="5" idx="3"/>
                <a:endCxn id="20" idx="1"/>
              </p:cNvCxnSpPr>
              <p:nvPr/>
            </p:nvCxnSpPr>
            <p:spPr>
              <a:xfrm flipV="1">
                <a:off x="5691409" y="3593507"/>
                <a:ext cx="291608" cy="0"/>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187" name="Rectangle 843"/>
              <p:cNvSpPr>
                <a:spLocks noChangeArrowheads="1"/>
              </p:cNvSpPr>
              <p:nvPr/>
            </p:nvSpPr>
            <p:spPr bwMode="auto">
              <a:xfrm>
                <a:off x="5604468" y="3406241"/>
                <a:ext cx="470835" cy="233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 tIns="18288" rIns="18288" bIns="18288" numCol="1" anchor="t" anchorCtr="0" compatLnSpc="1">
                <a:prstTxWarp prst="textNoShape">
                  <a:avLst/>
                </a:prstTxWarp>
                <a:no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spcBef>
                    <a:spcPct val="0"/>
                  </a:spcBef>
                  <a:spcAft>
                    <a:spcPct val="0"/>
                  </a:spcAft>
                </a:pPr>
                <a:r>
                  <a:rPr lang="en-US" altLang="en-US" sz="800" b="1" dirty="0">
                    <a:solidFill>
                      <a:srgbClr val="000000"/>
                    </a:solidFill>
                    <a:latin typeface="+mn-lt"/>
                    <a:cs typeface="Arial" panose="020B0604020202020204" pitchFamily="34" charset="0"/>
                  </a:rPr>
                  <a:t>Manage</a:t>
                </a:r>
              </a:p>
            </p:txBody>
          </p:sp>
          <p:sp>
            <p:nvSpPr>
              <p:cNvPr id="191" name="Rectangle 86"/>
              <p:cNvSpPr>
                <a:spLocks noChangeArrowheads="1"/>
              </p:cNvSpPr>
              <p:nvPr/>
            </p:nvSpPr>
            <p:spPr bwMode="auto">
              <a:xfrm>
                <a:off x="3035212" y="2921651"/>
                <a:ext cx="538508" cy="1489791"/>
              </a:xfrm>
              <a:prstGeom prst="rect">
                <a:avLst/>
              </a:prstGeom>
              <a:solidFill>
                <a:srgbClr val="483698"/>
              </a:solidFill>
              <a:ln>
                <a:noFill/>
              </a:ln>
            </p:spPr>
            <p:txBody>
              <a:bodyPr vert="horz" wrap="square" lIns="18288" tIns="18288" rIns="18288" bIns="18288" numCol="1" anchor="t" anchorCtr="0" compatLnSpc="1">
                <a:prstTxWarp prst="textNoShape">
                  <a:avLst/>
                </a:prstTxWarp>
                <a:noAutofit/>
              </a:bodyPr>
              <a:lstStyle/>
              <a:p>
                <a:pPr algn="ctr"/>
                <a:r>
                  <a:rPr lang="en-US" sz="800" dirty="0">
                    <a:solidFill>
                      <a:prstClr val="white"/>
                    </a:solidFill>
                    <a:cs typeface="Arial" panose="020B0604020202020204" pitchFamily="34" charset="0"/>
                  </a:rPr>
                  <a:t>Security Controls</a:t>
                </a:r>
              </a:p>
            </p:txBody>
          </p:sp>
          <p:sp>
            <p:nvSpPr>
              <p:cNvPr id="192" name="Rectangle 191"/>
              <p:cNvSpPr/>
              <p:nvPr/>
            </p:nvSpPr>
            <p:spPr>
              <a:xfrm>
                <a:off x="3065947" y="3251200"/>
                <a:ext cx="477039" cy="256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pPr algn="ctr"/>
                <a:r>
                  <a:rPr lang="en-US" sz="800" dirty="0" smtClean="0">
                    <a:solidFill>
                      <a:srgbClr val="000000"/>
                    </a:solidFill>
                  </a:rPr>
                  <a:t>Conditional </a:t>
                </a:r>
                <a:r>
                  <a:rPr lang="en-US" sz="800" dirty="0">
                    <a:solidFill>
                      <a:srgbClr val="000000"/>
                    </a:solidFill>
                  </a:rPr>
                  <a:t>Access</a:t>
                </a:r>
              </a:p>
            </p:txBody>
          </p:sp>
          <p:sp>
            <p:nvSpPr>
              <p:cNvPr id="193" name="Rectangle 192"/>
              <p:cNvSpPr/>
              <p:nvPr/>
            </p:nvSpPr>
            <p:spPr>
              <a:xfrm>
                <a:off x="3132987" y="3858897"/>
                <a:ext cx="342957" cy="1842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pPr algn="ctr"/>
                <a:r>
                  <a:rPr lang="en-US" sz="800" dirty="0">
                    <a:solidFill>
                      <a:srgbClr val="000000"/>
                    </a:solidFill>
                  </a:rPr>
                  <a:t>MFA</a:t>
                </a:r>
              </a:p>
            </p:txBody>
          </p:sp>
          <p:sp>
            <p:nvSpPr>
              <p:cNvPr id="194" name="Rectangle 193"/>
              <p:cNvSpPr/>
              <p:nvPr/>
            </p:nvSpPr>
            <p:spPr>
              <a:xfrm>
                <a:off x="3057276" y="3553173"/>
                <a:ext cx="494378" cy="2603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pPr algn="ctr"/>
                <a:r>
                  <a:rPr lang="en-US" sz="800" dirty="0">
                    <a:solidFill>
                      <a:srgbClr val="000000"/>
                    </a:solidFill>
                  </a:rPr>
                  <a:t>Dynamic Groups</a:t>
                </a:r>
              </a:p>
            </p:txBody>
          </p:sp>
          <p:sp>
            <p:nvSpPr>
              <p:cNvPr id="195" name="Rectangle 194"/>
              <p:cNvSpPr/>
              <p:nvPr/>
            </p:nvSpPr>
            <p:spPr>
              <a:xfrm>
                <a:off x="3053904" y="4088479"/>
                <a:ext cx="501123" cy="247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pPr algn="ctr"/>
                <a:r>
                  <a:rPr lang="en-US" sz="800" dirty="0">
                    <a:solidFill>
                      <a:srgbClr val="000000"/>
                    </a:solidFill>
                  </a:rPr>
                  <a:t>DDoS protection</a:t>
                </a:r>
              </a:p>
            </p:txBody>
          </p:sp>
          <p:sp>
            <p:nvSpPr>
              <p:cNvPr id="197" name="TextBox 196"/>
              <p:cNvSpPr txBox="1"/>
              <p:nvPr/>
            </p:nvSpPr>
            <p:spPr>
              <a:xfrm>
                <a:off x="6014555" y="2782021"/>
                <a:ext cx="1360990" cy="216843"/>
              </a:xfrm>
              <a:prstGeom prst="rect">
                <a:avLst/>
              </a:prstGeom>
              <a:noFill/>
            </p:spPr>
            <p:txBody>
              <a:bodyPr wrap="square" lIns="18288" tIns="18288" rIns="18288" bIns="18288" rtlCol="0">
                <a:noAutofit/>
              </a:bodyPr>
              <a:lstStyle/>
              <a:p>
                <a:pPr>
                  <a:spcAft>
                    <a:spcPts val="450"/>
                  </a:spcAft>
                </a:pPr>
                <a:r>
                  <a:rPr lang="en-US" sz="800" dirty="0">
                    <a:solidFill>
                      <a:prstClr val="white"/>
                    </a:solidFill>
                  </a:rPr>
                  <a:t>Cluster</a:t>
                </a:r>
              </a:p>
            </p:txBody>
          </p:sp>
        </p:grpSp>
      </p:grpSp>
      <p:sp>
        <p:nvSpPr>
          <p:cNvPr id="112" name="TextBox 111"/>
          <p:cNvSpPr txBox="1"/>
          <p:nvPr/>
        </p:nvSpPr>
        <p:spPr>
          <a:xfrm>
            <a:off x="8649083" y="1321350"/>
            <a:ext cx="2544876" cy="4555575"/>
          </a:xfrm>
          <a:prstGeom prst="rect">
            <a:avLst/>
          </a:prstGeom>
          <a:noFill/>
        </p:spPr>
        <p:txBody>
          <a:bodyPr wrap="square" lIns="40958" tIns="40958" rIns="40958" bIns="40958" rtlCol="0">
            <a:noAutofit/>
          </a:bodyPr>
          <a:lstStyle/>
          <a:p>
            <a:pPr>
              <a:spcAft>
                <a:spcPts val="450"/>
              </a:spcAft>
            </a:pPr>
            <a:r>
              <a:rPr lang="en-US" sz="1000" dirty="0">
                <a:solidFill>
                  <a:srgbClr val="000000"/>
                </a:solidFill>
              </a:rPr>
              <a:t>Description:</a:t>
            </a:r>
          </a:p>
          <a:p>
            <a:pPr marL="214313" indent="-214313">
              <a:spcAft>
                <a:spcPts val="450"/>
              </a:spcAft>
              <a:buFont typeface="Arial" panose="020B0604020202020204" pitchFamily="34" charset="0"/>
              <a:buChar char="•"/>
            </a:pPr>
            <a:endParaRPr lang="en-US" sz="1000" dirty="0">
              <a:solidFill>
                <a:srgbClr val="000000"/>
              </a:solidFill>
            </a:endParaRPr>
          </a:p>
        </p:txBody>
      </p:sp>
    </p:spTree>
    <p:extLst>
      <p:ext uri="{BB962C8B-B14F-4D97-AF65-F5344CB8AC3E}">
        <p14:creationId xmlns:p14="http://schemas.microsoft.com/office/powerpoint/2010/main" val="6936310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365903" y="1239140"/>
            <a:ext cx="5761290" cy="4785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1500" dirty="0" smtClean="0">
              <a:solidFill>
                <a:prstClr val="white"/>
              </a:solidFill>
            </a:endParaRPr>
          </a:p>
        </p:txBody>
      </p:sp>
      <p:sp>
        <p:nvSpPr>
          <p:cNvPr id="16" name="Rectangle 15"/>
          <p:cNvSpPr/>
          <p:nvPr/>
        </p:nvSpPr>
        <p:spPr>
          <a:xfrm>
            <a:off x="1365903" y="2011649"/>
            <a:ext cx="5761290" cy="4785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1500" dirty="0" smtClean="0">
              <a:solidFill>
                <a:prstClr val="white"/>
              </a:solidFill>
            </a:endParaRPr>
          </a:p>
        </p:txBody>
      </p:sp>
      <p:sp>
        <p:nvSpPr>
          <p:cNvPr id="17" name="Rectangle 16"/>
          <p:cNvSpPr/>
          <p:nvPr/>
        </p:nvSpPr>
        <p:spPr>
          <a:xfrm>
            <a:off x="1365903" y="2784158"/>
            <a:ext cx="5761290" cy="4785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1500" dirty="0" smtClean="0">
              <a:solidFill>
                <a:prstClr val="white"/>
              </a:solidFill>
            </a:endParaRPr>
          </a:p>
        </p:txBody>
      </p:sp>
      <p:sp>
        <p:nvSpPr>
          <p:cNvPr id="18" name="Rectangle 17"/>
          <p:cNvSpPr/>
          <p:nvPr/>
        </p:nvSpPr>
        <p:spPr>
          <a:xfrm>
            <a:off x="1365903" y="3556667"/>
            <a:ext cx="5761290" cy="4785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1500" dirty="0" smtClean="0">
              <a:solidFill>
                <a:prstClr val="white"/>
              </a:solidFill>
            </a:endParaRPr>
          </a:p>
        </p:txBody>
      </p:sp>
      <p:sp>
        <p:nvSpPr>
          <p:cNvPr id="19" name="Rectangle 18"/>
          <p:cNvSpPr/>
          <p:nvPr/>
        </p:nvSpPr>
        <p:spPr>
          <a:xfrm>
            <a:off x="1365903" y="4329176"/>
            <a:ext cx="5761290" cy="4785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1500" dirty="0" smtClean="0">
              <a:solidFill>
                <a:prstClr val="white"/>
              </a:solidFill>
            </a:endParaRPr>
          </a:p>
        </p:txBody>
      </p:sp>
      <p:sp>
        <p:nvSpPr>
          <p:cNvPr id="20" name="Rectangle 19"/>
          <p:cNvSpPr/>
          <p:nvPr/>
        </p:nvSpPr>
        <p:spPr>
          <a:xfrm>
            <a:off x="1365903" y="5101684"/>
            <a:ext cx="5761290" cy="4785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1500" dirty="0" smtClean="0">
              <a:solidFill>
                <a:prstClr val="white"/>
              </a:solidFill>
            </a:endParaRPr>
          </a:p>
        </p:txBody>
      </p:sp>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4294967295"/>
          </p:nvPr>
        </p:nvSpPr>
        <p:spPr>
          <a:xfrm>
            <a:off x="1411059" y="1085850"/>
            <a:ext cx="9572625" cy="4545013"/>
          </a:xfrm>
        </p:spPr>
        <p:txBody>
          <a:bodyPr/>
          <a:lstStyle/>
          <a:p>
            <a:pPr marL="285750" lvl="1" indent="-285750">
              <a:lnSpc>
                <a:spcPct val="300000"/>
              </a:lnSpc>
              <a:buClr>
                <a:schemeClr val="bg1"/>
              </a:buClr>
              <a:buFont typeface="+mj-lt"/>
              <a:buAutoNum type="romanUcPeriod"/>
            </a:pPr>
            <a:r>
              <a:rPr lang="en-US" dirty="0" smtClean="0">
                <a:solidFill>
                  <a:schemeClr val="tx1"/>
                </a:solidFill>
              </a:rPr>
              <a:t>Introduction</a:t>
            </a:r>
          </a:p>
          <a:p>
            <a:pPr marL="285750" lvl="1" indent="-285750">
              <a:lnSpc>
                <a:spcPct val="300000"/>
              </a:lnSpc>
              <a:buClr>
                <a:schemeClr val="bg1"/>
              </a:buClr>
              <a:buFont typeface="+mj-lt"/>
              <a:buAutoNum type="romanUcPeriod"/>
            </a:pPr>
            <a:r>
              <a:rPr lang="en-US" dirty="0" smtClean="0">
                <a:solidFill>
                  <a:schemeClr val="tx1"/>
                </a:solidFill>
              </a:rPr>
              <a:t>Breadth of Azure’s Capabilities</a:t>
            </a:r>
          </a:p>
          <a:p>
            <a:pPr marL="285750" lvl="1" indent="-285750">
              <a:lnSpc>
                <a:spcPct val="300000"/>
              </a:lnSpc>
              <a:buClr>
                <a:schemeClr val="bg1"/>
              </a:buClr>
              <a:buFont typeface="+mj-lt"/>
              <a:buAutoNum type="romanUcPeriod"/>
            </a:pPr>
            <a:r>
              <a:rPr lang="en-US" dirty="0" smtClean="0">
                <a:solidFill>
                  <a:schemeClr val="tx1"/>
                </a:solidFill>
              </a:rPr>
              <a:t>Azure Services</a:t>
            </a:r>
          </a:p>
          <a:p>
            <a:pPr marL="285750" lvl="1" indent="-285750">
              <a:lnSpc>
                <a:spcPct val="300000"/>
              </a:lnSpc>
              <a:buClr>
                <a:schemeClr val="bg1"/>
              </a:buClr>
              <a:buFont typeface="+mj-lt"/>
              <a:buAutoNum type="romanUcPeriod"/>
            </a:pPr>
            <a:r>
              <a:rPr lang="en-US" dirty="0" smtClean="0">
                <a:solidFill>
                  <a:schemeClr val="tx1"/>
                </a:solidFill>
              </a:rPr>
              <a:t>Capability Framework</a:t>
            </a:r>
          </a:p>
          <a:p>
            <a:pPr marL="285750" lvl="1" indent="-285750">
              <a:lnSpc>
                <a:spcPct val="300000"/>
              </a:lnSpc>
              <a:buClr>
                <a:schemeClr val="bg1"/>
              </a:buClr>
              <a:buFont typeface="+mj-lt"/>
              <a:buAutoNum type="romanUcPeriod"/>
            </a:pPr>
            <a:r>
              <a:rPr lang="en-US" dirty="0" smtClean="0">
                <a:solidFill>
                  <a:schemeClr val="tx1"/>
                </a:solidFill>
              </a:rPr>
              <a:t>Reference Architecture</a:t>
            </a:r>
          </a:p>
          <a:p>
            <a:pPr marL="285750" lvl="1" indent="-285750">
              <a:lnSpc>
                <a:spcPct val="300000"/>
              </a:lnSpc>
              <a:buClr>
                <a:schemeClr val="bg1"/>
              </a:buClr>
              <a:buFont typeface="+mj-lt"/>
              <a:buAutoNum type="romanUcPeriod"/>
            </a:pPr>
            <a:r>
              <a:rPr lang="en-US" dirty="0" smtClean="0">
                <a:solidFill>
                  <a:schemeClr val="tx1"/>
                </a:solidFill>
              </a:rPr>
              <a:t>Our Perspective</a:t>
            </a:r>
            <a:endParaRPr lang="en-US" dirty="0">
              <a:solidFill>
                <a:schemeClr val="tx1"/>
              </a:solidFill>
            </a:endParaRPr>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156367" y="998891"/>
            <a:ext cx="5035633" cy="4851781"/>
          </a:xfrm>
          <a:prstGeom prst="rect">
            <a:avLst/>
          </a:prstGeom>
        </p:spPr>
      </p:pic>
      <p:sp>
        <p:nvSpPr>
          <p:cNvPr id="6" name="Oval 5"/>
          <p:cNvSpPr/>
          <p:nvPr/>
        </p:nvSpPr>
        <p:spPr>
          <a:xfrm>
            <a:off x="1036646" y="1175777"/>
            <a:ext cx="565690" cy="56569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smtClean="0">
                <a:solidFill>
                  <a:prstClr val="white"/>
                </a:solidFill>
              </a:rPr>
              <a:t>I</a:t>
            </a:r>
          </a:p>
        </p:txBody>
      </p:sp>
      <p:sp>
        <p:nvSpPr>
          <p:cNvPr id="8" name="Oval 7"/>
          <p:cNvSpPr/>
          <p:nvPr/>
        </p:nvSpPr>
        <p:spPr>
          <a:xfrm>
            <a:off x="1036646" y="1949125"/>
            <a:ext cx="565690" cy="5656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smtClean="0">
                <a:solidFill>
                  <a:prstClr val="white"/>
                </a:solidFill>
              </a:rPr>
              <a:t>II</a:t>
            </a:r>
          </a:p>
        </p:txBody>
      </p:sp>
      <p:sp>
        <p:nvSpPr>
          <p:cNvPr id="9" name="Oval 8"/>
          <p:cNvSpPr/>
          <p:nvPr/>
        </p:nvSpPr>
        <p:spPr>
          <a:xfrm>
            <a:off x="1036646" y="2722473"/>
            <a:ext cx="565690" cy="56569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smtClean="0">
                <a:solidFill>
                  <a:prstClr val="white"/>
                </a:solidFill>
              </a:rPr>
              <a:t>III</a:t>
            </a:r>
          </a:p>
        </p:txBody>
      </p:sp>
      <p:sp>
        <p:nvSpPr>
          <p:cNvPr id="10" name="Oval 9"/>
          <p:cNvSpPr/>
          <p:nvPr/>
        </p:nvSpPr>
        <p:spPr>
          <a:xfrm>
            <a:off x="1036646" y="3495821"/>
            <a:ext cx="565690" cy="565690"/>
          </a:xfrm>
          <a:prstGeom prst="ellipse">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smtClean="0">
                <a:solidFill>
                  <a:prstClr val="white"/>
                </a:solidFill>
              </a:rPr>
              <a:t>IV</a:t>
            </a:r>
          </a:p>
        </p:txBody>
      </p:sp>
      <p:sp>
        <p:nvSpPr>
          <p:cNvPr id="11" name="Oval 10"/>
          <p:cNvSpPr/>
          <p:nvPr/>
        </p:nvSpPr>
        <p:spPr>
          <a:xfrm>
            <a:off x="1036646" y="4269169"/>
            <a:ext cx="565690" cy="56569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smtClean="0">
                <a:solidFill>
                  <a:prstClr val="white"/>
                </a:solidFill>
              </a:rPr>
              <a:t>V</a:t>
            </a:r>
          </a:p>
        </p:txBody>
      </p:sp>
      <p:sp>
        <p:nvSpPr>
          <p:cNvPr id="12" name="Oval 11"/>
          <p:cNvSpPr/>
          <p:nvPr/>
        </p:nvSpPr>
        <p:spPr>
          <a:xfrm>
            <a:off x="1036646" y="5042516"/>
            <a:ext cx="565690" cy="56569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smtClean="0">
                <a:solidFill>
                  <a:prstClr val="white"/>
                </a:solidFill>
              </a:rPr>
              <a:t>VI</a:t>
            </a:r>
          </a:p>
        </p:txBody>
      </p:sp>
    </p:spTree>
    <p:extLst>
      <p:ext uri="{BB962C8B-B14F-4D97-AF65-F5344CB8AC3E}">
        <p14:creationId xmlns:p14="http://schemas.microsoft.com/office/powerpoint/2010/main" val="129762231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AC985B-396C-4632-BAFD-683634FFED57}"/>
              </a:ext>
            </a:extLst>
          </p:cNvPr>
          <p:cNvSpPr>
            <a:spLocks noGrp="1"/>
          </p:cNvSpPr>
          <p:nvPr>
            <p:ph type="title"/>
          </p:nvPr>
        </p:nvSpPr>
        <p:spPr>
          <a:xfrm>
            <a:off x="998400" y="431800"/>
            <a:ext cx="10195200" cy="533400"/>
          </a:xfrm>
        </p:spPr>
        <p:txBody>
          <a:bodyPr/>
          <a:lstStyle/>
          <a:p>
            <a:r>
              <a:rPr lang="en-US" dirty="0" smtClean="0"/>
              <a:t>DevOps</a:t>
            </a:r>
            <a:endParaRPr lang="en-US" dirty="0"/>
          </a:p>
        </p:txBody>
      </p:sp>
      <p:sp>
        <p:nvSpPr>
          <p:cNvPr id="3" name="Text Placeholder 2">
            <a:extLst>
              <a:ext uri="{FF2B5EF4-FFF2-40B4-BE49-F238E27FC236}">
                <a16:creationId xmlns:a16="http://schemas.microsoft.com/office/drawing/2014/main" xmlns="" id="{5566EF6F-D879-4175-BC50-E574BCBBA212}"/>
              </a:ext>
            </a:extLst>
          </p:cNvPr>
          <p:cNvSpPr>
            <a:spLocks noGrp="1"/>
          </p:cNvSpPr>
          <p:nvPr>
            <p:ph type="body" sz="quarter" idx="12"/>
          </p:nvPr>
        </p:nvSpPr>
        <p:spPr/>
        <p:txBody>
          <a:bodyPr/>
          <a:lstStyle/>
          <a:p>
            <a:r>
              <a:rPr lang="en-US" dirty="0" smtClean="0"/>
              <a:t>sample reference architectures</a:t>
            </a:r>
            <a:endParaRPr lang="en-US" dirty="0"/>
          </a:p>
        </p:txBody>
      </p:sp>
      <p:sp>
        <p:nvSpPr>
          <p:cNvPr id="103" name="TextBox 102"/>
          <p:cNvSpPr txBox="1"/>
          <p:nvPr/>
        </p:nvSpPr>
        <p:spPr>
          <a:xfrm>
            <a:off x="8649083" y="1321350"/>
            <a:ext cx="2544876" cy="4555575"/>
          </a:xfrm>
          <a:prstGeom prst="rect">
            <a:avLst/>
          </a:prstGeom>
          <a:noFill/>
        </p:spPr>
        <p:txBody>
          <a:bodyPr wrap="square" lIns="40958" tIns="40958" rIns="40958" bIns="40958" rtlCol="0">
            <a:noAutofit/>
          </a:bodyPr>
          <a:lstStyle/>
          <a:p>
            <a:pPr>
              <a:spcAft>
                <a:spcPts val="450"/>
              </a:spcAft>
            </a:pPr>
            <a:r>
              <a:rPr lang="en-US" sz="1000" dirty="0">
                <a:solidFill>
                  <a:srgbClr val="000000"/>
                </a:solidFill>
              </a:rPr>
              <a:t>Description:</a:t>
            </a:r>
          </a:p>
          <a:p>
            <a:pPr marL="214313" indent="-214313">
              <a:spcAft>
                <a:spcPts val="450"/>
              </a:spcAft>
              <a:buFont typeface="Arial" panose="020B0604020202020204" pitchFamily="34" charset="0"/>
              <a:buChar char="•"/>
            </a:pPr>
            <a:endParaRPr lang="en-US" sz="600" dirty="0">
              <a:solidFill>
                <a:srgbClr val="000000"/>
              </a:solidFill>
            </a:endParaRPr>
          </a:p>
        </p:txBody>
      </p:sp>
      <p:grpSp>
        <p:nvGrpSpPr>
          <p:cNvPr id="6" name="Group 5"/>
          <p:cNvGrpSpPr/>
          <p:nvPr/>
        </p:nvGrpSpPr>
        <p:grpSpPr>
          <a:xfrm>
            <a:off x="998399" y="1322388"/>
            <a:ext cx="7454600" cy="4554536"/>
            <a:chOff x="998399" y="1322388"/>
            <a:chExt cx="7454600" cy="4554536"/>
          </a:xfrm>
        </p:grpSpPr>
        <p:sp>
          <p:nvSpPr>
            <p:cNvPr id="104" name="Rectangle 103"/>
            <p:cNvSpPr/>
            <p:nvPr/>
          </p:nvSpPr>
          <p:spPr>
            <a:xfrm>
              <a:off x="998399" y="1322388"/>
              <a:ext cx="7454600" cy="4554536"/>
            </a:xfrm>
            <a:prstGeom prst="rect">
              <a:avLst/>
            </a:prstGeom>
            <a:solidFill>
              <a:schemeClr val="bg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endParaRPr lang="en-US" sz="800" dirty="0">
                <a:solidFill>
                  <a:prstClr val="white"/>
                </a:solidFill>
              </a:endParaRPr>
            </a:p>
          </p:txBody>
        </p:sp>
        <p:grpSp>
          <p:nvGrpSpPr>
            <p:cNvPr id="153" name="Group 152"/>
            <p:cNvGrpSpPr/>
            <p:nvPr/>
          </p:nvGrpSpPr>
          <p:grpSpPr>
            <a:xfrm>
              <a:off x="1143679" y="4208273"/>
              <a:ext cx="348485" cy="434028"/>
              <a:chOff x="7831138" y="1173164"/>
              <a:chExt cx="593725" cy="646113"/>
            </a:xfrm>
            <a:solidFill>
              <a:srgbClr val="00338D"/>
            </a:solidFill>
          </p:grpSpPr>
          <p:sp>
            <p:nvSpPr>
              <p:cNvPr id="154" name="Freeform 5"/>
              <p:cNvSpPr>
                <a:spLocks/>
              </p:cNvSpPr>
              <p:nvPr/>
            </p:nvSpPr>
            <p:spPr bwMode="auto">
              <a:xfrm>
                <a:off x="7900988" y="1339851"/>
                <a:ext cx="309563" cy="477838"/>
              </a:xfrm>
              <a:custGeom>
                <a:avLst/>
                <a:gdLst>
                  <a:gd name="T0" fmla="*/ 1 w 205"/>
                  <a:gd name="T1" fmla="*/ 95 h 315"/>
                  <a:gd name="T2" fmla="*/ 1 w 205"/>
                  <a:gd name="T3" fmla="*/ 32 h 315"/>
                  <a:gd name="T4" fmla="*/ 32 w 205"/>
                  <a:gd name="T5" fmla="*/ 1 h 315"/>
                  <a:gd name="T6" fmla="*/ 54 w 205"/>
                  <a:gd name="T7" fmla="*/ 1 h 315"/>
                  <a:gd name="T8" fmla="*/ 79 w 205"/>
                  <a:gd name="T9" fmla="*/ 8 h 315"/>
                  <a:gd name="T10" fmla="*/ 117 w 205"/>
                  <a:gd name="T11" fmla="*/ 31 h 315"/>
                  <a:gd name="T12" fmla="*/ 124 w 205"/>
                  <a:gd name="T13" fmla="*/ 32 h 315"/>
                  <a:gd name="T14" fmla="*/ 166 w 205"/>
                  <a:gd name="T15" fmla="*/ 32 h 315"/>
                  <a:gd name="T16" fmla="*/ 189 w 205"/>
                  <a:gd name="T17" fmla="*/ 55 h 315"/>
                  <a:gd name="T18" fmla="*/ 167 w 205"/>
                  <a:gd name="T19" fmla="*/ 79 h 315"/>
                  <a:gd name="T20" fmla="*/ 111 w 205"/>
                  <a:gd name="T21" fmla="*/ 80 h 315"/>
                  <a:gd name="T22" fmla="*/ 97 w 205"/>
                  <a:gd name="T23" fmla="*/ 75 h 315"/>
                  <a:gd name="T24" fmla="*/ 84 w 205"/>
                  <a:gd name="T25" fmla="*/ 66 h 315"/>
                  <a:gd name="T26" fmla="*/ 80 w 205"/>
                  <a:gd name="T27" fmla="*/ 69 h 315"/>
                  <a:gd name="T28" fmla="*/ 80 w 205"/>
                  <a:gd name="T29" fmla="*/ 137 h 315"/>
                  <a:gd name="T30" fmla="*/ 85 w 205"/>
                  <a:gd name="T31" fmla="*/ 142 h 315"/>
                  <a:gd name="T32" fmla="*/ 139 w 205"/>
                  <a:gd name="T33" fmla="*/ 142 h 315"/>
                  <a:gd name="T34" fmla="*/ 172 w 205"/>
                  <a:gd name="T35" fmla="*/ 162 h 315"/>
                  <a:gd name="T36" fmla="*/ 174 w 205"/>
                  <a:gd name="T37" fmla="*/ 174 h 315"/>
                  <a:gd name="T38" fmla="*/ 174 w 205"/>
                  <a:gd name="T39" fmla="*/ 276 h 315"/>
                  <a:gd name="T40" fmla="*/ 181 w 205"/>
                  <a:gd name="T41" fmla="*/ 283 h 315"/>
                  <a:gd name="T42" fmla="*/ 190 w 205"/>
                  <a:gd name="T43" fmla="*/ 283 h 315"/>
                  <a:gd name="T44" fmla="*/ 205 w 205"/>
                  <a:gd name="T45" fmla="*/ 297 h 315"/>
                  <a:gd name="T46" fmla="*/ 191 w 205"/>
                  <a:gd name="T47" fmla="*/ 314 h 315"/>
                  <a:gd name="T48" fmla="*/ 140 w 205"/>
                  <a:gd name="T49" fmla="*/ 314 h 315"/>
                  <a:gd name="T50" fmla="*/ 126 w 205"/>
                  <a:gd name="T51" fmla="*/ 298 h 315"/>
                  <a:gd name="T52" fmla="*/ 126 w 205"/>
                  <a:gd name="T53" fmla="*/ 230 h 315"/>
                  <a:gd name="T54" fmla="*/ 126 w 205"/>
                  <a:gd name="T55" fmla="*/ 195 h 315"/>
                  <a:gd name="T56" fmla="*/ 121 w 205"/>
                  <a:gd name="T57" fmla="*/ 189 h 315"/>
                  <a:gd name="T58" fmla="*/ 35 w 205"/>
                  <a:gd name="T59" fmla="*/ 189 h 315"/>
                  <a:gd name="T60" fmla="*/ 1 w 205"/>
                  <a:gd name="T61" fmla="*/ 156 h 315"/>
                  <a:gd name="T62" fmla="*/ 1 w 205"/>
                  <a:gd name="T63" fmla="*/ 95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315">
                    <a:moveTo>
                      <a:pt x="1" y="95"/>
                    </a:moveTo>
                    <a:cubicBezTo>
                      <a:pt x="1" y="74"/>
                      <a:pt x="1" y="53"/>
                      <a:pt x="1" y="32"/>
                    </a:cubicBezTo>
                    <a:cubicBezTo>
                      <a:pt x="1" y="14"/>
                      <a:pt x="15" y="1"/>
                      <a:pt x="32" y="1"/>
                    </a:cubicBezTo>
                    <a:cubicBezTo>
                      <a:pt x="40" y="1"/>
                      <a:pt x="47" y="1"/>
                      <a:pt x="54" y="1"/>
                    </a:cubicBezTo>
                    <a:cubicBezTo>
                      <a:pt x="63" y="0"/>
                      <a:pt x="72" y="3"/>
                      <a:pt x="79" y="8"/>
                    </a:cubicBezTo>
                    <a:cubicBezTo>
                      <a:pt x="92" y="15"/>
                      <a:pt x="105" y="23"/>
                      <a:pt x="117" y="31"/>
                    </a:cubicBezTo>
                    <a:cubicBezTo>
                      <a:pt x="119" y="32"/>
                      <a:pt x="122" y="32"/>
                      <a:pt x="124" y="32"/>
                    </a:cubicBezTo>
                    <a:cubicBezTo>
                      <a:pt x="138" y="32"/>
                      <a:pt x="152" y="32"/>
                      <a:pt x="166" y="32"/>
                    </a:cubicBezTo>
                    <a:cubicBezTo>
                      <a:pt x="179" y="32"/>
                      <a:pt x="189" y="42"/>
                      <a:pt x="189" y="55"/>
                    </a:cubicBezTo>
                    <a:cubicBezTo>
                      <a:pt x="189" y="69"/>
                      <a:pt x="180" y="79"/>
                      <a:pt x="167" y="79"/>
                    </a:cubicBezTo>
                    <a:cubicBezTo>
                      <a:pt x="148" y="80"/>
                      <a:pt x="130" y="80"/>
                      <a:pt x="111" y="80"/>
                    </a:cubicBezTo>
                    <a:cubicBezTo>
                      <a:pt x="106" y="80"/>
                      <a:pt x="102" y="77"/>
                      <a:pt x="97" y="75"/>
                    </a:cubicBezTo>
                    <a:cubicBezTo>
                      <a:pt x="93" y="72"/>
                      <a:pt x="88" y="69"/>
                      <a:pt x="84" y="66"/>
                    </a:cubicBezTo>
                    <a:cubicBezTo>
                      <a:pt x="80" y="64"/>
                      <a:pt x="80" y="65"/>
                      <a:pt x="80" y="69"/>
                    </a:cubicBezTo>
                    <a:cubicBezTo>
                      <a:pt x="80" y="91"/>
                      <a:pt x="80" y="114"/>
                      <a:pt x="80" y="137"/>
                    </a:cubicBezTo>
                    <a:cubicBezTo>
                      <a:pt x="80" y="141"/>
                      <a:pt x="81" y="142"/>
                      <a:pt x="85" y="142"/>
                    </a:cubicBezTo>
                    <a:cubicBezTo>
                      <a:pt x="103" y="142"/>
                      <a:pt x="121" y="142"/>
                      <a:pt x="139" y="142"/>
                    </a:cubicBezTo>
                    <a:cubicBezTo>
                      <a:pt x="156" y="142"/>
                      <a:pt x="166" y="148"/>
                      <a:pt x="172" y="162"/>
                    </a:cubicBezTo>
                    <a:cubicBezTo>
                      <a:pt x="173" y="166"/>
                      <a:pt x="174" y="170"/>
                      <a:pt x="174" y="174"/>
                    </a:cubicBezTo>
                    <a:cubicBezTo>
                      <a:pt x="174" y="208"/>
                      <a:pt x="174" y="242"/>
                      <a:pt x="174" y="276"/>
                    </a:cubicBezTo>
                    <a:cubicBezTo>
                      <a:pt x="174" y="283"/>
                      <a:pt x="174" y="283"/>
                      <a:pt x="181" y="283"/>
                    </a:cubicBezTo>
                    <a:cubicBezTo>
                      <a:pt x="184" y="283"/>
                      <a:pt x="187" y="283"/>
                      <a:pt x="190" y="283"/>
                    </a:cubicBezTo>
                    <a:cubicBezTo>
                      <a:pt x="198" y="283"/>
                      <a:pt x="205" y="289"/>
                      <a:pt x="205" y="297"/>
                    </a:cubicBezTo>
                    <a:cubicBezTo>
                      <a:pt x="205" y="307"/>
                      <a:pt x="200" y="314"/>
                      <a:pt x="191" y="314"/>
                    </a:cubicBezTo>
                    <a:cubicBezTo>
                      <a:pt x="174" y="315"/>
                      <a:pt x="157" y="315"/>
                      <a:pt x="140" y="314"/>
                    </a:cubicBezTo>
                    <a:cubicBezTo>
                      <a:pt x="132" y="314"/>
                      <a:pt x="126" y="307"/>
                      <a:pt x="126" y="298"/>
                    </a:cubicBezTo>
                    <a:cubicBezTo>
                      <a:pt x="126" y="276"/>
                      <a:pt x="126" y="253"/>
                      <a:pt x="126" y="230"/>
                    </a:cubicBezTo>
                    <a:cubicBezTo>
                      <a:pt x="126" y="218"/>
                      <a:pt x="126" y="206"/>
                      <a:pt x="126" y="195"/>
                    </a:cubicBezTo>
                    <a:cubicBezTo>
                      <a:pt x="126" y="190"/>
                      <a:pt x="125" y="189"/>
                      <a:pt x="121" y="189"/>
                    </a:cubicBezTo>
                    <a:cubicBezTo>
                      <a:pt x="92" y="189"/>
                      <a:pt x="63" y="189"/>
                      <a:pt x="35" y="189"/>
                    </a:cubicBezTo>
                    <a:cubicBezTo>
                      <a:pt x="15" y="190"/>
                      <a:pt x="0" y="173"/>
                      <a:pt x="1" y="156"/>
                    </a:cubicBezTo>
                    <a:cubicBezTo>
                      <a:pt x="2" y="135"/>
                      <a:pt x="1" y="115"/>
                      <a:pt x="1" y="95"/>
                    </a:cubicBezTo>
                    <a:close/>
                  </a:path>
                </a:pathLst>
              </a:custGeom>
              <a:grpFill/>
              <a:ln>
                <a:noFill/>
              </a:ln>
            </p:spPr>
            <p:txBody>
              <a:bodyPr vert="horz" wrap="square" lIns="18288" tIns="18288" rIns="18288" bIns="18288" numCol="1" anchor="t" anchorCtr="0" compatLnSpc="1">
                <a:prstTxWarp prst="textNoShape">
                  <a:avLst/>
                </a:prstTxWarp>
                <a:noAutofit/>
              </a:bodyPr>
              <a:lstStyle/>
              <a:p>
                <a:endParaRPr lang="en-US" sz="800" dirty="0">
                  <a:solidFill>
                    <a:srgbClr val="000000"/>
                  </a:solidFill>
                </a:endParaRPr>
              </a:p>
            </p:txBody>
          </p:sp>
          <p:sp>
            <p:nvSpPr>
              <p:cNvPr id="155" name="Freeform 6"/>
              <p:cNvSpPr>
                <a:spLocks/>
              </p:cNvSpPr>
              <p:nvPr/>
            </p:nvSpPr>
            <p:spPr bwMode="auto">
              <a:xfrm>
                <a:off x="8091488" y="1195389"/>
                <a:ext cx="333375" cy="622300"/>
              </a:xfrm>
              <a:custGeom>
                <a:avLst/>
                <a:gdLst>
                  <a:gd name="T0" fmla="*/ 129 w 220"/>
                  <a:gd name="T1" fmla="*/ 190 h 410"/>
                  <a:gd name="T2" fmla="*/ 127 w 220"/>
                  <a:gd name="T3" fmla="*/ 178 h 410"/>
                  <a:gd name="T4" fmla="*/ 136 w 220"/>
                  <a:gd name="T5" fmla="*/ 174 h 410"/>
                  <a:gd name="T6" fmla="*/ 152 w 220"/>
                  <a:gd name="T7" fmla="*/ 174 h 410"/>
                  <a:gd name="T8" fmla="*/ 157 w 220"/>
                  <a:gd name="T9" fmla="*/ 170 h 410"/>
                  <a:gd name="T10" fmla="*/ 157 w 220"/>
                  <a:gd name="T11" fmla="*/ 120 h 410"/>
                  <a:gd name="T12" fmla="*/ 153 w 220"/>
                  <a:gd name="T13" fmla="*/ 118 h 410"/>
                  <a:gd name="T14" fmla="*/ 152 w 220"/>
                  <a:gd name="T15" fmla="*/ 119 h 410"/>
                  <a:gd name="T16" fmla="*/ 139 w 220"/>
                  <a:gd name="T17" fmla="*/ 136 h 410"/>
                  <a:gd name="T18" fmla="*/ 134 w 220"/>
                  <a:gd name="T19" fmla="*/ 153 h 410"/>
                  <a:gd name="T20" fmla="*/ 125 w 220"/>
                  <a:gd name="T21" fmla="*/ 159 h 410"/>
                  <a:gd name="T22" fmla="*/ 107 w 220"/>
                  <a:gd name="T23" fmla="*/ 154 h 410"/>
                  <a:gd name="T24" fmla="*/ 103 w 220"/>
                  <a:gd name="T25" fmla="*/ 143 h 410"/>
                  <a:gd name="T26" fmla="*/ 114 w 220"/>
                  <a:gd name="T27" fmla="*/ 102 h 410"/>
                  <a:gd name="T28" fmla="*/ 140 w 220"/>
                  <a:gd name="T29" fmla="*/ 10 h 410"/>
                  <a:gd name="T30" fmla="*/ 154 w 220"/>
                  <a:gd name="T31" fmla="*/ 3 h 410"/>
                  <a:gd name="T32" fmla="*/ 166 w 220"/>
                  <a:gd name="T33" fmla="*/ 6 h 410"/>
                  <a:gd name="T34" fmla="*/ 172 w 220"/>
                  <a:gd name="T35" fmla="*/ 18 h 410"/>
                  <a:gd name="T36" fmla="*/ 163 w 220"/>
                  <a:gd name="T37" fmla="*/ 48 h 410"/>
                  <a:gd name="T38" fmla="*/ 164 w 220"/>
                  <a:gd name="T39" fmla="*/ 57 h 410"/>
                  <a:gd name="T40" fmla="*/ 173 w 220"/>
                  <a:gd name="T41" fmla="*/ 96 h 410"/>
                  <a:gd name="T42" fmla="*/ 173 w 220"/>
                  <a:gd name="T43" fmla="*/ 184 h 410"/>
                  <a:gd name="T44" fmla="*/ 179 w 220"/>
                  <a:gd name="T45" fmla="*/ 190 h 410"/>
                  <a:gd name="T46" fmla="*/ 208 w 220"/>
                  <a:gd name="T47" fmla="*/ 190 h 410"/>
                  <a:gd name="T48" fmla="*/ 220 w 220"/>
                  <a:gd name="T49" fmla="*/ 201 h 410"/>
                  <a:gd name="T50" fmla="*/ 220 w 220"/>
                  <a:gd name="T51" fmla="*/ 399 h 410"/>
                  <a:gd name="T52" fmla="*/ 210 w 220"/>
                  <a:gd name="T53" fmla="*/ 410 h 410"/>
                  <a:gd name="T54" fmla="*/ 120 w 220"/>
                  <a:gd name="T55" fmla="*/ 409 h 410"/>
                  <a:gd name="T56" fmla="*/ 110 w 220"/>
                  <a:gd name="T57" fmla="*/ 399 h 410"/>
                  <a:gd name="T58" fmla="*/ 110 w 220"/>
                  <a:gd name="T59" fmla="*/ 387 h 410"/>
                  <a:gd name="T60" fmla="*/ 119 w 220"/>
                  <a:gd name="T61" fmla="*/ 378 h 410"/>
                  <a:gd name="T62" fmla="*/ 152 w 220"/>
                  <a:gd name="T63" fmla="*/ 378 h 410"/>
                  <a:gd name="T64" fmla="*/ 157 w 220"/>
                  <a:gd name="T65" fmla="*/ 373 h 410"/>
                  <a:gd name="T66" fmla="*/ 157 w 220"/>
                  <a:gd name="T67" fmla="*/ 226 h 410"/>
                  <a:gd name="T68" fmla="*/ 151 w 220"/>
                  <a:gd name="T69" fmla="*/ 222 h 410"/>
                  <a:gd name="T70" fmla="*/ 12 w 220"/>
                  <a:gd name="T71" fmla="*/ 222 h 410"/>
                  <a:gd name="T72" fmla="*/ 0 w 220"/>
                  <a:gd name="T73" fmla="*/ 209 h 410"/>
                  <a:gd name="T74" fmla="*/ 0 w 220"/>
                  <a:gd name="T75" fmla="*/ 200 h 410"/>
                  <a:gd name="T76" fmla="*/ 11 w 220"/>
                  <a:gd name="T77" fmla="*/ 190 h 410"/>
                  <a:gd name="T78" fmla="*/ 82 w 220"/>
                  <a:gd name="T79" fmla="*/ 190 h 410"/>
                  <a:gd name="T80" fmla="*/ 129 w 220"/>
                  <a:gd name="T81" fmla="*/ 19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0" h="410">
                    <a:moveTo>
                      <a:pt x="129" y="190"/>
                    </a:moveTo>
                    <a:cubicBezTo>
                      <a:pt x="126" y="186"/>
                      <a:pt x="124" y="182"/>
                      <a:pt x="127" y="178"/>
                    </a:cubicBezTo>
                    <a:cubicBezTo>
                      <a:pt x="129" y="174"/>
                      <a:pt x="132" y="174"/>
                      <a:pt x="136" y="174"/>
                    </a:cubicBezTo>
                    <a:cubicBezTo>
                      <a:pt x="142" y="174"/>
                      <a:pt x="147" y="174"/>
                      <a:pt x="152" y="174"/>
                    </a:cubicBezTo>
                    <a:cubicBezTo>
                      <a:pt x="155" y="174"/>
                      <a:pt x="157" y="173"/>
                      <a:pt x="157" y="170"/>
                    </a:cubicBezTo>
                    <a:cubicBezTo>
                      <a:pt x="157" y="153"/>
                      <a:pt x="157" y="137"/>
                      <a:pt x="157" y="120"/>
                    </a:cubicBezTo>
                    <a:cubicBezTo>
                      <a:pt x="157" y="117"/>
                      <a:pt x="156" y="117"/>
                      <a:pt x="153" y="118"/>
                    </a:cubicBezTo>
                    <a:cubicBezTo>
                      <a:pt x="153" y="119"/>
                      <a:pt x="152" y="119"/>
                      <a:pt x="152" y="119"/>
                    </a:cubicBezTo>
                    <a:cubicBezTo>
                      <a:pt x="144" y="122"/>
                      <a:pt x="140" y="128"/>
                      <a:pt x="139" y="136"/>
                    </a:cubicBezTo>
                    <a:cubicBezTo>
                      <a:pt x="137" y="142"/>
                      <a:pt x="136" y="148"/>
                      <a:pt x="134" y="153"/>
                    </a:cubicBezTo>
                    <a:cubicBezTo>
                      <a:pt x="132" y="158"/>
                      <a:pt x="130" y="160"/>
                      <a:pt x="125" y="159"/>
                    </a:cubicBezTo>
                    <a:cubicBezTo>
                      <a:pt x="119" y="157"/>
                      <a:pt x="113" y="156"/>
                      <a:pt x="107" y="154"/>
                    </a:cubicBezTo>
                    <a:cubicBezTo>
                      <a:pt x="102" y="152"/>
                      <a:pt x="101" y="149"/>
                      <a:pt x="103" y="143"/>
                    </a:cubicBezTo>
                    <a:cubicBezTo>
                      <a:pt x="107" y="129"/>
                      <a:pt x="110" y="116"/>
                      <a:pt x="114" y="102"/>
                    </a:cubicBezTo>
                    <a:cubicBezTo>
                      <a:pt x="123" y="72"/>
                      <a:pt x="132" y="41"/>
                      <a:pt x="140" y="10"/>
                    </a:cubicBezTo>
                    <a:cubicBezTo>
                      <a:pt x="143" y="2"/>
                      <a:pt x="145" y="0"/>
                      <a:pt x="154" y="3"/>
                    </a:cubicBezTo>
                    <a:cubicBezTo>
                      <a:pt x="158" y="4"/>
                      <a:pt x="162" y="5"/>
                      <a:pt x="166" y="6"/>
                    </a:cubicBezTo>
                    <a:cubicBezTo>
                      <a:pt x="173" y="8"/>
                      <a:pt x="174" y="11"/>
                      <a:pt x="172" y="18"/>
                    </a:cubicBezTo>
                    <a:cubicBezTo>
                      <a:pt x="169" y="28"/>
                      <a:pt x="167" y="38"/>
                      <a:pt x="163" y="48"/>
                    </a:cubicBezTo>
                    <a:cubicBezTo>
                      <a:pt x="163" y="52"/>
                      <a:pt x="162" y="54"/>
                      <a:pt x="164" y="57"/>
                    </a:cubicBezTo>
                    <a:cubicBezTo>
                      <a:pt x="172" y="69"/>
                      <a:pt x="174" y="82"/>
                      <a:pt x="173" y="96"/>
                    </a:cubicBezTo>
                    <a:cubicBezTo>
                      <a:pt x="173" y="126"/>
                      <a:pt x="173" y="155"/>
                      <a:pt x="173" y="184"/>
                    </a:cubicBezTo>
                    <a:cubicBezTo>
                      <a:pt x="173" y="188"/>
                      <a:pt x="174" y="190"/>
                      <a:pt x="179" y="190"/>
                    </a:cubicBezTo>
                    <a:cubicBezTo>
                      <a:pt x="189" y="189"/>
                      <a:pt x="199" y="190"/>
                      <a:pt x="208" y="190"/>
                    </a:cubicBezTo>
                    <a:cubicBezTo>
                      <a:pt x="217" y="190"/>
                      <a:pt x="220" y="193"/>
                      <a:pt x="220" y="201"/>
                    </a:cubicBezTo>
                    <a:cubicBezTo>
                      <a:pt x="220" y="267"/>
                      <a:pt x="220" y="333"/>
                      <a:pt x="220" y="399"/>
                    </a:cubicBezTo>
                    <a:cubicBezTo>
                      <a:pt x="220" y="406"/>
                      <a:pt x="216" y="410"/>
                      <a:pt x="210" y="410"/>
                    </a:cubicBezTo>
                    <a:cubicBezTo>
                      <a:pt x="180" y="410"/>
                      <a:pt x="150" y="410"/>
                      <a:pt x="120" y="409"/>
                    </a:cubicBezTo>
                    <a:cubicBezTo>
                      <a:pt x="113" y="409"/>
                      <a:pt x="110" y="406"/>
                      <a:pt x="110" y="399"/>
                    </a:cubicBezTo>
                    <a:cubicBezTo>
                      <a:pt x="110" y="395"/>
                      <a:pt x="110" y="391"/>
                      <a:pt x="110" y="387"/>
                    </a:cubicBezTo>
                    <a:cubicBezTo>
                      <a:pt x="110" y="381"/>
                      <a:pt x="114" y="378"/>
                      <a:pt x="119" y="378"/>
                    </a:cubicBezTo>
                    <a:cubicBezTo>
                      <a:pt x="130" y="378"/>
                      <a:pt x="141" y="377"/>
                      <a:pt x="152" y="378"/>
                    </a:cubicBezTo>
                    <a:cubicBezTo>
                      <a:pt x="156" y="378"/>
                      <a:pt x="157" y="377"/>
                      <a:pt x="157" y="373"/>
                    </a:cubicBezTo>
                    <a:cubicBezTo>
                      <a:pt x="157" y="324"/>
                      <a:pt x="157" y="275"/>
                      <a:pt x="157" y="226"/>
                    </a:cubicBezTo>
                    <a:cubicBezTo>
                      <a:pt x="157" y="222"/>
                      <a:pt x="155" y="222"/>
                      <a:pt x="151" y="222"/>
                    </a:cubicBezTo>
                    <a:cubicBezTo>
                      <a:pt x="105" y="222"/>
                      <a:pt x="58" y="222"/>
                      <a:pt x="12" y="222"/>
                    </a:cubicBezTo>
                    <a:cubicBezTo>
                      <a:pt x="3" y="222"/>
                      <a:pt x="0" y="218"/>
                      <a:pt x="0" y="209"/>
                    </a:cubicBezTo>
                    <a:cubicBezTo>
                      <a:pt x="0" y="206"/>
                      <a:pt x="0" y="203"/>
                      <a:pt x="0" y="200"/>
                    </a:cubicBezTo>
                    <a:cubicBezTo>
                      <a:pt x="0" y="193"/>
                      <a:pt x="4" y="190"/>
                      <a:pt x="11" y="190"/>
                    </a:cubicBezTo>
                    <a:cubicBezTo>
                      <a:pt x="35" y="190"/>
                      <a:pt x="58" y="190"/>
                      <a:pt x="82" y="190"/>
                    </a:cubicBezTo>
                    <a:cubicBezTo>
                      <a:pt x="98" y="190"/>
                      <a:pt x="113" y="190"/>
                      <a:pt x="129" y="190"/>
                    </a:cubicBezTo>
                    <a:close/>
                  </a:path>
                </a:pathLst>
              </a:custGeom>
              <a:grpFill/>
              <a:ln>
                <a:noFill/>
              </a:ln>
            </p:spPr>
            <p:txBody>
              <a:bodyPr vert="horz" wrap="square" lIns="18288" tIns="18288" rIns="18288" bIns="18288" numCol="1" anchor="t" anchorCtr="0" compatLnSpc="1">
                <a:prstTxWarp prst="textNoShape">
                  <a:avLst/>
                </a:prstTxWarp>
                <a:noAutofit/>
              </a:bodyPr>
              <a:lstStyle/>
              <a:p>
                <a:endParaRPr lang="en-US" sz="800" dirty="0">
                  <a:solidFill>
                    <a:srgbClr val="000000"/>
                  </a:solidFill>
                </a:endParaRPr>
              </a:p>
            </p:txBody>
          </p:sp>
          <p:sp>
            <p:nvSpPr>
              <p:cNvPr id="156" name="Freeform 7"/>
              <p:cNvSpPr>
                <a:spLocks/>
              </p:cNvSpPr>
              <p:nvPr/>
            </p:nvSpPr>
            <p:spPr bwMode="auto">
              <a:xfrm>
                <a:off x="7831138" y="1360489"/>
                <a:ext cx="236538" cy="458788"/>
              </a:xfrm>
              <a:custGeom>
                <a:avLst/>
                <a:gdLst>
                  <a:gd name="T0" fmla="*/ 0 w 157"/>
                  <a:gd name="T1" fmla="*/ 112 h 302"/>
                  <a:gd name="T2" fmla="*/ 0 w 157"/>
                  <a:gd name="T3" fmla="*/ 19 h 302"/>
                  <a:gd name="T4" fmla="*/ 20 w 157"/>
                  <a:gd name="T5" fmla="*/ 3 h 302"/>
                  <a:gd name="T6" fmla="*/ 32 w 157"/>
                  <a:gd name="T7" fmla="*/ 19 h 302"/>
                  <a:gd name="T8" fmla="*/ 32 w 157"/>
                  <a:gd name="T9" fmla="*/ 105 h 302"/>
                  <a:gd name="T10" fmla="*/ 32 w 157"/>
                  <a:gd name="T11" fmla="*/ 185 h 302"/>
                  <a:gd name="T12" fmla="*/ 38 w 157"/>
                  <a:gd name="T13" fmla="*/ 190 h 302"/>
                  <a:gd name="T14" fmla="*/ 140 w 157"/>
                  <a:gd name="T15" fmla="*/ 190 h 302"/>
                  <a:gd name="T16" fmla="*/ 157 w 157"/>
                  <a:gd name="T17" fmla="*/ 206 h 302"/>
                  <a:gd name="T18" fmla="*/ 141 w 157"/>
                  <a:gd name="T19" fmla="*/ 222 h 302"/>
                  <a:gd name="T20" fmla="*/ 100 w 157"/>
                  <a:gd name="T21" fmla="*/ 222 h 302"/>
                  <a:gd name="T22" fmla="*/ 94 w 157"/>
                  <a:gd name="T23" fmla="*/ 227 h 302"/>
                  <a:gd name="T24" fmla="*/ 94 w 157"/>
                  <a:gd name="T25" fmla="*/ 264 h 302"/>
                  <a:gd name="T26" fmla="*/ 99 w 157"/>
                  <a:gd name="T27" fmla="*/ 269 h 302"/>
                  <a:gd name="T28" fmla="*/ 111 w 157"/>
                  <a:gd name="T29" fmla="*/ 269 h 302"/>
                  <a:gd name="T30" fmla="*/ 126 w 157"/>
                  <a:gd name="T31" fmla="*/ 283 h 302"/>
                  <a:gd name="T32" fmla="*/ 114 w 157"/>
                  <a:gd name="T33" fmla="*/ 300 h 302"/>
                  <a:gd name="T34" fmla="*/ 95 w 157"/>
                  <a:gd name="T35" fmla="*/ 290 h 302"/>
                  <a:gd name="T36" fmla="*/ 87 w 157"/>
                  <a:gd name="T37" fmla="*/ 285 h 302"/>
                  <a:gd name="T38" fmla="*/ 68 w 157"/>
                  <a:gd name="T39" fmla="*/ 285 h 302"/>
                  <a:gd name="T40" fmla="*/ 63 w 157"/>
                  <a:gd name="T41" fmla="*/ 289 h 302"/>
                  <a:gd name="T42" fmla="*/ 46 w 157"/>
                  <a:gd name="T43" fmla="*/ 300 h 302"/>
                  <a:gd name="T44" fmla="*/ 32 w 157"/>
                  <a:gd name="T45" fmla="*/ 288 h 302"/>
                  <a:gd name="T46" fmla="*/ 40 w 157"/>
                  <a:gd name="T47" fmla="*/ 270 h 302"/>
                  <a:gd name="T48" fmla="*/ 53 w 157"/>
                  <a:gd name="T49" fmla="*/ 269 h 302"/>
                  <a:gd name="T50" fmla="*/ 58 w 157"/>
                  <a:gd name="T51" fmla="*/ 269 h 302"/>
                  <a:gd name="T52" fmla="*/ 63 w 157"/>
                  <a:gd name="T53" fmla="*/ 265 h 302"/>
                  <a:gd name="T54" fmla="*/ 63 w 157"/>
                  <a:gd name="T55" fmla="*/ 226 h 302"/>
                  <a:gd name="T56" fmla="*/ 58 w 157"/>
                  <a:gd name="T57" fmla="*/ 222 h 302"/>
                  <a:gd name="T58" fmla="*/ 17 w 157"/>
                  <a:gd name="T59" fmla="*/ 222 h 302"/>
                  <a:gd name="T60" fmla="*/ 0 w 157"/>
                  <a:gd name="T61" fmla="*/ 205 h 302"/>
                  <a:gd name="T62" fmla="*/ 0 w 157"/>
                  <a:gd name="T63" fmla="*/ 112 h 302"/>
                  <a:gd name="T64" fmla="*/ 0 w 157"/>
                  <a:gd name="T65" fmla="*/ 11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7" h="302">
                    <a:moveTo>
                      <a:pt x="0" y="112"/>
                    </a:moveTo>
                    <a:cubicBezTo>
                      <a:pt x="0" y="81"/>
                      <a:pt x="0" y="50"/>
                      <a:pt x="0" y="19"/>
                    </a:cubicBezTo>
                    <a:cubicBezTo>
                      <a:pt x="0" y="8"/>
                      <a:pt x="9" y="0"/>
                      <a:pt x="20" y="3"/>
                    </a:cubicBezTo>
                    <a:cubicBezTo>
                      <a:pt x="27" y="5"/>
                      <a:pt x="32" y="10"/>
                      <a:pt x="32" y="19"/>
                    </a:cubicBezTo>
                    <a:cubicBezTo>
                      <a:pt x="32" y="48"/>
                      <a:pt x="32" y="76"/>
                      <a:pt x="32" y="105"/>
                    </a:cubicBezTo>
                    <a:cubicBezTo>
                      <a:pt x="32" y="132"/>
                      <a:pt x="32" y="158"/>
                      <a:pt x="32" y="185"/>
                    </a:cubicBezTo>
                    <a:cubicBezTo>
                      <a:pt x="32" y="189"/>
                      <a:pt x="33" y="190"/>
                      <a:pt x="38" y="190"/>
                    </a:cubicBezTo>
                    <a:cubicBezTo>
                      <a:pt x="72" y="190"/>
                      <a:pt x="106" y="190"/>
                      <a:pt x="140" y="190"/>
                    </a:cubicBezTo>
                    <a:cubicBezTo>
                      <a:pt x="150" y="190"/>
                      <a:pt x="157" y="197"/>
                      <a:pt x="157" y="206"/>
                    </a:cubicBezTo>
                    <a:cubicBezTo>
                      <a:pt x="157" y="216"/>
                      <a:pt x="151" y="222"/>
                      <a:pt x="141" y="222"/>
                    </a:cubicBezTo>
                    <a:cubicBezTo>
                      <a:pt x="127" y="222"/>
                      <a:pt x="114" y="222"/>
                      <a:pt x="100" y="222"/>
                    </a:cubicBezTo>
                    <a:cubicBezTo>
                      <a:pt x="96" y="222"/>
                      <a:pt x="94" y="223"/>
                      <a:pt x="94" y="227"/>
                    </a:cubicBezTo>
                    <a:cubicBezTo>
                      <a:pt x="95" y="239"/>
                      <a:pt x="95" y="252"/>
                      <a:pt x="94" y="264"/>
                    </a:cubicBezTo>
                    <a:cubicBezTo>
                      <a:pt x="94" y="267"/>
                      <a:pt x="96" y="269"/>
                      <a:pt x="99" y="269"/>
                    </a:cubicBezTo>
                    <a:cubicBezTo>
                      <a:pt x="103" y="268"/>
                      <a:pt x="107" y="269"/>
                      <a:pt x="111" y="269"/>
                    </a:cubicBezTo>
                    <a:cubicBezTo>
                      <a:pt x="119" y="269"/>
                      <a:pt x="125" y="275"/>
                      <a:pt x="126" y="283"/>
                    </a:cubicBezTo>
                    <a:cubicBezTo>
                      <a:pt x="127" y="291"/>
                      <a:pt x="121" y="298"/>
                      <a:pt x="114" y="300"/>
                    </a:cubicBezTo>
                    <a:cubicBezTo>
                      <a:pt x="105" y="302"/>
                      <a:pt x="97" y="298"/>
                      <a:pt x="95" y="290"/>
                    </a:cubicBezTo>
                    <a:cubicBezTo>
                      <a:pt x="94" y="285"/>
                      <a:pt x="91" y="285"/>
                      <a:pt x="87" y="285"/>
                    </a:cubicBezTo>
                    <a:cubicBezTo>
                      <a:pt x="81" y="285"/>
                      <a:pt x="75" y="285"/>
                      <a:pt x="68" y="285"/>
                    </a:cubicBezTo>
                    <a:cubicBezTo>
                      <a:pt x="65" y="285"/>
                      <a:pt x="63" y="286"/>
                      <a:pt x="63" y="289"/>
                    </a:cubicBezTo>
                    <a:cubicBezTo>
                      <a:pt x="61" y="296"/>
                      <a:pt x="54" y="301"/>
                      <a:pt x="46" y="300"/>
                    </a:cubicBezTo>
                    <a:cubicBezTo>
                      <a:pt x="39" y="300"/>
                      <a:pt x="33" y="295"/>
                      <a:pt x="32" y="288"/>
                    </a:cubicBezTo>
                    <a:cubicBezTo>
                      <a:pt x="30" y="281"/>
                      <a:pt x="33" y="274"/>
                      <a:pt x="40" y="270"/>
                    </a:cubicBezTo>
                    <a:cubicBezTo>
                      <a:pt x="44" y="268"/>
                      <a:pt x="48" y="269"/>
                      <a:pt x="53" y="269"/>
                    </a:cubicBezTo>
                    <a:cubicBezTo>
                      <a:pt x="54" y="269"/>
                      <a:pt x="56" y="269"/>
                      <a:pt x="58" y="269"/>
                    </a:cubicBezTo>
                    <a:cubicBezTo>
                      <a:pt x="61" y="269"/>
                      <a:pt x="63" y="268"/>
                      <a:pt x="63" y="265"/>
                    </a:cubicBezTo>
                    <a:cubicBezTo>
                      <a:pt x="62" y="252"/>
                      <a:pt x="62" y="239"/>
                      <a:pt x="63" y="226"/>
                    </a:cubicBezTo>
                    <a:cubicBezTo>
                      <a:pt x="63" y="222"/>
                      <a:pt x="61" y="222"/>
                      <a:pt x="58" y="222"/>
                    </a:cubicBezTo>
                    <a:cubicBezTo>
                      <a:pt x="44" y="222"/>
                      <a:pt x="31" y="222"/>
                      <a:pt x="17" y="222"/>
                    </a:cubicBezTo>
                    <a:cubicBezTo>
                      <a:pt x="6" y="222"/>
                      <a:pt x="0" y="216"/>
                      <a:pt x="0" y="205"/>
                    </a:cubicBezTo>
                    <a:cubicBezTo>
                      <a:pt x="0" y="174"/>
                      <a:pt x="0" y="143"/>
                      <a:pt x="0" y="112"/>
                    </a:cubicBezTo>
                    <a:cubicBezTo>
                      <a:pt x="0" y="112"/>
                      <a:pt x="0" y="112"/>
                      <a:pt x="0" y="112"/>
                    </a:cubicBezTo>
                    <a:close/>
                  </a:path>
                </a:pathLst>
              </a:custGeom>
              <a:grpFill/>
              <a:ln>
                <a:noFill/>
              </a:ln>
            </p:spPr>
            <p:txBody>
              <a:bodyPr vert="horz" wrap="square" lIns="18288" tIns="18288" rIns="18288" bIns="18288" numCol="1" anchor="t" anchorCtr="0" compatLnSpc="1">
                <a:prstTxWarp prst="textNoShape">
                  <a:avLst/>
                </a:prstTxWarp>
                <a:noAutofit/>
              </a:bodyPr>
              <a:lstStyle/>
              <a:p>
                <a:endParaRPr lang="en-US" sz="800" dirty="0">
                  <a:solidFill>
                    <a:srgbClr val="000000"/>
                  </a:solidFill>
                </a:endParaRPr>
              </a:p>
            </p:txBody>
          </p:sp>
          <p:sp>
            <p:nvSpPr>
              <p:cNvPr id="157" name="Freeform 8"/>
              <p:cNvSpPr>
                <a:spLocks/>
              </p:cNvSpPr>
              <p:nvPr/>
            </p:nvSpPr>
            <p:spPr bwMode="auto">
              <a:xfrm>
                <a:off x="7900988" y="1173164"/>
                <a:ext cx="144463" cy="146050"/>
              </a:xfrm>
              <a:custGeom>
                <a:avLst/>
                <a:gdLst>
                  <a:gd name="T0" fmla="*/ 1 w 96"/>
                  <a:gd name="T1" fmla="*/ 49 h 96"/>
                  <a:gd name="T2" fmla="*/ 48 w 96"/>
                  <a:gd name="T3" fmla="*/ 1 h 96"/>
                  <a:gd name="T4" fmla="*/ 95 w 96"/>
                  <a:gd name="T5" fmla="*/ 48 h 96"/>
                  <a:gd name="T6" fmla="*/ 48 w 96"/>
                  <a:gd name="T7" fmla="*/ 96 h 96"/>
                  <a:gd name="T8" fmla="*/ 1 w 96"/>
                  <a:gd name="T9" fmla="*/ 49 h 96"/>
                </a:gdLst>
                <a:ahLst/>
                <a:cxnLst>
                  <a:cxn ang="0">
                    <a:pos x="T0" y="T1"/>
                  </a:cxn>
                  <a:cxn ang="0">
                    <a:pos x="T2" y="T3"/>
                  </a:cxn>
                  <a:cxn ang="0">
                    <a:pos x="T4" y="T5"/>
                  </a:cxn>
                  <a:cxn ang="0">
                    <a:pos x="T6" y="T7"/>
                  </a:cxn>
                  <a:cxn ang="0">
                    <a:pos x="T8" y="T9"/>
                  </a:cxn>
                </a:cxnLst>
                <a:rect l="0" t="0" r="r" b="b"/>
                <a:pathLst>
                  <a:path w="96" h="96">
                    <a:moveTo>
                      <a:pt x="1" y="49"/>
                    </a:moveTo>
                    <a:cubicBezTo>
                      <a:pt x="1" y="22"/>
                      <a:pt x="21" y="1"/>
                      <a:pt x="48" y="1"/>
                    </a:cubicBezTo>
                    <a:cubicBezTo>
                      <a:pt x="74" y="0"/>
                      <a:pt x="96" y="23"/>
                      <a:pt x="95" y="48"/>
                    </a:cubicBezTo>
                    <a:cubicBezTo>
                      <a:pt x="95" y="75"/>
                      <a:pt x="75" y="95"/>
                      <a:pt x="48" y="96"/>
                    </a:cubicBezTo>
                    <a:cubicBezTo>
                      <a:pt x="22" y="96"/>
                      <a:pt x="0" y="74"/>
                      <a:pt x="1" y="49"/>
                    </a:cubicBezTo>
                    <a:close/>
                  </a:path>
                </a:pathLst>
              </a:custGeom>
              <a:grpFill/>
              <a:ln>
                <a:noFill/>
              </a:ln>
            </p:spPr>
            <p:txBody>
              <a:bodyPr vert="horz" wrap="square" lIns="18288" tIns="18288" rIns="18288" bIns="18288" numCol="1" anchor="t" anchorCtr="0" compatLnSpc="1">
                <a:prstTxWarp prst="textNoShape">
                  <a:avLst/>
                </a:prstTxWarp>
                <a:noAutofit/>
              </a:bodyPr>
              <a:lstStyle/>
              <a:p>
                <a:endParaRPr lang="en-US" sz="800" dirty="0">
                  <a:solidFill>
                    <a:srgbClr val="000000"/>
                  </a:solidFill>
                </a:endParaRPr>
              </a:p>
            </p:txBody>
          </p:sp>
        </p:grpSp>
        <p:grpSp>
          <p:nvGrpSpPr>
            <p:cNvPr id="158" name="Group 157"/>
            <p:cNvGrpSpPr/>
            <p:nvPr/>
          </p:nvGrpSpPr>
          <p:grpSpPr>
            <a:xfrm>
              <a:off x="1146085" y="4765950"/>
              <a:ext cx="416679" cy="501016"/>
              <a:chOff x="1479179" y="1013803"/>
              <a:chExt cx="651806" cy="671744"/>
            </a:xfrm>
            <a:solidFill>
              <a:srgbClr val="00338D"/>
            </a:solidFill>
          </p:grpSpPr>
          <p:sp>
            <p:nvSpPr>
              <p:cNvPr id="159" name="Freeform 28"/>
              <p:cNvSpPr>
                <a:spLocks noEditPoints="1"/>
              </p:cNvSpPr>
              <p:nvPr/>
            </p:nvSpPr>
            <p:spPr bwMode="auto">
              <a:xfrm>
                <a:off x="1479179" y="1124227"/>
                <a:ext cx="570522" cy="561320"/>
              </a:xfrm>
              <a:custGeom>
                <a:avLst/>
                <a:gdLst>
                  <a:gd name="T0" fmla="*/ 275 w 372"/>
                  <a:gd name="T1" fmla="*/ 366 h 366"/>
                  <a:gd name="T2" fmla="*/ 244 w 372"/>
                  <a:gd name="T3" fmla="*/ 342 h 366"/>
                  <a:gd name="T4" fmla="*/ 202 w 372"/>
                  <a:gd name="T5" fmla="*/ 289 h 366"/>
                  <a:gd name="T6" fmla="*/ 190 w 372"/>
                  <a:gd name="T7" fmla="*/ 263 h 366"/>
                  <a:gd name="T8" fmla="*/ 213 w 372"/>
                  <a:gd name="T9" fmla="*/ 244 h 366"/>
                  <a:gd name="T10" fmla="*/ 237 w 372"/>
                  <a:gd name="T11" fmla="*/ 262 h 366"/>
                  <a:gd name="T12" fmla="*/ 243 w 372"/>
                  <a:gd name="T13" fmla="*/ 267 h 366"/>
                  <a:gd name="T14" fmla="*/ 243 w 372"/>
                  <a:gd name="T15" fmla="*/ 234 h 366"/>
                  <a:gd name="T16" fmla="*/ 238 w 372"/>
                  <a:gd name="T17" fmla="*/ 230 h 366"/>
                  <a:gd name="T18" fmla="*/ 229 w 372"/>
                  <a:gd name="T19" fmla="*/ 230 h 366"/>
                  <a:gd name="T20" fmla="*/ 27 w 372"/>
                  <a:gd name="T21" fmla="*/ 230 h 366"/>
                  <a:gd name="T22" fmla="*/ 0 w 372"/>
                  <a:gd name="T23" fmla="*/ 203 h 366"/>
                  <a:gd name="T24" fmla="*/ 0 w 372"/>
                  <a:gd name="T25" fmla="*/ 24 h 366"/>
                  <a:gd name="T26" fmla="*/ 24 w 372"/>
                  <a:gd name="T27" fmla="*/ 0 h 366"/>
                  <a:gd name="T28" fmla="*/ 326 w 372"/>
                  <a:gd name="T29" fmla="*/ 0 h 366"/>
                  <a:gd name="T30" fmla="*/ 351 w 372"/>
                  <a:gd name="T31" fmla="*/ 24 h 366"/>
                  <a:gd name="T32" fmla="*/ 351 w 372"/>
                  <a:gd name="T33" fmla="*/ 204 h 366"/>
                  <a:gd name="T34" fmla="*/ 325 w 372"/>
                  <a:gd name="T35" fmla="*/ 230 h 366"/>
                  <a:gd name="T36" fmla="*/ 294 w 372"/>
                  <a:gd name="T37" fmla="*/ 230 h 366"/>
                  <a:gd name="T38" fmla="*/ 286 w 372"/>
                  <a:gd name="T39" fmla="*/ 235 h 366"/>
                  <a:gd name="T40" fmla="*/ 295 w 372"/>
                  <a:gd name="T41" fmla="*/ 240 h 366"/>
                  <a:gd name="T42" fmla="*/ 326 w 372"/>
                  <a:gd name="T43" fmla="*/ 240 h 366"/>
                  <a:gd name="T44" fmla="*/ 372 w 372"/>
                  <a:gd name="T45" fmla="*/ 287 h 366"/>
                  <a:gd name="T46" fmla="*/ 371 w 372"/>
                  <a:gd name="T47" fmla="*/ 316 h 366"/>
                  <a:gd name="T48" fmla="*/ 333 w 372"/>
                  <a:gd name="T49" fmla="*/ 366 h 366"/>
                  <a:gd name="T50" fmla="*/ 275 w 372"/>
                  <a:gd name="T51" fmla="*/ 366 h 366"/>
                  <a:gd name="T52" fmla="*/ 164 w 372"/>
                  <a:gd name="T53" fmla="*/ 14 h 366"/>
                  <a:gd name="T54" fmla="*/ 41 w 372"/>
                  <a:gd name="T55" fmla="*/ 14 h 366"/>
                  <a:gd name="T56" fmla="*/ 16 w 372"/>
                  <a:gd name="T57" fmla="*/ 40 h 366"/>
                  <a:gd name="T58" fmla="*/ 16 w 372"/>
                  <a:gd name="T59" fmla="*/ 189 h 366"/>
                  <a:gd name="T60" fmla="*/ 41 w 372"/>
                  <a:gd name="T61" fmla="*/ 214 h 366"/>
                  <a:gd name="T62" fmla="*/ 231 w 372"/>
                  <a:gd name="T63" fmla="*/ 214 h 366"/>
                  <a:gd name="T64" fmla="*/ 238 w 372"/>
                  <a:gd name="T65" fmla="*/ 214 h 366"/>
                  <a:gd name="T66" fmla="*/ 243 w 372"/>
                  <a:gd name="T67" fmla="*/ 208 h 366"/>
                  <a:gd name="T68" fmla="*/ 238 w 372"/>
                  <a:gd name="T69" fmla="*/ 179 h 366"/>
                  <a:gd name="T70" fmla="*/ 244 w 372"/>
                  <a:gd name="T71" fmla="*/ 139 h 366"/>
                  <a:gd name="T72" fmla="*/ 285 w 372"/>
                  <a:gd name="T73" fmla="*/ 139 h 366"/>
                  <a:gd name="T74" fmla="*/ 292 w 372"/>
                  <a:gd name="T75" fmla="*/ 177 h 366"/>
                  <a:gd name="T76" fmla="*/ 286 w 372"/>
                  <a:gd name="T77" fmla="*/ 204 h 366"/>
                  <a:gd name="T78" fmla="*/ 300 w 372"/>
                  <a:gd name="T79" fmla="*/ 212 h 366"/>
                  <a:gd name="T80" fmla="*/ 310 w 372"/>
                  <a:gd name="T81" fmla="*/ 190 h 366"/>
                  <a:gd name="T82" fmla="*/ 310 w 372"/>
                  <a:gd name="T83" fmla="*/ 42 h 366"/>
                  <a:gd name="T84" fmla="*/ 282 w 372"/>
                  <a:gd name="T85" fmla="*/ 14 h 366"/>
                  <a:gd name="T86" fmla="*/ 164 w 372"/>
                  <a:gd name="T87" fmla="*/ 14 h 366"/>
                  <a:gd name="T88" fmla="*/ 242 w 372"/>
                  <a:gd name="T89" fmla="*/ 170 h 366"/>
                  <a:gd name="T90" fmla="*/ 265 w 372"/>
                  <a:gd name="T91" fmla="*/ 146 h 366"/>
                  <a:gd name="T92" fmla="*/ 287 w 372"/>
                  <a:gd name="T93" fmla="*/ 171 h 366"/>
                  <a:gd name="T94" fmla="*/ 281 w 372"/>
                  <a:gd name="T95" fmla="*/ 144 h 366"/>
                  <a:gd name="T96" fmla="*/ 251 w 372"/>
                  <a:gd name="T97" fmla="*/ 142 h 366"/>
                  <a:gd name="T98" fmla="*/ 242 w 372"/>
                  <a:gd name="T99" fmla="*/ 170 h 366"/>
                  <a:gd name="T100" fmla="*/ 342 w 372"/>
                  <a:gd name="T101" fmla="*/ 115 h 366"/>
                  <a:gd name="T102" fmla="*/ 331 w 372"/>
                  <a:gd name="T103" fmla="*/ 102 h 366"/>
                  <a:gd name="T104" fmla="*/ 319 w 372"/>
                  <a:gd name="T105" fmla="*/ 114 h 366"/>
                  <a:gd name="T106" fmla="*/ 330 w 372"/>
                  <a:gd name="T107" fmla="*/ 126 h 366"/>
                  <a:gd name="T108" fmla="*/ 342 w 372"/>
                  <a:gd name="T109" fmla="*/ 115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2" h="366">
                    <a:moveTo>
                      <a:pt x="275" y="366"/>
                    </a:moveTo>
                    <a:cubicBezTo>
                      <a:pt x="262" y="362"/>
                      <a:pt x="253" y="353"/>
                      <a:pt x="244" y="342"/>
                    </a:cubicBezTo>
                    <a:cubicBezTo>
                      <a:pt x="230" y="324"/>
                      <a:pt x="216" y="307"/>
                      <a:pt x="202" y="289"/>
                    </a:cubicBezTo>
                    <a:cubicBezTo>
                      <a:pt x="196" y="281"/>
                      <a:pt x="192" y="273"/>
                      <a:pt x="190" y="263"/>
                    </a:cubicBezTo>
                    <a:cubicBezTo>
                      <a:pt x="187" y="248"/>
                      <a:pt x="198" y="239"/>
                      <a:pt x="213" y="244"/>
                    </a:cubicBezTo>
                    <a:cubicBezTo>
                      <a:pt x="223" y="247"/>
                      <a:pt x="230" y="255"/>
                      <a:pt x="237" y="262"/>
                    </a:cubicBezTo>
                    <a:cubicBezTo>
                      <a:pt x="238" y="264"/>
                      <a:pt x="239" y="267"/>
                      <a:pt x="243" y="267"/>
                    </a:cubicBezTo>
                    <a:cubicBezTo>
                      <a:pt x="243" y="256"/>
                      <a:pt x="243" y="245"/>
                      <a:pt x="243" y="234"/>
                    </a:cubicBezTo>
                    <a:cubicBezTo>
                      <a:pt x="243" y="231"/>
                      <a:pt x="241" y="230"/>
                      <a:pt x="238" y="230"/>
                    </a:cubicBezTo>
                    <a:cubicBezTo>
                      <a:pt x="235" y="230"/>
                      <a:pt x="232" y="230"/>
                      <a:pt x="229" y="230"/>
                    </a:cubicBezTo>
                    <a:cubicBezTo>
                      <a:pt x="162" y="230"/>
                      <a:pt x="94" y="230"/>
                      <a:pt x="27" y="230"/>
                    </a:cubicBezTo>
                    <a:cubicBezTo>
                      <a:pt x="6" y="230"/>
                      <a:pt x="0" y="223"/>
                      <a:pt x="0" y="203"/>
                    </a:cubicBezTo>
                    <a:cubicBezTo>
                      <a:pt x="0" y="143"/>
                      <a:pt x="0" y="84"/>
                      <a:pt x="0" y="24"/>
                    </a:cubicBezTo>
                    <a:cubicBezTo>
                      <a:pt x="0" y="6"/>
                      <a:pt x="6" y="0"/>
                      <a:pt x="24" y="0"/>
                    </a:cubicBezTo>
                    <a:cubicBezTo>
                      <a:pt x="125" y="0"/>
                      <a:pt x="226" y="0"/>
                      <a:pt x="326" y="0"/>
                    </a:cubicBezTo>
                    <a:cubicBezTo>
                      <a:pt x="343" y="0"/>
                      <a:pt x="351" y="7"/>
                      <a:pt x="351" y="24"/>
                    </a:cubicBezTo>
                    <a:cubicBezTo>
                      <a:pt x="351" y="84"/>
                      <a:pt x="351" y="144"/>
                      <a:pt x="351" y="204"/>
                    </a:cubicBezTo>
                    <a:cubicBezTo>
                      <a:pt x="351" y="222"/>
                      <a:pt x="343" y="230"/>
                      <a:pt x="325" y="230"/>
                    </a:cubicBezTo>
                    <a:cubicBezTo>
                      <a:pt x="315" y="230"/>
                      <a:pt x="305" y="230"/>
                      <a:pt x="294" y="230"/>
                    </a:cubicBezTo>
                    <a:cubicBezTo>
                      <a:pt x="291" y="230"/>
                      <a:pt x="286" y="229"/>
                      <a:pt x="286" y="235"/>
                    </a:cubicBezTo>
                    <a:cubicBezTo>
                      <a:pt x="286" y="241"/>
                      <a:pt x="291" y="240"/>
                      <a:pt x="295" y="240"/>
                    </a:cubicBezTo>
                    <a:cubicBezTo>
                      <a:pt x="305" y="240"/>
                      <a:pt x="316" y="240"/>
                      <a:pt x="326" y="240"/>
                    </a:cubicBezTo>
                    <a:cubicBezTo>
                      <a:pt x="355" y="241"/>
                      <a:pt x="372" y="259"/>
                      <a:pt x="372" y="287"/>
                    </a:cubicBezTo>
                    <a:cubicBezTo>
                      <a:pt x="372" y="297"/>
                      <a:pt x="371" y="306"/>
                      <a:pt x="371" y="316"/>
                    </a:cubicBezTo>
                    <a:cubicBezTo>
                      <a:pt x="370" y="342"/>
                      <a:pt x="357" y="358"/>
                      <a:pt x="333" y="366"/>
                    </a:cubicBezTo>
                    <a:cubicBezTo>
                      <a:pt x="314" y="366"/>
                      <a:pt x="295" y="366"/>
                      <a:pt x="275" y="366"/>
                    </a:cubicBezTo>
                    <a:close/>
                    <a:moveTo>
                      <a:pt x="164" y="14"/>
                    </a:moveTo>
                    <a:cubicBezTo>
                      <a:pt x="123" y="14"/>
                      <a:pt x="82" y="14"/>
                      <a:pt x="41" y="14"/>
                    </a:cubicBezTo>
                    <a:cubicBezTo>
                      <a:pt x="23" y="14"/>
                      <a:pt x="16" y="22"/>
                      <a:pt x="16" y="40"/>
                    </a:cubicBezTo>
                    <a:cubicBezTo>
                      <a:pt x="16" y="90"/>
                      <a:pt x="16" y="139"/>
                      <a:pt x="16" y="189"/>
                    </a:cubicBezTo>
                    <a:cubicBezTo>
                      <a:pt x="16" y="207"/>
                      <a:pt x="22" y="214"/>
                      <a:pt x="41" y="214"/>
                    </a:cubicBezTo>
                    <a:cubicBezTo>
                      <a:pt x="104" y="214"/>
                      <a:pt x="167" y="214"/>
                      <a:pt x="231" y="214"/>
                    </a:cubicBezTo>
                    <a:cubicBezTo>
                      <a:pt x="233" y="214"/>
                      <a:pt x="235" y="214"/>
                      <a:pt x="238" y="214"/>
                    </a:cubicBezTo>
                    <a:cubicBezTo>
                      <a:pt x="241" y="214"/>
                      <a:pt x="243" y="212"/>
                      <a:pt x="243" y="208"/>
                    </a:cubicBezTo>
                    <a:cubicBezTo>
                      <a:pt x="243" y="198"/>
                      <a:pt x="245" y="188"/>
                      <a:pt x="238" y="179"/>
                    </a:cubicBezTo>
                    <a:cubicBezTo>
                      <a:pt x="229" y="166"/>
                      <a:pt x="233" y="149"/>
                      <a:pt x="244" y="139"/>
                    </a:cubicBezTo>
                    <a:cubicBezTo>
                      <a:pt x="256" y="129"/>
                      <a:pt x="273" y="129"/>
                      <a:pt x="285" y="139"/>
                    </a:cubicBezTo>
                    <a:cubicBezTo>
                      <a:pt x="296" y="147"/>
                      <a:pt x="300" y="165"/>
                      <a:pt x="292" y="177"/>
                    </a:cubicBezTo>
                    <a:cubicBezTo>
                      <a:pt x="286" y="186"/>
                      <a:pt x="286" y="195"/>
                      <a:pt x="286" y="204"/>
                    </a:cubicBezTo>
                    <a:cubicBezTo>
                      <a:pt x="286" y="214"/>
                      <a:pt x="291" y="217"/>
                      <a:pt x="300" y="212"/>
                    </a:cubicBezTo>
                    <a:cubicBezTo>
                      <a:pt x="308" y="207"/>
                      <a:pt x="310" y="199"/>
                      <a:pt x="310" y="190"/>
                    </a:cubicBezTo>
                    <a:cubicBezTo>
                      <a:pt x="310" y="141"/>
                      <a:pt x="310" y="91"/>
                      <a:pt x="310" y="42"/>
                    </a:cubicBezTo>
                    <a:cubicBezTo>
                      <a:pt x="310" y="21"/>
                      <a:pt x="304" y="14"/>
                      <a:pt x="282" y="14"/>
                    </a:cubicBezTo>
                    <a:cubicBezTo>
                      <a:pt x="243" y="14"/>
                      <a:pt x="203" y="14"/>
                      <a:pt x="164" y="14"/>
                    </a:cubicBezTo>
                    <a:close/>
                    <a:moveTo>
                      <a:pt x="242" y="170"/>
                    </a:moveTo>
                    <a:cubicBezTo>
                      <a:pt x="248" y="159"/>
                      <a:pt x="249" y="146"/>
                      <a:pt x="265" y="146"/>
                    </a:cubicBezTo>
                    <a:cubicBezTo>
                      <a:pt x="282" y="145"/>
                      <a:pt x="281" y="161"/>
                      <a:pt x="287" y="171"/>
                    </a:cubicBezTo>
                    <a:cubicBezTo>
                      <a:pt x="291" y="161"/>
                      <a:pt x="289" y="150"/>
                      <a:pt x="281" y="144"/>
                    </a:cubicBezTo>
                    <a:cubicBezTo>
                      <a:pt x="273" y="137"/>
                      <a:pt x="260" y="136"/>
                      <a:pt x="251" y="142"/>
                    </a:cubicBezTo>
                    <a:cubicBezTo>
                      <a:pt x="242" y="148"/>
                      <a:pt x="238" y="158"/>
                      <a:pt x="242" y="170"/>
                    </a:cubicBezTo>
                    <a:close/>
                    <a:moveTo>
                      <a:pt x="342" y="115"/>
                    </a:moveTo>
                    <a:cubicBezTo>
                      <a:pt x="343" y="109"/>
                      <a:pt x="337" y="103"/>
                      <a:pt x="331" y="102"/>
                    </a:cubicBezTo>
                    <a:cubicBezTo>
                      <a:pt x="325" y="102"/>
                      <a:pt x="320" y="108"/>
                      <a:pt x="319" y="114"/>
                    </a:cubicBezTo>
                    <a:cubicBezTo>
                      <a:pt x="319" y="121"/>
                      <a:pt x="324" y="126"/>
                      <a:pt x="330" y="126"/>
                    </a:cubicBezTo>
                    <a:cubicBezTo>
                      <a:pt x="337" y="126"/>
                      <a:pt x="342" y="121"/>
                      <a:pt x="342"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 tIns="18288" rIns="18288" bIns="18288" numCol="1" anchor="t" anchorCtr="0" compatLnSpc="1">
                <a:prstTxWarp prst="textNoShape">
                  <a:avLst/>
                </a:prstTxWarp>
                <a:noAutofit/>
              </a:bodyPr>
              <a:lstStyle/>
              <a:p>
                <a:endParaRPr lang="en-US" sz="800" dirty="0">
                  <a:solidFill>
                    <a:srgbClr val="000000"/>
                  </a:solidFill>
                </a:endParaRPr>
              </a:p>
            </p:txBody>
          </p:sp>
          <p:sp>
            <p:nvSpPr>
              <p:cNvPr id="160" name="Freeform 29"/>
              <p:cNvSpPr>
                <a:spLocks/>
              </p:cNvSpPr>
              <p:nvPr/>
            </p:nvSpPr>
            <p:spPr bwMode="auto">
              <a:xfrm>
                <a:off x="2023629" y="1013803"/>
                <a:ext cx="107356" cy="145698"/>
              </a:xfrm>
              <a:custGeom>
                <a:avLst/>
                <a:gdLst>
                  <a:gd name="T0" fmla="*/ 13 w 69"/>
                  <a:gd name="T1" fmla="*/ 0 h 95"/>
                  <a:gd name="T2" fmla="*/ 57 w 69"/>
                  <a:gd name="T3" fmla="*/ 36 h 95"/>
                  <a:gd name="T4" fmla="*/ 67 w 69"/>
                  <a:gd name="T5" fmla="*/ 85 h 95"/>
                  <a:gd name="T6" fmla="*/ 59 w 69"/>
                  <a:gd name="T7" fmla="*/ 94 h 95"/>
                  <a:gd name="T8" fmla="*/ 49 w 69"/>
                  <a:gd name="T9" fmla="*/ 82 h 95"/>
                  <a:gd name="T10" fmla="*/ 15 w 69"/>
                  <a:gd name="T11" fmla="*/ 22 h 95"/>
                  <a:gd name="T12" fmla="*/ 6 w 69"/>
                  <a:gd name="T13" fmla="*/ 0 h 95"/>
                  <a:gd name="T14" fmla="*/ 13 w 69"/>
                  <a:gd name="T15" fmla="*/ 0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95">
                    <a:moveTo>
                      <a:pt x="13" y="0"/>
                    </a:moveTo>
                    <a:cubicBezTo>
                      <a:pt x="31" y="8"/>
                      <a:pt x="47" y="18"/>
                      <a:pt x="57" y="36"/>
                    </a:cubicBezTo>
                    <a:cubicBezTo>
                      <a:pt x="66" y="51"/>
                      <a:pt x="69" y="67"/>
                      <a:pt x="67" y="85"/>
                    </a:cubicBezTo>
                    <a:cubicBezTo>
                      <a:pt x="67" y="89"/>
                      <a:pt x="66" y="95"/>
                      <a:pt x="59" y="94"/>
                    </a:cubicBezTo>
                    <a:cubicBezTo>
                      <a:pt x="52" y="93"/>
                      <a:pt x="47" y="90"/>
                      <a:pt x="49" y="82"/>
                    </a:cubicBezTo>
                    <a:cubicBezTo>
                      <a:pt x="53" y="56"/>
                      <a:pt x="36" y="31"/>
                      <a:pt x="15" y="22"/>
                    </a:cubicBezTo>
                    <a:cubicBezTo>
                      <a:pt x="0" y="15"/>
                      <a:pt x="0" y="15"/>
                      <a:pt x="6" y="0"/>
                    </a:cubicBezTo>
                    <a:cubicBezTo>
                      <a:pt x="9" y="0"/>
                      <a:pt x="11" y="0"/>
                      <a:pt x="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 tIns="18288" rIns="18288" bIns="18288" numCol="1" anchor="t" anchorCtr="0" compatLnSpc="1">
                <a:prstTxWarp prst="textNoShape">
                  <a:avLst/>
                </a:prstTxWarp>
                <a:noAutofit/>
              </a:bodyPr>
              <a:lstStyle/>
              <a:p>
                <a:endParaRPr lang="en-US" sz="800" dirty="0">
                  <a:solidFill>
                    <a:srgbClr val="000000"/>
                  </a:solidFill>
                </a:endParaRPr>
              </a:p>
            </p:txBody>
          </p:sp>
          <p:sp>
            <p:nvSpPr>
              <p:cNvPr id="161" name="Freeform 30"/>
              <p:cNvSpPr>
                <a:spLocks/>
              </p:cNvSpPr>
              <p:nvPr/>
            </p:nvSpPr>
            <p:spPr bwMode="auto">
              <a:xfrm>
                <a:off x="2012893" y="1061346"/>
                <a:ext cx="64414" cy="84351"/>
              </a:xfrm>
              <a:custGeom>
                <a:avLst/>
                <a:gdLst>
                  <a:gd name="T0" fmla="*/ 42 w 42"/>
                  <a:gd name="T1" fmla="*/ 43 h 55"/>
                  <a:gd name="T2" fmla="*/ 34 w 42"/>
                  <a:gd name="T3" fmla="*/ 55 h 55"/>
                  <a:gd name="T4" fmla="*/ 22 w 42"/>
                  <a:gd name="T5" fmla="*/ 43 h 55"/>
                  <a:gd name="T6" fmla="*/ 8 w 42"/>
                  <a:gd name="T7" fmla="*/ 21 h 55"/>
                  <a:gd name="T8" fmla="*/ 4 w 42"/>
                  <a:gd name="T9" fmla="*/ 6 h 55"/>
                  <a:gd name="T10" fmla="*/ 16 w 42"/>
                  <a:gd name="T11" fmla="*/ 5 h 55"/>
                  <a:gd name="T12" fmla="*/ 42 w 42"/>
                  <a:gd name="T13" fmla="*/ 43 h 55"/>
                </a:gdLst>
                <a:ahLst/>
                <a:cxnLst>
                  <a:cxn ang="0">
                    <a:pos x="T0" y="T1"/>
                  </a:cxn>
                  <a:cxn ang="0">
                    <a:pos x="T2" y="T3"/>
                  </a:cxn>
                  <a:cxn ang="0">
                    <a:pos x="T4" y="T5"/>
                  </a:cxn>
                  <a:cxn ang="0">
                    <a:pos x="T6" y="T7"/>
                  </a:cxn>
                  <a:cxn ang="0">
                    <a:pos x="T8" y="T9"/>
                  </a:cxn>
                  <a:cxn ang="0">
                    <a:pos x="T10" y="T11"/>
                  </a:cxn>
                  <a:cxn ang="0">
                    <a:pos x="T12" y="T13"/>
                  </a:cxn>
                </a:cxnLst>
                <a:rect l="0" t="0" r="r" b="b"/>
                <a:pathLst>
                  <a:path w="42" h="55">
                    <a:moveTo>
                      <a:pt x="42" y="43"/>
                    </a:moveTo>
                    <a:cubicBezTo>
                      <a:pt x="41" y="48"/>
                      <a:pt x="42" y="55"/>
                      <a:pt x="34" y="55"/>
                    </a:cubicBezTo>
                    <a:cubicBezTo>
                      <a:pt x="28" y="54"/>
                      <a:pt x="21" y="53"/>
                      <a:pt x="22" y="43"/>
                    </a:cubicBezTo>
                    <a:cubicBezTo>
                      <a:pt x="23" y="33"/>
                      <a:pt x="17" y="25"/>
                      <a:pt x="8" y="21"/>
                    </a:cubicBezTo>
                    <a:cubicBezTo>
                      <a:pt x="0" y="18"/>
                      <a:pt x="3" y="12"/>
                      <a:pt x="4" y="6"/>
                    </a:cubicBezTo>
                    <a:cubicBezTo>
                      <a:pt x="7" y="0"/>
                      <a:pt x="12" y="3"/>
                      <a:pt x="16" y="5"/>
                    </a:cubicBezTo>
                    <a:cubicBezTo>
                      <a:pt x="32" y="12"/>
                      <a:pt x="41" y="25"/>
                      <a:pt x="4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 tIns="18288" rIns="18288" bIns="18288" numCol="1" anchor="t" anchorCtr="0" compatLnSpc="1">
                <a:prstTxWarp prst="textNoShape">
                  <a:avLst/>
                </a:prstTxWarp>
                <a:noAutofit/>
              </a:bodyPr>
              <a:lstStyle/>
              <a:p>
                <a:endParaRPr lang="en-US" sz="800" dirty="0">
                  <a:solidFill>
                    <a:srgbClr val="000000"/>
                  </a:solidFill>
                </a:endParaRPr>
              </a:p>
            </p:txBody>
          </p:sp>
          <p:sp>
            <p:nvSpPr>
              <p:cNvPr id="162" name="Freeform 31"/>
              <p:cNvSpPr>
                <a:spLocks/>
              </p:cNvSpPr>
              <p:nvPr/>
            </p:nvSpPr>
            <p:spPr bwMode="auto">
              <a:xfrm>
                <a:off x="1626411" y="1179438"/>
                <a:ext cx="205511" cy="254588"/>
              </a:xfrm>
              <a:custGeom>
                <a:avLst/>
                <a:gdLst>
                  <a:gd name="T0" fmla="*/ 48 w 134"/>
                  <a:gd name="T1" fmla="*/ 100 h 166"/>
                  <a:gd name="T2" fmla="*/ 18 w 134"/>
                  <a:gd name="T3" fmla="*/ 55 h 166"/>
                  <a:gd name="T4" fmla="*/ 33 w 134"/>
                  <a:gd name="T5" fmla="*/ 19 h 166"/>
                  <a:gd name="T6" fmla="*/ 103 w 134"/>
                  <a:gd name="T7" fmla="*/ 22 h 166"/>
                  <a:gd name="T8" fmla="*/ 87 w 134"/>
                  <a:gd name="T9" fmla="*/ 100 h 166"/>
                  <a:gd name="T10" fmla="*/ 96 w 134"/>
                  <a:gd name="T11" fmla="*/ 105 h 166"/>
                  <a:gd name="T12" fmla="*/ 133 w 134"/>
                  <a:gd name="T13" fmla="*/ 159 h 166"/>
                  <a:gd name="T14" fmla="*/ 126 w 134"/>
                  <a:gd name="T15" fmla="*/ 165 h 166"/>
                  <a:gd name="T16" fmla="*/ 94 w 134"/>
                  <a:gd name="T17" fmla="*/ 165 h 166"/>
                  <a:gd name="T18" fmla="*/ 11 w 134"/>
                  <a:gd name="T19" fmla="*/ 165 h 166"/>
                  <a:gd name="T20" fmla="*/ 2 w 134"/>
                  <a:gd name="T21" fmla="*/ 154 h 166"/>
                  <a:gd name="T22" fmla="*/ 45 w 134"/>
                  <a:gd name="T23" fmla="*/ 102 h 166"/>
                  <a:gd name="T24" fmla="*/ 47 w 134"/>
                  <a:gd name="T25" fmla="*/ 101 h 166"/>
                  <a:gd name="T26" fmla="*/ 48 w 134"/>
                  <a:gd name="T27" fmla="*/ 10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4" h="166">
                    <a:moveTo>
                      <a:pt x="48" y="100"/>
                    </a:moveTo>
                    <a:cubicBezTo>
                      <a:pt x="30" y="90"/>
                      <a:pt x="19" y="76"/>
                      <a:pt x="18" y="55"/>
                    </a:cubicBezTo>
                    <a:cubicBezTo>
                      <a:pt x="18" y="41"/>
                      <a:pt x="23" y="29"/>
                      <a:pt x="33" y="19"/>
                    </a:cubicBezTo>
                    <a:cubicBezTo>
                      <a:pt x="53" y="0"/>
                      <a:pt x="84" y="1"/>
                      <a:pt x="103" y="22"/>
                    </a:cubicBezTo>
                    <a:cubicBezTo>
                      <a:pt x="125" y="46"/>
                      <a:pt x="119" y="73"/>
                      <a:pt x="87" y="100"/>
                    </a:cubicBezTo>
                    <a:cubicBezTo>
                      <a:pt x="89" y="103"/>
                      <a:pt x="93" y="103"/>
                      <a:pt x="96" y="105"/>
                    </a:cubicBezTo>
                    <a:cubicBezTo>
                      <a:pt x="122" y="114"/>
                      <a:pt x="129" y="136"/>
                      <a:pt x="133" y="159"/>
                    </a:cubicBezTo>
                    <a:cubicBezTo>
                      <a:pt x="134" y="165"/>
                      <a:pt x="130" y="165"/>
                      <a:pt x="126" y="165"/>
                    </a:cubicBezTo>
                    <a:cubicBezTo>
                      <a:pt x="115" y="165"/>
                      <a:pt x="105" y="165"/>
                      <a:pt x="94" y="165"/>
                    </a:cubicBezTo>
                    <a:cubicBezTo>
                      <a:pt x="67" y="165"/>
                      <a:pt x="39" y="166"/>
                      <a:pt x="11" y="165"/>
                    </a:cubicBezTo>
                    <a:cubicBezTo>
                      <a:pt x="0" y="165"/>
                      <a:pt x="0" y="165"/>
                      <a:pt x="2" y="154"/>
                    </a:cubicBezTo>
                    <a:cubicBezTo>
                      <a:pt x="6" y="129"/>
                      <a:pt x="18" y="110"/>
                      <a:pt x="45" y="102"/>
                    </a:cubicBezTo>
                    <a:cubicBezTo>
                      <a:pt x="45" y="102"/>
                      <a:pt x="46" y="102"/>
                      <a:pt x="47" y="101"/>
                    </a:cubicBezTo>
                    <a:cubicBezTo>
                      <a:pt x="47" y="101"/>
                      <a:pt x="47" y="101"/>
                      <a:pt x="4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 tIns="18288" rIns="18288" bIns="18288" numCol="1" anchor="t" anchorCtr="0" compatLnSpc="1">
                <a:prstTxWarp prst="textNoShape">
                  <a:avLst/>
                </a:prstTxWarp>
                <a:noAutofit/>
              </a:bodyPr>
              <a:lstStyle/>
              <a:p>
                <a:endParaRPr lang="en-US" sz="800" dirty="0">
                  <a:solidFill>
                    <a:srgbClr val="000000"/>
                  </a:solidFill>
                </a:endParaRPr>
              </a:p>
            </p:txBody>
          </p:sp>
        </p:grpSp>
        <p:sp>
          <p:nvSpPr>
            <p:cNvPr id="163" name="TextBox 162"/>
            <p:cNvSpPr txBox="1"/>
            <p:nvPr/>
          </p:nvSpPr>
          <p:spPr>
            <a:xfrm>
              <a:off x="1031317" y="3934655"/>
              <a:ext cx="692708" cy="161095"/>
            </a:xfrm>
            <a:prstGeom prst="rect">
              <a:avLst/>
            </a:prstGeom>
            <a:noFill/>
          </p:spPr>
          <p:txBody>
            <a:bodyPr wrap="square" lIns="18288" tIns="18288" rIns="18288" bIns="18288" rtlCol="0">
              <a:noAutofit/>
            </a:bodyPr>
            <a:lstStyle/>
            <a:p>
              <a:pPr>
                <a:spcAft>
                  <a:spcPts val="450"/>
                </a:spcAft>
              </a:pPr>
              <a:r>
                <a:rPr lang="en-US" sz="800" dirty="0">
                  <a:solidFill>
                    <a:srgbClr val="000000"/>
                  </a:solidFill>
                </a:rPr>
                <a:t>End Users</a:t>
              </a:r>
            </a:p>
          </p:txBody>
        </p:sp>
        <p:cxnSp>
          <p:nvCxnSpPr>
            <p:cNvPr id="246" name="Straight Arrow Connector 245"/>
            <p:cNvCxnSpPr>
              <a:endCxn id="231" idx="1"/>
            </p:cNvCxnSpPr>
            <p:nvPr/>
          </p:nvCxnSpPr>
          <p:spPr>
            <a:xfrm flipV="1">
              <a:off x="1580606" y="4424812"/>
              <a:ext cx="528849" cy="0"/>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994448" y="3119772"/>
              <a:ext cx="2612092" cy="2595228"/>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endParaRPr lang="en-US" sz="800" dirty="0">
                <a:solidFill>
                  <a:srgbClr val="000000"/>
                </a:solidFill>
              </a:endParaRPr>
            </a:p>
          </p:txBody>
        </p:sp>
        <p:sp>
          <p:nvSpPr>
            <p:cNvPr id="5" name="Rectangle 4"/>
            <p:cNvSpPr/>
            <p:nvPr/>
          </p:nvSpPr>
          <p:spPr>
            <a:xfrm>
              <a:off x="4101825" y="3345289"/>
              <a:ext cx="1120491" cy="457993"/>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endParaRPr lang="en-US" sz="800" dirty="0">
                <a:solidFill>
                  <a:srgbClr val="000000"/>
                </a:solidFill>
              </a:endParaRPr>
            </a:p>
          </p:txBody>
        </p:sp>
        <p:sp>
          <p:nvSpPr>
            <p:cNvPr id="16" name="TextBox 15"/>
            <p:cNvSpPr txBox="1"/>
            <p:nvPr/>
          </p:nvSpPr>
          <p:spPr>
            <a:xfrm>
              <a:off x="4129192" y="3468764"/>
              <a:ext cx="1065753" cy="211044"/>
            </a:xfrm>
            <a:prstGeom prst="rect">
              <a:avLst/>
            </a:prstGeom>
            <a:noFill/>
          </p:spPr>
          <p:txBody>
            <a:bodyPr wrap="square" lIns="18288" tIns="18288" rIns="18288" bIns="18288" rtlCol="0">
              <a:noAutofit/>
            </a:bodyPr>
            <a:lstStyle/>
            <a:p>
              <a:pPr algn="ctr">
                <a:spcAft>
                  <a:spcPts val="450"/>
                </a:spcAft>
              </a:pPr>
              <a:r>
                <a:rPr lang="en-US" sz="800" dirty="0">
                  <a:solidFill>
                    <a:prstClr val="white"/>
                  </a:solidFill>
                </a:rPr>
                <a:t>DevOps Security Groups</a:t>
              </a:r>
            </a:p>
          </p:txBody>
        </p:sp>
        <p:sp>
          <p:nvSpPr>
            <p:cNvPr id="22" name="TextBox 21"/>
            <p:cNvSpPr txBox="1"/>
            <p:nvPr/>
          </p:nvSpPr>
          <p:spPr>
            <a:xfrm>
              <a:off x="6006519" y="3304161"/>
              <a:ext cx="1093552" cy="191854"/>
            </a:xfrm>
            <a:prstGeom prst="rect">
              <a:avLst/>
            </a:prstGeom>
            <a:noFill/>
          </p:spPr>
          <p:txBody>
            <a:bodyPr wrap="square" lIns="18288" tIns="18288" rIns="18288" bIns="18288" rtlCol="0">
              <a:noAutofit/>
            </a:bodyPr>
            <a:lstStyle/>
            <a:p>
              <a:pPr>
                <a:spcAft>
                  <a:spcPts val="450"/>
                </a:spcAft>
              </a:pPr>
              <a:endParaRPr lang="en-US" sz="800" dirty="0">
                <a:solidFill>
                  <a:srgbClr val="000000"/>
                </a:solidFill>
              </a:endParaRPr>
            </a:p>
          </p:txBody>
        </p:sp>
        <p:sp>
          <p:nvSpPr>
            <p:cNvPr id="28" name="TextBox 27"/>
            <p:cNvSpPr txBox="1"/>
            <p:nvPr/>
          </p:nvSpPr>
          <p:spPr>
            <a:xfrm>
              <a:off x="4030987" y="3136401"/>
              <a:ext cx="1283963" cy="159249"/>
            </a:xfrm>
            <a:prstGeom prst="rect">
              <a:avLst/>
            </a:prstGeom>
            <a:noFill/>
          </p:spPr>
          <p:txBody>
            <a:bodyPr wrap="square" lIns="18288" tIns="18288" rIns="18288" bIns="18288" rtlCol="0">
              <a:noAutofit/>
            </a:bodyPr>
            <a:lstStyle/>
            <a:p>
              <a:pPr>
                <a:spcAft>
                  <a:spcPts val="450"/>
                </a:spcAft>
              </a:pPr>
              <a:r>
                <a:rPr lang="en-US" sz="800" dirty="0">
                  <a:solidFill>
                    <a:srgbClr val="000000"/>
                  </a:solidFill>
                </a:rPr>
                <a:t>Azure DevOps Services</a:t>
              </a:r>
            </a:p>
          </p:txBody>
        </p:sp>
        <p:grpSp>
          <p:nvGrpSpPr>
            <p:cNvPr id="4" name="Group 3"/>
            <p:cNvGrpSpPr/>
            <p:nvPr/>
          </p:nvGrpSpPr>
          <p:grpSpPr>
            <a:xfrm>
              <a:off x="6932235" y="1464101"/>
              <a:ext cx="1440240" cy="1362390"/>
              <a:chOff x="7894238" y="937730"/>
              <a:chExt cx="1849821" cy="1224844"/>
            </a:xfrm>
          </p:grpSpPr>
          <p:sp>
            <p:nvSpPr>
              <p:cNvPr id="31" name="Rectangle 30"/>
              <p:cNvSpPr/>
              <p:nvPr/>
            </p:nvSpPr>
            <p:spPr>
              <a:xfrm>
                <a:off x="7894238" y="939458"/>
                <a:ext cx="1849821" cy="1223116"/>
              </a:xfrm>
              <a:prstGeom prst="rect">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endParaRPr lang="en-US" sz="800" dirty="0">
                  <a:solidFill>
                    <a:prstClr val="white"/>
                  </a:solidFill>
                </a:endParaRPr>
              </a:p>
            </p:txBody>
          </p:sp>
          <p:sp>
            <p:nvSpPr>
              <p:cNvPr id="224" name="TextBox 223"/>
              <p:cNvSpPr txBox="1"/>
              <p:nvPr/>
            </p:nvSpPr>
            <p:spPr>
              <a:xfrm>
                <a:off x="7894238" y="937730"/>
                <a:ext cx="1429795" cy="137910"/>
              </a:xfrm>
              <a:prstGeom prst="rect">
                <a:avLst/>
              </a:prstGeom>
              <a:noFill/>
              <a:ln w="6350">
                <a:solidFill>
                  <a:srgbClr val="00338D"/>
                </a:solidFill>
              </a:ln>
            </p:spPr>
            <p:txBody>
              <a:bodyPr wrap="square" lIns="18288" tIns="18288" rIns="18288" bIns="18288" rtlCol="0">
                <a:noAutofit/>
              </a:bodyPr>
              <a:lstStyle/>
              <a:p>
                <a:pPr>
                  <a:spcAft>
                    <a:spcPts val="450"/>
                  </a:spcAft>
                </a:pPr>
                <a:r>
                  <a:rPr lang="en-US" sz="800" dirty="0">
                    <a:solidFill>
                      <a:srgbClr val="000000"/>
                    </a:solidFill>
                  </a:rPr>
                  <a:t>Azure Security Center</a:t>
                </a:r>
              </a:p>
            </p:txBody>
          </p:sp>
          <p:sp>
            <p:nvSpPr>
              <p:cNvPr id="106" name="Rectangle 86"/>
              <p:cNvSpPr>
                <a:spLocks noChangeArrowheads="1"/>
              </p:cNvSpPr>
              <p:nvPr/>
            </p:nvSpPr>
            <p:spPr bwMode="auto">
              <a:xfrm>
                <a:off x="8019903" y="1189712"/>
                <a:ext cx="781381" cy="437840"/>
              </a:xfrm>
              <a:prstGeom prst="rect">
                <a:avLst/>
              </a:prstGeom>
              <a:solidFill>
                <a:srgbClr val="483698"/>
              </a:solidFill>
              <a:ln w="6350">
                <a:noFill/>
              </a:ln>
            </p:spPr>
            <p:txBody>
              <a:bodyPr vert="horz" wrap="square" lIns="18288" tIns="18288" rIns="18288" bIns="18288" numCol="1" anchor="ctr" anchorCtr="0" compatLnSpc="1">
                <a:prstTxWarp prst="textNoShape">
                  <a:avLst/>
                </a:prstTxWarp>
                <a:noAutofit/>
              </a:bodyPr>
              <a:lstStyle/>
              <a:p>
                <a:pPr algn="ctr"/>
                <a:r>
                  <a:rPr lang="en-US" sz="800" spc="-30" dirty="0">
                    <a:solidFill>
                      <a:prstClr val="white"/>
                    </a:solidFill>
                  </a:rPr>
                  <a:t>Vulnerability Scanning</a:t>
                </a:r>
              </a:p>
            </p:txBody>
          </p:sp>
          <p:sp>
            <p:nvSpPr>
              <p:cNvPr id="107" name="Rectangle 86"/>
              <p:cNvSpPr>
                <a:spLocks noChangeArrowheads="1"/>
              </p:cNvSpPr>
              <p:nvPr/>
            </p:nvSpPr>
            <p:spPr bwMode="auto">
              <a:xfrm>
                <a:off x="8898444" y="1189712"/>
                <a:ext cx="748455" cy="420414"/>
              </a:xfrm>
              <a:prstGeom prst="rect">
                <a:avLst/>
              </a:prstGeom>
              <a:solidFill>
                <a:srgbClr val="483698"/>
              </a:solidFill>
              <a:ln w="6350">
                <a:noFill/>
              </a:ln>
            </p:spPr>
            <p:txBody>
              <a:bodyPr vert="horz" wrap="square" lIns="18288" tIns="18288" rIns="18288" bIns="18288" numCol="1" anchor="ctr" anchorCtr="0" compatLnSpc="1">
                <a:prstTxWarp prst="textNoShape">
                  <a:avLst/>
                </a:prstTxWarp>
                <a:noAutofit/>
              </a:bodyPr>
              <a:lstStyle/>
              <a:p>
                <a:pPr algn="ctr"/>
                <a:r>
                  <a:rPr lang="en-US" sz="800" dirty="0">
                    <a:solidFill>
                      <a:prstClr val="white"/>
                    </a:solidFill>
                    <a:cs typeface="Arial" panose="020B0604020202020204" pitchFamily="34" charset="0"/>
                  </a:rPr>
                  <a:t>Container</a:t>
                </a:r>
              </a:p>
              <a:p>
                <a:pPr algn="ctr"/>
                <a:r>
                  <a:rPr lang="en-US" sz="800" dirty="0">
                    <a:solidFill>
                      <a:prstClr val="white"/>
                    </a:solidFill>
                    <a:cs typeface="Arial" panose="020B0604020202020204" pitchFamily="34" charset="0"/>
                  </a:rPr>
                  <a:t>Hardening</a:t>
                </a:r>
              </a:p>
            </p:txBody>
          </p:sp>
          <p:sp>
            <p:nvSpPr>
              <p:cNvPr id="110" name="Rectangle 86"/>
              <p:cNvSpPr>
                <a:spLocks noChangeArrowheads="1"/>
              </p:cNvSpPr>
              <p:nvPr/>
            </p:nvSpPr>
            <p:spPr bwMode="auto">
              <a:xfrm>
                <a:off x="8019904" y="1687006"/>
                <a:ext cx="781380" cy="411317"/>
              </a:xfrm>
              <a:prstGeom prst="rect">
                <a:avLst/>
              </a:prstGeom>
              <a:solidFill>
                <a:srgbClr val="483698"/>
              </a:solidFill>
              <a:ln w="6350">
                <a:noFill/>
              </a:ln>
            </p:spPr>
            <p:txBody>
              <a:bodyPr vert="horz" wrap="square" lIns="18288" tIns="18288" rIns="18288" bIns="18288" numCol="1" anchor="ctr" anchorCtr="0" compatLnSpc="1">
                <a:prstTxWarp prst="textNoShape">
                  <a:avLst/>
                </a:prstTxWarp>
                <a:noAutofit/>
              </a:bodyPr>
              <a:lstStyle/>
              <a:p>
                <a:pPr algn="ctr"/>
                <a:r>
                  <a:rPr lang="en-US" sz="800" dirty="0">
                    <a:solidFill>
                      <a:prstClr val="white"/>
                    </a:solidFill>
                    <a:cs typeface="Arial" panose="020B0604020202020204" pitchFamily="34" charset="0"/>
                  </a:rPr>
                  <a:t>Continuous Monitoring</a:t>
                </a:r>
              </a:p>
            </p:txBody>
          </p:sp>
          <p:sp>
            <p:nvSpPr>
              <p:cNvPr id="128" name="Rectangle 86"/>
              <p:cNvSpPr>
                <a:spLocks noChangeArrowheads="1"/>
              </p:cNvSpPr>
              <p:nvPr/>
            </p:nvSpPr>
            <p:spPr bwMode="auto">
              <a:xfrm>
                <a:off x="8898444" y="1678709"/>
                <a:ext cx="748455" cy="420414"/>
              </a:xfrm>
              <a:prstGeom prst="rect">
                <a:avLst/>
              </a:prstGeom>
              <a:solidFill>
                <a:srgbClr val="483698"/>
              </a:solidFill>
              <a:ln w="6350">
                <a:noFill/>
              </a:ln>
            </p:spPr>
            <p:txBody>
              <a:bodyPr vert="horz" wrap="square" lIns="18288" tIns="18288" rIns="18288" bIns="18288" numCol="1" anchor="ctr" anchorCtr="0" compatLnSpc="1">
                <a:prstTxWarp prst="textNoShape">
                  <a:avLst/>
                </a:prstTxWarp>
                <a:noAutofit/>
              </a:bodyPr>
              <a:lstStyle/>
              <a:p>
                <a:pPr algn="ctr"/>
                <a:r>
                  <a:rPr lang="en-US" sz="800" dirty="0">
                    <a:solidFill>
                      <a:prstClr val="white"/>
                    </a:solidFill>
                    <a:cs typeface="Arial" panose="020B0604020202020204" pitchFamily="34" charset="0"/>
                  </a:rPr>
                  <a:t>Real-time Threat Detection</a:t>
                </a:r>
              </a:p>
            </p:txBody>
          </p:sp>
        </p:grpSp>
        <p:sp>
          <p:nvSpPr>
            <p:cNvPr id="231" name="Rectangle 230"/>
            <p:cNvSpPr/>
            <p:nvPr/>
          </p:nvSpPr>
          <p:spPr>
            <a:xfrm>
              <a:off x="2109455" y="3173432"/>
              <a:ext cx="1407556" cy="2502760"/>
            </a:xfrm>
            <a:prstGeom prst="rect">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endParaRPr lang="en-US" sz="800" dirty="0">
                <a:solidFill>
                  <a:prstClr val="white"/>
                </a:solidFill>
              </a:endParaRPr>
            </a:p>
          </p:txBody>
        </p:sp>
        <p:sp>
          <p:nvSpPr>
            <p:cNvPr id="233" name="TextBox 232"/>
            <p:cNvSpPr txBox="1"/>
            <p:nvPr/>
          </p:nvSpPr>
          <p:spPr>
            <a:xfrm>
              <a:off x="2136746" y="3207376"/>
              <a:ext cx="1046088" cy="217424"/>
            </a:xfrm>
            <a:prstGeom prst="rect">
              <a:avLst/>
            </a:prstGeom>
            <a:noFill/>
          </p:spPr>
          <p:txBody>
            <a:bodyPr wrap="square" lIns="18288" tIns="18288" rIns="18288" bIns="18288" rtlCol="0">
              <a:noAutofit/>
            </a:bodyPr>
            <a:lstStyle/>
            <a:p>
              <a:pPr>
                <a:spcAft>
                  <a:spcPts val="450"/>
                </a:spcAft>
              </a:pPr>
              <a:r>
                <a:rPr lang="en-US" sz="800" dirty="0">
                  <a:solidFill>
                    <a:srgbClr val="000000"/>
                  </a:solidFill>
                </a:rPr>
                <a:t>Azure Active Directory</a:t>
              </a:r>
            </a:p>
          </p:txBody>
        </p:sp>
        <p:sp>
          <p:nvSpPr>
            <p:cNvPr id="138" name="Rectangle 86"/>
            <p:cNvSpPr>
              <a:spLocks noChangeArrowheads="1"/>
            </p:cNvSpPr>
            <p:nvPr/>
          </p:nvSpPr>
          <p:spPr bwMode="auto">
            <a:xfrm>
              <a:off x="2190119" y="3467249"/>
              <a:ext cx="618041" cy="511261"/>
            </a:xfrm>
            <a:prstGeom prst="rect">
              <a:avLst/>
            </a:prstGeom>
            <a:solidFill>
              <a:srgbClr val="470A68"/>
            </a:solidFill>
            <a:ln>
              <a:noFill/>
            </a:ln>
          </p:spPr>
          <p:txBody>
            <a:bodyPr vert="horz" wrap="square" lIns="18288" tIns="18288" rIns="18288" bIns="18288" numCol="1" anchor="t" anchorCtr="0" compatLnSpc="1">
              <a:prstTxWarp prst="textNoShape">
                <a:avLst/>
              </a:prstTxWarp>
              <a:noAutofit/>
            </a:bodyPr>
            <a:lstStyle/>
            <a:p>
              <a:pPr algn="ctr"/>
              <a:endParaRPr lang="en-US" sz="800" dirty="0">
                <a:solidFill>
                  <a:prstClr val="white"/>
                </a:solidFill>
                <a:cs typeface="Arial" panose="020B0604020202020204" pitchFamily="34" charset="0"/>
              </a:endParaRPr>
            </a:p>
          </p:txBody>
        </p:sp>
        <p:sp>
          <p:nvSpPr>
            <p:cNvPr id="139" name="Rectangle 86"/>
            <p:cNvSpPr>
              <a:spLocks noChangeArrowheads="1"/>
            </p:cNvSpPr>
            <p:nvPr/>
          </p:nvSpPr>
          <p:spPr bwMode="auto">
            <a:xfrm>
              <a:off x="2190119" y="4155236"/>
              <a:ext cx="618041" cy="487250"/>
            </a:xfrm>
            <a:prstGeom prst="rect">
              <a:avLst/>
            </a:prstGeom>
            <a:solidFill>
              <a:srgbClr val="470A68"/>
            </a:solidFill>
            <a:ln>
              <a:noFill/>
            </a:ln>
          </p:spPr>
          <p:txBody>
            <a:bodyPr vert="horz" wrap="square" lIns="18288" tIns="18288" rIns="18288" bIns="18288" numCol="1" anchor="t" anchorCtr="0" compatLnSpc="1">
              <a:prstTxWarp prst="textNoShape">
                <a:avLst/>
              </a:prstTxWarp>
              <a:noAutofit/>
            </a:bodyPr>
            <a:lstStyle/>
            <a:p>
              <a:pPr algn="ctr"/>
              <a:endParaRPr lang="en-US" sz="800" dirty="0">
                <a:solidFill>
                  <a:prstClr val="white"/>
                </a:solidFill>
                <a:cs typeface="Arial" panose="020B0604020202020204" pitchFamily="34" charset="0"/>
              </a:endParaRPr>
            </a:p>
            <a:p>
              <a:pPr algn="ctr"/>
              <a:r>
                <a:rPr lang="en-US" sz="800" dirty="0">
                  <a:solidFill>
                    <a:prstClr val="white"/>
                  </a:solidFill>
                  <a:cs typeface="Arial" panose="020B0604020202020204" pitchFamily="34" charset="0"/>
                </a:rPr>
                <a:t>oAuth</a:t>
              </a:r>
            </a:p>
          </p:txBody>
        </p:sp>
        <p:sp>
          <p:nvSpPr>
            <p:cNvPr id="244" name="TextBox 243"/>
            <p:cNvSpPr txBox="1"/>
            <p:nvPr/>
          </p:nvSpPr>
          <p:spPr>
            <a:xfrm>
              <a:off x="2236334" y="3561698"/>
              <a:ext cx="525610" cy="322363"/>
            </a:xfrm>
            <a:prstGeom prst="rect">
              <a:avLst/>
            </a:prstGeom>
            <a:noFill/>
          </p:spPr>
          <p:txBody>
            <a:bodyPr wrap="square" lIns="18288" tIns="18288" rIns="18288" bIns="18288" rtlCol="0">
              <a:noAutofit/>
            </a:bodyPr>
            <a:lstStyle/>
            <a:p>
              <a:pPr algn="ctr">
                <a:spcAft>
                  <a:spcPts val="450"/>
                </a:spcAft>
              </a:pPr>
              <a:r>
                <a:rPr lang="en-US" sz="800" dirty="0">
                  <a:solidFill>
                    <a:prstClr val="white"/>
                  </a:solidFill>
                </a:rPr>
                <a:t>Users &amp; Groups</a:t>
              </a:r>
            </a:p>
          </p:txBody>
        </p:sp>
        <p:grpSp>
          <p:nvGrpSpPr>
            <p:cNvPr id="14" name="Group 13"/>
            <p:cNvGrpSpPr/>
            <p:nvPr/>
          </p:nvGrpSpPr>
          <p:grpSpPr>
            <a:xfrm>
              <a:off x="7288272" y="3295372"/>
              <a:ext cx="1067315" cy="378141"/>
              <a:chOff x="8867964" y="4300700"/>
              <a:chExt cx="1292530" cy="326272"/>
            </a:xfrm>
          </p:grpSpPr>
          <p:sp>
            <p:nvSpPr>
              <p:cNvPr id="102" name="Rectangle 86"/>
              <p:cNvSpPr>
                <a:spLocks noChangeArrowheads="1"/>
              </p:cNvSpPr>
              <p:nvPr/>
            </p:nvSpPr>
            <p:spPr bwMode="auto">
              <a:xfrm>
                <a:off x="8867964" y="4300700"/>
                <a:ext cx="1292530" cy="326272"/>
              </a:xfrm>
              <a:prstGeom prst="rect">
                <a:avLst/>
              </a:prstGeom>
              <a:solidFill>
                <a:srgbClr val="6D2077"/>
              </a:solidFill>
              <a:ln>
                <a:noFill/>
              </a:ln>
            </p:spPr>
            <p:txBody>
              <a:bodyPr vert="horz" wrap="square" lIns="18288" tIns="18288" rIns="18288" bIns="18288" numCol="1" anchor="t" anchorCtr="0" compatLnSpc="1">
                <a:prstTxWarp prst="textNoShape">
                  <a:avLst/>
                </a:prstTxWarp>
                <a:noAutofit/>
              </a:bodyPr>
              <a:lstStyle/>
              <a:p>
                <a:pPr algn="ctr"/>
                <a:endParaRPr lang="en-US" sz="800" dirty="0">
                  <a:solidFill>
                    <a:prstClr val="white"/>
                  </a:solidFill>
                  <a:cs typeface="Arial" panose="020B0604020202020204" pitchFamily="34" charset="0"/>
                </a:endParaRPr>
              </a:p>
            </p:txBody>
          </p:sp>
          <p:sp>
            <p:nvSpPr>
              <p:cNvPr id="164" name="TextBox 163"/>
              <p:cNvSpPr txBox="1"/>
              <p:nvPr/>
            </p:nvSpPr>
            <p:spPr>
              <a:xfrm>
                <a:off x="8884074" y="4370632"/>
                <a:ext cx="1269282" cy="166526"/>
              </a:xfrm>
              <a:prstGeom prst="rect">
                <a:avLst/>
              </a:prstGeom>
              <a:noFill/>
            </p:spPr>
            <p:txBody>
              <a:bodyPr wrap="square" lIns="18288" tIns="18288" rIns="18288" bIns="18288" rtlCol="0" anchor="ctr" anchorCtr="0">
                <a:noAutofit/>
              </a:bodyPr>
              <a:lstStyle/>
              <a:p>
                <a:pPr algn="ctr">
                  <a:spcAft>
                    <a:spcPts val="450"/>
                  </a:spcAft>
                </a:pPr>
                <a:r>
                  <a:rPr lang="en-US" sz="800" dirty="0">
                    <a:solidFill>
                      <a:prstClr val="white"/>
                    </a:solidFill>
                  </a:rPr>
                  <a:t>Azure Kubernates Service</a:t>
                </a:r>
              </a:p>
            </p:txBody>
          </p:sp>
        </p:grpSp>
        <p:cxnSp>
          <p:nvCxnSpPr>
            <p:cNvPr id="249" name="Straight Arrow Connector 248"/>
            <p:cNvCxnSpPr/>
            <p:nvPr/>
          </p:nvCxnSpPr>
          <p:spPr>
            <a:xfrm>
              <a:off x="3517010" y="3920266"/>
              <a:ext cx="47743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flipV="1">
              <a:off x="3517010" y="4772150"/>
              <a:ext cx="477438" cy="1448"/>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166" name="Rectangle 843"/>
            <p:cNvSpPr>
              <a:spLocks noChangeArrowheads="1"/>
            </p:cNvSpPr>
            <p:nvPr/>
          </p:nvSpPr>
          <p:spPr bwMode="auto">
            <a:xfrm>
              <a:off x="1451374" y="4224752"/>
              <a:ext cx="677463" cy="14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 tIns="18288" rIns="18288" bIns="18288" numCol="1" anchor="t" anchorCtr="0" compatLnSpc="1">
              <a:prstTxWarp prst="textNoShape">
                <a:avLst/>
              </a:prstTxWarp>
              <a:no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spcBef>
                  <a:spcPct val="0"/>
                </a:spcBef>
                <a:spcAft>
                  <a:spcPct val="0"/>
                </a:spcAft>
              </a:pPr>
              <a:r>
                <a:rPr lang="en-US" altLang="en-US" sz="800" b="1" dirty="0">
                  <a:solidFill>
                    <a:srgbClr val="000000"/>
                  </a:solidFill>
                  <a:latin typeface="+mn-lt"/>
                  <a:cs typeface="Arial" panose="020B0604020202020204" pitchFamily="34" charset="0"/>
                </a:rPr>
                <a:t>Authenticate</a:t>
              </a:r>
            </a:p>
          </p:txBody>
        </p:sp>
        <p:sp>
          <p:nvSpPr>
            <p:cNvPr id="167" name="Rectangle 843"/>
            <p:cNvSpPr>
              <a:spLocks noChangeArrowheads="1"/>
            </p:cNvSpPr>
            <p:nvPr/>
          </p:nvSpPr>
          <p:spPr bwMode="auto">
            <a:xfrm>
              <a:off x="3510979" y="3640605"/>
              <a:ext cx="493701" cy="14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 tIns="18288" rIns="18288" bIns="18288" numCol="1" anchor="t" anchorCtr="0" compatLnSpc="1">
              <a:prstTxWarp prst="textNoShape">
                <a:avLst/>
              </a:prstTxWarp>
              <a:no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spcBef>
                  <a:spcPct val="0"/>
                </a:spcBef>
                <a:spcAft>
                  <a:spcPct val="0"/>
                </a:spcAft>
              </a:pPr>
              <a:r>
                <a:rPr lang="en-US" altLang="en-US" sz="800" b="1" dirty="0" smtClean="0">
                  <a:solidFill>
                    <a:srgbClr val="000000"/>
                  </a:solidFill>
                  <a:latin typeface="+mn-lt"/>
                  <a:cs typeface="Arial" panose="020B0604020202020204" pitchFamily="34" charset="0"/>
                </a:rPr>
                <a:t>Authenti-cate</a:t>
              </a:r>
              <a:endParaRPr lang="en-US" altLang="en-US" sz="800" b="1" dirty="0">
                <a:solidFill>
                  <a:srgbClr val="000000"/>
                </a:solidFill>
                <a:latin typeface="+mn-lt"/>
                <a:cs typeface="Arial" panose="020B0604020202020204" pitchFamily="34" charset="0"/>
              </a:endParaRPr>
            </a:p>
          </p:txBody>
        </p:sp>
        <p:sp>
          <p:nvSpPr>
            <p:cNvPr id="168" name="Rectangle 843"/>
            <p:cNvSpPr>
              <a:spLocks noChangeArrowheads="1"/>
            </p:cNvSpPr>
            <p:nvPr/>
          </p:nvSpPr>
          <p:spPr bwMode="auto">
            <a:xfrm>
              <a:off x="3468260" y="4610878"/>
              <a:ext cx="560816" cy="14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 tIns="18288" rIns="18288" bIns="18288" numCol="1" anchor="t" anchorCtr="0" compatLnSpc="1">
              <a:prstTxWarp prst="textNoShape">
                <a:avLst/>
              </a:prstTxWarp>
              <a:no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spcBef>
                  <a:spcPct val="0"/>
                </a:spcBef>
                <a:spcAft>
                  <a:spcPct val="0"/>
                </a:spcAft>
              </a:pPr>
              <a:r>
                <a:rPr lang="en-US" altLang="en-US" sz="800" b="1" dirty="0">
                  <a:solidFill>
                    <a:srgbClr val="000000"/>
                  </a:solidFill>
                  <a:latin typeface="+mn-lt"/>
                  <a:cs typeface="Arial" panose="020B0604020202020204" pitchFamily="34" charset="0"/>
                </a:rPr>
                <a:t>Authorize</a:t>
              </a:r>
            </a:p>
          </p:txBody>
        </p:sp>
        <p:grpSp>
          <p:nvGrpSpPr>
            <p:cNvPr id="15" name="Group 14"/>
            <p:cNvGrpSpPr/>
            <p:nvPr/>
          </p:nvGrpSpPr>
          <p:grpSpPr>
            <a:xfrm>
              <a:off x="3994447" y="1466023"/>
              <a:ext cx="2901316" cy="1581978"/>
              <a:chOff x="3627108" y="729166"/>
              <a:chExt cx="3513526" cy="1364978"/>
            </a:xfrm>
          </p:grpSpPr>
          <p:sp>
            <p:nvSpPr>
              <p:cNvPr id="227" name="TextBox 226"/>
              <p:cNvSpPr txBox="1"/>
              <p:nvPr/>
            </p:nvSpPr>
            <p:spPr>
              <a:xfrm>
                <a:off x="3627108" y="729166"/>
                <a:ext cx="2739064" cy="1167248"/>
              </a:xfrm>
              <a:prstGeom prst="rect">
                <a:avLst/>
              </a:prstGeom>
              <a:solidFill>
                <a:schemeClr val="bg1"/>
              </a:solidFill>
              <a:ln w="6350">
                <a:solidFill>
                  <a:srgbClr val="00338D"/>
                </a:solidFill>
              </a:ln>
            </p:spPr>
            <p:txBody>
              <a:bodyPr wrap="square" lIns="18288" tIns="18288" rIns="18288" bIns="18288" rtlCol="0">
                <a:noAutofit/>
              </a:bodyPr>
              <a:lstStyle/>
              <a:p>
                <a:pPr>
                  <a:spcAft>
                    <a:spcPts val="450"/>
                  </a:spcAft>
                </a:pPr>
                <a:endParaRPr lang="en-US" sz="800" dirty="0">
                  <a:solidFill>
                    <a:srgbClr val="000000"/>
                  </a:solidFill>
                </a:endParaRPr>
              </a:p>
            </p:txBody>
          </p:sp>
          <p:sp>
            <p:nvSpPr>
              <p:cNvPr id="228" name="TextBox 227"/>
              <p:cNvSpPr txBox="1"/>
              <p:nvPr/>
            </p:nvSpPr>
            <p:spPr>
              <a:xfrm>
                <a:off x="3648174" y="754535"/>
                <a:ext cx="1071750" cy="218329"/>
              </a:xfrm>
              <a:prstGeom prst="rect">
                <a:avLst/>
              </a:prstGeom>
              <a:noFill/>
            </p:spPr>
            <p:txBody>
              <a:bodyPr wrap="square" lIns="18288" tIns="18288" rIns="18288" bIns="18288" rtlCol="0">
                <a:noAutofit/>
              </a:bodyPr>
              <a:lstStyle/>
              <a:p>
                <a:pPr>
                  <a:spcAft>
                    <a:spcPts val="450"/>
                  </a:spcAft>
                </a:pPr>
                <a:r>
                  <a:rPr lang="en-US" sz="800" dirty="0">
                    <a:solidFill>
                      <a:srgbClr val="000000"/>
                    </a:solidFill>
                  </a:rPr>
                  <a:t>Azure Networking</a:t>
                </a:r>
              </a:p>
            </p:txBody>
          </p:sp>
          <p:sp>
            <p:nvSpPr>
              <p:cNvPr id="129" name="Rectangle 86"/>
              <p:cNvSpPr>
                <a:spLocks noChangeArrowheads="1"/>
              </p:cNvSpPr>
              <p:nvPr/>
            </p:nvSpPr>
            <p:spPr bwMode="auto">
              <a:xfrm>
                <a:off x="3749757" y="928858"/>
                <a:ext cx="835297" cy="420414"/>
              </a:xfrm>
              <a:prstGeom prst="rect">
                <a:avLst/>
              </a:prstGeom>
              <a:solidFill>
                <a:srgbClr val="005EB8"/>
              </a:solidFill>
              <a:ln>
                <a:noFill/>
              </a:ln>
            </p:spPr>
            <p:txBody>
              <a:bodyPr vert="horz" wrap="square" lIns="18288" tIns="18288" rIns="18288" bIns="18288" numCol="1" anchor="ctr" anchorCtr="0" compatLnSpc="1">
                <a:prstTxWarp prst="textNoShape">
                  <a:avLst/>
                </a:prstTxWarp>
                <a:noAutofit/>
              </a:bodyPr>
              <a:lstStyle/>
              <a:p>
                <a:pPr algn="ctr"/>
                <a:r>
                  <a:rPr lang="en-US" sz="800" dirty="0">
                    <a:solidFill>
                      <a:prstClr val="white"/>
                    </a:solidFill>
                    <a:cs typeface="Arial" panose="020B0604020202020204" pitchFamily="34" charset="0"/>
                  </a:rPr>
                  <a:t>Ingress Controller</a:t>
                </a:r>
              </a:p>
            </p:txBody>
          </p:sp>
          <p:sp>
            <p:nvSpPr>
              <p:cNvPr id="131" name="Rectangle 86"/>
              <p:cNvSpPr>
                <a:spLocks noChangeArrowheads="1"/>
              </p:cNvSpPr>
              <p:nvPr/>
            </p:nvSpPr>
            <p:spPr bwMode="auto">
              <a:xfrm>
                <a:off x="5505758" y="1398879"/>
                <a:ext cx="748455" cy="420414"/>
              </a:xfrm>
              <a:prstGeom prst="rect">
                <a:avLst/>
              </a:prstGeom>
              <a:solidFill>
                <a:srgbClr val="005EB8"/>
              </a:solidFill>
              <a:ln>
                <a:noFill/>
              </a:ln>
            </p:spPr>
            <p:txBody>
              <a:bodyPr vert="horz" wrap="square" lIns="18288" tIns="18288" rIns="18288" bIns="18288" numCol="1" anchor="ctr" anchorCtr="0" compatLnSpc="1">
                <a:prstTxWarp prst="textNoShape">
                  <a:avLst/>
                </a:prstTxWarp>
                <a:noAutofit/>
              </a:bodyPr>
              <a:lstStyle/>
              <a:p>
                <a:pPr algn="ctr"/>
                <a:r>
                  <a:rPr lang="en-US" sz="800" dirty="0">
                    <a:solidFill>
                      <a:prstClr val="white"/>
                    </a:solidFill>
                    <a:cs typeface="Arial" panose="020B0604020202020204" pitchFamily="34" charset="0"/>
                  </a:rPr>
                  <a:t>Network Security Groups</a:t>
                </a:r>
              </a:p>
            </p:txBody>
          </p:sp>
          <p:sp>
            <p:nvSpPr>
              <p:cNvPr id="132" name="Rectangle 86"/>
              <p:cNvSpPr>
                <a:spLocks noChangeArrowheads="1"/>
              </p:cNvSpPr>
              <p:nvPr/>
            </p:nvSpPr>
            <p:spPr bwMode="auto">
              <a:xfrm>
                <a:off x="3749756" y="1400086"/>
                <a:ext cx="846359" cy="420414"/>
              </a:xfrm>
              <a:prstGeom prst="rect">
                <a:avLst/>
              </a:prstGeom>
              <a:solidFill>
                <a:srgbClr val="005EB8"/>
              </a:solidFill>
              <a:ln>
                <a:noFill/>
              </a:ln>
            </p:spPr>
            <p:txBody>
              <a:bodyPr vert="horz" wrap="square" lIns="18288" tIns="18288" rIns="18288" bIns="18288" numCol="1" anchor="ctr" anchorCtr="0" compatLnSpc="1">
                <a:prstTxWarp prst="textNoShape">
                  <a:avLst/>
                </a:prstTxWarp>
                <a:noAutofit/>
              </a:bodyPr>
              <a:lstStyle/>
              <a:p>
                <a:pPr algn="ctr"/>
                <a:r>
                  <a:rPr lang="en-US" sz="800" dirty="0">
                    <a:solidFill>
                      <a:prstClr val="white"/>
                    </a:solidFill>
                    <a:cs typeface="Arial" panose="020B0604020202020204" pitchFamily="34" charset="0"/>
                  </a:rPr>
                  <a:t>Network Policies</a:t>
                </a:r>
              </a:p>
            </p:txBody>
          </p:sp>
          <p:sp>
            <p:nvSpPr>
              <p:cNvPr id="133" name="Rectangle 86"/>
              <p:cNvSpPr>
                <a:spLocks noChangeArrowheads="1"/>
              </p:cNvSpPr>
              <p:nvPr/>
            </p:nvSpPr>
            <p:spPr bwMode="auto">
              <a:xfrm>
                <a:off x="4666583" y="780636"/>
                <a:ext cx="1552829" cy="560186"/>
              </a:xfrm>
              <a:prstGeom prst="rect">
                <a:avLst/>
              </a:prstGeom>
              <a:solidFill>
                <a:srgbClr val="005EB8"/>
              </a:solidFill>
              <a:ln>
                <a:noFill/>
              </a:ln>
            </p:spPr>
            <p:txBody>
              <a:bodyPr vert="horz" wrap="square" lIns="18288" tIns="18288" rIns="18288" bIns="18288" numCol="1" anchor="t" anchorCtr="0" compatLnSpc="1">
                <a:prstTxWarp prst="textNoShape">
                  <a:avLst/>
                </a:prstTxWarp>
                <a:noAutofit/>
              </a:bodyPr>
              <a:lstStyle/>
              <a:p>
                <a:pPr algn="ctr"/>
                <a:r>
                  <a:rPr lang="en-US" sz="800" dirty="0">
                    <a:solidFill>
                      <a:prstClr val="white"/>
                    </a:solidFill>
                    <a:cs typeface="Arial" panose="020B0604020202020204" pitchFamily="34" charset="0"/>
                  </a:rPr>
                  <a:t>Azure Virtual Networks</a:t>
                </a:r>
              </a:p>
            </p:txBody>
          </p:sp>
          <p:sp>
            <p:nvSpPr>
              <p:cNvPr id="230" name="Rectangle 229"/>
              <p:cNvSpPr/>
              <p:nvPr/>
            </p:nvSpPr>
            <p:spPr>
              <a:xfrm>
                <a:off x="4735303" y="980251"/>
                <a:ext cx="667817" cy="27385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pPr algn="ctr"/>
                <a:r>
                  <a:rPr lang="en-US" sz="800" dirty="0">
                    <a:solidFill>
                      <a:srgbClr val="000000"/>
                    </a:solidFill>
                  </a:rPr>
                  <a:t>Kubenet networking</a:t>
                </a:r>
              </a:p>
            </p:txBody>
          </p:sp>
          <p:sp>
            <p:nvSpPr>
              <p:cNvPr id="136" name="Rectangle 135"/>
              <p:cNvSpPr/>
              <p:nvPr/>
            </p:nvSpPr>
            <p:spPr>
              <a:xfrm>
                <a:off x="5477357" y="980251"/>
                <a:ext cx="667817" cy="27385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pPr algn="ctr"/>
                <a:r>
                  <a:rPr lang="en-US" sz="800" dirty="0">
                    <a:solidFill>
                      <a:srgbClr val="000000"/>
                    </a:solidFill>
                  </a:rPr>
                  <a:t>Azure CNI networking</a:t>
                </a:r>
              </a:p>
            </p:txBody>
          </p:sp>
          <p:sp>
            <p:nvSpPr>
              <p:cNvPr id="137" name="Rectangle 86"/>
              <p:cNvSpPr>
                <a:spLocks noChangeArrowheads="1"/>
              </p:cNvSpPr>
              <p:nvPr/>
            </p:nvSpPr>
            <p:spPr bwMode="auto">
              <a:xfrm>
                <a:off x="4666289" y="1397065"/>
                <a:ext cx="748455" cy="420414"/>
              </a:xfrm>
              <a:prstGeom prst="rect">
                <a:avLst/>
              </a:prstGeom>
              <a:solidFill>
                <a:srgbClr val="005EB8"/>
              </a:solidFill>
              <a:ln>
                <a:noFill/>
              </a:ln>
            </p:spPr>
            <p:txBody>
              <a:bodyPr vert="horz" wrap="square" lIns="18288" tIns="18288" rIns="18288" bIns="18288" numCol="1" anchor="ctr" anchorCtr="0" compatLnSpc="1">
                <a:prstTxWarp prst="textNoShape">
                  <a:avLst/>
                </a:prstTxWarp>
                <a:noAutofit/>
              </a:bodyPr>
              <a:lstStyle/>
              <a:p>
                <a:pPr algn="ctr"/>
                <a:r>
                  <a:rPr lang="en-US" sz="800" dirty="0">
                    <a:solidFill>
                      <a:prstClr val="white"/>
                    </a:solidFill>
                    <a:cs typeface="Arial" panose="020B0604020202020204" pitchFamily="34" charset="0"/>
                  </a:rPr>
                  <a:t>Azure Firewall</a:t>
                </a:r>
              </a:p>
            </p:txBody>
          </p:sp>
          <p:sp>
            <p:nvSpPr>
              <p:cNvPr id="181" name="Rectangle 843"/>
              <p:cNvSpPr>
                <a:spLocks noChangeArrowheads="1"/>
              </p:cNvSpPr>
              <p:nvPr/>
            </p:nvSpPr>
            <p:spPr bwMode="auto">
              <a:xfrm>
                <a:off x="6340489" y="1874157"/>
                <a:ext cx="800145" cy="21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 tIns="18288" rIns="18288" bIns="18288" numCol="1" anchor="t" anchorCtr="0" compatLnSpc="1">
                <a:prstTxWarp prst="textNoShape">
                  <a:avLst/>
                </a:prstTxWarp>
                <a:no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spcBef>
                    <a:spcPct val="0"/>
                  </a:spcBef>
                  <a:spcAft>
                    <a:spcPct val="0"/>
                  </a:spcAft>
                </a:pPr>
                <a:r>
                  <a:rPr lang="en-US" altLang="en-US" sz="800" b="1" dirty="0">
                    <a:solidFill>
                      <a:srgbClr val="000000"/>
                    </a:solidFill>
                    <a:latin typeface="+mn-lt"/>
                    <a:cs typeface="Arial" panose="020B0604020202020204" pitchFamily="34" charset="0"/>
                  </a:rPr>
                  <a:t>Networking services</a:t>
                </a:r>
              </a:p>
            </p:txBody>
          </p:sp>
        </p:grpSp>
        <p:sp>
          <p:nvSpPr>
            <p:cNvPr id="191" name="Rectangle 86"/>
            <p:cNvSpPr>
              <a:spLocks noChangeArrowheads="1"/>
            </p:cNvSpPr>
            <p:nvPr/>
          </p:nvSpPr>
          <p:spPr bwMode="auto">
            <a:xfrm>
              <a:off x="2888051" y="3473394"/>
              <a:ext cx="567557" cy="2019013"/>
            </a:xfrm>
            <a:prstGeom prst="rect">
              <a:avLst/>
            </a:prstGeom>
            <a:solidFill>
              <a:srgbClr val="470A68"/>
            </a:solidFill>
            <a:ln>
              <a:noFill/>
            </a:ln>
          </p:spPr>
          <p:txBody>
            <a:bodyPr vert="horz" wrap="square" lIns="18288" tIns="18288" rIns="18288" bIns="18288" numCol="1" anchor="t" anchorCtr="0" compatLnSpc="1">
              <a:prstTxWarp prst="textNoShape">
                <a:avLst/>
              </a:prstTxWarp>
              <a:noAutofit/>
            </a:bodyPr>
            <a:lstStyle/>
            <a:p>
              <a:pPr algn="ctr"/>
              <a:r>
                <a:rPr lang="en-US" sz="800" dirty="0">
                  <a:solidFill>
                    <a:prstClr val="white"/>
                  </a:solidFill>
                  <a:cs typeface="Arial" panose="020B0604020202020204" pitchFamily="34" charset="0"/>
                </a:rPr>
                <a:t>Security Controls</a:t>
              </a:r>
            </a:p>
          </p:txBody>
        </p:sp>
        <p:sp>
          <p:nvSpPr>
            <p:cNvPr id="192" name="Rectangle 191"/>
            <p:cNvSpPr/>
            <p:nvPr/>
          </p:nvSpPr>
          <p:spPr>
            <a:xfrm>
              <a:off x="2929914" y="3978509"/>
              <a:ext cx="476283" cy="2892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pPr algn="ctr"/>
              <a:r>
                <a:rPr lang="en-US" sz="800" spc="-30" dirty="0">
                  <a:solidFill>
                    <a:srgbClr val="000000"/>
                  </a:solidFill>
                </a:rPr>
                <a:t>Conditional Access</a:t>
              </a:r>
            </a:p>
          </p:txBody>
        </p:sp>
        <p:sp>
          <p:nvSpPr>
            <p:cNvPr id="193" name="Rectangle 192"/>
            <p:cNvSpPr/>
            <p:nvPr/>
          </p:nvSpPr>
          <p:spPr>
            <a:xfrm>
              <a:off x="2996848" y="4721335"/>
              <a:ext cx="342415" cy="249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pPr algn="ctr"/>
              <a:r>
                <a:rPr lang="en-US" sz="800" dirty="0">
                  <a:solidFill>
                    <a:srgbClr val="000000"/>
                  </a:solidFill>
                </a:rPr>
                <a:t>MFA</a:t>
              </a:r>
            </a:p>
          </p:txBody>
        </p:sp>
        <p:sp>
          <p:nvSpPr>
            <p:cNvPr id="194" name="Rectangle 193"/>
            <p:cNvSpPr/>
            <p:nvPr/>
          </p:nvSpPr>
          <p:spPr>
            <a:xfrm>
              <a:off x="2921257" y="4358890"/>
              <a:ext cx="493598" cy="2748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pPr algn="ctr"/>
              <a:r>
                <a:rPr lang="en-US" sz="800" dirty="0">
                  <a:solidFill>
                    <a:srgbClr val="000000"/>
                  </a:solidFill>
                </a:rPr>
                <a:t>Dynamic Groups</a:t>
              </a:r>
            </a:p>
          </p:txBody>
        </p:sp>
        <p:sp>
          <p:nvSpPr>
            <p:cNvPr id="195" name="Rectangle 194"/>
            <p:cNvSpPr/>
            <p:nvPr/>
          </p:nvSpPr>
          <p:spPr>
            <a:xfrm>
              <a:off x="2917890" y="5054716"/>
              <a:ext cx="500331" cy="3351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pPr algn="ctr"/>
              <a:r>
                <a:rPr lang="en-US" sz="800" dirty="0">
                  <a:solidFill>
                    <a:srgbClr val="000000"/>
                  </a:solidFill>
                </a:rPr>
                <a:t>DDoS protection</a:t>
              </a:r>
            </a:p>
          </p:txBody>
        </p:sp>
        <p:sp>
          <p:nvSpPr>
            <p:cNvPr id="108" name="Rectangle 86"/>
            <p:cNvSpPr>
              <a:spLocks noChangeArrowheads="1"/>
            </p:cNvSpPr>
            <p:nvPr/>
          </p:nvSpPr>
          <p:spPr bwMode="auto">
            <a:xfrm>
              <a:off x="7301490" y="3960903"/>
              <a:ext cx="1068688" cy="464635"/>
            </a:xfrm>
            <a:prstGeom prst="rect">
              <a:avLst/>
            </a:prstGeom>
            <a:solidFill>
              <a:srgbClr val="6D2077"/>
            </a:solidFill>
            <a:ln>
              <a:noFill/>
            </a:ln>
          </p:spPr>
          <p:txBody>
            <a:bodyPr vert="horz" wrap="square" lIns="18288" tIns="18288" rIns="18288" bIns="18288" numCol="1" anchor="t" anchorCtr="0" compatLnSpc="1">
              <a:prstTxWarp prst="textNoShape">
                <a:avLst/>
              </a:prstTxWarp>
              <a:noAutofit/>
            </a:bodyPr>
            <a:lstStyle/>
            <a:p>
              <a:pPr algn="ctr"/>
              <a:endParaRPr lang="en-US" sz="800" dirty="0">
                <a:solidFill>
                  <a:prstClr val="white"/>
                </a:solidFill>
                <a:cs typeface="Arial" panose="020B0604020202020204" pitchFamily="34" charset="0"/>
              </a:endParaRPr>
            </a:p>
          </p:txBody>
        </p:sp>
        <p:sp>
          <p:nvSpPr>
            <p:cNvPr id="109" name="TextBox 108"/>
            <p:cNvSpPr txBox="1"/>
            <p:nvPr/>
          </p:nvSpPr>
          <p:spPr>
            <a:xfrm>
              <a:off x="7298195" y="4101247"/>
              <a:ext cx="1071982" cy="191854"/>
            </a:xfrm>
            <a:prstGeom prst="rect">
              <a:avLst/>
            </a:prstGeom>
            <a:noFill/>
          </p:spPr>
          <p:txBody>
            <a:bodyPr wrap="square" lIns="18288" tIns="18288" rIns="18288" bIns="18288" rtlCol="0">
              <a:noAutofit/>
            </a:bodyPr>
            <a:lstStyle/>
            <a:p>
              <a:pPr algn="ctr">
                <a:spcAft>
                  <a:spcPts val="450"/>
                </a:spcAft>
              </a:pPr>
              <a:r>
                <a:rPr lang="en-US" sz="800" dirty="0">
                  <a:solidFill>
                    <a:prstClr val="white"/>
                  </a:solidFill>
                </a:rPr>
                <a:t>Power BI</a:t>
              </a:r>
            </a:p>
          </p:txBody>
        </p:sp>
        <p:sp>
          <p:nvSpPr>
            <p:cNvPr id="111" name="Rectangle 110"/>
            <p:cNvSpPr/>
            <p:nvPr/>
          </p:nvSpPr>
          <p:spPr>
            <a:xfrm>
              <a:off x="5402687" y="3345289"/>
              <a:ext cx="1120491" cy="457993"/>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endParaRPr lang="en-US" sz="800" dirty="0">
                <a:solidFill>
                  <a:srgbClr val="000000"/>
                </a:solidFill>
              </a:endParaRPr>
            </a:p>
          </p:txBody>
        </p:sp>
        <p:sp>
          <p:nvSpPr>
            <p:cNvPr id="112" name="TextBox 111"/>
            <p:cNvSpPr txBox="1"/>
            <p:nvPr/>
          </p:nvSpPr>
          <p:spPr>
            <a:xfrm>
              <a:off x="5430056" y="3468764"/>
              <a:ext cx="1065753" cy="211044"/>
            </a:xfrm>
            <a:prstGeom prst="rect">
              <a:avLst/>
            </a:prstGeom>
            <a:noFill/>
          </p:spPr>
          <p:txBody>
            <a:bodyPr wrap="square" lIns="18288" tIns="18288" rIns="18288" bIns="18288" rtlCol="0">
              <a:noAutofit/>
            </a:bodyPr>
            <a:lstStyle/>
            <a:p>
              <a:pPr algn="ctr">
                <a:spcAft>
                  <a:spcPts val="450"/>
                </a:spcAft>
              </a:pPr>
              <a:r>
                <a:rPr lang="en-US" sz="800" dirty="0">
                  <a:solidFill>
                    <a:prstClr val="white"/>
                  </a:solidFill>
                </a:rPr>
                <a:t>Azure Repos</a:t>
              </a:r>
            </a:p>
          </p:txBody>
        </p:sp>
        <p:sp>
          <p:nvSpPr>
            <p:cNvPr id="113" name="Rectangle 112"/>
            <p:cNvSpPr/>
            <p:nvPr/>
          </p:nvSpPr>
          <p:spPr>
            <a:xfrm>
              <a:off x="4110945" y="3950133"/>
              <a:ext cx="1120491" cy="457993"/>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endParaRPr lang="en-US" sz="800" dirty="0">
                <a:solidFill>
                  <a:srgbClr val="000000"/>
                </a:solidFill>
              </a:endParaRPr>
            </a:p>
          </p:txBody>
        </p:sp>
        <p:sp>
          <p:nvSpPr>
            <p:cNvPr id="114" name="TextBox 113"/>
            <p:cNvSpPr txBox="1"/>
            <p:nvPr/>
          </p:nvSpPr>
          <p:spPr>
            <a:xfrm>
              <a:off x="4138314" y="4073609"/>
              <a:ext cx="1065753" cy="211044"/>
            </a:xfrm>
            <a:prstGeom prst="rect">
              <a:avLst/>
            </a:prstGeom>
            <a:noFill/>
          </p:spPr>
          <p:txBody>
            <a:bodyPr wrap="square" lIns="18288" tIns="18288" rIns="18288" bIns="18288" rtlCol="0">
              <a:noAutofit/>
            </a:bodyPr>
            <a:lstStyle/>
            <a:p>
              <a:pPr algn="ctr">
                <a:spcAft>
                  <a:spcPts val="450"/>
                </a:spcAft>
              </a:pPr>
              <a:r>
                <a:rPr lang="en-US" sz="800" dirty="0">
                  <a:solidFill>
                    <a:prstClr val="white"/>
                  </a:solidFill>
                </a:rPr>
                <a:t>Azure Pipelines</a:t>
              </a:r>
            </a:p>
          </p:txBody>
        </p:sp>
        <p:sp>
          <p:nvSpPr>
            <p:cNvPr id="115" name="Rectangle 114"/>
            <p:cNvSpPr/>
            <p:nvPr/>
          </p:nvSpPr>
          <p:spPr>
            <a:xfrm>
              <a:off x="5390970" y="3950133"/>
              <a:ext cx="1120491" cy="457993"/>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endParaRPr lang="en-US" sz="800" dirty="0">
                <a:solidFill>
                  <a:srgbClr val="000000"/>
                </a:solidFill>
              </a:endParaRPr>
            </a:p>
          </p:txBody>
        </p:sp>
        <p:sp>
          <p:nvSpPr>
            <p:cNvPr id="116" name="TextBox 115"/>
            <p:cNvSpPr txBox="1"/>
            <p:nvPr/>
          </p:nvSpPr>
          <p:spPr>
            <a:xfrm>
              <a:off x="5418338" y="4073609"/>
              <a:ext cx="1065753" cy="211044"/>
            </a:xfrm>
            <a:prstGeom prst="rect">
              <a:avLst/>
            </a:prstGeom>
            <a:noFill/>
          </p:spPr>
          <p:txBody>
            <a:bodyPr wrap="square" lIns="18288" tIns="18288" rIns="18288" bIns="18288" rtlCol="0">
              <a:noAutofit/>
            </a:bodyPr>
            <a:lstStyle/>
            <a:p>
              <a:pPr algn="ctr">
                <a:spcAft>
                  <a:spcPts val="450"/>
                </a:spcAft>
              </a:pPr>
              <a:r>
                <a:rPr lang="en-US" sz="800" dirty="0">
                  <a:solidFill>
                    <a:prstClr val="white"/>
                  </a:solidFill>
                </a:rPr>
                <a:t>Azure Boards</a:t>
              </a:r>
            </a:p>
          </p:txBody>
        </p:sp>
        <p:sp>
          <p:nvSpPr>
            <p:cNvPr id="117" name="Rectangle 116"/>
            <p:cNvSpPr/>
            <p:nvPr/>
          </p:nvSpPr>
          <p:spPr>
            <a:xfrm>
              <a:off x="4104547" y="4555452"/>
              <a:ext cx="1120491" cy="457993"/>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endParaRPr lang="en-US" sz="800" dirty="0">
                <a:solidFill>
                  <a:srgbClr val="000000"/>
                </a:solidFill>
              </a:endParaRPr>
            </a:p>
          </p:txBody>
        </p:sp>
        <p:sp>
          <p:nvSpPr>
            <p:cNvPr id="118" name="TextBox 117"/>
            <p:cNvSpPr txBox="1"/>
            <p:nvPr/>
          </p:nvSpPr>
          <p:spPr>
            <a:xfrm>
              <a:off x="4131916" y="4678927"/>
              <a:ext cx="1065753" cy="211044"/>
            </a:xfrm>
            <a:prstGeom prst="rect">
              <a:avLst/>
            </a:prstGeom>
            <a:noFill/>
          </p:spPr>
          <p:txBody>
            <a:bodyPr wrap="square" lIns="18288" tIns="18288" rIns="18288" bIns="18288" rtlCol="0">
              <a:noAutofit/>
            </a:bodyPr>
            <a:lstStyle/>
            <a:p>
              <a:pPr algn="ctr">
                <a:spcAft>
                  <a:spcPts val="450"/>
                </a:spcAft>
              </a:pPr>
              <a:r>
                <a:rPr lang="en-US" sz="800" dirty="0">
                  <a:solidFill>
                    <a:prstClr val="white"/>
                  </a:solidFill>
                </a:rPr>
                <a:t>Azure Test Plans</a:t>
              </a:r>
            </a:p>
          </p:txBody>
        </p:sp>
        <p:sp>
          <p:nvSpPr>
            <p:cNvPr id="119" name="Rectangle 118"/>
            <p:cNvSpPr/>
            <p:nvPr/>
          </p:nvSpPr>
          <p:spPr>
            <a:xfrm>
              <a:off x="5390970" y="4555452"/>
              <a:ext cx="1120491" cy="457993"/>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endParaRPr lang="en-US" sz="800" dirty="0">
                <a:solidFill>
                  <a:srgbClr val="000000"/>
                </a:solidFill>
              </a:endParaRPr>
            </a:p>
          </p:txBody>
        </p:sp>
        <p:sp>
          <p:nvSpPr>
            <p:cNvPr id="120" name="TextBox 119"/>
            <p:cNvSpPr txBox="1"/>
            <p:nvPr/>
          </p:nvSpPr>
          <p:spPr>
            <a:xfrm>
              <a:off x="5418338" y="4678927"/>
              <a:ext cx="1065753" cy="211044"/>
            </a:xfrm>
            <a:prstGeom prst="rect">
              <a:avLst/>
            </a:prstGeom>
            <a:noFill/>
          </p:spPr>
          <p:txBody>
            <a:bodyPr wrap="square" lIns="18288" tIns="18288" rIns="18288" bIns="18288" rtlCol="0">
              <a:noAutofit/>
            </a:bodyPr>
            <a:lstStyle/>
            <a:p>
              <a:pPr algn="ctr">
                <a:spcAft>
                  <a:spcPts val="450"/>
                </a:spcAft>
              </a:pPr>
              <a:r>
                <a:rPr lang="en-US" sz="800" dirty="0">
                  <a:solidFill>
                    <a:prstClr val="white"/>
                  </a:solidFill>
                </a:rPr>
                <a:t>Azure Artifacts</a:t>
              </a:r>
            </a:p>
          </p:txBody>
        </p:sp>
        <p:sp>
          <p:nvSpPr>
            <p:cNvPr id="121" name="Rectangle 120"/>
            <p:cNvSpPr/>
            <p:nvPr/>
          </p:nvSpPr>
          <p:spPr>
            <a:xfrm>
              <a:off x="4103488" y="5136567"/>
              <a:ext cx="2407973" cy="446302"/>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endParaRPr lang="en-US" sz="800" dirty="0">
                <a:solidFill>
                  <a:srgbClr val="000000"/>
                </a:solidFill>
              </a:endParaRPr>
            </a:p>
          </p:txBody>
        </p:sp>
        <p:sp>
          <p:nvSpPr>
            <p:cNvPr id="122" name="TextBox 121"/>
            <p:cNvSpPr txBox="1"/>
            <p:nvPr/>
          </p:nvSpPr>
          <p:spPr>
            <a:xfrm>
              <a:off x="4706393" y="5254196"/>
              <a:ext cx="1202164" cy="211044"/>
            </a:xfrm>
            <a:prstGeom prst="rect">
              <a:avLst/>
            </a:prstGeom>
            <a:noFill/>
          </p:spPr>
          <p:txBody>
            <a:bodyPr wrap="square" lIns="18288" tIns="18288" rIns="18288" bIns="18288" rtlCol="0">
              <a:noAutofit/>
            </a:bodyPr>
            <a:lstStyle/>
            <a:p>
              <a:pPr algn="ctr">
                <a:spcAft>
                  <a:spcPts val="450"/>
                </a:spcAft>
              </a:pPr>
              <a:r>
                <a:rPr lang="en-US" sz="800" dirty="0">
                  <a:solidFill>
                    <a:prstClr val="white"/>
                  </a:solidFill>
                </a:rPr>
                <a:t>Azure DevOps REST APIs</a:t>
              </a:r>
            </a:p>
          </p:txBody>
        </p:sp>
        <p:sp>
          <p:nvSpPr>
            <p:cNvPr id="123" name="Rectangle 86"/>
            <p:cNvSpPr>
              <a:spLocks noChangeArrowheads="1"/>
            </p:cNvSpPr>
            <p:nvPr/>
          </p:nvSpPr>
          <p:spPr bwMode="auto">
            <a:xfrm>
              <a:off x="7314794" y="4674841"/>
              <a:ext cx="1055383" cy="489126"/>
            </a:xfrm>
            <a:prstGeom prst="rect">
              <a:avLst/>
            </a:prstGeom>
            <a:solidFill>
              <a:srgbClr val="6D2077"/>
            </a:solidFill>
            <a:ln>
              <a:noFill/>
            </a:ln>
          </p:spPr>
          <p:txBody>
            <a:bodyPr vert="horz" wrap="square" lIns="18288" tIns="18288" rIns="18288" bIns="18288" numCol="1" anchor="t" anchorCtr="0" compatLnSpc="1">
              <a:prstTxWarp prst="textNoShape">
                <a:avLst/>
              </a:prstTxWarp>
              <a:noAutofit/>
            </a:bodyPr>
            <a:lstStyle/>
            <a:p>
              <a:pPr algn="ctr"/>
              <a:endParaRPr lang="en-US" sz="800" dirty="0">
                <a:solidFill>
                  <a:srgbClr val="000000"/>
                </a:solidFill>
                <a:cs typeface="Arial" panose="020B0604020202020204" pitchFamily="34" charset="0"/>
              </a:endParaRPr>
            </a:p>
          </p:txBody>
        </p:sp>
        <p:sp>
          <p:nvSpPr>
            <p:cNvPr id="124" name="TextBox 123"/>
            <p:cNvSpPr txBox="1"/>
            <p:nvPr/>
          </p:nvSpPr>
          <p:spPr>
            <a:xfrm>
              <a:off x="7324335" y="4823477"/>
              <a:ext cx="1045843" cy="191854"/>
            </a:xfrm>
            <a:prstGeom prst="rect">
              <a:avLst/>
            </a:prstGeom>
            <a:noFill/>
          </p:spPr>
          <p:txBody>
            <a:bodyPr wrap="square" lIns="18288" tIns="18288" rIns="18288" bIns="18288" rtlCol="0">
              <a:noAutofit/>
            </a:bodyPr>
            <a:lstStyle/>
            <a:p>
              <a:pPr algn="ctr">
                <a:spcAft>
                  <a:spcPts val="450"/>
                </a:spcAft>
              </a:pPr>
              <a:r>
                <a:rPr lang="en-US" sz="800" dirty="0">
                  <a:solidFill>
                    <a:prstClr val="white"/>
                  </a:solidFill>
                </a:rPr>
                <a:t>Azure Blob Storage</a:t>
              </a:r>
            </a:p>
          </p:txBody>
        </p:sp>
        <p:sp>
          <p:nvSpPr>
            <p:cNvPr id="125" name="Rectangle 86"/>
            <p:cNvSpPr>
              <a:spLocks noChangeArrowheads="1"/>
            </p:cNvSpPr>
            <p:nvPr/>
          </p:nvSpPr>
          <p:spPr bwMode="auto">
            <a:xfrm>
              <a:off x="7301490" y="5299145"/>
              <a:ext cx="1069361" cy="390512"/>
            </a:xfrm>
            <a:prstGeom prst="rect">
              <a:avLst/>
            </a:prstGeom>
            <a:solidFill>
              <a:srgbClr val="6D2077"/>
            </a:solidFill>
            <a:ln>
              <a:noFill/>
            </a:ln>
          </p:spPr>
          <p:txBody>
            <a:bodyPr vert="horz" wrap="square" lIns="18288" tIns="18288" rIns="18288" bIns="18288" numCol="1" anchor="t" anchorCtr="0" compatLnSpc="1">
              <a:prstTxWarp prst="textNoShape">
                <a:avLst/>
              </a:prstTxWarp>
              <a:noAutofit/>
            </a:bodyPr>
            <a:lstStyle/>
            <a:p>
              <a:pPr algn="ctr"/>
              <a:endParaRPr lang="en-US" sz="800" dirty="0">
                <a:solidFill>
                  <a:srgbClr val="000000"/>
                </a:solidFill>
                <a:cs typeface="Arial" panose="020B0604020202020204" pitchFamily="34" charset="0"/>
              </a:endParaRPr>
            </a:p>
          </p:txBody>
        </p:sp>
        <p:sp>
          <p:nvSpPr>
            <p:cNvPr id="126" name="TextBox 125"/>
            <p:cNvSpPr txBox="1"/>
            <p:nvPr/>
          </p:nvSpPr>
          <p:spPr>
            <a:xfrm>
              <a:off x="7298195" y="5353411"/>
              <a:ext cx="1071982" cy="281979"/>
            </a:xfrm>
            <a:prstGeom prst="rect">
              <a:avLst/>
            </a:prstGeom>
            <a:noFill/>
          </p:spPr>
          <p:txBody>
            <a:bodyPr wrap="square" lIns="18288" tIns="18288" rIns="18288" bIns="18288" rtlCol="0">
              <a:noAutofit/>
            </a:bodyPr>
            <a:lstStyle/>
            <a:p>
              <a:pPr algn="ctr">
                <a:spcAft>
                  <a:spcPts val="450"/>
                </a:spcAft>
              </a:pPr>
              <a:r>
                <a:rPr lang="en-US" sz="800" dirty="0">
                  <a:solidFill>
                    <a:prstClr val="white"/>
                  </a:solidFill>
                </a:rPr>
                <a:t>Azure SQL Database Storage</a:t>
              </a:r>
            </a:p>
          </p:txBody>
        </p:sp>
        <p:cxnSp>
          <p:nvCxnSpPr>
            <p:cNvPr id="8" name="Straight Arrow Connector 7"/>
            <p:cNvCxnSpPr>
              <a:endCxn id="124" idx="1"/>
            </p:cNvCxnSpPr>
            <p:nvPr/>
          </p:nvCxnSpPr>
          <p:spPr>
            <a:xfrm flipV="1">
              <a:off x="6607612" y="4919404"/>
              <a:ext cx="716723" cy="1"/>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127" name="Rectangle 843"/>
            <p:cNvSpPr>
              <a:spLocks noChangeArrowheads="1"/>
            </p:cNvSpPr>
            <p:nvPr/>
          </p:nvSpPr>
          <p:spPr bwMode="auto">
            <a:xfrm>
              <a:off x="6593205" y="4627772"/>
              <a:ext cx="715607" cy="2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 tIns="18288" rIns="18288" bIns="18288" numCol="1" anchor="t" anchorCtr="0" compatLnSpc="1">
              <a:prstTxWarp prst="textNoShape">
                <a:avLst/>
              </a:prstTxWarp>
              <a:no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spcBef>
                  <a:spcPct val="0"/>
                </a:spcBef>
                <a:spcAft>
                  <a:spcPct val="0"/>
                </a:spcAft>
              </a:pPr>
              <a:r>
                <a:rPr lang="en-US" altLang="en-US" sz="800" b="1" dirty="0">
                  <a:solidFill>
                    <a:srgbClr val="000000"/>
                  </a:solidFill>
                  <a:latin typeface="+mn-lt"/>
                  <a:cs typeface="Arial" panose="020B0604020202020204" pitchFamily="34" charset="0"/>
                </a:rPr>
                <a:t>Unstructured</a:t>
              </a:r>
            </a:p>
            <a:p>
              <a:pPr algn="ctr" defTabSz="914378" fontAlgn="base">
                <a:spcBef>
                  <a:spcPct val="0"/>
                </a:spcBef>
                <a:spcAft>
                  <a:spcPct val="0"/>
                </a:spcAft>
              </a:pPr>
              <a:r>
                <a:rPr lang="en-US" altLang="en-US" sz="800" b="1" dirty="0">
                  <a:solidFill>
                    <a:srgbClr val="000000"/>
                  </a:solidFill>
                  <a:latin typeface="+mn-lt"/>
                  <a:cs typeface="Arial" panose="020B0604020202020204" pitchFamily="34" charset="0"/>
                </a:rPr>
                <a:t>data</a:t>
              </a:r>
            </a:p>
          </p:txBody>
        </p:sp>
        <p:cxnSp>
          <p:nvCxnSpPr>
            <p:cNvPr id="130" name="Straight Arrow Connector 129"/>
            <p:cNvCxnSpPr/>
            <p:nvPr/>
          </p:nvCxnSpPr>
          <p:spPr>
            <a:xfrm flipV="1">
              <a:off x="6607612" y="5613024"/>
              <a:ext cx="690583" cy="0"/>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134" name="Rectangle 843"/>
            <p:cNvSpPr>
              <a:spLocks noChangeArrowheads="1"/>
            </p:cNvSpPr>
            <p:nvPr/>
          </p:nvSpPr>
          <p:spPr bwMode="auto">
            <a:xfrm>
              <a:off x="6633744" y="5316174"/>
              <a:ext cx="634529" cy="2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 tIns="18288" rIns="18288" bIns="18288" numCol="1" anchor="t" anchorCtr="0" compatLnSpc="1">
              <a:prstTxWarp prst="textNoShape">
                <a:avLst/>
              </a:prstTxWarp>
              <a:no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spcBef>
                  <a:spcPct val="0"/>
                </a:spcBef>
                <a:spcAft>
                  <a:spcPct val="0"/>
                </a:spcAft>
              </a:pPr>
              <a:r>
                <a:rPr lang="en-US" altLang="en-US" sz="800" b="1" dirty="0">
                  <a:solidFill>
                    <a:srgbClr val="000000"/>
                  </a:solidFill>
                  <a:latin typeface="+mn-lt"/>
                  <a:cs typeface="Arial" panose="020B0604020202020204" pitchFamily="34" charset="0"/>
                </a:rPr>
                <a:t>Structured</a:t>
              </a:r>
            </a:p>
            <a:p>
              <a:pPr algn="ctr" defTabSz="914378" fontAlgn="base">
                <a:spcBef>
                  <a:spcPct val="0"/>
                </a:spcBef>
                <a:spcAft>
                  <a:spcPct val="0"/>
                </a:spcAft>
              </a:pPr>
              <a:r>
                <a:rPr lang="en-US" altLang="en-US" sz="800" b="1" dirty="0">
                  <a:solidFill>
                    <a:srgbClr val="000000"/>
                  </a:solidFill>
                  <a:latin typeface="+mn-lt"/>
                  <a:cs typeface="Arial" panose="020B0604020202020204" pitchFamily="34" charset="0"/>
                </a:rPr>
                <a:t>data</a:t>
              </a:r>
            </a:p>
          </p:txBody>
        </p:sp>
        <p:cxnSp>
          <p:nvCxnSpPr>
            <p:cNvPr id="11" name="Straight Arrow Connector 10"/>
            <p:cNvCxnSpPr>
              <a:endCxn id="164" idx="1"/>
            </p:cNvCxnSpPr>
            <p:nvPr/>
          </p:nvCxnSpPr>
          <p:spPr>
            <a:xfrm flipV="1">
              <a:off x="6607612" y="3472921"/>
              <a:ext cx="693963" cy="0"/>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135" name="Rectangle 843"/>
            <p:cNvSpPr>
              <a:spLocks noChangeArrowheads="1"/>
            </p:cNvSpPr>
            <p:nvPr/>
          </p:nvSpPr>
          <p:spPr bwMode="auto">
            <a:xfrm>
              <a:off x="6683879" y="3545373"/>
              <a:ext cx="413869" cy="161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 tIns="18288" rIns="18288" bIns="18288" numCol="1" anchor="t" anchorCtr="0" compatLnSpc="1">
              <a:prstTxWarp prst="textNoShape">
                <a:avLst/>
              </a:prstTxWarp>
              <a:no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spcBef>
                  <a:spcPct val="0"/>
                </a:spcBef>
                <a:spcAft>
                  <a:spcPct val="0"/>
                </a:spcAft>
              </a:pPr>
              <a:r>
                <a:rPr lang="en-US" altLang="en-US" sz="800" b="1" dirty="0">
                  <a:solidFill>
                    <a:srgbClr val="000000"/>
                  </a:solidFill>
                  <a:latin typeface="+mn-lt"/>
                  <a:cs typeface="Arial" panose="020B0604020202020204" pitchFamily="34" charset="0"/>
                </a:rPr>
                <a:t>Deploy</a:t>
              </a:r>
            </a:p>
          </p:txBody>
        </p:sp>
        <p:cxnSp>
          <p:nvCxnSpPr>
            <p:cNvPr id="13" name="Straight Arrow Connector 12"/>
            <p:cNvCxnSpPr>
              <a:endCxn id="109" idx="1"/>
            </p:cNvCxnSpPr>
            <p:nvPr/>
          </p:nvCxnSpPr>
          <p:spPr>
            <a:xfrm>
              <a:off x="6607612" y="4155236"/>
              <a:ext cx="690583" cy="0"/>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148" name="Rectangle 843"/>
            <p:cNvSpPr>
              <a:spLocks noChangeArrowheads="1"/>
            </p:cNvSpPr>
            <p:nvPr/>
          </p:nvSpPr>
          <p:spPr bwMode="auto">
            <a:xfrm>
              <a:off x="6653339" y="3968993"/>
              <a:ext cx="562166" cy="14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 tIns="18288" rIns="18288" bIns="18288" numCol="1" anchor="t" anchorCtr="0" compatLnSpc="1">
              <a:prstTxWarp prst="textNoShape">
                <a:avLst/>
              </a:prstTxWarp>
              <a:no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spcBef>
                  <a:spcPct val="0"/>
                </a:spcBef>
                <a:spcAft>
                  <a:spcPct val="0"/>
                </a:spcAft>
              </a:pPr>
              <a:r>
                <a:rPr lang="en-US" altLang="en-US" sz="800" b="1" dirty="0">
                  <a:solidFill>
                    <a:srgbClr val="000000"/>
                  </a:solidFill>
                  <a:latin typeface="+mn-lt"/>
                  <a:cs typeface="Arial" panose="020B0604020202020204" pitchFamily="34" charset="0"/>
                </a:rPr>
                <a:t>Reporting</a:t>
              </a:r>
            </a:p>
          </p:txBody>
        </p:sp>
        <p:cxnSp>
          <p:nvCxnSpPr>
            <p:cNvPr id="23" name="Straight Arrow Connector 22"/>
            <p:cNvCxnSpPr/>
            <p:nvPr/>
          </p:nvCxnSpPr>
          <p:spPr>
            <a:xfrm flipV="1">
              <a:off x="7576594" y="2818837"/>
              <a:ext cx="0" cy="485325"/>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169" name="Rectangle 843"/>
            <p:cNvSpPr>
              <a:spLocks noChangeArrowheads="1"/>
            </p:cNvSpPr>
            <p:nvPr/>
          </p:nvSpPr>
          <p:spPr bwMode="auto">
            <a:xfrm>
              <a:off x="6915561" y="2963741"/>
              <a:ext cx="1491616" cy="14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 tIns="18288" rIns="18288" bIns="18288" numCol="1" anchor="t" anchorCtr="0" compatLnSpc="1">
              <a:prstTxWarp prst="textNoShape">
                <a:avLst/>
              </a:prstTxWarp>
              <a:no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spcBef>
                  <a:spcPct val="0"/>
                </a:spcBef>
                <a:spcAft>
                  <a:spcPct val="0"/>
                </a:spcAft>
              </a:pPr>
              <a:r>
                <a:rPr lang="en-US" altLang="en-US" sz="800" b="1" dirty="0">
                  <a:solidFill>
                    <a:srgbClr val="000000"/>
                  </a:solidFill>
                  <a:latin typeface="+mn-lt"/>
                  <a:cs typeface="Arial" panose="020B0604020202020204" pitchFamily="34" charset="0"/>
                </a:rPr>
                <a:t>Logs, audit &amp; security events</a:t>
              </a:r>
            </a:p>
          </p:txBody>
        </p:sp>
        <p:cxnSp>
          <p:nvCxnSpPr>
            <p:cNvPr id="27" name="Straight Arrow Connector 26"/>
            <p:cNvCxnSpPr>
              <a:stCxn id="227" idx="3"/>
              <a:endCxn id="31" idx="1"/>
            </p:cNvCxnSpPr>
            <p:nvPr/>
          </p:nvCxnSpPr>
          <p:spPr>
            <a:xfrm>
              <a:off x="6256247" y="2142430"/>
              <a:ext cx="675988" cy="3829"/>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170" name="Rectangle 843"/>
            <p:cNvSpPr>
              <a:spLocks noChangeArrowheads="1"/>
            </p:cNvSpPr>
            <p:nvPr/>
          </p:nvSpPr>
          <p:spPr bwMode="auto">
            <a:xfrm>
              <a:off x="6285795" y="1617799"/>
              <a:ext cx="603956" cy="2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 tIns="18288" rIns="18288" bIns="18288" numCol="1" anchor="t" anchorCtr="0" compatLnSpc="1">
              <a:prstTxWarp prst="textNoShape">
                <a:avLst/>
              </a:prstTxWarp>
              <a:no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spcBef>
                  <a:spcPct val="0"/>
                </a:spcBef>
                <a:spcAft>
                  <a:spcPct val="0"/>
                </a:spcAft>
              </a:pPr>
              <a:r>
                <a:rPr lang="en-US" altLang="en-US" sz="800" b="1" dirty="0">
                  <a:solidFill>
                    <a:srgbClr val="000000"/>
                  </a:solidFill>
                  <a:latin typeface="+mn-lt"/>
                  <a:cs typeface="Arial" panose="020B0604020202020204" pitchFamily="34" charset="0"/>
                </a:rPr>
                <a:t>Logs, audit &amp; </a:t>
              </a:r>
            </a:p>
            <a:p>
              <a:pPr algn="ctr" defTabSz="914378" fontAlgn="base">
                <a:spcBef>
                  <a:spcPct val="0"/>
                </a:spcBef>
                <a:spcAft>
                  <a:spcPct val="0"/>
                </a:spcAft>
              </a:pPr>
              <a:r>
                <a:rPr lang="en-US" altLang="en-US" sz="800" b="1" dirty="0">
                  <a:solidFill>
                    <a:srgbClr val="000000"/>
                  </a:solidFill>
                  <a:latin typeface="+mn-lt"/>
                  <a:cs typeface="Arial" panose="020B0604020202020204" pitchFamily="34" charset="0"/>
                </a:rPr>
                <a:t>security events</a:t>
              </a:r>
            </a:p>
          </p:txBody>
        </p:sp>
        <p:cxnSp>
          <p:nvCxnSpPr>
            <p:cNvPr id="225" name="Elbow Connector 224"/>
            <p:cNvCxnSpPr/>
            <p:nvPr/>
          </p:nvCxnSpPr>
          <p:spPr>
            <a:xfrm>
              <a:off x="6235042" y="2522102"/>
              <a:ext cx="1053226" cy="821814"/>
            </a:xfrm>
            <a:prstGeom prst="bentConnector3">
              <a:avLst>
                <a:gd name="adj1" fmla="val 62705"/>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171" name="Rectangle 86"/>
            <p:cNvSpPr>
              <a:spLocks noChangeArrowheads="1"/>
            </p:cNvSpPr>
            <p:nvPr/>
          </p:nvSpPr>
          <p:spPr bwMode="auto">
            <a:xfrm>
              <a:off x="2190119" y="4802803"/>
              <a:ext cx="618041" cy="487250"/>
            </a:xfrm>
            <a:prstGeom prst="rect">
              <a:avLst/>
            </a:prstGeom>
            <a:solidFill>
              <a:srgbClr val="470A68"/>
            </a:solidFill>
            <a:ln>
              <a:noFill/>
            </a:ln>
          </p:spPr>
          <p:txBody>
            <a:bodyPr vert="horz" wrap="square" lIns="18288" tIns="18288" rIns="18288" bIns="18288" numCol="1" anchor="t" anchorCtr="0" compatLnSpc="1">
              <a:prstTxWarp prst="textNoShape">
                <a:avLst/>
              </a:prstTxWarp>
              <a:noAutofit/>
            </a:bodyPr>
            <a:lstStyle/>
            <a:p>
              <a:pPr algn="ctr"/>
              <a:endParaRPr lang="en-US" sz="800" dirty="0">
                <a:solidFill>
                  <a:prstClr val="white"/>
                </a:solidFill>
                <a:cs typeface="Arial" panose="020B0604020202020204" pitchFamily="34" charset="0"/>
              </a:endParaRPr>
            </a:p>
            <a:p>
              <a:pPr algn="ctr"/>
              <a:r>
                <a:rPr lang="en-US" sz="800" dirty="0">
                  <a:solidFill>
                    <a:prstClr val="white"/>
                  </a:solidFill>
                  <a:cs typeface="Arial" panose="020B0604020202020204" pitchFamily="34" charset="0"/>
                </a:rPr>
                <a:t>Federation</a:t>
              </a:r>
            </a:p>
          </p:txBody>
        </p:sp>
      </p:grpSp>
    </p:spTree>
    <p:extLst>
      <p:ext uri="{BB962C8B-B14F-4D97-AF65-F5344CB8AC3E}">
        <p14:creationId xmlns:p14="http://schemas.microsoft.com/office/powerpoint/2010/main" val="81920288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Thank you</a:t>
            </a:r>
            <a:endParaRPr lang="en-US" dirty="0"/>
          </a:p>
        </p:txBody>
      </p:sp>
    </p:spTree>
    <p:extLst>
      <p:ext uri="{BB962C8B-B14F-4D97-AF65-F5344CB8AC3E}">
        <p14:creationId xmlns:p14="http://schemas.microsoft.com/office/powerpoint/2010/main" val="142351541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p:txBody>
          <a:bodyPr/>
          <a:lstStyle/>
          <a:p>
            <a:r>
              <a:rPr lang="en-US" dirty="0" smtClean="0"/>
              <a:t>kpmg.com/socialmedia</a:t>
            </a:r>
            <a:endParaRPr lang="en-US" dirty="0"/>
          </a:p>
        </p:txBody>
      </p:sp>
      <p:sp>
        <p:nvSpPr>
          <p:cNvPr id="4" name="Text Placeholder 3"/>
          <p:cNvSpPr>
            <a:spLocks noGrp="1"/>
          </p:cNvSpPr>
          <p:nvPr>
            <p:ph type="body" sz="quarter" idx="13"/>
          </p:nvPr>
        </p:nvSpPr>
        <p:spPr/>
        <p:txBody>
          <a:bodyPr/>
          <a:lstStyle/>
          <a:p>
            <a:r>
              <a:rPr lang="en-US" dirty="0" smtClean="0"/>
              <a:t>The information contained herein is of a general nature and is not intended to address the circumstances of any particular individual or entity. Although we endeavor to provide accurate and timely information, there can be no guarantee that such information is accurate as of the date it is received or that it will continue to be accurate in the future. No one should act upon such information without appropriate professional advice after a thorough examination of the particular situation.</a:t>
            </a:r>
            <a:endParaRPr lang="en-US" dirty="0"/>
          </a:p>
        </p:txBody>
      </p:sp>
      <p:sp>
        <p:nvSpPr>
          <p:cNvPr id="6" name="Text Placeholder 5"/>
          <p:cNvSpPr>
            <a:spLocks noGrp="1"/>
          </p:cNvSpPr>
          <p:nvPr>
            <p:ph type="body" sz="quarter" idx="15"/>
          </p:nvPr>
        </p:nvSpPr>
        <p:spPr/>
        <p:txBody>
          <a:bodyPr/>
          <a:lstStyle/>
          <a:p>
            <a:r>
              <a:rPr lang="en-US" dirty="0"/>
              <a:t>© </a:t>
            </a:r>
            <a:r>
              <a:rPr lang="en-US" dirty="0" smtClean="0"/>
              <a:t>2020 </a:t>
            </a:r>
            <a:r>
              <a:rPr lang="en-US" dirty="0"/>
              <a:t>KPMG LLP, a Delaware limited liability partnership and the U.S. member firm of the KPMG network of independent member firms affiliated with KPMG International Cooperative (“KPMG International”), a Swiss entity. </a:t>
            </a:r>
            <a:br>
              <a:rPr lang="en-US" dirty="0"/>
            </a:br>
            <a:r>
              <a:rPr lang="en-US" dirty="0"/>
              <a:t>All rights reserved. NDP083680-1A</a:t>
            </a:r>
          </a:p>
        </p:txBody>
      </p:sp>
      <p:sp>
        <p:nvSpPr>
          <p:cNvPr id="7" name="Text Placeholder 6"/>
          <p:cNvSpPr>
            <a:spLocks noGrp="1"/>
          </p:cNvSpPr>
          <p:nvPr>
            <p:ph type="body" sz="quarter" idx="16"/>
          </p:nvPr>
        </p:nvSpPr>
        <p:spPr/>
        <p:txBody>
          <a:bodyPr/>
          <a:lstStyle/>
          <a:p>
            <a:r>
              <a:rPr lang="en-US" dirty="0" smtClean="0"/>
              <a:t>The </a:t>
            </a:r>
            <a:r>
              <a:rPr lang="en-US" dirty="0"/>
              <a:t>KPMG name and logo are registered trademarks or trademarks of KPMG International</a:t>
            </a:r>
            <a:r>
              <a:rPr lang="en-US" dirty="0" smtClean="0"/>
              <a:t>.</a:t>
            </a:r>
            <a:endParaRPr lang="en-US" dirty="0"/>
          </a:p>
        </p:txBody>
      </p:sp>
      <p:sp>
        <p:nvSpPr>
          <p:cNvPr id="14" name="Rectangle 13"/>
          <p:cNvSpPr/>
          <p:nvPr/>
        </p:nvSpPr>
        <p:spPr>
          <a:xfrm>
            <a:off x="2587669" y="1788014"/>
            <a:ext cx="4892288" cy="461665"/>
          </a:xfrm>
          <a:prstGeom prst="rect">
            <a:avLst/>
          </a:prstGeom>
        </p:spPr>
        <p:txBody>
          <a:bodyPr wrap="square">
            <a:spAutoFit/>
          </a:bodyPr>
          <a:lstStyle/>
          <a:p>
            <a:pPr lvl="0">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1200" dirty="0">
                <a:solidFill>
                  <a:srgbClr val="00338D"/>
                </a:solidFill>
              </a:rPr>
              <a:t>Some or all of the services described herein may not be permissible for KPMG audit clients and their affiliates or related entities.</a:t>
            </a:r>
            <a:endParaRPr lang="en-US" sz="1200" dirty="0"/>
          </a:p>
        </p:txBody>
      </p:sp>
      <p:grpSp>
        <p:nvGrpSpPr>
          <p:cNvPr id="15" name="Group 14"/>
          <p:cNvGrpSpPr/>
          <p:nvPr/>
        </p:nvGrpSpPr>
        <p:grpSpPr>
          <a:xfrm>
            <a:off x="-99745" y="936989"/>
            <a:ext cx="2687414" cy="2092881"/>
            <a:chOff x="-1276873" y="815807"/>
            <a:chExt cx="2687414" cy="2092881"/>
          </a:xfrm>
        </p:grpSpPr>
        <p:sp>
          <p:nvSpPr>
            <p:cNvPr id="16" name="Rectangle 15"/>
            <p:cNvSpPr/>
            <p:nvPr/>
          </p:nvSpPr>
          <p:spPr>
            <a:xfrm>
              <a:off x="-1276873" y="815807"/>
              <a:ext cx="2297151" cy="2092881"/>
            </a:xfrm>
            <a:prstGeom prst="rect">
              <a:avLst/>
            </a:prstGeom>
            <a:solidFill>
              <a:srgbClr val="BC204B"/>
            </a:solidFill>
          </p:spPr>
          <p:txBody>
            <a:bodyPr wrap="square">
              <a:sp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1000" b="1" dirty="0">
                  <a:solidFill>
                    <a:schemeClr val="bg1"/>
                  </a:solidFill>
                  <a:latin typeface="Arial" panose="020B0604020202020204" pitchFamily="34" charset="0"/>
                  <a:ea typeface="Times New Roman" panose="02020603050405020304" pitchFamily="18" charset="0"/>
                  <a:cs typeface="Times New Roman" panose="02020603050405020304" pitchFamily="18" charset="0"/>
                </a:rPr>
                <a:t>[The following independence disclaimer should be included on all internal and external general tax and/or advisory service materials where we discuss KPMG’s tax and/or advisory services</a:t>
              </a:r>
              <a:r>
                <a:rPr lang="en-US" sz="1000" b="1" dirty="0" smtClean="0">
                  <a:solidFill>
                    <a:schemeClr val="bg1"/>
                  </a:solidFill>
                  <a:latin typeface="Arial" panose="020B0604020202020204" pitchFamily="34" charset="0"/>
                  <a:ea typeface="Times New Roman" panose="02020603050405020304" pitchFamily="18" charset="0"/>
                  <a:cs typeface="Times New Roman" panose="02020603050405020304" pitchFamily="18" charset="0"/>
                </a:rPr>
                <a:t>.]</a:t>
              </a:r>
            </a:p>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n-US" sz="1000" b="1" dirty="0" smtClean="0">
                <a:solidFill>
                  <a:schemeClr val="bg1"/>
                </a:solidFill>
                <a:latin typeface="Arial" panose="020B0604020202020204" pitchFamily="34" charset="0"/>
                <a:ea typeface="Times New Roman" panose="02020603050405020304" pitchFamily="18" charset="0"/>
                <a:cs typeface="Times New Roman" panose="02020603050405020304" pitchFamily="18" charset="0"/>
              </a:endParaRPr>
            </a:p>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1000" b="1" dirty="0">
                  <a:solidFill>
                    <a:schemeClr val="bg1"/>
                  </a:solidFill>
                  <a:latin typeface="Arial" panose="020B0604020202020204" pitchFamily="34" charset="0"/>
                  <a:ea typeface="Times New Roman" panose="02020603050405020304" pitchFamily="18" charset="0"/>
                  <a:cs typeface="Times New Roman" panose="02020603050405020304" pitchFamily="18" charset="0"/>
                </a:rPr>
                <a:t>Remove if this document </a:t>
              </a:r>
              <a:r>
                <a:rPr lang="en-US" sz="1000" b="1" u="sng" dirty="0">
                  <a:solidFill>
                    <a:schemeClr val="bg1"/>
                  </a:solidFill>
                  <a:latin typeface="Arial" panose="020B0604020202020204" pitchFamily="34" charset="0"/>
                  <a:ea typeface="Times New Roman" panose="02020603050405020304" pitchFamily="18" charset="0"/>
                  <a:cs typeface="Times New Roman" panose="02020603050405020304" pitchFamily="18" charset="0"/>
                </a:rPr>
                <a:t>is not discussing tax services and/or advisory services</a:t>
              </a:r>
              <a:r>
                <a:rPr lang="en-US" sz="1000" b="1" u="sng" dirty="0" smtClean="0">
                  <a:solidFill>
                    <a:schemeClr val="bg1"/>
                  </a:solidFill>
                  <a:latin typeface="Arial" panose="020B0604020202020204" pitchFamily="34" charset="0"/>
                  <a:ea typeface="Times New Roman" panose="02020603050405020304" pitchFamily="18" charset="0"/>
                  <a:cs typeface="Times New Roman" panose="02020603050405020304" pitchFamily="18" charset="0"/>
                </a:rPr>
                <a:t>.</a:t>
              </a:r>
            </a:p>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n-US" sz="1000" b="1" dirty="0">
                <a:solidFill>
                  <a:schemeClr val="bg1"/>
                </a:solidFill>
                <a:latin typeface="Arial" panose="020B0604020202020204" pitchFamily="34" charset="0"/>
                <a:ea typeface="Times New Roman" panose="02020603050405020304" pitchFamily="18" charset="0"/>
                <a:cs typeface="Times New Roman" panose="02020603050405020304" pitchFamily="18" charset="0"/>
              </a:endParaRPr>
            </a:p>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1000" b="1" dirty="0">
                  <a:solidFill>
                    <a:schemeClr val="bg1"/>
                  </a:solidFill>
                  <a:latin typeface="Arial" panose="020B0604020202020204" pitchFamily="34" charset="0"/>
                  <a:ea typeface="Times New Roman" panose="02020603050405020304" pitchFamily="18" charset="0"/>
                  <a:cs typeface="Times New Roman" panose="02020603050405020304" pitchFamily="18" charset="0"/>
                </a:rPr>
                <a:t>REMOVE THIS RED BOX PRIOR TO PUBLISHING. </a:t>
              </a:r>
            </a:p>
          </p:txBody>
        </p:sp>
        <p:cxnSp>
          <p:nvCxnSpPr>
            <p:cNvPr id="17" name="Straight Arrow Connector 16"/>
            <p:cNvCxnSpPr/>
            <p:nvPr/>
          </p:nvCxnSpPr>
          <p:spPr>
            <a:xfrm>
              <a:off x="934014" y="1888339"/>
              <a:ext cx="476527" cy="0"/>
            </a:xfrm>
            <a:prstGeom prst="straightConnector1">
              <a:avLst/>
            </a:prstGeom>
            <a:ln w="28575">
              <a:solidFill>
                <a:srgbClr val="BC204B"/>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99745" y="3220858"/>
            <a:ext cx="2687414" cy="3477875"/>
            <a:chOff x="-1276873" y="3187907"/>
            <a:chExt cx="2687414" cy="3477875"/>
          </a:xfrm>
        </p:grpSpPr>
        <p:sp>
          <p:nvSpPr>
            <p:cNvPr id="19" name="Rectangle 18"/>
            <p:cNvSpPr/>
            <p:nvPr/>
          </p:nvSpPr>
          <p:spPr>
            <a:xfrm>
              <a:off x="-1276873" y="3187907"/>
              <a:ext cx="2297151" cy="3477875"/>
            </a:xfrm>
            <a:prstGeom prst="rect">
              <a:avLst/>
            </a:prstGeom>
            <a:solidFill>
              <a:srgbClr val="BC204B"/>
            </a:solidFill>
          </p:spPr>
          <p:txBody>
            <a:bodyPr wrap="square">
              <a:sp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1000" b="1" dirty="0">
                  <a:solidFill>
                    <a:schemeClr val="bg1"/>
                  </a:solidFill>
                  <a:latin typeface="Arial" panose="020B0604020202020204" pitchFamily="34" charset="0"/>
                  <a:ea typeface="Times New Roman" panose="02020603050405020304" pitchFamily="18" charset="0"/>
                  <a:cs typeface="Times New Roman" panose="02020603050405020304" pitchFamily="18" charset="0"/>
                </a:rPr>
                <a:t>[</a:t>
              </a:r>
              <a:r>
                <a:rPr lang="en-US" sz="1000" b="1" dirty="0" smtClean="0">
                  <a:solidFill>
                    <a:schemeClr val="bg1"/>
                  </a:solidFill>
                  <a:latin typeface="Arial" panose="020B0604020202020204" pitchFamily="34" charset="0"/>
                  <a:ea typeface="Times New Roman" panose="02020603050405020304" pitchFamily="18" charset="0"/>
                  <a:cs typeface="Times New Roman" panose="02020603050405020304" pitchFamily="18" charset="0"/>
                </a:rPr>
                <a:t>The </a:t>
              </a:r>
              <a:r>
                <a:rPr lang="en-US" sz="1000" b="1" dirty="0">
                  <a:solidFill>
                    <a:schemeClr val="bg1"/>
                  </a:solidFill>
                  <a:latin typeface="Arial" panose="020B0604020202020204" pitchFamily="34" charset="0"/>
                  <a:ea typeface="Times New Roman" panose="02020603050405020304" pitchFamily="18" charset="0"/>
                  <a:cs typeface="Times New Roman" panose="02020603050405020304" pitchFamily="18" charset="0"/>
                </a:rPr>
                <a:t>following general disclaimer should be included on any external document that is providing information on KPMG services that are not of a tax nature or any external document that is providing general information and guidance</a:t>
              </a:r>
              <a:r>
                <a:rPr lang="en-US" sz="1000" b="1" dirty="0" smtClean="0">
                  <a:solidFill>
                    <a:schemeClr val="bg1"/>
                  </a:solidFill>
                  <a:latin typeface="Arial" panose="020B0604020202020204" pitchFamily="34" charset="0"/>
                  <a:ea typeface="Times New Roman" panose="02020603050405020304" pitchFamily="18" charset="0"/>
                  <a:cs typeface="Times New Roman" panose="02020603050405020304" pitchFamily="18" charset="0"/>
                </a:rPr>
                <a:t>.]</a:t>
              </a:r>
              <a:endParaRPr lang="en-US" sz="1000" b="1" dirty="0">
                <a:solidFill>
                  <a:schemeClr val="bg1"/>
                </a:solidFill>
                <a:latin typeface="Arial" panose="020B0604020202020204" pitchFamily="34" charset="0"/>
                <a:ea typeface="Times New Roman" panose="02020603050405020304" pitchFamily="18" charset="0"/>
                <a:cs typeface="Times New Roman" panose="02020603050405020304" pitchFamily="18" charset="0"/>
              </a:endParaRPr>
            </a:p>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n-US" sz="1000" b="1" dirty="0">
                <a:solidFill>
                  <a:schemeClr val="bg1"/>
                </a:solidFill>
                <a:latin typeface="Arial" panose="020B0604020202020204" pitchFamily="34" charset="0"/>
                <a:ea typeface="Times New Roman" panose="02020603050405020304" pitchFamily="18" charset="0"/>
                <a:cs typeface="Times New Roman" panose="02020603050405020304" pitchFamily="18" charset="0"/>
              </a:endParaRPr>
            </a:p>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1000" b="1" dirty="0">
                  <a:solidFill>
                    <a:schemeClr val="bg1"/>
                  </a:solidFill>
                  <a:latin typeface="Arial" panose="020B0604020202020204" pitchFamily="34" charset="0"/>
                  <a:ea typeface="Times New Roman" panose="02020603050405020304" pitchFamily="18" charset="0"/>
                  <a:cs typeface="Times New Roman" panose="02020603050405020304" pitchFamily="18" charset="0"/>
                </a:rPr>
                <a:t>If this document is internal, remove the general disclaimer and replace with “INTERNAL USE ONLY”. If this document is of a tax nature, remove the general disclaimer and replace with applicable Tax disclaimers (see “Additional Tax disclaimers” box). If this document is client specific, remove the general disclaimer.</a:t>
              </a:r>
            </a:p>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n-US" sz="1000" b="1" dirty="0">
                <a:solidFill>
                  <a:schemeClr val="bg1"/>
                </a:solidFill>
                <a:latin typeface="Arial" panose="020B0604020202020204" pitchFamily="34" charset="0"/>
                <a:ea typeface="Times New Roman" panose="02020603050405020304" pitchFamily="18" charset="0"/>
                <a:cs typeface="Times New Roman" panose="02020603050405020304" pitchFamily="18" charset="0"/>
              </a:endParaRPr>
            </a:p>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1000" b="1" dirty="0">
                  <a:solidFill>
                    <a:schemeClr val="bg1"/>
                  </a:solidFill>
                  <a:latin typeface="Arial" panose="020B0604020202020204" pitchFamily="34" charset="0"/>
                  <a:ea typeface="Times New Roman" panose="02020603050405020304" pitchFamily="18" charset="0"/>
                  <a:cs typeface="Times New Roman" panose="02020603050405020304" pitchFamily="18" charset="0"/>
                </a:rPr>
                <a:t>REMOVE THIS RED BOX PRIOR TO PUBLISHING. </a:t>
              </a:r>
            </a:p>
          </p:txBody>
        </p:sp>
        <p:cxnSp>
          <p:nvCxnSpPr>
            <p:cNvPr id="20" name="Straight Arrow Connector 19"/>
            <p:cNvCxnSpPr/>
            <p:nvPr/>
          </p:nvCxnSpPr>
          <p:spPr>
            <a:xfrm>
              <a:off x="934014" y="3986787"/>
              <a:ext cx="476527" cy="0"/>
            </a:xfrm>
            <a:prstGeom prst="straightConnector1">
              <a:avLst/>
            </a:prstGeom>
            <a:ln w="28575">
              <a:solidFill>
                <a:srgbClr val="BC204B"/>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Rectangle 20"/>
          <p:cNvSpPr/>
          <p:nvPr/>
        </p:nvSpPr>
        <p:spPr>
          <a:xfrm>
            <a:off x="9654527" y="1019629"/>
            <a:ext cx="2297151" cy="1785104"/>
          </a:xfrm>
          <a:prstGeom prst="rect">
            <a:avLst/>
          </a:prstGeom>
          <a:solidFill>
            <a:srgbClr val="BC204B"/>
          </a:solidFill>
        </p:spPr>
        <p:txBody>
          <a:bodyPr wrap="square">
            <a:sp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1000" b="1" dirty="0">
                <a:solidFill>
                  <a:schemeClr val="bg1"/>
                </a:solidFill>
                <a:latin typeface="Arial" panose="020B0604020202020204" pitchFamily="34" charset="0"/>
                <a:ea typeface="Times New Roman" panose="02020603050405020304" pitchFamily="18" charset="0"/>
                <a:cs typeface="Times New Roman" panose="02020603050405020304" pitchFamily="18" charset="0"/>
              </a:rPr>
              <a:t>Additional Tax </a:t>
            </a:r>
            <a:r>
              <a:rPr lang="en-US" sz="1000" b="1" dirty="0" smtClean="0">
                <a:solidFill>
                  <a:schemeClr val="bg1"/>
                </a:solidFill>
                <a:latin typeface="Arial" panose="020B0604020202020204" pitchFamily="34" charset="0"/>
                <a:ea typeface="Times New Roman" panose="02020603050405020304" pitchFamily="18" charset="0"/>
                <a:cs typeface="Times New Roman" panose="02020603050405020304" pitchFamily="18" charset="0"/>
              </a:rPr>
              <a:t>disclaimers</a:t>
            </a:r>
          </a:p>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n-US" sz="1000" b="1" dirty="0" smtClean="0">
              <a:solidFill>
                <a:schemeClr val="bg1"/>
              </a:solidFill>
              <a:ea typeface="Times New Roman" panose="02020603050405020304" pitchFamily="18" charset="0"/>
              <a:cs typeface="Times New Roman" panose="02020603050405020304" pitchFamily="18" charset="0"/>
            </a:endParaRPr>
          </a:p>
          <a:p>
            <a:r>
              <a:rPr lang="en-US" sz="1000" b="1" dirty="0">
                <a:solidFill>
                  <a:schemeClr val="bg1"/>
                </a:solidFill>
              </a:rPr>
              <a:t>Please refer to the Tax guidance for language </a:t>
            </a:r>
            <a:r>
              <a:rPr lang="en-US" sz="1000" b="1" dirty="0" smtClean="0">
                <a:solidFill>
                  <a:schemeClr val="bg1"/>
                </a:solidFill>
              </a:rPr>
              <a:t>that should </a:t>
            </a:r>
            <a:r>
              <a:rPr lang="en-US" sz="1000" b="1" dirty="0">
                <a:solidFill>
                  <a:schemeClr val="bg1"/>
                </a:solidFill>
              </a:rPr>
              <a:t>be included in documents discussing Tax </a:t>
            </a:r>
            <a:r>
              <a:rPr lang="en-US" sz="1000" b="1" dirty="0" smtClean="0">
                <a:solidFill>
                  <a:schemeClr val="bg1"/>
                </a:solidFill>
              </a:rPr>
              <a:t>services:</a:t>
            </a:r>
          </a:p>
          <a:p>
            <a:r>
              <a:rPr lang="en-US" sz="1000" u="sng" dirty="0">
                <a:hlinkClick r:id="rId3"/>
              </a:rPr>
              <a:t>https://</a:t>
            </a:r>
            <a:r>
              <a:rPr lang="en-US" sz="1000" u="sng" dirty="0" smtClean="0">
                <a:hlinkClick r:id="rId3"/>
              </a:rPr>
              <a:t>handbook.us.kworld.kpmg.com/Home/tsm/6397</a:t>
            </a:r>
            <a:endParaRPr lang="en-US" sz="1000" u="sng" dirty="0" smtClean="0"/>
          </a:p>
          <a:p>
            <a:endParaRPr lang="en-US" sz="1000" b="1" dirty="0">
              <a:solidFill>
                <a:schemeClr val="bg1"/>
              </a:solidFill>
              <a:latin typeface="Arial" panose="020B0604020202020204" pitchFamily="34" charset="0"/>
              <a:ea typeface="Times New Roman" panose="02020603050405020304" pitchFamily="18" charset="0"/>
              <a:cs typeface="Times New Roman" panose="02020603050405020304" pitchFamily="18" charset="0"/>
            </a:endParaRPr>
          </a:p>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1000" b="1" dirty="0">
                <a:solidFill>
                  <a:schemeClr val="bg1"/>
                </a:solidFill>
                <a:latin typeface="Arial" panose="020B0604020202020204" pitchFamily="34" charset="0"/>
                <a:ea typeface="Times New Roman" panose="02020603050405020304" pitchFamily="18" charset="0"/>
                <a:cs typeface="Times New Roman" panose="02020603050405020304" pitchFamily="18" charset="0"/>
              </a:rPr>
              <a:t>REMOVE THIS RED BOX PRIOR TO PUBLISHING. </a:t>
            </a:r>
          </a:p>
        </p:txBody>
      </p:sp>
    </p:spTree>
    <p:extLst>
      <p:ext uri="{BB962C8B-B14F-4D97-AF65-F5344CB8AC3E}">
        <p14:creationId xmlns:p14="http://schemas.microsoft.com/office/powerpoint/2010/main" val="39452506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a:t>
            </a:r>
            <a:endParaRPr lang="en-US" dirty="0"/>
          </a:p>
        </p:txBody>
      </p:sp>
    </p:spTree>
    <p:extLst>
      <p:ext uri="{BB962C8B-B14F-4D97-AF65-F5344CB8AC3E}">
        <p14:creationId xmlns:p14="http://schemas.microsoft.com/office/powerpoint/2010/main" val="19896239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FD5C9276-4F2D-4401-B6A2-70F6D0FF4202}"/>
              </a:ext>
            </a:extLst>
          </p:cNvPr>
          <p:cNvSpPr>
            <a:spLocks noGrp="1"/>
          </p:cNvSpPr>
          <p:nvPr>
            <p:ph type="title"/>
          </p:nvPr>
        </p:nvSpPr>
        <p:spPr/>
        <p:txBody>
          <a:bodyPr/>
          <a:lstStyle/>
          <a:p>
            <a:r>
              <a:rPr lang="en-US" dirty="0" smtClean="0"/>
              <a:t>Cloud context and focus has changed</a:t>
            </a:r>
            <a:endParaRPr lang="en-US" dirty="0"/>
          </a:p>
        </p:txBody>
      </p:sp>
      <p:sp>
        <p:nvSpPr>
          <p:cNvPr id="123" name="Text Placeholder 122"/>
          <p:cNvSpPr>
            <a:spLocks noGrp="1"/>
          </p:cNvSpPr>
          <p:nvPr>
            <p:ph type="body" sz="quarter" idx="12"/>
          </p:nvPr>
        </p:nvSpPr>
        <p:spPr/>
        <p:txBody>
          <a:bodyPr/>
          <a:lstStyle/>
          <a:p>
            <a:r>
              <a:rPr lang="en-US" dirty="0" smtClean="0"/>
              <a:t>Introduction</a:t>
            </a:r>
            <a:endParaRPr lang="en-US" dirty="0"/>
          </a:p>
        </p:txBody>
      </p:sp>
      <p:grpSp>
        <p:nvGrpSpPr>
          <p:cNvPr id="173" name="Group 172"/>
          <p:cNvGrpSpPr/>
          <p:nvPr/>
        </p:nvGrpSpPr>
        <p:grpSpPr>
          <a:xfrm>
            <a:off x="995364" y="1330126"/>
            <a:ext cx="10204448" cy="4546799"/>
            <a:chOff x="995364" y="1330126"/>
            <a:chExt cx="10204448" cy="4546799"/>
          </a:xfrm>
        </p:grpSpPr>
        <p:sp>
          <p:nvSpPr>
            <p:cNvPr id="6" name="Text Placeholder 489">
              <a:extLst>
                <a:ext uri="{FF2B5EF4-FFF2-40B4-BE49-F238E27FC236}">
                  <a16:creationId xmlns:a16="http://schemas.microsoft.com/office/drawing/2014/main" xmlns="" id="{0CCCCA3B-6C51-47A0-B0AA-C52EEBC665A6}"/>
                </a:ext>
              </a:extLst>
            </p:cNvPr>
            <p:cNvSpPr txBox="1">
              <a:spLocks/>
            </p:cNvSpPr>
            <p:nvPr/>
          </p:nvSpPr>
          <p:spPr>
            <a:xfrm>
              <a:off x="995364" y="1863527"/>
              <a:ext cx="10204448" cy="4013398"/>
            </a:xfrm>
            <a:prstGeom prst="rect">
              <a:avLst/>
            </a:prstGeom>
            <a:solidFill>
              <a:srgbClr val="00A3A1"/>
            </a:solidFill>
            <a:ln w="6350">
              <a:solidFill>
                <a:schemeClr val="bg1">
                  <a:lumMod val="85000"/>
                </a:schemeClr>
              </a:solidFill>
            </a:ln>
          </p:spPr>
          <p:txBody>
            <a:bodyPr lIns="91440" tIns="91440" rIns="91440" bIns="91440" anchor="ctr" anchorCtr="0"/>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200" b="0" dirty="0">
                <a:solidFill>
                  <a:schemeClr val="bg1"/>
                </a:solidFill>
              </a:endParaRPr>
            </a:p>
          </p:txBody>
        </p:sp>
        <p:sp>
          <p:nvSpPr>
            <p:cNvPr id="5" name="Text Placeholder 489">
              <a:extLst>
                <a:ext uri="{FF2B5EF4-FFF2-40B4-BE49-F238E27FC236}">
                  <a16:creationId xmlns:a16="http://schemas.microsoft.com/office/drawing/2014/main" xmlns="" id="{B5EB19F7-2A5B-4E43-B859-25E22F214038}"/>
                </a:ext>
              </a:extLst>
            </p:cNvPr>
            <p:cNvSpPr txBox="1">
              <a:spLocks/>
            </p:cNvSpPr>
            <p:nvPr/>
          </p:nvSpPr>
          <p:spPr>
            <a:xfrm>
              <a:off x="998400" y="1330126"/>
              <a:ext cx="10201412" cy="533401"/>
            </a:xfrm>
            <a:prstGeom prst="rect">
              <a:avLst/>
            </a:prstGeom>
            <a:solidFill>
              <a:srgbClr val="005EB8"/>
            </a:solidFill>
            <a:ln w="6350">
              <a:solidFill>
                <a:srgbClr val="005EB8"/>
              </a:solidFill>
            </a:ln>
          </p:spPr>
          <p:txBody>
            <a:bodyPr lIns="91440" tIns="91440" rIns="91440" bIns="91440" anchor="ctr" anchorCtr="0"/>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bg1"/>
                  </a:solidFill>
                </a:rPr>
                <a:t>Cloud is fundamentally changing all aspects of the digital business ecosystem. </a:t>
              </a:r>
              <a:r>
                <a:rPr lang="en-US" sz="1200" dirty="0" smtClean="0">
                  <a:solidFill>
                    <a:schemeClr val="bg1"/>
                  </a:solidFill>
                </a:rPr>
                <a:t>The role and requirements of security are changing as organizations learn from their cloud journey. </a:t>
              </a:r>
            </a:p>
          </p:txBody>
        </p:sp>
        <p:grpSp>
          <p:nvGrpSpPr>
            <p:cNvPr id="176" name="Group 175">
              <a:extLst>
                <a:ext uri="{FF2B5EF4-FFF2-40B4-BE49-F238E27FC236}">
                  <a16:creationId xmlns:a16="http://schemas.microsoft.com/office/drawing/2014/main" xmlns="" id="{DD0BDE96-B6CC-4BA0-BA2C-93D8A316CE0D}"/>
                </a:ext>
              </a:extLst>
            </p:cNvPr>
            <p:cNvGrpSpPr/>
            <p:nvPr/>
          </p:nvGrpSpPr>
          <p:grpSpPr>
            <a:xfrm>
              <a:off x="6327200" y="1890492"/>
              <a:ext cx="4869436" cy="3962683"/>
              <a:chOff x="3628149" y="1890492"/>
              <a:chExt cx="4869436" cy="3962683"/>
            </a:xfrm>
          </p:grpSpPr>
          <p:sp>
            <p:nvSpPr>
              <p:cNvPr id="7" name="Freeform 5">
                <a:extLst>
                  <a:ext uri="{FF2B5EF4-FFF2-40B4-BE49-F238E27FC236}">
                    <a16:creationId xmlns:a16="http://schemas.microsoft.com/office/drawing/2014/main" xmlns="" id="{220C1091-A1CF-4D81-A2AE-9341A7B81ED9}"/>
                  </a:ext>
                </a:extLst>
              </p:cNvPr>
              <p:cNvSpPr>
                <a:spLocks/>
              </p:cNvSpPr>
              <p:nvPr/>
            </p:nvSpPr>
            <p:spPr bwMode="auto">
              <a:xfrm>
                <a:off x="7579415" y="3552400"/>
                <a:ext cx="49226" cy="41735"/>
              </a:xfrm>
              <a:custGeom>
                <a:avLst/>
                <a:gdLst>
                  <a:gd name="T0" fmla="*/ 22 w 26"/>
                  <a:gd name="T1" fmla="*/ 5 h 22"/>
                  <a:gd name="T2" fmla="*/ 21 w 26"/>
                  <a:gd name="T3" fmla="*/ 18 h 22"/>
                  <a:gd name="T4" fmla="*/ 5 w 26"/>
                  <a:gd name="T5" fmla="*/ 17 h 22"/>
                  <a:gd name="T6" fmla="*/ 6 w 26"/>
                  <a:gd name="T7" fmla="*/ 4 h 22"/>
                  <a:gd name="T8" fmla="*/ 22 w 26"/>
                  <a:gd name="T9" fmla="*/ 5 h 22"/>
                </a:gdLst>
                <a:ahLst/>
                <a:cxnLst>
                  <a:cxn ang="0">
                    <a:pos x="T0" y="T1"/>
                  </a:cxn>
                  <a:cxn ang="0">
                    <a:pos x="T2" y="T3"/>
                  </a:cxn>
                  <a:cxn ang="0">
                    <a:pos x="T4" y="T5"/>
                  </a:cxn>
                  <a:cxn ang="0">
                    <a:pos x="T6" y="T7"/>
                  </a:cxn>
                  <a:cxn ang="0">
                    <a:pos x="T8" y="T9"/>
                  </a:cxn>
                </a:cxnLst>
                <a:rect l="0" t="0" r="r" b="b"/>
                <a:pathLst>
                  <a:path w="26" h="22">
                    <a:moveTo>
                      <a:pt x="22" y="5"/>
                    </a:moveTo>
                    <a:cubicBezTo>
                      <a:pt x="26" y="9"/>
                      <a:pt x="26" y="15"/>
                      <a:pt x="21" y="18"/>
                    </a:cubicBezTo>
                    <a:cubicBezTo>
                      <a:pt x="16" y="22"/>
                      <a:pt x="9" y="21"/>
                      <a:pt x="5" y="17"/>
                    </a:cubicBezTo>
                    <a:cubicBezTo>
                      <a:pt x="0" y="13"/>
                      <a:pt x="1" y="7"/>
                      <a:pt x="6" y="4"/>
                    </a:cubicBezTo>
                    <a:cubicBezTo>
                      <a:pt x="11" y="0"/>
                      <a:pt x="18" y="0"/>
                      <a:pt x="22" y="5"/>
                    </a:cubicBezTo>
                  </a:path>
                </a:pathLst>
              </a:custGeom>
              <a:solidFill>
                <a:srgbClr val="E5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9" name="Freeform 11">
                <a:extLst>
                  <a:ext uri="{FF2B5EF4-FFF2-40B4-BE49-F238E27FC236}">
                    <a16:creationId xmlns:a16="http://schemas.microsoft.com/office/drawing/2014/main" xmlns="" id="{FABB2320-53B7-48C8-80C2-F0BF7505917D}"/>
                  </a:ext>
                </a:extLst>
              </p:cNvPr>
              <p:cNvSpPr>
                <a:spLocks/>
              </p:cNvSpPr>
              <p:nvPr/>
            </p:nvSpPr>
            <p:spPr bwMode="auto">
              <a:xfrm>
                <a:off x="7834106" y="3108297"/>
                <a:ext cx="49226" cy="41735"/>
              </a:xfrm>
              <a:custGeom>
                <a:avLst/>
                <a:gdLst>
                  <a:gd name="T0" fmla="*/ 22 w 26"/>
                  <a:gd name="T1" fmla="*/ 5 h 22"/>
                  <a:gd name="T2" fmla="*/ 21 w 26"/>
                  <a:gd name="T3" fmla="*/ 18 h 22"/>
                  <a:gd name="T4" fmla="*/ 4 w 26"/>
                  <a:gd name="T5" fmla="*/ 17 h 22"/>
                  <a:gd name="T6" fmla="*/ 5 w 26"/>
                  <a:gd name="T7" fmla="*/ 4 h 22"/>
                  <a:gd name="T8" fmla="*/ 22 w 26"/>
                  <a:gd name="T9" fmla="*/ 5 h 22"/>
                </a:gdLst>
                <a:ahLst/>
                <a:cxnLst>
                  <a:cxn ang="0">
                    <a:pos x="T0" y="T1"/>
                  </a:cxn>
                  <a:cxn ang="0">
                    <a:pos x="T2" y="T3"/>
                  </a:cxn>
                  <a:cxn ang="0">
                    <a:pos x="T4" y="T5"/>
                  </a:cxn>
                  <a:cxn ang="0">
                    <a:pos x="T6" y="T7"/>
                  </a:cxn>
                  <a:cxn ang="0">
                    <a:pos x="T8" y="T9"/>
                  </a:cxn>
                </a:cxnLst>
                <a:rect l="0" t="0" r="r" b="b"/>
                <a:pathLst>
                  <a:path w="26" h="22">
                    <a:moveTo>
                      <a:pt x="22" y="5"/>
                    </a:moveTo>
                    <a:cubicBezTo>
                      <a:pt x="26" y="9"/>
                      <a:pt x="25" y="15"/>
                      <a:pt x="21" y="18"/>
                    </a:cubicBezTo>
                    <a:cubicBezTo>
                      <a:pt x="16" y="22"/>
                      <a:pt x="8" y="22"/>
                      <a:pt x="4" y="17"/>
                    </a:cubicBezTo>
                    <a:cubicBezTo>
                      <a:pt x="0" y="13"/>
                      <a:pt x="0" y="7"/>
                      <a:pt x="5" y="4"/>
                    </a:cubicBezTo>
                    <a:cubicBezTo>
                      <a:pt x="10" y="0"/>
                      <a:pt x="18" y="1"/>
                      <a:pt x="22" y="5"/>
                    </a:cubicBezTo>
                  </a:path>
                </a:pathLst>
              </a:custGeom>
              <a:solidFill>
                <a:srgbClr val="E5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0" name="Freeform 27">
                <a:extLst>
                  <a:ext uri="{FF2B5EF4-FFF2-40B4-BE49-F238E27FC236}">
                    <a16:creationId xmlns:a16="http://schemas.microsoft.com/office/drawing/2014/main" xmlns="" id="{CC3B25B8-C1AF-47C0-BB3C-5DB1DB402297}"/>
                  </a:ext>
                </a:extLst>
              </p:cNvPr>
              <p:cNvSpPr>
                <a:spLocks/>
              </p:cNvSpPr>
              <p:nvPr/>
            </p:nvSpPr>
            <p:spPr bwMode="auto">
              <a:xfrm>
                <a:off x="6380872" y="4908252"/>
                <a:ext cx="1417920" cy="944923"/>
              </a:xfrm>
              <a:custGeom>
                <a:avLst/>
                <a:gdLst>
                  <a:gd name="T0" fmla="*/ 225 w 750"/>
                  <a:gd name="T1" fmla="*/ 500 h 500"/>
                  <a:gd name="T2" fmla="*/ 28 w 750"/>
                  <a:gd name="T3" fmla="*/ 383 h 500"/>
                  <a:gd name="T4" fmla="*/ 94 w 750"/>
                  <a:gd name="T5" fmla="*/ 184 h 500"/>
                  <a:gd name="T6" fmla="*/ 290 w 750"/>
                  <a:gd name="T7" fmla="*/ 8 h 500"/>
                  <a:gd name="T8" fmla="*/ 486 w 750"/>
                  <a:gd name="T9" fmla="*/ 77 h 500"/>
                  <a:gd name="T10" fmla="*/ 710 w 750"/>
                  <a:gd name="T11" fmla="*/ 184 h 500"/>
                  <a:gd name="T12" fmla="*/ 648 w 750"/>
                  <a:gd name="T13" fmla="*/ 484 h 500"/>
                  <a:gd name="T14" fmla="*/ 608 w 750"/>
                  <a:gd name="T15" fmla="*/ 500 h 500"/>
                  <a:gd name="T16" fmla="*/ 225 w 750"/>
                  <a:gd name="T17" fmla="*/ 50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0" h="500">
                    <a:moveTo>
                      <a:pt x="225" y="500"/>
                    </a:moveTo>
                    <a:cubicBezTo>
                      <a:pt x="225" y="500"/>
                      <a:pt x="56" y="493"/>
                      <a:pt x="28" y="383"/>
                    </a:cubicBezTo>
                    <a:cubicBezTo>
                      <a:pt x="0" y="274"/>
                      <a:pt x="47" y="266"/>
                      <a:pt x="94" y="184"/>
                    </a:cubicBezTo>
                    <a:cubicBezTo>
                      <a:pt x="141" y="103"/>
                      <a:pt x="222" y="16"/>
                      <a:pt x="290" y="8"/>
                    </a:cubicBezTo>
                    <a:cubicBezTo>
                      <a:pt x="358" y="0"/>
                      <a:pt x="418" y="53"/>
                      <a:pt x="486" y="77"/>
                    </a:cubicBezTo>
                    <a:cubicBezTo>
                      <a:pt x="554" y="101"/>
                      <a:pt x="674" y="117"/>
                      <a:pt x="710" y="184"/>
                    </a:cubicBezTo>
                    <a:cubicBezTo>
                      <a:pt x="744" y="248"/>
                      <a:pt x="750" y="387"/>
                      <a:pt x="648" y="484"/>
                    </a:cubicBezTo>
                    <a:cubicBezTo>
                      <a:pt x="638" y="494"/>
                      <a:pt x="623" y="500"/>
                      <a:pt x="608" y="500"/>
                    </a:cubicBezTo>
                    <a:lnTo>
                      <a:pt x="225" y="500"/>
                    </a:lnTo>
                    <a:close/>
                  </a:path>
                </a:pathLst>
              </a:custGeom>
              <a:solidFill>
                <a:srgbClr val="E4EF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1" name="Rectangle 28">
                <a:extLst>
                  <a:ext uri="{FF2B5EF4-FFF2-40B4-BE49-F238E27FC236}">
                    <a16:creationId xmlns:a16="http://schemas.microsoft.com/office/drawing/2014/main" xmlns="" id="{A69D9011-3AE7-48D2-A49A-3F0DA82D3C4C}"/>
                  </a:ext>
                </a:extLst>
              </p:cNvPr>
              <p:cNvSpPr>
                <a:spLocks noChangeArrowheads="1"/>
              </p:cNvSpPr>
              <p:nvPr/>
            </p:nvSpPr>
            <p:spPr bwMode="auto">
              <a:xfrm>
                <a:off x="6802502" y="5445456"/>
                <a:ext cx="540415" cy="256831"/>
              </a:xfrm>
              <a:prstGeom prst="rect">
                <a:avLst/>
              </a:prstGeom>
              <a:solidFill>
                <a:srgbClr val="0045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2" name="Freeform 29">
                <a:extLst>
                  <a:ext uri="{FF2B5EF4-FFF2-40B4-BE49-F238E27FC236}">
                    <a16:creationId xmlns:a16="http://schemas.microsoft.com/office/drawing/2014/main" xmlns="" id="{A4465B5E-4529-4C16-8B4D-613171A2C060}"/>
                  </a:ext>
                </a:extLst>
              </p:cNvPr>
              <p:cNvSpPr>
                <a:spLocks/>
              </p:cNvSpPr>
              <p:nvPr/>
            </p:nvSpPr>
            <p:spPr bwMode="auto">
              <a:xfrm>
                <a:off x="6774679" y="5291358"/>
                <a:ext cx="594992" cy="169080"/>
              </a:xfrm>
              <a:custGeom>
                <a:avLst/>
                <a:gdLst>
                  <a:gd name="T0" fmla="*/ 315 w 315"/>
                  <a:gd name="T1" fmla="*/ 10 h 89"/>
                  <a:gd name="T2" fmla="*/ 315 w 315"/>
                  <a:gd name="T3" fmla="*/ 80 h 89"/>
                  <a:gd name="T4" fmla="*/ 305 w 315"/>
                  <a:gd name="T5" fmla="*/ 89 h 89"/>
                  <a:gd name="T6" fmla="*/ 10 w 315"/>
                  <a:gd name="T7" fmla="*/ 89 h 89"/>
                  <a:gd name="T8" fmla="*/ 0 w 315"/>
                  <a:gd name="T9" fmla="*/ 80 h 89"/>
                  <a:gd name="T10" fmla="*/ 0 w 315"/>
                  <a:gd name="T11" fmla="*/ 10 h 89"/>
                  <a:gd name="T12" fmla="*/ 10 w 315"/>
                  <a:gd name="T13" fmla="*/ 0 h 89"/>
                  <a:gd name="T14" fmla="*/ 305 w 315"/>
                  <a:gd name="T15" fmla="*/ 0 h 89"/>
                  <a:gd name="T16" fmla="*/ 315 w 315"/>
                  <a:gd name="T17" fmla="*/ 1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89">
                    <a:moveTo>
                      <a:pt x="315" y="10"/>
                    </a:moveTo>
                    <a:cubicBezTo>
                      <a:pt x="315" y="80"/>
                      <a:pt x="315" y="80"/>
                      <a:pt x="315" y="80"/>
                    </a:cubicBezTo>
                    <a:cubicBezTo>
                      <a:pt x="315" y="85"/>
                      <a:pt x="311" y="89"/>
                      <a:pt x="305" y="89"/>
                    </a:cubicBezTo>
                    <a:cubicBezTo>
                      <a:pt x="10" y="89"/>
                      <a:pt x="10" y="89"/>
                      <a:pt x="10" y="89"/>
                    </a:cubicBezTo>
                    <a:cubicBezTo>
                      <a:pt x="4" y="89"/>
                      <a:pt x="0" y="85"/>
                      <a:pt x="0" y="80"/>
                    </a:cubicBezTo>
                    <a:cubicBezTo>
                      <a:pt x="0" y="10"/>
                      <a:pt x="0" y="10"/>
                      <a:pt x="0" y="10"/>
                    </a:cubicBezTo>
                    <a:cubicBezTo>
                      <a:pt x="0" y="4"/>
                      <a:pt x="4" y="0"/>
                      <a:pt x="10" y="0"/>
                    </a:cubicBezTo>
                    <a:cubicBezTo>
                      <a:pt x="305" y="0"/>
                      <a:pt x="305" y="0"/>
                      <a:pt x="305" y="0"/>
                    </a:cubicBezTo>
                    <a:cubicBezTo>
                      <a:pt x="311" y="0"/>
                      <a:pt x="315" y="4"/>
                      <a:pt x="315" y="10"/>
                    </a:cubicBezTo>
                    <a:close/>
                  </a:path>
                </a:pathLst>
              </a:custGeom>
              <a:solidFill>
                <a:srgbClr val="004E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3" name="Oval 30">
                <a:extLst>
                  <a:ext uri="{FF2B5EF4-FFF2-40B4-BE49-F238E27FC236}">
                    <a16:creationId xmlns:a16="http://schemas.microsoft.com/office/drawing/2014/main" xmlns="" id="{EEB2BE95-E989-4D50-941A-03E5BA39F1AC}"/>
                  </a:ext>
                </a:extLst>
              </p:cNvPr>
              <p:cNvSpPr>
                <a:spLocks noChangeArrowheads="1"/>
              </p:cNvSpPr>
              <p:nvPr/>
            </p:nvSpPr>
            <p:spPr bwMode="auto">
              <a:xfrm>
                <a:off x="7019738" y="5354496"/>
                <a:ext cx="1498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4" name="Oval 31">
                <a:extLst>
                  <a:ext uri="{FF2B5EF4-FFF2-40B4-BE49-F238E27FC236}">
                    <a16:creationId xmlns:a16="http://schemas.microsoft.com/office/drawing/2014/main" xmlns="" id="{95B87FE0-8599-437A-93D8-BFD8D7E978B7}"/>
                  </a:ext>
                </a:extLst>
              </p:cNvPr>
              <p:cNvSpPr>
                <a:spLocks noChangeArrowheads="1"/>
              </p:cNvSpPr>
              <p:nvPr/>
            </p:nvSpPr>
            <p:spPr bwMode="auto">
              <a:xfrm>
                <a:off x="7048632" y="5354496"/>
                <a:ext cx="1498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5" name="Oval 32">
                <a:extLst>
                  <a:ext uri="{FF2B5EF4-FFF2-40B4-BE49-F238E27FC236}">
                    <a16:creationId xmlns:a16="http://schemas.microsoft.com/office/drawing/2014/main" xmlns="" id="{58091E27-D211-40F7-979A-26C751E491A2}"/>
                  </a:ext>
                </a:extLst>
              </p:cNvPr>
              <p:cNvSpPr>
                <a:spLocks noChangeArrowheads="1"/>
              </p:cNvSpPr>
              <p:nvPr/>
            </p:nvSpPr>
            <p:spPr bwMode="auto">
              <a:xfrm>
                <a:off x="7076455" y="5354496"/>
                <a:ext cx="1498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6" name="Oval 33">
                <a:extLst>
                  <a:ext uri="{FF2B5EF4-FFF2-40B4-BE49-F238E27FC236}">
                    <a16:creationId xmlns:a16="http://schemas.microsoft.com/office/drawing/2014/main" xmlns="" id="{B3414542-9C10-439B-B7D1-84E35A602CA2}"/>
                  </a:ext>
                </a:extLst>
              </p:cNvPr>
              <p:cNvSpPr>
                <a:spLocks noChangeArrowheads="1"/>
              </p:cNvSpPr>
              <p:nvPr/>
            </p:nvSpPr>
            <p:spPr bwMode="auto">
              <a:xfrm>
                <a:off x="7103208" y="5354496"/>
                <a:ext cx="17122" cy="1498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7" name="Oval 34">
                <a:extLst>
                  <a:ext uri="{FF2B5EF4-FFF2-40B4-BE49-F238E27FC236}">
                    <a16:creationId xmlns:a16="http://schemas.microsoft.com/office/drawing/2014/main" xmlns="" id="{13858836-C47D-4437-92E2-993C3E0F064F}"/>
                  </a:ext>
                </a:extLst>
              </p:cNvPr>
              <p:cNvSpPr>
                <a:spLocks noChangeArrowheads="1"/>
              </p:cNvSpPr>
              <p:nvPr/>
            </p:nvSpPr>
            <p:spPr bwMode="auto">
              <a:xfrm>
                <a:off x="7131032" y="5354496"/>
                <a:ext cx="1712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8" name="Oval 35">
                <a:extLst>
                  <a:ext uri="{FF2B5EF4-FFF2-40B4-BE49-F238E27FC236}">
                    <a16:creationId xmlns:a16="http://schemas.microsoft.com/office/drawing/2014/main" xmlns="" id="{340BFF46-31A6-40BD-A845-B1AE1A1C0A64}"/>
                  </a:ext>
                </a:extLst>
              </p:cNvPr>
              <p:cNvSpPr>
                <a:spLocks noChangeArrowheads="1"/>
              </p:cNvSpPr>
              <p:nvPr/>
            </p:nvSpPr>
            <p:spPr bwMode="auto">
              <a:xfrm>
                <a:off x="7159925" y="5354496"/>
                <a:ext cx="1712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9" name="Oval 36">
                <a:extLst>
                  <a:ext uri="{FF2B5EF4-FFF2-40B4-BE49-F238E27FC236}">
                    <a16:creationId xmlns:a16="http://schemas.microsoft.com/office/drawing/2014/main" xmlns="" id="{C5AAE9D5-C32A-47B5-B3D6-8B80B46B33B4}"/>
                  </a:ext>
                </a:extLst>
              </p:cNvPr>
              <p:cNvSpPr>
                <a:spLocks noChangeArrowheads="1"/>
              </p:cNvSpPr>
              <p:nvPr/>
            </p:nvSpPr>
            <p:spPr bwMode="auto">
              <a:xfrm>
                <a:off x="7187748" y="5354496"/>
                <a:ext cx="1498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0" name="Oval 37">
                <a:extLst>
                  <a:ext uri="{FF2B5EF4-FFF2-40B4-BE49-F238E27FC236}">
                    <a16:creationId xmlns:a16="http://schemas.microsoft.com/office/drawing/2014/main" xmlns="" id="{980E3ADE-16C5-4371-B994-A29B685BCC84}"/>
                  </a:ext>
                </a:extLst>
              </p:cNvPr>
              <p:cNvSpPr>
                <a:spLocks noChangeArrowheads="1"/>
              </p:cNvSpPr>
              <p:nvPr/>
            </p:nvSpPr>
            <p:spPr bwMode="auto">
              <a:xfrm>
                <a:off x="7216641" y="5354496"/>
                <a:ext cx="14982" cy="1498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1" name="Oval 38">
                <a:extLst>
                  <a:ext uri="{FF2B5EF4-FFF2-40B4-BE49-F238E27FC236}">
                    <a16:creationId xmlns:a16="http://schemas.microsoft.com/office/drawing/2014/main" xmlns="" id="{44897B60-A6CA-463F-B66B-3B70E10EAEEE}"/>
                  </a:ext>
                </a:extLst>
              </p:cNvPr>
              <p:cNvSpPr>
                <a:spLocks noChangeArrowheads="1"/>
              </p:cNvSpPr>
              <p:nvPr/>
            </p:nvSpPr>
            <p:spPr bwMode="auto">
              <a:xfrm>
                <a:off x="7244465" y="5354496"/>
                <a:ext cx="1498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2" name="Oval 39">
                <a:extLst>
                  <a:ext uri="{FF2B5EF4-FFF2-40B4-BE49-F238E27FC236}">
                    <a16:creationId xmlns:a16="http://schemas.microsoft.com/office/drawing/2014/main" xmlns="" id="{476672C2-078A-4F0B-BE78-6E23A3DCF369}"/>
                  </a:ext>
                </a:extLst>
              </p:cNvPr>
              <p:cNvSpPr>
                <a:spLocks noChangeArrowheads="1"/>
              </p:cNvSpPr>
              <p:nvPr/>
            </p:nvSpPr>
            <p:spPr bwMode="auto">
              <a:xfrm>
                <a:off x="7273359" y="5354496"/>
                <a:ext cx="1498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3" name="Oval 40">
                <a:extLst>
                  <a:ext uri="{FF2B5EF4-FFF2-40B4-BE49-F238E27FC236}">
                    <a16:creationId xmlns:a16="http://schemas.microsoft.com/office/drawing/2014/main" xmlns="" id="{C020C94E-BF83-421F-BC7E-2F0295006584}"/>
                  </a:ext>
                </a:extLst>
              </p:cNvPr>
              <p:cNvSpPr>
                <a:spLocks noChangeArrowheads="1"/>
              </p:cNvSpPr>
              <p:nvPr/>
            </p:nvSpPr>
            <p:spPr bwMode="auto">
              <a:xfrm>
                <a:off x="7039001" y="5382319"/>
                <a:ext cx="14982" cy="171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4" name="Oval 41">
                <a:extLst>
                  <a:ext uri="{FF2B5EF4-FFF2-40B4-BE49-F238E27FC236}">
                    <a16:creationId xmlns:a16="http://schemas.microsoft.com/office/drawing/2014/main" xmlns="" id="{F9612425-04C7-43BC-909D-31B433E27F51}"/>
                  </a:ext>
                </a:extLst>
              </p:cNvPr>
              <p:cNvSpPr>
                <a:spLocks noChangeArrowheads="1"/>
              </p:cNvSpPr>
              <p:nvPr/>
            </p:nvSpPr>
            <p:spPr bwMode="auto">
              <a:xfrm>
                <a:off x="7066823" y="5382319"/>
                <a:ext cx="14982" cy="1712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5" name="Oval 42">
                <a:extLst>
                  <a:ext uri="{FF2B5EF4-FFF2-40B4-BE49-F238E27FC236}">
                    <a16:creationId xmlns:a16="http://schemas.microsoft.com/office/drawing/2014/main" xmlns="" id="{F525E221-57C0-4FEA-BFD1-47F01D76ADF2}"/>
                  </a:ext>
                </a:extLst>
              </p:cNvPr>
              <p:cNvSpPr>
                <a:spLocks noChangeArrowheads="1"/>
              </p:cNvSpPr>
              <p:nvPr/>
            </p:nvSpPr>
            <p:spPr bwMode="auto">
              <a:xfrm>
                <a:off x="7095717" y="5382319"/>
                <a:ext cx="14982" cy="1712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6" name="Oval 43">
                <a:extLst>
                  <a:ext uri="{FF2B5EF4-FFF2-40B4-BE49-F238E27FC236}">
                    <a16:creationId xmlns:a16="http://schemas.microsoft.com/office/drawing/2014/main" xmlns="" id="{E7FB4857-4026-499D-9547-4D2828C1C112}"/>
                  </a:ext>
                </a:extLst>
              </p:cNvPr>
              <p:cNvSpPr>
                <a:spLocks noChangeArrowheads="1"/>
              </p:cNvSpPr>
              <p:nvPr/>
            </p:nvSpPr>
            <p:spPr bwMode="auto">
              <a:xfrm>
                <a:off x="7122471" y="5382319"/>
                <a:ext cx="16052" cy="1712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7" name="Oval 44">
                <a:extLst>
                  <a:ext uri="{FF2B5EF4-FFF2-40B4-BE49-F238E27FC236}">
                    <a16:creationId xmlns:a16="http://schemas.microsoft.com/office/drawing/2014/main" xmlns="" id="{427EBF34-C407-4D06-ABC2-10EC6BB22C8C}"/>
                  </a:ext>
                </a:extLst>
              </p:cNvPr>
              <p:cNvSpPr>
                <a:spLocks noChangeArrowheads="1"/>
              </p:cNvSpPr>
              <p:nvPr/>
            </p:nvSpPr>
            <p:spPr bwMode="auto">
              <a:xfrm>
                <a:off x="7150293" y="5382319"/>
                <a:ext cx="17122" cy="1712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8" name="Oval 45">
                <a:extLst>
                  <a:ext uri="{FF2B5EF4-FFF2-40B4-BE49-F238E27FC236}">
                    <a16:creationId xmlns:a16="http://schemas.microsoft.com/office/drawing/2014/main" xmlns="" id="{BFFE1976-C1BD-4E58-8CEA-0A48A8C15B09}"/>
                  </a:ext>
                </a:extLst>
              </p:cNvPr>
              <p:cNvSpPr>
                <a:spLocks noChangeArrowheads="1"/>
              </p:cNvSpPr>
              <p:nvPr/>
            </p:nvSpPr>
            <p:spPr bwMode="auto">
              <a:xfrm>
                <a:off x="7178117" y="5382319"/>
                <a:ext cx="16052" cy="171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9" name="Oval 46">
                <a:extLst>
                  <a:ext uri="{FF2B5EF4-FFF2-40B4-BE49-F238E27FC236}">
                    <a16:creationId xmlns:a16="http://schemas.microsoft.com/office/drawing/2014/main" xmlns="" id="{B632B73D-615D-4913-87D8-B0A2B86A49FE}"/>
                  </a:ext>
                </a:extLst>
              </p:cNvPr>
              <p:cNvSpPr>
                <a:spLocks noChangeArrowheads="1"/>
              </p:cNvSpPr>
              <p:nvPr/>
            </p:nvSpPr>
            <p:spPr bwMode="auto">
              <a:xfrm>
                <a:off x="7207011" y="5382319"/>
                <a:ext cx="14982" cy="1712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0" name="Oval 47">
                <a:extLst>
                  <a:ext uri="{FF2B5EF4-FFF2-40B4-BE49-F238E27FC236}">
                    <a16:creationId xmlns:a16="http://schemas.microsoft.com/office/drawing/2014/main" xmlns="" id="{3894560C-AB7A-4693-9D85-EFB11FC34672}"/>
                  </a:ext>
                </a:extLst>
              </p:cNvPr>
              <p:cNvSpPr>
                <a:spLocks noChangeArrowheads="1"/>
              </p:cNvSpPr>
              <p:nvPr/>
            </p:nvSpPr>
            <p:spPr bwMode="auto">
              <a:xfrm>
                <a:off x="7234834" y="5382319"/>
                <a:ext cx="16052" cy="1712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1" name="Oval 48">
                <a:extLst>
                  <a:ext uri="{FF2B5EF4-FFF2-40B4-BE49-F238E27FC236}">
                    <a16:creationId xmlns:a16="http://schemas.microsoft.com/office/drawing/2014/main" xmlns="" id="{1E7ECB3B-56D3-4BD4-AB14-807152D3AA05}"/>
                  </a:ext>
                </a:extLst>
              </p:cNvPr>
              <p:cNvSpPr>
                <a:spLocks noChangeArrowheads="1"/>
              </p:cNvSpPr>
              <p:nvPr/>
            </p:nvSpPr>
            <p:spPr bwMode="auto">
              <a:xfrm>
                <a:off x="7263727" y="5382319"/>
                <a:ext cx="14982" cy="1712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2" name="Oval 49">
                <a:extLst>
                  <a:ext uri="{FF2B5EF4-FFF2-40B4-BE49-F238E27FC236}">
                    <a16:creationId xmlns:a16="http://schemas.microsoft.com/office/drawing/2014/main" xmlns="" id="{55E7A483-373F-4E1C-BE05-367E924774FD}"/>
                  </a:ext>
                </a:extLst>
              </p:cNvPr>
              <p:cNvSpPr>
                <a:spLocks noChangeArrowheads="1"/>
              </p:cNvSpPr>
              <p:nvPr/>
            </p:nvSpPr>
            <p:spPr bwMode="auto">
              <a:xfrm>
                <a:off x="7291550" y="5382319"/>
                <a:ext cx="16052" cy="1712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3" name="Freeform 50">
                <a:extLst>
                  <a:ext uri="{FF2B5EF4-FFF2-40B4-BE49-F238E27FC236}">
                    <a16:creationId xmlns:a16="http://schemas.microsoft.com/office/drawing/2014/main" xmlns="" id="{0967448E-E05B-4669-B99B-D618C3F56F90}"/>
                  </a:ext>
                </a:extLst>
              </p:cNvPr>
              <p:cNvSpPr>
                <a:spLocks/>
              </p:cNvSpPr>
              <p:nvPr/>
            </p:nvSpPr>
            <p:spPr bwMode="auto">
              <a:xfrm>
                <a:off x="6774679" y="5291358"/>
                <a:ext cx="215096" cy="169080"/>
              </a:xfrm>
              <a:custGeom>
                <a:avLst/>
                <a:gdLst>
                  <a:gd name="T0" fmla="*/ 114 w 114"/>
                  <a:gd name="T1" fmla="*/ 0 h 89"/>
                  <a:gd name="T2" fmla="*/ 114 w 114"/>
                  <a:gd name="T3" fmla="*/ 89 h 89"/>
                  <a:gd name="T4" fmla="*/ 10 w 114"/>
                  <a:gd name="T5" fmla="*/ 89 h 89"/>
                  <a:gd name="T6" fmla="*/ 0 w 114"/>
                  <a:gd name="T7" fmla="*/ 80 h 89"/>
                  <a:gd name="T8" fmla="*/ 0 w 114"/>
                  <a:gd name="T9" fmla="*/ 10 h 89"/>
                  <a:gd name="T10" fmla="*/ 10 w 114"/>
                  <a:gd name="T11" fmla="*/ 0 h 89"/>
                  <a:gd name="T12" fmla="*/ 114 w 11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14" h="89">
                    <a:moveTo>
                      <a:pt x="114" y="0"/>
                    </a:moveTo>
                    <a:cubicBezTo>
                      <a:pt x="114" y="89"/>
                      <a:pt x="114" y="89"/>
                      <a:pt x="114" y="89"/>
                    </a:cubicBezTo>
                    <a:cubicBezTo>
                      <a:pt x="10" y="89"/>
                      <a:pt x="10" y="89"/>
                      <a:pt x="10" y="89"/>
                    </a:cubicBezTo>
                    <a:cubicBezTo>
                      <a:pt x="4" y="89"/>
                      <a:pt x="0" y="85"/>
                      <a:pt x="0" y="80"/>
                    </a:cubicBezTo>
                    <a:cubicBezTo>
                      <a:pt x="0" y="10"/>
                      <a:pt x="0" y="10"/>
                      <a:pt x="0" y="10"/>
                    </a:cubicBezTo>
                    <a:cubicBezTo>
                      <a:pt x="0" y="4"/>
                      <a:pt x="4" y="0"/>
                      <a:pt x="10" y="0"/>
                    </a:cubicBezTo>
                    <a:lnTo>
                      <a:pt x="114" y="0"/>
                    </a:lnTo>
                    <a:close/>
                  </a:path>
                </a:pathLst>
              </a:cu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4" name="Oval 51">
                <a:extLst>
                  <a:ext uri="{FF2B5EF4-FFF2-40B4-BE49-F238E27FC236}">
                    <a16:creationId xmlns:a16="http://schemas.microsoft.com/office/drawing/2014/main" xmlns="" id="{610BA237-47F2-4A2E-861D-BAE6F73FE966}"/>
                  </a:ext>
                </a:extLst>
              </p:cNvPr>
              <p:cNvSpPr>
                <a:spLocks noChangeArrowheads="1"/>
              </p:cNvSpPr>
              <p:nvPr/>
            </p:nvSpPr>
            <p:spPr bwMode="auto">
              <a:xfrm>
                <a:off x="6817483" y="5365196"/>
                <a:ext cx="32104" cy="31034"/>
              </a:xfrm>
              <a:prstGeom prst="ellipse">
                <a:avLst/>
              </a:prstGeom>
              <a:solidFill>
                <a:srgbClr val="00AF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5" name="Oval 52">
                <a:extLst>
                  <a:ext uri="{FF2B5EF4-FFF2-40B4-BE49-F238E27FC236}">
                    <a16:creationId xmlns:a16="http://schemas.microsoft.com/office/drawing/2014/main" xmlns="" id="{CB7D8344-C4FB-4687-997E-01195DC24A9C}"/>
                  </a:ext>
                </a:extLst>
              </p:cNvPr>
              <p:cNvSpPr>
                <a:spLocks noChangeArrowheads="1"/>
              </p:cNvSpPr>
              <p:nvPr/>
            </p:nvSpPr>
            <p:spPr bwMode="auto">
              <a:xfrm>
                <a:off x="6861359" y="5365196"/>
                <a:ext cx="32104" cy="31034"/>
              </a:xfrm>
              <a:prstGeom prst="ellipse">
                <a:avLst/>
              </a:prstGeom>
              <a:solidFill>
                <a:srgbClr val="F68D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6" name="Oval 53">
                <a:extLst>
                  <a:ext uri="{FF2B5EF4-FFF2-40B4-BE49-F238E27FC236}">
                    <a16:creationId xmlns:a16="http://schemas.microsoft.com/office/drawing/2014/main" xmlns="" id="{C19003E5-E483-491D-956E-0C72A2782767}"/>
                  </a:ext>
                </a:extLst>
              </p:cNvPr>
              <p:cNvSpPr>
                <a:spLocks noChangeArrowheads="1"/>
              </p:cNvSpPr>
              <p:nvPr/>
            </p:nvSpPr>
            <p:spPr bwMode="auto">
              <a:xfrm>
                <a:off x="6904164" y="5365196"/>
                <a:ext cx="32104" cy="31034"/>
              </a:xfrm>
              <a:prstGeom prst="ellipse">
                <a:avLst/>
              </a:prstGeom>
              <a:solidFill>
                <a:srgbClr val="9DC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7" name="Freeform 54">
                <a:extLst>
                  <a:ext uri="{FF2B5EF4-FFF2-40B4-BE49-F238E27FC236}">
                    <a16:creationId xmlns:a16="http://schemas.microsoft.com/office/drawing/2014/main" xmlns="" id="{0516D8C6-840A-417D-9CF8-5E78BB4DF14F}"/>
                  </a:ext>
                </a:extLst>
              </p:cNvPr>
              <p:cNvSpPr>
                <a:spLocks/>
              </p:cNvSpPr>
              <p:nvPr/>
            </p:nvSpPr>
            <p:spPr bwMode="auto">
              <a:xfrm>
                <a:off x="6774679" y="5488262"/>
                <a:ext cx="594992" cy="168010"/>
              </a:xfrm>
              <a:custGeom>
                <a:avLst/>
                <a:gdLst>
                  <a:gd name="T0" fmla="*/ 315 w 315"/>
                  <a:gd name="T1" fmla="*/ 9 h 89"/>
                  <a:gd name="T2" fmla="*/ 315 w 315"/>
                  <a:gd name="T3" fmla="*/ 79 h 89"/>
                  <a:gd name="T4" fmla="*/ 305 w 315"/>
                  <a:gd name="T5" fmla="*/ 89 h 89"/>
                  <a:gd name="T6" fmla="*/ 10 w 315"/>
                  <a:gd name="T7" fmla="*/ 89 h 89"/>
                  <a:gd name="T8" fmla="*/ 0 w 315"/>
                  <a:gd name="T9" fmla="*/ 79 h 89"/>
                  <a:gd name="T10" fmla="*/ 0 w 315"/>
                  <a:gd name="T11" fmla="*/ 9 h 89"/>
                  <a:gd name="T12" fmla="*/ 10 w 315"/>
                  <a:gd name="T13" fmla="*/ 0 h 89"/>
                  <a:gd name="T14" fmla="*/ 305 w 315"/>
                  <a:gd name="T15" fmla="*/ 0 h 89"/>
                  <a:gd name="T16" fmla="*/ 315 w 315"/>
                  <a:gd name="T17"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89">
                    <a:moveTo>
                      <a:pt x="315" y="9"/>
                    </a:moveTo>
                    <a:cubicBezTo>
                      <a:pt x="315" y="79"/>
                      <a:pt x="315" y="79"/>
                      <a:pt x="315" y="79"/>
                    </a:cubicBezTo>
                    <a:cubicBezTo>
                      <a:pt x="315" y="85"/>
                      <a:pt x="311" y="89"/>
                      <a:pt x="305" y="89"/>
                    </a:cubicBezTo>
                    <a:cubicBezTo>
                      <a:pt x="10" y="89"/>
                      <a:pt x="10" y="89"/>
                      <a:pt x="10" y="89"/>
                    </a:cubicBezTo>
                    <a:cubicBezTo>
                      <a:pt x="4" y="89"/>
                      <a:pt x="0" y="85"/>
                      <a:pt x="0" y="79"/>
                    </a:cubicBezTo>
                    <a:cubicBezTo>
                      <a:pt x="0" y="9"/>
                      <a:pt x="0" y="9"/>
                      <a:pt x="0" y="9"/>
                    </a:cubicBezTo>
                    <a:cubicBezTo>
                      <a:pt x="0" y="4"/>
                      <a:pt x="4" y="0"/>
                      <a:pt x="10" y="0"/>
                    </a:cubicBezTo>
                    <a:cubicBezTo>
                      <a:pt x="305" y="0"/>
                      <a:pt x="305" y="0"/>
                      <a:pt x="305" y="0"/>
                    </a:cubicBezTo>
                    <a:cubicBezTo>
                      <a:pt x="311" y="0"/>
                      <a:pt x="315" y="4"/>
                      <a:pt x="315" y="9"/>
                    </a:cubicBezTo>
                    <a:close/>
                  </a:path>
                </a:pathLst>
              </a:custGeom>
              <a:solidFill>
                <a:srgbClr val="004E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8" name="Oval 55">
                <a:extLst>
                  <a:ext uri="{FF2B5EF4-FFF2-40B4-BE49-F238E27FC236}">
                    <a16:creationId xmlns:a16="http://schemas.microsoft.com/office/drawing/2014/main" xmlns="" id="{5C358342-09CE-468C-A63E-3466C7EA101B}"/>
                  </a:ext>
                </a:extLst>
              </p:cNvPr>
              <p:cNvSpPr>
                <a:spLocks noChangeArrowheads="1"/>
              </p:cNvSpPr>
              <p:nvPr/>
            </p:nvSpPr>
            <p:spPr bwMode="auto">
              <a:xfrm>
                <a:off x="7019738" y="5549259"/>
                <a:ext cx="14982" cy="1712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9" name="Oval 56">
                <a:extLst>
                  <a:ext uri="{FF2B5EF4-FFF2-40B4-BE49-F238E27FC236}">
                    <a16:creationId xmlns:a16="http://schemas.microsoft.com/office/drawing/2014/main" xmlns="" id="{3BF0323D-88DE-4FD4-A963-1B33CE335C94}"/>
                  </a:ext>
                </a:extLst>
              </p:cNvPr>
              <p:cNvSpPr>
                <a:spLocks noChangeArrowheads="1"/>
              </p:cNvSpPr>
              <p:nvPr/>
            </p:nvSpPr>
            <p:spPr bwMode="auto">
              <a:xfrm>
                <a:off x="7048632" y="5549259"/>
                <a:ext cx="14982" cy="1712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0" name="Oval 57">
                <a:extLst>
                  <a:ext uri="{FF2B5EF4-FFF2-40B4-BE49-F238E27FC236}">
                    <a16:creationId xmlns:a16="http://schemas.microsoft.com/office/drawing/2014/main" xmlns="" id="{3FF1F766-6DDC-40AB-9B07-B64DCA656035}"/>
                  </a:ext>
                </a:extLst>
              </p:cNvPr>
              <p:cNvSpPr>
                <a:spLocks noChangeArrowheads="1"/>
              </p:cNvSpPr>
              <p:nvPr/>
            </p:nvSpPr>
            <p:spPr bwMode="auto">
              <a:xfrm>
                <a:off x="7076455" y="5549259"/>
                <a:ext cx="14982" cy="1712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1" name="Oval 58">
                <a:extLst>
                  <a:ext uri="{FF2B5EF4-FFF2-40B4-BE49-F238E27FC236}">
                    <a16:creationId xmlns:a16="http://schemas.microsoft.com/office/drawing/2014/main" xmlns="" id="{44A3993A-186D-4EC1-A3D2-04F0CA2B8F63}"/>
                  </a:ext>
                </a:extLst>
              </p:cNvPr>
              <p:cNvSpPr>
                <a:spLocks noChangeArrowheads="1"/>
              </p:cNvSpPr>
              <p:nvPr/>
            </p:nvSpPr>
            <p:spPr bwMode="auto">
              <a:xfrm>
                <a:off x="7103208" y="5549259"/>
                <a:ext cx="17122" cy="171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2" name="Oval 59">
                <a:extLst>
                  <a:ext uri="{FF2B5EF4-FFF2-40B4-BE49-F238E27FC236}">
                    <a16:creationId xmlns:a16="http://schemas.microsoft.com/office/drawing/2014/main" xmlns="" id="{DC8D225A-44D5-4299-9342-4D232BA9CA7C}"/>
                  </a:ext>
                </a:extLst>
              </p:cNvPr>
              <p:cNvSpPr>
                <a:spLocks noChangeArrowheads="1"/>
              </p:cNvSpPr>
              <p:nvPr/>
            </p:nvSpPr>
            <p:spPr bwMode="auto">
              <a:xfrm>
                <a:off x="7131032" y="5549259"/>
                <a:ext cx="17122" cy="1712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3" name="Oval 60">
                <a:extLst>
                  <a:ext uri="{FF2B5EF4-FFF2-40B4-BE49-F238E27FC236}">
                    <a16:creationId xmlns:a16="http://schemas.microsoft.com/office/drawing/2014/main" xmlns="" id="{F7F9281C-78EF-48FC-9DE3-F3F7F938D8FD}"/>
                  </a:ext>
                </a:extLst>
              </p:cNvPr>
              <p:cNvSpPr>
                <a:spLocks noChangeArrowheads="1"/>
              </p:cNvSpPr>
              <p:nvPr/>
            </p:nvSpPr>
            <p:spPr bwMode="auto">
              <a:xfrm>
                <a:off x="7159925" y="5549259"/>
                <a:ext cx="17122" cy="1712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4" name="Oval 61">
                <a:extLst>
                  <a:ext uri="{FF2B5EF4-FFF2-40B4-BE49-F238E27FC236}">
                    <a16:creationId xmlns:a16="http://schemas.microsoft.com/office/drawing/2014/main" xmlns="" id="{2EDA04BE-A2B2-483B-ADCB-B77838069F6A}"/>
                  </a:ext>
                </a:extLst>
              </p:cNvPr>
              <p:cNvSpPr>
                <a:spLocks noChangeArrowheads="1"/>
              </p:cNvSpPr>
              <p:nvPr/>
            </p:nvSpPr>
            <p:spPr bwMode="auto">
              <a:xfrm>
                <a:off x="7187748" y="5549259"/>
                <a:ext cx="14982" cy="1712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5" name="Oval 62">
                <a:extLst>
                  <a:ext uri="{FF2B5EF4-FFF2-40B4-BE49-F238E27FC236}">
                    <a16:creationId xmlns:a16="http://schemas.microsoft.com/office/drawing/2014/main" xmlns="" id="{E8319FF3-FF19-4B1D-A63D-87D71246B1A1}"/>
                  </a:ext>
                </a:extLst>
              </p:cNvPr>
              <p:cNvSpPr>
                <a:spLocks noChangeArrowheads="1"/>
              </p:cNvSpPr>
              <p:nvPr/>
            </p:nvSpPr>
            <p:spPr bwMode="auto">
              <a:xfrm>
                <a:off x="7216641" y="5549259"/>
                <a:ext cx="14982" cy="171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6" name="Oval 63">
                <a:extLst>
                  <a:ext uri="{FF2B5EF4-FFF2-40B4-BE49-F238E27FC236}">
                    <a16:creationId xmlns:a16="http://schemas.microsoft.com/office/drawing/2014/main" xmlns="" id="{19930A0C-6333-42BF-9D6A-1668495C7F4E}"/>
                  </a:ext>
                </a:extLst>
              </p:cNvPr>
              <p:cNvSpPr>
                <a:spLocks noChangeArrowheads="1"/>
              </p:cNvSpPr>
              <p:nvPr/>
            </p:nvSpPr>
            <p:spPr bwMode="auto">
              <a:xfrm>
                <a:off x="7244465" y="5549259"/>
                <a:ext cx="14982" cy="1712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7" name="Oval 64">
                <a:extLst>
                  <a:ext uri="{FF2B5EF4-FFF2-40B4-BE49-F238E27FC236}">
                    <a16:creationId xmlns:a16="http://schemas.microsoft.com/office/drawing/2014/main" xmlns="" id="{AE6C7F4B-B9E7-427E-8D6F-5A717B9B67B2}"/>
                  </a:ext>
                </a:extLst>
              </p:cNvPr>
              <p:cNvSpPr>
                <a:spLocks noChangeArrowheads="1"/>
              </p:cNvSpPr>
              <p:nvPr/>
            </p:nvSpPr>
            <p:spPr bwMode="auto">
              <a:xfrm>
                <a:off x="7273359" y="5549259"/>
                <a:ext cx="14982" cy="1712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8" name="Oval 65">
                <a:extLst>
                  <a:ext uri="{FF2B5EF4-FFF2-40B4-BE49-F238E27FC236}">
                    <a16:creationId xmlns:a16="http://schemas.microsoft.com/office/drawing/2014/main" xmlns="" id="{D7A80BDF-3CEF-446D-92B9-DA58B5C78D0F}"/>
                  </a:ext>
                </a:extLst>
              </p:cNvPr>
              <p:cNvSpPr>
                <a:spLocks noChangeArrowheads="1"/>
              </p:cNvSpPr>
              <p:nvPr/>
            </p:nvSpPr>
            <p:spPr bwMode="auto">
              <a:xfrm>
                <a:off x="7039001" y="5579223"/>
                <a:ext cx="14982" cy="1498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9" name="Oval 66">
                <a:extLst>
                  <a:ext uri="{FF2B5EF4-FFF2-40B4-BE49-F238E27FC236}">
                    <a16:creationId xmlns:a16="http://schemas.microsoft.com/office/drawing/2014/main" xmlns="" id="{171009C4-CF4B-479A-A752-11D4276001EC}"/>
                  </a:ext>
                </a:extLst>
              </p:cNvPr>
              <p:cNvSpPr>
                <a:spLocks noChangeArrowheads="1"/>
              </p:cNvSpPr>
              <p:nvPr/>
            </p:nvSpPr>
            <p:spPr bwMode="auto">
              <a:xfrm>
                <a:off x="7066823" y="5579223"/>
                <a:ext cx="1498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60" name="Oval 67">
                <a:extLst>
                  <a:ext uri="{FF2B5EF4-FFF2-40B4-BE49-F238E27FC236}">
                    <a16:creationId xmlns:a16="http://schemas.microsoft.com/office/drawing/2014/main" xmlns="" id="{B2206ECF-0394-409B-9789-57F4E6257C99}"/>
                  </a:ext>
                </a:extLst>
              </p:cNvPr>
              <p:cNvSpPr>
                <a:spLocks noChangeArrowheads="1"/>
              </p:cNvSpPr>
              <p:nvPr/>
            </p:nvSpPr>
            <p:spPr bwMode="auto">
              <a:xfrm>
                <a:off x="7095717" y="5579223"/>
                <a:ext cx="1498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61" name="Oval 68">
                <a:extLst>
                  <a:ext uri="{FF2B5EF4-FFF2-40B4-BE49-F238E27FC236}">
                    <a16:creationId xmlns:a16="http://schemas.microsoft.com/office/drawing/2014/main" xmlns="" id="{C86CD63D-0818-45DE-A22B-1304F8BE803D}"/>
                  </a:ext>
                </a:extLst>
              </p:cNvPr>
              <p:cNvSpPr>
                <a:spLocks noChangeArrowheads="1"/>
              </p:cNvSpPr>
              <p:nvPr/>
            </p:nvSpPr>
            <p:spPr bwMode="auto">
              <a:xfrm>
                <a:off x="7122471" y="5579223"/>
                <a:ext cx="1605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62" name="Oval 69">
                <a:extLst>
                  <a:ext uri="{FF2B5EF4-FFF2-40B4-BE49-F238E27FC236}">
                    <a16:creationId xmlns:a16="http://schemas.microsoft.com/office/drawing/2014/main" xmlns="" id="{E84548FF-1AB2-4010-B671-52545F45C6D4}"/>
                  </a:ext>
                </a:extLst>
              </p:cNvPr>
              <p:cNvSpPr>
                <a:spLocks noChangeArrowheads="1"/>
              </p:cNvSpPr>
              <p:nvPr/>
            </p:nvSpPr>
            <p:spPr bwMode="auto">
              <a:xfrm>
                <a:off x="7150293" y="5579223"/>
                <a:ext cx="1712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63" name="Oval 70">
                <a:extLst>
                  <a:ext uri="{FF2B5EF4-FFF2-40B4-BE49-F238E27FC236}">
                    <a16:creationId xmlns:a16="http://schemas.microsoft.com/office/drawing/2014/main" xmlns="" id="{75EAA969-1297-4F91-A339-A41E76547A8C}"/>
                  </a:ext>
                </a:extLst>
              </p:cNvPr>
              <p:cNvSpPr>
                <a:spLocks noChangeArrowheads="1"/>
              </p:cNvSpPr>
              <p:nvPr/>
            </p:nvSpPr>
            <p:spPr bwMode="auto">
              <a:xfrm>
                <a:off x="7178117" y="5579223"/>
                <a:ext cx="16052" cy="1498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64" name="Oval 71">
                <a:extLst>
                  <a:ext uri="{FF2B5EF4-FFF2-40B4-BE49-F238E27FC236}">
                    <a16:creationId xmlns:a16="http://schemas.microsoft.com/office/drawing/2014/main" xmlns="" id="{5E6D424E-71F4-49F8-B056-CD9F748A8D99}"/>
                  </a:ext>
                </a:extLst>
              </p:cNvPr>
              <p:cNvSpPr>
                <a:spLocks noChangeArrowheads="1"/>
              </p:cNvSpPr>
              <p:nvPr/>
            </p:nvSpPr>
            <p:spPr bwMode="auto">
              <a:xfrm>
                <a:off x="7207011" y="5579223"/>
                <a:ext cx="1498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65" name="Oval 72">
                <a:extLst>
                  <a:ext uri="{FF2B5EF4-FFF2-40B4-BE49-F238E27FC236}">
                    <a16:creationId xmlns:a16="http://schemas.microsoft.com/office/drawing/2014/main" xmlns="" id="{468C39E3-6988-4109-A77B-EEBA751B37A6}"/>
                  </a:ext>
                </a:extLst>
              </p:cNvPr>
              <p:cNvSpPr>
                <a:spLocks noChangeArrowheads="1"/>
              </p:cNvSpPr>
              <p:nvPr/>
            </p:nvSpPr>
            <p:spPr bwMode="auto">
              <a:xfrm>
                <a:off x="7234834" y="5579223"/>
                <a:ext cx="1605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66" name="Oval 73">
                <a:extLst>
                  <a:ext uri="{FF2B5EF4-FFF2-40B4-BE49-F238E27FC236}">
                    <a16:creationId xmlns:a16="http://schemas.microsoft.com/office/drawing/2014/main" xmlns="" id="{8E9B8C74-D1D5-491D-BB1C-4326C3938E7D}"/>
                  </a:ext>
                </a:extLst>
              </p:cNvPr>
              <p:cNvSpPr>
                <a:spLocks noChangeArrowheads="1"/>
              </p:cNvSpPr>
              <p:nvPr/>
            </p:nvSpPr>
            <p:spPr bwMode="auto">
              <a:xfrm>
                <a:off x="7263727" y="5579223"/>
                <a:ext cx="1498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67" name="Oval 74">
                <a:extLst>
                  <a:ext uri="{FF2B5EF4-FFF2-40B4-BE49-F238E27FC236}">
                    <a16:creationId xmlns:a16="http://schemas.microsoft.com/office/drawing/2014/main" xmlns="" id="{E929622D-A897-40E6-AE68-BDDBFAFEE15B}"/>
                  </a:ext>
                </a:extLst>
              </p:cNvPr>
              <p:cNvSpPr>
                <a:spLocks noChangeArrowheads="1"/>
              </p:cNvSpPr>
              <p:nvPr/>
            </p:nvSpPr>
            <p:spPr bwMode="auto">
              <a:xfrm>
                <a:off x="7291550" y="5579223"/>
                <a:ext cx="1605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68" name="Freeform 75">
                <a:extLst>
                  <a:ext uri="{FF2B5EF4-FFF2-40B4-BE49-F238E27FC236}">
                    <a16:creationId xmlns:a16="http://schemas.microsoft.com/office/drawing/2014/main" xmlns="" id="{AE75EF3E-532D-455B-ADF0-FDC82A6CDBE7}"/>
                  </a:ext>
                </a:extLst>
              </p:cNvPr>
              <p:cNvSpPr>
                <a:spLocks/>
              </p:cNvSpPr>
              <p:nvPr/>
            </p:nvSpPr>
            <p:spPr bwMode="auto">
              <a:xfrm>
                <a:off x="6774679" y="5488262"/>
                <a:ext cx="215096" cy="168010"/>
              </a:xfrm>
              <a:custGeom>
                <a:avLst/>
                <a:gdLst>
                  <a:gd name="T0" fmla="*/ 114 w 114"/>
                  <a:gd name="T1" fmla="*/ 0 h 89"/>
                  <a:gd name="T2" fmla="*/ 114 w 114"/>
                  <a:gd name="T3" fmla="*/ 89 h 89"/>
                  <a:gd name="T4" fmla="*/ 10 w 114"/>
                  <a:gd name="T5" fmla="*/ 89 h 89"/>
                  <a:gd name="T6" fmla="*/ 0 w 114"/>
                  <a:gd name="T7" fmla="*/ 79 h 89"/>
                  <a:gd name="T8" fmla="*/ 0 w 114"/>
                  <a:gd name="T9" fmla="*/ 9 h 89"/>
                  <a:gd name="T10" fmla="*/ 10 w 114"/>
                  <a:gd name="T11" fmla="*/ 0 h 89"/>
                  <a:gd name="T12" fmla="*/ 114 w 11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14" h="89">
                    <a:moveTo>
                      <a:pt x="114" y="0"/>
                    </a:moveTo>
                    <a:cubicBezTo>
                      <a:pt x="114" y="89"/>
                      <a:pt x="114" y="89"/>
                      <a:pt x="114" y="89"/>
                    </a:cubicBezTo>
                    <a:cubicBezTo>
                      <a:pt x="10" y="89"/>
                      <a:pt x="10" y="89"/>
                      <a:pt x="10" y="89"/>
                    </a:cubicBezTo>
                    <a:cubicBezTo>
                      <a:pt x="4" y="89"/>
                      <a:pt x="0" y="85"/>
                      <a:pt x="0" y="79"/>
                    </a:cubicBezTo>
                    <a:cubicBezTo>
                      <a:pt x="0" y="9"/>
                      <a:pt x="0" y="9"/>
                      <a:pt x="0" y="9"/>
                    </a:cubicBezTo>
                    <a:cubicBezTo>
                      <a:pt x="0" y="4"/>
                      <a:pt x="4" y="0"/>
                      <a:pt x="10" y="0"/>
                    </a:cubicBezTo>
                    <a:lnTo>
                      <a:pt x="114" y="0"/>
                    </a:lnTo>
                    <a:close/>
                  </a:path>
                </a:pathLst>
              </a:cu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69" name="Oval 76">
                <a:extLst>
                  <a:ext uri="{FF2B5EF4-FFF2-40B4-BE49-F238E27FC236}">
                    <a16:creationId xmlns:a16="http://schemas.microsoft.com/office/drawing/2014/main" xmlns="" id="{84C56E1E-A2BD-4674-805D-43216035EC47}"/>
                  </a:ext>
                </a:extLst>
              </p:cNvPr>
              <p:cNvSpPr>
                <a:spLocks noChangeArrowheads="1"/>
              </p:cNvSpPr>
              <p:nvPr/>
            </p:nvSpPr>
            <p:spPr bwMode="auto">
              <a:xfrm>
                <a:off x="6817483" y="5559960"/>
                <a:ext cx="32104" cy="32104"/>
              </a:xfrm>
              <a:prstGeom prst="ellipse">
                <a:avLst/>
              </a:prstGeom>
              <a:solidFill>
                <a:srgbClr val="00AF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70" name="Oval 77">
                <a:extLst>
                  <a:ext uri="{FF2B5EF4-FFF2-40B4-BE49-F238E27FC236}">
                    <a16:creationId xmlns:a16="http://schemas.microsoft.com/office/drawing/2014/main" xmlns="" id="{64739320-5D81-401D-9EC2-FC19D9F19727}"/>
                  </a:ext>
                </a:extLst>
              </p:cNvPr>
              <p:cNvSpPr>
                <a:spLocks noChangeArrowheads="1"/>
              </p:cNvSpPr>
              <p:nvPr/>
            </p:nvSpPr>
            <p:spPr bwMode="auto">
              <a:xfrm>
                <a:off x="6861359" y="5559960"/>
                <a:ext cx="32104" cy="32104"/>
              </a:xfrm>
              <a:prstGeom prst="ellipse">
                <a:avLst/>
              </a:prstGeom>
              <a:solidFill>
                <a:srgbClr val="F68D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71" name="Oval 78">
                <a:extLst>
                  <a:ext uri="{FF2B5EF4-FFF2-40B4-BE49-F238E27FC236}">
                    <a16:creationId xmlns:a16="http://schemas.microsoft.com/office/drawing/2014/main" xmlns="" id="{5A08CFAB-6B59-443E-B30E-39BFDB16F2EE}"/>
                  </a:ext>
                </a:extLst>
              </p:cNvPr>
              <p:cNvSpPr>
                <a:spLocks noChangeArrowheads="1"/>
              </p:cNvSpPr>
              <p:nvPr/>
            </p:nvSpPr>
            <p:spPr bwMode="auto">
              <a:xfrm>
                <a:off x="6904164" y="5559960"/>
                <a:ext cx="32104" cy="32104"/>
              </a:xfrm>
              <a:prstGeom prst="ellipse">
                <a:avLst/>
              </a:prstGeom>
              <a:solidFill>
                <a:srgbClr val="9DC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72" name="Freeform 79">
                <a:extLst>
                  <a:ext uri="{FF2B5EF4-FFF2-40B4-BE49-F238E27FC236}">
                    <a16:creationId xmlns:a16="http://schemas.microsoft.com/office/drawing/2014/main" xmlns="" id="{A3390B83-DF6C-4E4E-B1A5-0C98DD054923}"/>
                  </a:ext>
                </a:extLst>
              </p:cNvPr>
              <p:cNvSpPr>
                <a:spLocks/>
              </p:cNvSpPr>
              <p:nvPr/>
            </p:nvSpPr>
            <p:spPr bwMode="auto">
              <a:xfrm>
                <a:off x="6774679" y="5683025"/>
                <a:ext cx="594992" cy="170150"/>
              </a:xfrm>
              <a:custGeom>
                <a:avLst/>
                <a:gdLst>
                  <a:gd name="T0" fmla="*/ 315 w 315"/>
                  <a:gd name="T1" fmla="*/ 10 h 90"/>
                  <a:gd name="T2" fmla="*/ 315 w 315"/>
                  <a:gd name="T3" fmla="*/ 80 h 90"/>
                  <a:gd name="T4" fmla="*/ 305 w 315"/>
                  <a:gd name="T5" fmla="*/ 90 h 90"/>
                  <a:gd name="T6" fmla="*/ 10 w 315"/>
                  <a:gd name="T7" fmla="*/ 90 h 90"/>
                  <a:gd name="T8" fmla="*/ 0 w 315"/>
                  <a:gd name="T9" fmla="*/ 80 h 90"/>
                  <a:gd name="T10" fmla="*/ 0 w 315"/>
                  <a:gd name="T11" fmla="*/ 10 h 90"/>
                  <a:gd name="T12" fmla="*/ 10 w 315"/>
                  <a:gd name="T13" fmla="*/ 0 h 90"/>
                  <a:gd name="T14" fmla="*/ 305 w 315"/>
                  <a:gd name="T15" fmla="*/ 0 h 90"/>
                  <a:gd name="T16" fmla="*/ 315 w 315"/>
                  <a:gd name="T17" fmla="*/ 1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90">
                    <a:moveTo>
                      <a:pt x="315" y="10"/>
                    </a:moveTo>
                    <a:cubicBezTo>
                      <a:pt x="315" y="80"/>
                      <a:pt x="315" y="80"/>
                      <a:pt x="315" y="80"/>
                    </a:cubicBezTo>
                    <a:cubicBezTo>
                      <a:pt x="315" y="85"/>
                      <a:pt x="311" y="90"/>
                      <a:pt x="305" y="90"/>
                    </a:cubicBezTo>
                    <a:cubicBezTo>
                      <a:pt x="10" y="90"/>
                      <a:pt x="10" y="90"/>
                      <a:pt x="10" y="90"/>
                    </a:cubicBezTo>
                    <a:cubicBezTo>
                      <a:pt x="4" y="90"/>
                      <a:pt x="0" y="85"/>
                      <a:pt x="0" y="80"/>
                    </a:cubicBezTo>
                    <a:cubicBezTo>
                      <a:pt x="0" y="10"/>
                      <a:pt x="0" y="10"/>
                      <a:pt x="0" y="10"/>
                    </a:cubicBezTo>
                    <a:cubicBezTo>
                      <a:pt x="0" y="5"/>
                      <a:pt x="4" y="0"/>
                      <a:pt x="10" y="0"/>
                    </a:cubicBezTo>
                    <a:cubicBezTo>
                      <a:pt x="305" y="0"/>
                      <a:pt x="305" y="0"/>
                      <a:pt x="305" y="0"/>
                    </a:cubicBezTo>
                    <a:cubicBezTo>
                      <a:pt x="311" y="0"/>
                      <a:pt x="315" y="5"/>
                      <a:pt x="315" y="10"/>
                    </a:cubicBezTo>
                    <a:close/>
                  </a:path>
                </a:pathLst>
              </a:custGeom>
              <a:solidFill>
                <a:srgbClr val="004E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73" name="Oval 80">
                <a:extLst>
                  <a:ext uri="{FF2B5EF4-FFF2-40B4-BE49-F238E27FC236}">
                    <a16:creationId xmlns:a16="http://schemas.microsoft.com/office/drawing/2014/main" xmlns="" id="{AA920472-C415-4FAF-A2A5-5591624ED1FB}"/>
                  </a:ext>
                </a:extLst>
              </p:cNvPr>
              <p:cNvSpPr>
                <a:spLocks noChangeArrowheads="1"/>
              </p:cNvSpPr>
              <p:nvPr/>
            </p:nvSpPr>
            <p:spPr bwMode="auto">
              <a:xfrm>
                <a:off x="7019738" y="5745092"/>
                <a:ext cx="14982" cy="1605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74" name="Oval 81">
                <a:extLst>
                  <a:ext uri="{FF2B5EF4-FFF2-40B4-BE49-F238E27FC236}">
                    <a16:creationId xmlns:a16="http://schemas.microsoft.com/office/drawing/2014/main" xmlns="" id="{AFCF8D58-1439-4B74-8237-AC7BBDE58552}"/>
                  </a:ext>
                </a:extLst>
              </p:cNvPr>
              <p:cNvSpPr>
                <a:spLocks noChangeArrowheads="1"/>
              </p:cNvSpPr>
              <p:nvPr/>
            </p:nvSpPr>
            <p:spPr bwMode="auto">
              <a:xfrm>
                <a:off x="7048632" y="5745092"/>
                <a:ext cx="14982" cy="1605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75" name="Oval 82">
                <a:extLst>
                  <a:ext uri="{FF2B5EF4-FFF2-40B4-BE49-F238E27FC236}">
                    <a16:creationId xmlns:a16="http://schemas.microsoft.com/office/drawing/2014/main" xmlns="" id="{53085C99-BD54-4C20-AC29-6EEAA47580AE}"/>
                  </a:ext>
                </a:extLst>
              </p:cNvPr>
              <p:cNvSpPr>
                <a:spLocks noChangeArrowheads="1"/>
              </p:cNvSpPr>
              <p:nvPr/>
            </p:nvSpPr>
            <p:spPr bwMode="auto">
              <a:xfrm>
                <a:off x="7076455" y="5745092"/>
                <a:ext cx="14982" cy="1605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76" name="Oval 83">
                <a:extLst>
                  <a:ext uri="{FF2B5EF4-FFF2-40B4-BE49-F238E27FC236}">
                    <a16:creationId xmlns:a16="http://schemas.microsoft.com/office/drawing/2014/main" xmlns="" id="{A9010743-3057-4AB3-BD17-F06C8550A36F}"/>
                  </a:ext>
                </a:extLst>
              </p:cNvPr>
              <p:cNvSpPr>
                <a:spLocks noChangeArrowheads="1"/>
              </p:cNvSpPr>
              <p:nvPr/>
            </p:nvSpPr>
            <p:spPr bwMode="auto">
              <a:xfrm>
                <a:off x="7103208" y="5745092"/>
                <a:ext cx="17122" cy="160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77" name="Oval 84">
                <a:extLst>
                  <a:ext uri="{FF2B5EF4-FFF2-40B4-BE49-F238E27FC236}">
                    <a16:creationId xmlns:a16="http://schemas.microsoft.com/office/drawing/2014/main" xmlns="" id="{8580D7A7-B7DD-459B-BF7E-109CECCEAF95}"/>
                  </a:ext>
                </a:extLst>
              </p:cNvPr>
              <p:cNvSpPr>
                <a:spLocks noChangeArrowheads="1"/>
              </p:cNvSpPr>
              <p:nvPr/>
            </p:nvSpPr>
            <p:spPr bwMode="auto">
              <a:xfrm>
                <a:off x="7131032" y="5745092"/>
                <a:ext cx="17122" cy="1605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78" name="Oval 85">
                <a:extLst>
                  <a:ext uri="{FF2B5EF4-FFF2-40B4-BE49-F238E27FC236}">
                    <a16:creationId xmlns:a16="http://schemas.microsoft.com/office/drawing/2014/main" xmlns="" id="{F6B2B499-1C82-474D-BACB-515237FEC0F2}"/>
                  </a:ext>
                </a:extLst>
              </p:cNvPr>
              <p:cNvSpPr>
                <a:spLocks noChangeArrowheads="1"/>
              </p:cNvSpPr>
              <p:nvPr/>
            </p:nvSpPr>
            <p:spPr bwMode="auto">
              <a:xfrm>
                <a:off x="7159925" y="5745092"/>
                <a:ext cx="17122" cy="1605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79" name="Oval 86">
                <a:extLst>
                  <a:ext uri="{FF2B5EF4-FFF2-40B4-BE49-F238E27FC236}">
                    <a16:creationId xmlns:a16="http://schemas.microsoft.com/office/drawing/2014/main" xmlns="" id="{82D15F7D-8F26-40EE-A87F-D491BCCC7F6F}"/>
                  </a:ext>
                </a:extLst>
              </p:cNvPr>
              <p:cNvSpPr>
                <a:spLocks noChangeArrowheads="1"/>
              </p:cNvSpPr>
              <p:nvPr/>
            </p:nvSpPr>
            <p:spPr bwMode="auto">
              <a:xfrm>
                <a:off x="7187748" y="5745092"/>
                <a:ext cx="14982" cy="1605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80" name="Oval 87">
                <a:extLst>
                  <a:ext uri="{FF2B5EF4-FFF2-40B4-BE49-F238E27FC236}">
                    <a16:creationId xmlns:a16="http://schemas.microsoft.com/office/drawing/2014/main" xmlns="" id="{C38E674F-E2ED-4D94-91B4-26D09071B200}"/>
                  </a:ext>
                </a:extLst>
              </p:cNvPr>
              <p:cNvSpPr>
                <a:spLocks noChangeArrowheads="1"/>
              </p:cNvSpPr>
              <p:nvPr/>
            </p:nvSpPr>
            <p:spPr bwMode="auto">
              <a:xfrm>
                <a:off x="7216641" y="5745092"/>
                <a:ext cx="14982" cy="160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81" name="Oval 88">
                <a:extLst>
                  <a:ext uri="{FF2B5EF4-FFF2-40B4-BE49-F238E27FC236}">
                    <a16:creationId xmlns:a16="http://schemas.microsoft.com/office/drawing/2014/main" xmlns="" id="{045F8276-E9AB-4734-80E7-BFA77833647C}"/>
                  </a:ext>
                </a:extLst>
              </p:cNvPr>
              <p:cNvSpPr>
                <a:spLocks noChangeArrowheads="1"/>
              </p:cNvSpPr>
              <p:nvPr/>
            </p:nvSpPr>
            <p:spPr bwMode="auto">
              <a:xfrm>
                <a:off x="7244465" y="5745092"/>
                <a:ext cx="14982" cy="1605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82" name="Oval 89">
                <a:extLst>
                  <a:ext uri="{FF2B5EF4-FFF2-40B4-BE49-F238E27FC236}">
                    <a16:creationId xmlns:a16="http://schemas.microsoft.com/office/drawing/2014/main" xmlns="" id="{53342960-C3DC-4C2C-A286-2C3BA4455776}"/>
                  </a:ext>
                </a:extLst>
              </p:cNvPr>
              <p:cNvSpPr>
                <a:spLocks noChangeArrowheads="1"/>
              </p:cNvSpPr>
              <p:nvPr/>
            </p:nvSpPr>
            <p:spPr bwMode="auto">
              <a:xfrm>
                <a:off x="7273359" y="5745092"/>
                <a:ext cx="14982" cy="1605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83" name="Oval 90">
                <a:extLst>
                  <a:ext uri="{FF2B5EF4-FFF2-40B4-BE49-F238E27FC236}">
                    <a16:creationId xmlns:a16="http://schemas.microsoft.com/office/drawing/2014/main" xmlns="" id="{4669F664-6611-4B7E-8305-9CDC6D05D757}"/>
                  </a:ext>
                </a:extLst>
              </p:cNvPr>
              <p:cNvSpPr>
                <a:spLocks noChangeArrowheads="1"/>
              </p:cNvSpPr>
              <p:nvPr/>
            </p:nvSpPr>
            <p:spPr bwMode="auto">
              <a:xfrm>
                <a:off x="7039001" y="5776126"/>
                <a:ext cx="14982" cy="1498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84" name="Oval 91">
                <a:extLst>
                  <a:ext uri="{FF2B5EF4-FFF2-40B4-BE49-F238E27FC236}">
                    <a16:creationId xmlns:a16="http://schemas.microsoft.com/office/drawing/2014/main" xmlns="" id="{52FB8187-059A-4FB3-BD35-96846F0D93C2}"/>
                  </a:ext>
                </a:extLst>
              </p:cNvPr>
              <p:cNvSpPr>
                <a:spLocks noChangeArrowheads="1"/>
              </p:cNvSpPr>
              <p:nvPr/>
            </p:nvSpPr>
            <p:spPr bwMode="auto">
              <a:xfrm>
                <a:off x="7066823" y="5776126"/>
                <a:ext cx="1498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85" name="Oval 92">
                <a:extLst>
                  <a:ext uri="{FF2B5EF4-FFF2-40B4-BE49-F238E27FC236}">
                    <a16:creationId xmlns:a16="http://schemas.microsoft.com/office/drawing/2014/main" xmlns="" id="{3652AE6D-FF92-4843-8791-91F073019799}"/>
                  </a:ext>
                </a:extLst>
              </p:cNvPr>
              <p:cNvSpPr>
                <a:spLocks noChangeArrowheads="1"/>
              </p:cNvSpPr>
              <p:nvPr/>
            </p:nvSpPr>
            <p:spPr bwMode="auto">
              <a:xfrm>
                <a:off x="7095717" y="5776126"/>
                <a:ext cx="1498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86" name="Oval 93">
                <a:extLst>
                  <a:ext uri="{FF2B5EF4-FFF2-40B4-BE49-F238E27FC236}">
                    <a16:creationId xmlns:a16="http://schemas.microsoft.com/office/drawing/2014/main" xmlns="" id="{06337A62-7A51-457E-AA0E-52976210FF5F}"/>
                  </a:ext>
                </a:extLst>
              </p:cNvPr>
              <p:cNvSpPr>
                <a:spLocks noChangeArrowheads="1"/>
              </p:cNvSpPr>
              <p:nvPr/>
            </p:nvSpPr>
            <p:spPr bwMode="auto">
              <a:xfrm>
                <a:off x="7122471" y="5776126"/>
                <a:ext cx="1605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87" name="Oval 94">
                <a:extLst>
                  <a:ext uri="{FF2B5EF4-FFF2-40B4-BE49-F238E27FC236}">
                    <a16:creationId xmlns:a16="http://schemas.microsoft.com/office/drawing/2014/main" xmlns="" id="{5F1769D0-12AA-4D12-A1AC-5594E6162024}"/>
                  </a:ext>
                </a:extLst>
              </p:cNvPr>
              <p:cNvSpPr>
                <a:spLocks noChangeArrowheads="1"/>
              </p:cNvSpPr>
              <p:nvPr/>
            </p:nvSpPr>
            <p:spPr bwMode="auto">
              <a:xfrm>
                <a:off x="7150293" y="5776126"/>
                <a:ext cx="1712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88" name="Oval 95">
                <a:extLst>
                  <a:ext uri="{FF2B5EF4-FFF2-40B4-BE49-F238E27FC236}">
                    <a16:creationId xmlns:a16="http://schemas.microsoft.com/office/drawing/2014/main" xmlns="" id="{FB1CE9B2-011D-489E-BD5A-377D2FCF1C20}"/>
                  </a:ext>
                </a:extLst>
              </p:cNvPr>
              <p:cNvSpPr>
                <a:spLocks noChangeArrowheads="1"/>
              </p:cNvSpPr>
              <p:nvPr/>
            </p:nvSpPr>
            <p:spPr bwMode="auto">
              <a:xfrm>
                <a:off x="7178117" y="5776126"/>
                <a:ext cx="16052" cy="1498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89" name="Oval 96">
                <a:extLst>
                  <a:ext uri="{FF2B5EF4-FFF2-40B4-BE49-F238E27FC236}">
                    <a16:creationId xmlns:a16="http://schemas.microsoft.com/office/drawing/2014/main" xmlns="" id="{7F714F0C-7D60-4D96-B52F-B1ABAD4EEC5B}"/>
                  </a:ext>
                </a:extLst>
              </p:cNvPr>
              <p:cNvSpPr>
                <a:spLocks noChangeArrowheads="1"/>
              </p:cNvSpPr>
              <p:nvPr/>
            </p:nvSpPr>
            <p:spPr bwMode="auto">
              <a:xfrm>
                <a:off x="7207011" y="5776126"/>
                <a:ext cx="1498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90" name="Oval 97">
                <a:extLst>
                  <a:ext uri="{FF2B5EF4-FFF2-40B4-BE49-F238E27FC236}">
                    <a16:creationId xmlns:a16="http://schemas.microsoft.com/office/drawing/2014/main" xmlns="" id="{E6DFC929-43BA-4202-9281-31110D387B11}"/>
                  </a:ext>
                </a:extLst>
              </p:cNvPr>
              <p:cNvSpPr>
                <a:spLocks noChangeArrowheads="1"/>
              </p:cNvSpPr>
              <p:nvPr/>
            </p:nvSpPr>
            <p:spPr bwMode="auto">
              <a:xfrm>
                <a:off x="7234834" y="5776126"/>
                <a:ext cx="1605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91" name="Oval 98">
                <a:extLst>
                  <a:ext uri="{FF2B5EF4-FFF2-40B4-BE49-F238E27FC236}">
                    <a16:creationId xmlns:a16="http://schemas.microsoft.com/office/drawing/2014/main" xmlns="" id="{B539512B-3F28-44F4-BD49-F002838C01FF}"/>
                  </a:ext>
                </a:extLst>
              </p:cNvPr>
              <p:cNvSpPr>
                <a:spLocks noChangeArrowheads="1"/>
              </p:cNvSpPr>
              <p:nvPr/>
            </p:nvSpPr>
            <p:spPr bwMode="auto">
              <a:xfrm>
                <a:off x="7263727" y="5776126"/>
                <a:ext cx="1498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92" name="Oval 99">
                <a:extLst>
                  <a:ext uri="{FF2B5EF4-FFF2-40B4-BE49-F238E27FC236}">
                    <a16:creationId xmlns:a16="http://schemas.microsoft.com/office/drawing/2014/main" xmlns="" id="{65D4224C-55C8-4371-9064-694D84635986}"/>
                  </a:ext>
                </a:extLst>
              </p:cNvPr>
              <p:cNvSpPr>
                <a:spLocks noChangeArrowheads="1"/>
              </p:cNvSpPr>
              <p:nvPr/>
            </p:nvSpPr>
            <p:spPr bwMode="auto">
              <a:xfrm>
                <a:off x="7291550" y="5776126"/>
                <a:ext cx="1605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93" name="Freeform 100">
                <a:extLst>
                  <a:ext uri="{FF2B5EF4-FFF2-40B4-BE49-F238E27FC236}">
                    <a16:creationId xmlns:a16="http://schemas.microsoft.com/office/drawing/2014/main" xmlns="" id="{0194B5A0-563E-4F47-BB09-EE760DF69423}"/>
                  </a:ext>
                </a:extLst>
              </p:cNvPr>
              <p:cNvSpPr>
                <a:spLocks/>
              </p:cNvSpPr>
              <p:nvPr/>
            </p:nvSpPr>
            <p:spPr bwMode="auto">
              <a:xfrm>
                <a:off x="6774679" y="5683025"/>
                <a:ext cx="215096" cy="170150"/>
              </a:xfrm>
              <a:custGeom>
                <a:avLst/>
                <a:gdLst>
                  <a:gd name="T0" fmla="*/ 114 w 114"/>
                  <a:gd name="T1" fmla="*/ 0 h 90"/>
                  <a:gd name="T2" fmla="*/ 114 w 114"/>
                  <a:gd name="T3" fmla="*/ 90 h 90"/>
                  <a:gd name="T4" fmla="*/ 10 w 114"/>
                  <a:gd name="T5" fmla="*/ 90 h 90"/>
                  <a:gd name="T6" fmla="*/ 0 w 114"/>
                  <a:gd name="T7" fmla="*/ 80 h 90"/>
                  <a:gd name="T8" fmla="*/ 0 w 114"/>
                  <a:gd name="T9" fmla="*/ 10 h 90"/>
                  <a:gd name="T10" fmla="*/ 10 w 114"/>
                  <a:gd name="T11" fmla="*/ 0 h 90"/>
                  <a:gd name="T12" fmla="*/ 114 w 114"/>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114" h="90">
                    <a:moveTo>
                      <a:pt x="114" y="0"/>
                    </a:moveTo>
                    <a:cubicBezTo>
                      <a:pt x="114" y="90"/>
                      <a:pt x="114" y="90"/>
                      <a:pt x="114" y="90"/>
                    </a:cubicBezTo>
                    <a:cubicBezTo>
                      <a:pt x="10" y="90"/>
                      <a:pt x="10" y="90"/>
                      <a:pt x="10" y="90"/>
                    </a:cubicBezTo>
                    <a:cubicBezTo>
                      <a:pt x="4" y="90"/>
                      <a:pt x="0" y="85"/>
                      <a:pt x="0" y="80"/>
                    </a:cubicBezTo>
                    <a:cubicBezTo>
                      <a:pt x="0" y="10"/>
                      <a:pt x="0" y="10"/>
                      <a:pt x="0" y="10"/>
                    </a:cubicBezTo>
                    <a:cubicBezTo>
                      <a:pt x="0" y="5"/>
                      <a:pt x="4" y="0"/>
                      <a:pt x="10" y="0"/>
                    </a:cubicBezTo>
                    <a:lnTo>
                      <a:pt x="114" y="0"/>
                    </a:lnTo>
                    <a:close/>
                  </a:path>
                </a:pathLst>
              </a:cu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94" name="Oval 101">
                <a:extLst>
                  <a:ext uri="{FF2B5EF4-FFF2-40B4-BE49-F238E27FC236}">
                    <a16:creationId xmlns:a16="http://schemas.microsoft.com/office/drawing/2014/main" xmlns="" id="{A12065C9-36AA-4460-A465-7F1D721B7687}"/>
                  </a:ext>
                </a:extLst>
              </p:cNvPr>
              <p:cNvSpPr>
                <a:spLocks noChangeArrowheads="1"/>
              </p:cNvSpPr>
              <p:nvPr/>
            </p:nvSpPr>
            <p:spPr bwMode="auto">
              <a:xfrm>
                <a:off x="6817483" y="5756863"/>
                <a:ext cx="32104" cy="32104"/>
              </a:xfrm>
              <a:prstGeom prst="ellipse">
                <a:avLst/>
              </a:prstGeom>
              <a:solidFill>
                <a:srgbClr val="00AF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95" name="Oval 102">
                <a:extLst>
                  <a:ext uri="{FF2B5EF4-FFF2-40B4-BE49-F238E27FC236}">
                    <a16:creationId xmlns:a16="http://schemas.microsoft.com/office/drawing/2014/main" xmlns="" id="{6BEDEC95-5536-4C9E-B29F-3372E352DD1C}"/>
                  </a:ext>
                </a:extLst>
              </p:cNvPr>
              <p:cNvSpPr>
                <a:spLocks noChangeArrowheads="1"/>
              </p:cNvSpPr>
              <p:nvPr/>
            </p:nvSpPr>
            <p:spPr bwMode="auto">
              <a:xfrm>
                <a:off x="6861359" y="5756863"/>
                <a:ext cx="32104" cy="32104"/>
              </a:xfrm>
              <a:prstGeom prst="ellipse">
                <a:avLst/>
              </a:prstGeom>
              <a:solidFill>
                <a:srgbClr val="F68D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96" name="Oval 103">
                <a:extLst>
                  <a:ext uri="{FF2B5EF4-FFF2-40B4-BE49-F238E27FC236}">
                    <a16:creationId xmlns:a16="http://schemas.microsoft.com/office/drawing/2014/main" xmlns="" id="{D7C0AAFE-653D-47B6-BDAF-F822AFE15E6C}"/>
                  </a:ext>
                </a:extLst>
              </p:cNvPr>
              <p:cNvSpPr>
                <a:spLocks noChangeArrowheads="1"/>
              </p:cNvSpPr>
              <p:nvPr/>
            </p:nvSpPr>
            <p:spPr bwMode="auto">
              <a:xfrm>
                <a:off x="6904164" y="5756863"/>
                <a:ext cx="32104" cy="32104"/>
              </a:xfrm>
              <a:prstGeom prst="ellipse">
                <a:avLst/>
              </a:prstGeom>
              <a:solidFill>
                <a:srgbClr val="9DC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97" name="Freeform 104">
                <a:extLst>
                  <a:ext uri="{FF2B5EF4-FFF2-40B4-BE49-F238E27FC236}">
                    <a16:creationId xmlns:a16="http://schemas.microsoft.com/office/drawing/2014/main" xmlns="" id="{7AFA1E24-1F5B-4D27-AE34-FF18E3B6D930}"/>
                  </a:ext>
                </a:extLst>
              </p:cNvPr>
              <p:cNvSpPr>
                <a:spLocks/>
              </p:cNvSpPr>
              <p:nvPr/>
            </p:nvSpPr>
            <p:spPr bwMode="auto">
              <a:xfrm>
                <a:off x="7332215" y="5554609"/>
                <a:ext cx="146607" cy="155169"/>
              </a:xfrm>
              <a:custGeom>
                <a:avLst/>
                <a:gdLst>
                  <a:gd name="T0" fmla="*/ 42 w 78"/>
                  <a:gd name="T1" fmla="*/ 13 h 82"/>
                  <a:gd name="T2" fmla="*/ 67 w 78"/>
                  <a:gd name="T3" fmla="*/ 10 h 82"/>
                  <a:gd name="T4" fmla="*/ 67 w 78"/>
                  <a:gd name="T5" fmla="*/ 26 h 82"/>
                  <a:gd name="T6" fmla="*/ 56 w 78"/>
                  <a:gd name="T7" fmla="*/ 29 h 82"/>
                  <a:gd name="T8" fmla="*/ 71 w 78"/>
                  <a:gd name="T9" fmla="*/ 37 h 82"/>
                  <a:gd name="T10" fmla="*/ 60 w 78"/>
                  <a:gd name="T11" fmla="*/ 45 h 82"/>
                  <a:gd name="T12" fmla="*/ 50 w 78"/>
                  <a:gd name="T13" fmla="*/ 39 h 82"/>
                  <a:gd name="T14" fmla="*/ 50 w 78"/>
                  <a:gd name="T15" fmla="*/ 46 h 82"/>
                  <a:gd name="T16" fmla="*/ 58 w 78"/>
                  <a:gd name="T17" fmla="*/ 55 h 82"/>
                  <a:gd name="T18" fmla="*/ 48 w 78"/>
                  <a:gd name="T19" fmla="*/ 56 h 82"/>
                  <a:gd name="T20" fmla="*/ 40 w 78"/>
                  <a:gd name="T21" fmla="*/ 54 h 82"/>
                  <a:gd name="T22" fmla="*/ 45 w 78"/>
                  <a:gd name="T23" fmla="*/ 65 h 82"/>
                  <a:gd name="T24" fmla="*/ 37 w 78"/>
                  <a:gd name="T25" fmla="*/ 65 h 82"/>
                  <a:gd name="T26" fmla="*/ 34 w 78"/>
                  <a:gd name="T27" fmla="*/ 62 h 82"/>
                  <a:gd name="T28" fmla="*/ 35 w 78"/>
                  <a:gd name="T29" fmla="*/ 70 h 82"/>
                  <a:gd name="T30" fmla="*/ 29 w 78"/>
                  <a:gd name="T31" fmla="*/ 82 h 82"/>
                  <a:gd name="T32" fmla="*/ 23 w 78"/>
                  <a:gd name="T33" fmla="*/ 77 h 82"/>
                  <a:gd name="T34" fmla="*/ 25 w 78"/>
                  <a:gd name="T35" fmla="*/ 67 h 82"/>
                  <a:gd name="T36" fmla="*/ 23 w 78"/>
                  <a:gd name="T37" fmla="*/ 64 h 82"/>
                  <a:gd name="T38" fmla="*/ 20 w 78"/>
                  <a:gd name="T39" fmla="*/ 73 h 82"/>
                  <a:gd name="T40" fmla="*/ 16 w 78"/>
                  <a:gd name="T41" fmla="*/ 66 h 82"/>
                  <a:gd name="T42" fmla="*/ 21 w 78"/>
                  <a:gd name="T43" fmla="*/ 59 h 82"/>
                  <a:gd name="T44" fmla="*/ 15 w 78"/>
                  <a:gd name="T45" fmla="*/ 64 h 82"/>
                  <a:gd name="T46" fmla="*/ 7 w 78"/>
                  <a:gd name="T47" fmla="*/ 63 h 82"/>
                  <a:gd name="T48" fmla="*/ 17 w 78"/>
                  <a:gd name="T49" fmla="*/ 54 h 82"/>
                  <a:gd name="T50" fmla="*/ 13 w 78"/>
                  <a:gd name="T51" fmla="*/ 51 h 82"/>
                  <a:gd name="T52" fmla="*/ 6 w 78"/>
                  <a:gd name="T53" fmla="*/ 57 h 82"/>
                  <a:gd name="T54" fmla="*/ 3 w 78"/>
                  <a:gd name="T55" fmla="*/ 48 h 82"/>
                  <a:gd name="T56" fmla="*/ 15 w 78"/>
                  <a:gd name="T57" fmla="*/ 41 h 82"/>
                  <a:gd name="T58" fmla="*/ 8 w 78"/>
                  <a:gd name="T59" fmla="*/ 41 h 82"/>
                  <a:gd name="T60" fmla="*/ 19 w 78"/>
                  <a:gd name="T61" fmla="*/ 17 h 82"/>
                  <a:gd name="T62" fmla="*/ 35 w 78"/>
                  <a:gd name="T63" fmla="*/ 18 h 82"/>
                  <a:gd name="T64" fmla="*/ 42 w 78"/>
                  <a:gd name="T65" fmla="*/ 1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8" h="82">
                    <a:moveTo>
                      <a:pt x="42" y="13"/>
                    </a:moveTo>
                    <a:cubicBezTo>
                      <a:pt x="42" y="13"/>
                      <a:pt x="56" y="0"/>
                      <a:pt x="67" y="10"/>
                    </a:cubicBezTo>
                    <a:cubicBezTo>
                      <a:pt x="78" y="19"/>
                      <a:pt x="77" y="27"/>
                      <a:pt x="67" y="26"/>
                    </a:cubicBezTo>
                    <a:cubicBezTo>
                      <a:pt x="57" y="25"/>
                      <a:pt x="52" y="27"/>
                      <a:pt x="56" y="29"/>
                    </a:cubicBezTo>
                    <a:cubicBezTo>
                      <a:pt x="61" y="31"/>
                      <a:pt x="73" y="31"/>
                      <a:pt x="71" y="37"/>
                    </a:cubicBezTo>
                    <a:cubicBezTo>
                      <a:pt x="69" y="43"/>
                      <a:pt x="63" y="48"/>
                      <a:pt x="60" y="45"/>
                    </a:cubicBezTo>
                    <a:cubicBezTo>
                      <a:pt x="57" y="42"/>
                      <a:pt x="53" y="36"/>
                      <a:pt x="50" y="39"/>
                    </a:cubicBezTo>
                    <a:cubicBezTo>
                      <a:pt x="47" y="41"/>
                      <a:pt x="45" y="43"/>
                      <a:pt x="50" y="46"/>
                    </a:cubicBezTo>
                    <a:cubicBezTo>
                      <a:pt x="55" y="49"/>
                      <a:pt x="62" y="50"/>
                      <a:pt x="58" y="55"/>
                    </a:cubicBezTo>
                    <a:cubicBezTo>
                      <a:pt x="53" y="60"/>
                      <a:pt x="51" y="59"/>
                      <a:pt x="48" y="56"/>
                    </a:cubicBezTo>
                    <a:cubicBezTo>
                      <a:pt x="45" y="53"/>
                      <a:pt x="38" y="50"/>
                      <a:pt x="40" y="54"/>
                    </a:cubicBezTo>
                    <a:cubicBezTo>
                      <a:pt x="42" y="57"/>
                      <a:pt x="51" y="60"/>
                      <a:pt x="45" y="65"/>
                    </a:cubicBezTo>
                    <a:cubicBezTo>
                      <a:pt x="40" y="69"/>
                      <a:pt x="37" y="68"/>
                      <a:pt x="37" y="65"/>
                    </a:cubicBezTo>
                    <a:cubicBezTo>
                      <a:pt x="37" y="62"/>
                      <a:pt x="33" y="60"/>
                      <a:pt x="34" y="62"/>
                    </a:cubicBezTo>
                    <a:cubicBezTo>
                      <a:pt x="35" y="65"/>
                      <a:pt x="38" y="67"/>
                      <a:pt x="35" y="70"/>
                    </a:cubicBezTo>
                    <a:cubicBezTo>
                      <a:pt x="33" y="74"/>
                      <a:pt x="29" y="82"/>
                      <a:pt x="29" y="82"/>
                    </a:cubicBezTo>
                    <a:cubicBezTo>
                      <a:pt x="29" y="82"/>
                      <a:pt x="24" y="80"/>
                      <a:pt x="23" y="77"/>
                    </a:cubicBezTo>
                    <a:cubicBezTo>
                      <a:pt x="23" y="73"/>
                      <a:pt x="23" y="70"/>
                      <a:pt x="25" y="67"/>
                    </a:cubicBezTo>
                    <a:cubicBezTo>
                      <a:pt x="28" y="64"/>
                      <a:pt x="23" y="62"/>
                      <a:pt x="23" y="64"/>
                    </a:cubicBezTo>
                    <a:cubicBezTo>
                      <a:pt x="23" y="66"/>
                      <a:pt x="23" y="72"/>
                      <a:pt x="20" y="73"/>
                    </a:cubicBezTo>
                    <a:cubicBezTo>
                      <a:pt x="18" y="74"/>
                      <a:pt x="12" y="70"/>
                      <a:pt x="16" y="66"/>
                    </a:cubicBezTo>
                    <a:cubicBezTo>
                      <a:pt x="20" y="62"/>
                      <a:pt x="23" y="61"/>
                      <a:pt x="21" y="59"/>
                    </a:cubicBezTo>
                    <a:cubicBezTo>
                      <a:pt x="19" y="57"/>
                      <a:pt x="16" y="60"/>
                      <a:pt x="15" y="64"/>
                    </a:cubicBezTo>
                    <a:cubicBezTo>
                      <a:pt x="13" y="68"/>
                      <a:pt x="5" y="68"/>
                      <a:pt x="7" y="63"/>
                    </a:cubicBezTo>
                    <a:cubicBezTo>
                      <a:pt x="8" y="59"/>
                      <a:pt x="16" y="56"/>
                      <a:pt x="17" y="54"/>
                    </a:cubicBezTo>
                    <a:cubicBezTo>
                      <a:pt x="17" y="52"/>
                      <a:pt x="16" y="49"/>
                      <a:pt x="13" y="51"/>
                    </a:cubicBezTo>
                    <a:cubicBezTo>
                      <a:pt x="11" y="54"/>
                      <a:pt x="10" y="58"/>
                      <a:pt x="6" y="57"/>
                    </a:cubicBezTo>
                    <a:cubicBezTo>
                      <a:pt x="1" y="57"/>
                      <a:pt x="0" y="51"/>
                      <a:pt x="3" y="48"/>
                    </a:cubicBezTo>
                    <a:cubicBezTo>
                      <a:pt x="6" y="45"/>
                      <a:pt x="17" y="42"/>
                      <a:pt x="15" y="41"/>
                    </a:cubicBezTo>
                    <a:cubicBezTo>
                      <a:pt x="12" y="39"/>
                      <a:pt x="10" y="43"/>
                      <a:pt x="8" y="41"/>
                    </a:cubicBezTo>
                    <a:cubicBezTo>
                      <a:pt x="5" y="39"/>
                      <a:pt x="13" y="21"/>
                      <a:pt x="19" y="17"/>
                    </a:cubicBezTo>
                    <a:cubicBezTo>
                      <a:pt x="26" y="13"/>
                      <a:pt x="33" y="18"/>
                      <a:pt x="35" y="18"/>
                    </a:cubicBezTo>
                    <a:cubicBezTo>
                      <a:pt x="38" y="19"/>
                      <a:pt x="42" y="13"/>
                      <a:pt x="42" y="13"/>
                    </a:cubicBezTo>
                    <a:close/>
                  </a:path>
                </a:pathLst>
              </a:custGeom>
              <a:solidFill>
                <a:srgbClr val="FD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98" name="Freeform 105">
                <a:extLst>
                  <a:ext uri="{FF2B5EF4-FFF2-40B4-BE49-F238E27FC236}">
                    <a16:creationId xmlns:a16="http://schemas.microsoft.com/office/drawing/2014/main" xmlns="" id="{50D7D5BE-656E-4205-A653-DF28B01ABA28}"/>
                  </a:ext>
                </a:extLst>
              </p:cNvPr>
              <p:cNvSpPr>
                <a:spLocks/>
              </p:cNvSpPr>
              <p:nvPr/>
            </p:nvSpPr>
            <p:spPr bwMode="auto">
              <a:xfrm>
                <a:off x="7332215" y="5339514"/>
                <a:ext cx="282513" cy="212955"/>
              </a:xfrm>
              <a:custGeom>
                <a:avLst/>
                <a:gdLst>
                  <a:gd name="T0" fmla="*/ 86 w 150"/>
                  <a:gd name="T1" fmla="*/ 13 h 113"/>
                  <a:gd name="T2" fmla="*/ 87 w 150"/>
                  <a:gd name="T3" fmla="*/ 25 h 113"/>
                  <a:gd name="T4" fmla="*/ 123 w 150"/>
                  <a:gd name="T5" fmla="*/ 21 h 113"/>
                  <a:gd name="T6" fmla="*/ 146 w 150"/>
                  <a:gd name="T7" fmla="*/ 45 h 113"/>
                  <a:gd name="T8" fmla="*/ 139 w 150"/>
                  <a:gd name="T9" fmla="*/ 66 h 113"/>
                  <a:gd name="T10" fmla="*/ 115 w 150"/>
                  <a:gd name="T11" fmla="*/ 50 h 113"/>
                  <a:gd name="T12" fmla="*/ 114 w 150"/>
                  <a:gd name="T13" fmla="*/ 59 h 113"/>
                  <a:gd name="T14" fmla="*/ 125 w 150"/>
                  <a:gd name="T15" fmla="*/ 77 h 113"/>
                  <a:gd name="T16" fmla="*/ 101 w 150"/>
                  <a:gd name="T17" fmla="*/ 85 h 113"/>
                  <a:gd name="T18" fmla="*/ 92 w 150"/>
                  <a:gd name="T19" fmla="*/ 73 h 113"/>
                  <a:gd name="T20" fmla="*/ 86 w 150"/>
                  <a:gd name="T21" fmla="*/ 78 h 113"/>
                  <a:gd name="T22" fmla="*/ 93 w 150"/>
                  <a:gd name="T23" fmla="*/ 93 h 113"/>
                  <a:gd name="T24" fmla="*/ 76 w 150"/>
                  <a:gd name="T25" fmla="*/ 96 h 113"/>
                  <a:gd name="T26" fmla="*/ 70 w 150"/>
                  <a:gd name="T27" fmla="*/ 79 h 113"/>
                  <a:gd name="T28" fmla="*/ 67 w 150"/>
                  <a:gd name="T29" fmla="*/ 81 h 113"/>
                  <a:gd name="T30" fmla="*/ 67 w 150"/>
                  <a:gd name="T31" fmla="*/ 101 h 113"/>
                  <a:gd name="T32" fmla="*/ 54 w 150"/>
                  <a:gd name="T33" fmla="*/ 99 h 113"/>
                  <a:gd name="T34" fmla="*/ 52 w 150"/>
                  <a:gd name="T35" fmla="*/ 90 h 113"/>
                  <a:gd name="T36" fmla="*/ 51 w 150"/>
                  <a:gd name="T37" fmla="*/ 90 h 113"/>
                  <a:gd name="T38" fmla="*/ 49 w 150"/>
                  <a:gd name="T39" fmla="*/ 98 h 113"/>
                  <a:gd name="T40" fmla="*/ 41 w 150"/>
                  <a:gd name="T41" fmla="*/ 106 h 113"/>
                  <a:gd name="T42" fmla="*/ 30 w 150"/>
                  <a:gd name="T43" fmla="*/ 112 h 113"/>
                  <a:gd name="T44" fmla="*/ 25 w 150"/>
                  <a:gd name="T45" fmla="*/ 104 h 113"/>
                  <a:gd name="T46" fmla="*/ 23 w 150"/>
                  <a:gd name="T47" fmla="*/ 95 h 113"/>
                  <a:gd name="T48" fmla="*/ 30 w 150"/>
                  <a:gd name="T49" fmla="*/ 86 h 113"/>
                  <a:gd name="T50" fmla="*/ 24 w 150"/>
                  <a:gd name="T51" fmla="*/ 88 h 113"/>
                  <a:gd name="T52" fmla="*/ 11 w 150"/>
                  <a:gd name="T53" fmla="*/ 88 h 113"/>
                  <a:gd name="T54" fmla="*/ 25 w 150"/>
                  <a:gd name="T55" fmla="*/ 75 h 113"/>
                  <a:gd name="T56" fmla="*/ 21 w 150"/>
                  <a:gd name="T57" fmla="*/ 71 h 113"/>
                  <a:gd name="T58" fmla="*/ 10 w 150"/>
                  <a:gd name="T59" fmla="*/ 79 h 113"/>
                  <a:gd name="T60" fmla="*/ 6 w 150"/>
                  <a:gd name="T61" fmla="*/ 68 h 113"/>
                  <a:gd name="T62" fmla="*/ 15 w 150"/>
                  <a:gd name="T63" fmla="*/ 63 h 113"/>
                  <a:gd name="T64" fmla="*/ 19 w 150"/>
                  <a:gd name="T65" fmla="*/ 58 h 113"/>
                  <a:gd name="T66" fmla="*/ 7 w 150"/>
                  <a:gd name="T67" fmla="*/ 53 h 113"/>
                  <a:gd name="T68" fmla="*/ 26 w 150"/>
                  <a:gd name="T69" fmla="*/ 38 h 113"/>
                  <a:gd name="T70" fmla="*/ 42 w 150"/>
                  <a:gd name="T71" fmla="*/ 33 h 113"/>
                  <a:gd name="T72" fmla="*/ 28 w 150"/>
                  <a:gd name="T73" fmla="*/ 32 h 113"/>
                  <a:gd name="T74" fmla="*/ 38 w 150"/>
                  <a:gd name="T75" fmla="*/ 17 h 113"/>
                  <a:gd name="T76" fmla="*/ 86 w 150"/>
                  <a:gd name="T77" fmla="*/ 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0" h="113">
                    <a:moveTo>
                      <a:pt x="86" y="13"/>
                    </a:moveTo>
                    <a:cubicBezTo>
                      <a:pt x="88" y="17"/>
                      <a:pt x="84" y="26"/>
                      <a:pt x="87" y="25"/>
                    </a:cubicBezTo>
                    <a:cubicBezTo>
                      <a:pt x="91" y="25"/>
                      <a:pt x="110" y="17"/>
                      <a:pt x="123" y="21"/>
                    </a:cubicBezTo>
                    <a:cubicBezTo>
                      <a:pt x="135" y="25"/>
                      <a:pt x="143" y="34"/>
                      <a:pt x="146" y="45"/>
                    </a:cubicBezTo>
                    <a:cubicBezTo>
                      <a:pt x="150" y="55"/>
                      <a:pt x="146" y="73"/>
                      <a:pt x="139" y="66"/>
                    </a:cubicBezTo>
                    <a:cubicBezTo>
                      <a:pt x="131" y="60"/>
                      <a:pt x="118" y="48"/>
                      <a:pt x="115" y="50"/>
                    </a:cubicBezTo>
                    <a:cubicBezTo>
                      <a:pt x="113" y="53"/>
                      <a:pt x="109" y="54"/>
                      <a:pt x="114" y="59"/>
                    </a:cubicBezTo>
                    <a:cubicBezTo>
                      <a:pt x="119" y="65"/>
                      <a:pt x="130" y="69"/>
                      <a:pt x="125" y="77"/>
                    </a:cubicBezTo>
                    <a:cubicBezTo>
                      <a:pt x="121" y="86"/>
                      <a:pt x="107" y="92"/>
                      <a:pt x="101" y="85"/>
                    </a:cubicBezTo>
                    <a:cubicBezTo>
                      <a:pt x="96" y="79"/>
                      <a:pt x="98" y="74"/>
                      <a:pt x="92" y="73"/>
                    </a:cubicBezTo>
                    <a:cubicBezTo>
                      <a:pt x="87" y="72"/>
                      <a:pt x="83" y="75"/>
                      <a:pt x="86" y="78"/>
                    </a:cubicBezTo>
                    <a:cubicBezTo>
                      <a:pt x="89" y="81"/>
                      <a:pt x="96" y="89"/>
                      <a:pt x="93" y="93"/>
                    </a:cubicBezTo>
                    <a:cubicBezTo>
                      <a:pt x="89" y="98"/>
                      <a:pt x="78" y="99"/>
                      <a:pt x="76" y="96"/>
                    </a:cubicBezTo>
                    <a:cubicBezTo>
                      <a:pt x="74" y="93"/>
                      <a:pt x="72" y="82"/>
                      <a:pt x="70" y="79"/>
                    </a:cubicBezTo>
                    <a:cubicBezTo>
                      <a:pt x="69" y="76"/>
                      <a:pt x="66" y="77"/>
                      <a:pt x="67" y="81"/>
                    </a:cubicBezTo>
                    <a:cubicBezTo>
                      <a:pt x="68" y="84"/>
                      <a:pt x="73" y="98"/>
                      <a:pt x="67" y="101"/>
                    </a:cubicBezTo>
                    <a:cubicBezTo>
                      <a:pt x="60" y="105"/>
                      <a:pt x="54" y="104"/>
                      <a:pt x="54" y="99"/>
                    </a:cubicBezTo>
                    <a:cubicBezTo>
                      <a:pt x="53" y="98"/>
                      <a:pt x="56" y="88"/>
                      <a:pt x="52" y="90"/>
                    </a:cubicBezTo>
                    <a:cubicBezTo>
                      <a:pt x="51" y="90"/>
                      <a:pt x="51" y="90"/>
                      <a:pt x="51" y="90"/>
                    </a:cubicBezTo>
                    <a:cubicBezTo>
                      <a:pt x="50" y="93"/>
                      <a:pt x="50" y="96"/>
                      <a:pt x="49" y="98"/>
                    </a:cubicBezTo>
                    <a:cubicBezTo>
                      <a:pt x="48" y="102"/>
                      <a:pt x="44" y="104"/>
                      <a:pt x="41" y="106"/>
                    </a:cubicBezTo>
                    <a:cubicBezTo>
                      <a:pt x="39" y="108"/>
                      <a:pt x="33" y="113"/>
                      <a:pt x="30" y="112"/>
                    </a:cubicBezTo>
                    <a:cubicBezTo>
                      <a:pt x="28" y="111"/>
                      <a:pt x="26" y="106"/>
                      <a:pt x="25" y="104"/>
                    </a:cubicBezTo>
                    <a:cubicBezTo>
                      <a:pt x="24" y="102"/>
                      <a:pt x="22" y="97"/>
                      <a:pt x="23" y="95"/>
                    </a:cubicBezTo>
                    <a:cubicBezTo>
                      <a:pt x="25" y="92"/>
                      <a:pt x="32" y="89"/>
                      <a:pt x="30" y="86"/>
                    </a:cubicBezTo>
                    <a:cubicBezTo>
                      <a:pt x="29" y="84"/>
                      <a:pt x="26" y="85"/>
                      <a:pt x="24" y="88"/>
                    </a:cubicBezTo>
                    <a:cubicBezTo>
                      <a:pt x="23" y="91"/>
                      <a:pt x="10" y="95"/>
                      <a:pt x="11" y="88"/>
                    </a:cubicBezTo>
                    <a:cubicBezTo>
                      <a:pt x="13" y="81"/>
                      <a:pt x="19" y="80"/>
                      <a:pt x="25" y="75"/>
                    </a:cubicBezTo>
                    <a:cubicBezTo>
                      <a:pt x="30" y="70"/>
                      <a:pt x="23" y="68"/>
                      <a:pt x="21" y="71"/>
                    </a:cubicBezTo>
                    <a:cubicBezTo>
                      <a:pt x="19" y="73"/>
                      <a:pt x="11" y="79"/>
                      <a:pt x="10" y="79"/>
                    </a:cubicBezTo>
                    <a:cubicBezTo>
                      <a:pt x="9" y="79"/>
                      <a:pt x="0" y="74"/>
                      <a:pt x="6" y="68"/>
                    </a:cubicBezTo>
                    <a:cubicBezTo>
                      <a:pt x="9" y="66"/>
                      <a:pt x="12" y="64"/>
                      <a:pt x="15" y="63"/>
                    </a:cubicBezTo>
                    <a:cubicBezTo>
                      <a:pt x="17" y="62"/>
                      <a:pt x="21" y="61"/>
                      <a:pt x="19" y="58"/>
                    </a:cubicBezTo>
                    <a:cubicBezTo>
                      <a:pt x="17" y="53"/>
                      <a:pt x="5" y="60"/>
                      <a:pt x="7" y="53"/>
                    </a:cubicBezTo>
                    <a:cubicBezTo>
                      <a:pt x="8" y="48"/>
                      <a:pt x="18" y="40"/>
                      <a:pt x="26" y="38"/>
                    </a:cubicBezTo>
                    <a:cubicBezTo>
                      <a:pt x="33" y="37"/>
                      <a:pt x="45" y="36"/>
                      <a:pt x="42" y="33"/>
                    </a:cubicBezTo>
                    <a:cubicBezTo>
                      <a:pt x="39" y="29"/>
                      <a:pt x="31" y="30"/>
                      <a:pt x="28" y="32"/>
                    </a:cubicBezTo>
                    <a:cubicBezTo>
                      <a:pt x="25" y="31"/>
                      <a:pt x="34" y="21"/>
                      <a:pt x="38" y="17"/>
                    </a:cubicBezTo>
                    <a:cubicBezTo>
                      <a:pt x="43" y="14"/>
                      <a:pt x="80" y="0"/>
                      <a:pt x="86" y="13"/>
                    </a:cubicBezTo>
                    <a:close/>
                  </a:path>
                </a:pathLst>
              </a:custGeom>
              <a:solidFill>
                <a:srgbClr val="85C4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99" name="Freeform 106">
                <a:extLst>
                  <a:ext uri="{FF2B5EF4-FFF2-40B4-BE49-F238E27FC236}">
                    <a16:creationId xmlns:a16="http://schemas.microsoft.com/office/drawing/2014/main" xmlns="" id="{9C857118-0425-44E3-B5BF-0A30F535C7C4}"/>
                  </a:ext>
                </a:extLst>
              </p:cNvPr>
              <p:cNvSpPr>
                <a:spLocks/>
              </p:cNvSpPr>
              <p:nvPr/>
            </p:nvSpPr>
            <p:spPr bwMode="auto">
              <a:xfrm>
                <a:off x="7450999" y="5592064"/>
                <a:ext cx="88821" cy="132696"/>
              </a:xfrm>
              <a:custGeom>
                <a:avLst/>
                <a:gdLst>
                  <a:gd name="T0" fmla="*/ 43 w 47"/>
                  <a:gd name="T1" fmla="*/ 70 h 70"/>
                  <a:gd name="T2" fmla="*/ 1 w 47"/>
                  <a:gd name="T3" fmla="*/ 0 h 70"/>
                  <a:gd name="T4" fmla="*/ 0 w 47"/>
                  <a:gd name="T5" fmla="*/ 3 h 70"/>
                  <a:gd name="T6" fmla="*/ 40 w 47"/>
                  <a:gd name="T7" fmla="*/ 70 h 70"/>
                  <a:gd name="T8" fmla="*/ 43 w 47"/>
                  <a:gd name="T9" fmla="*/ 70 h 70"/>
                </a:gdLst>
                <a:ahLst/>
                <a:cxnLst>
                  <a:cxn ang="0">
                    <a:pos x="T0" y="T1"/>
                  </a:cxn>
                  <a:cxn ang="0">
                    <a:pos x="T2" y="T3"/>
                  </a:cxn>
                  <a:cxn ang="0">
                    <a:pos x="T4" y="T5"/>
                  </a:cxn>
                  <a:cxn ang="0">
                    <a:pos x="T6" y="T7"/>
                  </a:cxn>
                  <a:cxn ang="0">
                    <a:pos x="T8" y="T9"/>
                  </a:cxn>
                </a:cxnLst>
                <a:rect l="0" t="0" r="r" b="b"/>
                <a:pathLst>
                  <a:path w="47" h="70">
                    <a:moveTo>
                      <a:pt x="43" y="70"/>
                    </a:moveTo>
                    <a:cubicBezTo>
                      <a:pt x="47" y="12"/>
                      <a:pt x="1" y="0"/>
                      <a:pt x="1" y="0"/>
                    </a:cubicBezTo>
                    <a:cubicBezTo>
                      <a:pt x="0" y="3"/>
                      <a:pt x="0" y="3"/>
                      <a:pt x="0" y="3"/>
                    </a:cubicBezTo>
                    <a:cubicBezTo>
                      <a:pt x="2" y="4"/>
                      <a:pt x="44" y="14"/>
                      <a:pt x="40" y="70"/>
                    </a:cubicBezTo>
                    <a:lnTo>
                      <a:pt x="43" y="70"/>
                    </a:lnTo>
                    <a:close/>
                  </a:path>
                </a:pathLst>
              </a:custGeom>
              <a:solidFill>
                <a:srgbClr val="FD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00" name="Freeform 107">
                <a:extLst>
                  <a:ext uri="{FF2B5EF4-FFF2-40B4-BE49-F238E27FC236}">
                    <a16:creationId xmlns:a16="http://schemas.microsoft.com/office/drawing/2014/main" xmlns="" id="{5556C915-1967-4E1C-AED3-F1223F565C5F}"/>
                  </a:ext>
                </a:extLst>
              </p:cNvPr>
              <p:cNvSpPr>
                <a:spLocks/>
              </p:cNvSpPr>
              <p:nvPr/>
            </p:nvSpPr>
            <p:spPr bwMode="auto">
              <a:xfrm>
                <a:off x="7517348" y="5421914"/>
                <a:ext cx="111294" cy="310337"/>
              </a:xfrm>
              <a:custGeom>
                <a:avLst/>
                <a:gdLst>
                  <a:gd name="T0" fmla="*/ 1 w 59"/>
                  <a:gd name="T1" fmla="*/ 164 h 164"/>
                  <a:gd name="T2" fmla="*/ 56 w 59"/>
                  <a:gd name="T3" fmla="*/ 106 h 164"/>
                  <a:gd name="T4" fmla="*/ 57 w 59"/>
                  <a:gd name="T5" fmla="*/ 64 h 164"/>
                  <a:gd name="T6" fmla="*/ 57 w 59"/>
                  <a:gd name="T7" fmla="*/ 58 h 164"/>
                  <a:gd name="T8" fmla="*/ 52 w 59"/>
                  <a:gd name="T9" fmla="*/ 26 h 164"/>
                  <a:gd name="T10" fmla="*/ 41 w 59"/>
                  <a:gd name="T11" fmla="*/ 1 h 164"/>
                  <a:gd name="T12" fmla="*/ 40 w 59"/>
                  <a:gd name="T13" fmla="*/ 0 h 164"/>
                  <a:gd name="T14" fmla="*/ 38 w 59"/>
                  <a:gd name="T15" fmla="*/ 2 h 164"/>
                  <a:gd name="T16" fmla="*/ 38 w 59"/>
                  <a:gd name="T17" fmla="*/ 2 h 164"/>
                  <a:gd name="T18" fmla="*/ 39 w 59"/>
                  <a:gd name="T19" fmla="*/ 3 h 164"/>
                  <a:gd name="T20" fmla="*/ 50 w 59"/>
                  <a:gd name="T21" fmla="*/ 26 h 164"/>
                  <a:gd name="T22" fmla="*/ 54 w 59"/>
                  <a:gd name="T23" fmla="*/ 58 h 164"/>
                  <a:gd name="T24" fmla="*/ 54 w 59"/>
                  <a:gd name="T25" fmla="*/ 64 h 164"/>
                  <a:gd name="T26" fmla="*/ 53 w 59"/>
                  <a:gd name="T27" fmla="*/ 105 h 164"/>
                  <a:gd name="T28" fmla="*/ 0 w 59"/>
                  <a:gd name="T29" fmla="*/ 161 h 164"/>
                  <a:gd name="T30" fmla="*/ 1 w 59"/>
                  <a:gd name="T31"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164">
                    <a:moveTo>
                      <a:pt x="1" y="164"/>
                    </a:moveTo>
                    <a:cubicBezTo>
                      <a:pt x="24" y="153"/>
                      <a:pt x="50" y="133"/>
                      <a:pt x="56" y="106"/>
                    </a:cubicBezTo>
                    <a:cubicBezTo>
                      <a:pt x="59" y="93"/>
                      <a:pt x="58" y="78"/>
                      <a:pt x="57" y="64"/>
                    </a:cubicBezTo>
                    <a:cubicBezTo>
                      <a:pt x="57" y="62"/>
                      <a:pt x="57" y="60"/>
                      <a:pt x="57" y="58"/>
                    </a:cubicBezTo>
                    <a:cubicBezTo>
                      <a:pt x="56" y="45"/>
                      <a:pt x="55" y="35"/>
                      <a:pt x="52" y="26"/>
                    </a:cubicBezTo>
                    <a:cubicBezTo>
                      <a:pt x="50" y="17"/>
                      <a:pt x="47" y="7"/>
                      <a:pt x="41" y="1"/>
                    </a:cubicBezTo>
                    <a:cubicBezTo>
                      <a:pt x="40" y="0"/>
                      <a:pt x="40" y="0"/>
                      <a:pt x="40" y="0"/>
                    </a:cubicBezTo>
                    <a:cubicBezTo>
                      <a:pt x="38" y="2"/>
                      <a:pt x="38" y="2"/>
                      <a:pt x="38" y="2"/>
                    </a:cubicBezTo>
                    <a:cubicBezTo>
                      <a:pt x="38" y="2"/>
                      <a:pt x="38" y="2"/>
                      <a:pt x="38" y="2"/>
                    </a:cubicBezTo>
                    <a:cubicBezTo>
                      <a:pt x="38" y="2"/>
                      <a:pt x="38" y="3"/>
                      <a:pt x="39" y="3"/>
                    </a:cubicBezTo>
                    <a:cubicBezTo>
                      <a:pt x="45" y="8"/>
                      <a:pt x="47" y="18"/>
                      <a:pt x="50" y="26"/>
                    </a:cubicBezTo>
                    <a:cubicBezTo>
                      <a:pt x="52" y="36"/>
                      <a:pt x="53" y="46"/>
                      <a:pt x="54" y="58"/>
                    </a:cubicBezTo>
                    <a:cubicBezTo>
                      <a:pt x="54" y="60"/>
                      <a:pt x="54" y="62"/>
                      <a:pt x="54" y="64"/>
                    </a:cubicBezTo>
                    <a:cubicBezTo>
                      <a:pt x="55" y="78"/>
                      <a:pt x="56" y="93"/>
                      <a:pt x="53" y="105"/>
                    </a:cubicBezTo>
                    <a:cubicBezTo>
                      <a:pt x="47" y="131"/>
                      <a:pt x="22" y="151"/>
                      <a:pt x="0" y="161"/>
                    </a:cubicBezTo>
                    <a:lnTo>
                      <a:pt x="1" y="164"/>
                    </a:lnTo>
                    <a:close/>
                  </a:path>
                </a:pathLst>
              </a:custGeom>
              <a:solidFill>
                <a:srgbClr val="85C4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01" name="Freeform 108">
                <a:extLst>
                  <a:ext uri="{FF2B5EF4-FFF2-40B4-BE49-F238E27FC236}">
                    <a16:creationId xmlns:a16="http://schemas.microsoft.com/office/drawing/2014/main" xmlns="" id="{B2910E21-07CF-4AAA-A4D9-C7E8526047D8}"/>
                  </a:ext>
                </a:extLst>
              </p:cNvPr>
              <p:cNvSpPr>
                <a:spLocks/>
              </p:cNvSpPr>
              <p:nvPr/>
            </p:nvSpPr>
            <p:spPr bwMode="auto">
              <a:xfrm>
                <a:off x="7581555" y="5475420"/>
                <a:ext cx="195834" cy="202254"/>
              </a:xfrm>
              <a:custGeom>
                <a:avLst/>
                <a:gdLst>
                  <a:gd name="T0" fmla="*/ 49 w 104"/>
                  <a:gd name="T1" fmla="*/ 15 h 107"/>
                  <a:gd name="T2" fmla="*/ 58 w 104"/>
                  <a:gd name="T3" fmla="*/ 18 h 107"/>
                  <a:gd name="T4" fmla="*/ 76 w 104"/>
                  <a:gd name="T5" fmla="*/ 15 h 107"/>
                  <a:gd name="T6" fmla="*/ 94 w 104"/>
                  <a:gd name="T7" fmla="*/ 40 h 107"/>
                  <a:gd name="T8" fmla="*/ 87 w 104"/>
                  <a:gd name="T9" fmla="*/ 43 h 107"/>
                  <a:gd name="T10" fmla="*/ 89 w 104"/>
                  <a:gd name="T11" fmla="*/ 48 h 107"/>
                  <a:gd name="T12" fmla="*/ 101 w 104"/>
                  <a:gd name="T13" fmla="*/ 62 h 107"/>
                  <a:gd name="T14" fmla="*/ 100 w 104"/>
                  <a:gd name="T15" fmla="*/ 71 h 107"/>
                  <a:gd name="T16" fmla="*/ 82 w 104"/>
                  <a:gd name="T17" fmla="*/ 54 h 107"/>
                  <a:gd name="T18" fmla="*/ 83 w 104"/>
                  <a:gd name="T19" fmla="*/ 61 h 107"/>
                  <a:gd name="T20" fmla="*/ 97 w 104"/>
                  <a:gd name="T21" fmla="*/ 78 h 107"/>
                  <a:gd name="T22" fmla="*/ 91 w 104"/>
                  <a:gd name="T23" fmla="*/ 85 h 107"/>
                  <a:gd name="T24" fmla="*/ 79 w 104"/>
                  <a:gd name="T25" fmla="*/ 71 h 107"/>
                  <a:gd name="T26" fmla="*/ 72 w 104"/>
                  <a:gd name="T27" fmla="*/ 65 h 107"/>
                  <a:gd name="T28" fmla="*/ 77 w 104"/>
                  <a:gd name="T29" fmla="*/ 76 h 107"/>
                  <a:gd name="T30" fmla="*/ 87 w 104"/>
                  <a:gd name="T31" fmla="*/ 88 h 107"/>
                  <a:gd name="T32" fmla="*/ 79 w 104"/>
                  <a:gd name="T33" fmla="*/ 88 h 107"/>
                  <a:gd name="T34" fmla="*/ 71 w 104"/>
                  <a:gd name="T35" fmla="*/ 79 h 107"/>
                  <a:gd name="T36" fmla="*/ 76 w 104"/>
                  <a:gd name="T37" fmla="*/ 89 h 107"/>
                  <a:gd name="T38" fmla="*/ 64 w 104"/>
                  <a:gd name="T39" fmla="*/ 103 h 107"/>
                  <a:gd name="T40" fmla="*/ 55 w 104"/>
                  <a:gd name="T41" fmla="*/ 89 h 107"/>
                  <a:gd name="T42" fmla="*/ 58 w 104"/>
                  <a:gd name="T43" fmla="*/ 81 h 107"/>
                  <a:gd name="T44" fmla="*/ 53 w 104"/>
                  <a:gd name="T45" fmla="*/ 82 h 107"/>
                  <a:gd name="T46" fmla="*/ 45 w 104"/>
                  <a:gd name="T47" fmla="*/ 85 h 107"/>
                  <a:gd name="T48" fmla="*/ 45 w 104"/>
                  <a:gd name="T49" fmla="*/ 74 h 107"/>
                  <a:gd name="T50" fmla="*/ 50 w 104"/>
                  <a:gd name="T51" fmla="*/ 67 h 107"/>
                  <a:gd name="T52" fmla="*/ 45 w 104"/>
                  <a:gd name="T53" fmla="*/ 69 h 107"/>
                  <a:gd name="T54" fmla="*/ 34 w 104"/>
                  <a:gd name="T55" fmla="*/ 72 h 107"/>
                  <a:gd name="T56" fmla="*/ 34 w 104"/>
                  <a:gd name="T57" fmla="*/ 59 h 107"/>
                  <a:gd name="T58" fmla="*/ 44 w 104"/>
                  <a:gd name="T59" fmla="*/ 51 h 107"/>
                  <a:gd name="T60" fmla="*/ 34 w 104"/>
                  <a:gd name="T61" fmla="*/ 52 h 107"/>
                  <a:gd name="T62" fmla="*/ 16 w 104"/>
                  <a:gd name="T63" fmla="*/ 53 h 107"/>
                  <a:gd name="T64" fmla="*/ 16 w 104"/>
                  <a:gd name="T65" fmla="*/ 39 h 107"/>
                  <a:gd name="T66" fmla="*/ 28 w 104"/>
                  <a:gd name="T67" fmla="*/ 31 h 107"/>
                  <a:gd name="T68" fmla="*/ 13 w 104"/>
                  <a:gd name="T69" fmla="*/ 31 h 107"/>
                  <a:gd name="T70" fmla="*/ 8 w 104"/>
                  <a:gd name="T71" fmla="*/ 14 h 107"/>
                  <a:gd name="T72" fmla="*/ 49 w 104"/>
                  <a:gd name="T73"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 h="107">
                    <a:moveTo>
                      <a:pt x="49" y="15"/>
                    </a:moveTo>
                    <a:cubicBezTo>
                      <a:pt x="49" y="15"/>
                      <a:pt x="54" y="24"/>
                      <a:pt x="58" y="18"/>
                    </a:cubicBezTo>
                    <a:cubicBezTo>
                      <a:pt x="62" y="11"/>
                      <a:pt x="70" y="8"/>
                      <a:pt x="76" y="15"/>
                    </a:cubicBezTo>
                    <a:cubicBezTo>
                      <a:pt x="82" y="22"/>
                      <a:pt x="94" y="36"/>
                      <a:pt x="94" y="40"/>
                    </a:cubicBezTo>
                    <a:cubicBezTo>
                      <a:pt x="95" y="44"/>
                      <a:pt x="91" y="44"/>
                      <a:pt x="87" y="43"/>
                    </a:cubicBezTo>
                    <a:cubicBezTo>
                      <a:pt x="83" y="42"/>
                      <a:pt x="85" y="45"/>
                      <a:pt x="89" y="48"/>
                    </a:cubicBezTo>
                    <a:cubicBezTo>
                      <a:pt x="93" y="52"/>
                      <a:pt x="101" y="57"/>
                      <a:pt x="101" y="62"/>
                    </a:cubicBezTo>
                    <a:cubicBezTo>
                      <a:pt x="102" y="67"/>
                      <a:pt x="104" y="73"/>
                      <a:pt x="100" y="71"/>
                    </a:cubicBezTo>
                    <a:cubicBezTo>
                      <a:pt x="95" y="68"/>
                      <a:pt x="85" y="52"/>
                      <a:pt x="82" y="54"/>
                    </a:cubicBezTo>
                    <a:cubicBezTo>
                      <a:pt x="79" y="55"/>
                      <a:pt x="79" y="57"/>
                      <a:pt x="83" y="61"/>
                    </a:cubicBezTo>
                    <a:cubicBezTo>
                      <a:pt x="87" y="64"/>
                      <a:pt x="97" y="72"/>
                      <a:pt x="97" y="78"/>
                    </a:cubicBezTo>
                    <a:cubicBezTo>
                      <a:pt x="97" y="83"/>
                      <a:pt x="97" y="89"/>
                      <a:pt x="91" y="85"/>
                    </a:cubicBezTo>
                    <a:cubicBezTo>
                      <a:pt x="84" y="81"/>
                      <a:pt x="81" y="75"/>
                      <a:pt x="79" y="71"/>
                    </a:cubicBezTo>
                    <a:cubicBezTo>
                      <a:pt x="77" y="67"/>
                      <a:pt x="73" y="61"/>
                      <a:pt x="72" y="65"/>
                    </a:cubicBezTo>
                    <a:cubicBezTo>
                      <a:pt x="71" y="68"/>
                      <a:pt x="75" y="74"/>
                      <a:pt x="77" y="76"/>
                    </a:cubicBezTo>
                    <a:cubicBezTo>
                      <a:pt x="79" y="78"/>
                      <a:pt x="89" y="84"/>
                      <a:pt x="87" y="88"/>
                    </a:cubicBezTo>
                    <a:cubicBezTo>
                      <a:pt x="85" y="92"/>
                      <a:pt x="80" y="93"/>
                      <a:pt x="79" y="88"/>
                    </a:cubicBezTo>
                    <a:cubicBezTo>
                      <a:pt x="78" y="83"/>
                      <a:pt x="72" y="77"/>
                      <a:pt x="71" y="79"/>
                    </a:cubicBezTo>
                    <a:cubicBezTo>
                      <a:pt x="69" y="81"/>
                      <a:pt x="77" y="83"/>
                      <a:pt x="76" y="89"/>
                    </a:cubicBezTo>
                    <a:cubicBezTo>
                      <a:pt x="75" y="94"/>
                      <a:pt x="69" y="107"/>
                      <a:pt x="64" y="103"/>
                    </a:cubicBezTo>
                    <a:cubicBezTo>
                      <a:pt x="59" y="100"/>
                      <a:pt x="53" y="93"/>
                      <a:pt x="55" y="89"/>
                    </a:cubicBezTo>
                    <a:cubicBezTo>
                      <a:pt x="56" y="85"/>
                      <a:pt x="62" y="83"/>
                      <a:pt x="58" y="81"/>
                    </a:cubicBezTo>
                    <a:cubicBezTo>
                      <a:pt x="54" y="80"/>
                      <a:pt x="54" y="79"/>
                      <a:pt x="53" y="82"/>
                    </a:cubicBezTo>
                    <a:cubicBezTo>
                      <a:pt x="53" y="86"/>
                      <a:pt x="47" y="88"/>
                      <a:pt x="45" y="85"/>
                    </a:cubicBezTo>
                    <a:cubicBezTo>
                      <a:pt x="43" y="82"/>
                      <a:pt x="41" y="78"/>
                      <a:pt x="45" y="74"/>
                    </a:cubicBezTo>
                    <a:cubicBezTo>
                      <a:pt x="49" y="71"/>
                      <a:pt x="53" y="69"/>
                      <a:pt x="50" y="67"/>
                    </a:cubicBezTo>
                    <a:cubicBezTo>
                      <a:pt x="48" y="65"/>
                      <a:pt x="46" y="66"/>
                      <a:pt x="45" y="69"/>
                    </a:cubicBezTo>
                    <a:cubicBezTo>
                      <a:pt x="44" y="72"/>
                      <a:pt x="38" y="74"/>
                      <a:pt x="34" y="72"/>
                    </a:cubicBezTo>
                    <a:cubicBezTo>
                      <a:pt x="29" y="70"/>
                      <a:pt x="28" y="64"/>
                      <a:pt x="34" y="59"/>
                    </a:cubicBezTo>
                    <a:cubicBezTo>
                      <a:pt x="39" y="54"/>
                      <a:pt x="46" y="54"/>
                      <a:pt x="44" y="51"/>
                    </a:cubicBezTo>
                    <a:cubicBezTo>
                      <a:pt x="43" y="48"/>
                      <a:pt x="37" y="47"/>
                      <a:pt x="34" y="52"/>
                    </a:cubicBezTo>
                    <a:cubicBezTo>
                      <a:pt x="32" y="56"/>
                      <a:pt x="20" y="59"/>
                      <a:pt x="16" y="53"/>
                    </a:cubicBezTo>
                    <a:cubicBezTo>
                      <a:pt x="11" y="46"/>
                      <a:pt x="6" y="42"/>
                      <a:pt x="16" y="39"/>
                    </a:cubicBezTo>
                    <a:cubicBezTo>
                      <a:pt x="25" y="35"/>
                      <a:pt x="32" y="34"/>
                      <a:pt x="28" y="31"/>
                    </a:cubicBezTo>
                    <a:cubicBezTo>
                      <a:pt x="25" y="28"/>
                      <a:pt x="18" y="30"/>
                      <a:pt x="13" y="31"/>
                    </a:cubicBezTo>
                    <a:cubicBezTo>
                      <a:pt x="9" y="31"/>
                      <a:pt x="0" y="27"/>
                      <a:pt x="8" y="14"/>
                    </a:cubicBezTo>
                    <a:cubicBezTo>
                      <a:pt x="15" y="0"/>
                      <a:pt x="40" y="6"/>
                      <a:pt x="49" y="15"/>
                    </a:cubicBezTo>
                    <a:close/>
                  </a:path>
                </a:pathLst>
              </a:custGeom>
              <a:solidFill>
                <a:srgbClr val="C1DE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02" name="Freeform 109">
                <a:extLst>
                  <a:ext uri="{FF2B5EF4-FFF2-40B4-BE49-F238E27FC236}">
                    <a16:creationId xmlns:a16="http://schemas.microsoft.com/office/drawing/2014/main" xmlns="" id="{1DD04948-9631-4133-8A01-342C7AB7F4B5}"/>
                  </a:ext>
                </a:extLst>
              </p:cNvPr>
              <p:cNvSpPr>
                <a:spLocks/>
              </p:cNvSpPr>
              <p:nvPr/>
            </p:nvSpPr>
            <p:spPr bwMode="auto">
              <a:xfrm>
                <a:off x="7509857" y="5518225"/>
                <a:ext cx="97382" cy="208675"/>
              </a:xfrm>
              <a:custGeom>
                <a:avLst/>
                <a:gdLst>
                  <a:gd name="T0" fmla="*/ 17 w 52"/>
                  <a:gd name="T1" fmla="*/ 110 h 110"/>
                  <a:gd name="T2" fmla="*/ 19 w 52"/>
                  <a:gd name="T3" fmla="*/ 108 h 110"/>
                  <a:gd name="T4" fmla="*/ 4 w 52"/>
                  <a:gd name="T5" fmla="*/ 73 h 110"/>
                  <a:gd name="T6" fmla="*/ 52 w 52"/>
                  <a:gd name="T7" fmla="*/ 2 h 110"/>
                  <a:gd name="T8" fmla="*/ 51 w 52"/>
                  <a:gd name="T9" fmla="*/ 0 h 110"/>
                  <a:gd name="T10" fmla="*/ 1 w 52"/>
                  <a:gd name="T11" fmla="*/ 73 h 110"/>
                  <a:gd name="T12" fmla="*/ 17 w 52"/>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2" h="110">
                    <a:moveTo>
                      <a:pt x="17" y="110"/>
                    </a:moveTo>
                    <a:cubicBezTo>
                      <a:pt x="19" y="108"/>
                      <a:pt x="19" y="108"/>
                      <a:pt x="19" y="108"/>
                    </a:cubicBezTo>
                    <a:cubicBezTo>
                      <a:pt x="8" y="98"/>
                      <a:pt x="3" y="86"/>
                      <a:pt x="4" y="73"/>
                    </a:cubicBezTo>
                    <a:cubicBezTo>
                      <a:pt x="6" y="38"/>
                      <a:pt x="52" y="3"/>
                      <a:pt x="52" y="2"/>
                    </a:cubicBezTo>
                    <a:cubicBezTo>
                      <a:pt x="51" y="0"/>
                      <a:pt x="51" y="0"/>
                      <a:pt x="51" y="0"/>
                    </a:cubicBezTo>
                    <a:cubicBezTo>
                      <a:pt x="49" y="1"/>
                      <a:pt x="3" y="36"/>
                      <a:pt x="1" y="73"/>
                    </a:cubicBezTo>
                    <a:cubicBezTo>
                      <a:pt x="0" y="87"/>
                      <a:pt x="6" y="99"/>
                      <a:pt x="17" y="110"/>
                    </a:cubicBezTo>
                    <a:close/>
                  </a:path>
                </a:pathLst>
              </a:custGeom>
              <a:solidFill>
                <a:srgbClr val="C1DE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03" name="Rectangle 110">
                <a:extLst>
                  <a:ext uri="{FF2B5EF4-FFF2-40B4-BE49-F238E27FC236}">
                    <a16:creationId xmlns:a16="http://schemas.microsoft.com/office/drawing/2014/main" xmlns="" id="{9EEC10B6-B79E-4410-ABD7-B2C18B3C7712}"/>
                  </a:ext>
                </a:extLst>
              </p:cNvPr>
              <p:cNvSpPr>
                <a:spLocks noChangeArrowheads="1"/>
              </p:cNvSpPr>
              <p:nvPr/>
            </p:nvSpPr>
            <p:spPr bwMode="auto">
              <a:xfrm>
                <a:off x="7460630" y="5711918"/>
                <a:ext cx="126275" cy="25683"/>
              </a:xfrm>
              <a:prstGeom prst="rect">
                <a:avLst/>
              </a:prstGeom>
              <a:solidFill>
                <a:srgbClr val="00AFA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04" name="Freeform 111">
                <a:extLst>
                  <a:ext uri="{FF2B5EF4-FFF2-40B4-BE49-F238E27FC236}">
                    <a16:creationId xmlns:a16="http://schemas.microsoft.com/office/drawing/2014/main" xmlns="" id="{BC860B7C-2FF2-4313-9DD4-F18DCF2AF294}"/>
                  </a:ext>
                </a:extLst>
              </p:cNvPr>
              <p:cNvSpPr>
                <a:spLocks/>
              </p:cNvSpPr>
              <p:nvPr/>
            </p:nvSpPr>
            <p:spPr bwMode="auto">
              <a:xfrm>
                <a:off x="7468121" y="5730111"/>
                <a:ext cx="109153" cy="119854"/>
              </a:xfrm>
              <a:custGeom>
                <a:avLst/>
                <a:gdLst>
                  <a:gd name="T0" fmla="*/ 0 w 102"/>
                  <a:gd name="T1" fmla="*/ 0 h 112"/>
                  <a:gd name="T2" fmla="*/ 8 w 102"/>
                  <a:gd name="T3" fmla="*/ 112 h 112"/>
                  <a:gd name="T4" fmla="*/ 93 w 102"/>
                  <a:gd name="T5" fmla="*/ 112 h 112"/>
                  <a:gd name="T6" fmla="*/ 100 w 102"/>
                  <a:gd name="T7" fmla="*/ 20 h 112"/>
                  <a:gd name="T8" fmla="*/ 100 w 102"/>
                  <a:gd name="T9" fmla="*/ 7 h 112"/>
                  <a:gd name="T10" fmla="*/ 102 w 102"/>
                  <a:gd name="T11" fmla="*/ 0 h 112"/>
                  <a:gd name="T12" fmla="*/ 0 w 102"/>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102" h="112">
                    <a:moveTo>
                      <a:pt x="0" y="0"/>
                    </a:moveTo>
                    <a:lnTo>
                      <a:pt x="8" y="112"/>
                    </a:lnTo>
                    <a:lnTo>
                      <a:pt x="93" y="112"/>
                    </a:lnTo>
                    <a:lnTo>
                      <a:pt x="100" y="20"/>
                    </a:lnTo>
                    <a:lnTo>
                      <a:pt x="100" y="7"/>
                    </a:lnTo>
                    <a:lnTo>
                      <a:pt x="102" y="0"/>
                    </a:lnTo>
                    <a:lnTo>
                      <a:pt x="0" y="0"/>
                    </a:lnTo>
                    <a:close/>
                  </a:path>
                </a:pathLst>
              </a:custGeom>
              <a:solidFill>
                <a:srgbClr val="00AF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05" name="Freeform 112">
                <a:extLst>
                  <a:ext uri="{FF2B5EF4-FFF2-40B4-BE49-F238E27FC236}">
                    <a16:creationId xmlns:a16="http://schemas.microsoft.com/office/drawing/2014/main" xmlns="" id="{04A5BDC2-F45D-4D6D-A83F-0971CA228CE7}"/>
                  </a:ext>
                </a:extLst>
              </p:cNvPr>
              <p:cNvSpPr>
                <a:spLocks/>
              </p:cNvSpPr>
              <p:nvPr/>
            </p:nvSpPr>
            <p:spPr bwMode="auto">
              <a:xfrm>
                <a:off x="7509857" y="5737602"/>
                <a:ext cx="65278" cy="13912"/>
              </a:xfrm>
              <a:custGeom>
                <a:avLst/>
                <a:gdLst>
                  <a:gd name="T0" fmla="*/ 0 w 61"/>
                  <a:gd name="T1" fmla="*/ 0 h 13"/>
                  <a:gd name="T2" fmla="*/ 61 w 61"/>
                  <a:gd name="T3" fmla="*/ 13 h 13"/>
                  <a:gd name="T4" fmla="*/ 61 w 61"/>
                  <a:gd name="T5" fmla="*/ 0 h 13"/>
                  <a:gd name="T6" fmla="*/ 0 w 61"/>
                  <a:gd name="T7" fmla="*/ 0 h 13"/>
                </a:gdLst>
                <a:ahLst/>
                <a:cxnLst>
                  <a:cxn ang="0">
                    <a:pos x="T0" y="T1"/>
                  </a:cxn>
                  <a:cxn ang="0">
                    <a:pos x="T2" y="T3"/>
                  </a:cxn>
                  <a:cxn ang="0">
                    <a:pos x="T4" y="T5"/>
                  </a:cxn>
                  <a:cxn ang="0">
                    <a:pos x="T6" y="T7"/>
                  </a:cxn>
                </a:cxnLst>
                <a:rect l="0" t="0" r="r" b="b"/>
                <a:pathLst>
                  <a:path w="61" h="13">
                    <a:moveTo>
                      <a:pt x="0" y="0"/>
                    </a:moveTo>
                    <a:lnTo>
                      <a:pt x="61" y="13"/>
                    </a:lnTo>
                    <a:lnTo>
                      <a:pt x="61" y="0"/>
                    </a:lnTo>
                    <a:lnTo>
                      <a:pt x="0" y="0"/>
                    </a:lnTo>
                    <a:close/>
                  </a:path>
                </a:pathLst>
              </a:custGeom>
              <a:solidFill>
                <a:srgbClr val="0097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06" name="Freeform 113">
                <a:extLst>
                  <a:ext uri="{FF2B5EF4-FFF2-40B4-BE49-F238E27FC236}">
                    <a16:creationId xmlns:a16="http://schemas.microsoft.com/office/drawing/2014/main" xmlns="" id="{83E7772B-CBD8-4FDB-98E8-A240E93F6345}"/>
                  </a:ext>
                </a:extLst>
              </p:cNvPr>
              <p:cNvSpPr>
                <a:spLocks/>
              </p:cNvSpPr>
              <p:nvPr/>
            </p:nvSpPr>
            <p:spPr bwMode="auto">
              <a:xfrm>
                <a:off x="5731304" y="1890492"/>
                <a:ext cx="2766281" cy="1311977"/>
              </a:xfrm>
              <a:custGeom>
                <a:avLst/>
                <a:gdLst>
                  <a:gd name="T0" fmla="*/ 1464 w 1464"/>
                  <a:gd name="T1" fmla="*/ 0 h 694"/>
                  <a:gd name="T2" fmla="*/ 732 w 1464"/>
                  <a:gd name="T3" fmla="*/ 694 h 694"/>
                  <a:gd name="T4" fmla="*/ 0 w 1464"/>
                  <a:gd name="T5" fmla="*/ 0 h 694"/>
                  <a:gd name="T6" fmla="*/ 1464 w 1464"/>
                  <a:gd name="T7" fmla="*/ 0 h 694"/>
                </a:gdLst>
                <a:ahLst/>
                <a:cxnLst>
                  <a:cxn ang="0">
                    <a:pos x="T0" y="T1"/>
                  </a:cxn>
                  <a:cxn ang="0">
                    <a:pos x="T2" y="T3"/>
                  </a:cxn>
                  <a:cxn ang="0">
                    <a:pos x="T4" y="T5"/>
                  </a:cxn>
                  <a:cxn ang="0">
                    <a:pos x="T6" y="T7"/>
                  </a:cxn>
                </a:cxnLst>
                <a:rect l="0" t="0" r="r" b="b"/>
                <a:pathLst>
                  <a:path w="1464" h="694">
                    <a:moveTo>
                      <a:pt x="1464" y="0"/>
                    </a:moveTo>
                    <a:cubicBezTo>
                      <a:pt x="1444" y="387"/>
                      <a:pt x="1124" y="694"/>
                      <a:pt x="732" y="694"/>
                    </a:cubicBezTo>
                    <a:cubicBezTo>
                      <a:pt x="340" y="694"/>
                      <a:pt x="21" y="387"/>
                      <a:pt x="0" y="0"/>
                    </a:cubicBezTo>
                    <a:lnTo>
                      <a:pt x="1464" y="0"/>
                    </a:lnTo>
                    <a:close/>
                  </a:path>
                </a:pathLst>
              </a:custGeom>
              <a:solidFill>
                <a:srgbClr val="F0F6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07" name="Line 114">
                <a:extLst>
                  <a:ext uri="{FF2B5EF4-FFF2-40B4-BE49-F238E27FC236}">
                    <a16:creationId xmlns:a16="http://schemas.microsoft.com/office/drawing/2014/main" xmlns="" id="{C3121CCA-7015-4EB7-AB99-94139A18273D}"/>
                  </a:ext>
                </a:extLst>
              </p:cNvPr>
              <p:cNvSpPr>
                <a:spLocks noChangeShapeType="1"/>
              </p:cNvSpPr>
              <p:nvPr/>
            </p:nvSpPr>
            <p:spPr bwMode="auto">
              <a:xfrm>
                <a:off x="7113909" y="3270957"/>
                <a:ext cx="0" cy="1339800"/>
              </a:xfrm>
              <a:prstGeom prst="line">
                <a:avLst/>
              </a:prstGeom>
              <a:noFill/>
              <a:ln w="11113" cap="flat">
                <a:solidFill>
                  <a:srgbClr val="D1D3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108" name="Oval 115">
                <a:extLst>
                  <a:ext uri="{FF2B5EF4-FFF2-40B4-BE49-F238E27FC236}">
                    <a16:creationId xmlns:a16="http://schemas.microsoft.com/office/drawing/2014/main" xmlns="" id="{DECDE8AF-6F16-49FE-9BEC-69FC7D20F752}"/>
                  </a:ext>
                </a:extLst>
              </p:cNvPr>
              <p:cNvSpPr>
                <a:spLocks noChangeArrowheads="1"/>
              </p:cNvSpPr>
              <p:nvPr/>
            </p:nvSpPr>
            <p:spPr bwMode="auto">
              <a:xfrm>
                <a:off x="7053982" y="3456089"/>
                <a:ext cx="120924" cy="12092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09" name="Oval 116">
                <a:extLst>
                  <a:ext uri="{FF2B5EF4-FFF2-40B4-BE49-F238E27FC236}">
                    <a16:creationId xmlns:a16="http://schemas.microsoft.com/office/drawing/2014/main" xmlns="" id="{F72BBAA9-41E5-4B6E-833A-50C3FDBFD531}"/>
                  </a:ext>
                </a:extLst>
              </p:cNvPr>
              <p:cNvSpPr>
                <a:spLocks noChangeArrowheads="1"/>
              </p:cNvSpPr>
              <p:nvPr/>
            </p:nvSpPr>
            <p:spPr bwMode="auto">
              <a:xfrm>
                <a:off x="7073244" y="3475351"/>
                <a:ext cx="82400" cy="82400"/>
              </a:xfrm>
              <a:prstGeom prst="ellipse">
                <a:avLst/>
              </a:prstGeom>
              <a:solidFill>
                <a:srgbClr val="F68D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10" name="Freeform 117">
                <a:extLst>
                  <a:ext uri="{FF2B5EF4-FFF2-40B4-BE49-F238E27FC236}">
                    <a16:creationId xmlns:a16="http://schemas.microsoft.com/office/drawing/2014/main" xmlns="" id="{2FA87F12-4177-472C-AA71-3ABE4A110396}"/>
                  </a:ext>
                </a:extLst>
              </p:cNvPr>
              <p:cNvSpPr>
                <a:spLocks/>
              </p:cNvSpPr>
              <p:nvPr/>
            </p:nvSpPr>
            <p:spPr bwMode="auto">
              <a:xfrm>
                <a:off x="7108559" y="3495684"/>
                <a:ext cx="21403" cy="41735"/>
              </a:xfrm>
              <a:custGeom>
                <a:avLst/>
                <a:gdLst>
                  <a:gd name="T0" fmla="*/ 0 w 20"/>
                  <a:gd name="T1" fmla="*/ 39 h 39"/>
                  <a:gd name="T2" fmla="*/ 0 w 20"/>
                  <a:gd name="T3" fmla="*/ 0 h 39"/>
                  <a:gd name="T4" fmla="*/ 20 w 20"/>
                  <a:gd name="T5" fmla="*/ 19 h 39"/>
                  <a:gd name="T6" fmla="*/ 0 w 20"/>
                  <a:gd name="T7" fmla="*/ 39 h 39"/>
                </a:gdLst>
                <a:ahLst/>
                <a:cxnLst>
                  <a:cxn ang="0">
                    <a:pos x="T0" y="T1"/>
                  </a:cxn>
                  <a:cxn ang="0">
                    <a:pos x="T2" y="T3"/>
                  </a:cxn>
                  <a:cxn ang="0">
                    <a:pos x="T4" y="T5"/>
                  </a:cxn>
                  <a:cxn ang="0">
                    <a:pos x="T6" y="T7"/>
                  </a:cxn>
                </a:cxnLst>
                <a:rect l="0" t="0" r="r" b="b"/>
                <a:pathLst>
                  <a:path w="20" h="39">
                    <a:moveTo>
                      <a:pt x="0" y="39"/>
                    </a:moveTo>
                    <a:lnTo>
                      <a:pt x="0" y="0"/>
                    </a:lnTo>
                    <a:lnTo>
                      <a:pt x="20" y="19"/>
                    </a:lnTo>
                    <a:lnTo>
                      <a:pt x="0"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13" name="Freeform 120">
                <a:extLst>
                  <a:ext uri="{FF2B5EF4-FFF2-40B4-BE49-F238E27FC236}">
                    <a16:creationId xmlns:a16="http://schemas.microsoft.com/office/drawing/2014/main" xmlns="" id="{EF8366E4-F970-47D4-9473-F77463807AE9}"/>
                  </a:ext>
                </a:extLst>
              </p:cNvPr>
              <p:cNvSpPr>
                <a:spLocks/>
              </p:cNvSpPr>
              <p:nvPr/>
            </p:nvSpPr>
            <p:spPr bwMode="auto">
              <a:xfrm>
                <a:off x="7259447" y="2060642"/>
                <a:ext cx="58857" cy="58857"/>
              </a:xfrm>
              <a:custGeom>
                <a:avLst/>
                <a:gdLst>
                  <a:gd name="T0" fmla="*/ 27 w 31"/>
                  <a:gd name="T1" fmla="*/ 12 h 31"/>
                  <a:gd name="T2" fmla="*/ 19 w 31"/>
                  <a:gd name="T3" fmla="*/ 12 h 31"/>
                  <a:gd name="T4" fmla="*/ 19 w 31"/>
                  <a:gd name="T5" fmla="*/ 4 h 31"/>
                  <a:gd name="T6" fmla="*/ 15 w 31"/>
                  <a:gd name="T7" fmla="*/ 0 h 31"/>
                  <a:gd name="T8" fmla="*/ 11 w 31"/>
                  <a:gd name="T9" fmla="*/ 4 h 31"/>
                  <a:gd name="T10" fmla="*/ 11 w 31"/>
                  <a:gd name="T11" fmla="*/ 12 h 31"/>
                  <a:gd name="T12" fmla="*/ 4 w 31"/>
                  <a:gd name="T13" fmla="*/ 12 h 31"/>
                  <a:gd name="T14" fmla="*/ 0 w 31"/>
                  <a:gd name="T15" fmla="*/ 16 h 31"/>
                  <a:gd name="T16" fmla="*/ 4 w 31"/>
                  <a:gd name="T17" fmla="*/ 20 h 31"/>
                  <a:gd name="T18" fmla="*/ 11 w 31"/>
                  <a:gd name="T19" fmla="*/ 20 h 31"/>
                  <a:gd name="T20" fmla="*/ 11 w 31"/>
                  <a:gd name="T21" fmla="*/ 27 h 31"/>
                  <a:gd name="T22" fmla="*/ 15 w 31"/>
                  <a:gd name="T23" fmla="*/ 31 h 31"/>
                  <a:gd name="T24" fmla="*/ 19 w 31"/>
                  <a:gd name="T25" fmla="*/ 27 h 31"/>
                  <a:gd name="T26" fmla="*/ 19 w 31"/>
                  <a:gd name="T27" fmla="*/ 20 h 31"/>
                  <a:gd name="T28" fmla="*/ 27 w 31"/>
                  <a:gd name="T29" fmla="*/ 20 h 31"/>
                  <a:gd name="T30" fmla="*/ 31 w 31"/>
                  <a:gd name="T31" fmla="*/ 16 h 31"/>
                  <a:gd name="T32" fmla="*/ 27 w 31"/>
                  <a:gd name="T33"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1">
                    <a:moveTo>
                      <a:pt x="27" y="12"/>
                    </a:moveTo>
                    <a:cubicBezTo>
                      <a:pt x="19" y="12"/>
                      <a:pt x="19" y="12"/>
                      <a:pt x="19" y="12"/>
                    </a:cubicBezTo>
                    <a:cubicBezTo>
                      <a:pt x="19" y="4"/>
                      <a:pt x="19" y="4"/>
                      <a:pt x="19" y="4"/>
                    </a:cubicBezTo>
                    <a:cubicBezTo>
                      <a:pt x="19" y="2"/>
                      <a:pt x="17" y="0"/>
                      <a:pt x="15" y="0"/>
                    </a:cubicBezTo>
                    <a:cubicBezTo>
                      <a:pt x="13" y="0"/>
                      <a:pt x="11" y="2"/>
                      <a:pt x="11" y="4"/>
                    </a:cubicBezTo>
                    <a:cubicBezTo>
                      <a:pt x="11" y="12"/>
                      <a:pt x="11" y="12"/>
                      <a:pt x="11" y="12"/>
                    </a:cubicBezTo>
                    <a:cubicBezTo>
                      <a:pt x="4" y="12"/>
                      <a:pt x="4" y="12"/>
                      <a:pt x="4" y="12"/>
                    </a:cubicBezTo>
                    <a:cubicBezTo>
                      <a:pt x="1" y="12"/>
                      <a:pt x="0" y="13"/>
                      <a:pt x="0" y="16"/>
                    </a:cubicBezTo>
                    <a:cubicBezTo>
                      <a:pt x="0" y="18"/>
                      <a:pt x="1" y="20"/>
                      <a:pt x="4" y="20"/>
                    </a:cubicBezTo>
                    <a:cubicBezTo>
                      <a:pt x="11" y="20"/>
                      <a:pt x="11" y="20"/>
                      <a:pt x="11" y="20"/>
                    </a:cubicBezTo>
                    <a:cubicBezTo>
                      <a:pt x="11" y="27"/>
                      <a:pt x="11" y="27"/>
                      <a:pt x="11" y="27"/>
                    </a:cubicBezTo>
                    <a:cubicBezTo>
                      <a:pt x="11" y="29"/>
                      <a:pt x="13" y="31"/>
                      <a:pt x="15" y="31"/>
                    </a:cubicBezTo>
                    <a:cubicBezTo>
                      <a:pt x="17" y="31"/>
                      <a:pt x="19" y="29"/>
                      <a:pt x="19" y="27"/>
                    </a:cubicBezTo>
                    <a:cubicBezTo>
                      <a:pt x="19" y="20"/>
                      <a:pt x="19" y="20"/>
                      <a:pt x="19" y="20"/>
                    </a:cubicBezTo>
                    <a:cubicBezTo>
                      <a:pt x="27" y="20"/>
                      <a:pt x="27" y="20"/>
                      <a:pt x="27" y="20"/>
                    </a:cubicBezTo>
                    <a:cubicBezTo>
                      <a:pt x="29" y="20"/>
                      <a:pt x="31" y="18"/>
                      <a:pt x="31" y="16"/>
                    </a:cubicBezTo>
                    <a:cubicBezTo>
                      <a:pt x="31" y="13"/>
                      <a:pt x="29" y="12"/>
                      <a:pt x="27" y="12"/>
                    </a:cubicBezTo>
                    <a:close/>
                  </a:path>
                </a:pathLst>
              </a:custGeom>
              <a:solidFill>
                <a:srgbClr val="C1DE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14" name="Freeform 121">
                <a:extLst>
                  <a:ext uri="{FF2B5EF4-FFF2-40B4-BE49-F238E27FC236}">
                    <a16:creationId xmlns:a16="http://schemas.microsoft.com/office/drawing/2014/main" xmlns="" id="{B6933301-C926-428C-A1F5-490CBF013856}"/>
                  </a:ext>
                </a:extLst>
              </p:cNvPr>
              <p:cNvSpPr>
                <a:spLocks/>
              </p:cNvSpPr>
              <p:nvPr/>
            </p:nvSpPr>
            <p:spPr bwMode="auto">
              <a:xfrm>
                <a:off x="6370170" y="2830064"/>
                <a:ext cx="57787" cy="58857"/>
              </a:xfrm>
              <a:custGeom>
                <a:avLst/>
                <a:gdLst>
                  <a:gd name="T0" fmla="*/ 27 w 31"/>
                  <a:gd name="T1" fmla="*/ 12 h 31"/>
                  <a:gd name="T2" fmla="*/ 19 w 31"/>
                  <a:gd name="T3" fmla="*/ 12 h 31"/>
                  <a:gd name="T4" fmla="*/ 19 w 31"/>
                  <a:gd name="T5" fmla="*/ 4 h 31"/>
                  <a:gd name="T6" fmla="*/ 15 w 31"/>
                  <a:gd name="T7" fmla="*/ 0 h 31"/>
                  <a:gd name="T8" fmla="*/ 11 w 31"/>
                  <a:gd name="T9" fmla="*/ 4 h 31"/>
                  <a:gd name="T10" fmla="*/ 11 w 31"/>
                  <a:gd name="T11" fmla="*/ 12 h 31"/>
                  <a:gd name="T12" fmla="*/ 4 w 31"/>
                  <a:gd name="T13" fmla="*/ 12 h 31"/>
                  <a:gd name="T14" fmla="*/ 0 w 31"/>
                  <a:gd name="T15" fmla="*/ 16 h 31"/>
                  <a:gd name="T16" fmla="*/ 4 w 31"/>
                  <a:gd name="T17" fmla="*/ 20 h 31"/>
                  <a:gd name="T18" fmla="*/ 11 w 31"/>
                  <a:gd name="T19" fmla="*/ 20 h 31"/>
                  <a:gd name="T20" fmla="*/ 11 w 31"/>
                  <a:gd name="T21" fmla="*/ 27 h 31"/>
                  <a:gd name="T22" fmla="*/ 15 w 31"/>
                  <a:gd name="T23" fmla="*/ 31 h 31"/>
                  <a:gd name="T24" fmla="*/ 19 w 31"/>
                  <a:gd name="T25" fmla="*/ 27 h 31"/>
                  <a:gd name="T26" fmla="*/ 19 w 31"/>
                  <a:gd name="T27" fmla="*/ 20 h 31"/>
                  <a:gd name="T28" fmla="*/ 27 w 31"/>
                  <a:gd name="T29" fmla="*/ 20 h 31"/>
                  <a:gd name="T30" fmla="*/ 31 w 31"/>
                  <a:gd name="T31" fmla="*/ 16 h 31"/>
                  <a:gd name="T32" fmla="*/ 27 w 31"/>
                  <a:gd name="T33"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1">
                    <a:moveTo>
                      <a:pt x="27" y="12"/>
                    </a:moveTo>
                    <a:cubicBezTo>
                      <a:pt x="19" y="12"/>
                      <a:pt x="19" y="12"/>
                      <a:pt x="19" y="12"/>
                    </a:cubicBezTo>
                    <a:cubicBezTo>
                      <a:pt x="19" y="4"/>
                      <a:pt x="19" y="4"/>
                      <a:pt x="19" y="4"/>
                    </a:cubicBezTo>
                    <a:cubicBezTo>
                      <a:pt x="19" y="2"/>
                      <a:pt x="18" y="0"/>
                      <a:pt x="15" y="0"/>
                    </a:cubicBezTo>
                    <a:cubicBezTo>
                      <a:pt x="13" y="0"/>
                      <a:pt x="11" y="2"/>
                      <a:pt x="11" y="4"/>
                    </a:cubicBezTo>
                    <a:cubicBezTo>
                      <a:pt x="11" y="12"/>
                      <a:pt x="11" y="12"/>
                      <a:pt x="11" y="12"/>
                    </a:cubicBezTo>
                    <a:cubicBezTo>
                      <a:pt x="4" y="12"/>
                      <a:pt x="4" y="12"/>
                      <a:pt x="4" y="12"/>
                    </a:cubicBezTo>
                    <a:cubicBezTo>
                      <a:pt x="2" y="12"/>
                      <a:pt x="0" y="14"/>
                      <a:pt x="0" y="16"/>
                    </a:cubicBezTo>
                    <a:cubicBezTo>
                      <a:pt x="0" y="18"/>
                      <a:pt x="2" y="20"/>
                      <a:pt x="4" y="20"/>
                    </a:cubicBezTo>
                    <a:cubicBezTo>
                      <a:pt x="11" y="20"/>
                      <a:pt x="11" y="20"/>
                      <a:pt x="11" y="20"/>
                    </a:cubicBezTo>
                    <a:cubicBezTo>
                      <a:pt x="11" y="27"/>
                      <a:pt x="11" y="27"/>
                      <a:pt x="11" y="27"/>
                    </a:cubicBezTo>
                    <a:cubicBezTo>
                      <a:pt x="11" y="29"/>
                      <a:pt x="13" y="31"/>
                      <a:pt x="15" y="31"/>
                    </a:cubicBezTo>
                    <a:cubicBezTo>
                      <a:pt x="18" y="31"/>
                      <a:pt x="19" y="29"/>
                      <a:pt x="19" y="27"/>
                    </a:cubicBezTo>
                    <a:cubicBezTo>
                      <a:pt x="19" y="20"/>
                      <a:pt x="19" y="20"/>
                      <a:pt x="19" y="20"/>
                    </a:cubicBezTo>
                    <a:cubicBezTo>
                      <a:pt x="27" y="20"/>
                      <a:pt x="27" y="20"/>
                      <a:pt x="27" y="20"/>
                    </a:cubicBezTo>
                    <a:cubicBezTo>
                      <a:pt x="29" y="20"/>
                      <a:pt x="31" y="18"/>
                      <a:pt x="31" y="16"/>
                    </a:cubicBezTo>
                    <a:cubicBezTo>
                      <a:pt x="31" y="14"/>
                      <a:pt x="29" y="12"/>
                      <a:pt x="27" y="12"/>
                    </a:cubicBezTo>
                    <a:close/>
                  </a:path>
                </a:pathLst>
              </a:custGeom>
              <a:solidFill>
                <a:srgbClr val="C1DE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15" name="Freeform 122">
                <a:extLst>
                  <a:ext uri="{FF2B5EF4-FFF2-40B4-BE49-F238E27FC236}">
                    <a16:creationId xmlns:a16="http://schemas.microsoft.com/office/drawing/2014/main" xmlns="" id="{FB9E3667-28FB-4ECD-A53D-C1DCA63C63E1}"/>
                  </a:ext>
                </a:extLst>
              </p:cNvPr>
              <p:cNvSpPr>
                <a:spLocks/>
              </p:cNvSpPr>
              <p:nvPr/>
            </p:nvSpPr>
            <p:spPr bwMode="auto">
              <a:xfrm>
                <a:off x="6397994" y="2285369"/>
                <a:ext cx="58857" cy="58857"/>
              </a:xfrm>
              <a:custGeom>
                <a:avLst/>
                <a:gdLst>
                  <a:gd name="T0" fmla="*/ 27 w 31"/>
                  <a:gd name="T1" fmla="*/ 12 h 31"/>
                  <a:gd name="T2" fmla="*/ 20 w 31"/>
                  <a:gd name="T3" fmla="*/ 12 h 31"/>
                  <a:gd name="T4" fmla="*/ 20 w 31"/>
                  <a:gd name="T5" fmla="*/ 4 h 31"/>
                  <a:gd name="T6" fmla="*/ 16 w 31"/>
                  <a:gd name="T7" fmla="*/ 0 h 31"/>
                  <a:gd name="T8" fmla="*/ 12 w 31"/>
                  <a:gd name="T9" fmla="*/ 4 h 31"/>
                  <a:gd name="T10" fmla="*/ 12 w 31"/>
                  <a:gd name="T11" fmla="*/ 12 h 31"/>
                  <a:gd name="T12" fmla="*/ 4 w 31"/>
                  <a:gd name="T13" fmla="*/ 12 h 31"/>
                  <a:gd name="T14" fmla="*/ 0 w 31"/>
                  <a:gd name="T15" fmla="*/ 16 h 31"/>
                  <a:gd name="T16" fmla="*/ 4 w 31"/>
                  <a:gd name="T17" fmla="*/ 20 h 31"/>
                  <a:gd name="T18" fmla="*/ 12 w 31"/>
                  <a:gd name="T19" fmla="*/ 20 h 31"/>
                  <a:gd name="T20" fmla="*/ 12 w 31"/>
                  <a:gd name="T21" fmla="*/ 27 h 31"/>
                  <a:gd name="T22" fmla="*/ 16 w 31"/>
                  <a:gd name="T23" fmla="*/ 31 h 31"/>
                  <a:gd name="T24" fmla="*/ 20 w 31"/>
                  <a:gd name="T25" fmla="*/ 27 h 31"/>
                  <a:gd name="T26" fmla="*/ 20 w 31"/>
                  <a:gd name="T27" fmla="*/ 20 h 31"/>
                  <a:gd name="T28" fmla="*/ 27 w 31"/>
                  <a:gd name="T29" fmla="*/ 20 h 31"/>
                  <a:gd name="T30" fmla="*/ 31 w 31"/>
                  <a:gd name="T31" fmla="*/ 16 h 31"/>
                  <a:gd name="T32" fmla="*/ 27 w 31"/>
                  <a:gd name="T33"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1">
                    <a:moveTo>
                      <a:pt x="27" y="12"/>
                    </a:moveTo>
                    <a:cubicBezTo>
                      <a:pt x="20" y="12"/>
                      <a:pt x="20" y="12"/>
                      <a:pt x="20" y="12"/>
                    </a:cubicBezTo>
                    <a:cubicBezTo>
                      <a:pt x="20" y="4"/>
                      <a:pt x="20" y="4"/>
                      <a:pt x="20" y="4"/>
                    </a:cubicBezTo>
                    <a:cubicBezTo>
                      <a:pt x="20" y="2"/>
                      <a:pt x="18" y="0"/>
                      <a:pt x="16" y="0"/>
                    </a:cubicBezTo>
                    <a:cubicBezTo>
                      <a:pt x="14" y="0"/>
                      <a:pt x="12" y="2"/>
                      <a:pt x="12" y="4"/>
                    </a:cubicBezTo>
                    <a:cubicBezTo>
                      <a:pt x="12" y="12"/>
                      <a:pt x="12" y="12"/>
                      <a:pt x="12" y="12"/>
                    </a:cubicBezTo>
                    <a:cubicBezTo>
                      <a:pt x="4" y="12"/>
                      <a:pt x="4" y="12"/>
                      <a:pt x="4" y="12"/>
                    </a:cubicBezTo>
                    <a:cubicBezTo>
                      <a:pt x="2" y="12"/>
                      <a:pt x="0" y="14"/>
                      <a:pt x="0" y="16"/>
                    </a:cubicBezTo>
                    <a:cubicBezTo>
                      <a:pt x="0" y="18"/>
                      <a:pt x="2" y="20"/>
                      <a:pt x="4" y="20"/>
                    </a:cubicBezTo>
                    <a:cubicBezTo>
                      <a:pt x="12" y="20"/>
                      <a:pt x="12" y="20"/>
                      <a:pt x="12" y="20"/>
                    </a:cubicBezTo>
                    <a:cubicBezTo>
                      <a:pt x="12" y="27"/>
                      <a:pt x="12" y="27"/>
                      <a:pt x="12" y="27"/>
                    </a:cubicBezTo>
                    <a:cubicBezTo>
                      <a:pt x="12" y="29"/>
                      <a:pt x="14" y="31"/>
                      <a:pt x="16" y="31"/>
                    </a:cubicBezTo>
                    <a:cubicBezTo>
                      <a:pt x="18" y="31"/>
                      <a:pt x="20" y="29"/>
                      <a:pt x="20" y="27"/>
                    </a:cubicBezTo>
                    <a:cubicBezTo>
                      <a:pt x="20" y="20"/>
                      <a:pt x="20" y="20"/>
                      <a:pt x="20" y="20"/>
                    </a:cubicBezTo>
                    <a:cubicBezTo>
                      <a:pt x="27" y="20"/>
                      <a:pt x="27" y="20"/>
                      <a:pt x="27" y="20"/>
                    </a:cubicBezTo>
                    <a:cubicBezTo>
                      <a:pt x="29" y="20"/>
                      <a:pt x="31" y="18"/>
                      <a:pt x="31" y="16"/>
                    </a:cubicBezTo>
                    <a:cubicBezTo>
                      <a:pt x="31" y="14"/>
                      <a:pt x="29" y="12"/>
                      <a:pt x="27" y="12"/>
                    </a:cubicBezTo>
                    <a:close/>
                  </a:path>
                </a:pathLst>
              </a:custGeom>
              <a:solidFill>
                <a:srgbClr val="C1DE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16" name="Oval 123">
                <a:extLst>
                  <a:ext uri="{FF2B5EF4-FFF2-40B4-BE49-F238E27FC236}">
                    <a16:creationId xmlns:a16="http://schemas.microsoft.com/office/drawing/2014/main" xmlns="" id="{2E69767A-2880-4636-9A74-6CC2AA6CB3F3}"/>
                  </a:ext>
                </a:extLst>
              </p:cNvPr>
              <p:cNvSpPr>
                <a:spLocks noChangeArrowheads="1"/>
              </p:cNvSpPr>
              <p:nvPr/>
            </p:nvSpPr>
            <p:spPr bwMode="auto">
              <a:xfrm>
                <a:off x="6099427" y="2194408"/>
                <a:ext cx="29964" cy="31034"/>
              </a:xfrm>
              <a:prstGeom prst="ellipse">
                <a:avLst/>
              </a:prstGeom>
              <a:solidFill>
                <a:srgbClr val="C1DE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19" name="Freeform 126">
                <a:extLst>
                  <a:ext uri="{FF2B5EF4-FFF2-40B4-BE49-F238E27FC236}">
                    <a16:creationId xmlns:a16="http://schemas.microsoft.com/office/drawing/2014/main" xmlns="" id="{FCFE91BF-BB92-4E8F-AFAA-E9176001501D}"/>
                  </a:ext>
                </a:extLst>
              </p:cNvPr>
              <p:cNvSpPr>
                <a:spLocks noEditPoints="1"/>
              </p:cNvSpPr>
              <p:nvPr/>
            </p:nvSpPr>
            <p:spPr bwMode="auto">
              <a:xfrm>
                <a:off x="6148654" y="3013056"/>
                <a:ext cx="75979" cy="75979"/>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5 h 40"/>
                  <a:gd name="T12" fmla="*/ 5 w 40"/>
                  <a:gd name="T13" fmla="*/ 20 h 40"/>
                  <a:gd name="T14" fmla="*/ 20 w 40"/>
                  <a:gd name="T15" fmla="*/ 34 h 40"/>
                  <a:gd name="T16" fmla="*/ 35 w 40"/>
                  <a:gd name="T17" fmla="*/ 20 h 40"/>
                  <a:gd name="T18" fmla="*/ 20 w 40"/>
                  <a:gd name="T19"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5"/>
                    </a:moveTo>
                    <a:cubicBezTo>
                      <a:pt x="12" y="5"/>
                      <a:pt x="5" y="12"/>
                      <a:pt x="5" y="20"/>
                    </a:cubicBezTo>
                    <a:cubicBezTo>
                      <a:pt x="5" y="28"/>
                      <a:pt x="12" y="34"/>
                      <a:pt x="20" y="34"/>
                    </a:cubicBezTo>
                    <a:cubicBezTo>
                      <a:pt x="28" y="34"/>
                      <a:pt x="35" y="28"/>
                      <a:pt x="35" y="20"/>
                    </a:cubicBezTo>
                    <a:cubicBezTo>
                      <a:pt x="35" y="12"/>
                      <a:pt x="28" y="5"/>
                      <a:pt x="20" y="5"/>
                    </a:cubicBezTo>
                    <a:close/>
                  </a:path>
                </a:pathLst>
              </a:custGeom>
              <a:solidFill>
                <a:srgbClr val="C1DE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21" name="Freeform 174">
                <a:extLst>
                  <a:ext uri="{FF2B5EF4-FFF2-40B4-BE49-F238E27FC236}">
                    <a16:creationId xmlns:a16="http://schemas.microsoft.com/office/drawing/2014/main" xmlns="" id="{74AC9DCB-0E0C-4719-9F88-97090402297A}"/>
                  </a:ext>
                </a:extLst>
              </p:cNvPr>
              <p:cNvSpPr>
                <a:spLocks/>
              </p:cNvSpPr>
              <p:nvPr/>
            </p:nvSpPr>
            <p:spPr bwMode="auto">
              <a:xfrm>
                <a:off x="7399633" y="3019477"/>
                <a:ext cx="559677" cy="217236"/>
              </a:xfrm>
              <a:custGeom>
                <a:avLst/>
                <a:gdLst>
                  <a:gd name="T0" fmla="*/ 259 w 296"/>
                  <a:gd name="T1" fmla="*/ 74 h 74"/>
                  <a:gd name="T2" fmla="*/ 37 w 296"/>
                  <a:gd name="T3" fmla="*/ 74 h 74"/>
                  <a:gd name="T4" fmla="*/ 0 w 296"/>
                  <a:gd name="T5" fmla="*/ 37 h 74"/>
                  <a:gd name="T6" fmla="*/ 0 w 296"/>
                  <a:gd name="T7" fmla="*/ 37 h 74"/>
                  <a:gd name="T8" fmla="*/ 37 w 296"/>
                  <a:gd name="T9" fmla="*/ 0 h 74"/>
                  <a:gd name="T10" fmla="*/ 259 w 296"/>
                  <a:gd name="T11" fmla="*/ 0 h 74"/>
                  <a:gd name="T12" fmla="*/ 296 w 296"/>
                  <a:gd name="T13" fmla="*/ 37 h 74"/>
                  <a:gd name="T14" fmla="*/ 296 w 296"/>
                  <a:gd name="T15" fmla="*/ 37 h 74"/>
                  <a:gd name="T16" fmla="*/ 259 w 296"/>
                  <a:gd name="T17"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74">
                    <a:moveTo>
                      <a:pt x="259" y="74"/>
                    </a:moveTo>
                    <a:cubicBezTo>
                      <a:pt x="37" y="74"/>
                      <a:pt x="37" y="74"/>
                      <a:pt x="37" y="74"/>
                    </a:cubicBezTo>
                    <a:cubicBezTo>
                      <a:pt x="16" y="74"/>
                      <a:pt x="0" y="57"/>
                      <a:pt x="0" y="37"/>
                    </a:cubicBezTo>
                    <a:cubicBezTo>
                      <a:pt x="0" y="37"/>
                      <a:pt x="0" y="37"/>
                      <a:pt x="0" y="37"/>
                    </a:cubicBezTo>
                    <a:cubicBezTo>
                      <a:pt x="0" y="16"/>
                      <a:pt x="16" y="0"/>
                      <a:pt x="37" y="0"/>
                    </a:cubicBezTo>
                    <a:cubicBezTo>
                      <a:pt x="259" y="0"/>
                      <a:pt x="259" y="0"/>
                      <a:pt x="259" y="0"/>
                    </a:cubicBezTo>
                    <a:cubicBezTo>
                      <a:pt x="280" y="0"/>
                      <a:pt x="296" y="16"/>
                      <a:pt x="296" y="37"/>
                    </a:cubicBezTo>
                    <a:cubicBezTo>
                      <a:pt x="296" y="37"/>
                      <a:pt x="296" y="37"/>
                      <a:pt x="296" y="37"/>
                    </a:cubicBezTo>
                    <a:cubicBezTo>
                      <a:pt x="296" y="57"/>
                      <a:pt x="280" y="74"/>
                      <a:pt x="259" y="7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sz="1200" dirty="0"/>
              </a:p>
            </p:txBody>
          </p:sp>
          <p:sp>
            <p:nvSpPr>
              <p:cNvPr id="122" name="Freeform 175">
                <a:extLst>
                  <a:ext uri="{FF2B5EF4-FFF2-40B4-BE49-F238E27FC236}">
                    <a16:creationId xmlns:a16="http://schemas.microsoft.com/office/drawing/2014/main" xmlns="" id="{42233421-7258-4D08-AD03-09954D4B51B2}"/>
                  </a:ext>
                </a:extLst>
              </p:cNvPr>
              <p:cNvSpPr>
                <a:spLocks/>
              </p:cNvSpPr>
              <p:nvPr/>
            </p:nvSpPr>
            <p:spPr bwMode="auto">
              <a:xfrm>
                <a:off x="6242825" y="3019477"/>
                <a:ext cx="561817" cy="217236"/>
              </a:xfrm>
              <a:custGeom>
                <a:avLst/>
                <a:gdLst>
                  <a:gd name="T0" fmla="*/ 260 w 297"/>
                  <a:gd name="T1" fmla="*/ 74 h 74"/>
                  <a:gd name="T2" fmla="*/ 38 w 297"/>
                  <a:gd name="T3" fmla="*/ 74 h 74"/>
                  <a:gd name="T4" fmla="*/ 0 w 297"/>
                  <a:gd name="T5" fmla="*/ 37 h 74"/>
                  <a:gd name="T6" fmla="*/ 0 w 297"/>
                  <a:gd name="T7" fmla="*/ 37 h 74"/>
                  <a:gd name="T8" fmla="*/ 38 w 297"/>
                  <a:gd name="T9" fmla="*/ 0 h 74"/>
                  <a:gd name="T10" fmla="*/ 260 w 297"/>
                  <a:gd name="T11" fmla="*/ 0 h 74"/>
                  <a:gd name="T12" fmla="*/ 297 w 297"/>
                  <a:gd name="T13" fmla="*/ 37 h 74"/>
                  <a:gd name="T14" fmla="*/ 297 w 297"/>
                  <a:gd name="T15" fmla="*/ 37 h 74"/>
                  <a:gd name="T16" fmla="*/ 260 w 297"/>
                  <a:gd name="T17"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74">
                    <a:moveTo>
                      <a:pt x="260" y="74"/>
                    </a:moveTo>
                    <a:cubicBezTo>
                      <a:pt x="38" y="74"/>
                      <a:pt x="38" y="74"/>
                      <a:pt x="38" y="74"/>
                    </a:cubicBezTo>
                    <a:cubicBezTo>
                      <a:pt x="17" y="74"/>
                      <a:pt x="0" y="57"/>
                      <a:pt x="0" y="37"/>
                    </a:cubicBezTo>
                    <a:cubicBezTo>
                      <a:pt x="0" y="37"/>
                      <a:pt x="0" y="37"/>
                      <a:pt x="0" y="37"/>
                    </a:cubicBezTo>
                    <a:cubicBezTo>
                      <a:pt x="0" y="16"/>
                      <a:pt x="17" y="0"/>
                      <a:pt x="38" y="0"/>
                    </a:cubicBezTo>
                    <a:cubicBezTo>
                      <a:pt x="260" y="0"/>
                      <a:pt x="260" y="0"/>
                      <a:pt x="260" y="0"/>
                    </a:cubicBezTo>
                    <a:cubicBezTo>
                      <a:pt x="281" y="0"/>
                      <a:pt x="297" y="16"/>
                      <a:pt x="297" y="37"/>
                    </a:cubicBezTo>
                    <a:cubicBezTo>
                      <a:pt x="297" y="37"/>
                      <a:pt x="297" y="37"/>
                      <a:pt x="297" y="37"/>
                    </a:cubicBezTo>
                    <a:cubicBezTo>
                      <a:pt x="297" y="57"/>
                      <a:pt x="281" y="74"/>
                      <a:pt x="260" y="7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sz="1200" dirty="0"/>
              </a:p>
            </p:txBody>
          </p:sp>
          <p:sp>
            <p:nvSpPr>
              <p:cNvPr id="124" name="Freeform 181">
                <a:extLst>
                  <a:ext uri="{FF2B5EF4-FFF2-40B4-BE49-F238E27FC236}">
                    <a16:creationId xmlns:a16="http://schemas.microsoft.com/office/drawing/2014/main" xmlns="" id="{915619A1-3BDB-4AD1-A0BC-0DE7A0A396DF}"/>
                  </a:ext>
                </a:extLst>
              </p:cNvPr>
              <p:cNvSpPr>
                <a:spLocks/>
              </p:cNvSpPr>
              <p:nvPr/>
            </p:nvSpPr>
            <p:spPr bwMode="auto">
              <a:xfrm>
                <a:off x="7446719" y="3013056"/>
                <a:ext cx="155169" cy="146607"/>
              </a:xfrm>
              <a:custGeom>
                <a:avLst/>
                <a:gdLst>
                  <a:gd name="T0" fmla="*/ 37 w 82"/>
                  <a:gd name="T1" fmla="*/ 77 h 77"/>
                  <a:gd name="T2" fmla="*/ 82 w 82"/>
                  <a:gd name="T3" fmla="*/ 3 h 77"/>
                  <a:gd name="T4" fmla="*/ 43 w 82"/>
                  <a:gd name="T5" fmla="*/ 0 h 77"/>
                  <a:gd name="T6" fmla="*/ 0 w 82"/>
                  <a:gd name="T7" fmla="*/ 77 h 77"/>
                  <a:gd name="T8" fmla="*/ 37 w 82"/>
                  <a:gd name="T9" fmla="*/ 77 h 77"/>
                </a:gdLst>
                <a:ahLst/>
                <a:cxnLst>
                  <a:cxn ang="0">
                    <a:pos x="T0" y="T1"/>
                  </a:cxn>
                  <a:cxn ang="0">
                    <a:pos x="T2" y="T3"/>
                  </a:cxn>
                  <a:cxn ang="0">
                    <a:pos x="T4" y="T5"/>
                  </a:cxn>
                  <a:cxn ang="0">
                    <a:pos x="T6" y="T7"/>
                  </a:cxn>
                  <a:cxn ang="0">
                    <a:pos x="T8" y="T9"/>
                  </a:cxn>
                </a:cxnLst>
                <a:rect l="0" t="0" r="r" b="b"/>
                <a:pathLst>
                  <a:path w="82" h="77">
                    <a:moveTo>
                      <a:pt x="37" y="77"/>
                    </a:moveTo>
                    <a:cubicBezTo>
                      <a:pt x="37" y="77"/>
                      <a:pt x="73" y="45"/>
                      <a:pt x="82" y="3"/>
                    </a:cubicBezTo>
                    <a:cubicBezTo>
                      <a:pt x="43" y="3"/>
                      <a:pt x="43" y="0"/>
                      <a:pt x="43" y="0"/>
                    </a:cubicBezTo>
                    <a:cubicBezTo>
                      <a:pt x="0" y="77"/>
                      <a:pt x="0" y="77"/>
                      <a:pt x="0" y="77"/>
                    </a:cubicBezTo>
                    <a:lnTo>
                      <a:pt x="37" y="77"/>
                    </a:lnTo>
                    <a:close/>
                  </a:path>
                </a:pathLst>
              </a:custGeom>
              <a:solidFill>
                <a:srgbClr val="009E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25" name="Freeform 182">
                <a:extLst>
                  <a:ext uri="{FF2B5EF4-FFF2-40B4-BE49-F238E27FC236}">
                    <a16:creationId xmlns:a16="http://schemas.microsoft.com/office/drawing/2014/main" xmlns="" id="{94B519F6-D4D0-453A-B487-D91498DDB250}"/>
                  </a:ext>
                </a:extLst>
              </p:cNvPr>
              <p:cNvSpPr>
                <a:spLocks/>
              </p:cNvSpPr>
              <p:nvPr/>
            </p:nvSpPr>
            <p:spPr bwMode="auto">
              <a:xfrm>
                <a:off x="6602388" y="3013056"/>
                <a:ext cx="155169" cy="146607"/>
              </a:xfrm>
              <a:custGeom>
                <a:avLst/>
                <a:gdLst>
                  <a:gd name="T0" fmla="*/ 44 w 82"/>
                  <a:gd name="T1" fmla="*/ 77 h 77"/>
                  <a:gd name="T2" fmla="*/ 0 w 82"/>
                  <a:gd name="T3" fmla="*/ 3 h 77"/>
                  <a:gd name="T4" fmla="*/ 39 w 82"/>
                  <a:gd name="T5" fmla="*/ 0 h 77"/>
                  <a:gd name="T6" fmla="*/ 82 w 82"/>
                  <a:gd name="T7" fmla="*/ 77 h 77"/>
                  <a:gd name="T8" fmla="*/ 44 w 82"/>
                  <a:gd name="T9" fmla="*/ 77 h 77"/>
                </a:gdLst>
                <a:ahLst/>
                <a:cxnLst>
                  <a:cxn ang="0">
                    <a:pos x="T0" y="T1"/>
                  </a:cxn>
                  <a:cxn ang="0">
                    <a:pos x="T2" y="T3"/>
                  </a:cxn>
                  <a:cxn ang="0">
                    <a:pos x="T4" y="T5"/>
                  </a:cxn>
                  <a:cxn ang="0">
                    <a:pos x="T6" y="T7"/>
                  </a:cxn>
                  <a:cxn ang="0">
                    <a:pos x="T8" y="T9"/>
                  </a:cxn>
                </a:cxnLst>
                <a:rect l="0" t="0" r="r" b="b"/>
                <a:pathLst>
                  <a:path w="82" h="77">
                    <a:moveTo>
                      <a:pt x="44" y="77"/>
                    </a:moveTo>
                    <a:cubicBezTo>
                      <a:pt x="44" y="77"/>
                      <a:pt x="8" y="45"/>
                      <a:pt x="0" y="3"/>
                    </a:cubicBezTo>
                    <a:cubicBezTo>
                      <a:pt x="39" y="3"/>
                      <a:pt x="39" y="0"/>
                      <a:pt x="39" y="0"/>
                    </a:cubicBezTo>
                    <a:cubicBezTo>
                      <a:pt x="82" y="77"/>
                      <a:pt x="82" y="77"/>
                      <a:pt x="82" y="77"/>
                    </a:cubicBezTo>
                    <a:lnTo>
                      <a:pt x="44" y="77"/>
                    </a:lnTo>
                    <a:close/>
                  </a:path>
                </a:pathLst>
              </a:custGeom>
              <a:solidFill>
                <a:srgbClr val="009E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26" name="Freeform 183">
                <a:extLst>
                  <a:ext uri="{FF2B5EF4-FFF2-40B4-BE49-F238E27FC236}">
                    <a16:creationId xmlns:a16="http://schemas.microsoft.com/office/drawing/2014/main" xmlns="" id="{20E4CCAB-3E38-45B4-9553-9B73867968EE}"/>
                  </a:ext>
                </a:extLst>
              </p:cNvPr>
              <p:cNvSpPr>
                <a:spLocks/>
              </p:cNvSpPr>
              <p:nvPr/>
            </p:nvSpPr>
            <p:spPr bwMode="auto">
              <a:xfrm>
                <a:off x="6602388" y="2213671"/>
                <a:ext cx="498680" cy="1173930"/>
              </a:xfrm>
              <a:custGeom>
                <a:avLst/>
                <a:gdLst>
                  <a:gd name="T0" fmla="*/ 30 w 264"/>
                  <a:gd name="T1" fmla="*/ 316 h 621"/>
                  <a:gd name="T2" fmla="*/ 30 w 264"/>
                  <a:gd name="T3" fmla="*/ 95 h 621"/>
                  <a:gd name="T4" fmla="*/ 58 w 264"/>
                  <a:gd name="T5" fmla="*/ 96 h 621"/>
                  <a:gd name="T6" fmla="*/ 264 w 264"/>
                  <a:gd name="T7" fmla="*/ 38 h 621"/>
                  <a:gd name="T8" fmla="*/ 264 w 264"/>
                  <a:gd name="T9" fmla="*/ 0 h 621"/>
                  <a:gd name="T10" fmla="*/ 0 w 264"/>
                  <a:gd name="T11" fmla="*/ 58 h 621"/>
                  <a:gd name="T12" fmla="*/ 0 w 264"/>
                  <a:gd name="T13" fmla="*/ 316 h 621"/>
                  <a:gd name="T14" fmla="*/ 264 w 264"/>
                  <a:gd name="T15" fmla="*/ 621 h 621"/>
                  <a:gd name="T16" fmla="*/ 264 w 264"/>
                  <a:gd name="T17" fmla="*/ 589 h 621"/>
                  <a:gd name="T18" fmla="*/ 30 w 264"/>
                  <a:gd name="T19" fmla="*/ 31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4" h="621">
                    <a:moveTo>
                      <a:pt x="30" y="316"/>
                    </a:moveTo>
                    <a:cubicBezTo>
                      <a:pt x="30" y="95"/>
                      <a:pt x="30" y="95"/>
                      <a:pt x="30" y="95"/>
                    </a:cubicBezTo>
                    <a:cubicBezTo>
                      <a:pt x="40" y="96"/>
                      <a:pt x="50" y="96"/>
                      <a:pt x="58" y="96"/>
                    </a:cubicBezTo>
                    <a:cubicBezTo>
                      <a:pt x="119" y="96"/>
                      <a:pt x="205" y="80"/>
                      <a:pt x="264" y="38"/>
                    </a:cubicBezTo>
                    <a:cubicBezTo>
                      <a:pt x="264" y="0"/>
                      <a:pt x="264" y="0"/>
                      <a:pt x="264" y="0"/>
                    </a:cubicBezTo>
                    <a:cubicBezTo>
                      <a:pt x="195" y="65"/>
                      <a:pt x="44" y="76"/>
                      <a:pt x="0" y="58"/>
                    </a:cubicBezTo>
                    <a:cubicBezTo>
                      <a:pt x="0" y="58"/>
                      <a:pt x="0" y="203"/>
                      <a:pt x="0" y="316"/>
                    </a:cubicBezTo>
                    <a:cubicBezTo>
                      <a:pt x="0" y="430"/>
                      <a:pt x="30" y="527"/>
                      <a:pt x="264" y="621"/>
                    </a:cubicBezTo>
                    <a:cubicBezTo>
                      <a:pt x="264" y="589"/>
                      <a:pt x="264" y="589"/>
                      <a:pt x="264" y="589"/>
                    </a:cubicBezTo>
                    <a:cubicBezTo>
                      <a:pt x="48" y="499"/>
                      <a:pt x="30" y="412"/>
                      <a:pt x="30" y="316"/>
                    </a:cubicBez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27" name="Freeform 184">
                <a:extLst>
                  <a:ext uri="{FF2B5EF4-FFF2-40B4-BE49-F238E27FC236}">
                    <a16:creationId xmlns:a16="http://schemas.microsoft.com/office/drawing/2014/main" xmlns="" id="{5BAB9A1C-8903-4C4D-8EAC-AC3067745A1B}"/>
                  </a:ext>
                </a:extLst>
              </p:cNvPr>
              <p:cNvSpPr>
                <a:spLocks/>
              </p:cNvSpPr>
              <p:nvPr/>
            </p:nvSpPr>
            <p:spPr bwMode="auto">
              <a:xfrm>
                <a:off x="7101068" y="2213671"/>
                <a:ext cx="500820" cy="1173930"/>
              </a:xfrm>
              <a:custGeom>
                <a:avLst/>
                <a:gdLst>
                  <a:gd name="T0" fmla="*/ 0 w 265"/>
                  <a:gd name="T1" fmla="*/ 0 h 621"/>
                  <a:gd name="T2" fmla="*/ 0 w 265"/>
                  <a:gd name="T3" fmla="*/ 38 h 621"/>
                  <a:gd name="T4" fmla="*/ 0 w 265"/>
                  <a:gd name="T5" fmla="*/ 38 h 621"/>
                  <a:gd name="T6" fmla="*/ 207 w 265"/>
                  <a:gd name="T7" fmla="*/ 96 h 621"/>
                  <a:gd name="T8" fmla="*/ 235 w 265"/>
                  <a:gd name="T9" fmla="*/ 95 h 621"/>
                  <a:gd name="T10" fmla="*/ 235 w 265"/>
                  <a:gd name="T11" fmla="*/ 316 h 621"/>
                  <a:gd name="T12" fmla="*/ 0 w 265"/>
                  <a:gd name="T13" fmla="*/ 589 h 621"/>
                  <a:gd name="T14" fmla="*/ 0 w 265"/>
                  <a:gd name="T15" fmla="*/ 589 h 621"/>
                  <a:gd name="T16" fmla="*/ 0 w 265"/>
                  <a:gd name="T17" fmla="*/ 621 h 621"/>
                  <a:gd name="T18" fmla="*/ 265 w 265"/>
                  <a:gd name="T19" fmla="*/ 316 h 621"/>
                  <a:gd name="T20" fmla="*/ 265 w 265"/>
                  <a:gd name="T21" fmla="*/ 58 h 621"/>
                  <a:gd name="T22" fmla="*/ 0 w 265"/>
                  <a:gd name="T23" fmla="*/ 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5" h="621">
                    <a:moveTo>
                      <a:pt x="0" y="0"/>
                    </a:moveTo>
                    <a:cubicBezTo>
                      <a:pt x="0" y="38"/>
                      <a:pt x="0" y="38"/>
                      <a:pt x="0" y="38"/>
                    </a:cubicBezTo>
                    <a:cubicBezTo>
                      <a:pt x="0" y="38"/>
                      <a:pt x="0" y="38"/>
                      <a:pt x="0" y="38"/>
                    </a:cubicBezTo>
                    <a:cubicBezTo>
                      <a:pt x="60" y="80"/>
                      <a:pt x="146" y="96"/>
                      <a:pt x="207" y="96"/>
                    </a:cubicBezTo>
                    <a:cubicBezTo>
                      <a:pt x="215" y="96"/>
                      <a:pt x="225" y="96"/>
                      <a:pt x="235" y="95"/>
                    </a:cubicBezTo>
                    <a:cubicBezTo>
                      <a:pt x="235" y="316"/>
                      <a:pt x="235" y="316"/>
                      <a:pt x="235" y="316"/>
                    </a:cubicBezTo>
                    <a:cubicBezTo>
                      <a:pt x="235" y="412"/>
                      <a:pt x="217" y="499"/>
                      <a:pt x="0" y="589"/>
                    </a:cubicBezTo>
                    <a:cubicBezTo>
                      <a:pt x="0" y="589"/>
                      <a:pt x="0" y="589"/>
                      <a:pt x="0" y="589"/>
                    </a:cubicBezTo>
                    <a:cubicBezTo>
                      <a:pt x="0" y="621"/>
                      <a:pt x="0" y="621"/>
                      <a:pt x="0" y="621"/>
                    </a:cubicBezTo>
                    <a:cubicBezTo>
                      <a:pt x="235" y="527"/>
                      <a:pt x="265" y="430"/>
                      <a:pt x="265" y="316"/>
                    </a:cubicBezTo>
                    <a:cubicBezTo>
                      <a:pt x="265" y="203"/>
                      <a:pt x="265" y="58"/>
                      <a:pt x="265" y="58"/>
                    </a:cubicBezTo>
                    <a:cubicBezTo>
                      <a:pt x="220" y="76"/>
                      <a:pt x="70" y="65"/>
                      <a:pt x="0" y="0"/>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28" name="Freeform 185">
                <a:extLst>
                  <a:ext uri="{FF2B5EF4-FFF2-40B4-BE49-F238E27FC236}">
                    <a16:creationId xmlns:a16="http://schemas.microsoft.com/office/drawing/2014/main" xmlns="" id="{14DCABA4-8DBC-4E81-B68A-A8C60E7FA705}"/>
                  </a:ext>
                </a:extLst>
              </p:cNvPr>
              <p:cNvSpPr>
                <a:spLocks/>
              </p:cNvSpPr>
              <p:nvPr/>
            </p:nvSpPr>
            <p:spPr bwMode="auto">
              <a:xfrm>
                <a:off x="7101068" y="2285369"/>
                <a:ext cx="444103" cy="1042304"/>
              </a:xfrm>
              <a:custGeom>
                <a:avLst/>
                <a:gdLst>
                  <a:gd name="T0" fmla="*/ 0 w 235"/>
                  <a:gd name="T1" fmla="*/ 71 h 551"/>
                  <a:gd name="T2" fmla="*/ 175 w 235"/>
                  <a:gd name="T3" fmla="*/ 117 h 551"/>
                  <a:gd name="T4" fmla="*/ 175 w 235"/>
                  <a:gd name="T5" fmla="*/ 278 h 551"/>
                  <a:gd name="T6" fmla="*/ 150 w 235"/>
                  <a:gd name="T7" fmla="*/ 382 h 551"/>
                  <a:gd name="T8" fmla="*/ 0 w 235"/>
                  <a:gd name="T9" fmla="*/ 485 h 551"/>
                  <a:gd name="T10" fmla="*/ 0 w 235"/>
                  <a:gd name="T11" fmla="*/ 485 h 551"/>
                  <a:gd name="T12" fmla="*/ 0 w 235"/>
                  <a:gd name="T13" fmla="*/ 551 h 551"/>
                  <a:gd name="T14" fmla="*/ 0 w 235"/>
                  <a:gd name="T15" fmla="*/ 551 h 551"/>
                  <a:gd name="T16" fmla="*/ 235 w 235"/>
                  <a:gd name="T17" fmla="*/ 278 h 551"/>
                  <a:gd name="T18" fmla="*/ 235 w 235"/>
                  <a:gd name="T19" fmla="*/ 57 h 551"/>
                  <a:gd name="T20" fmla="*/ 207 w 235"/>
                  <a:gd name="T21" fmla="*/ 58 h 551"/>
                  <a:gd name="T22" fmla="*/ 0 w 235"/>
                  <a:gd name="T23" fmla="*/ 0 h 551"/>
                  <a:gd name="T24" fmla="*/ 0 w 235"/>
                  <a:gd name="T25" fmla="*/ 0 h 551"/>
                  <a:gd name="T26" fmla="*/ 0 w 235"/>
                  <a:gd name="T27" fmla="*/ 71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5" h="551">
                    <a:moveTo>
                      <a:pt x="0" y="71"/>
                    </a:moveTo>
                    <a:cubicBezTo>
                      <a:pt x="56" y="99"/>
                      <a:pt x="121" y="113"/>
                      <a:pt x="175" y="117"/>
                    </a:cubicBezTo>
                    <a:cubicBezTo>
                      <a:pt x="175" y="278"/>
                      <a:pt x="175" y="278"/>
                      <a:pt x="175" y="278"/>
                    </a:cubicBezTo>
                    <a:cubicBezTo>
                      <a:pt x="175" y="322"/>
                      <a:pt x="171" y="352"/>
                      <a:pt x="150" y="382"/>
                    </a:cubicBezTo>
                    <a:cubicBezTo>
                      <a:pt x="125" y="418"/>
                      <a:pt x="76" y="452"/>
                      <a:pt x="0" y="485"/>
                    </a:cubicBezTo>
                    <a:cubicBezTo>
                      <a:pt x="0" y="485"/>
                      <a:pt x="0" y="485"/>
                      <a:pt x="0" y="485"/>
                    </a:cubicBezTo>
                    <a:cubicBezTo>
                      <a:pt x="0" y="551"/>
                      <a:pt x="0" y="551"/>
                      <a:pt x="0" y="551"/>
                    </a:cubicBezTo>
                    <a:cubicBezTo>
                      <a:pt x="0" y="551"/>
                      <a:pt x="0" y="551"/>
                      <a:pt x="0" y="551"/>
                    </a:cubicBezTo>
                    <a:cubicBezTo>
                      <a:pt x="217" y="461"/>
                      <a:pt x="235" y="374"/>
                      <a:pt x="235" y="278"/>
                    </a:cubicBezTo>
                    <a:cubicBezTo>
                      <a:pt x="235" y="57"/>
                      <a:pt x="235" y="57"/>
                      <a:pt x="235" y="57"/>
                    </a:cubicBezTo>
                    <a:cubicBezTo>
                      <a:pt x="225" y="58"/>
                      <a:pt x="215" y="58"/>
                      <a:pt x="207" y="58"/>
                    </a:cubicBezTo>
                    <a:cubicBezTo>
                      <a:pt x="146" y="58"/>
                      <a:pt x="60" y="42"/>
                      <a:pt x="0" y="0"/>
                    </a:cubicBezTo>
                    <a:cubicBezTo>
                      <a:pt x="0" y="0"/>
                      <a:pt x="0" y="0"/>
                      <a:pt x="0" y="0"/>
                    </a:cubicBezTo>
                    <a:cubicBezTo>
                      <a:pt x="0" y="71"/>
                      <a:pt x="0" y="71"/>
                      <a:pt x="0"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29" name="Freeform 186">
                <a:extLst>
                  <a:ext uri="{FF2B5EF4-FFF2-40B4-BE49-F238E27FC236}">
                    <a16:creationId xmlns:a16="http://schemas.microsoft.com/office/drawing/2014/main" xmlns="" id="{2C451D7C-7B80-4823-B67D-3D83E3938466}"/>
                  </a:ext>
                </a:extLst>
              </p:cNvPr>
              <p:cNvSpPr>
                <a:spLocks/>
              </p:cNvSpPr>
              <p:nvPr/>
            </p:nvSpPr>
            <p:spPr bwMode="auto">
              <a:xfrm>
                <a:off x="6659104" y="2285369"/>
                <a:ext cx="441963" cy="1042304"/>
              </a:xfrm>
              <a:custGeom>
                <a:avLst/>
                <a:gdLst>
                  <a:gd name="T0" fmla="*/ 0 w 234"/>
                  <a:gd name="T1" fmla="*/ 57 h 551"/>
                  <a:gd name="T2" fmla="*/ 0 w 234"/>
                  <a:gd name="T3" fmla="*/ 278 h 551"/>
                  <a:gd name="T4" fmla="*/ 234 w 234"/>
                  <a:gd name="T5" fmla="*/ 551 h 551"/>
                  <a:gd name="T6" fmla="*/ 234 w 234"/>
                  <a:gd name="T7" fmla="*/ 485 h 551"/>
                  <a:gd name="T8" fmla="*/ 85 w 234"/>
                  <a:gd name="T9" fmla="*/ 382 h 551"/>
                  <a:gd name="T10" fmla="*/ 60 w 234"/>
                  <a:gd name="T11" fmla="*/ 278 h 551"/>
                  <a:gd name="T12" fmla="*/ 60 w 234"/>
                  <a:gd name="T13" fmla="*/ 117 h 551"/>
                  <a:gd name="T14" fmla="*/ 234 w 234"/>
                  <a:gd name="T15" fmla="*/ 71 h 551"/>
                  <a:gd name="T16" fmla="*/ 234 w 234"/>
                  <a:gd name="T17" fmla="*/ 0 h 551"/>
                  <a:gd name="T18" fmla="*/ 28 w 234"/>
                  <a:gd name="T19" fmla="*/ 58 h 551"/>
                  <a:gd name="T20" fmla="*/ 0 w 234"/>
                  <a:gd name="T21" fmla="*/ 57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4" h="551">
                    <a:moveTo>
                      <a:pt x="0" y="57"/>
                    </a:moveTo>
                    <a:cubicBezTo>
                      <a:pt x="0" y="278"/>
                      <a:pt x="0" y="278"/>
                      <a:pt x="0" y="278"/>
                    </a:cubicBezTo>
                    <a:cubicBezTo>
                      <a:pt x="0" y="374"/>
                      <a:pt x="18" y="461"/>
                      <a:pt x="234" y="551"/>
                    </a:cubicBezTo>
                    <a:cubicBezTo>
                      <a:pt x="234" y="485"/>
                      <a:pt x="234" y="485"/>
                      <a:pt x="234" y="485"/>
                    </a:cubicBezTo>
                    <a:cubicBezTo>
                      <a:pt x="159" y="452"/>
                      <a:pt x="110" y="418"/>
                      <a:pt x="85" y="382"/>
                    </a:cubicBezTo>
                    <a:cubicBezTo>
                      <a:pt x="64" y="352"/>
                      <a:pt x="60" y="322"/>
                      <a:pt x="60" y="278"/>
                    </a:cubicBezTo>
                    <a:cubicBezTo>
                      <a:pt x="60" y="117"/>
                      <a:pt x="60" y="117"/>
                      <a:pt x="60" y="117"/>
                    </a:cubicBezTo>
                    <a:cubicBezTo>
                      <a:pt x="114" y="113"/>
                      <a:pt x="179" y="99"/>
                      <a:pt x="234" y="71"/>
                    </a:cubicBezTo>
                    <a:cubicBezTo>
                      <a:pt x="234" y="0"/>
                      <a:pt x="234" y="0"/>
                      <a:pt x="234" y="0"/>
                    </a:cubicBezTo>
                    <a:cubicBezTo>
                      <a:pt x="175" y="42"/>
                      <a:pt x="89" y="58"/>
                      <a:pt x="28" y="58"/>
                    </a:cubicBezTo>
                    <a:cubicBezTo>
                      <a:pt x="20" y="58"/>
                      <a:pt x="10" y="58"/>
                      <a:pt x="0"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30" name="Freeform 187">
                <a:extLst>
                  <a:ext uri="{FF2B5EF4-FFF2-40B4-BE49-F238E27FC236}">
                    <a16:creationId xmlns:a16="http://schemas.microsoft.com/office/drawing/2014/main" xmlns="" id="{D5B09AF3-028F-4A29-9AB2-6968756F0538}"/>
                  </a:ext>
                </a:extLst>
              </p:cNvPr>
              <p:cNvSpPr>
                <a:spLocks/>
              </p:cNvSpPr>
              <p:nvPr/>
            </p:nvSpPr>
            <p:spPr bwMode="auto">
              <a:xfrm>
                <a:off x="6743645" y="2385961"/>
                <a:ext cx="357423" cy="850752"/>
              </a:xfrm>
              <a:custGeom>
                <a:avLst/>
                <a:gdLst>
                  <a:gd name="T0" fmla="*/ 0 w 189"/>
                  <a:gd name="T1" fmla="*/ 50 h 450"/>
                  <a:gd name="T2" fmla="*/ 0 w 189"/>
                  <a:gd name="T3" fmla="*/ 226 h 450"/>
                  <a:gd name="T4" fmla="*/ 27 w 189"/>
                  <a:gd name="T5" fmla="*/ 338 h 450"/>
                  <a:gd name="T6" fmla="*/ 189 w 189"/>
                  <a:gd name="T7" fmla="*/ 450 h 450"/>
                  <a:gd name="T8" fmla="*/ 189 w 189"/>
                  <a:gd name="T9" fmla="*/ 0 h 450"/>
                  <a:gd name="T10" fmla="*/ 0 w 189"/>
                  <a:gd name="T11" fmla="*/ 50 h 450"/>
                </a:gdLst>
                <a:ahLst/>
                <a:cxnLst>
                  <a:cxn ang="0">
                    <a:pos x="T0" y="T1"/>
                  </a:cxn>
                  <a:cxn ang="0">
                    <a:pos x="T2" y="T3"/>
                  </a:cxn>
                  <a:cxn ang="0">
                    <a:pos x="T4" y="T5"/>
                  </a:cxn>
                  <a:cxn ang="0">
                    <a:pos x="T6" y="T7"/>
                  </a:cxn>
                  <a:cxn ang="0">
                    <a:pos x="T8" y="T9"/>
                  </a:cxn>
                  <a:cxn ang="0">
                    <a:pos x="T10" y="T11"/>
                  </a:cxn>
                </a:cxnLst>
                <a:rect l="0" t="0" r="r" b="b"/>
                <a:pathLst>
                  <a:path w="189" h="450">
                    <a:moveTo>
                      <a:pt x="0" y="50"/>
                    </a:moveTo>
                    <a:cubicBezTo>
                      <a:pt x="0" y="226"/>
                      <a:pt x="0" y="226"/>
                      <a:pt x="0" y="226"/>
                    </a:cubicBezTo>
                    <a:cubicBezTo>
                      <a:pt x="0" y="272"/>
                      <a:pt x="4" y="306"/>
                      <a:pt x="27" y="338"/>
                    </a:cubicBezTo>
                    <a:cubicBezTo>
                      <a:pt x="55" y="377"/>
                      <a:pt x="108" y="414"/>
                      <a:pt x="189" y="450"/>
                    </a:cubicBezTo>
                    <a:cubicBezTo>
                      <a:pt x="189" y="0"/>
                      <a:pt x="189" y="0"/>
                      <a:pt x="189" y="0"/>
                    </a:cubicBezTo>
                    <a:cubicBezTo>
                      <a:pt x="130" y="31"/>
                      <a:pt x="59" y="46"/>
                      <a:pt x="0" y="50"/>
                    </a:cubicBezTo>
                    <a:close/>
                  </a:path>
                </a:pathLst>
              </a:custGeom>
              <a:solidFill>
                <a:srgbClr val="D30C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31" name="Freeform 188">
                <a:extLst>
                  <a:ext uri="{FF2B5EF4-FFF2-40B4-BE49-F238E27FC236}">
                    <a16:creationId xmlns:a16="http://schemas.microsoft.com/office/drawing/2014/main" xmlns="" id="{C5252B26-4069-4BB5-841A-A20159CAA63E}"/>
                  </a:ext>
                </a:extLst>
              </p:cNvPr>
              <p:cNvSpPr>
                <a:spLocks/>
              </p:cNvSpPr>
              <p:nvPr/>
            </p:nvSpPr>
            <p:spPr bwMode="auto">
              <a:xfrm>
                <a:off x="7101068" y="2385961"/>
                <a:ext cx="359563" cy="850752"/>
              </a:xfrm>
              <a:custGeom>
                <a:avLst/>
                <a:gdLst>
                  <a:gd name="T0" fmla="*/ 163 w 190"/>
                  <a:gd name="T1" fmla="*/ 338 h 450"/>
                  <a:gd name="T2" fmla="*/ 190 w 190"/>
                  <a:gd name="T3" fmla="*/ 226 h 450"/>
                  <a:gd name="T4" fmla="*/ 190 w 190"/>
                  <a:gd name="T5" fmla="*/ 50 h 450"/>
                  <a:gd name="T6" fmla="*/ 0 w 190"/>
                  <a:gd name="T7" fmla="*/ 0 h 450"/>
                  <a:gd name="T8" fmla="*/ 0 w 190"/>
                  <a:gd name="T9" fmla="*/ 0 h 450"/>
                  <a:gd name="T10" fmla="*/ 0 w 190"/>
                  <a:gd name="T11" fmla="*/ 450 h 450"/>
                  <a:gd name="T12" fmla="*/ 0 w 190"/>
                  <a:gd name="T13" fmla="*/ 450 h 450"/>
                  <a:gd name="T14" fmla="*/ 163 w 190"/>
                  <a:gd name="T15" fmla="*/ 338 h 4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450">
                    <a:moveTo>
                      <a:pt x="163" y="338"/>
                    </a:moveTo>
                    <a:cubicBezTo>
                      <a:pt x="185" y="306"/>
                      <a:pt x="190" y="272"/>
                      <a:pt x="190" y="226"/>
                    </a:cubicBezTo>
                    <a:cubicBezTo>
                      <a:pt x="190" y="50"/>
                      <a:pt x="190" y="50"/>
                      <a:pt x="190" y="50"/>
                    </a:cubicBezTo>
                    <a:cubicBezTo>
                      <a:pt x="131" y="46"/>
                      <a:pt x="60" y="31"/>
                      <a:pt x="0" y="0"/>
                    </a:cubicBezTo>
                    <a:cubicBezTo>
                      <a:pt x="0" y="0"/>
                      <a:pt x="0" y="0"/>
                      <a:pt x="0" y="0"/>
                    </a:cubicBezTo>
                    <a:cubicBezTo>
                      <a:pt x="0" y="450"/>
                      <a:pt x="0" y="450"/>
                      <a:pt x="0" y="450"/>
                    </a:cubicBezTo>
                    <a:cubicBezTo>
                      <a:pt x="0" y="450"/>
                      <a:pt x="0" y="450"/>
                      <a:pt x="0" y="450"/>
                    </a:cubicBezTo>
                    <a:cubicBezTo>
                      <a:pt x="82" y="414"/>
                      <a:pt x="135" y="377"/>
                      <a:pt x="163" y="338"/>
                    </a:cubicBezTo>
                    <a:close/>
                  </a:path>
                </a:pathLst>
              </a:custGeom>
              <a:solidFill>
                <a:srgbClr val="C206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32" name="Freeform 189">
                <a:extLst>
                  <a:ext uri="{FF2B5EF4-FFF2-40B4-BE49-F238E27FC236}">
                    <a16:creationId xmlns:a16="http://schemas.microsoft.com/office/drawing/2014/main" xmlns="" id="{70A916DF-2B2B-417C-A2F9-0711DD2040F0}"/>
                  </a:ext>
                </a:extLst>
              </p:cNvPr>
              <p:cNvSpPr>
                <a:spLocks/>
              </p:cNvSpPr>
              <p:nvPr/>
            </p:nvSpPr>
            <p:spPr bwMode="auto">
              <a:xfrm>
                <a:off x="6903094" y="2599987"/>
                <a:ext cx="400228" cy="398088"/>
              </a:xfrm>
              <a:custGeom>
                <a:avLst/>
                <a:gdLst>
                  <a:gd name="T0" fmla="*/ 212 w 212"/>
                  <a:gd name="T1" fmla="*/ 105 h 211"/>
                  <a:gd name="T2" fmla="*/ 181 w 212"/>
                  <a:gd name="T3" fmla="*/ 180 h 211"/>
                  <a:gd name="T4" fmla="*/ 141 w 212"/>
                  <a:gd name="T5" fmla="*/ 205 h 211"/>
                  <a:gd name="T6" fmla="*/ 106 w 212"/>
                  <a:gd name="T7" fmla="*/ 211 h 211"/>
                  <a:gd name="T8" fmla="*/ 31 w 212"/>
                  <a:gd name="T9" fmla="*/ 180 h 211"/>
                  <a:gd name="T10" fmla="*/ 0 w 212"/>
                  <a:gd name="T11" fmla="*/ 105 h 211"/>
                  <a:gd name="T12" fmla="*/ 106 w 212"/>
                  <a:gd name="T13" fmla="*/ 0 h 211"/>
                  <a:gd name="T14" fmla="*/ 181 w 212"/>
                  <a:gd name="T15" fmla="*/ 31 h 211"/>
                  <a:gd name="T16" fmla="*/ 211 w 212"/>
                  <a:gd name="T17" fmla="*/ 97 h 211"/>
                  <a:gd name="T18" fmla="*/ 212 w 212"/>
                  <a:gd name="T19" fmla="*/ 10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1">
                    <a:moveTo>
                      <a:pt x="212" y="105"/>
                    </a:moveTo>
                    <a:cubicBezTo>
                      <a:pt x="212" y="135"/>
                      <a:pt x="200" y="161"/>
                      <a:pt x="181" y="180"/>
                    </a:cubicBezTo>
                    <a:cubicBezTo>
                      <a:pt x="170" y="191"/>
                      <a:pt x="156" y="200"/>
                      <a:pt x="141" y="205"/>
                    </a:cubicBezTo>
                    <a:cubicBezTo>
                      <a:pt x="130" y="209"/>
                      <a:pt x="118" y="211"/>
                      <a:pt x="106" y="211"/>
                    </a:cubicBezTo>
                    <a:cubicBezTo>
                      <a:pt x="77" y="211"/>
                      <a:pt x="50" y="200"/>
                      <a:pt x="31" y="180"/>
                    </a:cubicBezTo>
                    <a:cubicBezTo>
                      <a:pt x="12" y="161"/>
                      <a:pt x="0" y="135"/>
                      <a:pt x="0" y="105"/>
                    </a:cubicBezTo>
                    <a:cubicBezTo>
                      <a:pt x="0" y="47"/>
                      <a:pt x="47" y="0"/>
                      <a:pt x="106" y="0"/>
                    </a:cubicBezTo>
                    <a:cubicBezTo>
                      <a:pt x="135" y="0"/>
                      <a:pt x="161" y="11"/>
                      <a:pt x="181" y="31"/>
                    </a:cubicBezTo>
                    <a:cubicBezTo>
                      <a:pt x="198" y="48"/>
                      <a:pt x="209" y="71"/>
                      <a:pt x="211" y="97"/>
                    </a:cubicBezTo>
                    <a:cubicBezTo>
                      <a:pt x="212" y="99"/>
                      <a:pt x="212" y="102"/>
                      <a:pt x="212" y="105"/>
                    </a:cubicBezTo>
                    <a:close/>
                  </a:path>
                </a:pathLst>
              </a:custGeom>
              <a:solidFill>
                <a:srgbClr val="FFC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33" name="Freeform 190">
                <a:extLst>
                  <a:ext uri="{FF2B5EF4-FFF2-40B4-BE49-F238E27FC236}">
                    <a16:creationId xmlns:a16="http://schemas.microsoft.com/office/drawing/2014/main" xmlns="" id="{BF98056D-A21B-4E8C-88FA-131B32AA3CB3}"/>
                  </a:ext>
                </a:extLst>
              </p:cNvPr>
              <p:cNvSpPr>
                <a:spLocks/>
              </p:cNvSpPr>
              <p:nvPr/>
            </p:nvSpPr>
            <p:spPr bwMode="auto">
              <a:xfrm>
                <a:off x="7071104" y="2701649"/>
                <a:ext cx="232218" cy="285724"/>
              </a:xfrm>
              <a:custGeom>
                <a:avLst/>
                <a:gdLst>
                  <a:gd name="T0" fmla="*/ 123 w 123"/>
                  <a:gd name="T1" fmla="*/ 51 h 151"/>
                  <a:gd name="T2" fmla="*/ 92 w 123"/>
                  <a:gd name="T3" fmla="*/ 126 h 151"/>
                  <a:gd name="T4" fmla="*/ 52 w 123"/>
                  <a:gd name="T5" fmla="*/ 151 h 151"/>
                  <a:gd name="T6" fmla="*/ 0 w 123"/>
                  <a:gd name="T7" fmla="*/ 107 h 151"/>
                  <a:gd name="T8" fmla="*/ 71 w 123"/>
                  <a:gd name="T9" fmla="*/ 0 h 151"/>
                  <a:gd name="T10" fmla="*/ 122 w 123"/>
                  <a:gd name="T11" fmla="*/ 43 h 151"/>
                  <a:gd name="T12" fmla="*/ 123 w 123"/>
                  <a:gd name="T13" fmla="*/ 51 h 151"/>
                </a:gdLst>
                <a:ahLst/>
                <a:cxnLst>
                  <a:cxn ang="0">
                    <a:pos x="T0" y="T1"/>
                  </a:cxn>
                  <a:cxn ang="0">
                    <a:pos x="T2" y="T3"/>
                  </a:cxn>
                  <a:cxn ang="0">
                    <a:pos x="T4" y="T5"/>
                  </a:cxn>
                  <a:cxn ang="0">
                    <a:pos x="T6" y="T7"/>
                  </a:cxn>
                  <a:cxn ang="0">
                    <a:pos x="T8" y="T9"/>
                  </a:cxn>
                  <a:cxn ang="0">
                    <a:pos x="T10" y="T11"/>
                  </a:cxn>
                  <a:cxn ang="0">
                    <a:pos x="T12" y="T13"/>
                  </a:cxn>
                </a:cxnLst>
                <a:rect l="0" t="0" r="r" b="b"/>
                <a:pathLst>
                  <a:path w="123" h="151">
                    <a:moveTo>
                      <a:pt x="123" y="51"/>
                    </a:moveTo>
                    <a:cubicBezTo>
                      <a:pt x="123" y="81"/>
                      <a:pt x="111" y="107"/>
                      <a:pt x="92" y="126"/>
                    </a:cubicBezTo>
                    <a:cubicBezTo>
                      <a:pt x="81" y="137"/>
                      <a:pt x="67" y="146"/>
                      <a:pt x="52" y="151"/>
                    </a:cubicBezTo>
                    <a:cubicBezTo>
                      <a:pt x="33" y="135"/>
                      <a:pt x="0" y="107"/>
                      <a:pt x="0" y="107"/>
                    </a:cubicBezTo>
                    <a:cubicBezTo>
                      <a:pt x="71" y="0"/>
                      <a:pt x="71" y="0"/>
                      <a:pt x="71" y="0"/>
                    </a:cubicBezTo>
                    <a:cubicBezTo>
                      <a:pt x="122" y="43"/>
                      <a:pt x="122" y="43"/>
                      <a:pt x="122" y="43"/>
                    </a:cubicBezTo>
                    <a:cubicBezTo>
                      <a:pt x="123" y="45"/>
                      <a:pt x="123" y="48"/>
                      <a:pt x="123" y="51"/>
                    </a:cubicBezTo>
                    <a:close/>
                  </a:path>
                </a:pathLst>
              </a:custGeom>
              <a:solidFill>
                <a:srgbClr val="ECBE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34" name="Freeform 191">
                <a:extLst>
                  <a:ext uri="{FF2B5EF4-FFF2-40B4-BE49-F238E27FC236}">
                    <a16:creationId xmlns:a16="http://schemas.microsoft.com/office/drawing/2014/main" xmlns="" id="{B5055186-1577-46A4-8926-BE438EEC0983}"/>
                  </a:ext>
                </a:extLst>
              </p:cNvPr>
              <p:cNvSpPr>
                <a:spLocks/>
              </p:cNvSpPr>
              <p:nvPr/>
            </p:nvSpPr>
            <p:spPr bwMode="auto">
              <a:xfrm>
                <a:off x="6987634" y="2694158"/>
                <a:ext cx="232218" cy="209745"/>
              </a:xfrm>
              <a:custGeom>
                <a:avLst/>
                <a:gdLst>
                  <a:gd name="T0" fmla="*/ 49 w 123"/>
                  <a:gd name="T1" fmla="*/ 111 h 111"/>
                  <a:gd name="T2" fmla="*/ 40 w 123"/>
                  <a:gd name="T3" fmla="*/ 107 h 111"/>
                  <a:gd name="T4" fmla="*/ 6 w 123"/>
                  <a:gd name="T5" fmla="*/ 78 h 111"/>
                  <a:gd name="T6" fmla="*/ 5 w 123"/>
                  <a:gd name="T7" fmla="*/ 58 h 111"/>
                  <a:gd name="T8" fmla="*/ 25 w 123"/>
                  <a:gd name="T9" fmla="*/ 57 h 111"/>
                  <a:gd name="T10" fmla="*/ 47 w 123"/>
                  <a:gd name="T11" fmla="*/ 76 h 111"/>
                  <a:gd name="T12" fmla="*/ 95 w 123"/>
                  <a:gd name="T13" fmla="*/ 7 h 111"/>
                  <a:gd name="T14" fmla="*/ 115 w 123"/>
                  <a:gd name="T15" fmla="*/ 4 h 111"/>
                  <a:gd name="T16" fmla="*/ 118 w 123"/>
                  <a:gd name="T17" fmla="*/ 24 h 111"/>
                  <a:gd name="T18" fmla="*/ 61 w 123"/>
                  <a:gd name="T19" fmla="*/ 105 h 111"/>
                  <a:gd name="T20" fmla="*/ 51 w 123"/>
                  <a:gd name="T21" fmla="*/ 111 h 111"/>
                  <a:gd name="T22" fmla="*/ 49 w 123"/>
                  <a:gd name="T23"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 h="111">
                    <a:moveTo>
                      <a:pt x="49" y="111"/>
                    </a:moveTo>
                    <a:cubicBezTo>
                      <a:pt x="46" y="111"/>
                      <a:pt x="42" y="109"/>
                      <a:pt x="40" y="107"/>
                    </a:cubicBezTo>
                    <a:cubicBezTo>
                      <a:pt x="6" y="78"/>
                      <a:pt x="6" y="78"/>
                      <a:pt x="6" y="78"/>
                    </a:cubicBezTo>
                    <a:cubicBezTo>
                      <a:pt x="1" y="73"/>
                      <a:pt x="0" y="64"/>
                      <a:pt x="5" y="58"/>
                    </a:cubicBezTo>
                    <a:cubicBezTo>
                      <a:pt x="10" y="52"/>
                      <a:pt x="19" y="51"/>
                      <a:pt x="25" y="57"/>
                    </a:cubicBezTo>
                    <a:cubicBezTo>
                      <a:pt x="47" y="76"/>
                      <a:pt x="47" y="76"/>
                      <a:pt x="47" y="76"/>
                    </a:cubicBezTo>
                    <a:cubicBezTo>
                      <a:pt x="95" y="7"/>
                      <a:pt x="95" y="7"/>
                      <a:pt x="95" y="7"/>
                    </a:cubicBezTo>
                    <a:cubicBezTo>
                      <a:pt x="100" y="1"/>
                      <a:pt x="109" y="0"/>
                      <a:pt x="115" y="4"/>
                    </a:cubicBezTo>
                    <a:cubicBezTo>
                      <a:pt x="121" y="9"/>
                      <a:pt x="123" y="17"/>
                      <a:pt x="118" y="24"/>
                    </a:cubicBezTo>
                    <a:cubicBezTo>
                      <a:pt x="61" y="105"/>
                      <a:pt x="61" y="105"/>
                      <a:pt x="61" y="105"/>
                    </a:cubicBezTo>
                    <a:cubicBezTo>
                      <a:pt x="58" y="108"/>
                      <a:pt x="55" y="110"/>
                      <a:pt x="51" y="111"/>
                    </a:cubicBezTo>
                    <a:cubicBezTo>
                      <a:pt x="50" y="111"/>
                      <a:pt x="50" y="111"/>
                      <a:pt x="49" y="1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35" name="Freeform 192">
                <a:extLst>
                  <a:ext uri="{FF2B5EF4-FFF2-40B4-BE49-F238E27FC236}">
                    <a16:creationId xmlns:a16="http://schemas.microsoft.com/office/drawing/2014/main" xmlns="" id="{A36CFABE-435E-4FC2-98B1-1BEEA52ED969}"/>
                  </a:ext>
                </a:extLst>
              </p:cNvPr>
              <p:cNvSpPr>
                <a:spLocks/>
              </p:cNvSpPr>
              <p:nvPr/>
            </p:nvSpPr>
            <p:spPr bwMode="auto">
              <a:xfrm>
                <a:off x="6821764" y="3947277"/>
                <a:ext cx="211885" cy="352072"/>
              </a:xfrm>
              <a:custGeom>
                <a:avLst/>
                <a:gdLst>
                  <a:gd name="T0" fmla="*/ 97 w 112"/>
                  <a:gd name="T1" fmla="*/ 20 h 186"/>
                  <a:gd name="T2" fmla="*/ 100 w 112"/>
                  <a:gd name="T3" fmla="*/ 72 h 186"/>
                  <a:gd name="T4" fmla="*/ 73 w 112"/>
                  <a:gd name="T5" fmla="*/ 116 h 186"/>
                  <a:gd name="T6" fmla="*/ 48 w 112"/>
                  <a:gd name="T7" fmla="*/ 168 h 186"/>
                  <a:gd name="T8" fmla="*/ 18 w 112"/>
                  <a:gd name="T9" fmla="*/ 180 h 186"/>
                  <a:gd name="T10" fmla="*/ 6 w 112"/>
                  <a:gd name="T11" fmla="*/ 154 h 186"/>
                  <a:gd name="T12" fmla="*/ 97 w 112"/>
                  <a:gd name="T13" fmla="*/ 20 h 186"/>
                </a:gdLst>
                <a:ahLst/>
                <a:cxnLst>
                  <a:cxn ang="0">
                    <a:pos x="T0" y="T1"/>
                  </a:cxn>
                  <a:cxn ang="0">
                    <a:pos x="T2" y="T3"/>
                  </a:cxn>
                  <a:cxn ang="0">
                    <a:pos x="T4" y="T5"/>
                  </a:cxn>
                  <a:cxn ang="0">
                    <a:pos x="T6" y="T7"/>
                  </a:cxn>
                  <a:cxn ang="0">
                    <a:pos x="T8" y="T9"/>
                  </a:cxn>
                  <a:cxn ang="0">
                    <a:pos x="T10" y="T11"/>
                  </a:cxn>
                  <a:cxn ang="0">
                    <a:pos x="T12" y="T13"/>
                  </a:cxn>
                </a:cxnLst>
                <a:rect l="0" t="0" r="r" b="b"/>
                <a:pathLst>
                  <a:path w="112" h="186">
                    <a:moveTo>
                      <a:pt x="97" y="20"/>
                    </a:moveTo>
                    <a:cubicBezTo>
                      <a:pt x="110" y="26"/>
                      <a:pt x="112" y="49"/>
                      <a:pt x="100" y="72"/>
                    </a:cubicBezTo>
                    <a:cubicBezTo>
                      <a:pt x="87" y="95"/>
                      <a:pt x="76" y="110"/>
                      <a:pt x="73" y="116"/>
                    </a:cubicBezTo>
                    <a:cubicBezTo>
                      <a:pt x="69" y="122"/>
                      <a:pt x="54" y="159"/>
                      <a:pt x="48" y="168"/>
                    </a:cubicBezTo>
                    <a:cubicBezTo>
                      <a:pt x="41" y="177"/>
                      <a:pt x="27" y="186"/>
                      <a:pt x="18" y="180"/>
                    </a:cubicBezTo>
                    <a:cubicBezTo>
                      <a:pt x="9" y="176"/>
                      <a:pt x="0" y="172"/>
                      <a:pt x="6" y="154"/>
                    </a:cubicBezTo>
                    <a:cubicBezTo>
                      <a:pt x="11" y="135"/>
                      <a:pt x="57" y="0"/>
                      <a:pt x="97" y="20"/>
                    </a:cubicBezTo>
                    <a:close/>
                  </a:path>
                </a:pathLst>
              </a:custGeom>
              <a:solidFill>
                <a:srgbClr val="FD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36" name="Freeform 193">
                <a:extLst>
                  <a:ext uri="{FF2B5EF4-FFF2-40B4-BE49-F238E27FC236}">
                    <a16:creationId xmlns:a16="http://schemas.microsoft.com/office/drawing/2014/main" xmlns="" id="{2C9F235C-AF12-4C7E-92C4-489937F756EE}"/>
                  </a:ext>
                </a:extLst>
              </p:cNvPr>
              <p:cNvSpPr>
                <a:spLocks/>
              </p:cNvSpPr>
              <p:nvPr/>
            </p:nvSpPr>
            <p:spPr bwMode="auto">
              <a:xfrm>
                <a:off x="7129962" y="4425625"/>
                <a:ext cx="145537" cy="429121"/>
              </a:xfrm>
              <a:custGeom>
                <a:avLst/>
                <a:gdLst>
                  <a:gd name="T0" fmla="*/ 38 w 77"/>
                  <a:gd name="T1" fmla="*/ 0 h 227"/>
                  <a:gd name="T2" fmla="*/ 77 w 77"/>
                  <a:gd name="T3" fmla="*/ 81 h 227"/>
                  <a:gd name="T4" fmla="*/ 63 w 77"/>
                  <a:gd name="T5" fmla="*/ 217 h 227"/>
                  <a:gd name="T6" fmla="*/ 15 w 77"/>
                  <a:gd name="T7" fmla="*/ 222 h 227"/>
                  <a:gd name="T8" fmla="*/ 0 w 77"/>
                  <a:gd name="T9" fmla="*/ 70 h 227"/>
                  <a:gd name="T10" fmla="*/ 38 w 77"/>
                  <a:gd name="T11" fmla="*/ 0 h 227"/>
                </a:gdLst>
                <a:ahLst/>
                <a:cxnLst>
                  <a:cxn ang="0">
                    <a:pos x="T0" y="T1"/>
                  </a:cxn>
                  <a:cxn ang="0">
                    <a:pos x="T2" y="T3"/>
                  </a:cxn>
                  <a:cxn ang="0">
                    <a:pos x="T4" y="T5"/>
                  </a:cxn>
                  <a:cxn ang="0">
                    <a:pos x="T6" y="T7"/>
                  </a:cxn>
                  <a:cxn ang="0">
                    <a:pos x="T8" y="T9"/>
                  </a:cxn>
                  <a:cxn ang="0">
                    <a:pos x="T10" y="T11"/>
                  </a:cxn>
                </a:cxnLst>
                <a:rect l="0" t="0" r="r" b="b"/>
                <a:pathLst>
                  <a:path w="77" h="227">
                    <a:moveTo>
                      <a:pt x="38" y="0"/>
                    </a:moveTo>
                    <a:cubicBezTo>
                      <a:pt x="66" y="0"/>
                      <a:pt x="77" y="20"/>
                      <a:pt x="77" y="81"/>
                    </a:cubicBezTo>
                    <a:cubicBezTo>
                      <a:pt x="76" y="142"/>
                      <a:pt x="67" y="208"/>
                      <a:pt x="63" y="217"/>
                    </a:cubicBezTo>
                    <a:cubicBezTo>
                      <a:pt x="59" y="227"/>
                      <a:pt x="18" y="227"/>
                      <a:pt x="15" y="222"/>
                    </a:cubicBezTo>
                    <a:cubicBezTo>
                      <a:pt x="11" y="216"/>
                      <a:pt x="0" y="89"/>
                      <a:pt x="0" y="70"/>
                    </a:cubicBezTo>
                    <a:cubicBezTo>
                      <a:pt x="0" y="50"/>
                      <a:pt x="6" y="0"/>
                      <a:pt x="38" y="0"/>
                    </a:cubicBezTo>
                    <a:close/>
                  </a:path>
                </a:pathLst>
              </a:custGeom>
              <a:solidFill>
                <a:srgbClr val="FBBC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37" name="Freeform 194">
                <a:extLst>
                  <a:ext uri="{FF2B5EF4-FFF2-40B4-BE49-F238E27FC236}">
                    <a16:creationId xmlns:a16="http://schemas.microsoft.com/office/drawing/2014/main" xmlns="" id="{D7431A68-632E-470C-8097-8EB091492D35}"/>
                  </a:ext>
                </a:extLst>
              </p:cNvPr>
              <p:cNvSpPr>
                <a:spLocks/>
              </p:cNvSpPr>
              <p:nvPr/>
            </p:nvSpPr>
            <p:spPr bwMode="auto">
              <a:xfrm>
                <a:off x="7155644" y="4802310"/>
                <a:ext cx="95242" cy="128415"/>
              </a:xfrm>
              <a:custGeom>
                <a:avLst/>
                <a:gdLst>
                  <a:gd name="T0" fmla="*/ 22 w 50"/>
                  <a:gd name="T1" fmla="*/ 67 h 68"/>
                  <a:gd name="T2" fmla="*/ 29 w 50"/>
                  <a:gd name="T3" fmla="*/ 67 h 68"/>
                  <a:gd name="T4" fmla="*/ 49 w 50"/>
                  <a:gd name="T5" fmla="*/ 46 h 68"/>
                  <a:gd name="T6" fmla="*/ 49 w 50"/>
                  <a:gd name="T7" fmla="*/ 21 h 68"/>
                  <a:gd name="T8" fmla="*/ 28 w 50"/>
                  <a:gd name="T9" fmla="*/ 0 h 68"/>
                  <a:gd name="T10" fmla="*/ 20 w 50"/>
                  <a:gd name="T11" fmla="*/ 1 h 68"/>
                  <a:gd name="T12" fmla="*/ 0 w 50"/>
                  <a:gd name="T13" fmla="*/ 22 h 68"/>
                  <a:gd name="T14" fmla="*/ 1 w 50"/>
                  <a:gd name="T15" fmla="*/ 47 h 68"/>
                  <a:gd name="T16" fmla="*/ 22 w 50"/>
                  <a:gd name="T17" fmla="*/ 6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68">
                    <a:moveTo>
                      <a:pt x="22" y="67"/>
                    </a:moveTo>
                    <a:cubicBezTo>
                      <a:pt x="29" y="67"/>
                      <a:pt x="29" y="67"/>
                      <a:pt x="29" y="67"/>
                    </a:cubicBezTo>
                    <a:cubicBezTo>
                      <a:pt x="41" y="67"/>
                      <a:pt x="50" y="57"/>
                      <a:pt x="49" y="46"/>
                    </a:cubicBezTo>
                    <a:cubicBezTo>
                      <a:pt x="49" y="21"/>
                      <a:pt x="49" y="21"/>
                      <a:pt x="49" y="21"/>
                    </a:cubicBezTo>
                    <a:cubicBezTo>
                      <a:pt x="48" y="9"/>
                      <a:pt x="39" y="0"/>
                      <a:pt x="28" y="0"/>
                    </a:cubicBezTo>
                    <a:cubicBezTo>
                      <a:pt x="20" y="1"/>
                      <a:pt x="20" y="1"/>
                      <a:pt x="20" y="1"/>
                    </a:cubicBezTo>
                    <a:cubicBezTo>
                      <a:pt x="9" y="1"/>
                      <a:pt x="0" y="10"/>
                      <a:pt x="0" y="22"/>
                    </a:cubicBezTo>
                    <a:cubicBezTo>
                      <a:pt x="1" y="47"/>
                      <a:pt x="1" y="47"/>
                      <a:pt x="1" y="47"/>
                    </a:cubicBezTo>
                    <a:cubicBezTo>
                      <a:pt x="1" y="58"/>
                      <a:pt x="10" y="68"/>
                      <a:pt x="22" y="67"/>
                    </a:cubicBezTo>
                    <a:close/>
                  </a:path>
                </a:pathLst>
              </a:custGeom>
              <a:solidFill>
                <a:srgbClr val="FBBC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38" name="Freeform 195">
                <a:extLst>
                  <a:ext uri="{FF2B5EF4-FFF2-40B4-BE49-F238E27FC236}">
                    <a16:creationId xmlns:a16="http://schemas.microsoft.com/office/drawing/2014/main" xmlns="" id="{ECBF61CE-8E88-456E-BF81-F009A9F17B58}"/>
                  </a:ext>
                </a:extLst>
              </p:cNvPr>
              <p:cNvSpPr>
                <a:spLocks/>
              </p:cNvSpPr>
              <p:nvPr/>
            </p:nvSpPr>
            <p:spPr bwMode="auto">
              <a:xfrm>
                <a:off x="7152434" y="4859026"/>
                <a:ext cx="109153" cy="367054"/>
              </a:xfrm>
              <a:custGeom>
                <a:avLst/>
                <a:gdLst>
                  <a:gd name="T0" fmla="*/ 28 w 58"/>
                  <a:gd name="T1" fmla="*/ 0 h 194"/>
                  <a:gd name="T2" fmla="*/ 57 w 58"/>
                  <a:gd name="T3" fmla="*/ 60 h 194"/>
                  <a:gd name="T4" fmla="*/ 32 w 58"/>
                  <a:gd name="T5" fmla="*/ 194 h 194"/>
                  <a:gd name="T6" fmla="*/ 11 w 58"/>
                  <a:gd name="T7" fmla="*/ 194 h 194"/>
                  <a:gd name="T8" fmla="*/ 1 w 58"/>
                  <a:gd name="T9" fmla="*/ 69 h 194"/>
                  <a:gd name="T10" fmla="*/ 28 w 58"/>
                  <a:gd name="T11" fmla="*/ 0 h 194"/>
                </a:gdLst>
                <a:ahLst/>
                <a:cxnLst>
                  <a:cxn ang="0">
                    <a:pos x="T0" y="T1"/>
                  </a:cxn>
                  <a:cxn ang="0">
                    <a:pos x="T2" y="T3"/>
                  </a:cxn>
                  <a:cxn ang="0">
                    <a:pos x="T4" y="T5"/>
                  </a:cxn>
                  <a:cxn ang="0">
                    <a:pos x="T6" y="T7"/>
                  </a:cxn>
                  <a:cxn ang="0">
                    <a:pos x="T8" y="T9"/>
                  </a:cxn>
                  <a:cxn ang="0">
                    <a:pos x="T10" y="T11"/>
                  </a:cxn>
                </a:cxnLst>
                <a:rect l="0" t="0" r="r" b="b"/>
                <a:pathLst>
                  <a:path w="58" h="194">
                    <a:moveTo>
                      <a:pt x="28" y="0"/>
                    </a:moveTo>
                    <a:cubicBezTo>
                      <a:pt x="37" y="0"/>
                      <a:pt x="58" y="3"/>
                      <a:pt x="57" y="60"/>
                    </a:cubicBezTo>
                    <a:cubicBezTo>
                      <a:pt x="56" y="116"/>
                      <a:pt x="32" y="194"/>
                      <a:pt x="32" y="194"/>
                    </a:cubicBezTo>
                    <a:cubicBezTo>
                      <a:pt x="11" y="194"/>
                      <a:pt x="11" y="194"/>
                      <a:pt x="11" y="194"/>
                    </a:cubicBezTo>
                    <a:cubicBezTo>
                      <a:pt x="11" y="194"/>
                      <a:pt x="1" y="89"/>
                      <a:pt x="1" y="69"/>
                    </a:cubicBezTo>
                    <a:cubicBezTo>
                      <a:pt x="1" y="23"/>
                      <a:pt x="0" y="0"/>
                      <a:pt x="28" y="0"/>
                    </a:cubicBezTo>
                    <a:close/>
                  </a:path>
                </a:pathLst>
              </a:custGeom>
              <a:solidFill>
                <a:srgbClr val="FBBC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39" name="Freeform 196">
                <a:extLst>
                  <a:ext uri="{FF2B5EF4-FFF2-40B4-BE49-F238E27FC236}">
                    <a16:creationId xmlns:a16="http://schemas.microsoft.com/office/drawing/2014/main" xmlns="" id="{181E346A-7F3E-4D87-BE6A-0031716206C8}"/>
                  </a:ext>
                </a:extLst>
              </p:cNvPr>
              <p:cNvSpPr>
                <a:spLocks/>
              </p:cNvSpPr>
              <p:nvPr/>
            </p:nvSpPr>
            <p:spPr bwMode="auto">
              <a:xfrm>
                <a:off x="6953390" y="4420274"/>
                <a:ext cx="164800" cy="436612"/>
              </a:xfrm>
              <a:custGeom>
                <a:avLst/>
                <a:gdLst>
                  <a:gd name="T0" fmla="*/ 55 w 87"/>
                  <a:gd name="T1" fmla="*/ 3 h 231"/>
                  <a:gd name="T2" fmla="*/ 8 w 87"/>
                  <a:gd name="T3" fmla="*/ 80 h 231"/>
                  <a:gd name="T4" fmla="*/ 3 w 87"/>
                  <a:gd name="T5" fmla="*/ 217 h 231"/>
                  <a:gd name="T6" fmla="*/ 51 w 87"/>
                  <a:gd name="T7" fmla="*/ 226 h 231"/>
                  <a:gd name="T8" fmla="*/ 85 w 87"/>
                  <a:gd name="T9" fmla="*/ 77 h 231"/>
                  <a:gd name="T10" fmla="*/ 55 w 87"/>
                  <a:gd name="T11" fmla="*/ 3 h 231"/>
                </a:gdLst>
                <a:ahLst/>
                <a:cxnLst>
                  <a:cxn ang="0">
                    <a:pos x="T0" y="T1"/>
                  </a:cxn>
                  <a:cxn ang="0">
                    <a:pos x="T2" y="T3"/>
                  </a:cxn>
                  <a:cxn ang="0">
                    <a:pos x="T4" y="T5"/>
                  </a:cxn>
                  <a:cxn ang="0">
                    <a:pos x="T6" y="T7"/>
                  </a:cxn>
                  <a:cxn ang="0">
                    <a:pos x="T8" y="T9"/>
                  </a:cxn>
                  <a:cxn ang="0">
                    <a:pos x="T10" y="T11"/>
                  </a:cxn>
                </a:cxnLst>
                <a:rect l="0" t="0" r="r" b="b"/>
                <a:pathLst>
                  <a:path w="87" h="231">
                    <a:moveTo>
                      <a:pt x="55" y="3"/>
                    </a:moveTo>
                    <a:cubicBezTo>
                      <a:pt x="27" y="0"/>
                      <a:pt x="14" y="19"/>
                      <a:pt x="8" y="80"/>
                    </a:cubicBezTo>
                    <a:cubicBezTo>
                      <a:pt x="3" y="140"/>
                      <a:pt x="0" y="207"/>
                      <a:pt x="3" y="217"/>
                    </a:cubicBezTo>
                    <a:cubicBezTo>
                      <a:pt x="6" y="227"/>
                      <a:pt x="46" y="231"/>
                      <a:pt x="51" y="226"/>
                    </a:cubicBezTo>
                    <a:cubicBezTo>
                      <a:pt x="55" y="221"/>
                      <a:pt x="83" y="96"/>
                      <a:pt x="85" y="77"/>
                    </a:cubicBezTo>
                    <a:cubicBezTo>
                      <a:pt x="87" y="57"/>
                      <a:pt x="86" y="7"/>
                      <a:pt x="55" y="3"/>
                    </a:cubicBezTo>
                    <a:close/>
                  </a:path>
                </a:pathLst>
              </a:custGeom>
              <a:solidFill>
                <a:srgbClr val="FBBC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40" name="Freeform 197">
                <a:extLst>
                  <a:ext uri="{FF2B5EF4-FFF2-40B4-BE49-F238E27FC236}">
                    <a16:creationId xmlns:a16="http://schemas.microsoft.com/office/drawing/2014/main" xmlns="" id="{C5A0DB9C-2084-43FA-9AD3-94EF11D9EE3A}"/>
                  </a:ext>
                </a:extLst>
              </p:cNvPr>
              <p:cNvSpPr>
                <a:spLocks/>
              </p:cNvSpPr>
              <p:nvPr/>
            </p:nvSpPr>
            <p:spPr bwMode="auto">
              <a:xfrm>
                <a:off x="6950180" y="4798029"/>
                <a:ext cx="103803" cy="132696"/>
              </a:xfrm>
              <a:custGeom>
                <a:avLst/>
                <a:gdLst>
                  <a:gd name="T0" fmla="*/ 27 w 55"/>
                  <a:gd name="T1" fmla="*/ 69 h 70"/>
                  <a:gd name="T2" fmla="*/ 19 w 55"/>
                  <a:gd name="T3" fmla="*/ 68 h 70"/>
                  <a:gd name="T4" fmla="*/ 2 w 55"/>
                  <a:gd name="T5" fmla="*/ 44 h 70"/>
                  <a:gd name="T6" fmla="*/ 5 w 55"/>
                  <a:gd name="T7" fmla="*/ 19 h 70"/>
                  <a:gd name="T8" fmla="*/ 28 w 55"/>
                  <a:gd name="T9" fmla="*/ 1 h 70"/>
                  <a:gd name="T10" fmla="*/ 35 w 55"/>
                  <a:gd name="T11" fmla="*/ 2 h 70"/>
                  <a:gd name="T12" fmla="*/ 53 w 55"/>
                  <a:gd name="T13" fmla="*/ 26 h 70"/>
                  <a:gd name="T14" fmla="*/ 50 w 55"/>
                  <a:gd name="T15" fmla="*/ 51 h 70"/>
                  <a:gd name="T16" fmla="*/ 27 w 55"/>
                  <a:gd name="T17"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0">
                    <a:moveTo>
                      <a:pt x="27" y="69"/>
                    </a:moveTo>
                    <a:cubicBezTo>
                      <a:pt x="19" y="68"/>
                      <a:pt x="19" y="68"/>
                      <a:pt x="19" y="68"/>
                    </a:cubicBezTo>
                    <a:cubicBezTo>
                      <a:pt x="8" y="66"/>
                      <a:pt x="0" y="56"/>
                      <a:pt x="2" y="44"/>
                    </a:cubicBezTo>
                    <a:cubicBezTo>
                      <a:pt x="5" y="19"/>
                      <a:pt x="5" y="19"/>
                      <a:pt x="5" y="19"/>
                    </a:cubicBezTo>
                    <a:cubicBezTo>
                      <a:pt x="6" y="8"/>
                      <a:pt x="17" y="0"/>
                      <a:pt x="28" y="1"/>
                    </a:cubicBezTo>
                    <a:cubicBezTo>
                      <a:pt x="35" y="2"/>
                      <a:pt x="35" y="2"/>
                      <a:pt x="35" y="2"/>
                    </a:cubicBezTo>
                    <a:cubicBezTo>
                      <a:pt x="47" y="4"/>
                      <a:pt x="55" y="14"/>
                      <a:pt x="53" y="26"/>
                    </a:cubicBezTo>
                    <a:cubicBezTo>
                      <a:pt x="50" y="51"/>
                      <a:pt x="50" y="51"/>
                      <a:pt x="50" y="51"/>
                    </a:cubicBezTo>
                    <a:cubicBezTo>
                      <a:pt x="48" y="62"/>
                      <a:pt x="38" y="70"/>
                      <a:pt x="27" y="69"/>
                    </a:cubicBezTo>
                    <a:close/>
                  </a:path>
                </a:pathLst>
              </a:custGeom>
              <a:solidFill>
                <a:srgbClr val="FBBC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41" name="Freeform 198">
                <a:extLst>
                  <a:ext uri="{FF2B5EF4-FFF2-40B4-BE49-F238E27FC236}">
                    <a16:creationId xmlns:a16="http://schemas.microsoft.com/office/drawing/2014/main" xmlns="" id="{E3DD5C89-1D6D-4EC7-8782-D925AE5349C2}"/>
                  </a:ext>
                </a:extLst>
              </p:cNvPr>
              <p:cNvSpPr>
                <a:spLocks/>
              </p:cNvSpPr>
              <p:nvPr/>
            </p:nvSpPr>
            <p:spPr bwMode="auto">
              <a:xfrm>
                <a:off x="6925567" y="4854746"/>
                <a:ext cx="126275" cy="371334"/>
              </a:xfrm>
              <a:custGeom>
                <a:avLst/>
                <a:gdLst>
                  <a:gd name="T0" fmla="*/ 40 w 67"/>
                  <a:gd name="T1" fmla="*/ 1 h 196"/>
                  <a:gd name="T2" fmla="*/ 5 w 67"/>
                  <a:gd name="T3" fmla="*/ 57 h 196"/>
                  <a:gd name="T4" fmla="*/ 9 w 67"/>
                  <a:gd name="T5" fmla="*/ 194 h 196"/>
                  <a:gd name="T6" fmla="*/ 30 w 67"/>
                  <a:gd name="T7" fmla="*/ 196 h 196"/>
                  <a:gd name="T8" fmla="*/ 59 w 67"/>
                  <a:gd name="T9" fmla="*/ 72 h 196"/>
                  <a:gd name="T10" fmla="*/ 40 w 67"/>
                  <a:gd name="T11" fmla="*/ 1 h 196"/>
                </a:gdLst>
                <a:ahLst/>
                <a:cxnLst>
                  <a:cxn ang="0">
                    <a:pos x="T0" y="T1"/>
                  </a:cxn>
                  <a:cxn ang="0">
                    <a:pos x="T2" y="T3"/>
                  </a:cxn>
                  <a:cxn ang="0">
                    <a:pos x="T4" y="T5"/>
                  </a:cxn>
                  <a:cxn ang="0">
                    <a:pos x="T6" y="T7"/>
                  </a:cxn>
                  <a:cxn ang="0">
                    <a:pos x="T8" y="T9"/>
                  </a:cxn>
                  <a:cxn ang="0">
                    <a:pos x="T10" y="T11"/>
                  </a:cxn>
                </a:cxnLst>
                <a:rect l="0" t="0" r="r" b="b"/>
                <a:pathLst>
                  <a:path w="67" h="196">
                    <a:moveTo>
                      <a:pt x="40" y="1"/>
                    </a:moveTo>
                    <a:cubicBezTo>
                      <a:pt x="31" y="0"/>
                      <a:pt x="9" y="1"/>
                      <a:pt x="5" y="57"/>
                    </a:cubicBezTo>
                    <a:cubicBezTo>
                      <a:pt x="0" y="114"/>
                      <a:pt x="9" y="194"/>
                      <a:pt x="9" y="194"/>
                    </a:cubicBezTo>
                    <a:cubicBezTo>
                      <a:pt x="30" y="196"/>
                      <a:pt x="30" y="196"/>
                      <a:pt x="30" y="196"/>
                    </a:cubicBezTo>
                    <a:cubicBezTo>
                      <a:pt x="30" y="196"/>
                      <a:pt x="57" y="93"/>
                      <a:pt x="59" y="72"/>
                    </a:cubicBezTo>
                    <a:cubicBezTo>
                      <a:pt x="64" y="27"/>
                      <a:pt x="67" y="4"/>
                      <a:pt x="40" y="1"/>
                    </a:cubicBezTo>
                    <a:close/>
                  </a:path>
                </a:pathLst>
              </a:custGeom>
              <a:solidFill>
                <a:srgbClr val="FBBC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42" name="Freeform 199">
                <a:extLst>
                  <a:ext uri="{FF2B5EF4-FFF2-40B4-BE49-F238E27FC236}">
                    <a16:creationId xmlns:a16="http://schemas.microsoft.com/office/drawing/2014/main" xmlns="" id="{F81196AE-5D64-4047-A98D-136AC8A9B4BC}"/>
                  </a:ext>
                </a:extLst>
              </p:cNvPr>
              <p:cNvSpPr>
                <a:spLocks/>
              </p:cNvSpPr>
              <p:nvPr/>
            </p:nvSpPr>
            <p:spPr bwMode="auto">
              <a:xfrm>
                <a:off x="7244465" y="3966540"/>
                <a:ext cx="194764" cy="359563"/>
              </a:xfrm>
              <a:custGeom>
                <a:avLst/>
                <a:gdLst>
                  <a:gd name="T0" fmla="*/ 13 w 103"/>
                  <a:gd name="T1" fmla="*/ 14 h 190"/>
                  <a:gd name="T2" fmla="*/ 16 w 103"/>
                  <a:gd name="T3" fmla="*/ 68 h 190"/>
                  <a:gd name="T4" fmla="*/ 37 w 103"/>
                  <a:gd name="T5" fmla="*/ 115 h 190"/>
                  <a:gd name="T6" fmla="*/ 57 w 103"/>
                  <a:gd name="T7" fmla="*/ 170 h 190"/>
                  <a:gd name="T8" fmla="*/ 85 w 103"/>
                  <a:gd name="T9" fmla="*/ 186 h 190"/>
                  <a:gd name="T10" fmla="*/ 100 w 103"/>
                  <a:gd name="T11" fmla="*/ 162 h 190"/>
                  <a:gd name="T12" fmla="*/ 13 w 103"/>
                  <a:gd name="T13" fmla="*/ 14 h 190"/>
                </a:gdLst>
                <a:ahLst/>
                <a:cxnLst>
                  <a:cxn ang="0">
                    <a:pos x="T0" y="T1"/>
                  </a:cxn>
                  <a:cxn ang="0">
                    <a:pos x="T2" y="T3"/>
                  </a:cxn>
                  <a:cxn ang="0">
                    <a:pos x="T4" y="T5"/>
                  </a:cxn>
                  <a:cxn ang="0">
                    <a:pos x="T6" y="T7"/>
                  </a:cxn>
                  <a:cxn ang="0">
                    <a:pos x="T8" y="T9"/>
                  </a:cxn>
                  <a:cxn ang="0">
                    <a:pos x="T10" y="T11"/>
                  </a:cxn>
                  <a:cxn ang="0">
                    <a:pos x="T12" y="T13"/>
                  </a:cxn>
                </a:cxnLst>
                <a:rect l="0" t="0" r="r" b="b"/>
                <a:pathLst>
                  <a:path w="103" h="190">
                    <a:moveTo>
                      <a:pt x="13" y="14"/>
                    </a:moveTo>
                    <a:cubicBezTo>
                      <a:pt x="0" y="18"/>
                      <a:pt x="7" y="43"/>
                      <a:pt x="16" y="68"/>
                    </a:cubicBezTo>
                    <a:cubicBezTo>
                      <a:pt x="25" y="93"/>
                      <a:pt x="34" y="108"/>
                      <a:pt x="37" y="115"/>
                    </a:cubicBezTo>
                    <a:cubicBezTo>
                      <a:pt x="39" y="121"/>
                      <a:pt x="52" y="161"/>
                      <a:pt x="57" y="170"/>
                    </a:cubicBezTo>
                    <a:cubicBezTo>
                      <a:pt x="62" y="180"/>
                      <a:pt x="75" y="190"/>
                      <a:pt x="85" y="186"/>
                    </a:cubicBezTo>
                    <a:cubicBezTo>
                      <a:pt x="94" y="183"/>
                      <a:pt x="103" y="180"/>
                      <a:pt x="100" y="162"/>
                    </a:cubicBezTo>
                    <a:cubicBezTo>
                      <a:pt x="97" y="143"/>
                      <a:pt x="56" y="0"/>
                      <a:pt x="13" y="14"/>
                    </a:cubicBezTo>
                    <a:close/>
                  </a:path>
                </a:pathLst>
              </a:custGeom>
              <a:solidFill>
                <a:srgbClr val="FBBC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43" name="Freeform 200">
                <a:extLst>
                  <a:ext uri="{FF2B5EF4-FFF2-40B4-BE49-F238E27FC236}">
                    <a16:creationId xmlns:a16="http://schemas.microsoft.com/office/drawing/2014/main" xmlns="" id="{1BEACEF1-5D70-4AF1-ABA5-212C61FCB149}"/>
                  </a:ext>
                </a:extLst>
              </p:cNvPr>
              <p:cNvSpPr>
                <a:spLocks/>
              </p:cNvSpPr>
              <p:nvPr/>
            </p:nvSpPr>
            <p:spPr bwMode="auto">
              <a:xfrm>
                <a:off x="7046492" y="3838124"/>
                <a:ext cx="162660" cy="226867"/>
              </a:xfrm>
              <a:custGeom>
                <a:avLst/>
                <a:gdLst>
                  <a:gd name="T0" fmla="*/ 16 w 86"/>
                  <a:gd name="T1" fmla="*/ 0 h 120"/>
                  <a:gd name="T2" fmla="*/ 8 w 86"/>
                  <a:gd name="T3" fmla="*/ 86 h 120"/>
                  <a:gd name="T4" fmla="*/ 60 w 86"/>
                  <a:gd name="T5" fmla="*/ 120 h 120"/>
                  <a:gd name="T6" fmla="*/ 75 w 86"/>
                  <a:gd name="T7" fmla="*/ 89 h 120"/>
                  <a:gd name="T8" fmla="*/ 62 w 86"/>
                  <a:gd name="T9" fmla="*/ 13 h 120"/>
                  <a:gd name="T10" fmla="*/ 16 w 86"/>
                  <a:gd name="T11" fmla="*/ 0 h 120"/>
                </a:gdLst>
                <a:ahLst/>
                <a:cxnLst>
                  <a:cxn ang="0">
                    <a:pos x="T0" y="T1"/>
                  </a:cxn>
                  <a:cxn ang="0">
                    <a:pos x="T2" y="T3"/>
                  </a:cxn>
                  <a:cxn ang="0">
                    <a:pos x="T4" y="T5"/>
                  </a:cxn>
                  <a:cxn ang="0">
                    <a:pos x="T6" y="T7"/>
                  </a:cxn>
                  <a:cxn ang="0">
                    <a:pos x="T8" y="T9"/>
                  </a:cxn>
                  <a:cxn ang="0">
                    <a:pos x="T10" y="T11"/>
                  </a:cxn>
                </a:cxnLst>
                <a:rect l="0" t="0" r="r" b="b"/>
                <a:pathLst>
                  <a:path w="86" h="120">
                    <a:moveTo>
                      <a:pt x="16" y="0"/>
                    </a:moveTo>
                    <a:cubicBezTo>
                      <a:pt x="16" y="0"/>
                      <a:pt x="16" y="69"/>
                      <a:pt x="8" y="86"/>
                    </a:cubicBezTo>
                    <a:cubicBezTo>
                      <a:pt x="0" y="102"/>
                      <a:pt x="60" y="120"/>
                      <a:pt x="60" y="120"/>
                    </a:cubicBezTo>
                    <a:cubicBezTo>
                      <a:pt x="60" y="120"/>
                      <a:pt x="86" y="104"/>
                      <a:pt x="75" y="89"/>
                    </a:cubicBezTo>
                    <a:cubicBezTo>
                      <a:pt x="64" y="73"/>
                      <a:pt x="62" y="13"/>
                      <a:pt x="62" y="13"/>
                    </a:cubicBezTo>
                    <a:lnTo>
                      <a:pt x="16" y="0"/>
                    </a:lnTo>
                    <a:close/>
                  </a:path>
                </a:pathLst>
              </a:custGeom>
              <a:solidFill>
                <a:srgbClr val="FD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44" name="Freeform 201">
                <a:extLst>
                  <a:ext uri="{FF2B5EF4-FFF2-40B4-BE49-F238E27FC236}">
                    <a16:creationId xmlns:a16="http://schemas.microsoft.com/office/drawing/2014/main" xmlns="" id="{BD53E63E-45F3-4E51-A87A-96CAB705321F}"/>
                  </a:ext>
                </a:extLst>
              </p:cNvPr>
              <p:cNvSpPr>
                <a:spLocks/>
              </p:cNvSpPr>
              <p:nvPr/>
            </p:nvSpPr>
            <p:spPr bwMode="auto">
              <a:xfrm>
                <a:off x="7076455" y="3777127"/>
                <a:ext cx="110223" cy="236498"/>
              </a:xfrm>
              <a:custGeom>
                <a:avLst/>
                <a:gdLst>
                  <a:gd name="T0" fmla="*/ 29 w 58"/>
                  <a:gd name="T1" fmla="*/ 111 h 125"/>
                  <a:gd name="T2" fmla="*/ 51 w 58"/>
                  <a:gd name="T3" fmla="*/ 124 h 125"/>
                  <a:gd name="T4" fmla="*/ 58 w 58"/>
                  <a:gd name="T5" fmla="*/ 119 h 125"/>
                  <a:gd name="T6" fmla="*/ 46 w 58"/>
                  <a:gd name="T7" fmla="*/ 0 h 125"/>
                  <a:gd name="T8" fmla="*/ 0 w 58"/>
                  <a:gd name="T9" fmla="*/ 32 h 125"/>
                  <a:gd name="T10" fmla="*/ 0 w 58"/>
                  <a:gd name="T11" fmla="*/ 59 h 125"/>
                  <a:gd name="T12" fmla="*/ 29 w 58"/>
                  <a:gd name="T13" fmla="*/ 111 h 125"/>
                </a:gdLst>
                <a:ahLst/>
                <a:cxnLst>
                  <a:cxn ang="0">
                    <a:pos x="T0" y="T1"/>
                  </a:cxn>
                  <a:cxn ang="0">
                    <a:pos x="T2" y="T3"/>
                  </a:cxn>
                  <a:cxn ang="0">
                    <a:pos x="T4" y="T5"/>
                  </a:cxn>
                  <a:cxn ang="0">
                    <a:pos x="T6" y="T7"/>
                  </a:cxn>
                  <a:cxn ang="0">
                    <a:pos x="T8" y="T9"/>
                  </a:cxn>
                  <a:cxn ang="0">
                    <a:pos x="T10" y="T11"/>
                  </a:cxn>
                  <a:cxn ang="0">
                    <a:pos x="T12" y="T13"/>
                  </a:cxn>
                </a:cxnLst>
                <a:rect l="0" t="0" r="r" b="b"/>
                <a:pathLst>
                  <a:path w="58" h="125">
                    <a:moveTo>
                      <a:pt x="29" y="111"/>
                    </a:moveTo>
                    <a:cubicBezTo>
                      <a:pt x="35" y="116"/>
                      <a:pt x="43" y="123"/>
                      <a:pt x="51" y="124"/>
                    </a:cubicBezTo>
                    <a:cubicBezTo>
                      <a:pt x="55" y="125"/>
                      <a:pt x="57" y="122"/>
                      <a:pt x="58" y="119"/>
                    </a:cubicBezTo>
                    <a:cubicBezTo>
                      <a:pt x="48" y="103"/>
                      <a:pt x="46" y="0"/>
                      <a:pt x="46" y="0"/>
                    </a:cubicBezTo>
                    <a:cubicBezTo>
                      <a:pt x="0" y="32"/>
                      <a:pt x="0" y="32"/>
                      <a:pt x="0" y="32"/>
                    </a:cubicBezTo>
                    <a:cubicBezTo>
                      <a:pt x="0" y="32"/>
                      <a:pt x="0" y="55"/>
                      <a:pt x="0" y="59"/>
                    </a:cubicBezTo>
                    <a:cubicBezTo>
                      <a:pt x="8" y="74"/>
                      <a:pt x="16" y="99"/>
                      <a:pt x="29" y="111"/>
                    </a:cubicBezTo>
                    <a:close/>
                  </a:path>
                </a:pathLst>
              </a:custGeom>
              <a:solidFill>
                <a:srgbClr val="FCC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45" name="Freeform 202">
                <a:extLst>
                  <a:ext uri="{FF2B5EF4-FFF2-40B4-BE49-F238E27FC236}">
                    <a16:creationId xmlns:a16="http://schemas.microsoft.com/office/drawing/2014/main" xmlns="" id="{E225ADF5-540F-4641-8129-BCC842021ABB}"/>
                  </a:ext>
                </a:extLst>
              </p:cNvPr>
              <p:cNvSpPr>
                <a:spLocks/>
              </p:cNvSpPr>
              <p:nvPr/>
            </p:nvSpPr>
            <p:spPr bwMode="auto">
              <a:xfrm>
                <a:off x="7065753" y="3707569"/>
                <a:ext cx="156239" cy="239709"/>
              </a:xfrm>
              <a:custGeom>
                <a:avLst/>
                <a:gdLst>
                  <a:gd name="T0" fmla="*/ 80 w 83"/>
                  <a:gd name="T1" fmla="*/ 20 h 127"/>
                  <a:gd name="T2" fmla="*/ 83 w 83"/>
                  <a:gd name="T3" fmla="*/ 53 h 127"/>
                  <a:gd name="T4" fmla="*/ 80 w 83"/>
                  <a:gd name="T5" fmla="*/ 63 h 127"/>
                  <a:gd name="T6" fmla="*/ 82 w 83"/>
                  <a:gd name="T7" fmla="*/ 80 h 127"/>
                  <a:gd name="T8" fmla="*/ 63 w 83"/>
                  <a:gd name="T9" fmla="*/ 123 h 127"/>
                  <a:gd name="T10" fmla="*/ 46 w 83"/>
                  <a:gd name="T11" fmla="*/ 127 h 127"/>
                  <a:gd name="T12" fmla="*/ 9 w 83"/>
                  <a:gd name="T13" fmla="*/ 100 h 127"/>
                  <a:gd name="T14" fmla="*/ 5 w 83"/>
                  <a:gd name="T15" fmla="*/ 81 h 127"/>
                  <a:gd name="T16" fmla="*/ 0 w 83"/>
                  <a:gd name="T17" fmla="*/ 48 h 127"/>
                  <a:gd name="T18" fmla="*/ 3 w 83"/>
                  <a:gd name="T19" fmla="*/ 17 h 127"/>
                  <a:gd name="T20" fmla="*/ 50 w 83"/>
                  <a:gd name="T21" fmla="*/ 3 h 127"/>
                  <a:gd name="T22" fmla="*/ 80 w 83"/>
                  <a:gd name="T23" fmla="*/ 2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127">
                    <a:moveTo>
                      <a:pt x="80" y="20"/>
                    </a:moveTo>
                    <a:cubicBezTo>
                      <a:pt x="81" y="22"/>
                      <a:pt x="83" y="50"/>
                      <a:pt x="83" y="53"/>
                    </a:cubicBezTo>
                    <a:cubicBezTo>
                      <a:pt x="83" y="55"/>
                      <a:pt x="80" y="59"/>
                      <a:pt x="80" y="63"/>
                    </a:cubicBezTo>
                    <a:cubicBezTo>
                      <a:pt x="80" y="67"/>
                      <a:pt x="82" y="73"/>
                      <a:pt x="82" y="80"/>
                    </a:cubicBezTo>
                    <a:cubicBezTo>
                      <a:pt x="80" y="93"/>
                      <a:pt x="65" y="119"/>
                      <a:pt x="63" y="123"/>
                    </a:cubicBezTo>
                    <a:cubicBezTo>
                      <a:pt x="62" y="126"/>
                      <a:pt x="51" y="127"/>
                      <a:pt x="46" y="127"/>
                    </a:cubicBezTo>
                    <a:cubicBezTo>
                      <a:pt x="37" y="125"/>
                      <a:pt x="12" y="106"/>
                      <a:pt x="9" y="100"/>
                    </a:cubicBezTo>
                    <a:cubicBezTo>
                      <a:pt x="6" y="94"/>
                      <a:pt x="5" y="81"/>
                      <a:pt x="5" y="81"/>
                    </a:cubicBezTo>
                    <a:cubicBezTo>
                      <a:pt x="5" y="81"/>
                      <a:pt x="0" y="53"/>
                      <a:pt x="0" y="48"/>
                    </a:cubicBezTo>
                    <a:cubicBezTo>
                      <a:pt x="0" y="42"/>
                      <a:pt x="1" y="20"/>
                      <a:pt x="3" y="17"/>
                    </a:cubicBezTo>
                    <a:cubicBezTo>
                      <a:pt x="4" y="14"/>
                      <a:pt x="19" y="0"/>
                      <a:pt x="50" y="3"/>
                    </a:cubicBezTo>
                    <a:cubicBezTo>
                      <a:pt x="81" y="7"/>
                      <a:pt x="78" y="18"/>
                      <a:pt x="80" y="20"/>
                    </a:cubicBezTo>
                    <a:close/>
                  </a:path>
                </a:pathLst>
              </a:custGeom>
              <a:solidFill>
                <a:srgbClr val="FAB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46" name="Freeform 203">
                <a:extLst>
                  <a:ext uri="{FF2B5EF4-FFF2-40B4-BE49-F238E27FC236}">
                    <a16:creationId xmlns:a16="http://schemas.microsoft.com/office/drawing/2014/main" xmlns="" id="{F5065B19-E72C-483F-8765-263F504A1FFE}"/>
                  </a:ext>
                </a:extLst>
              </p:cNvPr>
              <p:cNvSpPr>
                <a:spLocks/>
              </p:cNvSpPr>
              <p:nvPr/>
            </p:nvSpPr>
            <p:spPr bwMode="auto">
              <a:xfrm>
                <a:off x="7065753" y="3707569"/>
                <a:ext cx="156239" cy="239709"/>
              </a:xfrm>
              <a:custGeom>
                <a:avLst/>
                <a:gdLst>
                  <a:gd name="T0" fmla="*/ 80 w 83"/>
                  <a:gd name="T1" fmla="*/ 20 h 127"/>
                  <a:gd name="T2" fmla="*/ 83 w 83"/>
                  <a:gd name="T3" fmla="*/ 53 h 127"/>
                  <a:gd name="T4" fmla="*/ 80 w 83"/>
                  <a:gd name="T5" fmla="*/ 63 h 127"/>
                  <a:gd name="T6" fmla="*/ 82 w 83"/>
                  <a:gd name="T7" fmla="*/ 80 h 127"/>
                  <a:gd name="T8" fmla="*/ 63 w 83"/>
                  <a:gd name="T9" fmla="*/ 123 h 127"/>
                  <a:gd name="T10" fmla="*/ 46 w 83"/>
                  <a:gd name="T11" fmla="*/ 127 h 127"/>
                  <a:gd name="T12" fmla="*/ 9 w 83"/>
                  <a:gd name="T13" fmla="*/ 100 h 127"/>
                  <a:gd name="T14" fmla="*/ 5 w 83"/>
                  <a:gd name="T15" fmla="*/ 81 h 127"/>
                  <a:gd name="T16" fmla="*/ 0 w 83"/>
                  <a:gd name="T17" fmla="*/ 48 h 127"/>
                  <a:gd name="T18" fmla="*/ 3 w 83"/>
                  <a:gd name="T19" fmla="*/ 17 h 127"/>
                  <a:gd name="T20" fmla="*/ 50 w 83"/>
                  <a:gd name="T21" fmla="*/ 3 h 127"/>
                  <a:gd name="T22" fmla="*/ 80 w 83"/>
                  <a:gd name="T23" fmla="*/ 2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127">
                    <a:moveTo>
                      <a:pt x="80" y="20"/>
                    </a:moveTo>
                    <a:cubicBezTo>
                      <a:pt x="81" y="22"/>
                      <a:pt x="83" y="50"/>
                      <a:pt x="83" y="53"/>
                    </a:cubicBezTo>
                    <a:cubicBezTo>
                      <a:pt x="83" y="55"/>
                      <a:pt x="80" y="59"/>
                      <a:pt x="80" y="63"/>
                    </a:cubicBezTo>
                    <a:cubicBezTo>
                      <a:pt x="80" y="67"/>
                      <a:pt x="82" y="73"/>
                      <a:pt x="82" y="80"/>
                    </a:cubicBezTo>
                    <a:cubicBezTo>
                      <a:pt x="80" y="93"/>
                      <a:pt x="65" y="119"/>
                      <a:pt x="63" y="123"/>
                    </a:cubicBezTo>
                    <a:cubicBezTo>
                      <a:pt x="62" y="126"/>
                      <a:pt x="51" y="127"/>
                      <a:pt x="46" y="127"/>
                    </a:cubicBezTo>
                    <a:cubicBezTo>
                      <a:pt x="37" y="125"/>
                      <a:pt x="12" y="106"/>
                      <a:pt x="9" y="100"/>
                    </a:cubicBezTo>
                    <a:cubicBezTo>
                      <a:pt x="6" y="94"/>
                      <a:pt x="5" y="81"/>
                      <a:pt x="5" y="81"/>
                    </a:cubicBezTo>
                    <a:cubicBezTo>
                      <a:pt x="5" y="81"/>
                      <a:pt x="0" y="53"/>
                      <a:pt x="0" y="48"/>
                    </a:cubicBezTo>
                    <a:cubicBezTo>
                      <a:pt x="0" y="42"/>
                      <a:pt x="1" y="20"/>
                      <a:pt x="3" y="17"/>
                    </a:cubicBezTo>
                    <a:cubicBezTo>
                      <a:pt x="4" y="14"/>
                      <a:pt x="19" y="0"/>
                      <a:pt x="50" y="3"/>
                    </a:cubicBezTo>
                    <a:cubicBezTo>
                      <a:pt x="81" y="7"/>
                      <a:pt x="78" y="18"/>
                      <a:pt x="80" y="20"/>
                    </a:cubicBezTo>
                    <a:close/>
                  </a:path>
                </a:pathLst>
              </a:custGeom>
              <a:solidFill>
                <a:srgbClr val="FD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47" name="Freeform 204">
                <a:extLst>
                  <a:ext uri="{FF2B5EF4-FFF2-40B4-BE49-F238E27FC236}">
                    <a16:creationId xmlns:a16="http://schemas.microsoft.com/office/drawing/2014/main" xmlns="" id="{697C5DFD-153E-4201-B36D-6BACFAADEE2D}"/>
                  </a:ext>
                </a:extLst>
              </p:cNvPr>
              <p:cNvSpPr>
                <a:spLocks/>
              </p:cNvSpPr>
              <p:nvPr/>
            </p:nvSpPr>
            <p:spPr bwMode="auto">
              <a:xfrm>
                <a:off x="7002616" y="3656203"/>
                <a:ext cx="253621" cy="191552"/>
              </a:xfrm>
              <a:custGeom>
                <a:avLst/>
                <a:gdLst>
                  <a:gd name="T0" fmla="*/ 33 w 134"/>
                  <a:gd name="T1" fmla="*/ 28 h 101"/>
                  <a:gd name="T2" fmla="*/ 81 w 134"/>
                  <a:gd name="T3" fmla="*/ 10 h 101"/>
                  <a:gd name="T4" fmla="*/ 116 w 134"/>
                  <a:gd name="T5" fmla="*/ 20 h 101"/>
                  <a:gd name="T6" fmla="*/ 105 w 134"/>
                  <a:gd name="T7" fmla="*/ 56 h 101"/>
                  <a:gd name="T8" fmla="*/ 50 w 134"/>
                  <a:gd name="T9" fmla="*/ 49 h 101"/>
                  <a:gd name="T10" fmla="*/ 36 w 134"/>
                  <a:gd name="T11" fmla="*/ 101 h 101"/>
                  <a:gd name="T12" fmla="*/ 33 w 134"/>
                  <a:gd name="T13" fmla="*/ 28 h 101"/>
                </a:gdLst>
                <a:ahLst/>
                <a:cxnLst>
                  <a:cxn ang="0">
                    <a:pos x="T0" y="T1"/>
                  </a:cxn>
                  <a:cxn ang="0">
                    <a:pos x="T2" y="T3"/>
                  </a:cxn>
                  <a:cxn ang="0">
                    <a:pos x="T4" y="T5"/>
                  </a:cxn>
                  <a:cxn ang="0">
                    <a:pos x="T6" y="T7"/>
                  </a:cxn>
                  <a:cxn ang="0">
                    <a:pos x="T8" y="T9"/>
                  </a:cxn>
                  <a:cxn ang="0">
                    <a:pos x="T10" y="T11"/>
                  </a:cxn>
                  <a:cxn ang="0">
                    <a:pos x="T12" y="T13"/>
                  </a:cxn>
                </a:cxnLst>
                <a:rect l="0" t="0" r="r" b="b"/>
                <a:pathLst>
                  <a:path w="134" h="101">
                    <a:moveTo>
                      <a:pt x="33" y="28"/>
                    </a:moveTo>
                    <a:cubicBezTo>
                      <a:pt x="36" y="13"/>
                      <a:pt x="47" y="0"/>
                      <a:pt x="81" y="10"/>
                    </a:cubicBezTo>
                    <a:cubicBezTo>
                      <a:pt x="114" y="20"/>
                      <a:pt x="116" y="20"/>
                      <a:pt x="116" y="20"/>
                    </a:cubicBezTo>
                    <a:cubicBezTo>
                      <a:pt x="116" y="20"/>
                      <a:pt x="134" y="61"/>
                      <a:pt x="105" y="56"/>
                    </a:cubicBezTo>
                    <a:cubicBezTo>
                      <a:pt x="86" y="52"/>
                      <a:pt x="64" y="48"/>
                      <a:pt x="50" y="49"/>
                    </a:cubicBezTo>
                    <a:cubicBezTo>
                      <a:pt x="46" y="58"/>
                      <a:pt x="36" y="84"/>
                      <a:pt x="36" y="101"/>
                    </a:cubicBezTo>
                    <a:cubicBezTo>
                      <a:pt x="36" y="101"/>
                      <a:pt x="0" y="41"/>
                      <a:pt x="33" y="28"/>
                    </a:cubicBezTo>
                    <a:close/>
                  </a:path>
                </a:pathLst>
              </a:custGeom>
              <a:solidFill>
                <a:srgbClr val="9C65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48" name="Freeform 206">
                <a:extLst>
                  <a:ext uri="{FF2B5EF4-FFF2-40B4-BE49-F238E27FC236}">
                    <a16:creationId xmlns:a16="http://schemas.microsoft.com/office/drawing/2014/main" xmlns="" id="{C94C753B-36C6-425F-971D-F3A475CA113D}"/>
                  </a:ext>
                </a:extLst>
              </p:cNvPr>
              <p:cNvSpPr>
                <a:spLocks/>
              </p:cNvSpPr>
              <p:nvPr/>
            </p:nvSpPr>
            <p:spPr bwMode="auto">
              <a:xfrm>
                <a:off x="7048632" y="3798530"/>
                <a:ext cx="39595" cy="64208"/>
              </a:xfrm>
              <a:custGeom>
                <a:avLst/>
                <a:gdLst>
                  <a:gd name="T0" fmla="*/ 19 w 21"/>
                  <a:gd name="T1" fmla="*/ 15 h 34"/>
                  <a:gd name="T2" fmla="*/ 12 w 21"/>
                  <a:gd name="T3" fmla="*/ 34 h 34"/>
                  <a:gd name="T4" fmla="*/ 6 w 21"/>
                  <a:gd name="T5" fmla="*/ 28 h 34"/>
                  <a:gd name="T6" fmla="*/ 2 w 21"/>
                  <a:gd name="T7" fmla="*/ 19 h 34"/>
                  <a:gd name="T8" fmla="*/ 6 w 21"/>
                  <a:gd name="T9" fmla="*/ 2 h 34"/>
                  <a:gd name="T10" fmla="*/ 19 w 21"/>
                  <a:gd name="T11" fmla="*/ 15 h 34"/>
                </a:gdLst>
                <a:ahLst/>
                <a:cxnLst>
                  <a:cxn ang="0">
                    <a:pos x="T0" y="T1"/>
                  </a:cxn>
                  <a:cxn ang="0">
                    <a:pos x="T2" y="T3"/>
                  </a:cxn>
                  <a:cxn ang="0">
                    <a:pos x="T4" y="T5"/>
                  </a:cxn>
                  <a:cxn ang="0">
                    <a:pos x="T6" y="T7"/>
                  </a:cxn>
                  <a:cxn ang="0">
                    <a:pos x="T8" y="T9"/>
                  </a:cxn>
                  <a:cxn ang="0">
                    <a:pos x="T10" y="T11"/>
                  </a:cxn>
                </a:cxnLst>
                <a:rect l="0" t="0" r="r" b="b"/>
                <a:pathLst>
                  <a:path w="21" h="34">
                    <a:moveTo>
                      <a:pt x="19" y="15"/>
                    </a:moveTo>
                    <a:cubicBezTo>
                      <a:pt x="21" y="24"/>
                      <a:pt x="16" y="34"/>
                      <a:pt x="12" y="34"/>
                    </a:cubicBezTo>
                    <a:cubicBezTo>
                      <a:pt x="9" y="33"/>
                      <a:pt x="9" y="31"/>
                      <a:pt x="6" y="28"/>
                    </a:cubicBezTo>
                    <a:cubicBezTo>
                      <a:pt x="4" y="26"/>
                      <a:pt x="3" y="23"/>
                      <a:pt x="2" y="19"/>
                    </a:cubicBezTo>
                    <a:cubicBezTo>
                      <a:pt x="0" y="11"/>
                      <a:pt x="2" y="3"/>
                      <a:pt x="6" y="2"/>
                    </a:cubicBezTo>
                    <a:cubicBezTo>
                      <a:pt x="11" y="0"/>
                      <a:pt x="17" y="6"/>
                      <a:pt x="19" y="15"/>
                    </a:cubicBezTo>
                    <a:close/>
                  </a:path>
                </a:pathLst>
              </a:custGeom>
              <a:solidFill>
                <a:srgbClr val="FD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49" name="Freeform 207">
                <a:extLst>
                  <a:ext uri="{FF2B5EF4-FFF2-40B4-BE49-F238E27FC236}">
                    <a16:creationId xmlns:a16="http://schemas.microsoft.com/office/drawing/2014/main" xmlns="" id="{64671C86-0040-4A0F-AACF-2FFBD4A3F2F3}"/>
                  </a:ext>
                </a:extLst>
              </p:cNvPr>
              <p:cNvSpPr>
                <a:spLocks/>
              </p:cNvSpPr>
              <p:nvPr/>
            </p:nvSpPr>
            <p:spPr bwMode="auto">
              <a:xfrm>
                <a:off x="7129962" y="4418134"/>
                <a:ext cx="154098" cy="832559"/>
              </a:xfrm>
              <a:custGeom>
                <a:avLst/>
                <a:gdLst>
                  <a:gd name="T0" fmla="*/ 68 w 82"/>
                  <a:gd name="T1" fmla="*/ 0 h 440"/>
                  <a:gd name="T2" fmla="*/ 80 w 82"/>
                  <a:gd name="T3" fmla="*/ 69 h 440"/>
                  <a:gd name="T4" fmla="*/ 69 w 82"/>
                  <a:gd name="T5" fmla="*/ 229 h 440"/>
                  <a:gd name="T6" fmla="*/ 69 w 82"/>
                  <a:gd name="T7" fmla="*/ 322 h 440"/>
                  <a:gd name="T8" fmla="*/ 58 w 82"/>
                  <a:gd name="T9" fmla="*/ 440 h 440"/>
                  <a:gd name="T10" fmla="*/ 7 w 82"/>
                  <a:gd name="T11" fmla="*/ 439 h 440"/>
                  <a:gd name="T12" fmla="*/ 7 w 82"/>
                  <a:gd name="T13" fmla="*/ 245 h 440"/>
                  <a:gd name="T14" fmla="*/ 0 w 82"/>
                  <a:gd name="T15" fmla="*/ 80 h 440"/>
                  <a:gd name="T16" fmla="*/ 0 w 82"/>
                  <a:gd name="T17" fmla="*/ 2 h 440"/>
                  <a:gd name="T18" fmla="*/ 68 w 82"/>
                  <a:gd name="T19"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440">
                    <a:moveTo>
                      <a:pt x="68" y="0"/>
                    </a:moveTo>
                    <a:cubicBezTo>
                      <a:pt x="68" y="0"/>
                      <a:pt x="79" y="42"/>
                      <a:pt x="80" y="69"/>
                    </a:cubicBezTo>
                    <a:cubicBezTo>
                      <a:pt x="82" y="97"/>
                      <a:pt x="69" y="216"/>
                      <a:pt x="69" y="229"/>
                    </a:cubicBezTo>
                    <a:cubicBezTo>
                      <a:pt x="69" y="242"/>
                      <a:pt x="70" y="283"/>
                      <a:pt x="69" y="322"/>
                    </a:cubicBezTo>
                    <a:cubicBezTo>
                      <a:pt x="68" y="362"/>
                      <a:pt x="58" y="440"/>
                      <a:pt x="58" y="440"/>
                    </a:cubicBezTo>
                    <a:cubicBezTo>
                      <a:pt x="7" y="439"/>
                      <a:pt x="7" y="439"/>
                      <a:pt x="7" y="439"/>
                    </a:cubicBezTo>
                    <a:cubicBezTo>
                      <a:pt x="7" y="439"/>
                      <a:pt x="7" y="271"/>
                      <a:pt x="7" y="245"/>
                    </a:cubicBezTo>
                    <a:cubicBezTo>
                      <a:pt x="7" y="219"/>
                      <a:pt x="0" y="80"/>
                      <a:pt x="0" y="80"/>
                    </a:cubicBezTo>
                    <a:cubicBezTo>
                      <a:pt x="0" y="2"/>
                      <a:pt x="0" y="2"/>
                      <a:pt x="0" y="2"/>
                    </a:cubicBezTo>
                    <a:lnTo>
                      <a:pt x="68" y="0"/>
                    </a:lnTo>
                    <a:close/>
                  </a:path>
                </a:pathLst>
              </a:custGeom>
              <a:solidFill>
                <a:srgbClr val="7027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50" name="Freeform 208">
                <a:extLst>
                  <a:ext uri="{FF2B5EF4-FFF2-40B4-BE49-F238E27FC236}">
                    <a16:creationId xmlns:a16="http://schemas.microsoft.com/office/drawing/2014/main" xmlns="" id="{D795FFD7-309C-444E-A323-29AB1B3AF260}"/>
                  </a:ext>
                </a:extLst>
              </p:cNvPr>
              <p:cNvSpPr>
                <a:spLocks/>
              </p:cNvSpPr>
              <p:nvPr/>
            </p:nvSpPr>
            <p:spPr bwMode="auto">
              <a:xfrm>
                <a:off x="6952320" y="3954768"/>
                <a:ext cx="348862" cy="467646"/>
              </a:xfrm>
              <a:custGeom>
                <a:avLst/>
                <a:gdLst>
                  <a:gd name="T0" fmla="*/ 5 w 185"/>
                  <a:gd name="T1" fmla="*/ 20 h 247"/>
                  <a:gd name="T2" fmla="*/ 41 w 185"/>
                  <a:gd name="T3" fmla="*/ 5 h 247"/>
                  <a:gd name="T4" fmla="*/ 62 w 185"/>
                  <a:gd name="T5" fmla="*/ 0 h 247"/>
                  <a:gd name="T6" fmla="*/ 70 w 185"/>
                  <a:gd name="T7" fmla="*/ 4 h 247"/>
                  <a:gd name="T8" fmla="*/ 113 w 185"/>
                  <a:gd name="T9" fmla="*/ 6 h 247"/>
                  <a:gd name="T10" fmla="*/ 120 w 185"/>
                  <a:gd name="T11" fmla="*/ 1 h 247"/>
                  <a:gd name="T12" fmla="*/ 146 w 185"/>
                  <a:gd name="T13" fmla="*/ 7 h 247"/>
                  <a:gd name="T14" fmla="*/ 182 w 185"/>
                  <a:gd name="T15" fmla="*/ 21 h 247"/>
                  <a:gd name="T16" fmla="*/ 165 w 185"/>
                  <a:gd name="T17" fmla="*/ 145 h 247"/>
                  <a:gd name="T18" fmla="*/ 162 w 185"/>
                  <a:gd name="T19" fmla="*/ 245 h 247"/>
                  <a:gd name="T20" fmla="*/ 94 w 185"/>
                  <a:gd name="T21" fmla="*/ 247 h 247"/>
                  <a:gd name="T22" fmla="*/ 94 w 185"/>
                  <a:gd name="T23" fmla="*/ 247 h 247"/>
                  <a:gd name="T24" fmla="*/ 94 w 185"/>
                  <a:gd name="T25" fmla="*/ 247 h 247"/>
                  <a:gd name="T26" fmla="*/ 94 w 185"/>
                  <a:gd name="T27" fmla="*/ 247 h 247"/>
                  <a:gd name="T28" fmla="*/ 94 w 185"/>
                  <a:gd name="T29" fmla="*/ 247 h 247"/>
                  <a:gd name="T30" fmla="*/ 26 w 185"/>
                  <a:gd name="T31" fmla="*/ 245 h 247"/>
                  <a:gd name="T32" fmla="*/ 23 w 185"/>
                  <a:gd name="T33" fmla="*/ 144 h 247"/>
                  <a:gd name="T34" fmla="*/ 5 w 185"/>
                  <a:gd name="T35" fmla="*/ 2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5" h="247">
                    <a:moveTo>
                      <a:pt x="5" y="20"/>
                    </a:moveTo>
                    <a:cubicBezTo>
                      <a:pt x="8" y="14"/>
                      <a:pt x="25" y="10"/>
                      <a:pt x="41" y="5"/>
                    </a:cubicBezTo>
                    <a:cubicBezTo>
                      <a:pt x="54" y="1"/>
                      <a:pt x="62" y="0"/>
                      <a:pt x="62" y="0"/>
                    </a:cubicBezTo>
                    <a:cubicBezTo>
                      <a:pt x="70" y="4"/>
                      <a:pt x="70" y="4"/>
                      <a:pt x="70" y="4"/>
                    </a:cubicBezTo>
                    <a:cubicBezTo>
                      <a:pt x="89" y="15"/>
                      <a:pt x="94" y="16"/>
                      <a:pt x="113" y="6"/>
                    </a:cubicBezTo>
                    <a:cubicBezTo>
                      <a:pt x="120" y="1"/>
                      <a:pt x="120" y="1"/>
                      <a:pt x="120" y="1"/>
                    </a:cubicBezTo>
                    <a:cubicBezTo>
                      <a:pt x="120" y="1"/>
                      <a:pt x="133" y="3"/>
                      <a:pt x="146" y="7"/>
                    </a:cubicBezTo>
                    <a:cubicBezTo>
                      <a:pt x="162" y="12"/>
                      <a:pt x="179" y="16"/>
                      <a:pt x="182" y="21"/>
                    </a:cubicBezTo>
                    <a:cubicBezTo>
                      <a:pt x="185" y="27"/>
                      <a:pt x="169" y="136"/>
                      <a:pt x="165" y="145"/>
                    </a:cubicBezTo>
                    <a:cubicBezTo>
                      <a:pt x="162" y="154"/>
                      <a:pt x="170" y="226"/>
                      <a:pt x="162" y="245"/>
                    </a:cubicBezTo>
                    <a:cubicBezTo>
                      <a:pt x="94" y="247"/>
                      <a:pt x="94" y="247"/>
                      <a:pt x="94" y="247"/>
                    </a:cubicBezTo>
                    <a:cubicBezTo>
                      <a:pt x="94" y="247"/>
                      <a:pt x="94" y="247"/>
                      <a:pt x="94" y="247"/>
                    </a:cubicBezTo>
                    <a:cubicBezTo>
                      <a:pt x="94" y="247"/>
                      <a:pt x="94" y="247"/>
                      <a:pt x="94" y="247"/>
                    </a:cubicBezTo>
                    <a:cubicBezTo>
                      <a:pt x="94" y="247"/>
                      <a:pt x="94" y="247"/>
                      <a:pt x="94" y="247"/>
                    </a:cubicBezTo>
                    <a:cubicBezTo>
                      <a:pt x="94" y="247"/>
                      <a:pt x="94" y="247"/>
                      <a:pt x="94" y="247"/>
                    </a:cubicBezTo>
                    <a:cubicBezTo>
                      <a:pt x="26" y="245"/>
                      <a:pt x="26" y="245"/>
                      <a:pt x="26" y="245"/>
                    </a:cubicBezTo>
                    <a:cubicBezTo>
                      <a:pt x="20" y="223"/>
                      <a:pt x="26" y="153"/>
                      <a:pt x="23" y="144"/>
                    </a:cubicBezTo>
                    <a:cubicBezTo>
                      <a:pt x="20" y="135"/>
                      <a:pt x="0" y="28"/>
                      <a:pt x="5" y="20"/>
                    </a:cubicBezTo>
                    <a:close/>
                  </a:path>
                </a:pathLst>
              </a:custGeom>
              <a:solidFill>
                <a:srgbClr val="005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51" name="Freeform 209">
                <a:extLst>
                  <a:ext uri="{FF2B5EF4-FFF2-40B4-BE49-F238E27FC236}">
                    <a16:creationId xmlns:a16="http://schemas.microsoft.com/office/drawing/2014/main" xmlns="" id="{50330F5B-3A62-467B-99CA-8524B179C9D3}"/>
                  </a:ext>
                </a:extLst>
              </p:cNvPr>
              <p:cNvSpPr>
                <a:spLocks/>
              </p:cNvSpPr>
              <p:nvPr/>
            </p:nvSpPr>
            <p:spPr bwMode="auto">
              <a:xfrm>
                <a:off x="6913796" y="4414923"/>
                <a:ext cx="217236" cy="836840"/>
              </a:xfrm>
              <a:custGeom>
                <a:avLst/>
                <a:gdLst>
                  <a:gd name="T0" fmla="*/ 46 w 115"/>
                  <a:gd name="T1" fmla="*/ 0 h 443"/>
                  <a:gd name="T2" fmla="*/ 27 w 115"/>
                  <a:gd name="T3" fmla="*/ 68 h 443"/>
                  <a:gd name="T4" fmla="*/ 17 w 115"/>
                  <a:gd name="T5" fmla="*/ 228 h 443"/>
                  <a:gd name="T6" fmla="*/ 8 w 115"/>
                  <a:gd name="T7" fmla="*/ 321 h 443"/>
                  <a:gd name="T8" fmla="*/ 0 w 115"/>
                  <a:gd name="T9" fmla="*/ 439 h 443"/>
                  <a:gd name="T10" fmla="*/ 50 w 115"/>
                  <a:gd name="T11" fmla="*/ 443 h 443"/>
                  <a:gd name="T12" fmla="*/ 77 w 115"/>
                  <a:gd name="T13" fmla="*/ 251 h 443"/>
                  <a:gd name="T14" fmla="*/ 115 w 115"/>
                  <a:gd name="T15" fmla="*/ 86 h 443"/>
                  <a:gd name="T16" fmla="*/ 114 w 115"/>
                  <a:gd name="T17" fmla="*/ 4 h 443"/>
                  <a:gd name="T18" fmla="*/ 46 w 11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443">
                    <a:moveTo>
                      <a:pt x="46" y="0"/>
                    </a:moveTo>
                    <a:cubicBezTo>
                      <a:pt x="46" y="0"/>
                      <a:pt x="31" y="41"/>
                      <a:pt x="27" y="68"/>
                    </a:cubicBezTo>
                    <a:cubicBezTo>
                      <a:pt x="23" y="95"/>
                      <a:pt x="19" y="215"/>
                      <a:pt x="17" y="228"/>
                    </a:cubicBezTo>
                    <a:cubicBezTo>
                      <a:pt x="16" y="242"/>
                      <a:pt x="11" y="282"/>
                      <a:pt x="8" y="321"/>
                    </a:cubicBezTo>
                    <a:cubicBezTo>
                      <a:pt x="4" y="361"/>
                      <a:pt x="0" y="439"/>
                      <a:pt x="0" y="439"/>
                    </a:cubicBezTo>
                    <a:cubicBezTo>
                      <a:pt x="50" y="443"/>
                      <a:pt x="50" y="443"/>
                      <a:pt x="50" y="443"/>
                    </a:cubicBezTo>
                    <a:cubicBezTo>
                      <a:pt x="50" y="443"/>
                      <a:pt x="74" y="277"/>
                      <a:pt x="77" y="251"/>
                    </a:cubicBezTo>
                    <a:cubicBezTo>
                      <a:pt x="80" y="224"/>
                      <a:pt x="115" y="86"/>
                      <a:pt x="115" y="86"/>
                    </a:cubicBezTo>
                    <a:cubicBezTo>
                      <a:pt x="114" y="4"/>
                      <a:pt x="114" y="4"/>
                      <a:pt x="114" y="4"/>
                    </a:cubicBezTo>
                    <a:lnTo>
                      <a:pt x="46" y="0"/>
                    </a:lnTo>
                    <a:close/>
                  </a:path>
                </a:pathLst>
              </a:custGeom>
              <a:solidFill>
                <a:srgbClr val="7027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52" name="Freeform 210">
                <a:extLst>
                  <a:ext uri="{FF2B5EF4-FFF2-40B4-BE49-F238E27FC236}">
                    <a16:creationId xmlns:a16="http://schemas.microsoft.com/office/drawing/2014/main" xmlns="" id="{9A67DF9A-D4BD-4946-BFD2-E779FD0CADF0}"/>
                  </a:ext>
                </a:extLst>
              </p:cNvPr>
              <p:cNvSpPr>
                <a:spLocks/>
              </p:cNvSpPr>
              <p:nvPr/>
            </p:nvSpPr>
            <p:spPr bwMode="auto">
              <a:xfrm>
                <a:off x="7154575" y="5248553"/>
                <a:ext cx="107013" cy="79189"/>
              </a:xfrm>
              <a:custGeom>
                <a:avLst/>
                <a:gdLst>
                  <a:gd name="T0" fmla="*/ 40 w 57"/>
                  <a:gd name="T1" fmla="*/ 1 h 42"/>
                  <a:gd name="T2" fmla="*/ 56 w 57"/>
                  <a:gd name="T3" fmla="*/ 27 h 42"/>
                  <a:gd name="T4" fmla="*/ 35 w 57"/>
                  <a:gd name="T5" fmla="*/ 41 h 42"/>
                  <a:gd name="T6" fmla="*/ 6 w 57"/>
                  <a:gd name="T7" fmla="*/ 33 h 42"/>
                  <a:gd name="T8" fmla="*/ 0 w 57"/>
                  <a:gd name="T9" fmla="*/ 0 h 42"/>
                  <a:gd name="T10" fmla="*/ 40 w 57"/>
                  <a:gd name="T11" fmla="*/ 1 h 42"/>
                </a:gdLst>
                <a:ahLst/>
                <a:cxnLst>
                  <a:cxn ang="0">
                    <a:pos x="T0" y="T1"/>
                  </a:cxn>
                  <a:cxn ang="0">
                    <a:pos x="T2" y="T3"/>
                  </a:cxn>
                  <a:cxn ang="0">
                    <a:pos x="T4" y="T5"/>
                  </a:cxn>
                  <a:cxn ang="0">
                    <a:pos x="T6" y="T7"/>
                  </a:cxn>
                  <a:cxn ang="0">
                    <a:pos x="T8" y="T9"/>
                  </a:cxn>
                  <a:cxn ang="0">
                    <a:pos x="T10" y="T11"/>
                  </a:cxn>
                </a:cxnLst>
                <a:rect l="0" t="0" r="r" b="b"/>
                <a:pathLst>
                  <a:path w="57" h="42">
                    <a:moveTo>
                      <a:pt x="40" y="1"/>
                    </a:moveTo>
                    <a:cubicBezTo>
                      <a:pt x="40" y="1"/>
                      <a:pt x="57" y="21"/>
                      <a:pt x="56" y="27"/>
                    </a:cubicBezTo>
                    <a:cubicBezTo>
                      <a:pt x="56" y="30"/>
                      <a:pt x="48" y="41"/>
                      <a:pt x="35" y="41"/>
                    </a:cubicBezTo>
                    <a:cubicBezTo>
                      <a:pt x="25" y="42"/>
                      <a:pt x="9" y="33"/>
                      <a:pt x="6" y="33"/>
                    </a:cubicBezTo>
                    <a:cubicBezTo>
                      <a:pt x="0" y="32"/>
                      <a:pt x="0" y="0"/>
                      <a:pt x="0" y="0"/>
                    </a:cubicBezTo>
                    <a:lnTo>
                      <a:pt x="40" y="1"/>
                    </a:lnTo>
                    <a:close/>
                  </a:path>
                </a:pathLst>
              </a:custGeom>
              <a:solidFill>
                <a:srgbClr val="9C65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53" name="Freeform 211">
                <a:extLst>
                  <a:ext uri="{FF2B5EF4-FFF2-40B4-BE49-F238E27FC236}">
                    <a16:creationId xmlns:a16="http://schemas.microsoft.com/office/drawing/2014/main" xmlns="" id="{77C8DF4D-10E9-44AE-8E67-00245AA92589}"/>
                  </a:ext>
                </a:extLst>
              </p:cNvPr>
              <p:cNvSpPr>
                <a:spLocks/>
              </p:cNvSpPr>
              <p:nvPr/>
            </p:nvSpPr>
            <p:spPr bwMode="auto">
              <a:xfrm>
                <a:off x="6891323" y="5246413"/>
                <a:ext cx="111294" cy="79189"/>
              </a:xfrm>
              <a:custGeom>
                <a:avLst/>
                <a:gdLst>
                  <a:gd name="T0" fmla="*/ 19 w 59"/>
                  <a:gd name="T1" fmla="*/ 0 h 42"/>
                  <a:gd name="T2" fmla="*/ 0 w 59"/>
                  <a:gd name="T3" fmla="*/ 24 h 42"/>
                  <a:gd name="T4" fmla="*/ 19 w 59"/>
                  <a:gd name="T5" fmla="*/ 41 h 42"/>
                  <a:gd name="T6" fmla="*/ 49 w 59"/>
                  <a:gd name="T7" fmla="*/ 35 h 42"/>
                  <a:gd name="T8" fmla="*/ 59 w 59"/>
                  <a:gd name="T9" fmla="*/ 3 h 42"/>
                  <a:gd name="T10" fmla="*/ 19 w 59"/>
                  <a:gd name="T11" fmla="*/ 0 h 42"/>
                </a:gdLst>
                <a:ahLst/>
                <a:cxnLst>
                  <a:cxn ang="0">
                    <a:pos x="T0" y="T1"/>
                  </a:cxn>
                  <a:cxn ang="0">
                    <a:pos x="T2" y="T3"/>
                  </a:cxn>
                  <a:cxn ang="0">
                    <a:pos x="T4" y="T5"/>
                  </a:cxn>
                  <a:cxn ang="0">
                    <a:pos x="T6" y="T7"/>
                  </a:cxn>
                  <a:cxn ang="0">
                    <a:pos x="T8" y="T9"/>
                  </a:cxn>
                  <a:cxn ang="0">
                    <a:pos x="T10" y="T11"/>
                  </a:cxn>
                </a:cxnLst>
                <a:rect l="0" t="0" r="r" b="b"/>
                <a:pathLst>
                  <a:path w="59" h="42">
                    <a:moveTo>
                      <a:pt x="19" y="0"/>
                    </a:moveTo>
                    <a:cubicBezTo>
                      <a:pt x="19" y="0"/>
                      <a:pt x="0" y="18"/>
                      <a:pt x="0" y="24"/>
                    </a:cubicBezTo>
                    <a:cubicBezTo>
                      <a:pt x="0" y="27"/>
                      <a:pt x="6" y="39"/>
                      <a:pt x="19" y="41"/>
                    </a:cubicBezTo>
                    <a:cubicBezTo>
                      <a:pt x="29" y="42"/>
                      <a:pt x="47" y="35"/>
                      <a:pt x="49" y="35"/>
                    </a:cubicBezTo>
                    <a:cubicBezTo>
                      <a:pt x="55" y="35"/>
                      <a:pt x="59" y="3"/>
                      <a:pt x="59" y="3"/>
                    </a:cubicBezTo>
                    <a:lnTo>
                      <a:pt x="19" y="0"/>
                    </a:lnTo>
                    <a:close/>
                  </a:path>
                </a:pathLst>
              </a:custGeom>
              <a:solidFill>
                <a:srgbClr val="9C65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54" name="Freeform 212">
                <a:extLst>
                  <a:ext uri="{FF2B5EF4-FFF2-40B4-BE49-F238E27FC236}">
                    <a16:creationId xmlns:a16="http://schemas.microsoft.com/office/drawing/2014/main" xmlns="" id="{4E457131-09A4-4B08-BB7F-4F760FF64C75}"/>
                  </a:ext>
                </a:extLst>
              </p:cNvPr>
              <p:cNvSpPr>
                <a:spLocks/>
              </p:cNvSpPr>
              <p:nvPr/>
            </p:nvSpPr>
            <p:spPr bwMode="auto">
              <a:xfrm>
                <a:off x="6913796" y="4414923"/>
                <a:ext cx="164800" cy="833629"/>
              </a:xfrm>
              <a:custGeom>
                <a:avLst/>
                <a:gdLst>
                  <a:gd name="T0" fmla="*/ 53 w 87"/>
                  <a:gd name="T1" fmla="*/ 95 h 441"/>
                  <a:gd name="T2" fmla="*/ 41 w 87"/>
                  <a:gd name="T3" fmla="*/ 240 h 441"/>
                  <a:gd name="T4" fmla="*/ 16 w 87"/>
                  <a:gd name="T5" fmla="*/ 441 h 441"/>
                  <a:gd name="T6" fmla="*/ 0 w 87"/>
                  <a:gd name="T7" fmla="*/ 439 h 441"/>
                  <a:gd name="T8" fmla="*/ 8 w 87"/>
                  <a:gd name="T9" fmla="*/ 321 h 441"/>
                  <a:gd name="T10" fmla="*/ 17 w 87"/>
                  <a:gd name="T11" fmla="*/ 228 h 441"/>
                  <a:gd name="T12" fmla="*/ 27 w 87"/>
                  <a:gd name="T13" fmla="*/ 68 h 441"/>
                  <a:gd name="T14" fmla="*/ 46 w 87"/>
                  <a:gd name="T15" fmla="*/ 0 h 441"/>
                  <a:gd name="T16" fmla="*/ 87 w 87"/>
                  <a:gd name="T17" fmla="*/ 3 h 441"/>
                  <a:gd name="T18" fmla="*/ 53 w 87"/>
                  <a:gd name="T19" fmla="*/ 95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441">
                    <a:moveTo>
                      <a:pt x="53" y="95"/>
                    </a:moveTo>
                    <a:cubicBezTo>
                      <a:pt x="50" y="113"/>
                      <a:pt x="42" y="233"/>
                      <a:pt x="41" y="240"/>
                    </a:cubicBezTo>
                    <a:cubicBezTo>
                      <a:pt x="41" y="246"/>
                      <a:pt x="17" y="432"/>
                      <a:pt x="16" y="441"/>
                    </a:cubicBezTo>
                    <a:cubicBezTo>
                      <a:pt x="0" y="439"/>
                      <a:pt x="0" y="439"/>
                      <a:pt x="0" y="439"/>
                    </a:cubicBezTo>
                    <a:cubicBezTo>
                      <a:pt x="0" y="439"/>
                      <a:pt x="4" y="361"/>
                      <a:pt x="8" y="321"/>
                    </a:cubicBezTo>
                    <a:cubicBezTo>
                      <a:pt x="11" y="282"/>
                      <a:pt x="16" y="242"/>
                      <a:pt x="17" y="228"/>
                    </a:cubicBezTo>
                    <a:cubicBezTo>
                      <a:pt x="19" y="215"/>
                      <a:pt x="23" y="95"/>
                      <a:pt x="27" y="68"/>
                    </a:cubicBezTo>
                    <a:cubicBezTo>
                      <a:pt x="31" y="41"/>
                      <a:pt x="46" y="0"/>
                      <a:pt x="46" y="0"/>
                    </a:cubicBezTo>
                    <a:cubicBezTo>
                      <a:pt x="87" y="3"/>
                      <a:pt x="87" y="3"/>
                      <a:pt x="87" y="3"/>
                    </a:cubicBezTo>
                    <a:cubicBezTo>
                      <a:pt x="87" y="3"/>
                      <a:pt x="56" y="77"/>
                      <a:pt x="53" y="95"/>
                    </a:cubicBezTo>
                    <a:close/>
                  </a:path>
                </a:pathLst>
              </a:custGeom>
              <a:solidFill>
                <a:srgbClr val="7027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55" name="Freeform 213">
                <a:extLst>
                  <a:ext uri="{FF2B5EF4-FFF2-40B4-BE49-F238E27FC236}">
                    <a16:creationId xmlns:a16="http://schemas.microsoft.com/office/drawing/2014/main" xmlns="" id="{55AD9684-02D8-4BA3-8913-E9A3D59D1776}"/>
                  </a:ext>
                </a:extLst>
              </p:cNvPr>
              <p:cNvSpPr>
                <a:spLocks/>
              </p:cNvSpPr>
              <p:nvPr/>
            </p:nvSpPr>
            <p:spPr bwMode="auto">
              <a:xfrm>
                <a:off x="7129962" y="4474850"/>
                <a:ext cx="88821" cy="775843"/>
              </a:xfrm>
              <a:custGeom>
                <a:avLst/>
                <a:gdLst>
                  <a:gd name="T0" fmla="*/ 8 w 47"/>
                  <a:gd name="T1" fmla="*/ 17 h 410"/>
                  <a:gd name="T2" fmla="*/ 45 w 47"/>
                  <a:gd name="T3" fmla="*/ 25 h 410"/>
                  <a:gd name="T4" fmla="*/ 45 w 47"/>
                  <a:gd name="T5" fmla="*/ 67 h 410"/>
                  <a:gd name="T6" fmla="*/ 35 w 47"/>
                  <a:gd name="T7" fmla="*/ 203 h 410"/>
                  <a:gd name="T8" fmla="*/ 36 w 47"/>
                  <a:gd name="T9" fmla="*/ 409 h 410"/>
                  <a:gd name="T10" fmla="*/ 35 w 47"/>
                  <a:gd name="T11" fmla="*/ 410 h 410"/>
                  <a:gd name="T12" fmla="*/ 7 w 47"/>
                  <a:gd name="T13" fmla="*/ 409 h 410"/>
                  <a:gd name="T14" fmla="*/ 7 w 47"/>
                  <a:gd name="T15" fmla="*/ 215 h 410"/>
                  <a:gd name="T16" fmla="*/ 0 w 47"/>
                  <a:gd name="T17" fmla="*/ 50 h 410"/>
                  <a:gd name="T18" fmla="*/ 0 w 47"/>
                  <a:gd name="T19" fmla="*/ 42 h 410"/>
                  <a:gd name="T20" fmla="*/ 0 w 47"/>
                  <a:gd name="T21" fmla="*/ 32 h 410"/>
                  <a:gd name="T22" fmla="*/ 8 w 47"/>
                  <a:gd name="T23" fmla="*/ 17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410">
                    <a:moveTo>
                      <a:pt x="8" y="17"/>
                    </a:moveTo>
                    <a:cubicBezTo>
                      <a:pt x="18" y="0"/>
                      <a:pt x="43" y="6"/>
                      <a:pt x="45" y="25"/>
                    </a:cubicBezTo>
                    <a:cubicBezTo>
                      <a:pt x="46" y="44"/>
                      <a:pt x="47" y="58"/>
                      <a:pt x="45" y="67"/>
                    </a:cubicBezTo>
                    <a:cubicBezTo>
                      <a:pt x="41" y="89"/>
                      <a:pt x="35" y="200"/>
                      <a:pt x="35" y="203"/>
                    </a:cubicBezTo>
                    <a:cubicBezTo>
                      <a:pt x="36" y="206"/>
                      <a:pt x="36" y="409"/>
                      <a:pt x="36" y="409"/>
                    </a:cubicBezTo>
                    <a:cubicBezTo>
                      <a:pt x="35" y="410"/>
                      <a:pt x="35" y="410"/>
                      <a:pt x="35" y="410"/>
                    </a:cubicBezTo>
                    <a:cubicBezTo>
                      <a:pt x="7" y="409"/>
                      <a:pt x="7" y="409"/>
                      <a:pt x="7" y="409"/>
                    </a:cubicBezTo>
                    <a:cubicBezTo>
                      <a:pt x="7" y="409"/>
                      <a:pt x="7" y="241"/>
                      <a:pt x="7" y="215"/>
                    </a:cubicBezTo>
                    <a:cubicBezTo>
                      <a:pt x="7" y="189"/>
                      <a:pt x="0" y="50"/>
                      <a:pt x="0" y="50"/>
                    </a:cubicBezTo>
                    <a:cubicBezTo>
                      <a:pt x="0" y="42"/>
                      <a:pt x="0" y="42"/>
                      <a:pt x="0" y="42"/>
                    </a:cubicBezTo>
                    <a:cubicBezTo>
                      <a:pt x="0" y="32"/>
                      <a:pt x="0" y="32"/>
                      <a:pt x="0" y="32"/>
                    </a:cubicBezTo>
                    <a:lnTo>
                      <a:pt x="8" y="17"/>
                    </a:lnTo>
                    <a:close/>
                  </a:path>
                </a:pathLst>
              </a:custGeom>
              <a:solidFill>
                <a:srgbClr val="7027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56" name="Freeform 214">
                <a:extLst>
                  <a:ext uri="{FF2B5EF4-FFF2-40B4-BE49-F238E27FC236}">
                    <a16:creationId xmlns:a16="http://schemas.microsoft.com/office/drawing/2014/main" xmlns="" id="{BBBF3873-5B1A-44FE-BA4C-7AABA480F7FF}"/>
                  </a:ext>
                </a:extLst>
              </p:cNvPr>
              <p:cNvSpPr>
                <a:spLocks/>
              </p:cNvSpPr>
              <p:nvPr/>
            </p:nvSpPr>
            <p:spPr bwMode="auto">
              <a:xfrm>
                <a:off x="7254096" y="3991152"/>
                <a:ext cx="179782" cy="291075"/>
              </a:xfrm>
              <a:custGeom>
                <a:avLst/>
                <a:gdLst>
                  <a:gd name="T0" fmla="*/ 22 w 95"/>
                  <a:gd name="T1" fmla="*/ 0 h 154"/>
                  <a:gd name="T2" fmla="*/ 55 w 95"/>
                  <a:gd name="T3" fmla="*/ 36 h 154"/>
                  <a:gd name="T4" fmla="*/ 95 w 95"/>
                  <a:gd name="T5" fmla="*/ 136 h 154"/>
                  <a:gd name="T6" fmla="*/ 68 w 95"/>
                  <a:gd name="T7" fmla="*/ 149 h 154"/>
                  <a:gd name="T8" fmla="*/ 43 w 95"/>
                  <a:gd name="T9" fmla="*/ 153 h 154"/>
                  <a:gd name="T10" fmla="*/ 20 w 95"/>
                  <a:gd name="T11" fmla="*/ 85 h 154"/>
                  <a:gd name="T12" fmla="*/ 22 w 95"/>
                  <a:gd name="T13" fmla="*/ 0 h 154"/>
                </a:gdLst>
                <a:ahLst/>
                <a:cxnLst>
                  <a:cxn ang="0">
                    <a:pos x="T0" y="T1"/>
                  </a:cxn>
                  <a:cxn ang="0">
                    <a:pos x="T2" y="T3"/>
                  </a:cxn>
                  <a:cxn ang="0">
                    <a:pos x="T4" y="T5"/>
                  </a:cxn>
                  <a:cxn ang="0">
                    <a:pos x="T6" y="T7"/>
                  </a:cxn>
                  <a:cxn ang="0">
                    <a:pos x="T8" y="T9"/>
                  </a:cxn>
                  <a:cxn ang="0">
                    <a:pos x="T10" y="T11"/>
                  </a:cxn>
                  <a:cxn ang="0">
                    <a:pos x="T12" y="T13"/>
                  </a:cxn>
                </a:cxnLst>
                <a:rect l="0" t="0" r="r" b="b"/>
                <a:pathLst>
                  <a:path w="95" h="154">
                    <a:moveTo>
                      <a:pt x="22" y="0"/>
                    </a:moveTo>
                    <a:cubicBezTo>
                      <a:pt x="22" y="0"/>
                      <a:pt x="40" y="4"/>
                      <a:pt x="55" y="36"/>
                    </a:cubicBezTo>
                    <a:cubicBezTo>
                      <a:pt x="70" y="68"/>
                      <a:pt x="95" y="136"/>
                      <a:pt x="95" y="136"/>
                    </a:cubicBezTo>
                    <a:cubicBezTo>
                      <a:pt x="95" y="136"/>
                      <a:pt x="86" y="144"/>
                      <a:pt x="68" y="149"/>
                    </a:cubicBezTo>
                    <a:cubicBezTo>
                      <a:pt x="51" y="154"/>
                      <a:pt x="43" y="153"/>
                      <a:pt x="43" y="153"/>
                    </a:cubicBezTo>
                    <a:cubicBezTo>
                      <a:pt x="20" y="85"/>
                      <a:pt x="20" y="85"/>
                      <a:pt x="20" y="85"/>
                    </a:cubicBezTo>
                    <a:cubicBezTo>
                      <a:pt x="20" y="85"/>
                      <a:pt x="0" y="2"/>
                      <a:pt x="22" y="0"/>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57" name="Freeform 215">
                <a:extLst>
                  <a:ext uri="{FF2B5EF4-FFF2-40B4-BE49-F238E27FC236}">
                    <a16:creationId xmlns:a16="http://schemas.microsoft.com/office/drawing/2014/main" xmlns="" id="{B7738F5C-CC56-4CBF-AE91-B517EC7E8824}"/>
                  </a:ext>
                </a:extLst>
              </p:cNvPr>
              <p:cNvSpPr>
                <a:spLocks/>
              </p:cNvSpPr>
              <p:nvPr/>
            </p:nvSpPr>
            <p:spPr bwMode="auto">
              <a:xfrm>
                <a:off x="6839957" y="3979381"/>
                <a:ext cx="184062" cy="270743"/>
              </a:xfrm>
              <a:custGeom>
                <a:avLst/>
                <a:gdLst>
                  <a:gd name="T0" fmla="*/ 75 w 97"/>
                  <a:gd name="T1" fmla="*/ 0 h 143"/>
                  <a:gd name="T2" fmla="*/ 39 w 97"/>
                  <a:gd name="T3" fmla="*/ 32 h 143"/>
                  <a:gd name="T4" fmla="*/ 0 w 97"/>
                  <a:gd name="T5" fmla="*/ 123 h 143"/>
                  <a:gd name="T6" fmla="*/ 23 w 97"/>
                  <a:gd name="T7" fmla="*/ 136 h 143"/>
                  <a:gd name="T8" fmla="*/ 40 w 97"/>
                  <a:gd name="T9" fmla="*/ 143 h 143"/>
                  <a:gd name="T10" fmla="*/ 77 w 97"/>
                  <a:gd name="T11" fmla="*/ 76 h 143"/>
                  <a:gd name="T12" fmla="*/ 75 w 97"/>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97" h="143">
                    <a:moveTo>
                      <a:pt x="75" y="0"/>
                    </a:moveTo>
                    <a:cubicBezTo>
                      <a:pt x="75" y="0"/>
                      <a:pt x="57" y="2"/>
                      <a:pt x="39" y="32"/>
                    </a:cubicBezTo>
                    <a:cubicBezTo>
                      <a:pt x="20" y="62"/>
                      <a:pt x="0" y="123"/>
                      <a:pt x="0" y="123"/>
                    </a:cubicBezTo>
                    <a:cubicBezTo>
                      <a:pt x="0" y="123"/>
                      <a:pt x="6" y="129"/>
                      <a:pt x="23" y="136"/>
                    </a:cubicBezTo>
                    <a:cubicBezTo>
                      <a:pt x="40" y="143"/>
                      <a:pt x="40" y="143"/>
                      <a:pt x="40" y="143"/>
                    </a:cubicBezTo>
                    <a:cubicBezTo>
                      <a:pt x="77" y="76"/>
                      <a:pt x="77" y="76"/>
                      <a:pt x="77" y="76"/>
                    </a:cubicBezTo>
                    <a:cubicBezTo>
                      <a:pt x="77" y="76"/>
                      <a:pt x="97" y="4"/>
                      <a:pt x="75" y="0"/>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58" name="Freeform 216">
                <a:extLst>
                  <a:ext uri="{FF2B5EF4-FFF2-40B4-BE49-F238E27FC236}">
                    <a16:creationId xmlns:a16="http://schemas.microsoft.com/office/drawing/2014/main" xmlns="" id="{229A517F-F1B9-42A5-ACB0-D3D7FBDDFB1E}"/>
                  </a:ext>
                </a:extLst>
              </p:cNvPr>
              <p:cNvSpPr>
                <a:spLocks/>
              </p:cNvSpPr>
              <p:nvPr/>
            </p:nvSpPr>
            <p:spPr bwMode="auto">
              <a:xfrm>
                <a:off x="6960881" y="4013625"/>
                <a:ext cx="280373" cy="408789"/>
              </a:xfrm>
              <a:custGeom>
                <a:avLst/>
                <a:gdLst>
                  <a:gd name="T0" fmla="*/ 74 w 148"/>
                  <a:gd name="T1" fmla="*/ 188 h 216"/>
                  <a:gd name="T2" fmla="*/ 102 w 148"/>
                  <a:gd name="T3" fmla="*/ 143 h 216"/>
                  <a:gd name="T4" fmla="*/ 138 w 148"/>
                  <a:gd name="T5" fmla="*/ 132 h 216"/>
                  <a:gd name="T6" fmla="*/ 80 w 148"/>
                  <a:gd name="T7" fmla="*/ 106 h 216"/>
                  <a:gd name="T8" fmla="*/ 28 w 148"/>
                  <a:gd name="T9" fmla="*/ 106 h 216"/>
                  <a:gd name="T10" fmla="*/ 0 w 148"/>
                  <a:gd name="T11" fmla="*/ 0 h 216"/>
                  <a:gd name="T12" fmla="*/ 18 w 148"/>
                  <a:gd name="T13" fmla="*/ 117 h 216"/>
                  <a:gd name="T14" fmla="*/ 21 w 148"/>
                  <a:gd name="T15" fmla="*/ 214 h 216"/>
                  <a:gd name="T16" fmla="*/ 84 w 148"/>
                  <a:gd name="T17" fmla="*/ 216 h 216"/>
                  <a:gd name="T18" fmla="*/ 84 w 148"/>
                  <a:gd name="T19" fmla="*/ 216 h 216"/>
                  <a:gd name="T20" fmla="*/ 84 w 148"/>
                  <a:gd name="T21" fmla="*/ 216 h 216"/>
                  <a:gd name="T22" fmla="*/ 84 w 148"/>
                  <a:gd name="T23" fmla="*/ 216 h 216"/>
                  <a:gd name="T24" fmla="*/ 84 w 148"/>
                  <a:gd name="T25" fmla="*/ 216 h 216"/>
                  <a:gd name="T26" fmla="*/ 148 w 148"/>
                  <a:gd name="T27" fmla="*/ 214 h 216"/>
                  <a:gd name="T28" fmla="*/ 74 w 148"/>
                  <a:gd name="T29" fmla="*/ 18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8" h="216">
                    <a:moveTo>
                      <a:pt x="74" y="188"/>
                    </a:moveTo>
                    <a:cubicBezTo>
                      <a:pt x="65" y="172"/>
                      <a:pt x="91" y="147"/>
                      <a:pt x="102" y="143"/>
                    </a:cubicBezTo>
                    <a:cubicBezTo>
                      <a:pt x="114" y="139"/>
                      <a:pt x="135" y="141"/>
                      <a:pt x="138" y="132"/>
                    </a:cubicBezTo>
                    <a:cubicBezTo>
                      <a:pt x="144" y="116"/>
                      <a:pt x="86" y="105"/>
                      <a:pt x="80" y="106"/>
                    </a:cubicBezTo>
                    <a:cubicBezTo>
                      <a:pt x="75" y="107"/>
                      <a:pt x="35" y="111"/>
                      <a:pt x="28" y="106"/>
                    </a:cubicBezTo>
                    <a:cubicBezTo>
                      <a:pt x="22" y="101"/>
                      <a:pt x="0" y="0"/>
                      <a:pt x="0" y="0"/>
                    </a:cubicBezTo>
                    <a:cubicBezTo>
                      <a:pt x="7" y="32"/>
                      <a:pt x="17" y="112"/>
                      <a:pt x="18" y="117"/>
                    </a:cubicBezTo>
                    <a:cubicBezTo>
                      <a:pt x="21" y="126"/>
                      <a:pt x="13" y="195"/>
                      <a:pt x="21" y="214"/>
                    </a:cubicBezTo>
                    <a:cubicBezTo>
                      <a:pt x="84" y="216"/>
                      <a:pt x="84" y="216"/>
                      <a:pt x="84" y="216"/>
                    </a:cubicBezTo>
                    <a:cubicBezTo>
                      <a:pt x="84" y="216"/>
                      <a:pt x="84" y="216"/>
                      <a:pt x="84" y="216"/>
                    </a:cubicBezTo>
                    <a:cubicBezTo>
                      <a:pt x="84" y="216"/>
                      <a:pt x="84" y="216"/>
                      <a:pt x="84" y="216"/>
                    </a:cubicBezTo>
                    <a:cubicBezTo>
                      <a:pt x="84" y="216"/>
                      <a:pt x="84" y="216"/>
                      <a:pt x="84" y="216"/>
                    </a:cubicBezTo>
                    <a:cubicBezTo>
                      <a:pt x="84" y="216"/>
                      <a:pt x="84" y="216"/>
                      <a:pt x="84" y="216"/>
                    </a:cubicBezTo>
                    <a:cubicBezTo>
                      <a:pt x="148" y="214"/>
                      <a:pt x="148" y="214"/>
                      <a:pt x="148" y="214"/>
                    </a:cubicBezTo>
                    <a:cubicBezTo>
                      <a:pt x="148" y="214"/>
                      <a:pt x="80" y="198"/>
                      <a:pt x="74" y="188"/>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59" name="Freeform 217">
                <a:extLst>
                  <a:ext uri="{FF2B5EF4-FFF2-40B4-BE49-F238E27FC236}">
                    <a16:creationId xmlns:a16="http://schemas.microsoft.com/office/drawing/2014/main" xmlns="" id="{B6229DDE-59A2-4DB4-BCD1-65B073E4252B}"/>
                  </a:ext>
                </a:extLst>
              </p:cNvPr>
              <p:cNvSpPr>
                <a:spLocks/>
              </p:cNvSpPr>
              <p:nvPr/>
            </p:nvSpPr>
            <p:spPr bwMode="auto">
              <a:xfrm>
                <a:off x="7305463" y="4244773"/>
                <a:ext cx="143397" cy="94171"/>
              </a:xfrm>
              <a:custGeom>
                <a:avLst/>
                <a:gdLst>
                  <a:gd name="T0" fmla="*/ 67 w 76"/>
                  <a:gd name="T1" fmla="*/ 19 h 50"/>
                  <a:gd name="T2" fmla="*/ 44 w 76"/>
                  <a:gd name="T3" fmla="*/ 4 h 50"/>
                  <a:gd name="T4" fmla="*/ 0 w 76"/>
                  <a:gd name="T5" fmla="*/ 25 h 50"/>
                  <a:gd name="T6" fmla="*/ 6 w 76"/>
                  <a:gd name="T7" fmla="*/ 43 h 50"/>
                  <a:gd name="T8" fmla="*/ 46 w 76"/>
                  <a:gd name="T9" fmla="*/ 49 h 50"/>
                  <a:gd name="T10" fmla="*/ 67 w 76"/>
                  <a:gd name="T11" fmla="*/ 19 h 50"/>
                </a:gdLst>
                <a:ahLst/>
                <a:cxnLst>
                  <a:cxn ang="0">
                    <a:pos x="T0" y="T1"/>
                  </a:cxn>
                  <a:cxn ang="0">
                    <a:pos x="T2" y="T3"/>
                  </a:cxn>
                  <a:cxn ang="0">
                    <a:pos x="T4" y="T5"/>
                  </a:cxn>
                  <a:cxn ang="0">
                    <a:pos x="T6" y="T7"/>
                  </a:cxn>
                  <a:cxn ang="0">
                    <a:pos x="T8" y="T9"/>
                  </a:cxn>
                  <a:cxn ang="0">
                    <a:pos x="T10" y="T11"/>
                  </a:cxn>
                </a:cxnLst>
                <a:rect l="0" t="0" r="r" b="b"/>
                <a:pathLst>
                  <a:path w="76" h="50">
                    <a:moveTo>
                      <a:pt x="67" y="19"/>
                    </a:moveTo>
                    <a:cubicBezTo>
                      <a:pt x="64" y="8"/>
                      <a:pt x="58" y="0"/>
                      <a:pt x="44" y="4"/>
                    </a:cubicBezTo>
                    <a:cubicBezTo>
                      <a:pt x="30" y="7"/>
                      <a:pt x="0" y="25"/>
                      <a:pt x="0" y="25"/>
                    </a:cubicBezTo>
                    <a:cubicBezTo>
                      <a:pt x="6" y="43"/>
                      <a:pt x="6" y="43"/>
                      <a:pt x="6" y="43"/>
                    </a:cubicBezTo>
                    <a:cubicBezTo>
                      <a:pt x="6" y="43"/>
                      <a:pt x="38" y="50"/>
                      <a:pt x="46" y="49"/>
                    </a:cubicBezTo>
                    <a:cubicBezTo>
                      <a:pt x="54" y="48"/>
                      <a:pt x="76" y="48"/>
                      <a:pt x="67" y="19"/>
                    </a:cubicBezTo>
                    <a:close/>
                  </a:path>
                </a:pathLst>
              </a:custGeom>
              <a:solidFill>
                <a:srgbClr val="FD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60" name="Freeform 218">
                <a:extLst>
                  <a:ext uri="{FF2B5EF4-FFF2-40B4-BE49-F238E27FC236}">
                    <a16:creationId xmlns:a16="http://schemas.microsoft.com/office/drawing/2014/main" xmlns="" id="{6BA8FB57-9B54-40BE-A99C-9ADA861A70F9}"/>
                  </a:ext>
                </a:extLst>
              </p:cNvPr>
              <p:cNvSpPr>
                <a:spLocks/>
              </p:cNvSpPr>
              <p:nvPr/>
            </p:nvSpPr>
            <p:spPr bwMode="auto">
              <a:xfrm>
                <a:off x="6827115" y="4200898"/>
                <a:ext cx="251480" cy="117714"/>
              </a:xfrm>
              <a:custGeom>
                <a:avLst/>
                <a:gdLst>
                  <a:gd name="T0" fmla="*/ 2 w 133"/>
                  <a:gd name="T1" fmla="*/ 32 h 62"/>
                  <a:gd name="T2" fmla="*/ 37 w 133"/>
                  <a:gd name="T3" fmla="*/ 5 h 62"/>
                  <a:gd name="T4" fmla="*/ 131 w 133"/>
                  <a:gd name="T5" fmla="*/ 1 h 62"/>
                  <a:gd name="T6" fmla="*/ 133 w 133"/>
                  <a:gd name="T7" fmla="*/ 19 h 62"/>
                  <a:gd name="T8" fmla="*/ 69 w 133"/>
                  <a:gd name="T9" fmla="*/ 44 h 62"/>
                  <a:gd name="T10" fmla="*/ 2 w 133"/>
                  <a:gd name="T11" fmla="*/ 32 h 62"/>
                </a:gdLst>
                <a:ahLst/>
                <a:cxnLst>
                  <a:cxn ang="0">
                    <a:pos x="T0" y="T1"/>
                  </a:cxn>
                  <a:cxn ang="0">
                    <a:pos x="T2" y="T3"/>
                  </a:cxn>
                  <a:cxn ang="0">
                    <a:pos x="T4" y="T5"/>
                  </a:cxn>
                  <a:cxn ang="0">
                    <a:pos x="T6" y="T7"/>
                  </a:cxn>
                  <a:cxn ang="0">
                    <a:pos x="T8" y="T9"/>
                  </a:cxn>
                  <a:cxn ang="0">
                    <a:pos x="T10" y="T11"/>
                  </a:cxn>
                </a:cxnLst>
                <a:rect l="0" t="0" r="r" b="b"/>
                <a:pathLst>
                  <a:path w="133" h="62">
                    <a:moveTo>
                      <a:pt x="2" y="32"/>
                    </a:moveTo>
                    <a:cubicBezTo>
                      <a:pt x="0" y="21"/>
                      <a:pt x="5" y="11"/>
                      <a:pt x="37" y="5"/>
                    </a:cubicBezTo>
                    <a:cubicBezTo>
                      <a:pt x="69" y="0"/>
                      <a:pt x="131" y="1"/>
                      <a:pt x="131" y="1"/>
                    </a:cubicBezTo>
                    <a:cubicBezTo>
                      <a:pt x="133" y="19"/>
                      <a:pt x="133" y="19"/>
                      <a:pt x="133" y="19"/>
                    </a:cubicBezTo>
                    <a:cubicBezTo>
                      <a:pt x="133" y="19"/>
                      <a:pt x="86" y="41"/>
                      <a:pt x="69" y="44"/>
                    </a:cubicBezTo>
                    <a:cubicBezTo>
                      <a:pt x="52" y="48"/>
                      <a:pt x="5" y="62"/>
                      <a:pt x="2" y="32"/>
                    </a:cubicBezTo>
                    <a:close/>
                  </a:path>
                </a:pathLst>
              </a:custGeom>
              <a:solidFill>
                <a:srgbClr val="FD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61" name="Freeform 219">
                <a:extLst>
                  <a:ext uri="{FF2B5EF4-FFF2-40B4-BE49-F238E27FC236}">
                    <a16:creationId xmlns:a16="http://schemas.microsoft.com/office/drawing/2014/main" xmlns="" id="{54D8D317-3979-4A04-80A3-B0F2FDCCFEAB}"/>
                  </a:ext>
                </a:extLst>
              </p:cNvPr>
              <p:cNvSpPr>
                <a:spLocks/>
              </p:cNvSpPr>
              <p:nvPr/>
            </p:nvSpPr>
            <p:spPr bwMode="auto">
              <a:xfrm>
                <a:off x="7046492" y="4196617"/>
                <a:ext cx="143397" cy="85610"/>
              </a:xfrm>
              <a:custGeom>
                <a:avLst/>
                <a:gdLst>
                  <a:gd name="T0" fmla="*/ 0 w 76"/>
                  <a:gd name="T1" fmla="*/ 24 h 45"/>
                  <a:gd name="T2" fmla="*/ 22 w 76"/>
                  <a:gd name="T3" fmla="*/ 32 h 45"/>
                  <a:gd name="T4" fmla="*/ 51 w 76"/>
                  <a:gd name="T5" fmla="*/ 30 h 45"/>
                  <a:gd name="T6" fmla="*/ 75 w 76"/>
                  <a:gd name="T7" fmla="*/ 40 h 45"/>
                  <a:gd name="T8" fmla="*/ 62 w 76"/>
                  <a:gd name="T9" fmla="*/ 16 h 45"/>
                  <a:gd name="T10" fmla="*/ 33 w 76"/>
                  <a:gd name="T11" fmla="*/ 0 h 45"/>
                  <a:gd name="T12" fmla="*/ 8 w 76"/>
                  <a:gd name="T13" fmla="*/ 3 h 45"/>
                  <a:gd name="T14" fmla="*/ 0 w 76"/>
                  <a:gd name="T15" fmla="*/ 2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45">
                    <a:moveTo>
                      <a:pt x="0" y="24"/>
                    </a:moveTo>
                    <a:cubicBezTo>
                      <a:pt x="0" y="24"/>
                      <a:pt x="17" y="31"/>
                      <a:pt x="22" y="32"/>
                    </a:cubicBezTo>
                    <a:cubicBezTo>
                      <a:pt x="28" y="33"/>
                      <a:pt x="47" y="30"/>
                      <a:pt x="51" y="30"/>
                    </a:cubicBezTo>
                    <a:cubicBezTo>
                      <a:pt x="59" y="31"/>
                      <a:pt x="74" y="45"/>
                      <a:pt x="75" y="40"/>
                    </a:cubicBezTo>
                    <a:cubicBezTo>
                      <a:pt x="76" y="35"/>
                      <a:pt x="62" y="16"/>
                      <a:pt x="62" y="16"/>
                    </a:cubicBezTo>
                    <a:cubicBezTo>
                      <a:pt x="62" y="16"/>
                      <a:pt x="41" y="0"/>
                      <a:pt x="33" y="0"/>
                    </a:cubicBezTo>
                    <a:cubicBezTo>
                      <a:pt x="24" y="1"/>
                      <a:pt x="8" y="3"/>
                      <a:pt x="8" y="3"/>
                    </a:cubicBezTo>
                    <a:lnTo>
                      <a:pt x="0" y="24"/>
                    </a:lnTo>
                    <a:close/>
                  </a:path>
                </a:pathLst>
              </a:custGeom>
              <a:solidFill>
                <a:srgbClr val="FD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62" name="Freeform 220">
                <a:extLst>
                  <a:ext uri="{FF2B5EF4-FFF2-40B4-BE49-F238E27FC236}">
                    <a16:creationId xmlns:a16="http://schemas.microsoft.com/office/drawing/2014/main" xmlns="" id="{8B5607BB-9F65-4277-B68D-AEBFA74516BF}"/>
                  </a:ext>
                </a:extLst>
              </p:cNvPr>
              <p:cNvSpPr>
                <a:spLocks/>
              </p:cNvSpPr>
              <p:nvPr/>
            </p:nvSpPr>
            <p:spPr bwMode="auto">
              <a:xfrm>
                <a:off x="7211291" y="4277947"/>
                <a:ext cx="154098" cy="55646"/>
              </a:xfrm>
              <a:custGeom>
                <a:avLst/>
                <a:gdLst>
                  <a:gd name="T0" fmla="*/ 82 w 82"/>
                  <a:gd name="T1" fmla="*/ 4 h 29"/>
                  <a:gd name="T2" fmla="*/ 58 w 82"/>
                  <a:gd name="T3" fmla="*/ 1 h 29"/>
                  <a:gd name="T4" fmla="*/ 30 w 82"/>
                  <a:gd name="T5" fmla="*/ 8 h 29"/>
                  <a:gd name="T6" fmla="*/ 0 w 82"/>
                  <a:gd name="T7" fmla="*/ 12 h 29"/>
                  <a:gd name="T8" fmla="*/ 26 w 82"/>
                  <a:gd name="T9" fmla="*/ 25 h 29"/>
                  <a:gd name="T10" fmla="*/ 54 w 82"/>
                  <a:gd name="T11" fmla="*/ 28 h 29"/>
                  <a:gd name="T12" fmla="*/ 78 w 82"/>
                  <a:gd name="T13" fmla="*/ 26 h 29"/>
                  <a:gd name="T14" fmla="*/ 82 w 82"/>
                  <a:gd name="T15" fmla="*/ 4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29">
                    <a:moveTo>
                      <a:pt x="82" y="4"/>
                    </a:moveTo>
                    <a:cubicBezTo>
                      <a:pt x="82" y="4"/>
                      <a:pt x="64" y="0"/>
                      <a:pt x="58" y="1"/>
                    </a:cubicBezTo>
                    <a:cubicBezTo>
                      <a:pt x="53" y="1"/>
                      <a:pt x="34" y="7"/>
                      <a:pt x="30" y="8"/>
                    </a:cubicBezTo>
                    <a:cubicBezTo>
                      <a:pt x="23" y="9"/>
                      <a:pt x="0" y="7"/>
                      <a:pt x="0" y="12"/>
                    </a:cubicBezTo>
                    <a:cubicBezTo>
                      <a:pt x="0" y="16"/>
                      <a:pt x="26" y="25"/>
                      <a:pt x="26" y="25"/>
                    </a:cubicBezTo>
                    <a:cubicBezTo>
                      <a:pt x="26" y="25"/>
                      <a:pt x="40" y="29"/>
                      <a:pt x="54" y="28"/>
                    </a:cubicBezTo>
                    <a:cubicBezTo>
                      <a:pt x="62" y="28"/>
                      <a:pt x="78" y="26"/>
                      <a:pt x="78" y="26"/>
                    </a:cubicBezTo>
                    <a:lnTo>
                      <a:pt x="82" y="4"/>
                    </a:lnTo>
                    <a:close/>
                  </a:path>
                </a:pathLst>
              </a:custGeom>
              <a:solidFill>
                <a:srgbClr val="FD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63" name="Freeform 221">
                <a:extLst>
                  <a:ext uri="{FF2B5EF4-FFF2-40B4-BE49-F238E27FC236}">
                    <a16:creationId xmlns:a16="http://schemas.microsoft.com/office/drawing/2014/main" xmlns="" id="{881F2D04-1B9E-489F-86A5-9A3DAE96DE0F}"/>
                  </a:ext>
                </a:extLst>
              </p:cNvPr>
              <p:cNvSpPr>
                <a:spLocks/>
              </p:cNvSpPr>
              <p:nvPr/>
            </p:nvSpPr>
            <p:spPr bwMode="auto">
              <a:xfrm>
                <a:off x="7095717" y="4272597"/>
                <a:ext cx="380965" cy="17122"/>
              </a:xfrm>
              <a:custGeom>
                <a:avLst/>
                <a:gdLst>
                  <a:gd name="T0" fmla="*/ 0 w 356"/>
                  <a:gd name="T1" fmla="*/ 0 h 16"/>
                  <a:gd name="T2" fmla="*/ 224 w 356"/>
                  <a:gd name="T3" fmla="*/ 2 h 16"/>
                  <a:gd name="T4" fmla="*/ 356 w 356"/>
                  <a:gd name="T5" fmla="*/ 16 h 16"/>
                  <a:gd name="T6" fmla="*/ 100 w 356"/>
                  <a:gd name="T7" fmla="*/ 16 h 16"/>
                  <a:gd name="T8" fmla="*/ 0 w 356"/>
                  <a:gd name="T9" fmla="*/ 0 h 16"/>
                </a:gdLst>
                <a:ahLst/>
                <a:cxnLst>
                  <a:cxn ang="0">
                    <a:pos x="T0" y="T1"/>
                  </a:cxn>
                  <a:cxn ang="0">
                    <a:pos x="T2" y="T3"/>
                  </a:cxn>
                  <a:cxn ang="0">
                    <a:pos x="T4" y="T5"/>
                  </a:cxn>
                  <a:cxn ang="0">
                    <a:pos x="T6" y="T7"/>
                  </a:cxn>
                  <a:cxn ang="0">
                    <a:pos x="T8" y="T9"/>
                  </a:cxn>
                </a:cxnLst>
                <a:rect l="0" t="0" r="r" b="b"/>
                <a:pathLst>
                  <a:path w="356" h="16">
                    <a:moveTo>
                      <a:pt x="0" y="0"/>
                    </a:moveTo>
                    <a:lnTo>
                      <a:pt x="224" y="2"/>
                    </a:lnTo>
                    <a:lnTo>
                      <a:pt x="356" y="16"/>
                    </a:lnTo>
                    <a:lnTo>
                      <a:pt x="100" y="16"/>
                    </a:lnTo>
                    <a:lnTo>
                      <a:pt x="0" y="0"/>
                    </a:lnTo>
                    <a:close/>
                  </a:path>
                </a:pathLst>
              </a:custGeom>
              <a:solidFill>
                <a:srgbClr val="B1B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64" name="Freeform 222">
                <a:extLst>
                  <a:ext uri="{FF2B5EF4-FFF2-40B4-BE49-F238E27FC236}">
                    <a16:creationId xmlns:a16="http://schemas.microsoft.com/office/drawing/2014/main" xmlns="" id="{982119A5-4BA3-4D0A-8FD1-AC109C0458FB}"/>
                  </a:ext>
                </a:extLst>
              </p:cNvPr>
              <p:cNvSpPr>
                <a:spLocks/>
              </p:cNvSpPr>
              <p:nvPr/>
            </p:nvSpPr>
            <p:spPr bwMode="auto">
              <a:xfrm>
                <a:off x="7202730" y="4077833"/>
                <a:ext cx="312477" cy="211885"/>
              </a:xfrm>
              <a:custGeom>
                <a:avLst/>
                <a:gdLst>
                  <a:gd name="T0" fmla="*/ 0 w 292"/>
                  <a:gd name="T1" fmla="*/ 198 h 198"/>
                  <a:gd name="T2" fmla="*/ 264 w 292"/>
                  <a:gd name="T3" fmla="*/ 198 h 198"/>
                  <a:gd name="T4" fmla="*/ 292 w 292"/>
                  <a:gd name="T5" fmla="*/ 0 h 198"/>
                  <a:gd name="T6" fmla="*/ 30 w 292"/>
                  <a:gd name="T7" fmla="*/ 0 h 198"/>
                  <a:gd name="T8" fmla="*/ 0 w 292"/>
                  <a:gd name="T9" fmla="*/ 198 h 198"/>
                </a:gdLst>
                <a:ahLst/>
                <a:cxnLst>
                  <a:cxn ang="0">
                    <a:pos x="T0" y="T1"/>
                  </a:cxn>
                  <a:cxn ang="0">
                    <a:pos x="T2" y="T3"/>
                  </a:cxn>
                  <a:cxn ang="0">
                    <a:pos x="T4" y="T5"/>
                  </a:cxn>
                  <a:cxn ang="0">
                    <a:pos x="T6" y="T7"/>
                  </a:cxn>
                  <a:cxn ang="0">
                    <a:pos x="T8" y="T9"/>
                  </a:cxn>
                </a:cxnLst>
                <a:rect l="0" t="0" r="r" b="b"/>
                <a:pathLst>
                  <a:path w="292" h="198">
                    <a:moveTo>
                      <a:pt x="0" y="198"/>
                    </a:moveTo>
                    <a:lnTo>
                      <a:pt x="264" y="198"/>
                    </a:lnTo>
                    <a:lnTo>
                      <a:pt x="292" y="0"/>
                    </a:lnTo>
                    <a:lnTo>
                      <a:pt x="30" y="0"/>
                    </a:lnTo>
                    <a:lnTo>
                      <a:pt x="0" y="198"/>
                    </a:lnTo>
                    <a:close/>
                  </a:path>
                </a:pathLst>
              </a:custGeom>
              <a:solidFill>
                <a:srgbClr val="C7C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65" name="Freeform 223">
                <a:extLst>
                  <a:ext uri="{FF2B5EF4-FFF2-40B4-BE49-F238E27FC236}">
                    <a16:creationId xmlns:a16="http://schemas.microsoft.com/office/drawing/2014/main" xmlns="" id="{E916AC4E-6B64-4407-962F-8F2B56F59346}"/>
                  </a:ext>
                </a:extLst>
              </p:cNvPr>
              <p:cNvSpPr>
                <a:spLocks/>
              </p:cNvSpPr>
              <p:nvPr/>
            </p:nvSpPr>
            <p:spPr bwMode="auto">
              <a:xfrm>
                <a:off x="7095717" y="4272597"/>
                <a:ext cx="107013" cy="32104"/>
              </a:xfrm>
              <a:custGeom>
                <a:avLst/>
                <a:gdLst>
                  <a:gd name="T0" fmla="*/ 100 w 100"/>
                  <a:gd name="T1" fmla="*/ 30 h 30"/>
                  <a:gd name="T2" fmla="*/ 0 w 100"/>
                  <a:gd name="T3" fmla="*/ 16 h 30"/>
                  <a:gd name="T4" fmla="*/ 0 w 100"/>
                  <a:gd name="T5" fmla="*/ 0 h 30"/>
                  <a:gd name="T6" fmla="*/ 100 w 100"/>
                  <a:gd name="T7" fmla="*/ 16 h 30"/>
                  <a:gd name="T8" fmla="*/ 100 w 100"/>
                  <a:gd name="T9" fmla="*/ 30 h 30"/>
                </a:gdLst>
                <a:ahLst/>
                <a:cxnLst>
                  <a:cxn ang="0">
                    <a:pos x="T0" y="T1"/>
                  </a:cxn>
                  <a:cxn ang="0">
                    <a:pos x="T2" y="T3"/>
                  </a:cxn>
                  <a:cxn ang="0">
                    <a:pos x="T4" y="T5"/>
                  </a:cxn>
                  <a:cxn ang="0">
                    <a:pos x="T6" y="T7"/>
                  </a:cxn>
                  <a:cxn ang="0">
                    <a:pos x="T8" y="T9"/>
                  </a:cxn>
                </a:cxnLst>
                <a:rect l="0" t="0" r="r" b="b"/>
                <a:pathLst>
                  <a:path w="100" h="30">
                    <a:moveTo>
                      <a:pt x="100" y="30"/>
                    </a:moveTo>
                    <a:lnTo>
                      <a:pt x="0" y="16"/>
                    </a:lnTo>
                    <a:lnTo>
                      <a:pt x="0" y="0"/>
                    </a:lnTo>
                    <a:lnTo>
                      <a:pt x="100" y="16"/>
                    </a:lnTo>
                    <a:lnTo>
                      <a:pt x="100" y="30"/>
                    </a:lnTo>
                    <a:close/>
                  </a:path>
                </a:pathLst>
              </a:custGeom>
              <a:solidFill>
                <a:srgbClr val="DCDD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66" name="Rectangle 224">
                <a:extLst>
                  <a:ext uri="{FF2B5EF4-FFF2-40B4-BE49-F238E27FC236}">
                    <a16:creationId xmlns:a16="http://schemas.microsoft.com/office/drawing/2014/main" xmlns="" id="{9E2F508D-7AEF-4CFC-A40D-7519E2C94A5D}"/>
                  </a:ext>
                </a:extLst>
              </p:cNvPr>
              <p:cNvSpPr>
                <a:spLocks noChangeArrowheads="1"/>
              </p:cNvSpPr>
              <p:nvPr/>
            </p:nvSpPr>
            <p:spPr bwMode="auto">
              <a:xfrm>
                <a:off x="7202730" y="4289718"/>
                <a:ext cx="282513" cy="14982"/>
              </a:xfrm>
              <a:prstGeom prst="rect">
                <a:avLst/>
              </a:prstGeom>
              <a:solidFill>
                <a:srgbClr val="C7C8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67" name="Freeform 225">
                <a:extLst>
                  <a:ext uri="{FF2B5EF4-FFF2-40B4-BE49-F238E27FC236}">
                    <a16:creationId xmlns:a16="http://schemas.microsoft.com/office/drawing/2014/main" xmlns="" id="{91825D36-90B5-4BE2-A709-9E9AA1890F91}"/>
                  </a:ext>
                </a:extLst>
              </p:cNvPr>
              <p:cNvSpPr>
                <a:spLocks/>
              </p:cNvSpPr>
              <p:nvPr/>
            </p:nvSpPr>
            <p:spPr bwMode="auto">
              <a:xfrm>
                <a:off x="7202730" y="4077833"/>
                <a:ext cx="282513" cy="211885"/>
              </a:xfrm>
              <a:custGeom>
                <a:avLst/>
                <a:gdLst>
                  <a:gd name="T0" fmla="*/ 30 w 264"/>
                  <a:gd name="T1" fmla="*/ 0 h 198"/>
                  <a:gd name="T2" fmla="*/ 264 w 264"/>
                  <a:gd name="T3" fmla="*/ 198 h 198"/>
                  <a:gd name="T4" fmla="*/ 0 w 264"/>
                  <a:gd name="T5" fmla="*/ 198 h 198"/>
                  <a:gd name="T6" fmla="*/ 30 w 264"/>
                  <a:gd name="T7" fmla="*/ 0 h 198"/>
                </a:gdLst>
                <a:ahLst/>
                <a:cxnLst>
                  <a:cxn ang="0">
                    <a:pos x="T0" y="T1"/>
                  </a:cxn>
                  <a:cxn ang="0">
                    <a:pos x="T2" y="T3"/>
                  </a:cxn>
                  <a:cxn ang="0">
                    <a:pos x="T4" y="T5"/>
                  </a:cxn>
                  <a:cxn ang="0">
                    <a:pos x="T6" y="T7"/>
                  </a:cxn>
                </a:cxnLst>
                <a:rect l="0" t="0" r="r" b="b"/>
                <a:pathLst>
                  <a:path w="264" h="198">
                    <a:moveTo>
                      <a:pt x="30" y="0"/>
                    </a:moveTo>
                    <a:lnTo>
                      <a:pt x="264" y="198"/>
                    </a:lnTo>
                    <a:lnTo>
                      <a:pt x="0" y="198"/>
                    </a:lnTo>
                    <a:lnTo>
                      <a:pt x="30" y="0"/>
                    </a:ln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68" name="Freeform 226">
                <a:extLst>
                  <a:ext uri="{FF2B5EF4-FFF2-40B4-BE49-F238E27FC236}">
                    <a16:creationId xmlns:a16="http://schemas.microsoft.com/office/drawing/2014/main" xmlns="" id="{A09B20D8-0927-400C-BD94-B8605866274C}"/>
                  </a:ext>
                </a:extLst>
              </p:cNvPr>
              <p:cNvSpPr>
                <a:spLocks/>
              </p:cNvSpPr>
              <p:nvPr/>
            </p:nvSpPr>
            <p:spPr bwMode="auto">
              <a:xfrm>
                <a:off x="7241254" y="4274737"/>
                <a:ext cx="101662" cy="54576"/>
              </a:xfrm>
              <a:custGeom>
                <a:avLst/>
                <a:gdLst>
                  <a:gd name="T0" fmla="*/ 35 w 54"/>
                  <a:gd name="T1" fmla="*/ 25 h 29"/>
                  <a:gd name="T2" fmla="*/ 19 w 54"/>
                  <a:gd name="T3" fmla="*/ 17 h 29"/>
                  <a:gd name="T4" fmla="*/ 1 w 54"/>
                  <a:gd name="T5" fmla="*/ 4 h 29"/>
                  <a:gd name="T6" fmla="*/ 15 w 54"/>
                  <a:gd name="T7" fmla="*/ 3 h 29"/>
                  <a:gd name="T8" fmla="*/ 27 w 54"/>
                  <a:gd name="T9" fmla="*/ 5 h 29"/>
                  <a:gd name="T10" fmla="*/ 46 w 54"/>
                  <a:gd name="T11" fmla="*/ 5 h 29"/>
                  <a:gd name="T12" fmla="*/ 54 w 54"/>
                  <a:gd name="T13" fmla="*/ 18 h 29"/>
                  <a:gd name="T14" fmla="*/ 35 w 54"/>
                  <a:gd name="T15" fmla="*/ 25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29">
                    <a:moveTo>
                      <a:pt x="35" y="25"/>
                    </a:moveTo>
                    <a:cubicBezTo>
                      <a:pt x="35" y="25"/>
                      <a:pt x="19" y="20"/>
                      <a:pt x="19" y="17"/>
                    </a:cubicBezTo>
                    <a:cubicBezTo>
                      <a:pt x="18" y="14"/>
                      <a:pt x="2" y="5"/>
                      <a:pt x="1" y="4"/>
                    </a:cubicBezTo>
                    <a:cubicBezTo>
                      <a:pt x="0" y="2"/>
                      <a:pt x="9" y="0"/>
                      <a:pt x="15" y="3"/>
                    </a:cubicBezTo>
                    <a:cubicBezTo>
                      <a:pt x="21" y="5"/>
                      <a:pt x="25" y="5"/>
                      <a:pt x="27" y="5"/>
                    </a:cubicBezTo>
                    <a:cubicBezTo>
                      <a:pt x="29" y="5"/>
                      <a:pt x="39" y="1"/>
                      <a:pt x="46" y="5"/>
                    </a:cubicBezTo>
                    <a:cubicBezTo>
                      <a:pt x="54" y="8"/>
                      <a:pt x="54" y="15"/>
                      <a:pt x="54" y="18"/>
                    </a:cubicBezTo>
                    <a:cubicBezTo>
                      <a:pt x="54" y="20"/>
                      <a:pt x="40" y="29"/>
                      <a:pt x="35" y="25"/>
                    </a:cubicBezTo>
                    <a:close/>
                  </a:path>
                </a:pathLst>
              </a:custGeom>
              <a:solidFill>
                <a:srgbClr val="FD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69" name="Freeform 227">
                <a:extLst>
                  <a:ext uri="{FF2B5EF4-FFF2-40B4-BE49-F238E27FC236}">
                    <a16:creationId xmlns:a16="http://schemas.microsoft.com/office/drawing/2014/main" xmlns="" id="{C2102B41-D1AE-4CA4-9596-6CC8294B6917}"/>
                  </a:ext>
                </a:extLst>
              </p:cNvPr>
              <p:cNvSpPr>
                <a:spLocks/>
              </p:cNvSpPr>
              <p:nvPr/>
            </p:nvSpPr>
            <p:spPr bwMode="auto">
              <a:xfrm>
                <a:off x="7101068" y="4499464"/>
                <a:ext cx="29964" cy="200114"/>
              </a:xfrm>
              <a:custGeom>
                <a:avLst/>
                <a:gdLst>
                  <a:gd name="T0" fmla="*/ 16 w 28"/>
                  <a:gd name="T1" fmla="*/ 0 h 187"/>
                  <a:gd name="T2" fmla="*/ 28 w 28"/>
                  <a:gd name="T3" fmla="*/ 73 h 187"/>
                  <a:gd name="T4" fmla="*/ 0 w 28"/>
                  <a:gd name="T5" fmla="*/ 187 h 187"/>
                  <a:gd name="T6" fmla="*/ 16 w 28"/>
                  <a:gd name="T7" fmla="*/ 0 h 187"/>
                </a:gdLst>
                <a:ahLst/>
                <a:cxnLst>
                  <a:cxn ang="0">
                    <a:pos x="T0" y="T1"/>
                  </a:cxn>
                  <a:cxn ang="0">
                    <a:pos x="T2" y="T3"/>
                  </a:cxn>
                  <a:cxn ang="0">
                    <a:pos x="T4" y="T5"/>
                  </a:cxn>
                  <a:cxn ang="0">
                    <a:pos x="T6" y="T7"/>
                  </a:cxn>
                </a:cxnLst>
                <a:rect l="0" t="0" r="r" b="b"/>
                <a:pathLst>
                  <a:path w="28" h="187">
                    <a:moveTo>
                      <a:pt x="16" y="0"/>
                    </a:moveTo>
                    <a:lnTo>
                      <a:pt x="28" y="73"/>
                    </a:lnTo>
                    <a:lnTo>
                      <a:pt x="0" y="187"/>
                    </a:lnTo>
                    <a:lnTo>
                      <a:pt x="16" y="0"/>
                    </a:lnTo>
                    <a:close/>
                  </a:path>
                </a:pathLst>
              </a:custGeom>
              <a:solidFill>
                <a:srgbClr val="641F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grpSp>
            <p:nvGrpSpPr>
              <p:cNvPr id="175" name="Group 174">
                <a:extLst>
                  <a:ext uri="{FF2B5EF4-FFF2-40B4-BE49-F238E27FC236}">
                    <a16:creationId xmlns:a16="http://schemas.microsoft.com/office/drawing/2014/main" xmlns="" id="{84832D4E-E219-4627-B276-981CBBD25E96}"/>
                  </a:ext>
                </a:extLst>
              </p:cNvPr>
              <p:cNvGrpSpPr/>
              <p:nvPr/>
            </p:nvGrpSpPr>
            <p:grpSpPr>
              <a:xfrm flipH="1">
                <a:off x="3628149" y="2140988"/>
                <a:ext cx="2590598" cy="1453147"/>
                <a:chOff x="7451182" y="2140988"/>
                <a:chExt cx="2590598" cy="1453147"/>
              </a:xfrm>
            </p:grpSpPr>
            <p:sp>
              <p:nvSpPr>
                <p:cNvPr id="8" name="Freeform 6">
                  <a:extLst>
                    <a:ext uri="{FF2B5EF4-FFF2-40B4-BE49-F238E27FC236}">
                      <a16:creationId xmlns:a16="http://schemas.microsoft.com/office/drawing/2014/main" xmlns="" id="{2C66DEB5-4E8A-475A-A653-5AC01FCFB2AA}"/>
                    </a:ext>
                  </a:extLst>
                </p:cNvPr>
                <p:cNvSpPr>
                  <a:spLocks/>
                </p:cNvSpPr>
                <p:nvPr/>
              </p:nvSpPr>
              <p:spPr bwMode="auto">
                <a:xfrm>
                  <a:off x="8798291" y="3062282"/>
                  <a:ext cx="49226" cy="41735"/>
                </a:xfrm>
                <a:custGeom>
                  <a:avLst/>
                  <a:gdLst>
                    <a:gd name="T0" fmla="*/ 22 w 26"/>
                    <a:gd name="T1" fmla="*/ 4 h 22"/>
                    <a:gd name="T2" fmla="*/ 21 w 26"/>
                    <a:gd name="T3" fmla="*/ 18 h 22"/>
                    <a:gd name="T4" fmla="*/ 4 w 26"/>
                    <a:gd name="T5" fmla="*/ 17 h 22"/>
                    <a:gd name="T6" fmla="*/ 6 w 26"/>
                    <a:gd name="T7" fmla="*/ 3 h 22"/>
                    <a:gd name="T8" fmla="*/ 22 w 26"/>
                    <a:gd name="T9" fmla="*/ 4 h 22"/>
                  </a:gdLst>
                  <a:ahLst/>
                  <a:cxnLst>
                    <a:cxn ang="0">
                      <a:pos x="T0" y="T1"/>
                    </a:cxn>
                    <a:cxn ang="0">
                      <a:pos x="T2" y="T3"/>
                    </a:cxn>
                    <a:cxn ang="0">
                      <a:pos x="T4" y="T5"/>
                    </a:cxn>
                    <a:cxn ang="0">
                      <a:pos x="T6" y="T7"/>
                    </a:cxn>
                    <a:cxn ang="0">
                      <a:pos x="T8" y="T9"/>
                    </a:cxn>
                  </a:cxnLst>
                  <a:rect l="0" t="0" r="r" b="b"/>
                  <a:pathLst>
                    <a:path w="26" h="22">
                      <a:moveTo>
                        <a:pt x="22" y="4"/>
                      </a:moveTo>
                      <a:cubicBezTo>
                        <a:pt x="26" y="8"/>
                        <a:pt x="26" y="15"/>
                        <a:pt x="21" y="18"/>
                      </a:cubicBezTo>
                      <a:cubicBezTo>
                        <a:pt x="16" y="22"/>
                        <a:pt x="9" y="21"/>
                        <a:pt x="4" y="17"/>
                      </a:cubicBezTo>
                      <a:cubicBezTo>
                        <a:pt x="0" y="13"/>
                        <a:pt x="1" y="7"/>
                        <a:pt x="6" y="3"/>
                      </a:cubicBezTo>
                      <a:cubicBezTo>
                        <a:pt x="11" y="0"/>
                        <a:pt x="18" y="0"/>
                        <a:pt x="22" y="4"/>
                      </a:cubicBezTo>
                    </a:path>
                  </a:pathLst>
                </a:custGeom>
                <a:solidFill>
                  <a:srgbClr val="E5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0" name="Freeform 12">
                  <a:extLst>
                    <a:ext uri="{FF2B5EF4-FFF2-40B4-BE49-F238E27FC236}">
                      <a16:creationId xmlns:a16="http://schemas.microsoft.com/office/drawing/2014/main" xmlns="" id="{14ABF863-FBD7-4C17-BDF1-C31677E076E5}"/>
                    </a:ext>
                  </a:extLst>
                </p:cNvPr>
                <p:cNvSpPr>
                  <a:spLocks/>
                </p:cNvSpPr>
                <p:nvPr/>
              </p:nvSpPr>
              <p:spPr bwMode="auto">
                <a:xfrm>
                  <a:off x="8083446" y="3145752"/>
                  <a:ext cx="47085" cy="39594"/>
                </a:xfrm>
                <a:custGeom>
                  <a:avLst/>
                  <a:gdLst>
                    <a:gd name="T0" fmla="*/ 24 w 25"/>
                    <a:gd name="T1" fmla="*/ 10 h 21"/>
                    <a:gd name="T2" fmla="*/ 13 w 25"/>
                    <a:gd name="T3" fmla="*/ 20 h 21"/>
                    <a:gd name="T4" fmla="*/ 1 w 25"/>
                    <a:gd name="T5" fmla="*/ 11 h 21"/>
                    <a:gd name="T6" fmla="*/ 11 w 25"/>
                    <a:gd name="T7" fmla="*/ 1 h 21"/>
                    <a:gd name="T8" fmla="*/ 24 w 25"/>
                    <a:gd name="T9" fmla="*/ 10 h 21"/>
                  </a:gdLst>
                  <a:ahLst/>
                  <a:cxnLst>
                    <a:cxn ang="0">
                      <a:pos x="T0" y="T1"/>
                    </a:cxn>
                    <a:cxn ang="0">
                      <a:pos x="T2" y="T3"/>
                    </a:cxn>
                    <a:cxn ang="0">
                      <a:pos x="T4" y="T5"/>
                    </a:cxn>
                    <a:cxn ang="0">
                      <a:pos x="T6" y="T7"/>
                    </a:cxn>
                    <a:cxn ang="0">
                      <a:pos x="T8" y="T9"/>
                    </a:cxn>
                  </a:cxnLst>
                  <a:rect l="0" t="0" r="r" b="b"/>
                  <a:pathLst>
                    <a:path w="25" h="21">
                      <a:moveTo>
                        <a:pt x="24" y="10"/>
                      </a:moveTo>
                      <a:cubicBezTo>
                        <a:pt x="25" y="15"/>
                        <a:pt x="20" y="20"/>
                        <a:pt x="13" y="20"/>
                      </a:cubicBezTo>
                      <a:cubicBezTo>
                        <a:pt x="7" y="21"/>
                        <a:pt x="1" y="17"/>
                        <a:pt x="1" y="11"/>
                      </a:cubicBezTo>
                      <a:cubicBezTo>
                        <a:pt x="0" y="6"/>
                        <a:pt x="5" y="1"/>
                        <a:pt x="11" y="1"/>
                      </a:cubicBezTo>
                      <a:cubicBezTo>
                        <a:pt x="18" y="0"/>
                        <a:pt x="24" y="4"/>
                        <a:pt x="24" y="10"/>
                      </a:cubicBezTo>
                    </a:path>
                  </a:pathLst>
                </a:custGeom>
                <a:solidFill>
                  <a:srgbClr val="E5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1" name="Freeform 13">
                  <a:extLst>
                    <a:ext uri="{FF2B5EF4-FFF2-40B4-BE49-F238E27FC236}">
                      <a16:creationId xmlns:a16="http://schemas.microsoft.com/office/drawing/2014/main" xmlns="" id="{53B9E12C-F23B-4740-94BC-2AC0619CF9BD}"/>
                    </a:ext>
                  </a:extLst>
                </p:cNvPr>
                <p:cNvSpPr>
                  <a:spLocks/>
                </p:cNvSpPr>
                <p:nvPr/>
              </p:nvSpPr>
              <p:spPr bwMode="auto">
                <a:xfrm>
                  <a:off x="8060973" y="2977742"/>
                  <a:ext cx="49226" cy="41735"/>
                </a:xfrm>
                <a:custGeom>
                  <a:avLst/>
                  <a:gdLst>
                    <a:gd name="T0" fmla="*/ 22 w 26"/>
                    <a:gd name="T1" fmla="*/ 5 h 22"/>
                    <a:gd name="T2" fmla="*/ 20 w 26"/>
                    <a:gd name="T3" fmla="*/ 19 h 22"/>
                    <a:gd name="T4" fmla="*/ 4 w 26"/>
                    <a:gd name="T5" fmla="*/ 18 h 22"/>
                    <a:gd name="T6" fmla="*/ 5 w 26"/>
                    <a:gd name="T7" fmla="*/ 4 h 22"/>
                    <a:gd name="T8" fmla="*/ 22 w 26"/>
                    <a:gd name="T9" fmla="*/ 5 h 22"/>
                  </a:gdLst>
                  <a:ahLst/>
                  <a:cxnLst>
                    <a:cxn ang="0">
                      <a:pos x="T0" y="T1"/>
                    </a:cxn>
                    <a:cxn ang="0">
                      <a:pos x="T2" y="T3"/>
                    </a:cxn>
                    <a:cxn ang="0">
                      <a:pos x="T4" y="T5"/>
                    </a:cxn>
                    <a:cxn ang="0">
                      <a:pos x="T6" y="T7"/>
                    </a:cxn>
                    <a:cxn ang="0">
                      <a:pos x="T8" y="T9"/>
                    </a:cxn>
                  </a:cxnLst>
                  <a:rect l="0" t="0" r="r" b="b"/>
                  <a:pathLst>
                    <a:path w="26" h="22">
                      <a:moveTo>
                        <a:pt x="22" y="5"/>
                      </a:moveTo>
                      <a:cubicBezTo>
                        <a:pt x="26" y="9"/>
                        <a:pt x="25" y="15"/>
                        <a:pt x="20" y="19"/>
                      </a:cubicBezTo>
                      <a:cubicBezTo>
                        <a:pt x="15" y="22"/>
                        <a:pt x="8" y="22"/>
                        <a:pt x="4" y="18"/>
                      </a:cubicBezTo>
                      <a:cubicBezTo>
                        <a:pt x="0" y="14"/>
                        <a:pt x="0" y="7"/>
                        <a:pt x="5" y="4"/>
                      </a:cubicBezTo>
                      <a:cubicBezTo>
                        <a:pt x="10" y="0"/>
                        <a:pt x="17" y="1"/>
                        <a:pt x="22" y="5"/>
                      </a:cubicBezTo>
                    </a:path>
                  </a:pathLst>
                </a:custGeom>
                <a:solidFill>
                  <a:srgbClr val="E5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2" name="Freeform 15">
                  <a:extLst>
                    <a:ext uri="{FF2B5EF4-FFF2-40B4-BE49-F238E27FC236}">
                      <a16:creationId xmlns:a16="http://schemas.microsoft.com/office/drawing/2014/main" xmlns="" id="{EBFC4B63-7042-4618-BAEC-EF66F549F9F2}"/>
                    </a:ext>
                  </a:extLst>
                </p:cNvPr>
                <p:cNvSpPr>
                  <a:spLocks/>
                </p:cNvSpPr>
                <p:nvPr/>
              </p:nvSpPr>
              <p:spPr bwMode="auto">
                <a:xfrm>
                  <a:off x="8581055" y="2913534"/>
                  <a:ext cx="49226" cy="41735"/>
                </a:xfrm>
                <a:custGeom>
                  <a:avLst/>
                  <a:gdLst>
                    <a:gd name="T0" fmla="*/ 21 w 26"/>
                    <a:gd name="T1" fmla="*/ 4 h 22"/>
                    <a:gd name="T2" fmla="*/ 20 w 26"/>
                    <a:gd name="T3" fmla="*/ 18 h 22"/>
                    <a:gd name="T4" fmla="*/ 4 w 26"/>
                    <a:gd name="T5" fmla="*/ 17 h 22"/>
                    <a:gd name="T6" fmla="*/ 5 w 26"/>
                    <a:gd name="T7" fmla="*/ 3 h 22"/>
                    <a:gd name="T8" fmla="*/ 21 w 26"/>
                    <a:gd name="T9" fmla="*/ 4 h 22"/>
                  </a:gdLst>
                  <a:ahLst/>
                  <a:cxnLst>
                    <a:cxn ang="0">
                      <a:pos x="T0" y="T1"/>
                    </a:cxn>
                    <a:cxn ang="0">
                      <a:pos x="T2" y="T3"/>
                    </a:cxn>
                    <a:cxn ang="0">
                      <a:pos x="T4" y="T5"/>
                    </a:cxn>
                    <a:cxn ang="0">
                      <a:pos x="T6" y="T7"/>
                    </a:cxn>
                    <a:cxn ang="0">
                      <a:pos x="T8" y="T9"/>
                    </a:cxn>
                  </a:cxnLst>
                  <a:rect l="0" t="0" r="r" b="b"/>
                  <a:pathLst>
                    <a:path w="26" h="22">
                      <a:moveTo>
                        <a:pt x="21" y="4"/>
                      </a:moveTo>
                      <a:cubicBezTo>
                        <a:pt x="26" y="8"/>
                        <a:pt x="25" y="15"/>
                        <a:pt x="20" y="18"/>
                      </a:cubicBezTo>
                      <a:cubicBezTo>
                        <a:pt x="15" y="22"/>
                        <a:pt x="8" y="21"/>
                        <a:pt x="4" y="17"/>
                      </a:cubicBezTo>
                      <a:cubicBezTo>
                        <a:pt x="0" y="13"/>
                        <a:pt x="0" y="7"/>
                        <a:pt x="5" y="3"/>
                      </a:cubicBezTo>
                      <a:cubicBezTo>
                        <a:pt x="10" y="0"/>
                        <a:pt x="17" y="0"/>
                        <a:pt x="21" y="4"/>
                      </a:cubicBezTo>
                    </a:path>
                  </a:pathLst>
                </a:custGeom>
                <a:solidFill>
                  <a:srgbClr val="E5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3" name="Freeform 16">
                  <a:extLst>
                    <a:ext uri="{FF2B5EF4-FFF2-40B4-BE49-F238E27FC236}">
                      <a16:creationId xmlns:a16="http://schemas.microsoft.com/office/drawing/2014/main" xmlns="" id="{1C4F4974-3569-47BD-85BC-D5B6A453789B}"/>
                    </a:ext>
                  </a:extLst>
                </p:cNvPr>
                <p:cNvSpPr>
                  <a:spLocks/>
                </p:cNvSpPr>
                <p:nvPr/>
              </p:nvSpPr>
              <p:spPr bwMode="auto">
                <a:xfrm>
                  <a:off x="8475113" y="2681317"/>
                  <a:ext cx="44945" cy="37455"/>
                </a:xfrm>
                <a:custGeom>
                  <a:avLst/>
                  <a:gdLst>
                    <a:gd name="T0" fmla="*/ 24 w 24"/>
                    <a:gd name="T1" fmla="*/ 9 h 20"/>
                    <a:gd name="T2" fmla="*/ 13 w 24"/>
                    <a:gd name="T3" fmla="*/ 20 h 20"/>
                    <a:gd name="T4" fmla="*/ 1 w 24"/>
                    <a:gd name="T5" fmla="*/ 11 h 20"/>
                    <a:gd name="T6" fmla="*/ 11 w 24"/>
                    <a:gd name="T7" fmla="*/ 0 h 20"/>
                    <a:gd name="T8" fmla="*/ 24 w 24"/>
                    <a:gd name="T9" fmla="*/ 9 h 20"/>
                  </a:gdLst>
                  <a:ahLst/>
                  <a:cxnLst>
                    <a:cxn ang="0">
                      <a:pos x="T0" y="T1"/>
                    </a:cxn>
                    <a:cxn ang="0">
                      <a:pos x="T2" y="T3"/>
                    </a:cxn>
                    <a:cxn ang="0">
                      <a:pos x="T4" y="T5"/>
                    </a:cxn>
                    <a:cxn ang="0">
                      <a:pos x="T6" y="T7"/>
                    </a:cxn>
                    <a:cxn ang="0">
                      <a:pos x="T8" y="T9"/>
                    </a:cxn>
                  </a:cxnLst>
                  <a:rect l="0" t="0" r="r" b="b"/>
                  <a:pathLst>
                    <a:path w="24" h="20">
                      <a:moveTo>
                        <a:pt x="24" y="9"/>
                      </a:moveTo>
                      <a:cubicBezTo>
                        <a:pt x="24" y="15"/>
                        <a:pt x="20" y="19"/>
                        <a:pt x="13" y="20"/>
                      </a:cubicBezTo>
                      <a:cubicBezTo>
                        <a:pt x="7" y="20"/>
                        <a:pt x="1" y="16"/>
                        <a:pt x="1" y="11"/>
                      </a:cubicBezTo>
                      <a:cubicBezTo>
                        <a:pt x="0" y="6"/>
                        <a:pt x="5" y="1"/>
                        <a:pt x="11" y="0"/>
                      </a:cubicBezTo>
                      <a:cubicBezTo>
                        <a:pt x="18" y="0"/>
                        <a:pt x="23" y="4"/>
                        <a:pt x="24" y="9"/>
                      </a:cubicBezTo>
                    </a:path>
                  </a:pathLst>
                </a:custGeom>
                <a:solidFill>
                  <a:srgbClr val="E5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4" name="Freeform 17">
                  <a:extLst>
                    <a:ext uri="{FF2B5EF4-FFF2-40B4-BE49-F238E27FC236}">
                      <a16:creationId xmlns:a16="http://schemas.microsoft.com/office/drawing/2014/main" xmlns="" id="{CD3EF6F8-AD7E-4EBA-B7EC-BBF742FB8F2F}"/>
                    </a:ext>
                  </a:extLst>
                </p:cNvPr>
                <p:cNvSpPr>
                  <a:spLocks/>
                </p:cNvSpPr>
                <p:nvPr/>
              </p:nvSpPr>
              <p:spPr bwMode="auto">
                <a:xfrm>
                  <a:off x="8800432" y="2489763"/>
                  <a:ext cx="44945" cy="37455"/>
                </a:xfrm>
                <a:custGeom>
                  <a:avLst/>
                  <a:gdLst>
                    <a:gd name="T0" fmla="*/ 24 w 24"/>
                    <a:gd name="T1" fmla="*/ 9 h 20"/>
                    <a:gd name="T2" fmla="*/ 13 w 24"/>
                    <a:gd name="T3" fmla="*/ 20 h 20"/>
                    <a:gd name="T4" fmla="*/ 1 w 24"/>
                    <a:gd name="T5" fmla="*/ 11 h 20"/>
                    <a:gd name="T6" fmla="*/ 11 w 24"/>
                    <a:gd name="T7" fmla="*/ 0 h 20"/>
                    <a:gd name="T8" fmla="*/ 24 w 24"/>
                    <a:gd name="T9" fmla="*/ 9 h 20"/>
                  </a:gdLst>
                  <a:ahLst/>
                  <a:cxnLst>
                    <a:cxn ang="0">
                      <a:pos x="T0" y="T1"/>
                    </a:cxn>
                    <a:cxn ang="0">
                      <a:pos x="T2" y="T3"/>
                    </a:cxn>
                    <a:cxn ang="0">
                      <a:pos x="T4" y="T5"/>
                    </a:cxn>
                    <a:cxn ang="0">
                      <a:pos x="T6" y="T7"/>
                    </a:cxn>
                    <a:cxn ang="0">
                      <a:pos x="T8" y="T9"/>
                    </a:cxn>
                  </a:cxnLst>
                  <a:rect l="0" t="0" r="r" b="b"/>
                  <a:pathLst>
                    <a:path w="24" h="20">
                      <a:moveTo>
                        <a:pt x="24" y="9"/>
                      </a:moveTo>
                      <a:cubicBezTo>
                        <a:pt x="24" y="15"/>
                        <a:pt x="20" y="19"/>
                        <a:pt x="13" y="20"/>
                      </a:cubicBezTo>
                      <a:cubicBezTo>
                        <a:pt x="7" y="20"/>
                        <a:pt x="1" y="16"/>
                        <a:pt x="1" y="11"/>
                      </a:cubicBezTo>
                      <a:cubicBezTo>
                        <a:pt x="0" y="5"/>
                        <a:pt x="5" y="1"/>
                        <a:pt x="11" y="0"/>
                      </a:cubicBezTo>
                      <a:cubicBezTo>
                        <a:pt x="18" y="0"/>
                        <a:pt x="23" y="4"/>
                        <a:pt x="24" y="9"/>
                      </a:cubicBezTo>
                    </a:path>
                  </a:pathLst>
                </a:custGeom>
                <a:solidFill>
                  <a:srgbClr val="E5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5" name="Freeform 18">
                  <a:extLst>
                    <a:ext uri="{FF2B5EF4-FFF2-40B4-BE49-F238E27FC236}">
                      <a16:creationId xmlns:a16="http://schemas.microsoft.com/office/drawing/2014/main" xmlns="" id="{2D1CD8C0-3ED0-4E02-A05F-5CE20F131250}"/>
                    </a:ext>
                  </a:extLst>
                </p:cNvPr>
                <p:cNvSpPr>
                  <a:spLocks/>
                </p:cNvSpPr>
                <p:nvPr/>
              </p:nvSpPr>
              <p:spPr bwMode="auto">
                <a:xfrm>
                  <a:off x="9074384" y="2595706"/>
                  <a:ext cx="49226" cy="41735"/>
                </a:xfrm>
                <a:custGeom>
                  <a:avLst/>
                  <a:gdLst>
                    <a:gd name="T0" fmla="*/ 22 w 26"/>
                    <a:gd name="T1" fmla="*/ 5 h 22"/>
                    <a:gd name="T2" fmla="*/ 21 w 26"/>
                    <a:gd name="T3" fmla="*/ 19 h 22"/>
                    <a:gd name="T4" fmla="*/ 4 w 26"/>
                    <a:gd name="T5" fmla="*/ 18 h 22"/>
                    <a:gd name="T6" fmla="*/ 6 w 26"/>
                    <a:gd name="T7" fmla="*/ 4 h 22"/>
                    <a:gd name="T8" fmla="*/ 22 w 26"/>
                    <a:gd name="T9" fmla="*/ 5 h 22"/>
                  </a:gdLst>
                  <a:ahLst/>
                  <a:cxnLst>
                    <a:cxn ang="0">
                      <a:pos x="T0" y="T1"/>
                    </a:cxn>
                    <a:cxn ang="0">
                      <a:pos x="T2" y="T3"/>
                    </a:cxn>
                    <a:cxn ang="0">
                      <a:pos x="T4" y="T5"/>
                    </a:cxn>
                    <a:cxn ang="0">
                      <a:pos x="T6" y="T7"/>
                    </a:cxn>
                    <a:cxn ang="0">
                      <a:pos x="T8" y="T9"/>
                    </a:cxn>
                  </a:cxnLst>
                  <a:rect l="0" t="0" r="r" b="b"/>
                  <a:pathLst>
                    <a:path w="26" h="22">
                      <a:moveTo>
                        <a:pt x="22" y="5"/>
                      </a:moveTo>
                      <a:cubicBezTo>
                        <a:pt x="26" y="9"/>
                        <a:pt x="26" y="15"/>
                        <a:pt x="21" y="19"/>
                      </a:cubicBezTo>
                      <a:cubicBezTo>
                        <a:pt x="16" y="22"/>
                        <a:pt x="9" y="22"/>
                        <a:pt x="4" y="18"/>
                      </a:cubicBezTo>
                      <a:cubicBezTo>
                        <a:pt x="0" y="14"/>
                        <a:pt x="1" y="7"/>
                        <a:pt x="6" y="4"/>
                      </a:cubicBezTo>
                      <a:cubicBezTo>
                        <a:pt x="11" y="0"/>
                        <a:pt x="18" y="1"/>
                        <a:pt x="22" y="5"/>
                      </a:cubicBezTo>
                    </a:path>
                  </a:pathLst>
                </a:custGeom>
                <a:solidFill>
                  <a:srgbClr val="E5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6" name="Freeform 19">
                  <a:extLst>
                    <a:ext uri="{FF2B5EF4-FFF2-40B4-BE49-F238E27FC236}">
                      <a16:creationId xmlns:a16="http://schemas.microsoft.com/office/drawing/2014/main" xmlns="" id="{E7EF2C32-CE40-4AC1-8781-D647CDE45026}"/>
                    </a:ext>
                  </a:extLst>
                </p:cNvPr>
                <p:cNvSpPr>
                  <a:spLocks/>
                </p:cNvSpPr>
                <p:nvPr/>
              </p:nvSpPr>
              <p:spPr bwMode="auto">
                <a:xfrm>
                  <a:off x="9435017" y="2822573"/>
                  <a:ext cx="49226" cy="41735"/>
                </a:xfrm>
                <a:custGeom>
                  <a:avLst/>
                  <a:gdLst>
                    <a:gd name="T0" fmla="*/ 22 w 26"/>
                    <a:gd name="T1" fmla="*/ 5 h 22"/>
                    <a:gd name="T2" fmla="*/ 21 w 26"/>
                    <a:gd name="T3" fmla="*/ 18 h 22"/>
                    <a:gd name="T4" fmla="*/ 4 w 26"/>
                    <a:gd name="T5" fmla="*/ 17 h 22"/>
                    <a:gd name="T6" fmla="*/ 5 w 26"/>
                    <a:gd name="T7" fmla="*/ 4 h 22"/>
                    <a:gd name="T8" fmla="*/ 22 w 26"/>
                    <a:gd name="T9" fmla="*/ 5 h 22"/>
                  </a:gdLst>
                  <a:ahLst/>
                  <a:cxnLst>
                    <a:cxn ang="0">
                      <a:pos x="T0" y="T1"/>
                    </a:cxn>
                    <a:cxn ang="0">
                      <a:pos x="T2" y="T3"/>
                    </a:cxn>
                    <a:cxn ang="0">
                      <a:pos x="T4" y="T5"/>
                    </a:cxn>
                    <a:cxn ang="0">
                      <a:pos x="T6" y="T7"/>
                    </a:cxn>
                    <a:cxn ang="0">
                      <a:pos x="T8" y="T9"/>
                    </a:cxn>
                  </a:cxnLst>
                  <a:rect l="0" t="0" r="r" b="b"/>
                  <a:pathLst>
                    <a:path w="26" h="22">
                      <a:moveTo>
                        <a:pt x="22" y="5"/>
                      </a:moveTo>
                      <a:cubicBezTo>
                        <a:pt x="26" y="9"/>
                        <a:pt x="26" y="15"/>
                        <a:pt x="21" y="18"/>
                      </a:cubicBezTo>
                      <a:cubicBezTo>
                        <a:pt x="16" y="22"/>
                        <a:pt x="8" y="21"/>
                        <a:pt x="4" y="17"/>
                      </a:cubicBezTo>
                      <a:cubicBezTo>
                        <a:pt x="0" y="13"/>
                        <a:pt x="1" y="7"/>
                        <a:pt x="5" y="4"/>
                      </a:cubicBezTo>
                      <a:cubicBezTo>
                        <a:pt x="10" y="0"/>
                        <a:pt x="18" y="1"/>
                        <a:pt x="22" y="5"/>
                      </a:cubicBezTo>
                    </a:path>
                  </a:pathLst>
                </a:custGeom>
                <a:solidFill>
                  <a:srgbClr val="E5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7" name="Freeform 21">
                  <a:extLst>
                    <a:ext uri="{FF2B5EF4-FFF2-40B4-BE49-F238E27FC236}">
                      <a16:creationId xmlns:a16="http://schemas.microsoft.com/office/drawing/2014/main" xmlns="" id="{34063831-78DA-4F3C-B300-DBBC2AF2EEA5}"/>
                    </a:ext>
                  </a:extLst>
                </p:cNvPr>
                <p:cNvSpPr>
                  <a:spLocks/>
                </p:cNvSpPr>
                <p:nvPr/>
              </p:nvSpPr>
              <p:spPr bwMode="auto">
                <a:xfrm>
                  <a:off x="8648474" y="2194408"/>
                  <a:ext cx="47085" cy="38524"/>
                </a:xfrm>
                <a:custGeom>
                  <a:avLst/>
                  <a:gdLst>
                    <a:gd name="T0" fmla="*/ 24 w 25"/>
                    <a:gd name="T1" fmla="*/ 9 h 20"/>
                    <a:gd name="T2" fmla="*/ 14 w 25"/>
                    <a:gd name="T3" fmla="*/ 20 h 20"/>
                    <a:gd name="T4" fmla="*/ 1 w 25"/>
                    <a:gd name="T5" fmla="*/ 11 h 20"/>
                    <a:gd name="T6" fmla="*/ 12 w 25"/>
                    <a:gd name="T7" fmla="*/ 0 h 20"/>
                    <a:gd name="T8" fmla="*/ 24 w 25"/>
                    <a:gd name="T9" fmla="*/ 9 h 20"/>
                  </a:gdLst>
                  <a:ahLst/>
                  <a:cxnLst>
                    <a:cxn ang="0">
                      <a:pos x="T0" y="T1"/>
                    </a:cxn>
                    <a:cxn ang="0">
                      <a:pos x="T2" y="T3"/>
                    </a:cxn>
                    <a:cxn ang="0">
                      <a:pos x="T4" y="T5"/>
                    </a:cxn>
                    <a:cxn ang="0">
                      <a:pos x="T6" y="T7"/>
                    </a:cxn>
                    <a:cxn ang="0">
                      <a:pos x="T8" y="T9"/>
                    </a:cxn>
                  </a:cxnLst>
                  <a:rect l="0" t="0" r="r" b="b"/>
                  <a:pathLst>
                    <a:path w="25" h="20">
                      <a:moveTo>
                        <a:pt x="24" y="9"/>
                      </a:moveTo>
                      <a:cubicBezTo>
                        <a:pt x="25" y="14"/>
                        <a:pt x="20" y="19"/>
                        <a:pt x="14" y="20"/>
                      </a:cubicBezTo>
                      <a:cubicBezTo>
                        <a:pt x="7" y="20"/>
                        <a:pt x="2" y="16"/>
                        <a:pt x="1" y="11"/>
                      </a:cubicBezTo>
                      <a:cubicBezTo>
                        <a:pt x="0" y="5"/>
                        <a:pt x="5" y="1"/>
                        <a:pt x="12" y="0"/>
                      </a:cubicBezTo>
                      <a:cubicBezTo>
                        <a:pt x="18" y="0"/>
                        <a:pt x="24" y="4"/>
                        <a:pt x="24" y="9"/>
                      </a:cubicBezTo>
                    </a:path>
                  </a:pathLst>
                </a:custGeom>
                <a:solidFill>
                  <a:srgbClr val="E5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8" name="Freeform 22">
                  <a:extLst>
                    <a:ext uri="{FF2B5EF4-FFF2-40B4-BE49-F238E27FC236}">
                      <a16:creationId xmlns:a16="http://schemas.microsoft.com/office/drawing/2014/main" xmlns="" id="{678AF515-A0B5-430D-876F-76268C30BC00}"/>
                    </a:ext>
                  </a:extLst>
                </p:cNvPr>
                <p:cNvSpPr>
                  <a:spLocks/>
                </p:cNvSpPr>
                <p:nvPr/>
              </p:nvSpPr>
              <p:spPr bwMode="auto">
                <a:xfrm>
                  <a:off x="9992554" y="2376330"/>
                  <a:ext cx="49226" cy="41735"/>
                </a:xfrm>
                <a:custGeom>
                  <a:avLst/>
                  <a:gdLst>
                    <a:gd name="T0" fmla="*/ 22 w 26"/>
                    <a:gd name="T1" fmla="*/ 5 h 22"/>
                    <a:gd name="T2" fmla="*/ 21 w 26"/>
                    <a:gd name="T3" fmla="*/ 19 h 22"/>
                    <a:gd name="T4" fmla="*/ 4 w 26"/>
                    <a:gd name="T5" fmla="*/ 18 h 22"/>
                    <a:gd name="T6" fmla="*/ 6 w 26"/>
                    <a:gd name="T7" fmla="*/ 4 h 22"/>
                    <a:gd name="T8" fmla="*/ 22 w 26"/>
                    <a:gd name="T9" fmla="*/ 5 h 22"/>
                  </a:gdLst>
                  <a:ahLst/>
                  <a:cxnLst>
                    <a:cxn ang="0">
                      <a:pos x="T0" y="T1"/>
                    </a:cxn>
                    <a:cxn ang="0">
                      <a:pos x="T2" y="T3"/>
                    </a:cxn>
                    <a:cxn ang="0">
                      <a:pos x="T4" y="T5"/>
                    </a:cxn>
                    <a:cxn ang="0">
                      <a:pos x="T6" y="T7"/>
                    </a:cxn>
                    <a:cxn ang="0">
                      <a:pos x="T8" y="T9"/>
                    </a:cxn>
                  </a:cxnLst>
                  <a:rect l="0" t="0" r="r" b="b"/>
                  <a:pathLst>
                    <a:path w="26" h="22">
                      <a:moveTo>
                        <a:pt x="22" y="5"/>
                      </a:moveTo>
                      <a:cubicBezTo>
                        <a:pt x="26" y="9"/>
                        <a:pt x="26" y="15"/>
                        <a:pt x="21" y="19"/>
                      </a:cubicBezTo>
                      <a:cubicBezTo>
                        <a:pt x="16" y="22"/>
                        <a:pt x="9" y="22"/>
                        <a:pt x="4" y="18"/>
                      </a:cubicBezTo>
                      <a:cubicBezTo>
                        <a:pt x="0" y="13"/>
                        <a:pt x="1" y="7"/>
                        <a:pt x="6" y="4"/>
                      </a:cubicBezTo>
                      <a:cubicBezTo>
                        <a:pt x="10" y="0"/>
                        <a:pt x="18" y="1"/>
                        <a:pt x="22" y="5"/>
                      </a:cubicBezTo>
                    </a:path>
                  </a:pathLst>
                </a:custGeom>
                <a:solidFill>
                  <a:srgbClr val="E5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9" name="Freeform 23">
                  <a:extLst>
                    <a:ext uri="{FF2B5EF4-FFF2-40B4-BE49-F238E27FC236}">
                      <a16:creationId xmlns:a16="http://schemas.microsoft.com/office/drawing/2014/main" xmlns="" id="{C450DF6C-5D91-4DEE-B15D-544A5EA69965}"/>
                    </a:ext>
                  </a:extLst>
                </p:cNvPr>
                <p:cNvSpPr>
                  <a:spLocks/>
                </p:cNvSpPr>
                <p:nvPr/>
              </p:nvSpPr>
              <p:spPr bwMode="auto">
                <a:xfrm>
                  <a:off x="8906870" y="2140988"/>
                  <a:ext cx="46015" cy="39594"/>
                </a:xfrm>
                <a:custGeom>
                  <a:avLst/>
                  <a:gdLst>
                    <a:gd name="T0" fmla="*/ 24 w 24"/>
                    <a:gd name="T1" fmla="*/ 10 h 21"/>
                    <a:gd name="T2" fmla="*/ 13 w 24"/>
                    <a:gd name="T3" fmla="*/ 20 h 21"/>
                    <a:gd name="T4" fmla="*/ 0 w 24"/>
                    <a:gd name="T5" fmla="*/ 11 h 21"/>
                    <a:gd name="T6" fmla="*/ 11 w 24"/>
                    <a:gd name="T7" fmla="*/ 1 h 21"/>
                    <a:gd name="T8" fmla="*/ 24 w 24"/>
                    <a:gd name="T9" fmla="*/ 10 h 21"/>
                  </a:gdLst>
                  <a:ahLst/>
                  <a:cxnLst>
                    <a:cxn ang="0">
                      <a:pos x="T0" y="T1"/>
                    </a:cxn>
                    <a:cxn ang="0">
                      <a:pos x="T2" y="T3"/>
                    </a:cxn>
                    <a:cxn ang="0">
                      <a:pos x="T4" y="T5"/>
                    </a:cxn>
                    <a:cxn ang="0">
                      <a:pos x="T6" y="T7"/>
                    </a:cxn>
                    <a:cxn ang="0">
                      <a:pos x="T8" y="T9"/>
                    </a:cxn>
                  </a:cxnLst>
                  <a:rect l="0" t="0" r="r" b="b"/>
                  <a:pathLst>
                    <a:path w="24" h="21">
                      <a:moveTo>
                        <a:pt x="24" y="10"/>
                      </a:moveTo>
                      <a:cubicBezTo>
                        <a:pt x="24" y="15"/>
                        <a:pt x="19" y="20"/>
                        <a:pt x="13" y="20"/>
                      </a:cubicBezTo>
                      <a:cubicBezTo>
                        <a:pt x="7" y="21"/>
                        <a:pt x="1" y="17"/>
                        <a:pt x="0" y="11"/>
                      </a:cubicBezTo>
                      <a:cubicBezTo>
                        <a:pt x="0" y="6"/>
                        <a:pt x="5" y="1"/>
                        <a:pt x="11" y="1"/>
                      </a:cubicBezTo>
                      <a:cubicBezTo>
                        <a:pt x="18" y="0"/>
                        <a:pt x="23" y="4"/>
                        <a:pt x="24" y="10"/>
                      </a:cubicBezTo>
                    </a:path>
                  </a:pathLst>
                </a:custGeom>
                <a:solidFill>
                  <a:srgbClr val="E5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11" name="Oval 118">
                  <a:extLst>
                    <a:ext uri="{FF2B5EF4-FFF2-40B4-BE49-F238E27FC236}">
                      <a16:creationId xmlns:a16="http://schemas.microsoft.com/office/drawing/2014/main" xmlns="" id="{4805D6EA-31DA-40FF-8535-7527DEB6412D}"/>
                    </a:ext>
                  </a:extLst>
                </p:cNvPr>
                <p:cNvSpPr>
                  <a:spLocks noChangeArrowheads="1"/>
                </p:cNvSpPr>
                <p:nvPr/>
              </p:nvSpPr>
              <p:spPr bwMode="auto">
                <a:xfrm>
                  <a:off x="7961451" y="2824714"/>
                  <a:ext cx="40664" cy="41735"/>
                </a:xfrm>
                <a:prstGeom prst="ellipse">
                  <a:avLst/>
                </a:prstGeom>
                <a:solidFill>
                  <a:srgbClr val="C1DE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12" name="Freeform 119">
                  <a:extLst>
                    <a:ext uri="{FF2B5EF4-FFF2-40B4-BE49-F238E27FC236}">
                      <a16:creationId xmlns:a16="http://schemas.microsoft.com/office/drawing/2014/main" xmlns="" id="{28B77C4A-3258-4C32-A798-6C918F2845F5}"/>
                    </a:ext>
                  </a:extLst>
                </p:cNvPr>
                <p:cNvSpPr>
                  <a:spLocks/>
                </p:cNvSpPr>
                <p:nvPr/>
              </p:nvSpPr>
              <p:spPr bwMode="auto">
                <a:xfrm>
                  <a:off x="7947539" y="2297141"/>
                  <a:ext cx="93101" cy="92031"/>
                </a:xfrm>
                <a:custGeom>
                  <a:avLst/>
                  <a:gdLst>
                    <a:gd name="T0" fmla="*/ 43 w 49"/>
                    <a:gd name="T1" fmla="*/ 18 h 49"/>
                    <a:gd name="T2" fmla="*/ 31 w 49"/>
                    <a:gd name="T3" fmla="*/ 18 h 49"/>
                    <a:gd name="T4" fmla="*/ 31 w 49"/>
                    <a:gd name="T5" fmla="*/ 7 h 49"/>
                    <a:gd name="T6" fmla="*/ 25 w 49"/>
                    <a:gd name="T7" fmla="*/ 0 h 49"/>
                    <a:gd name="T8" fmla="*/ 19 w 49"/>
                    <a:gd name="T9" fmla="*/ 7 h 49"/>
                    <a:gd name="T10" fmla="*/ 19 w 49"/>
                    <a:gd name="T11" fmla="*/ 18 h 49"/>
                    <a:gd name="T12" fmla="*/ 7 w 49"/>
                    <a:gd name="T13" fmla="*/ 18 h 49"/>
                    <a:gd name="T14" fmla="*/ 0 w 49"/>
                    <a:gd name="T15" fmla="*/ 25 h 49"/>
                    <a:gd name="T16" fmla="*/ 7 w 49"/>
                    <a:gd name="T17" fmla="*/ 31 h 49"/>
                    <a:gd name="T18" fmla="*/ 19 w 49"/>
                    <a:gd name="T19" fmla="*/ 31 h 49"/>
                    <a:gd name="T20" fmla="*/ 19 w 49"/>
                    <a:gd name="T21" fmla="*/ 43 h 49"/>
                    <a:gd name="T22" fmla="*/ 25 w 49"/>
                    <a:gd name="T23" fmla="*/ 49 h 49"/>
                    <a:gd name="T24" fmla="*/ 31 w 49"/>
                    <a:gd name="T25" fmla="*/ 43 h 49"/>
                    <a:gd name="T26" fmla="*/ 31 w 49"/>
                    <a:gd name="T27" fmla="*/ 31 h 49"/>
                    <a:gd name="T28" fmla="*/ 43 w 49"/>
                    <a:gd name="T29" fmla="*/ 31 h 49"/>
                    <a:gd name="T30" fmla="*/ 49 w 49"/>
                    <a:gd name="T31" fmla="*/ 25 h 49"/>
                    <a:gd name="T32" fmla="*/ 43 w 49"/>
                    <a:gd name="T33" fmla="*/ 1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49">
                      <a:moveTo>
                        <a:pt x="43" y="18"/>
                      </a:moveTo>
                      <a:cubicBezTo>
                        <a:pt x="31" y="18"/>
                        <a:pt x="31" y="18"/>
                        <a:pt x="31" y="18"/>
                      </a:cubicBezTo>
                      <a:cubicBezTo>
                        <a:pt x="31" y="7"/>
                        <a:pt x="31" y="7"/>
                        <a:pt x="31" y="7"/>
                      </a:cubicBezTo>
                      <a:cubicBezTo>
                        <a:pt x="31" y="3"/>
                        <a:pt x="28" y="0"/>
                        <a:pt x="25" y="0"/>
                      </a:cubicBezTo>
                      <a:cubicBezTo>
                        <a:pt x="21" y="0"/>
                        <a:pt x="19" y="3"/>
                        <a:pt x="19" y="7"/>
                      </a:cubicBezTo>
                      <a:cubicBezTo>
                        <a:pt x="19" y="18"/>
                        <a:pt x="19" y="18"/>
                        <a:pt x="19" y="18"/>
                      </a:cubicBezTo>
                      <a:cubicBezTo>
                        <a:pt x="7" y="18"/>
                        <a:pt x="7" y="18"/>
                        <a:pt x="7" y="18"/>
                      </a:cubicBezTo>
                      <a:cubicBezTo>
                        <a:pt x="3" y="18"/>
                        <a:pt x="0" y="21"/>
                        <a:pt x="0" y="25"/>
                      </a:cubicBezTo>
                      <a:cubicBezTo>
                        <a:pt x="0" y="28"/>
                        <a:pt x="3" y="31"/>
                        <a:pt x="7" y="31"/>
                      </a:cubicBezTo>
                      <a:cubicBezTo>
                        <a:pt x="19" y="31"/>
                        <a:pt x="19" y="31"/>
                        <a:pt x="19" y="31"/>
                      </a:cubicBezTo>
                      <a:cubicBezTo>
                        <a:pt x="19" y="43"/>
                        <a:pt x="19" y="43"/>
                        <a:pt x="19" y="43"/>
                      </a:cubicBezTo>
                      <a:cubicBezTo>
                        <a:pt x="19" y="46"/>
                        <a:pt x="21" y="49"/>
                        <a:pt x="25" y="49"/>
                      </a:cubicBezTo>
                      <a:cubicBezTo>
                        <a:pt x="28" y="49"/>
                        <a:pt x="31" y="46"/>
                        <a:pt x="31" y="43"/>
                      </a:cubicBezTo>
                      <a:cubicBezTo>
                        <a:pt x="31" y="31"/>
                        <a:pt x="31" y="31"/>
                        <a:pt x="31" y="31"/>
                      </a:cubicBezTo>
                      <a:cubicBezTo>
                        <a:pt x="43" y="31"/>
                        <a:pt x="43" y="31"/>
                        <a:pt x="43" y="31"/>
                      </a:cubicBezTo>
                      <a:cubicBezTo>
                        <a:pt x="46" y="31"/>
                        <a:pt x="49" y="28"/>
                        <a:pt x="49" y="25"/>
                      </a:cubicBezTo>
                      <a:cubicBezTo>
                        <a:pt x="49" y="21"/>
                        <a:pt x="46" y="18"/>
                        <a:pt x="43" y="18"/>
                      </a:cubicBezTo>
                      <a:close/>
                    </a:path>
                  </a:pathLst>
                </a:custGeom>
                <a:solidFill>
                  <a:srgbClr val="C1DE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17" name="Oval 124">
                  <a:extLst>
                    <a:ext uri="{FF2B5EF4-FFF2-40B4-BE49-F238E27FC236}">
                      <a16:creationId xmlns:a16="http://schemas.microsoft.com/office/drawing/2014/main" xmlns="" id="{B25F6613-CA96-4311-868A-BA5592FC3D1D}"/>
                    </a:ext>
                  </a:extLst>
                </p:cNvPr>
                <p:cNvSpPr>
                  <a:spLocks noChangeArrowheads="1"/>
                </p:cNvSpPr>
                <p:nvPr/>
              </p:nvSpPr>
              <p:spPr bwMode="auto">
                <a:xfrm>
                  <a:off x="8214001" y="2206180"/>
                  <a:ext cx="37455" cy="37455"/>
                </a:xfrm>
                <a:prstGeom prst="ellipse">
                  <a:avLst/>
                </a:prstGeom>
                <a:solidFill>
                  <a:srgbClr val="C1DE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18" name="Freeform 125">
                  <a:extLst>
                    <a:ext uri="{FF2B5EF4-FFF2-40B4-BE49-F238E27FC236}">
                      <a16:creationId xmlns:a16="http://schemas.microsoft.com/office/drawing/2014/main" xmlns="" id="{BC4D4496-B91F-459E-9F8C-7CA7754E5748}"/>
                    </a:ext>
                  </a:extLst>
                </p:cNvPr>
                <p:cNvSpPr>
                  <a:spLocks noEditPoints="1"/>
                </p:cNvSpPr>
                <p:nvPr/>
              </p:nvSpPr>
              <p:spPr bwMode="auto">
                <a:xfrm>
                  <a:off x="8374520" y="2820433"/>
                  <a:ext cx="41735" cy="39594"/>
                </a:xfrm>
                <a:custGeom>
                  <a:avLst/>
                  <a:gdLst>
                    <a:gd name="T0" fmla="*/ 11 w 22"/>
                    <a:gd name="T1" fmla="*/ 21 h 21"/>
                    <a:gd name="T2" fmla="*/ 0 w 22"/>
                    <a:gd name="T3" fmla="*/ 11 h 21"/>
                    <a:gd name="T4" fmla="*/ 11 w 22"/>
                    <a:gd name="T5" fmla="*/ 0 h 21"/>
                    <a:gd name="T6" fmla="*/ 22 w 22"/>
                    <a:gd name="T7" fmla="*/ 11 h 21"/>
                    <a:gd name="T8" fmla="*/ 11 w 22"/>
                    <a:gd name="T9" fmla="*/ 21 h 21"/>
                    <a:gd name="T10" fmla="*/ 11 w 22"/>
                    <a:gd name="T11" fmla="*/ 5 h 21"/>
                    <a:gd name="T12" fmla="*/ 6 w 22"/>
                    <a:gd name="T13" fmla="*/ 11 h 21"/>
                    <a:gd name="T14" fmla="*/ 11 w 22"/>
                    <a:gd name="T15" fmla="*/ 16 h 21"/>
                    <a:gd name="T16" fmla="*/ 16 w 22"/>
                    <a:gd name="T17" fmla="*/ 11 h 21"/>
                    <a:gd name="T18" fmla="*/ 11 w 22"/>
                    <a:gd name="T19"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1" y="21"/>
                      </a:moveTo>
                      <a:cubicBezTo>
                        <a:pt x="5" y="21"/>
                        <a:pt x="0" y="16"/>
                        <a:pt x="0" y="11"/>
                      </a:cubicBezTo>
                      <a:cubicBezTo>
                        <a:pt x="0" y="5"/>
                        <a:pt x="5" y="0"/>
                        <a:pt x="11" y="0"/>
                      </a:cubicBezTo>
                      <a:cubicBezTo>
                        <a:pt x="17" y="0"/>
                        <a:pt x="22" y="5"/>
                        <a:pt x="22" y="11"/>
                      </a:cubicBezTo>
                      <a:cubicBezTo>
                        <a:pt x="22" y="16"/>
                        <a:pt x="17" y="21"/>
                        <a:pt x="11" y="21"/>
                      </a:cubicBezTo>
                      <a:close/>
                      <a:moveTo>
                        <a:pt x="11" y="5"/>
                      </a:moveTo>
                      <a:cubicBezTo>
                        <a:pt x="8" y="5"/>
                        <a:pt x="6" y="8"/>
                        <a:pt x="6" y="11"/>
                      </a:cubicBezTo>
                      <a:cubicBezTo>
                        <a:pt x="6" y="13"/>
                        <a:pt x="8" y="16"/>
                        <a:pt x="11" y="16"/>
                      </a:cubicBezTo>
                      <a:cubicBezTo>
                        <a:pt x="14" y="16"/>
                        <a:pt x="16" y="13"/>
                        <a:pt x="16" y="11"/>
                      </a:cubicBezTo>
                      <a:cubicBezTo>
                        <a:pt x="16" y="8"/>
                        <a:pt x="14" y="5"/>
                        <a:pt x="11" y="5"/>
                      </a:cubicBezTo>
                      <a:close/>
                    </a:path>
                  </a:pathLst>
                </a:custGeom>
                <a:solidFill>
                  <a:srgbClr val="C1DE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20" name="Freeform 127">
                  <a:extLst>
                    <a:ext uri="{FF2B5EF4-FFF2-40B4-BE49-F238E27FC236}">
                      <a16:creationId xmlns:a16="http://schemas.microsoft.com/office/drawing/2014/main" xmlns="" id="{F5B3DE99-CA8F-45FB-BC7E-C87A0AFA717B}"/>
                    </a:ext>
                  </a:extLst>
                </p:cNvPr>
                <p:cNvSpPr>
                  <a:spLocks noEditPoints="1"/>
                </p:cNvSpPr>
                <p:nvPr/>
              </p:nvSpPr>
              <p:spPr bwMode="auto">
                <a:xfrm>
                  <a:off x="8155144" y="3037669"/>
                  <a:ext cx="40664" cy="41735"/>
                </a:xfrm>
                <a:custGeom>
                  <a:avLst/>
                  <a:gdLst>
                    <a:gd name="T0" fmla="*/ 10 w 21"/>
                    <a:gd name="T1" fmla="*/ 6 h 22"/>
                    <a:gd name="T2" fmla="*/ 16 w 21"/>
                    <a:gd name="T3" fmla="*/ 11 h 22"/>
                    <a:gd name="T4" fmla="*/ 10 w 21"/>
                    <a:gd name="T5" fmla="*/ 17 h 22"/>
                    <a:gd name="T6" fmla="*/ 5 w 21"/>
                    <a:gd name="T7" fmla="*/ 11 h 22"/>
                    <a:gd name="T8" fmla="*/ 10 w 21"/>
                    <a:gd name="T9" fmla="*/ 6 h 22"/>
                    <a:gd name="T10" fmla="*/ 10 w 21"/>
                    <a:gd name="T11" fmla="*/ 0 h 22"/>
                    <a:gd name="T12" fmla="*/ 0 w 21"/>
                    <a:gd name="T13" fmla="*/ 11 h 22"/>
                    <a:gd name="T14" fmla="*/ 10 w 21"/>
                    <a:gd name="T15" fmla="*/ 22 h 22"/>
                    <a:gd name="T16" fmla="*/ 21 w 21"/>
                    <a:gd name="T17" fmla="*/ 11 h 22"/>
                    <a:gd name="T18" fmla="*/ 10 w 21"/>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2">
                      <a:moveTo>
                        <a:pt x="10" y="6"/>
                      </a:moveTo>
                      <a:cubicBezTo>
                        <a:pt x="13" y="6"/>
                        <a:pt x="16" y="8"/>
                        <a:pt x="16" y="11"/>
                      </a:cubicBezTo>
                      <a:cubicBezTo>
                        <a:pt x="16" y="14"/>
                        <a:pt x="13" y="17"/>
                        <a:pt x="10" y="17"/>
                      </a:cubicBezTo>
                      <a:cubicBezTo>
                        <a:pt x="7" y="17"/>
                        <a:pt x="5" y="14"/>
                        <a:pt x="5" y="11"/>
                      </a:cubicBezTo>
                      <a:cubicBezTo>
                        <a:pt x="5" y="8"/>
                        <a:pt x="7" y="6"/>
                        <a:pt x="10" y="6"/>
                      </a:cubicBezTo>
                      <a:moveTo>
                        <a:pt x="10" y="0"/>
                      </a:moveTo>
                      <a:cubicBezTo>
                        <a:pt x="4" y="0"/>
                        <a:pt x="0" y="5"/>
                        <a:pt x="0" y="11"/>
                      </a:cubicBezTo>
                      <a:cubicBezTo>
                        <a:pt x="0" y="17"/>
                        <a:pt x="4" y="22"/>
                        <a:pt x="10" y="22"/>
                      </a:cubicBezTo>
                      <a:cubicBezTo>
                        <a:pt x="16" y="22"/>
                        <a:pt x="21" y="17"/>
                        <a:pt x="21" y="11"/>
                      </a:cubicBezTo>
                      <a:cubicBezTo>
                        <a:pt x="21" y="5"/>
                        <a:pt x="16" y="0"/>
                        <a:pt x="10" y="0"/>
                      </a:cubicBezTo>
                      <a:close/>
                    </a:path>
                  </a:pathLst>
                </a:custGeom>
                <a:solidFill>
                  <a:srgbClr val="C1DE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70" name="Freeform 477">
                  <a:extLst>
                    <a:ext uri="{FF2B5EF4-FFF2-40B4-BE49-F238E27FC236}">
                      <a16:creationId xmlns:a16="http://schemas.microsoft.com/office/drawing/2014/main" xmlns="" id="{0ABE5175-8F21-4676-8546-FD2F3C477FC0}"/>
                    </a:ext>
                  </a:extLst>
                </p:cNvPr>
                <p:cNvSpPr>
                  <a:spLocks/>
                </p:cNvSpPr>
                <p:nvPr/>
              </p:nvSpPr>
              <p:spPr bwMode="auto">
                <a:xfrm>
                  <a:off x="8004195" y="2428768"/>
                  <a:ext cx="478347" cy="290004"/>
                </a:xfrm>
                <a:custGeom>
                  <a:avLst/>
                  <a:gdLst>
                    <a:gd name="T0" fmla="*/ 200 w 253"/>
                    <a:gd name="T1" fmla="*/ 48 h 153"/>
                    <a:gd name="T2" fmla="*/ 184 w 253"/>
                    <a:gd name="T3" fmla="*/ 48 h 153"/>
                    <a:gd name="T4" fmla="*/ 117 w 253"/>
                    <a:gd name="T5" fmla="*/ 0 h 153"/>
                    <a:gd name="T6" fmla="*/ 51 w 253"/>
                    <a:gd name="T7" fmla="*/ 48 h 153"/>
                    <a:gd name="T8" fmla="*/ 0 w 253"/>
                    <a:gd name="T9" fmla="*/ 101 h 153"/>
                    <a:gd name="T10" fmla="*/ 52 w 253"/>
                    <a:gd name="T11" fmla="*/ 153 h 153"/>
                    <a:gd name="T12" fmla="*/ 200 w 253"/>
                    <a:gd name="T13" fmla="*/ 153 h 153"/>
                    <a:gd name="T14" fmla="*/ 253 w 253"/>
                    <a:gd name="T15" fmla="*/ 101 h 153"/>
                    <a:gd name="T16" fmla="*/ 200 w 253"/>
                    <a:gd name="T17" fmla="*/ 4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153">
                      <a:moveTo>
                        <a:pt x="200" y="48"/>
                      </a:moveTo>
                      <a:cubicBezTo>
                        <a:pt x="184" y="48"/>
                        <a:pt x="184" y="48"/>
                        <a:pt x="184" y="48"/>
                      </a:cubicBezTo>
                      <a:cubicBezTo>
                        <a:pt x="174" y="20"/>
                        <a:pt x="148" y="0"/>
                        <a:pt x="117" y="0"/>
                      </a:cubicBezTo>
                      <a:cubicBezTo>
                        <a:pt x="87" y="0"/>
                        <a:pt x="60" y="20"/>
                        <a:pt x="51" y="48"/>
                      </a:cubicBezTo>
                      <a:cubicBezTo>
                        <a:pt x="23" y="49"/>
                        <a:pt x="0" y="72"/>
                        <a:pt x="0" y="101"/>
                      </a:cubicBezTo>
                      <a:cubicBezTo>
                        <a:pt x="0" y="130"/>
                        <a:pt x="23" y="153"/>
                        <a:pt x="52" y="153"/>
                      </a:cubicBezTo>
                      <a:cubicBezTo>
                        <a:pt x="200" y="153"/>
                        <a:pt x="200" y="153"/>
                        <a:pt x="200" y="153"/>
                      </a:cubicBezTo>
                      <a:cubicBezTo>
                        <a:pt x="229" y="153"/>
                        <a:pt x="253" y="130"/>
                        <a:pt x="253" y="101"/>
                      </a:cubicBezTo>
                      <a:cubicBezTo>
                        <a:pt x="253" y="72"/>
                        <a:pt x="229" y="48"/>
                        <a:pt x="200" y="48"/>
                      </a:cubicBezTo>
                      <a:close/>
                    </a:path>
                  </a:pathLst>
                </a:custGeom>
                <a:solidFill>
                  <a:srgbClr val="E4EF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71" name="Freeform 478">
                  <a:extLst>
                    <a:ext uri="{FF2B5EF4-FFF2-40B4-BE49-F238E27FC236}">
                      <a16:creationId xmlns:a16="http://schemas.microsoft.com/office/drawing/2014/main" xmlns="" id="{CA4107D0-1FE8-4F8D-AFB8-91EF0C479D5D}"/>
                    </a:ext>
                  </a:extLst>
                </p:cNvPr>
                <p:cNvSpPr>
                  <a:spLocks/>
                </p:cNvSpPr>
                <p:nvPr/>
              </p:nvSpPr>
              <p:spPr bwMode="auto">
                <a:xfrm>
                  <a:off x="7451182" y="3341585"/>
                  <a:ext cx="362773" cy="252550"/>
                </a:xfrm>
                <a:custGeom>
                  <a:avLst/>
                  <a:gdLst>
                    <a:gd name="T0" fmla="*/ 192 w 192"/>
                    <a:gd name="T1" fmla="*/ 67 h 134"/>
                    <a:gd name="T2" fmla="*/ 124 w 192"/>
                    <a:gd name="T3" fmla="*/ 0 h 134"/>
                    <a:gd name="T4" fmla="*/ 61 w 192"/>
                    <a:gd name="T5" fmla="*/ 44 h 134"/>
                    <a:gd name="T6" fmla="*/ 46 w 192"/>
                    <a:gd name="T7" fmla="*/ 42 h 134"/>
                    <a:gd name="T8" fmla="*/ 0 w 192"/>
                    <a:gd name="T9" fmla="*/ 88 h 134"/>
                    <a:gd name="T10" fmla="*/ 46 w 192"/>
                    <a:gd name="T11" fmla="*/ 134 h 134"/>
                    <a:gd name="T12" fmla="*/ 48 w 192"/>
                    <a:gd name="T13" fmla="*/ 134 h 134"/>
                    <a:gd name="T14" fmla="*/ 122 w 192"/>
                    <a:gd name="T15" fmla="*/ 134 h 134"/>
                    <a:gd name="T16" fmla="*/ 124 w 192"/>
                    <a:gd name="T17" fmla="*/ 134 h 134"/>
                    <a:gd name="T18" fmla="*/ 126 w 192"/>
                    <a:gd name="T19" fmla="*/ 134 h 134"/>
                    <a:gd name="T20" fmla="*/ 128 w 192"/>
                    <a:gd name="T21" fmla="*/ 134 h 134"/>
                    <a:gd name="T22" fmla="*/ 128 w 192"/>
                    <a:gd name="T23" fmla="*/ 134 h 134"/>
                    <a:gd name="T24" fmla="*/ 192 w 192"/>
                    <a:gd name="T25" fmla="*/ 6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 h="134">
                      <a:moveTo>
                        <a:pt x="192" y="67"/>
                      </a:moveTo>
                      <a:cubicBezTo>
                        <a:pt x="192" y="30"/>
                        <a:pt x="161" y="0"/>
                        <a:pt x="124" y="0"/>
                      </a:cubicBezTo>
                      <a:cubicBezTo>
                        <a:pt x="95" y="0"/>
                        <a:pt x="71" y="18"/>
                        <a:pt x="61" y="44"/>
                      </a:cubicBezTo>
                      <a:cubicBezTo>
                        <a:pt x="56" y="42"/>
                        <a:pt x="51" y="42"/>
                        <a:pt x="46" y="42"/>
                      </a:cubicBezTo>
                      <a:cubicBezTo>
                        <a:pt x="20" y="42"/>
                        <a:pt x="0" y="62"/>
                        <a:pt x="0" y="88"/>
                      </a:cubicBezTo>
                      <a:cubicBezTo>
                        <a:pt x="0" y="113"/>
                        <a:pt x="20" y="134"/>
                        <a:pt x="46" y="134"/>
                      </a:cubicBezTo>
                      <a:cubicBezTo>
                        <a:pt x="47" y="134"/>
                        <a:pt x="47" y="134"/>
                        <a:pt x="48" y="134"/>
                      </a:cubicBezTo>
                      <a:cubicBezTo>
                        <a:pt x="122" y="134"/>
                        <a:pt x="122" y="134"/>
                        <a:pt x="122" y="134"/>
                      </a:cubicBezTo>
                      <a:cubicBezTo>
                        <a:pt x="123" y="134"/>
                        <a:pt x="124" y="134"/>
                        <a:pt x="124" y="134"/>
                      </a:cubicBezTo>
                      <a:cubicBezTo>
                        <a:pt x="125" y="134"/>
                        <a:pt x="126" y="134"/>
                        <a:pt x="126" y="134"/>
                      </a:cubicBezTo>
                      <a:cubicBezTo>
                        <a:pt x="128" y="134"/>
                        <a:pt x="128" y="134"/>
                        <a:pt x="128" y="134"/>
                      </a:cubicBezTo>
                      <a:cubicBezTo>
                        <a:pt x="128" y="134"/>
                        <a:pt x="128" y="134"/>
                        <a:pt x="128" y="134"/>
                      </a:cubicBezTo>
                      <a:cubicBezTo>
                        <a:pt x="163" y="132"/>
                        <a:pt x="192" y="103"/>
                        <a:pt x="192" y="67"/>
                      </a:cubicBezTo>
                      <a:close/>
                    </a:path>
                  </a:pathLst>
                </a:custGeom>
                <a:solidFill>
                  <a:srgbClr val="E4EF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grpSp>
          <p:sp>
            <p:nvSpPr>
              <p:cNvPr id="172" name="Oval 479">
                <a:extLst>
                  <a:ext uri="{FF2B5EF4-FFF2-40B4-BE49-F238E27FC236}">
                    <a16:creationId xmlns:a16="http://schemas.microsoft.com/office/drawing/2014/main" xmlns="" id="{6376EDD0-E4C6-416A-80CD-D45FCDC0EA9B}"/>
                  </a:ext>
                </a:extLst>
              </p:cNvPr>
              <p:cNvSpPr>
                <a:spLocks noChangeArrowheads="1"/>
              </p:cNvSpPr>
              <p:nvPr/>
            </p:nvSpPr>
            <p:spPr bwMode="auto">
              <a:xfrm>
                <a:off x="5725953" y="2533639"/>
                <a:ext cx="50296" cy="52436"/>
              </a:xfrm>
              <a:prstGeom prst="ellipse">
                <a:avLst/>
              </a:prstGeom>
              <a:solidFill>
                <a:srgbClr val="C1DE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grpSp>
        <p:sp>
          <p:nvSpPr>
            <p:cNvPr id="177" name="Rectangle 176">
              <a:extLst>
                <a:ext uri="{FF2B5EF4-FFF2-40B4-BE49-F238E27FC236}">
                  <a16:creationId xmlns:a16="http://schemas.microsoft.com/office/drawing/2014/main" xmlns="" id="{3CFE103C-A213-43F3-AB0C-DFE445321391}"/>
                </a:ext>
              </a:extLst>
            </p:cNvPr>
            <p:cNvSpPr>
              <a:spLocks/>
            </p:cNvSpPr>
            <p:nvPr/>
          </p:nvSpPr>
          <p:spPr>
            <a:xfrm>
              <a:off x="1295621" y="2012592"/>
              <a:ext cx="2820520" cy="273952"/>
            </a:xfrm>
            <a:prstGeom prst="rect">
              <a:avLst/>
            </a:prstGeom>
            <a:solidFill>
              <a:srgbClr val="470A6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b="1" dirty="0">
                  <a:solidFill>
                    <a:schemeClr val="bg1"/>
                  </a:solidFill>
                </a:rPr>
                <a:t>From</a:t>
              </a:r>
            </a:p>
          </p:txBody>
        </p:sp>
        <p:sp>
          <p:nvSpPr>
            <p:cNvPr id="178" name="Rectangle 177">
              <a:extLst>
                <a:ext uri="{FF2B5EF4-FFF2-40B4-BE49-F238E27FC236}">
                  <a16:creationId xmlns:a16="http://schemas.microsoft.com/office/drawing/2014/main" xmlns="" id="{3B562C13-9BCE-45AA-8780-9DADE787E1A6}"/>
                </a:ext>
              </a:extLst>
            </p:cNvPr>
            <p:cNvSpPr>
              <a:spLocks/>
            </p:cNvSpPr>
            <p:nvPr/>
          </p:nvSpPr>
          <p:spPr>
            <a:xfrm>
              <a:off x="4405234" y="2012592"/>
              <a:ext cx="3003513" cy="273952"/>
            </a:xfrm>
            <a:prstGeom prst="rect">
              <a:avLst/>
            </a:prstGeom>
            <a:solidFill>
              <a:srgbClr val="470A6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b="1" dirty="0">
                  <a:solidFill>
                    <a:schemeClr val="bg1"/>
                  </a:solidFill>
                </a:rPr>
                <a:t>To</a:t>
              </a:r>
            </a:p>
          </p:txBody>
        </p:sp>
        <p:sp>
          <p:nvSpPr>
            <p:cNvPr id="179" name="Rectangle 178">
              <a:extLst>
                <a:ext uri="{FF2B5EF4-FFF2-40B4-BE49-F238E27FC236}">
                  <a16:creationId xmlns:a16="http://schemas.microsoft.com/office/drawing/2014/main" xmlns="" id="{948D8A3C-ABEA-4F02-B02E-7B03AF5E0E6E}"/>
                </a:ext>
              </a:extLst>
            </p:cNvPr>
            <p:cNvSpPr>
              <a:spLocks/>
            </p:cNvSpPr>
            <p:nvPr/>
          </p:nvSpPr>
          <p:spPr>
            <a:xfrm>
              <a:off x="1295621" y="2274138"/>
              <a:ext cx="2820520" cy="457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endParaRPr lang="en-US" sz="1200" b="1" dirty="0">
                <a:solidFill>
                  <a:schemeClr val="bg1"/>
                </a:solidFill>
              </a:endParaRPr>
            </a:p>
          </p:txBody>
        </p:sp>
        <p:sp>
          <p:nvSpPr>
            <p:cNvPr id="180" name="Rectangle 179">
              <a:extLst>
                <a:ext uri="{FF2B5EF4-FFF2-40B4-BE49-F238E27FC236}">
                  <a16:creationId xmlns:a16="http://schemas.microsoft.com/office/drawing/2014/main" xmlns="" id="{F5F2B56F-09E4-4BA1-B7D3-283C9A3FD51B}"/>
                </a:ext>
              </a:extLst>
            </p:cNvPr>
            <p:cNvSpPr>
              <a:spLocks/>
            </p:cNvSpPr>
            <p:nvPr/>
          </p:nvSpPr>
          <p:spPr>
            <a:xfrm>
              <a:off x="4405234" y="2274138"/>
              <a:ext cx="3003513" cy="457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endParaRPr lang="en-US" sz="1200" b="1" dirty="0">
                <a:solidFill>
                  <a:schemeClr val="bg1"/>
                </a:solidFill>
              </a:endParaRPr>
            </a:p>
          </p:txBody>
        </p:sp>
        <p:cxnSp>
          <p:nvCxnSpPr>
            <p:cNvPr id="182" name="Straight Connector 181">
              <a:extLst>
                <a:ext uri="{FF2B5EF4-FFF2-40B4-BE49-F238E27FC236}">
                  <a16:creationId xmlns:a16="http://schemas.microsoft.com/office/drawing/2014/main" xmlns="" id="{306E0CB0-FDE4-4787-9D06-F7E788DD7083}"/>
                </a:ext>
              </a:extLst>
            </p:cNvPr>
            <p:cNvCxnSpPr>
              <a:cxnSpLocks/>
            </p:cNvCxnSpPr>
            <p:nvPr/>
          </p:nvCxnSpPr>
          <p:spPr>
            <a:xfrm>
              <a:off x="4260688" y="2033992"/>
              <a:ext cx="0" cy="3815973"/>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3" name="Text Placeholder 489">
              <a:extLst>
                <a:ext uri="{FF2B5EF4-FFF2-40B4-BE49-F238E27FC236}">
                  <a16:creationId xmlns:a16="http://schemas.microsoft.com/office/drawing/2014/main" xmlns="" id="{BD9042C4-5394-4C6D-BB2B-333F37BC0DA5}"/>
                </a:ext>
              </a:extLst>
            </p:cNvPr>
            <p:cNvSpPr txBox="1">
              <a:spLocks/>
            </p:cNvSpPr>
            <p:nvPr/>
          </p:nvSpPr>
          <p:spPr>
            <a:xfrm>
              <a:off x="1295621" y="2376330"/>
              <a:ext cx="2820520" cy="3424985"/>
            </a:xfrm>
            <a:prstGeom prst="rect">
              <a:avLst/>
            </a:prstGeom>
            <a:solidFill>
              <a:srgbClr val="483698">
                <a:alpha val="46000"/>
              </a:srgbClr>
            </a:solidFill>
          </p:spPr>
          <p:txBody>
            <a:bodyPr lIns="45720" tIns="91440" rIns="45720" bIns="91440" anchor="t" anchorCtr="0">
              <a:noAutofit/>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64" indent="-283464">
                <a:buFont typeface="Univers 45 Light" pitchFamily="2" charset="0"/>
                <a:buChar char="—"/>
              </a:pPr>
              <a:r>
                <a:rPr lang="en-US" sz="1200" dirty="0" smtClean="0">
                  <a:solidFill>
                    <a:schemeClr val="bg1"/>
                  </a:solidFill>
                  <a:cs typeface="Arial" panose="020B0604020202020204" pitchFamily="34" charset="0"/>
                </a:rPr>
                <a:t>Single platform; lift and shift; use security we already have</a:t>
              </a:r>
            </a:p>
            <a:p>
              <a:pPr marL="283464" indent="-283464">
                <a:buFont typeface="Univers 45 Light" pitchFamily="2" charset="0"/>
                <a:buChar char="—"/>
              </a:pPr>
              <a:r>
                <a:rPr lang="en-US" sz="1200" dirty="0" smtClean="0">
                  <a:solidFill>
                    <a:schemeClr val="bg1"/>
                  </a:solidFill>
                  <a:cs typeface="Arial" panose="020B0604020202020204" pitchFamily="34" charset="0"/>
                </a:rPr>
                <a:t>Lower </a:t>
              </a:r>
              <a:r>
                <a:rPr lang="en-US" sz="1200" dirty="0">
                  <a:solidFill>
                    <a:schemeClr val="bg1"/>
                  </a:solidFill>
                  <a:cs typeface="Arial" panose="020B0604020202020204" pitchFamily="34" charset="0"/>
                </a:rPr>
                <a:t>r</a:t>
              </a:r>
              <a:r>
                <a:rPr lang="en-US" sz="1200" dirty="0" smtClean="0">
                  <a:solidFill>
                    <a:schemeClr val="bg1"/>
                  </a:solidFill>
                  <a:cs typeface="Arial" panose="020B0604020202020204" pitchFamily="34" charset="0"/>
                </a:rPr>
                <a:t>isk data and nominal volumes</a:t>
              </a:r>
            </a:p>
            <a:p>
              <a:pPr marL="283464" indent="-283464">
                <a:buFont typeface="Univers 45 Light" pitchFamily="2" charset="0"/>
                <a:buChar char="—"/>
              </a:pPr>
              <a:r>
                <a:rPr lang="en-US" sz="1200" dirty="0" smtClean="0">
                  <a:solidFill>
                    <a:schemeClr val="bg1"/>
                  </a:solidFill>
                  <a:cs typeface="Arial" panose="020B0604020202020204" pitchFamily="34" charset="0"/>
                </a:rPr>
                <a:t>Security as technology problem</a:t>
              </a:r>
              <a:endParaRPr lang="en-US" sz="1200" b="0" dirty="0">
                <a:solidFill>
                  <a:schemeClr val="bg1"/>
                </a:solidFill>
                <a:cs typeface="Arial" panose="020B0604020202020204" pitchFamily="34" charset="0"/>
              </a:endParaRPr>
            </a:p>
            <a:p>
              <a:pPr marL="283464" indent="-283464">
                <a:buFont typeface="Univers 45 Light" pitchFamily="2" charset="0"/>
                <a:buChar char="—"/>
              </a:pPr>
              <a:r>
                <a:rPr lang="en-US" sz="1200" dirty="0" smtClean="0">
                  <a:solidFill>
                    <a:schemeClr val="bg1"/>
                  </a:solidFill>
                  <a:cs typeface="Arial" panose="020B0604020202020204" pitchFamily="34" charset="0"/>
                </a:rPr>
                <a:t>Cloud or app teams can handle security</a:t>
              </a:r>
            </a:p>
            <a:p>
              <a:pPr marL="283464" indent="-283464">
                <a:buFont typeface="Univers 45 Light" pitchFamily="2" charset="0"/>
                <a:buChar char="—"/>
              </a:pPr>
              <a:r>
                <a:rPr lang="en-US" sz="1200" dirty="0" smtClean="0">
                  <a:solidFill>
                    <a:schemeClr val="bg1"/>
                  </a:solidFill>
                  <a:cs typeface="Arial" panose="020B0604020202020204" pitchFamily="34" charset="0"/>
                </a:rPr>
                <a:t>Deploy cloud first, security </a:t>
              </a:r>
              <a:r>
                <a:rPr lang="en-US" sz="1200" dirty="0">
                  <a:solidFill>
                    <a:schemeClr val="bg1"/>
                  </a:solidFill>
                  <a:cs typeface="Arial" panose="020B0604020202020204" pitchFamily="34" charset="0"/>
                </a:rPr>
                <a:t>as </a:t>
              </a:r>
              <a:r>
                <a:rPr lang="en-US" sz="1200" dirty="0" smtClean="0">
                  <a:solidFill>
                    <a:schemeClr val="bg1"/>
                  </a:solidFill>
                  <a:cs typeface="Arial" panose="020B0604020202020204" pitchFamily="34" charset="0"/>
                </a:rPr>
                <a:t>afterthought</a:t>
              </a:r>
              <a:endParaRPr lang="en-US" sz="1200" b="0" dirty="0">
                <a:solidFill>
                  <a:schemeClr val="bg1"/>
                </a:solidFill>
                <a:cs typeface="Arial" panose="020B0604020202020204" pitchFamily="34" charset="0"/>
              </a:endParaRPr>
            </a:p>
            <a:p>
              <a:pPr marL="283464" indent="-283464">
                <a:buFont typeface="Univers 45 Light" pitchFamily="2" charset="0"/>
                <a:buChar char="—"/>
              </a:pPr>
              <a:r>
                <a:rPr lang="en-US" sz="1200" dirty="0" smtClean="0">
                  <a:solidFill>
                    <a:schemeClr val="bg1"/>
                  </a:solidFill>
                  <a:cs typeface="Arial" panose="020B0604020202020204" pitchFamily="34" charset="0"/>
                </a:rPr>
                <a:t>Largely still </a:t>
              </a:r>
              <a:r>
                <a:rPr lang="en-US" sz="1200" dirty="0">
                  <a:solidFill>
                    <a:schemeClr val="bg1"/>
                  </a:solidFill>
                  <a:cs typeface="Arial" panose="020B0604020202020204" pitchFamily="34" charset="0"/>
                </a:rPr>
                <a:t>p</a:t>
              </a:r>
              <a:r>
                <a:rPr lang="en-US" sz="1200" dirty="0" smtClean="0">
                  <a:solidFill>
                    <a:schemeClr val="bg1"/>
                  </a:solidFill>
                  <a:cs typeface="Arial" panose="020B0604020202020204" pitchFamily="34" charset="0"/>
                </a:rPr>
                <a:t>erimeter and network based</a:t>
              </a:r>
            </a:p>
            <a:p>
              <a:pPr marL="283464" indent="-283464">
                <a:buFont typeface="Univers 45 Light" pitchFamily="2" charset="0"/>
                <a:buChar char="—"/>
              </a:pPr>
              <a:r>
                <a:rPr lang="en-US" sz="1200" dirty="0">
                  <a:solidFill>
                    <a:schemeClr val="bg1"/>
                  </a:solidFill>
                  <a:cs typeface="Arial" panose="020B0604020202020204" pitchFamily="34" charset="0"/>
                </a:rPr>
                <a:t>Largely waterfall with aspirations of continuous</a:t>
              </a:r>
            </a:p>
            <a:p>
              <a:pPr marL="283464" indent="-283464">
                <a:buFont typeface="Univers 45 Light" pitchFamily="2" charset="0"/>
                <a:buChar char="—"/>
              </a:pPr>
              <a:r>
                <a:rPr lang="en-US" sz="1200" dirty="0" smtClean="0">
                  <a:solidFill>
                    <a:schemeClr val="bg1"/>
                  </a:solidFill>
                  <a:cs typeface="Arial" panose="020B0604020202020204" pitchFamily="34" charset="0"/>
                </a:rPr>
                <a:t>Limited automation</a:t>
              </a:r>
              <a:r>
                <a:rPr lang="en-US" sz="1200" dirty="0">
                  <a:solidFill>
                    <a:schemeClr val="bg1"/>
                  </a:solidFill>
                  <a:cs typeface="Arial" panose="020B0604020202020204" pitchFamily="34" charset="0"/>
                </a:rPr>
                <a:t> </a:t>
              </a:r>
              <a:r>
                <a:rPr lang="en-US" sz="1200" dirty="0" smtClean="0">
                  <a:solidFill>
                    <a:schemeClr val="bg1"/>
                  </a:solidFill>
                  <a:cs typeface="Arial" panose="020B0604020202020204" pitchFamily="34" charset="0"/>
                </a:rPr>
                <a:t>(still somewhat manual)</a:t>
              </a:r>
              <a:endParaRPr lang="en-US" sz="1200" dirty="0">
                <a:solidFill>
                  <a:schemeClr val="bg1"/>
                </a:solidFill>
                <a:cs typeface="Arial" panose="020B0604020202020204" pitchFamily="34" charset="0"/>
              </a:endParaRPr>
            </a:p>
          </p:txBody>
        </p:sp>
        <p:sp>
          <p:nvSpPr>
            <p:cNvPr id="185" name="Text Placeholder 489">
              <a:extLst>
                <a:ext uri="{FF2B5EF4-FFF2-40B4-BE49-F238E27FC236}">
                  <a16:creationId xmlns:a16="http://schemas.microsoft.com/office/drawing/2014/main" xmlns="" id="{1CDE4015-5222-4A6D-89DE-2FE51F1D4E14}"/>
                </a:ext>
              </a:extLst>
            </p:cNvPr>
            <p:cNvSpPr txBox="1">
              <a:spLocks/>
            </p:cNvSpPr>
            <p:nvPr/>
          </p:nvSpPr>
          <p:spPr>
            <a:xfrm>
              <a:off x="4405234" y="2376330"/>
              <a:ext cx="3003513" cy="3424985"/>
            </a:xfrm>
            <a:prstGeom prst="rect">
              <a:avLst/>
            </a:prstGeom>
            <a:solidFill>
              <a:srgbClr val="483698">
                <a:alpha val="46000"/>
              </a:srgbClr>
            </a:solidFill>
          </p:spPr>
          <p:txBody>
            <a:bodyPr wrap="square" lIns="45720" tIns="91440" rIns="45720" bIns="91440" anchor="t" anchorCtr="0">
              <a:noAutofit/>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64" indent="-283464">
                <a:spcAft>
                  <a:spcPts val="400"/>
                </a:spcAft>
                <a:buFont typeface="Univers 45 Light" pitchFamily="2" charset="0"/>
                <a:buChar char="—"/>
              </a:pPr>
              <a:r>
                <a:rPr lang="en-US" sz="1200" dirty="0" smtClean="0">
                  <a:solidFill>
                    <a:schemeClr val="bg1"/>
                  </a:solidFill>
                </a:rPr>
                <a:t>Multi-cloud; build and secure natively</a:t>
              </a:r>
            </a:p>
            <a:p>
              <a:pPr marL="283464" indent="-283464">
                <a:spcAft>
                  <a:spcPts val="400"/>
                </a:spcAft>
                <a:buFont typeface="Univers 45 Light" pitchFamily="2" charset="0"/>
                <a:buChar char="—"/>
              </a:pPr>
              <a:r>
                <a:rPr lang="en-US" sz="1200" dirty="0" smtClean="0">
                  <a:solidFill>
                    <a:schemeClr val="bg1"/>
                  </a:solidFill>
                </a:rPr>
                <a:t>Mission critical and highly regulated data; massive volumes</a:t>
              </a:r>
            </a:p>
            <a:p>
              <a:pPr marL="283464" indent="-283464">
                <a:spcAft>
                  <a:spcPts val="400"/>
                </a:spcAft>
                <a:buFont typeface="Univers 45 Light" pitchFamily="2" charset="0"/>
                <a:buChar char="—"/>
              </a:pPr>
              <a:r>
                <a:rPr lang="en-US" sz="1200" dirty="0" smtClean="0">
                  <a:solidFill>
                    <a:schemeClr val="bg1"/>
                  </a:solidFill>
                </a:rPr>
                <a:t>Security as a standards, governance and technology problem</a:t>
              </a:r>
            </a:p>
            <a:p>
              <a:pPr marL="283464" indent="-283464">
                <a:spcAft>
                  <a:spcPts val="400"/>
                </a:spcAft>
                <a:buFont typeface="Univers 45 Light" pitchFamily="2" charset="0"/>
                <a:buChar char="—"/>
              </a:pPr>
              <a:r>
                <a:rPr lang="en-US" sz="1200" dirty="0" smtClean="0">
                  <a:solidFill>
                    <a:schemeClr val="bg1"/>
                  </a:solidFill>
                </a:rPr>
                <a:t>Cloud security requires cross-team involvement</a:t>
              </a:r>
            </a:p>
            <a:p>
              <a:pPr marL="283464" indent="-283464">
                <a:spcAft>
                  <a:spcPts val="400"/>
                </a:spcAft>
                <a:buFont typeface="Univers 45 Light" pitchFamily="2" charset="0"/>
                <a:buChar char="—"/>
              </a:pPr>
              <a:r>
                <a:rPr lang="en-US" sz="1200" dirty="0" smtClean="0">
                  <a:solidFill>
                    <a:schemeClr val="bg1"/>
                  </a:solidFill>
                </a:rPr>
                <a:t>Security </a:t>
              </a:r>
              <a:r>
                <a:rPr lang="en-US" sz="1200" dirty="0">
                  <a:solidFill>
                    <a:schemeClr val="bg1"/>
                  </a:solidFill>
                </a:rPr>
                <a:t>by </a:t>
              </a:r>
              <a:r>
                <a:rPr lang="en-US" sz="1200" dirty="0" smtClean="0">
                  <a:solidFill>
                    <a:schemeClr val="bg1"/>
                  </a:solidFill>
                </a:rPr>
                <a:t>design across platform and applications</a:t>
              </a:r>
            </a:p>
            <a:p>
              <a:pPr marL="283464" indent="-283464">
                <a:spcAft>
                  <a:spcPts val="400"/>
                </a:spcAft>
                <a:buFont typeface="Univers 45 Light" pitchFamily="2" charset="0"/>
                <a:buChar char="—"/>
              </a:pPr>
              <a:r>
                <a:rPr lang="en-US" sz="1200" dirty="0">
                  <a:solidFill>
                    <a:schemeClr val="bg1"/>
                  </a:solidFill>
                </a:rPr>
                <a:t>Data, identity, and API-focused security</a:t>
              </a:r>
            </a:p>
            <a:p>
              <a:pPr marL="283464" indent="-283464">
                <a:spcAft>
                  <a:spcPts val="400"/>
                </a:spcAft>
                <a:buFont typeface="Univers 45 Light" pitchFamily="2" charset="0"/>
                <a:buChar char="—"/>
              </a:pPr>
              <a:r>
                <a:rPr lang="en-US" sz="1200" dirty="0" smtClean="0">
                  <a:solidFill>
                    <a:schemeClr val="bg1"/>
                  </a:solidFill>
                </a:rPr>
                <a:t>Continuous </a:t>
              </a:r>
              <a:r>
                <a:rPr lang="en-US" sz="1200" dirty="0">
                  <a:solidFill>
                    <a:schemeClr val="bg1"/>
                  </a:solidFill>
                </a:rPr>
                <a:t>integration </a:t>
              </a:r>
              <a:r>
                <a:rPr lang="en-US" sz="1200" dirty="0" smtClean="0">
                  <a:solidFill>
                    <a:schemeClr val="bg1"/>
                  </a:solidFill>
                </a:rPr>
                <a:t>and deployment is non-negotiable </a:t>
              </a:r>
            </a:p>
            <a:p>
              <a:pPr marL="283464" indent="-283464">
                <a:spcAft>
                  <a:spcPts val="400"/>
                </a:spcAft>
                <a:buFont typeface="Univers 45 Light" pitchFamily="2" charset="0"/>
                <a:buChar char="—"/>
              </a:pPr>
              <a:r>
                <a:rPr lang="en-US" sz="1200" dirty="0" smtClean="0">
                  <a:solidFill>
                    <a:schemeClr val="bg1"/>
                  </a:solidFill>
                </a:rPr>
                <a:t>Automate </a:t>
              </a:r>
              <a:r>
                <a:rPr lang="en-US" sz="1200" dirty="0">
                  <a:solidFill>
                    <a:schemeClr val="bg1"/>
                  </a:solidFill>
                </a:rPr>
                <a:t>everything</a:t>
              </a:r>
            </a:p>
          </p:txBody>
        </p:sp>
      </p:grpSp>
    </p:spTree>
    <p:extLst>
      <p:ext uri="{BB962C8B-B14F-4D97-AF65-F5344CB8AC3E}">
        <p14:creationId xmlns:p14="http://schemas.microsoft.com/office/powerpoint/2010/main" val="30877773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A077ED-D36D-4417-B883-B94062B84370}"/>
              </a:ext>
            </a:extLst>
          </p:cNvPr>
          <p:cNvSpPr>
            <a:spLocks noGrp="1"/>
          </p:cNvSpPr>
          <p:nvPr>
            <p:ph type="title"/>
          </p:nvPr>
        </p:nvSpPr>
        <p:spPr/>
        <p:txBody>
          <a:bodyPr/>
          <a:lstStyle/>
          <a:p>
            <a:r>
              <a:rPr lang="en-US" dirty="0" smtClean="0"/>
              <a:t>Guiding principles for modern cloud security</a:t>
            </a:r>
            <a:endParaRPr lang="en-US" dirty="0"/>
          </a:p>
        </p:txBody>
      </p:sp>
      <p:grpSp>
        <p:nvGrpSpPr>
          <p:cNvPr id="4" name="Group 3">
            <a:extLst>
              <a:ext uri="{FF2B5EF4-FFF2-40B4-BE49-F238E27FC236}">
                <a16:creationId xmlns:a16="http://schemas.microsoft.com/office/drawing/2014/main" xmlns="" id="{16D767B1-3FE9-49EF-9CBC-BE132DF9FDF3}"/>
              </a:ext>
            </a:extLst>
          </p:cNvPr>
          <p:cNvGrpSpPr/>
          <p:nvPr/>
        </p:nvGrpSpPr>
        <p:grpSpPr>
          <a:xfrm>
            <a:off x="3633788" y="2328068"/>
            <a:ext cx="4924425" cy="2201863"/>
            <a:chOff x="3660776" y="2370139"/>
            <a:chExt cx="4924425" cy="2201863"/>
          </a:xfrm>
        </p:grpSpPr>
        <p:sp>
          <p:nvSpPr>
            <p:cNvPr id="5" name="Freeform 5">
              <a:extLst>
                <a:ext uri="{FF2B5EF4-FFF2-40B4-BE49-F238E27FC236}">
                  <a16:creationId xmlns:a16="http://schemas.microsoft.com/office/drawing/2014/main" xmlns="" id="{24E3644F-7E92-46A0-8444-AF20B10CCD3B}"/>
                </a:ext>
              </a:extLst>
            </p:cNvPr>
            <p:cNvSpPr>
              <a:spLocks/>
            </p:cNvSpPr>
            <p:nvPr/>
          </p:nvSpPr>
          <p:spPr bwMode="auto">
            <a:xfrm>
              <a:off x="3660776" y="2370139"/>
              <a:ext cx="4924425" cy="2109788"/>
            </a:xfrm>
            <a:custGeom>
              <a:avLst/>
              <a:gdLst>
                <a:gd name="T0" fmla="*/ 1050 w 3102"/>
                <a:gd name="T1" fmla="*/ 173 h 1329"/>
                <a:gd name="T2" fmla="*/ 844 w 3102"/>
                <a:gd name="T3" fmla="*/ 294 h 1329"/>
                <a:gd name="T4" fmla="*/ 787 w 3102"/>
                <a:gd name="T5" fmla="*/ 310 h 1329"/>
                <a:gd name="T6" fmla="*/ 670 w 3102"/>
                <a:gd name="T7" fmla="*/ 312 h 1329"/>
                <a:gd name="T8" fmla="*/ 544 w 3102"/>
                <a:gd name="T9" fmla="*/ 312 h 1329"/>
                <a:gd name="T10" fmla="*/ 435 w 3102"/>
                <a:gd name="T11" fmla="*/ 341 h 1329"/>
                <a:gd name="T12" fmla="*/ 380 w 3102"/>
                <a:gd name="T13" fmla="*/ 378 h 1329"/>
                <a:gd name="T14" fmla="*/ 321 w 3102"/>
                <a:gd name="T15" fmla="*/ 432 h 1329"/>
                <a:gd name="T16" fmla="*/ 279 w 3102"/>
                <a:gd name="T17" fmla="*/ 516 h 1329"/>
                <a:gd name="T18" fmla="*/ 254 w 3102"/>
                <a:gd name="T19" fmla="*/ 637 h 1329"/>
                <a:gd name="T20" fmla="*/ 217 w 3102"/>
                <a:gd name="T21" fmla="*/ 732 h 1329"/>
                <a:gd name="T22" fmla="*/ 166 w 3102"/>
                <a:gd name="T23" fmla="*/ 798 h 1329"/>
                <a:gd name="T24" fmla="*/ 108 w 3102"/>
                <a:gd name="T25" fmla="*/ 849 h 1329"/>
                <a:gd name="T26" fmla="*/ 46 w 3102"/>
                <a:gd name="T27" fmla="*/ 924 h 1329"/>
                <a:gd name="T28" fmla="*/ 9 w 3102"/>
                <a:gd name="T29" fmla="*/ 1002 h 1329"/>
                <a:gd name="T30" fmla="*/ 2 w 3102"/>
                <a:gd name="T31" fmla="*/ 1081 h 1329"/>
                <a:gd name="T32" fmla="*/ 24 w 3102"/>
                <a:gd name="T33" fmla="*/ 1154 h 1329"/>
                <a:gd name="T34" fmla="*/ 79 w 3102"/>
                <a:gd name="T35" fmla="*/ 1219 h 1329"/>
                <a:gd name="T36" fmla="*/ 166 w 3102"/>
                <a:gd name="T37" fmla="*/ 1272 h 1329"/>
                <a:gd name="T38" fmla="*/ 290 w 3102"/>
                <a:gd name="T39" fmla="*/ 1309 h 1329"/>
                <a:gd name="T40" fmla="*/ 409 w 3102"/>
                <a:gd name="T41" fmla="*/ 1322 h 1329"/>
                <a:gd name="T42" fmla="*/ 895 w 3102"/>
                <a:gd name="T43" fmla="*/ 1329 h 1329"/>
                <a:gd name="T44" fmla="*/ 1559 w 3102"/>
                <a:gd name="T45" fmla="*/ 1316 h 1329"/>
                <a:gd name="T46" fmla="*/ 2125 w 3102"/>
                <a:gd name="T47" fmla="*/ 1316 h 1329"/>
                <a:gd name="T48" fmla="*/ 2669 w 3102"/>
                <a:gd name="T49" fmla="*/ 1320 h 1329"/>
                <a:gd name="T50" fmla="*/ 2854 w 3102"/>
                <a:gd name="T51" fmla="*/ 1309 h 1329"/>
                <a:gd name="T52" fmla="*/ 2932 w 3102"/>
                <a:gd name="T53" fmla="*/ 1285 h 1329"/>
                <a:gd name="T54" fmla="*/ 3011 w 3102"/>
                <a:gd name="T55" fmla="*/ 1245 h 1329"/>
                <a:gd name="T56" fmla="*/ 3064 w 3102"/>
                <a:gd name="T57" fmla="*/ 1194 h 1329"/>
                <a:gd name="T58" fmla="*/ 3093 w 3102"/>
                <a:gd name="T59" fmla="*/ 1135 h 1329"/>
                <a:gd name="T60" fmla="*/ 3102 w 3102"/>
                <a:gd name="T61" fmla="*/ 1073 h 1329"/>
                <a:gd name="T62" fmla="*/ 3077 w 3102"/>
                <a:gd name="T63" fmla="*/ 958 h 1329"/>
                <a:gd name="T64" fmla="*/ 3025 w 3102"/>
                <a:gd name="T65" fmla="*/ 863 h 1329"/>
                <a:gd name="T66" fmla="*/ 2945 w 3102"/>
                <a:gd name="T67" fmla="*/ 787 h 1329"/>
                <a:gd name="T68" fmla="*/ 2847 w 3102"/>
                <a:gd name="T69" fmla="*/ 737 h 1329"/>
                <a:gd name="T70" fmla="*/ 2805 w 3102"/>
                <a:gd name="T71" fmla="*/ 699 h 1329"/>
                <a:gd name="T72" fmla="*/ 2817 w 3102"/>
                <a:gd name="T73" fmla="*/ 657 h 1329"/>
                <a:gd name="T74" fmla="*/ 2847 w 3102"/>
                <a:gd name="T75" fmla="*/ 593 h 1329"/>
                <a:gd name="T76" fmla="*/ 2845 w 3102"/>
                <a:gd name="T77" fmla="*/ 505 h 1329"/>
                <a:gd name="T78" fmla="*/ 2803 w 3102"/>
                <a:gd name="T79" fmla="*/ 418 h 1329"/>
                <a:gd name="T80" fmla="*/ 2726 w 3102"/>
                <a:gd name="T81" fmla="*/ 334 h 1329"/>
                <a:gd name="T82" fmla="*/ 2620 w 3102"/>
                <a:gd name="T83" fmla="*/ 252 h 1329"/>
                <a:gd name="T84" fmla="*/ 2379 w 3102"/>
                <a:gd name="T85" fmla="*/ 128 h 1329"/>
                <a:gd name="T86" fmla="*/ 2136 w 3102"/>
                <a:gd name="T87" fmla="*/ 45 h 1329"/>
                <a:gd name="T88" fmla="*/ 1890 w 3102"/>
                <a:gd name="T89" fmla="*/ 3 h 1329"/>
                <a:gd name="T90" fmla="*/ 1636 w 3102"/>
                <a:gd name="T91" fmla="*/ 7 h 1329"/>
                <a:gd name="T92" fmla="*/ 1379 w 3102"/>
                <a:gd name="T93" fmla="*/ 51 h 1329"/>
                <a:gd name="T94" fmla="*/ 1125 w 3102"/>
                <a:gd name="T95" fmla="*/ 138 h 1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102" h="1329">
                  <a:moveTo>
                    <a:pt x="1125" y="138"/>
                  </a:moveTo>
                  <a:lnTo>
                    <a:pt x="1125" y="138"/>
                  </a:lnTo>
                  <a:lnTo>
                    <a:pt x="1085" y="157"/>
                  </a:lnTo>
                  <a:lnTo>
                    <a:pt x="1050" y="173"/>
                  </a:lnTo>
                  <a:lnTo>
                    <a:pt x="1019" y="190"/>
                  </a:lnTo>
                  <a:lnTo>
                    <a:pt x="990" y="208"/>
                  </a:lnTo>
                  <a:lnTo>
                    <a:pt x="928" y="244"/>
                  </a:lnTo>
                  <a:lnTo>
                    <a:pt x="844" y="294"/>
                  </a:lnTo>
                  <a:lnTo>
                    <a:pt x="844" y="294"/>
                  </a:lnTo>
                  <a:lnTo>
                    <a:pt x="825" y="301"/>
                  </a:lnTo>
                  <a:lnTo>
                    <a:pt x="807" y="306"/>
                  </a:lnTo>
                  <a:lnTo>
                    <a:pt x="787" y="310"/>
                  </a:lnTo>
                  <a:lnTo>
                    <a:pt x="765" y="314"/>
                  </a:lnTo>
                  <a:lnTo>
                    <a:pt x="741" y="314"/>
                  </a:lnTo>
                  <a:lnTo>
                    <a:pt x="719" y="314"/>
                  </a:lnTo>
                  <a:lnTo>
                    <a:pt x="670" y="312"/>
                  </a:lnTo>
                  <a:lnTo>
                    <a:pt x="670" y="312"/>
                  </a:lnTo>
                  <a:lnTo>
                    <a:pt x="606" y="310"/>
                  </a:lnTo>
                  <a:lnTo>
                    <a:pt x="575" y="310"/>
                  </a:lnTo>
                  <a:lnTo>
                    <a:pt x="544" y="312"/>
                  </a:lnTo>
                  <a:lnTo>
                    <a:pt x="511" y="317"/>
                  </a:lnTo>
                  <a:lnTo>
                    <a:pt x="480" y="325"/>
                  </a:lnTo>
                  <a:lnTo>
                    <a:pt x="449" y="336"/>
                  </a:lnTo>
                  <a:lnTo>
                    <a:pt x="435" y="341"/>
                  </a:lnTo>
                  <a:lnTo>
                    <a:pt x="420" y="350"/>
                  </a:lnTo>
                  <a:lnTo>
                    <a:pt x="420" y="350"/>
                  </a:lnTo>
                  <a:lnTo>
                    <a:pt x="398" y="363"/>
                  </a:lnTo>
                  <a:lnTo>
                    <a:pt x="380" y="378"/>
                  </a:lnTo>
                  <a:lnTo>
                    <a:pt x="362" y="390"/>
                  </a:lnTo>
                  <a:lnTo>
                    <a:pt x="347" y="405"/>
                  </a:lnTo>
                  <a:lnTo>
                    <a:pt x="332" y="418"/>
                  </a:lnTo>
                  <a:lnTo>
                    <a:pt x="321" y="432"/>
                  </a:lnTo>
                  <a:lnTo>
                    <a:pt x="310" y="447"/>
                  </a:lnTo>
                  <a:lnTo>
                    <a:pt x="303" y="460"/>
                  </a:lnTo>
                  <a:lnTo>
                    <a:pt x="289" y="489"/>
                  </a:lnTo>
                  <a:lnTo>
                    <a:pt x="279" y="516"/>
                  </a:lnTo>
                  <a:lnTo>
                    <a:pt x="272" y="546"/>
                  </a:lnTo>
                  <a:lnTo>
                    <a:pt x="267" y="577"/>
                  </a:lnTo>
                  <a:lnTo>
                    <a:pt x="261" y="606"/>
                  </a:lnTo>
                  <a:lnTo>
                    <a:pt x="254" y="637"/>
                  </a:lnTo>
                  <a:lnTo>
                    <a:pt x="247" y="668"/>
                  </a:lnTo>
                  <a:lnTo>
                    <a:pt x="234" y="699"/>
                  </a:lnTo>
                  <a:lnTo>
                    <a:pt x="226" y="715"/>
                  </a:lnTo>
                  <a:lnTo>
                    <a:pt x="217" y="732"/>
                  </a:lnTo>
                  <a:lnTo>
                    <a:pt x="206" y="748"/>
                  </a:lnTo>
                  <a:lnTo>
                    <a:pt x="195" y="765"/>
                  </a:lnTo>
                  <a:lnTo>
                    <a:pt x="181" y="781"/>
                  </a:lnTo>
                  <a:lnTo>
                    <a:pt x="166" y="798"/>
                  </a:lnTo>
                  <a:lnTo>
                    <a:pt x="148" y="816"/>
                  </a:lnTo>
                  <a:lnTo>
                    <a:pt x="128" y="832"/>
                  </a:lnTo>
                  <a:lnTo>
                    <a:pt x="128" y="832"/>
                  </a:lnTo>
                  <a:lnTo>
                    <a:pt x="108" y="849"/>
                  </a:lnTo>
                  <a:lnTo>
                    <a:pt x="91" y="867"/>
                  </a:lnTo>
                  <a:lnTo>
                    <a:pt x="73" y="885"/>
                  </a:lnTo>
                  <a:lnTo>
                    <a:pt x="58" y="904"/>
                  </a:lnTo>
                  <a:lnTo>
                    <a:pt x="46" y="924"/>
                  </a:lnTo>
                  <a:lnTo>
                    <a:pt x="35" y="942"/>
                  </a:lnTo>
                  <a:lnTo>
                    <a:pt x="24" y="962"/>
                  </a:lnTo>
                  <a:lnTo>
                    <a:pt x="16" y="982"/>
                  </a:lnTo>
                  <a:lnTo>
                    <a:pt x="9" y="1002"/>
                  </a:lnTo>
                  <a:lnTo>
                    <a:pt x="4" y="1020"/>
                  </a:lnTo>
                  <a:lnTo>
                    <a:pt x="2" y="1040"/>
                  </a:lnTo>
                  <a:lnTo>
                    <a:pt x="0" y="1061"/>
                  </a:lnTo>
                  <a:lnTo>
                    <a:pt x="2" y="1081"/>
                  </a:lnTo>
                  <a:lnTo>
                    <a:pt x="4" y="1099"/>
                  </a:lnTo>
                  <a:lnTo>
                    <a:pt x="9" y="1117"/>
                  </a:lnTo>
                  <a:lnTo>
                    <a:pt x="15" y="1135"/>
                  </a:lnTo>
                  <a:lnTo>
                    <a:pt x="24" y="1154"/>
                  </a:lnTo>
                  <a:lnTo>
                    <a:pt x="35" y="1172"/>
                  </a:lnTo>
                  <a:lnTo>
                    <a:pt x="48" y="1188"/>
                  </a:lnTo>
                  <a:lnTo>
                    <a:pt x="62" y="1205"/>
                  </a:lnTo>
                  <a:lnTo>
                    <a:pt x="79" y="1219"/>
                  </a:lnTo>
                  <a:lnTo>
                    <a:pt x="97" y="1234"/>
                  </a:lnTo>
                  <a:lnTo>
                    <a:pt x="119" y="1249"/>
                  </a:lnTo>
                  <a:lnTo>
                    <a:pt x="141" y="1261"/>
                  </a:lnTo>
                  <a:lnTo>
                    <a:pt x="166" y="1272"/>
                  </a:lnTo>
                  <a:lnTo>
                    <a:pt x="194" y="1283"/>
                  </a:lnTo>
                  <a:lnTo>
                    <a:pt x="225" y="1294"/>
                  </a:lnTo>
                  <a:lnTo>
                    <a:pt x="256" y="1302"/>
                  </a:lnTo>
                  <a:lnTo>
                    <a:pt x="290" y="1309"/>
                  </a:lnTo>
                  <a:lnTo>
                    <a:pt x="329" y="1314"/>
                  </a:lnTo>
                  <a:lnTo>
                    <a:pt x="367" y="1320"/>
                  </a:lnTo>
                  <a:lnTo>
                    <a:pt x="409" y="1322"/>
                  </a:lnTo>
                  <a:lnTo>
                    <a:pt x="409" y="1322"/>
                  </a:lnTo>
                  <a:lnTo>
                    <a:pt x="484" y="1325"/>
                  </a:lnTo>
                  <a:lnTo>
                    <a:pt x="595" y="1327"/>
                  </a:lnTo>
                  <a:lnTo>
                    <a:pt x="736" y="1327"/>
                  </a:lnTo>
                  <a:lnTo>
                    <a:pt x="895" y="1329"/>
                  </a:lnTo>
                  <a:lnTo>
                    <a:pt x="1066" y="1327"/>
                  </a:lnTo>
                  <a:lnTo>
                    <a:pt x="1238" y="1325"/>
                  </a:lnTo>
                  <a:lnTo>
                    <a:pt x="1406" y="1322"/>
                  </a:lnTo>
                  <a:lnTo>
                    <a:pt x="1559" y="1316"/>
                  </a:lnTo>
                  <a:lnTo>
                    <a:pt x="1559" y="1316"/>
                  </a:lnTo>
                  <a:lnTo>
                    <a:pt x="1663" y="1312"/>
                  </a:lnTo>
                  <a:lnTo>
                    <a:pt x="1798" y="1312"/>
                  </a:lnTo>
                  <a:lnTo>
                    <a:pt x="2125" y="1316"/>
                  </a:lnTo>
                  <a:lnTo>
                    <a:pt x="2125" y="1316"/>
                  </a:lnTo>
                  <a:lnTo>
                    <a:pt x="2359" y="1320"/>
                  </a:lnTo>
                  <a:lnTo>
                    <a:pt x="2576" y="1322"/>
                  </a:lnTo>
                  <a:lnTo>
                    <a:pt x="2669" y="1320"/>
                  </a:lnTo>
                  <a:lnTo>
                    <a:pt x="2748" y="1318"/>
                  </a:lnTo>
                  <a:lnTo>
                    <a:pt x="2812" y="1314"/>
                  </a:lnTo>
                  <a:lnTo>
                    <a:pt x="2836" y="1311"/>
                  </a:lnTo>
                  <a:lnTo>
                    <a:pt x="2854" y="1309"/>
                  </a:lnTo>
                  <a:lnTo>
                    <a:pt x="2854" y="1309"/>
                  </a:lnTo>
                  <a:lnTo>
                    <a:pt x="2883" y="1302"/>
                  </a:lnTo>
                  <a:lnTo>
                    <a:pt x="2909" y="1294"/>
                  </a:lnTo>
                  <a:lnTo>
                    <a:pt x="2932" y="1285"/>
                  </a:lnTo>
                  <a:lnTo>
                    <a:pt x="2954" y="1276"/>
                  </a:lnTo>
                  <a:lnTo>
                    <a:pt x="2976" y="1267"/>
                  </a:lnTo>
                  <a:lnTo>
                    <a:pt x="2994" y="1256"/>
                  </a:lnTo>
                  <a:lnTo>
                    <a:pt x="3011" y="1245"/>
                  </a:lnTo>
                  <a:lnTo>
                    <a:pt x="3027" y="1234"/>
                  </a:lnTo>
                  <a:lnTo>
                    <a:pt x="3040" y="1221"/>
                  </a:lnTo>
                  <a:lnTo>
                    <a:pt x="3053" y="1208"/>
                  </a:lnTo>
                  <a:lnTo>
                    <a:pt x="3064" y="1194"/>
                  </a:lnTo>
                  <a:lnTo>
                    <a:pt x="3073" y="1181"/>
                  </a:lnTo>
                  <a:lnTo>
                    <a:pt x="3080" y="1166"/>
                  </a:lnTo>
                  <a:lnTo>
                    <a:pt x="3088" y="1152"/>
                  </a:lnTo>
                  <a:lnTo>
                    <a:pt x="3093" y="1135"/>
                  </a:lnTo>
                  <a:lnTo>
                    <a:pt x="3097" y="1121"/>
                  </a:lnTo>
                  <a:lnTo>
                    <a:pt x="3100" y="1104"/>
                  </a:lnTo>
                  <a:lnTo>
                    <a:pt x="3100" y="1090"/>
                  </a:lnTo>
                  <a:lnTo>
                    <a:pt x="3102" y="1073"/>
                  </a:lnTo>
                  <a:lnTo>
                    <a:pt x="3100" y="1057"/>
                  </a:lnTo>
                  <a:lnTo>
                    <a:pt x="3097" y="1024"/>
                  </a:lnTo>
                  <a:lnTo>
                    <a:pt x="3088" y="991"/>
                  </a:lnTo>
                  <a:lnTo>
                    <a:pt x="3077" y="958"/>
                  </a:lnTo>
                  <a:lnTo>
                    <a:pt x="3062" y="925"/>
                  </a:lnTo>
                  <a:lnTo>
                    <a:pt x="3046" y="893"/>
                  </a:lnTo>
                  <a:lnTo>
                    <a:pt x="3025" y="863"/>
                  </a:lnTo>
                  <a:lnTo>
                    <a:pt x="3025" y="863"/>
                  </a:lnTo>
                  <a:lnTo>
                    <a:pt x="3007" y="840"/>
                  </a:lnTo>
                  <a:lnTo>
                    <a:pt x="2987" y="820"/>
                  </a:lnTo>
                  <a:lnTo>
                    <a:pt x="2967" y="801"/>
                  </a:lnTo>
                  <a:lnTo>
                    <a:pt x="2945" y="787"/>
                  </a:lnTo>
                  <a:lnTo>
                    <a:pt x="2923" y="774"/>
                  </a:lnTo>
                  <a:lnTo>
                    <a:pt x="2903" y="763"/>
                  </a:lnTo>
                  <a:lnTo>
                    <a:pt x="2863" y="745"/>
                  </a:lnTo>
                  <a:lnTo>
                    <a:pt x="2847" y="737"/>
                  </a:lnTo>
                  <a:lnTo>
                    <a:pt x="2830" y="728"/>
                  </a:lnTo>
                  <a:lnTo>
                    <a:pt x="2819" y="719"/>
                  </a:lnTo>
                  <a:lnTo>
                    <a:pt x="2810" y="710"/>
                  </a:lnTo>
                  <a:lnTo>
                    <a:pt x="2805" y="699"/>
                  </a:lnTo>
                  <a:lnTo>
                    <a:pt x="2805" y="694"/>
                  </a:lnTo>
                  <a:lnTo>
                    <a:pt x="2805" y="688"/>
                  </a:lnTo>
                  <a:lnTo>
                    <a:pt x="2808" y="673"/>
                  </a:lnTo>
                  <a:lnTo>
                    <a:pt x="2817" y="657"/>
                  </a:lnTo>
                  <a:lnTo>
                    <a:pt x="2817" y="657"/>
                  </a:lnTo>
                  <a:lnTo>
                    <a:pt x="2830" y="637"/>
                  </a:lnTo>
                  <a:lnTo>
                    <a:pt x="2839" y="615"/>
                  </a:lnTo>
                  <a:lnTo>
                    <a:pt x="2847" y="593"/>
                  </a:lnTo>
                  <a:lnTo>
                    <a:pt x="2850" y="571"/>
                  </a:lnTo>
                  <a:lnTo>
                    <a:pt x="2850" y="549"/>
                  </a:lnTo>
                  <a:lnTo>
                    <a:pt x="2850" y="527"/>
                  </a:lnTo>
                  <a:lnTo>
                    <a:pt x="2845" y="505"/>
                  </a:lnTo>
                  <a:lnTo>
                    <a:pt x="2837" y="484"/>
                  </a:lnTo>
                  <a:lnTo>
                    <a:pt x="2828" y="462"/>
                  </a:lnTo>
                  <a:lnTo>
                    <a:pt x="2817" y="440"/>
                  </a:lnTo>
                  <a:lnTo>
                    <a:pt x="2803" y="418"/>
                  </a:lnTo>
                  <a:lnTo>
                    <a:pt x="2786" y="398"/>
                  </a:lnTo>
                  <a:lnTo>
                    <a:pt x="2768" y="376"/>
                  </a:lnTo>
                  <a:lnTo>
                    <a:pt x="2748" y="354"/>
                  </a:lnTo>
                  <a:lnTo>
                    <a:pt x="2726" y="334"/>
                  </a:lnTo>
                  <a:lnTo>
                    <a:pt x="2702" y="312"/>
                  </a:lnTo>
                  <a:lnTo>
                    <a:pt x="2677" y="292"/>
                  </a:lnTo>
                  <a:lnTo>
                    <a:pt x="2649" y="272"/>
                  </a:lnTo>
                  <a:lnTo>
                    <a:pt x="2620" y="252"/>
                  </a:lnTo>
                  <a:lnTo>
                    <a:pt x="2589" y="233"/>
                  </a:lnTo>
                  <a:lnTo>
                    <a:pt x="2523" y="197"/>
                  </a:lnTo>
                  <a:lnTo>
                    <a:pt x="2452" y="160"/>
                  </a:lnTo>
                  <a:lnTo>
                    <a:pt x="2379" y="128"/>
                  </a:lnTo>
                  <a:lnTo>
                    <a:pt x="2301" y="98"/>
                  </a:lnTo>
                  <a:lnTo>
                    <a:pt x="2218" y="71"/>
                  </a:lnTo>
                  <a:lnTo>
                    <a:pt x="2136" y="45"/>
                  </a:lnTo>
                  <a:lnTo>
                    <a:pt x="2136" y="45"/>
                  </a:lnTo>
                  <a:lnTo>
                    <a:pt x="2074" y="31"/>
                  </a:lnTo>
                  <a:lnTo>
                    <a:pt x="2014" y="20"/>
                  </a:lnTo>
                  <a:lnTo>
                    <a:pt x="1952" y="11"/>
                  </a:lnTo>
                  <a:lnTo>
                    <a:pt x="1890" y="3"/>
                  </a:lnTo>
                  <a:lnTo>
                    <a:pt x="1826" y="0"/>
                  </a:lnTo>
                  <a:lnTo>
                    <a:pt x="1762" y="0"/>
                  </a:lnTo>
                  <a:lnTo>
                    <a:pt x="1700" y="2"/>
                  </a:lnTo>
                  <a:lnTo>
                    <a:pt x="1636" y="7"/>
                  </a:lnTo>
                  <a:lnTo>
                    <a:pt x="1570" y="14"/>
                  </a:lnTo>
                  <a:lnTo>
                    <a:pt x="1506" y="23"/>
                  </a:lnTo>
                  <a:lnTo>
                    <a:pt x="1442" y="36"/>
                  </a:lnTo>
                  <a:lnTo>
                    <a:pt x="1379" y="51"/>
                  </a:lnTo>
                  <a:lnTo>
                    <a:pt x="1315" y="69"/>
                  </a:lnTo>
                  <a:lnTo>
                    <a:pt x="1251" y="91"/>
                  </a:lnTo>
                  <a:lnTo>
                    <a:pt x="1189" y="113"/>
                  </a:lnTo>
                  <a:lnTo>
                    <a:pt x="1125" y="138"/>
                  </a:lnTo>
                  <a:close/>
                </a:path>
              </a:pathLst>
            </a:custGeom>
            <a:solidFill>
              <a:srgbClr val="F6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 name="Freeform 6">
              <a:extLst>
                <a:ext uri="{FF2B5EF4-FFF2-40B4-BE49-F238E27FC236}">
                  <a16:creationId xmlns:a16="http://schemas.microsoft.com/office/drawing/2014/main" xmlns="" id="{0D4E9E37-73F2-40BE-950D-FC8B937BF16D}"/>
                </a:ext>
              </a:extLst>
            </p:cNvPr>
            <p:cNvSpPr>
              <a:spLocks/>
            </p:cNvSpPr>
            <p:nvPr/>
          </p:nvSpPr>
          <p:spPr bwMode="auto">
            <a:xfrm>
              <a:off x="3660776" y="2370139"/>
              <a:ext cx="4924425" cy="2109788"/>
            </a:xfrm>
            <a:custGeom>
              <a:avLst/>
              <a:gdLst>
                <a:gd name="T0" fmla="*/ 1050 w 3102"/>
                <a:gd name="T1" fmla="*/ 173 h 1329"/>
                <a:gd name="T2" fmla="*/ 844 w 3102"/>
                <a:gd name="T3" fmla="*/ 294 h 1329"/>
                <a:gd name="T4" fmla="*/ 787 w 3102"/>
                <a:gd name="T5" fmla="*/ 310 h 1329"/>
                <a:gd name="T6" fmla="*/ 670 w 3102"/>
                <a:gd name="T7" fmla="*/ 312 h 1329"/>
                <a:gd name="T8" fmla="*/ 544 w 3102"/>
                <a:gd name="T9" fmla="*/ 312 h 1329"/>
                <a:gd name="T10" fmla="*/ 435 w 3102"/>
                <a:gd name="T11" fmla="*/ 341 h 1329"/>
                <a:gd name="T12" fmla="*/ 380 w 3102"/>
                <a:gd name="T13" fmla="*/ 378 h 1329"/>
                <a:gd name="T14" fmla="*/ 321 w 3102"/>
                <a:gd name="T15" fmla="*/ 432 h 1329"/>
                <a:gd name="T16" fmla="*/ 279 w 3102"/>
                <a:gd name="T17" fmla="*/ 516 h 1329"/>
                <a:gd name="T18" fmla="*/ 254 w 3102"/>
                <a:gd name="T19" fmla="*/ 637 h 1329"/>
                <a:gd name="T20" fmla="*/ 217 w 3102"/>
                <a:gd name="T21" fmla="*/ 732 h 1329"/>
                <a:gd name="T22" fmla="*/ 166 w 3102"/>
                <a:gd name="T23" fmla="*/ 798 h 1329"/>
                <a:gd name="T24" fmla="*/ 108 w 3102"/>
                <a:gd name="T25" fmla="*/ 849 h 1329"/>
                <a:gd name="T26" fmla="*/ 46 w 3102"/>
                <a:gd name="T27" fmla="*/ 924 h 1329"/>
                <a:gd name="T28" fmla="*/ 9 w 3102"/>
                <a:gd name="T29" fmla="*/ 1002 h 1329"/>
                <a:gd name="T30" fmla="*/ 2 w 3102"/>
                <a:gd name="T31" fmla="*/ 1081 h 1329"/>
                <a:gd name="T32" fmla="*/ 24 w 3102"/>
                <a:gd name="T33" fmla="*/ 1154 h 1329"/>
                <a:gd name="T34" fmla="*/ 79 w 3102"/>
                <a:gd name="T35" fmla="*/ 1219 h 1329"/>
                <a:gd name="T36" fmla="*/ 166 w 3102"/>
                <a:gd name="T37" fmla="*/ 1272 h 1329"/>
                <a:gd name="T38" fmla="*/ 290 w 3102"/>
                <a:gd name="T39" fmla="*/ 1309 h 1329"/>
                <a:gd name="T40" fmla="*/ 409 w 3102"/>
                <a:gd name="T41" fmla="*/ 1322 h 1329"/>
                <a:gd name="T42" fmla="*/ 895 w 3102"/>
                <a:gd name="T43" fmla="*/ 1329 h 1329"/>
                <a:gd name="T44" fmla="*/ 1559 w 3102"/>
                <a:gd name="T45" fmla="*/ 1316 h 1329"/>
                <a:gd name="T46" fmla="*/ 2125 w 3102"/>
                <a:gd name="T47" fmla="*/ 1316 h 1329"/>
                <a:gd name="T48" fmla="*/ 2669 w 3102"/>
                <a:gd name="T49" fmla="*/ 1320 h 1329"/>
                <a:gd name="T50" fmla="*/ 2854 w 3102"/>
                <a:gd name="T51" fmla="*/ 1309 h 1329"/>
                <a:gd name="T52" fmla="*/ 2932 w 3102"/>
                <a:gd name="T53" fmla="*/ 1285 h 1329"/>
                <a:gd name="T54" fmla="*/ 3011 w 3102"/>
                <a:gd name="T55" fmla="*/ 1245 h 1329"/>
                <a:gd name="T56" fmla="*/ 3064 w 3102"/>
                <a:gd name="T57" fmla="*/ 1194 h 1329"/>
                <a:gd name="T58" fmla="*/ 3093 w 3102"/>
                <a:gd name="T59" fmla="*/ 1135 h 1329"/>
                <a:gd name="T60" fmla="*/ 3102 w 3102"/>
                <a:gd name="T61" fmla="*/ 1073 h 1329"/>
                <a:gd name="T62" fmla="*/ 3077 w 3102"/>
                <a:gd name="T63" fmla="*/ 958 h 1329"/>
                <a:gd name="T64" fmla="*/ 3025 w 3102"/>
                <a:gd name="T65" fmla="*/ 863 h 1329"/>
                <a:gd name="T66" fmla="*/ 2945 w 3102"/>
                <a:gd name="T67" fmla="*/ 787 h 1329"/>
                <a:gd name="T68" fmla="*/ 2847 w 3102"/>
                <a:gd name="T69" fmla="*/ 737 h 1329"/>
                <a:gd name="T70" fmla="*/ 2805 w 3102"/>
                <a:gd name="T71" fmla="*/ 699 h 1329"/>
                <a:gd name="T72" fmla="*/ 2817 w 3102"/>
                <a:gd name="T73" fmla="*/ 657 h 1329"/>
                <a:gd name="T74" fmla="*/ 2847 w 3102"/>
                <a:gd name="T75" fmla="*/ 593 h 1329"/>
                <a:gd name="T76" fmla="*/ 2845 w 3102"/>
                <a:gd name="T77" fmla="*/ 505 h 1329"/>
                <a:gd name="T78" fmla="*/ 2803 w 3102"/>
                <a:gd name="T79" fmla="*/ 418 h 1329"/>
                <a:gd name="T80" fmla="*/ 2726 w 3102"/>
                <a:gd name="T81" fmla="*/ 334 h 1329"/>
                <a:gd name="T82" fmla="*/ 2620 w 3102"/>
                <a:gd name="T83" fmla="*/ 252 h 1329"/>
                <a:gd name="T84" fmla="*/ 2379 w 3102"/>
                <a:gd name="T85" fmla="*/ 128 h 1329"/>
                <a:gd name="T86" fmla="*/ 2136 w 3102"/>
                <a:gd name="T87" fmla="*/ 45 h 1329"/>
                <a:gd name="T88" fmla="*/ 1890 w 3102"/>
                <a:gd name="T89" fmla="*/ 3 h 1329"/>
                <a:gd name="T90" fmla="*/ 1636 w 3102"/>
                <a:gd name="T91" fmla="*/ 7 h 1329"/>
                <a:gd name="T92" fmla="*/ 1379 w 3102"/>
                <a:gd name="T93" fmla="*/ 51 h 1329"/>
                <a:gd name="T94" fmla="*/ 1125 w 3102"/>
                <a:gd name="T95" fmla="*/ 138 h 1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102" h="1329">
                  <a:moveTo>
                    <a:pt x="1125" y="138"/>
                  </a:moveTo>
                  <a:lnTo>
                    <a:pt x="1125" y="138"/>
                  </a:lnTo>
                  <a:lnTo>
                    <a:pt x="1085" y="157"/>
                  </a:lnTo>
                  <a:lnTo>
                    <a:pt x="1050" y="173"/>
                  </a:lnTo>
                  <a:lnTo>
                    <a:pt x="1019" y="190"/>
                  </a:lnTo>
                  <a:lnTo>
                    <a:pt x="990" y="208"/>
                  </a:lnTo>
                  <a:lnTo>
                    <a:pt x="928" y="244"/>
                  </a:lnTo>
                  <a:lnTo>
                    <a:pt x="844" y="294"/>
                  </a:lnTo>
                  <a:lnTo>
                    <a:pt x="844" y="294"/>
                  </a:lnTo>
                  <a:lnTo>
                    <a:pt x="825" y="301"/>
                  </a:lnTo>
                  <a:lnTo>
                    <a:pt x="807" y="306"/>
                  </a:lnTo>
                  <a:lnTo>
                    <a:pt x="787" y="310"/>
                  </a:lnTo>
                  <a:lnTo>
                    <a:pt x="765" y="314"/>
                  </a:lnTo>
                  <a:lnTo>
                    <a:pt x="741" y="314"/>
                  </a:lnTo>
                  <a:lnTo>
                    <a:pt x="719" y="314"/>
                  </a:lnTo>
                  <a:lnTo>
                    <a:pt x="670" y="312"/>
                  </a:lnTo>
                  <a:lnTo>
                    <a:pt x="670" y="312"/>
                  </a:lnTo>
                  <a:lnTo>
                    <a:pt x="606" y="310"/>
                  </a:lnTo>
                  <a:lnTo>
                    <a:pt x="575" y="310"/>
                  </a:lnTo>
                  <a:lnTo>
                    <a:pt x="544" y="312"/>
                  </a:lnTo>
                  <a:lnTo>
                    <a:pt x="511" y="317"/>
                  </a:lnTo>
                  <a:lnTo>
                    <a:pt x="480" y="325"/>
                  </a:lnTo>
                  <a:lnTo>
                    <a:pt x="449" y="336"/>
                  </a:lnTo>
                  <a:lnTo>
                    <a:pt x="435" y="341"/>
                  </a:lnTo>
                  <a:lnTo>
                    <a:pt x="420" y="350"/>
                  </a:lnTo>
                  <a:lnTo>
                    <a:pt x="420" y="350"/>
                  </a:lnTo>
                  <a:lnTo>
                    <a:pt x="398" y="363"/>
                  </a:lnTo>
                  <a:lnTo>
                    <a:pt x="380" y="378"/>
                  </a:lnTo>
                  <a:lnTo>
                    <a:pt x="362" y="390"/>
                  </a:lnTo>
                  <a:lnTo>
                    <a:pt x="347" y="405"/>
                  </a:lnTo>
                  <a:lnTo>
                    <a:pt x="332" y="418"/>
                  </a:lnTo>
                  <a:lnTo>
                    <a:pt x="321" y="432"/>
                  </a:lnTo>
                  <a:lnTo>
                    <a:pt x="310" y="447"/>
                  </a:lnTo>
                  <a:lnTo>
                    <a:pt x="303" y="460"/>
                  </a:lnTo>
                  <a:lnTo>
                    <a:pt x="289" y="489"/>
                  </a:lnTo>
                  <a:lnTo>
                    <a:pt x="279" y="516"/>
                  </a:lnTo>
                  <a:lnTo>
                    <a:pt x="272" y="546"/>
                  </a:lnTo>
                  <a:lnTo>
                    <a:pt x="267" y="577"/>
                  </a:lnTo>
                  <a:lnTo>
                    <a:pt x="261" y="606"/>
                  </a:lnTo>
                  <a:lnTo>
                    <a:pt x="254" y="637"/>
                  </a:lnTo>
                  <a:lnTo>
                    <a:pt x="247" y="668"/>
                  </a:lnTo>
                  <a:lnTo>
                    <a:pt x="234" y="699"/>
                  </a:lnTo>
                  <a:lnTo>
                    <a:pt x="226" y="715"/>
                  </a:lnTo>
                  <a:lnTo>
                    <a:pt x="217" y="732"/>
                  </a:lnTo>
                  <a:lnTo>
                    <a:pt x="206" y="748"/>
                  </a:lnTo>
                  <a:lnTo>
                    <a:pt x="195" y="765"/>
                  </a:lnTo>
                  <a:lnTo>
                    <a:pt x="181" y="781"/>
                  </a:lnTo>
                  <a:lnTo>
                    <a:pt x="166" y="798"/>
                  </a:lnTo>
                  <a:lnTo>
                    <a:pt x="148" y="816"/>
                  </a:lnTo>
                  <a:lnTo>
                    <a:pt x="128" y="832"/>
                  </a:lnTo>
                  <a:lnTo>
                    <a:pt x="128" y="832"/>
                  </a:lnTo>
                  <a:lnTo>
                    <a:pt x="108" y="849"/>
                  </a:lnTo>
                  <a:lnTo>
                    <a:pt x="91" y="867"/>
                  </a:lnTo>
                  <a:lnTo>
                    <a:pt x="73" y="885"/>
                  </a:lnTo>
                  <a:lnTo>
                    <a:pt x="58" y="904"/>
                  </a:lnTo>
                  <a:lnTo>
                    <a:pt x="46" y="924"/>
                  </a:lnTo>
                  <a:lnTo>
                    <a:pt x="35" y="942"/>
                  </a:lnTo>
                  <a:lnTo>
                    <a:pt x="24" y="962"/>
                  </a:lnTo>
                  <a:lnTo>
                    <a:pt x="16" y="982"/>
                  </a:lnTo>
                  <a:lnTo>
                    <a:pt x="9" y="1002"/>
                  </a:lnTo>
                  <a:lnTo>
                    <a:pt x="4" y="1020"/>
                  </a:lnTo>
                  <a:lnTo>
                    <a:pt x="2" y="1040"/>
                  </a:lnTo>
                  <a:lnTo>
                    <a:pt x="0" y="1061"/>
                  </a:lnTo>
                  <a:lnTo>
                    <a:pt x="2" y="1081"/>
                  </a:lnTo>
                  <a:lnTo>
                    <a:pt x="4" y="1099"/>
                  </a:lnTo>
                  <a:lnTo>
                    <a:pt x="9" y="1117"/>
                  </a:lnTo>
                  <a:lnTo>
                    <a:pt x="15" y="1135"/>
                  </a:lnTo>
                  <a:lnTo>
                    <a:pt x="24" y="1154"/>
                  </a:lnTo>
                  <a:lnTo>
                    <a:pt x="35" y="1172"/>
                  </a:lnTo>
                  <a:lnTo>
                    <a:pt x="48" y="1188"/>
                  </a:lnTo>
                  <a:lnTo>
                    <a:pt x="62" y="1205"/>
                  </a:lnTo>
                  <a:lnTo>
                    <a:pt x="79" y="1219"/>
                  </a:lnTo>
                  <a:lnTo>
                    <a:pt x="97" y="1234"/>
                  </a:lnTo>
                  <a:lnTo>
                    <a:pt x="119" y="1249"/>
                  </a:lnTo>
                  <a:lnTo>
                    <a:pt x="141" y="1261"/>
                  </a:lnTo>
                  <a:lnTo>
                    <a:pt x="166" y="1272"/>
                  </a:lnTo>
                  <a:lnTo>
                    <a:pt x="194" y="1283"/>
                  </a:lnTo>
                  <a:lnTo>
                    <a:pt x="225" y="1294"/>
                  </a:lnTo>
                  <a:lnTo>
                    <a:pt x="256" y="1302"/>
                  </a:lnTo>
                  <a:lnTo>
                    <a:pt x="290" y="1309"/>
                  </a:lnTo>
                  <a:lnTo>
                    <a:pt x="329" y="1314"/>
                  </a:lnTo>
                  <a:lnTo>
                    <a:pt x="367" y="1320"/>
                  </a:lnTo>
                  <a:lnTo>
                    <a:pt x="409" y="1322"/>
                  </a:lnTo>
                  <a:lnTo>
                    <a:pt x="409" y="1322"/>
                  </a:lnTo>
                  <a:lnTo>
                    <a:pt x="484" y="1325"/>
                  </a:lnTo>
                  <a:lnTo>
                    <a:pt x="595" y="1327"/>
                  </a:lnTo>
                  <a:lnTo>
                    <a:pt x="736" y="1327"/>
                  </a:lnTo>
                  <a:lnTo>
                    <a:pt x="895" y="1329"/>
                  </a:lnTo>
                  <a:lnTo>
                    <a:pt x="1066" y="1327"/>
                  </a:lnTo>
                  <a:lnTo>
                    <a:pt x="1238" y="1325"/>
                  </a:lnTo>
                  <a:lnTo>
                    <a:pt x="1406" y="1322"/>
                  </a:lnTo>
                  <a:lnTo>
                    <a:pt x="1559" y="1316"/>
                  </a:lnTo>
                  <a:lnTo>
                    <a:pt x="1559" y="1316"/>
                  </a:lnTo>
                  <a:lnTo>
                    <a:pt x="1663" y="1312"/>
                  </a:lnTo>
                  <a:lnTo>
                    <a:pt x="1798" y="1312"/>
                  </a:lnTo>
                  <a:lnTo>
                    <a:pt x="2125" y="1316"/>
                  </a:lnTo>
                  <a:lnTo>
                    <a:pt x="2125" y="1316"/>
                  </a:lnTo>
                  <a:lnTo>
                    <a:pt x="2359" y="1320"/>
                  </a:lnTo>
                  <a:lnTo>
                    <a:pt x="2576" y="1322"/>
                  </a:lnTo>
                  <a:lnTo>
                    <a:pt x="2669" y="1320"/>
                  </a:lnTo>
                  <a:lnTo>
                    <a:pt x="2748" y="1318"/>
                  </a:lnTo>
                  <a:lnTo>
                    <a:pt x="2812" y="1314"/>
                  </a:lnTo>
                  <a:lnTo>
                    <a:pt x="2836" y="1311"/>
                  </a:lnTo>
                  <a:lnTo>
                    <a:pt x="2854" y="1309"/>
                  </a:lnTo>
                  <a:lnTo>
                    <a:pt x="2854" y="1309"/>
                  </a:lnTo>
                  <a:lnTo>
                    <a:pt x="2883" y="1302"/>
                  </a:lnTo>
                  <a:lnTo>
                    <a:pt x="2909" y="1294"/>
                  </a:lnTo>
                  <a:lnTo>
                    <a:pt x="2932" y="1285"/>
                  </a:lnTo>
                  <a:lnTo>
                    <a:pt x="2954" y="1276"/>
                  </a:lnTo>
                  <a:lnTo>
                    <a:pt x="2976" y="1267"/>
                  </a:lnTo>
                  <a:lnTo>
                    <a:pt x="2994" y="1256"/>
                  </a:lnTo>
                  <a:lnTo>
                    <a:pt x="3011" y="1245"/>
                  </a:lnTo>
                  <a:lnTo>
                    <a:pt x="3027" y="1234"/>
                  </a:lnTo>
                  <a:lnTo>
                    <a:pt x="3040" y="1221"/>
                  </a:lnTo>
                  <a:lnTo>
                    <a:pt x="3053" y="1208"/>
                  </a:lnTo>
                  <a:lnTo>
                    <a:pt x="3064" y="1194"/>
                  </a:lnTo>
                  <a:lnTo>
                    <a:pt x="3073" y="1181"/>
                  </a:lnTo>
                  <a:lnTo>
                    <a:pt x="3080" y="1166"/>
                  </a:lnTo>
                  <a:lnTo>
                    <a:pt x="3088" y="1152"/>
                  </a:lnTo>
                  <a:lnTo>
                    <a:pt x="3093" y="1135"/>
                  </a:lnTo>
                  <a:lnTo>
                    <a:pt x="3097" y="1121"/>
                  </a:lnTo>
                  <a:lnTo>
                    <a:pt x="3100" y="1104"/>
                  </a:lnTo>
                  <a:lnTo>
                    <a:pt x="3100" y="1090"/>
                  </a:lnTo>
                  <a:lnTo>
                    <a:pt x="3102" y="1073"/>
                  </a:lnTo>
                  <a:lnTo>
                    <a:pt x="3100" y="1057"/>
                  </a:lnTo>
                  <a:lnTo>
                    <a:pt x="3097" y="1024"/>
                  </a:lnTo>
                  <a:lnTo>
                    <a:pt x="3088" y="991"/>
                  </a:lnTo>
                  <a:lnTo>
                    <a:pt x="3077" y="958"/>
                  </a:lnTo>
                  <a:lnTo>
                    <a:pt x="3062" y="925"/>
                  </a:lnTo>
                  <a:lnTo>
                    <a:pt x="3046" y="893"/>
                  </a:lnTo>
                  <a:lnTo>
                    <a:pt x="3025" y="863"/>
                  </a:lnTo>
                  <a:lnTo>
                    <a:pt x="3025" y="863"/>
                  </a:lnTo>
                  <a:lnTo>
                    <a:pt x="3007" y="840"/>
                  </a:lnTo>
                  <a:lnTo>
                    <a:pt x="2987" y="820"/>
                  </a:lnTo>
                  <a:lnTo>
                    <a:pt x="2967" y="801"/>
                  </a:lnTo>
                  <a:lnTo>
                    <a:pt x="2945" y="787"/>
                  </a:lnTo>
                  <a:lnTo>
                    <a:pt x="2923" y="774"/>
                  </a:lnTo>
                  <a:lnTo>
                    <a:pt x="2903" y="763"/>
                  </a:lnTo>
                  <a:lnTo>
                    <a:pt x="2863" y="745"/>
                  </a:lnTo>
                  <a:lnTo>
                    <a:pt x="2847" y="737"/>
                  </a:lnTo>
                  <a:lnTo>
                    <a:pt x="2830" y="728"/>
                  </a:lnTo>
                  <a:lnTo>
                    <a:pt x="2819" y="719"/>
                  </a:lnTo>
                  <a:lnTo>
                    <a:pt x="2810" y="710"/>
                  </a:lnTo>
                  <a:lnTo>
                    <a:pt x="2805" y="699"/>
                  </a:lnTo>
                  <a:lnTo>
                    <a:pt x="2805" y="694"/>
                  </a:lnTo>
                  <a:lnTo>
                    <a:pt x="2805" y="688"/>
                  </a:lnTo>
                  <a:lnTo>
                    <a:pt x="2808" y="673"/>
                  </a:lnTo>
                  <a:lnTo>
                    <a:pt x="2817" y="657"/>
                  </a:lnTo>
                  <a:lnTo>
                    <a:pt x="2817" y="657"/>
                  </a:lnTo>
                  <a:lnTo>
                    <a:pt x="2830" y="637"/>
                  </a:lnTo>
                  <a:lnTo>
                    <a:pt x="2839" y="615"/>
                  </a:lnTo>
                  <a:lnTo>
                    <a:pt x="2847" y="593"/>
                  </a:lnTo>
                  <a:lnTo>
                    <a:pt x="2850" y="571"/>
                  </a:lnTo>
                  <a:lnTo>
                    <a:pt x="2850" y="549"/>
                  </a:lnTo>
                  <a:lnTo>
                    <a:pt x="2850" y="527"/>
                  </a:lnTo>
                  <a:lnTo>
                    <a:pt x="2845" y="505"/>
                  </a:lnTo>
                  <a:lnTo>
                    <a:pt x="2837" y="484"/>
                  </a:lnTo>
                  <a:lnTo>
                    <a:pt x="2828" y="462"/>
                  </a:lnTo>
                  <a:lnTo>
                    <a:pt x="2817" y="440"/>
                  </a:lnTo>
                  <a:lnTo>
                    <a:pt x="2803" y="418"/>
                  </a:lnTo>
                  <a:lnTo>
                    <a:pt x="2786" y="398"/>
                  </a:lnTo>
                  <a:lnTo>
                    <a:pt x="2768" y="376"/>
                  </a:lnTo>
                  <a:lnTo>
                    <a:pt x="2748" y="354"/>
                  </a:lnTo>
                  <a:lnTo>
                    <a:pt x="2726" y="334"/>
                  </a:lnTo>
                  <a:lnTo>
                    <a:pt x="2702" y="312"/>
                  </a:lnTo>
                  <a:lnTo>
                    <a:pt x="2677" y="292"/>
                  </a:lnTo>
                  <a:lnTo>
                    <a:pt x="2649" y="272"/>
                  </a:lnTo>
                  <a:lnTo>
                    <a:pt x="2620" y="252"/>
                  </a:lnTo>
                  <a:lnTo>
                    <a:pt x="2589" y="233"/>
                  </a:lnTo>
                  <a:lnTo>
                    <a:pt x="2523" y="197"/>
                  </a:lnTo>
                  <a:lnTo>
                    <a:pt x="2452" y="160"/>
                  </a:lnTo>
                  <a:lnTo>
                    <a:pt x="2379" y="128"/>
                  </a:lnTo>
                  <a:lnTo>
                    <a:pt x="2301" y="98"/>
                  </a:lnTo>
                  <a:lnTo>
                    <a:pt x="2218" y="71"/>
                  </a:lnTo>
                  <a:lnTo>
                    <a:pt x="2136" y="45"/>
                  </a:lnTo>
                  <a:lnTo>
                    <a:pt x="2136" y="45"/>
                  </a:lnTo>
                  <a:lnTo>
                    <a:pt x="2074" y="31"/>
                  </a:lnTo>
                  <a:lnTo>
                    <a:pt x="2014" y="20"/>
                  </a:lnTo>
                  <a:lnTo>
                    <a:pt x="1952" y="11"/>
                  </a:lnTo>
                  <a:lnTo>
                    <a:pt x="1890" y="3"/>
                  </a:lnTo>
                  <a:lnTo>
                    <a:pt x="1826" y="0"/>
                  </a:lnTo>
                  <a:lnTo>
                    <a:pt x="1762" y="0"/>
                  </a:lnTo>
                  <a:lnTo>
                    <a:pt x="1700" y="2"/>
                  </a:lnTo>
                  <a:lnTo>
                    <a:pt x="1636" y="7"/>
                  </a:lnTo>
                  <a:lnTo>
                    <a:pt x="1570" y="14"/>
                  </a:lnTo>
                  <a:lnTo>
                    <a:pt x="1506" y="23"/>
                  </a:lnTo>
                  <a:lnTo>
                    <a:pt x="1442" y="36"/>
                  </a:lnTo>
                  <a:lnTo>
                    <a:pt x="1379" y="51"/>
                  </a:lnTo>
                  <a:lnTo>
                    <a:pt x="1315" y="69"/>
                  </a:lnTo>
                  <a:lnTo>
                    <a:pt x="1251" y="91"/>
                  </a:lnTo>
                  <a:lnTo>
                    <a:pt x="1189" y="113"/>
                  </a:lnTo>
                  <a:lnTo>
                    <a:pt x="1125" y="13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 name="Freeform 12">
              <a:extLst>
                <a:ext uri="{FF2B5EF4-FFF2-40B4-BE49-F238E27FC236}">
                  <a16:creationId xmlns:a16="http://schemas.microsoft.com/office/drawing/2014/main" xmlns="" id="{14FAF35B-5853-4766-B796-44A1B16B303A}"/>
                </a:ext>
              </a:extLst>
            </p:cNvPr>
            <p:cNvSpPr>
              <a:spLocks/>
            </p:cNvSpPr>
            <p:nvPr/>
          </p:nvSpPr>
          <p:spPr bwMode="auto">
            <a:xfrm>
              <a:off x="6864351" y="2798764"/>
              <a:ext cx="538163" cy="84138"/>
            </a:xfrm>
            <a:custGeom>
              <a:avLst/>
              <a:gdLst>
                <a:gd name="T0" fmla="*/ 303 w 339"/>
                <a:gd name="T1" fmla="*/ 7 h 53"/>
                <a:gd name="T2" fmla="*/ 303 w 339"/>
                <a:gd name="T3" fmla="*/ 7 h 53"/>
                <a:gd name="T4" fmla="*/ 283 w 339"/>
                <a:gd name="T5" fmla="*/ 2 h 53"/>
                <a:gd name="T6" fmla="*/ 261 w 339"/>
                <a:gd name="T7" fmla="*/ 0 h 53"/>
                <a:gd name="T8" fmla="*/ 241 w 339"/>
                <a:gd name="T9" fmla="*/ 0 h 53"/>
                <a:gd name="T10" fmla="*/ 219 w 339"/>
                <a:gd name="T11" fmla="*/ 4 h 53"/>
                <a:gd name="T12" fmla="*/ 208 w 339"/>
                <a:gd name="T13" fmla="*/ 13 h 53"/>
                <a:gd name="T14" fmla="*/ 208 w 339"/>
                <a:gd name="T15" fmla="*/ 13 h 53"/>
                <a:gd name="T16" fmla="*/ 200 w 339"/>
                <a:gd name="T17" fmla="*/ 11 h 53"/>
                <a:gd name="T18" fmla="*/ 189 w 339"/>
                <a:gd name="T19" fmla="*/ 11 h 53"/>
                <a:gd name="T20" fmla="*/ 162 w 339"/>
                <a:gd name="T21" fmla="*/ 13 h 53"/>
                <a:gd name="T22" fmla="*/ 127 w 339"/>
                <a:gd name="T23" fmla="*/ 16 h 53"/>
                <a:gd name="T24" fmla="*/ 91 w 339"/>
                <a:gd name="T25" fmla="*/ 24 h 53"/>
                <a:gd name="T26" fmla="*/ 56 w 339"/>
                <a:gd name="T27" fmla="*/ 31 h 53"/>
                <a:gd name="T28" fmla="*/ 27 w 339"/>
                <a:gd name="T29" fmla="*/ 38 h 53"/>
                <a:gd name="T30" fmla="*/ 7 w 339"/>
                <a:gd name="T31" fmla="*/ 44 h 53"/>
                <a:gd name="T32" fmla="*/ 0 w 339"/>
                <a:gd name="T33" fmla="*/ 49 h 53"/>
                <a:gd name="T34" fmla="*/ 0 w 339"/>
                <a:gd name="T35" fmla="*/ 49 h 53"/>
                <a:gd name="T36" fmla="*/ 1 w 339"/>
                <a:gd name="T37" fmla="*/ 49 h 53"/>
                <a:gd name="T38" fmla="*/ 11 w 339"/>
                <a:gd name="T39" fmla="*/ 51 h 53"/>
                <a:gd name="T40" fmla="*/ 42 w 339"/>
                <a:gd name="T41" fmla="*/ 53 h 53"/>
                <a:gd name="T42" fmla="*/ 140 w 339"/>
                <a:gd name="T43" fmla="*/ 53 h 53"/>
                <a:gd name="T44" fmla="*/ 252 w 339"/>
                <a:gd name="T45" fmla="*/ 47 h 53"/>
                <a:gd name="T46" fmla="*/ 297 w 339"/>
                <a:gd name="T47" fmla="*/ 46 h 53"/>
                <a:gd name="T48" fmla="*/ 330 w 339"/>
                <a:gd name="T49" fmla="*/ 42 h 53"/>
                <a:gd name="T50" fmla="*/ 330 w 339"/>
                <a:gd name="T51" fmla="*/ 42 h 53"/>
                <a:gd name="T52" fmla="*/ 337 w 339"/>
                <a:gd name="T53" fmla="*/ 38 h 53"/>
                <a:gd name="T54" fmla="*/ 339 w 339"/>
                <a:gd name="T55" fmla="*/ 36 h 53"/>
                <a:gd name="T56" fmla="*/ 339 w 339"/>
                <a:gd name="T57" fmla="*/ 35 h 53"/>
                <a:gd name="T58" fmla="*/ 337 w 339"/>
                <a:gd name="T59" fmla="*/ 29 h 53"/>
                <a:gd name="T60" fmla="*/ 332 w 339"/>
                <a:gd name="T61" fmla="*/ 24 h 53"/>
                <a:gd name="T62" fmla="*/ 319 w 339"/>
                <a:gd name="T63" fmla="*/ 15 h 53"/>
                <a:gd name="T64" fmla="*/ 303 w 339"/>
                <a:gd name="T65" fmla="*/ 7 h 53"/>
                <a:gd name="T66" fmla="*/ 303 w 339"/>
                <a:gd name="T67"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9" h="53">
                  <a:moveTo>
                    <a:pt x="303" y="7"/>
                  </a:moveTo>
                  <a:lnTo>
                    <a:pt x="303" y="7"/>
                  </a:lnTo>
                  <a:lnTo>
                    <a:pt x="283" y="2"/>
                  </a:lnTo>
                  <a:lnTo>
                    <a:pt x="261" y="0"/>
                  </a:lnTo>
                  <a:lnTo>
                    <a:pt x="241" y="0"/>
                  </a:lnTo>
                  <a:lnTo>
                    <a:pt x="219" y="4"/>
                  </a:lnTo>
                  <a:lnTo>
                    <a:pt x="208" y="13"/>
                  </a:lnTo>
                  <a:lnTo>
                    <a:pt x="208" y="13"/>
                  </a:lnTo>
                  <a:lnTo>
                    <a:pt x="200" y="11"/>
                  </a:lnTo>
                  <a:lnTo>
                    <a:pt x="189" y="11"/>
                  </a:lnTo>
                  <a:lnTo>
                    <a:pt x="162" y="13"/>
                  </a:lnTo>
                  <a:lnTo>
                    <a:pt x="127" y="16"/>
                  </a:lnTo>
                  <a:lnTo>
                    <a:pt x="91" y="24"/>
                  </a:lnTo>
                  <a:lnTo>
                    <a:pt x="56" y="31"/>
                  </a:lnTo>
                  <a:lnTo>
                    <a:pt x="27" y="38"/>
                  </a:lnTo>
                  <a:lnTo>
                    <a:pt x="7" y="44"/>
                  </a:lnTo>
                  <a:lnTo>
                    <a:pt x="0" y="49"/>
                  </a:lnTo>
                  <a:lnTo>
                    <a:pt x="0" y="49"/>
                  </a:lnTo>
                  <a:lnTo>
                    <a:pt x="1" y="49"/>
                  </a:lnTo>
                  <a:lnTo>
                    <a:pt x="11" y="51"/>
                  </a:lnTo>
                  <a:lnTo>
                    <a:pt x="42" y="53"/>
                  </a:lnTo>
                  <a:lnTo>
                    <a:pt x="140" y="53"/>
                  </a:lnTo>
                  <a:lnTo>
                    <a:pt x="252" y="47"/>
                  </a:lnTo>
                  <a:lnTo>
                    <a:pt x="297" y="46"/>
                  </a:lnTo>
                  <a:lnTo>
                    <a:pt x="330" y="42"/>
                  </a:lnTo>
                  <a:lnTo>
                    <a:pt x="330" y="42"/>
                  </a:lnTo>
                  <a:lnTo>
                    <a:pt x="337" y="38"/>
                  </a:lnTo>
                  <a:lnTo>
                    <a:pt x="339" y="36"/>
                  </a:lnTo>
                  <a:lnTo>
                    <a:pt x="339" y="35"/>
                  </a:lnTo>
                  <a:lnTo>
                    <a:pt x="337" y="29"/>
                  </a:lnTo>
                  <a:lnTo>
                    <a:pt x="332" y="24"/>
                  </a:lnTo>
                  <a:lnTo>
                    <a:pt x="319" y="15"/>
                  </a:lnTo>
                  <a:lnTo>
                    <a:pt x="303" y="7"/>
                  </a:lnTo>
                  <a:lnTo>
                    <a:pt x="303"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 name="Freeform 13">
              <a:extLst>
                <a:ext uri="{FF2B5EF4-FFF2-40B4-BE49-F238E27FC236}">
                  <a16:creationId xmlns:a16="http://schemas.microsoft.com/office/drawing/2014/main" xmlns="" id="{07710913-A444-493B-AD1B-59987508A965}"/>
                </a:ext>
              </a:extLst>
            </p:cNvPr>
            <p:cNvSpPr>
              <a:spLocks/>
            </p:cNvSpPr>
            <p:nvPr/>
          </p:nvSpPr>
          <p:spPr bwMode="auto">
            <a:xfrm>
              <a:off x="7431088" y="2903539"/>
              <a:ext cx="360363" cy="63500"/>
            </a:xfrm>
            <a:custGeom>
              <a:avLst/>
              <a:gdLst>
                <a:gd name="T0" fmla="*/ 136 w 227"/>
                <a:gd name="T1" fmla="*/ 38 h 40"/>
                <a:gd name="T2" fmla="*/ 136 w 227"/>
                <a:gd name="T3" fmla="*/ 38 h 40"/>
                <a:gd name="T4" fmla="*/ 157 w 227"/>
                <a:gd name="T5" fmla="*/ 38 h 40"/>
                <a:gd name="T6" fmla="*/ 178 w 227"/>
                <a:gd name="T7" fmla="*/ 36 h 40"/>
                <a:gd name="T8" fmla="*/ 199 w 227"/>
                <a:gd name="T9" fmla="*/ 33 h 40"/>
                <a:gd name="T10" fmla="*/ 220 w 227"/>
                <a:gd name="T11" fmla="*/ 25 h 40"/>
                <a:gd name="T12" fmla="*/ 220 w 227"/>
                <a:gd name="T13" fmla="*/ 25 h 40"/>
                <a:gd name="T14" fmla="*/ 223 w 227"/>
                <a:gd name="T15" fmla="*/ 23 h 40"/>
                <a:gd name="T16" fmla="*/ 223 w 227"/>
                <a:gd name="T17" fmla="*/ 23 h 40"/>
                <a:gd name="T18" fmla="*/ 227 w 227"/>
                <a:gd name="T19" fmla="*/ 20 h 40"/>
                <a:gd name="T20" fmla="*/ 227 w 227"/>
                <a:gd name="T21" fmla="*/ 14 h 40"/>
                <a:gd name="T22" fmla="*/ 225 w 227"/>
                <a:gd name="T23" fmla="*/ 11 h 40"/>
                <a:gd name="T24" fmla="*/ 223 w 227"/>
                <a:gd name="T25" fmla="*/ 7 h 40"/>
                <a:gd name="T26" fmla="*/ 223 w 227"/>
                <a:gd name="T27" fmla="*/ 7 h 40"/>
                <a:gd name="T28" fmla="*/ 214 w 227"/>
                <a:gd name="T29" fmla="*/ 3 h 40"/>
                <a:gd name="T30" fmla="*/ 207 w 227"/>
                <a:gd name="T31" fmla="*/ 1 h 40"/>
                <a:gd name="T32" fmla="*/ 207 w 227"/>
                <a:gd name="T33" fmla="*/ 1 h 40"/>
                <a:gd name="T34" fmla="*/ 187 w 227"/>
                <a:gd name="T35" fmla="*/ 0 h 40"/>
                <a:gd name="T36" fmla="*/ 178 w 227"/>
                <a:gd name="T37" fmla="*/ 0 h 40"/>
                <a:gd name="T38" fmla="*/ 170 w 227"/>
                <a:gd name="T39" fmla="*/ 3 h 40"/>
                <a:gd name="T40" fmla="*/ 170 w 227"/>
                <a:gd name="T41" fmla="*/ 3 h 40"/>
                <a:gd name="T42" fmla="*/ 159 w 227"/>
                <a:gd name="T43" fmla="*/ 9 h 40"/>
                <a:gd name="T44" fmla="*/ 159 w 227"/>
                <a:gd name="T45" fmla="*/ 9 h 40"/>
                <a:gd name="T46" fmla="*/ 156 w 227"/>
                <a:gd name="T47" fmla="*/ 11 h 40"/>
                <a:gd name="T48" fmla="*/ 150 w 227"/>
                <a:gd name="T49" fmla="*/ 11 h 40"/>
                <a:gd name="T50" fmla="*/ 139 w 227"/>
                <a:gd name="T51" fmla="*/ 9 h 40"/>
                <a:gd name="T52" fmla="*/ 119 w 227"/>
                <a:gd name="T53" fmla="*/ 3 h 40"/>
                <a:gd name="T54" fmla="*/ 119 w 227"/>
                <a:gd name="T55" fmla="*/ 3 h 40"/>
                <a:gd name="T56" fmla="*/ 108 w 227"/>
                <a:gd name="T57" fmla="*/ 3 h 40"/>
                <a:gd name="T58" fmla="*/ 97 w 227"/>
                <a:gd name="T59" fmla="*/ 5 h 40"/>
                <a:gd name="T60" fmla="*/ 86 w 227"/>
                <a:gd name="T61" fmla="*/ 9 h 40"/>
                <a:gd name="T62" fmla="*/ 75 w 227"/>
                <a:gd name="T63" fmla="*/ 12 h 40"/>
                <a:gd name="T64" fmla="*/ 53 w 227"/>
                <a:gd name="T65" fmla="*/ 22 h 40"/>
                <a:gd name="T66" fmla="*/ 42 w 227"/>
                <a:gd name="T67" fmla="*/ 25 h 40"/>
                <a:gd name="T68" fmla="*/ 31 w 227"/>
                <a:gd name="T69" fmla="*/ 27 h 40"/>
                <a:gd name="T70" fmla="*/ 31 w 227"/>
                <a:gd name="T71" fmla="*/ 27 h 40"/>
                <a:gd name="T72" fmla="*/ 15 w 227"/>
                <a:gd name="T73" fmla="*/ 27 h 40"/>
                <a:gd name="T74" fmla="*/ 8 w 227"/>
                <a:gd name="T75" fmla="*/ 29 h 40"/>
                <a:gd name="T76" fmla="*/ 0 w 227"/>
                <a:gd name="T77" fmla="*/ 34 h 40"/>
                <a:gd name="T78" fmla="*/ 0 w 227"/>
                <a:gd name="T79" fmla="*/ 34 h 40"/>
                <a:gd name="T80" fmla="*/ 6 w 227"/>
                <a:gd name="T81" fmla="*/ 38 h 40"/>
                <a:gd name="T82" fmla="*/ 13 w 227"/>
                <a:gd name="T83" fmla="*/ 40 h 40"/>
                <a:gd name="T84" fmla="*/ 30 w 227"/>
                <a:gd name="T85" fmla="*/ 40 h 40"/>
                <a:gd name="T86" fmla="*/ 61 w 227"/>
                <a:gd name="T87" fmla="*/ 38 h 40"/>
                <a:gd name="T88" fmla="*/ 61 w 227"/>
                <a:gd name="T89" fmla="*/ 38 h 40"/>
                <a:gd name="T90" fmla="*/ 136 w 227"/>
                <a:gd name="T91" fmla="*/ 38 h 40"/>
                <a:gd name="T92" fmla="*/ 136 w 227"/>
                <a:gd name="T93"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7" h="40">
                  <a:moveTo>
                    <a:pt x="136" y="38"/>
                  </a:moveTo>
                  <a:lnTo>
                    <a:pt x="136" y="38"/>
                  </a:lnTo>
                  <a:lnTo>
                    <a:pt x="157" y="38"/>
                  </a:lnTo>
                  <a:lnTo>
                    <a:pt x="178" y="36"/>
                  </a:lnTo>
                  <a:lnTo>
                    <a:pt x="199" y="33"/>
                  </a:lnTo>
                  <a:lnTo>
                    <a:pt x="220" y="25"/>
                  </a:lnTo>
                  <a:lnTo>
                    <a:pt x="220" y="25"/>
                  </a:lnTo>
                  <a:lnTo>
                    <a:pt x="223" y="23"/>
                  </a:lnTo>
                  <a:lnTo>
                    <a:pt x="223" y="23"/>
                  </a:lnTo>
                  <a:lnTo>
                    <a:pt x="227" y="20"/>
                  </a:lnTo>
                  <a:lnTo>
                    <a:pt x="227" y="14"/>
                  </a:lnTo>
                  <a:lnTo>
                    <a:pt x="225" y="11"/>
                  </a:lnTo>
                  <a:lnTo>
                    <a:pt x="223" y="7"/>
                  </a:lnTo>
                  <a:lnTo>
                    <a:pt x="223" y="7"/>
                  </a:lnTo>
                  <a:lnTo>
                    <a:pt x="214" y="3"/>
                  </a:lnTo>
                  <a:lnTo>
                    <a:pt x="207" y="1"/>
                  </a:lnTo>
                  <a:lnTo>
                    <a:pt x="207" y="1"/>
                  </a:lnTo>
                  <a:lnTo>
                    <a:pt x="187" y="0"/>
                  </a:lnTo>
                  <a:lnTo>
                    <a:pt x="178" y="0"/>
                  </a:lnTo>
                  <a:lnTo>
                    <a:pt x="170" y="3"/>
                  </a:lnTo>
                  <a:lnTo>
                    <a:pt x="170" y="3"/>
                  </a:lnTo>
                  <a:lnTo>
                    <a:pt x="159" y="9"/>
                  </a:lnTo>
                  <a:lnTo>
                    <a:pt x="159" y="9"/>
                  </a:lnTo>
                  <a:lnTo>
                    <a:pt x="156" y="11"/>
                  </a:lnTo>
                  <a:lnTo>
                    <a:pt x="150" y="11"/>
                  </a:lnTo>
                  <a:lnTo>
                    <a:pt x="139" y="9"/>
                  </a:lnTo>
                  <a:lnTo>
                    <a:pt x="119" y="3"/>
                  </a:lnTo>
                  <a:lnTo>
                    <a:pt x="119" y="3"/>
                  </a:lnTo>
                  <a:lnTo>
                    <a:pt x="108" y="3"/>
                  </a:lnTo>
                  <a:lnTo>
                    <a:pt x="97" y="5"/>
                  </a:lnTo>
                  <a:lnTo>
                    <a:pt x="86" y="9"/>
                  </a:lnTo>
                  <a:lnTo>
                    <a:pt x="75" y="12"/>
                  </a:lnTo>
                  <a:lnTo>
                    <a:pt x="53" y="22"/>
                  </a:lnTo>
                  <a:lnTo>
                    <a:pt x="42" y="25"/>
                  </a:lnTo>
                  <a:lnTo>
                    <a:pt x="31" y="27"/>
                  </a:lnTo>
                  <a:lnTo>
                    <a:pt x="31" y="27"/>
                  </a:lnTo>
                  <a:lnTo>
                    <a:pt x="15" y="27"/>
                  </a:lnTo>
                  <a:lnTo>
                    <a:pt x="8" y="29"/>
                  </a:lnTo>
                  <a:lnTo>
                    <a:pt x="0" y="34"/>
                  </a:lnTo>
                  <a:lnTo>
                    <a:pt x="0" y="34"/>
                  </a:lnTo>
                  <a:lnTo>
                    <a:pt x="6" y="38"/>
                  </a:lnTo>
                  <a:lnTo>
                    <a:pt x="13" y="40"/>
                  </a:lnTo>
                  <a:lnTo>
                    <a:pt x="30" y="40"/>
                  </a:lnTo>
                  <a:lnTo>
                    <a:pt x="61" y="38"/>
                  </a:lnTo>
                  <a:lnTo>
                    <a:pt x="61" y="38"/>
                  </a:lnTo>
                  <a:lnTo>
                    <a:pt x="136" y="38"/>
                  </a:lnTo>
                  <a:lnTo>
                    <a:pt x="136"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9" name="Freeform 14">
              <a:extLst>
                <a:ext uri="{FF2B5EF4-FFF2-40B4-BE49-F238E27FC236}">
                  <a16:creationId xmlns:a16="http://schemas.microsoft.com/office/drawing/2014/main" xmlns="" id="{B623AF7C-3327-4404-9659-CAA6E93CEAA7}"/>
                </a:ext>
              </a:extLst>
            </p:cNvPr>
            <p:cNvSpPr>
              <a:spLocks/>
            </p:cNvSpPr>
            <p:nvPr/>
          </p:nvSpPr>
          <p:spPr bwMode="auto">
            <a:xfrm>
              <a:off x="5745163" y="2686051"/>
              <a:ext cx="242888" cy="53975"/>
            </a:xfrm>
            <a:custGeom>
              <a:avLst/>
              <a:gdLst>
                <a:gd name="T0" fmla="*/ 106 w 153"/>
                <a:gd name="T1" fmla="*/ 34 h 34"/>
                <a:gd name="T2" fmla="*/ 106 w 153"/>
                <a:gd name="T3" fmla="*/ 34 h 34"/>
                <a:gd name="T4" fmla="*/ 124 w 153"/>
                <a:gd name="T5" fmla="*/ 33 h 34"/>
                <a:gd name="T6" fmla="*/ 131 w 153"/>
                <a:gd name="T7" fmla="*/ 33 h 34"/>
                <a:gd name="T8" fmla="*/ 139 w 153"/>
                <a:gd name="T9" fmla="*/ 29 h 34"/>
                <a:gd name="T10" fmla="*/ 139 w 153"/>
                <a:gd name="T11" fmla="*/ 29 h 34"/>
                <a:gd name="T12" fmla="*/ 146 w 153"/>
                <a:gd name="T13" fmla="*/ 25 h 34"/>
                <a:gd name="T14" fmla="*/ 151 w 153"/>
                <a:gd name="T15" fmla="*/ 22 h 34"/>
                <a:gd name="T16" fmla="*/ 153 w 153"/>
                <a:gd name="T17" fmla="*/ 16 h 34"/>
                <a:gd name="T18" fmla="*/ 151 w 153"/>
                <a:gd name="T19" fmla="*/ 11 h 34"/>
                <a:gd name="T20" fmla="*/ 151 w 153"/>
                <a:gd name="T21" fmla="*/ 11 h 34"/>
                <a:gd name="T22" fmla="*/ 148 w 153"/>
                <a:gd name="T23" fmla="*/ 7 h 34"/>
                <a:gd name="T24" fmla="*/ 140 w 153"/>
                <a:gd name="T25" fmla="*/ 5 h 34"/>
                <a:gd name="T26" fmla="*/ 140 w 153"/>
                <a:gd name="T27" fmla="*/ 5 h 34"/>
                <a:gd name="T28" fmla="*/ 128 w 153"/>
                <a:gd name="T29" fmla="*/ 2 h 34"/>
                <a:gd name="T30" fmla="*/ 111 w 153"/>
                <a:gd name="T31" fmla="*/ 0 h 34"/>
                <a:gd name="T32" fmla="*/ 95 w 153"/>
                <a:gd name="T33" fmla="*/ 2 h 34"/>
                <a:gd name="T34" fmla="*/ 80 w 153"/>
                <a:gd name="T35" fmla="*/ 3 h 34"/>
                <a:gd name="T36" fmla="*/ 80 w 153"/>
                <a:gd name="T37" fmla="*/ 3 h 34"/>
                <a:gd name="T38" fmla="*/ 51 w 153"/>
                <a:gd name="T39" fmla="*/ 12 h 34"/>
                <a:gd name="T40" fmla="*/ 36 w 153"/>
                <a:gd name="T41" fmla="*/ 16 h 34"/>
                <a:gd name="T42" fmla="*/ 20 w 153"/>
                <a:gd name="T43" fmla="*/ 18 h 34"/>
                <a:gd name="T44" fmla="*/ 20 w 153"/>
                <a:gd name="T45" fmla="*/ 18 h 34"/>
                <a:gd name="T46" fmla="*/ 13 w 153"/>
                <a:gd name="T47" fmla="*/ 18 h 34"/>
                <a:gd name="T48" fmla="*/ 5 w 153"/>
                <a:gd name="T49" fmla="*/ 20 h 34"/>
                <a:gd name="T50" fmla="*/ 5 w 153"/>
                <a:gd name="T51" fmla="*/ 20 h 34"/>
                <a:gd name="T52" fmla="*/ 0 w 153"/>
                <a:gd name="T53" fmla="*/ 23 h 34"/>
                <a:gd name="T54" fmla="*/ 0 w 153"/>
                <a:gd name="T55" fmla="*/ 25 h 34"/>
                <a:gd name="T56" fmla="*/ 0 w 153"/>
                <a:gd name="T57" fmla="*/ 25 h 34"/>
                <a:gd name="T58" fmla="*/ 5 w 153"/>
                <a:gd name="T59" fmla="*/ 27 h 34"/>
                <a:gd name="T60" fmla="*/ 13 w 153"/>
                <a:gd name="T61" fmla="*/ 29 h 34"/>
                <a:gd name="T62" fmla="*/ 42 w 153"/>
                <a:gd name="T63" fmla="*/ 31 h 34"/>
                <a:gd name="T64" fmla="*/ 42 w 153"/>
                <a:gd name="T65" fmla="*/ 31 h 34"/>
                <a:gd name="T66" fmla="*/ 73 w 153"/>
                <a:gd name="T67" fmla="*/ 33 h 34"/>
                <a:gd name="T68" fmla="*/ 106 w 153"/>
                <a:gd name="T69" fmla="*/ 34 h 34"/>
                <a:gd name="T70" fmla="*/ 106 w 153"/>
                <a:gd name="T7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3" h="34">
                  <a:moveTo>
                    <a:pt x="106" y="34"/>
                  </a:moveTo>
                  <a:lnTo>
                    <a:pt x="106" y="34"/>
                  </a:lnTo>
                  <a:lnTo>
                    <a:pt x="124" y="33"/>
                  </a:lnTo>
                  <a:lnTo>
                    <a:pt x="131" y="33"/>
                  </a:lnTo>
                  <a:lnTo>
                    <a:pt x="139" y="29"/>
                  </a:lnTo>
                  <a:lnTo>
                    <a:pt x="139" y="29"/>
                  </a:lnTo>
                  <a:lnTo>
                    <a:pt x="146" y="25"/>
                  </a:lnTo>
                  <a:lnTo>
                    <a:pt x="151" y="22"/>
                  </a:lnTo>
                  <a:lnTo>
                    <a:pt x="153" y="16"/>
                  </a:lnTo>
                  <a:lnTo>
                    <a:pt x="151" y="11"/>
                  </a:lnTo>
                  <a:lnTo>
                    <a:pt x="151" y="11"/>
                  </a:lnTo>
                  <a:lnTo>
                    <a:pt x="148" y="7"/>
                  </a:lnTo>
                  <a:lnTo>
                    <a:pt x="140" y="5"/>
                  </a:lnTo>
                  <a:lnTo>
                    <a:pt x="140" y="5"/>
                  </a:lnTo>
                  <a:lnTo>
                    <a:pt x="128" y="2"/>
                  </a:lnTo>
                  <a:lnTo>
                    <a:pt x="111" y="0"/>
                  </a:lnTo>
                  <a:lnTo>
                    <a:pt x="95" y="2"/>
                  </a:lnTo>
                  <a:lnTo>
                    <a:pt x="80" y="3"/>
                  </a:lnTo>
                  <a:lnTo>
                    <a:pt x="80" y="3"/>
                  </a:lnTo>
                  <a:lnTo>
                    <a:pt x="51" y="12"/>
                  </a:lnTo>
                  <a:lnTo>
                    <a:pt x="36" y="16"/>
                  </a:lnTo>
                  <a:lnTo>
                    <a:pt x="20" y="18"/>
                  </a:lnTo>
                  <a:lnTo>
                    <a:pt x="20" y="18"/>
                  </a:lnTo>
                  <a:lnTo>
                    <a:pt x="13" y="18"/>
                  </a:lnTo>
                  <a:lnTo>
                    <a:pt x="5" y="20"/>
                  </a:lnTo>
                  <a:lnTo>
                    <a:pt x="5" y="20"/>
                  </a:lnTo>
                  <a:lnTo>
                    <a:pt x="0" y="23"/>
                  </a:lnTo>
                  <a:lnTo>
                    <a:pt x="0" y="25"/>
                  </a:lnTo>
                  <a:lnTo>
                    <a:pt x="0" y="25"/>
                  </a:lnTo>
                  <a:lnTo>
                    <a:pt x="5" y="27"/>
                  </a:lnTo>
                  <a:lnTo>
                    <a:pt x="13" y="29"/>
                  </a:lnTo>
                  <a:lnTo>
                    <a:pt x="42" y="31"/>
                  </a:lnTo>
                  <a:lnTo>
                    <a:pt x="42" y="31"/>
                  </a:lnTo>
                  <a:lnTo>
                    <a:pt x="73" y="33"/>
                  </a:lnTo>
                  <a:lnTo>
                    <a:pt x="106" y="34"/>
                  </a:lnTo>
                  <a:lnTo>
                    <a:pt x="106"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pic>
          <p:nvPicPr>
            <p:cNvPr id="10" name="Picture 15">
              <a:extLst>
                <a:ext uri="{FF2B5EF4-FFF2-40B4-BE49-F238E27FC236}">
                  <a16:creationId xmlns:a16="http://schemas.microsoft.com/office/drawing/2014/main" xmlns="" id="{F55780E6-03DD-481C-A5A9-D7E462CB87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0313" y="4398964"/>
              <a:ext cx="4540250"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reeform 16">
              <a:extLst>
                <a:ext uri="{FF2B5EF4-FFF2-40B4-BE49-F238E27FC236}">
                  <a16:creationId xmlns:a16="http://schemas.microsoft.com/office/drawing/2014/main" xmlns="" id="{6C09C5AC-D50F-4E5F-96FA-3D142E58A929}"/>
                </a:ext>
              </a:extLst>
            </p:cNvPr>
            <p:cNvSpPr>
              <a:spLocks/>
            </p:cNvSpPr>
            <p:nvPr/>
          </p:nvSpPr>
          <p:spPr bwMode="auto">
            <a:xfrm>
              <a:off x="8013701" y="4019551"/>
              <a:ext cx="284163" cy="292100"/>
            </a:xfrm>
            <a:custGeom>
              <a:avLst/>
              <a:gdLst>
                <a:gd name="T0" fmla="*/ 176 w 179"/>
                <a:gd name="T1" fmla="*/ 87 h 184"/>
                <a:gd name="T2" fmla="*/ 168 w 179"/>
                <a:gd name="T3" fmla="*/ 80 h 184"/>
                <a:gd name="T4" fmla="*/ 163 w 179"/>
                <a:gd name="T5" fmla="*/ 78 h 184"/>
                <a:gd name="T6" fmla="*/ 148 w 179"/>
                <a:gd name="T7" fmla="*/ 82 h 184"/>
                <a:gd name="T8" fmla="*/ 134 w 179"/>
                <a:gd name="T9" fmla="*/ 89 h 184"/>
                <a:gd name="T10" fmla="*/ 128 w 179"/>
                <a:gd name="T11" fmla="*/ 91 h 184"/>
                <a:gd name="T12" fmla="*/ 134 w 179"/>
                <a:gd name="T13" fmla="*/ 76 h 184"/>
                <a:gd name="T14" fmla="*/ 141 w 179"/>
                <a:gd name="T15" fmla="*/ 62 h 184"/>
                <a:gd name="T16" fmla="*/ 141 w 179"/>
                <a:gd name="T17" fmla="*/ 47 h 184"/>
                <a:gd name="T18" fmla="*/ 130 w 179"/>
                <a:gd name="T19" fmla="*/ 36 h 184"/>
                <a:gd name="T20" fmla="*/ 125 w 179"/>
                <a:gd name="T21" fmla="*/ 34 h 184"/>
                <a:gd name="T22" fmla="*/ 114 w 179"/>
                <a:gd name="T23" fmla="*/ 38 h 184"/>
                <a:gd name="T24" fmla="*/ 110 w 179"/>
                <a:gd name="T25" fmla="*/ 40 h 184"/>
                <a:gd name="T26" fmla="*/ 101 w 179"/>
                <a:gd name="T27" fmla="*/ 51 h 184"/>
                <a:gd name="T28" fmla="*/ 106 w 179"/>
                <a:gd name="T29" fmla="*/ 40 h 184"/>
                <a:gd name="T30" fmla="*/ 108 w 179"/>
                <a:gd name="T31" fmla="*/ 29 h 184"/>
                <a:gd name="T32" fmla="*/ 105 w 179"/>
                <a:gd name="T33" fmla="*/ 12 h 184"/>
                <a:gd name="T34" fmla="*/ 92 w 179"/>
                <a:gd name="T35" fmla="*/ 1 h 184"/>
                <a:gd name="T36" fmla="*/ 83 w 179"/>
                <a:gd name="T37" fmla="*/ 0 h 184"/>
                <a:gd name="T38" fmla="*/ 66 w 179"/>
                <a:gd name="T39" fmla="*/ 5 h 184"/>
                <a:gd name="T40" fmla="*/ 59 w 179"/>
                <a:gd name="T41" fmla="*/ 11 h 184"/>
                <a:gd name="T42" fmla="*/ 50 w 179"/>
                <a:gd name="T43" fmla="*/ 23 h 184"/>
                <a:gd name="T44" fmla="*/ 44 w 179"/>
                <a:gd name="T45" fmla="*/ 38 h 184"/>
                <a:gd name="T46" fmla="*/ 41 w 179"/>
                <a:gd name="T47" fmla="*/ 74 h 184"/>
                <a:gd name="T48" fmla="*/ 46 w 179"/>
                <a:gd name="T49" fmla="*/ 109 h 184"/>
                <a:gd name="T50" fmla="*/ 39 w 179"/>
                <a:gd name="T51" fmla="*/ 100 h 184"/>
                <a:gd name="T52" fmla="*/ 21 w 179"/>
                <a:gd name="T53" fmla="*/ 91 h 184"/>
                <a:gd name="T54" fmla="*/ 11 w 179"/>
                <a:gd name="T55" fmla="*/ 93 h 184"/>
                <a:gd name="T56" fmla="*/ 6 w 179"/>
                <a:gd name="T57" fmla="*/ 96 h 184"/>
                <a:gd name="T58" fmla="*/ 0 w 179"/>
                <a:gd name="T59" fmla="*/ 106 h 184"/>
                <a:gd name="T60" fmla="*/ 0 w 179"/>
                <a:gd name="T61" fmla="*/ 113 h 184"/>
                <a:gd name="T62" fmla="*/ 2 w 179"/>
                <a:gd name="T63" fmla="*/ 124 h 184"/>
                <a:gd name="T64" fmla="*/ 10 w 179"/>
                <a:gd name="T65" fmla="*/ 135 h 184"/>
                <a:gd name="T66" fmla="*/ 28 w 179"/>
                <a:gd name="T67" fmla="*/ 158 h 184"/>
                <a:gd name="T68" fmla="*/ 61 w 179"/>
                <a:gd name="T69" fmla="*/ 184 h 184"/>
                <a:gd name="T70" fmla="*/ 70 w 179"/>
                <a:gd name="T71" fmla="*/ 180 h 184"/>
                <a:gd name="T72" fmla="*/ 105 w 179"/>
                <a:gd name="T73" fmla="*/ 173 h 184"/>
                <a:gd name="T74" fmla="*/ 121 w 179"/>
                <a:gd name="T75" fmla="*/ 171 h 184"/>
                <a:gd name="T76" fmla="*/ 154 w 179"/>
                <a:gd name="T77" fmla="*/ 157 h 184"/>
                <a:gd name="T78" fmla="*/ 165 w 179"/>
                <a:gd name="T79" fmla="*/ 146 h 184"/>
                <a:gd name="T80" fmla="*/ 174 w 179"/>
                <a:gd name="T81" fmla="*/ 133 h 184"/>
                <a:gd name="T82" fmla="*/ 179 w 179"/>
                <a:gd name="T83" fmla="*/ 118 h 184"/>
                <a:gd name="T84" fmla="*/ 179 w 179"/>
                <a:gd name="T85" fmla="*/ 102 h 184"/>
                <a:gd name="T86" fmla="*/ 176 w 179"/>
                <a:gd name="T87" fmla="*/ 8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9" h="184">
                  <a:moveTo>
                    <a:pt x="176" y="87"/>
                  </a:moveTo>
                  <a:lnTo>
                    <a:pt x="176" y="87"/>
                  </a:lnTo>
                  <a:lnTo>
                    <a:pt x="172" y="84"/>
                  </a:lnTo>
                  <a:lnTo>
                    <a:pt x="168" y="80"/>
                  </a:lnTo>
                  <a:lnTo>
                    <a:pt x="168" y="80"/>
                  </a:lnTo>
                  <a:lnTo>
                    <a:pt x="163" y="78"/>
                  </a:lnTo>
                  <a:lnTo>
                    <a:pt x="159" y="78"/>
                  </a:lnTo>
                  <a:lnTo>
                    <a:pt x="148" y="82"/>
                  </a:lnTo>
                  <a:lnTo>
                    <a:pt x="139" y="87"/>
                  </a:lnTo>
                  <a:lnTo>
                    <a:pt x="134" y="89"/>
                  </a:lnTo>
                  <a:lnTo>
                    <a:pt x="128" y="91"/>
                  </a:lnTo>
                  <a:lnTo>
                    <a:pt x="128" y="91"/>
                  </a:lnTo>
                  <a:lnTo>
                    <a:pt x="130" y="84"/>
                  </a:lnTo>
                  <a:lnTo>
                    <a:pt x="134" y="76"/>
                  </a:lnTo>
                  <a:lnTo>
                    <a:pt x="141" y="62"/>
                  </a:lnTo>
                  <a:lnTo>
                    <a:pt x="141" y="62"/>
                  </a:lnTo>
                  <a:lnTo>
                    <a:pt x="141" y="54"/>
                  </a:lnTo>
                  <a:lnTo>
                    <a:pt x="141" y="47"/>
                  </a:lnTo>
                  <a:lnTo>
                    <a:pt x="137" y="40"/>
                  </a:lnTo>
                  <a:lnTo>
                    <a:pt x="130" y="36"/>
                  </a:lnTo>
                  <a:lnTo>
                    <a:pt x="130" y="36"/>
                  </a:lnTo>
                  <a:lnTo>
                    <a:pt x="125" y="34"/>
                  </a:lnTo>
                  <a:lnTo>
                    <a:pt x="119" y="36"/>
                  </a:lnTo>
                  <a:lnTo>
                    <a:pt x="114" y="38"/>
                  </a:lnTo>
                  <a:lnTo>
                    <a:pt x="110" y="40"/>
                  </a:lnTo>
                  <a:lnTo>
                    <a:pt x="110" y="40"/>
                  </a:lnTo>
                  <a:lnTo>
                    <a:pt x="105" y="45"/>
                  </a:lnTo>
                  <a:lnTo>
                    <a:pt x="101" y="51"/>
                  </a:lnTo>
                  <a:lnTo>
                    <a:pt x="101" y="51"/>
                  </a:lnTo>
                  <a:lnTo>
                    <a:pt x="106" y="40"/>
                  </a:lnTo>
                  <a:lnTo>
                    <a:pt x="108" y="29"/>
                  </a:lnTo>
                  <a:lnTo>
                    <a:pt x="108" y="29"/>
                  </a:lnTo>
                  <a:lnTo>
                    <a:pt x="106" y="20"/>
                  </a:lnTo>
                  <a:lnTo>
                    <a:pt x="105" y="12"/>
                  </a:lnTo>
                  <a:lnTo>
                    <a:pt x="99" y="7"/>
                  </a:lnTo>
                  <a:lnTo>
                    <a:pt x="92" y="1"/>
                  </a:lnTo>
                  <a:lnTo>
                    <a:pt x="92" y="1"/>
                  </a:lnTo>
                  <a:lnTo>
                    <a:pt x="83" y="0"/>
                  </a:lnTo>
                  <a:lnTo>
                    <a:pt x="73" y="1"/>
                  </a:lnTo>
                  <a:lnTo>
                    <a:pt x="66" y="5"/>
                  </a:lnTo>
                  <a:lnTo>
                    <a:pt x="59" y="11"/>
                  </a:lnTo>
                  <a:lnTo>
                    <a:pt x="59" y="11"/>
                  </a:lnTo>
                  <a:lnTo>
                    <a:pt x="53" y="16"/>
                  </a:lnTo>
                  <a:lnTo>
                    <a:pt x="50" y="23"/>
                  </a:lnTo>
                  <a:lnTo>
                    <a:pt x="44" y="38"/>
                  </a:lnTo>
                  <a:lnTo>
                    <a:pt x="44" y="38"/>
                  </a:lnTo>
                  <a:lnTo>
                    <a:pt x="42" y="56"/>
                  </a:lnTo>
                  <a:lnTo>
                    <a:pt x="41" y="74"/>
                  </a:lnTo>
                  <a:lnTo>
                    <a:pt x="42" y="91"/>
                  </a:lnTo>
                  <a:lnTo>
                    <a:pt x="46" y="109"/>
                  </a:lnTo>
                  <a:lnTo>
                    <a:pt x="46" y="109"/>
                  </a:lnTo>
                  <a:lnTo>
                    <a:pt x="39" y="100"/>
                  </a:lnTo>
                  <a:lnTo>
                    <a:pt x="31" y="95"/>
                  </a:lnTo>
                  <a:lnTo>
                    <a:pt x="21" y="91"/>
                  </a:lnTo>
                  <a:lnTo>
                    <a:pt x="17" y="91"/>
                  </a:lnTo>
                  <a:lnTo>
                    <a:pt x="11" y="93"/>
                  </a:lnTo>
                  <a:lnTo>
                    <a:pt x="11" y="93"/>
                  </a:lnTo>
                  <a:lnTo>
                    <a:pt x="6" y="96"/>
                  </a:lnTo>
                  <a:lnTo>
                    <a:pt x="2" y="100"/>
                  </a:lnTo>
                  <a:lnTo>
                    <a:pt x="0" y="106"/>
                  </a:lnTo>
                  <a:lnTo>
                    <a:pt x="0" y="113"/>
                  </a:lnTo>
                  <a:lnTo>
                    <a:pt x="0" y="113"/>
                  </a:lnTo>
                  <a:lnTo>
                    <a:pt x="0" y="118"/>
                  </a:lnTo>
                  <a:lnTo>
                    <a:pt x="2" y="124"/>
                  </a:lnTo>
                  <a:lnTo>
                    <a:pt x="10" y="135"/>
                  </a:lnTo>
                  <a:lnTo>
                    <a:pt x="10" y="135"/>
                  </a:lnTo>
                  <a:lnTo>
                    <a:pt x="21" y="151"/>
                  </a:lnTo>
                  <a:lnTo>
                    <a:pt x="28" y="158"/>
                  </a:lnTo>
                  <a:lnTo>
                    <a:pt x="37" y="166"/>
                  </a:lnTo>
                  <a:lnTo>
                    <a:pt x="61" y="184"/>
                  </a:lnTo>
                  <a:lnTo>
                    <a:pt x="61" y="184"/>
                  </a:lnTo>
                  <a:lnTo>
                    <a:pt x="70" y="180"/>
                  </a:lnTo>
                  <a:lnTo>
                    <a:pt x="79" y="177"/>
                  </a:lnTo>
                  <a:lnTo>
                    <a:pt x="105" y="173"/>
                  </a:lnTo>
                  <a:lnTo>
                    <a:pt x="105" y="173"/>
                  </a:lnTo>
                  <a:lnTo>
                    <a:pt x="121" y="171"/>
                  </a:lnTo>
                  <a:lnTo>
                    <a:pt x="137" y="164"/>
                  </a:lnTo>
                  <a:lnTo>
                    <a:pt x="154" y="157"/>
                  </a:lnTo>
                  <a:lnTo>
                    <a:pt x="165" y="146"/>
                  </a:lnTo>
                  <a:lnTo>
                    <a:pt x="165" y="146"/>
                  </a:lnTo>
                  <a:lnTo>
                    <a:pt x="170" y="138"/>
                  </a:lnTo>
                  <a:lnTo>
                    <a:pt x="174" y="133"/>
                  </a:lnTo>
                  <a:lnTo>
                    <a:pt x="178" y="126"/>
                  </a:lnTo>
                  <a:lnTo>
                    <a:pt x="179" y="118"/>
                  </a:lnTo>
                  <a:lnTo>
                    <a:pt x="179" y="109"/>
                  </a:lnTo>
                  <a:lnTo>
                    <a:pt x="179" y="102"/>
                  </a:lnTo>
                  <a:lnTo>
                    <a:pt x="178" y="95"/>
                  </a:lnTo>
                  <a:lnTo>
                    <a:pt x="176" y="87"/>
                  </a:lnTo>
                  <a:lnTo>
                    <a:pt x="176" y="87"/>
                  </a:lnTo>
                  <a:close/>
                </a:path>
              </a:pathLst>
            </a:custGeom>
            <a:solidFill>
              <a:srgbClr val="CDE3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2" name="Freeform 17">
              <a:extLst>
                <a:ext uri="{FF2B5EF4-FFF2-40B4-BE49-F238E27FC236}">
                  <a16:creationId xmlns:a16="http://schemas.microsoft.com/office/drawing/2014/main" xmlns="" id="{0A8513CA-1928-49B6-9C70-7A9E0B36D36E}"/>
                </a:ext>
              </a:extLst>
            </p:cNvPr>
            <p:cNvSpPr>
              <a:spLocks/>
            </p:cNvSpPr>
            <p:nvPr/>
          </p:nvSpPr>
          <p:spPr bwMode="auto">
            <a:xfrm>
              <a:off x="8101013" y="4108451"/>
              <a:ext cx="73025" cy="357188"/>
            </a:xfrm>
            <a:custGeom>
              <a:avLst/>
              <a:gdLst>
                <a:gd name="T0" fmla="*/ 2 w 46"/>
                <a:gd name="T1" fmla="*/ 225 h 225"/>
                <a:gd name="T2" fmla="*/ 15 w 46"/>
                <a:gd name="T3" fmla="*/ 225 h 225"/>
                <a:gd name="T4" fmla="*/ 15 w 46"/>
                <a:gd name="T5" fmla="*/ 225 h 225"/>
                <a:gd name="T6" fmla="*/ 11 w 46"/>
                <a:gd name="T7" fmla="*/ 163 h 225"/>
                <a:gd name="T8" fmla="*/ 11 w 46"/>
                <a:gd name="T9" fmla="*/ 110 h 225"/>
                <a:gd name="T10" fmla="*/ 11 w 46"/>
                <a:gd name="T11" fmla="*/ 110 h 225"/>
                <a:gd name="T12" fmla="*/ 11 w 46"/>
                <a:gd name="T13" fmla="*/ 92 h 225"/>
                <a:gd name="T14" fmla="*/ 15 w 46"/>
                <a:gd name="T15" fmla="*/ 73 h 225"/>
                <a:gd name="T16" fmla="*/ 20 w 46"/>
                <a:gd name="T17" fmla="*/ 57 h 225"/>
                <a:gd name="T18" fmla="*/ 28 w 46"/>
                <a:gd name="T19" fmla="*/ 40 h 225"/>
                <a:gd name="T20" fmla="*/ 28 w 46"/>
                <a:gd name="T21" fmla="*/ 40 h 225"/>
                <a:gd name="T22" fmla="*/ 35 w 46"/>
                <a:gd name="T23" fmla="*/ 20 h 225"/>
                <a:gd name="T24" fmla="*/ 40 w 46"/>
                <a:gd name="T25" fmla="*/ 11 h 225"/>
                <a:gd name="T26" fmla="*/ 46 w 46"/>
                <a:gd name="T27" fmla="*/ 2 h 225"/>
                <a:gd name="T28" fmla="*/ 42 w 46"/>
                <a:gd name="T29" fmla="*/ 0 h 225"/>
                <a:gd name="T30" fmla="*/ 42 w 46"/>
                <a:gd name="T31" fmla="*/ 0 h 225"/>
                <a:gd name="T32" fmla="*/ 33 w 46"/>
                <a:gd name="T33" fmla="*/ 9 h 225"/>
                <a:gd name="T34" fmla="*/ 26 w 46"/>
                <a:gd name="T35" fmla="*/ 22 h 225"/>
                <a:gd name="T36" fmla="*/ 26 w 46"/>
                <a:gd name="T37" fmla="*/ 22 h 225"/>
                <a:gd name="T38" fmla="*/ 17 w 46"/>
                <a:gd name="T39" fmla="*/ 40 h 225"/>
                <a:gd name="T40" fmla="*/ 11 w 46"/>
                <a:gd name="T41" fmla="*/ 62 h 225"/>
                <a:gd name="T42" fmla="*/ 6 w 46"/>
                <a:gd name="T43" fmla="*/ 84 h 225"/>
                <a:gd name="T44" fmla="*/ 2 w 46"/>
                <a:gd name="T45" fmla="*/ 110 h 225"/>
                <a:gd name="T46" fmla="*/ 2 w 46"/>
                <a:gd name="T47" fmla="*/ 110 h 225"/>
                <a:gd name="T48" fmla="*/ 0 w 46"/>
                <a:gd name="T49" fmla="*/ 172 h 225"/>
                <a:gd name="T50" fmla="*/ 2 w 46"/>
                <a:gd name="T51" fmla="*/ 225 h 225"/>
                <a:gd name="T52" fmla="*/ 2 w 46"/>
                <a:gd name="T53"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 h="225">
                  <a:moveTo>
                    <a:pt x="2" y="225"/>
                  </a:moveTo>
                  <a:lnTo>
                    <a:pt x="15" y="225"/>
                  </a:lnTo>
                  <a:lnTo>
                    <a:pt x="15" y="225"/>
                  </a:lnTo>
                  <a:lnTo>
                    <a:pt x="11" y="163"/>
                  </a:lnTo>
                  <a:lnTo>
                    <a:pt x="11" y="110"/>
                  </a:lnTo>
                  <a:lnTo>
                    <a:pt x="11" y="110"/>
                  </a:lnTo>
                  <a:lnTo>
                    <a:pt x="11" y="92"/>
                  </a:lnTo>
                  <a:lnTo>
                    <a:pt x="15" y="73"/>
                  </a:lnTo>
                  <a:lnTo>
                    <a:pt x="20" y="57"/>
                  </a:lnTo>
                  <a:lnTo>
                    <a:pt x="28" y="40"/>
                  </a:lnTo>
                  <a:lnTo>
                    <a:pt x="28" y="40"/>
                  </a:lnTo>
                  <a:lnTo>
                    <a:pt x="35" y="20"/>
                  </a:lnTo>
                  <a:lnTo>
                    <a:pt x="40" y="11"/>
                  </a:lnTo>
                  <a:lnTo>
                    <a:pt x="46" y="2"/>
                  </a:lnTo>
                  <a:lnTo>
                    <a:pt x="42" y="0"/>
                  </a:lnTo>
                  <a:lnTo>
                    <a:pt x="42" y="0"/>
                  </a:lnTo>
                  <a:lnTo>
                    <a:pt x="33" y="9"/>
                  </a:lnTo>
                  <a:lnTo>
                    <a:pt x="26" y="22"/>
                  </a:lnTo>
                  <a:lnTo>
                    <a:pt x="26" y="22"/>
                  </a:lnTo>
                  <a:lnTo>
                    <a:pt x="17" y="40"/>
                  </a:lnTo>
                  <a:lnTo>
                    <a:pt x="11" y="62"/>
                  </a:lnTo>
                  <a:lnTo>
                    <a:pt x="6" y="84"/>
                  </a:lnTo>
                  <a:lnTo>
                    <a:pt x="2" y="110"/>
                  </a:lnTo>
                  <a:lnTo>
                    <a:pt x="2" y="110"/>
                  </a:lnTo>
                  <a:lnTo>
                    <a:pt x="0" y="172"/>
                  </a:lnTo>
                  <a:lnTo>
                    <a:pt x="2" y="225"/>
                  </a:lnTo>
                  <a:lnTo>
                    <a:pt x="2" y="225"/>
                  </a:lnTo>
                  <a:close/>
                </a:path>
              </a:pathLst>
            </a:custGeom>
            <a:solidFill>
              <a:srgbClr val="B5D8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3" name="Freeform 18">
              <a:extLst>
                <a:ext uri="{FF2B5EF4-FFF2-40B4-BE49-F238E27FC236}">
                  <a16:creationId xmlns:a16="http://schemas.microsoft.com/office/drawing/2014/main" xmlns="" id="{AE10DB43-8D1C-42FB-91F9-C28DB796A322}"/>
                </a:ext>
              </a:extLst>
            </p:cNvPr>
            <p:cNvSpPr>
              <a:spLocks/>
            </p:cNvSpPr>
            <p:nvPr/>
          </p:nvSpPr>
          <p:spPr bwMode="auto">
            <a:xfrm>
              <a:off x="8107363" y="4189414"/>
              <a:ext cx="130175" cy="76200"/>
            </a:xfrm>
            <a:custGeom>
              <a:avLst/>
              <a:gdLst>
                <a:gd name="T0" fmla="*/ 5 w 82"/>
                <a:gd name="T1" fmla="*/ 48 h 48"/>
                <a:gd name="T2" fmla="*/ 0 w 82"/>
                <a:gd name="T3" fmla="*/ 44 h 48"/>
                <a:gd name="T4" fmla="*/ 0 w 82"/>
                <a:gd name="T5" fmla="*/ 44 h 48"/>
                <a:gd name="T6" fmla="*/ 11 w 82"/>
                <a:gd name="T7" fmla="*/ 35 h 48"/>
                <a:gd name="T8" fmla="*/ 24 w 82"/>
                <a:gd name="T9" fmla="*/ 24 h 48"/>
                <a:gd name="T10" fmla="*/ 24 w 82"/>
                <a:gd name="T11" fmla="*/ 24 h 48"/>
                <a:gd name="T12" fmla="*/ 33 w 82"/>
                <a:gd name="T13" fmla="*/ 19 h 48"/>
                <a:gd name="T14" fmla="*/ 33 w 82"/>
                <a:gd name="T15" fmla="*/ 19 h 48"/>
                <a:gd name="T16" fmla="*/ 44 w 82"/>
                <a:gd name="T17" fmla="*/ 13 h 48"/>
                <a:gd name="T18" fmla="*/ 44 w 82"/>
                <a:gd name="T19" fmla="*/ 13 h 48"/>
                <a:gd name="T20" fmla="*/ 47 w 82"/>
                <a:gd name="T21" fmla="*/ 9 h 48"/>
                <a:gd name="T22" fmla="*/ 47 w 82"/>
                <a:gd name="T23" fmla="*/ 9 h 48"/>
                <a:gd name="T24" fmla="*/ 56 w 82"/>
                <a:gd name="T25" fmla="*/ 6 h 48"/>
                <a:gd name="T26" fmla="*/ 64 w 82"/>
                <a:gd name="T27" fmla="*/ 4 h 48"/>
                <a:gd name="T28" fmla="*/ 64 w 82"/>
                <a:gd name="T29" fmla="*/ 4 h 48"/>
                <a:gd name="T30" fmla="*/ 69 w 82"/>
                <a:gd name="T31" fmla="*/ 2 h 48"/>
                <a:gd name="T32" fmla="*/ 69 w 82"/>
                <a:gd name="T33" fmla="*/ 2 h 48"/>
                <a:gd name="T34" fmla="*/ 77 w 82"/>
                <a:gd name="T35" fmla="*/ 2 h 48"/>
                <a:gd name="T36" fmla="*/ 80 w 82"/>
                <a:gd name="T37" fmla="*/ 0 h 48"/>
                <a:gd name="T38" fmla="*/ 82 w 82"/>
                <a:gd name="T39" fmla="*/ 2 h 48"/>
                <a:gd name="T40" fmla="*/ 82 w 82"/>
                <a:gd name="T41" fmla="*/ 2 h 48"/>
                <a:gd name="T42" fmla="*/ 80 w 82"/>
                <a:gd name="T43" fmla="*/ 4 h 48"/>
                <a:gd name="T44" fmla="*/ 77 w 82"/>
                <a:gd name="T45" fmla="*/ 6 h 48"/>
                <a:gd name="T46" fmla="*/ 69 w 82"/>
                <a:gd name="T47" fmla="*/ 8 h 48"/>
                <a:gd name="T48" fmla="*/ 69 w 82"/>
                <a:gd name="T49" fmla="*/ 8 h 48"/>
                <a:gd name="T50" fmla="*/ 66 w 82"/>
                <a:gd name="T51" fmla="*/ 8 h 48"/>
                <a:gd name="T52" fmla="*/ 66 w 82"/>
                <a:gd name="T53" fmla="*/ 8 h 48"/>
                <a:gd name="T54" fmla="*/ 58 w 82"/>
                <a:gd name="T55" fmla="*/ 11 h 48"/>
                <a:gd name="T56" fmla="*/ 53 w 82"/>
                <a:gd name="T57" fmla="*/ 15 h 48"/>
                <a:gd name="T58" fmla="*/ 53 w 82"/>
                <a:gd name="T59" fmla="*/ 15 h 48"/>
                <a:gd name="T60" fmla="*/ 47 w 82"/>
                <a:gd name="T61" fmla="*/ 19 h 48"/>
                <a:gd name="T62" fmla="*/ 47 w 82"/>
                <a:gd name="T63" fmla="*/ 19 h 48"/>
                <a:gd name="T64" fmla="*/ 36 w 82"/>
                <a:gd name="T65" fmla="*/ 26 h 48"/>
                <a:gd name="T66" fmla="*/ 36 w 82"/>
                <a:gd name="T67" fmla="*/ 26 h 48"/>
                <a:gd name="T68" fmla="*/ 27 w 82"/>
                <a:gd name="T69" fmla="*/ 31 h 48"/>
                <a:gd name="T70" fmla="*/ 27 w 82"/>
                <a:gd name="T71" fmla="*/ 31 h 48"/>
                <a:gd name="T72" fmla="*/ 16 w 82"/>
                <a:gd name="T73" fmla="*/ 39 h 48"/>
                <a:gd name="T74" fmla="*/ 5 w 82"/>
                <a:gd name="T75" fmla="*/ 48 h 48"/>
                <a:gd name="T76" fmla="*/ 5 w 82"/>
                <a:gd name="T7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2" h="48">
                  <a:moveTo>
                    <a:pt x="5" y="48"/>
                  </a:moveTo>
                  <a:lnTo>
                    <a:pt x="0" y="44"/>
                  </a:lnTo>
                  <a:lnTo>
                    <a:pt x="0" y="44"/>
                  </a:lnTo>
                  <a:lnTo>
                    <a:pt x="11" y="35"/>
                  </a:lnTo>
                  <a:lnTo>
                    <a:pt x="24" y="24"/>
                  </a:lnTo>
                  <a:lnTo>
                    <a:pt x="24" y="24"/>
                  </a:lnTo>
                  <a:lnTo>
                    <a:pt x="33" y="19"/>
                  </a:lnTo>
                  <a:lnTo>
                    <a:pt x="33" y="19"/>
                  </a:lnTo>
                  <a:lnTo>
                    <a:pt x="44" y="13"/>
                  </a:lnTo>
                  <a:lnTo>
                    <a:pt x="44" y="13"/>
                  </a:lnTo>
                  <a:lnTo>
                    <a:pt x="47" y="9"/>
                  </a:lnTo>
                  <a:lnTo>
                    <a:pt x="47" y="9"/>
                  </a:lnTo>
                  <a:lnTo>
                    <a:pt x="56" y="6"/>
                  </a:lnTo>
                  <a:lnTo>
                    <a:pt x="64" y="4"/>
                  </a:lnTo>
                  <a:lnTo>
                    <a:pt x="64" y="4"/>
                  </a:lnTo>
                  <a:lnTo>
                    <a:pt x="69" y="2"/>
                  </a:lnTo>
                  <a:lnTo>
                    <a:pt x="69" y="2"/>
                  </a:lnTo>
                  <a:lnTo>
                    <a:pt x="77" y="2"/>
                  </a:lnTo>
                  <a:lnTo>
                    <a:pt x="80" y="0"/>
                  </a:lnTo>
                  <a:lnTo>
                    <a:pt x="82" y="2"/>
                  </a:lnTo>
                  <a:lnTo>
                    <a:pt x="82" y="2"/>
                  </a:lnTo>
                  <a:lnTo>
                    <a:pt x="80" y="4"/>
                  </a:lnTo>
                  <a:lnTo>
                    <a:pt x="77" y="6"/>
                  </a:lnTo>
                  <a:lnTo>
                    <a:pt x="69" y="8"/>
                  </a:lnTo>
                  <a:lnTo>
                    <a:pt x="69" y="8"/>
                  </a:lnTo>
                  <a:lnTo>
                    <a:pt x="66" y="8"/>
                  </a:lnTo>
                  <a:lnTo>
                    <a:pt x="66" y="8"/>
                  </a:lnTo>
                  <a:lnTo>
                    <a:pt x="58" y="11"/>
                  </a:lnTo>
                  <a:lnTo>
                    <a:pt x="53" y="15"/>
                  </a:lnTo>
                  <a:lnTo>
                    <a:pt x="53" y="15"/>
                  </a:lnTo>
                  <a:lnTo>
                    <a:pt x="47" y="19"/>
                  </a:lnTo>
                  <a:lnTo>
                    <a:pt x="47" y="19"/>
                  </a:lnTo>
                  <a:lnTo>
                    <a:pt x="36" y="26"/>
                  </a:lnTo>
                  <a:lnTo>
                    <a:pt x="36" y="26"/>
                  </a:lnTo>
                  <a:lnTo>
                    <a:pt x="27" y="31"/>
                  </a:lnTo>
                  <a:lnTo>
                    <a:pt x="27" y="31"/>
                  </a:lnTo>
                  <a:lnTo>
                    <a:pt x="16" y="39"/>
                  </a:lnTo>
                  <a:lnTo>
                    <a:pt x="5" y="48"/>
                  </a:lnTo>
                  <a:lnTo>
                    <a:pt x="5" y="48"/>
                  </a:lnTo>
                  <a:close/>
                </a:path>
              </a:pathLst>
            </a:custGeom>
            <a:solidFill>
              <a:srgbClr val="B5D8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4" name="Freeform 19">
              <a:extLst>
                <a:ext uri="{FF2B5EF4-FFF2-40B4-BE49-F238E27FC236}">
                  <a16:creationId xmlns:a16="http://schemas.microsoft.com/office/drawing/2014/main" xmlns="" id="{8279D99D-5940-4EA1-824E-4ADEB5153DF3}"/>
                </a:ext>
              </a:extLst>
            </p:cNvPr>
            <p:cNvSpPr>
              <a:spLocks/>
            </p:cNvSpPr>
            <p:nvPr/>
          </p:nvSpPr>
          <p:spPr bwMode="auto">
            <a:xfrm>
              <a:off x="8135938" y="4076701"/>
              <a:ext cx="20638" cy="60325"/>
            </a:xfrm>
            <a:custGeom>
              <a:avLst/>
              <a:gdLst>
                <a:gd name="T0" fmla="*/ 0 w 13"/>
                <a:gd name="T1" fmla="*/ 0 h 38"/>
                <a:gd name="T2" fmla="*/ 0 w 13"/>
                <a:gd name="T3" fmla="*/ 0 h 38"/>
                <a:gd name="T4" fmla="*/ 2 w 13"/>
                <a:gd name="T5" fmla="*/ 18 h 38"/>
                <a:gd name="T6" fmla="*/ 2 w 13"/>
                <a:gd name="T7" fmla="*/ 18 h 38"/>
                <a:gd name="T8" fmla="*/ 6 w 13"/>
                <a:gd name="T9" fmla="*/ 38 h 38"/>
                <a:gd name="T10" fmla="*/ 13 w 13"/>
                <a:gd name="T11" fmla="*/ 35 h 38"/>
                <a:gd name="T12" fmla="*/ 13 w 13"/>
                <a:gd name="T13" fmla="*/ 35 h 38"/>
                <a:gd name="T14" fmla="*/ 7 w 13"/>
                <a:gd name="T15" fmla="*/ 17 h 38"/>
                <a:gd name="T16" fmla="*/ 7 w 13"/>
                <a:gd name="T17" fmla="*/ 17 h 38"/>
                <a:gd name="T18" fmla="*/ 4 w 13"/>
                <a:gd name="T19" fmla="*/ 0 h 38"/>
                <a:gd name="T20" fmla="*/ 0 w 13"/>
                <a:gd name="T2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38">
                  <a:moveTo>
                    <a:pt x="0" y="0"/>
                  </a:moveTo>
                  <a:lnTo>
                    <a:pt x="0" y="0"/>
                  </a:lnTo>
                  <a:lnTo>
                    <a:pt x="2" y="18"/>
                  </a:lnTo>
                  <a:lnTo>
                    <a:pt x="2" y="18"/>
                  </a:lnTo>
                  <a:lnTo>
                    <a:pt x="6" y="38"/>
                  </a:lnTo>
                  <a:lnTo>
                    <a:pt x="13" y="35"/>
                  </a:lnTo>
                  <a:lnTo>
                    <a:pt x="13" y="35"/>
                  </a:lnTo>
                  <a:lnTo>
                    <a:pt x="7" y="17"/>
                  </a:lnTo>
                  <a:lnTo>
                    <a:pt x="7" y="17"/>
                  </a:lnTo>
                  <a:lnTo>
                    <a:pt x="4" y="0"/>
                  </a:lnTo>
                  <a:lnTo>
                    <a:pt x="0" y="0"/>
                  </a:lnTo>
                  <a:close/>
                </a:path>
              </a:pathLst>
            </a:custGeom>
            <a:solidFill>
              <a:srgbClr val="B5D8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5" name="Freeform 20">
              <a:extLst>
                <a:ext uri="{FF2B5EF4-FFF2-40B4-BE49-F238E27FC236}">
                  <a16:creationId xmlns:a16="http://schemas.microsoft.com/office/drawing/2014/main" xmlns="" id="{ED498380-D399-4764-97F4-CA62C7F9BB91}"/>
                </a:ext>
              </a:extLst>
            </p:cNvPr>
            <p:cNvSpPr>
              <a:spLocks/>
            </p:cNvSpPr>
            <p:nvPr/>
          </p:nvSpPr>
          <p:spPr bwMode="auto">
            <a:xfrm>
              <a:off x="8129588" y="4146551"/>
              <a:ext cx="52388" cy="38100"/>
            </a:xfrm>
            <a:custGeom>
              <a:avLst/>
              <a:gdLst>
                <a:gd name="T0" fmla="*/ 33 w 33"/>
                <a:gd name="T1" fmla="*/ 0 h 24"/>
                <a:gd name="T2" fmla="*/ 33 w 33"/>
                <a:gd name="T3" fmla="*/ 0 h 24"/>
                <a:gd name="T4" fmla="*/ 32 w 33"/>
                <a:gd name="T5" fmla="*/ 0 h 24"/>
                <a:gd name="T6" fmla="*/ 32 w 33"/>
                <a:gd name="T7" fmla="*/ 0 h 24"/>
                <a:gd name="T8" fmla="*/ 28 w 33"/>
                <a:gd name="T9" fmla="*/ 0 h 24"/>
                <a:gd name="T10" fmla="*/ 28 w 33"/>
                <a:gd name="T11" fmla="*/ 0 h 24"/>
                <a:gd name="T12" fmla="*/ 15 w 33"/>
                <a:gd name="T13" fmla="*/ 5 h 24"/>
                <a:gd name="T14" fmla="*/ 15 w 33"/>
                <a:gd name="T15" fmla="*/ 5 h 24"/>
                <a:gd name="T16" fmla="*/ 4 w 33"/>
                <a:gd name="T17" fmla="*/ 13 h 24"/>
                <a:gd name="T18" fmla="*/ 4 w 33"/>
                <a:gd name="T19" fmla="*/ 13 h 24"/>
                <a:gd name="T20" fmla="*/ 0 w 33"/>
                <a:gd name="T21" fmla="*/ 16 h 24"/>
                <a:gd name="T22" fmla="*/ 4 w 33"/>
                <a:gd name="T23" fmla="*/ 24 h 24"/>
                <a:gd name="T24" fmla="*/ 4 w 33"/>
                <a:gd name="T25" fmla="*/ 24 h 24"/>
                <a:gd name="T26" fmla="*/ 10 w 33"/>
                <a:gd name="T27" fmla="*/ 18 h 24"/>
                <a:gd name="T28" fmla="*/ 10 w 33"/>
                <a:gd name="T29" fmla="*/ 18 h 24"/>
                <a:gd name="T30" fmla="*/ 19 w 33"/>
                <a:gd name="T31" fmla="*/ 11 h 24"/>
                <a:gd name="T32" fmla="*/ 19 w 33"/>
                <a:gd name="T33" fmla="*/ 11 h 24"/>
                <a:gd name="T34" fmla="*/ 30 w 33"/>
                <a:gd name="T35" fmla="*/ 4 h 24"/>
                <a:gd name="T36" fmla="*/ 30 w 33"/>
                <a:gd name="T37" fmla="*/ 4 h 24"/>
                <a:gd name="T38" fmla="*/ 33 w 33"/>
                <a:gd name="T39" fmla="*/ 2 h 24"/>
                <a:gd name="T40" fmla="*/ 33 w 33"/>
                <a:gd name="T4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24">
                  <a:moveTo>
                    <a:pt x="33" y="0"/>
                  </a:moveTo>
                  <a:lnTo>
                    <a:pt x="33" y="0"/>
                  </a:lnTo>
                  <a:lnTo>
                    <a:pt x="32" y="0"/>
                  </a:lnTo>
                  <a:lnTo>
                    <a:pt x="32" y="0"/>
                  </a:lnTo>
                  <a:lnTo>
                    <a:pt x="28" y="0"/>
                  </a:lnTo>
                  <a:lnTo>
                    <a:pt x="28" y="0"/>
                  </a:lnTo>
                  <a:lnTo>
                    <a:pt x="15" y="5"/>
                  </a:lnTo>
                  <a:lnTo>
                    <a:pt x="15" y="5"/>
                  </a:lnTo>
                  <a:lnTo>
                    <a:pt x="4" y="13"/>
                  </a:lnTo>
                  <a:lnTo>
                    <a:pt x="4" y="13"/>
                  </a:lnTo>
                  <a:lnTo>
                    <a:pt x="0" y="16"/>
                  </a:lnTo>
                  <a:lnTo>
                    <a:pt x="4" y="24"/>
                  </a:lnTo>
                  <a:lnTo>
                    <a:pt x="4" y="24"/>
                  </a:lnTo>
                  <a:lnTo>
                    <a:pt x="10" y="18"/>
                  </a:lnTo>
                  <a:lnTo>
                    <a:pt x="10" y="18"/>
                  </a:lnTo>
                  <a:lnTo>
                    <a:pt x="19" y="11"/>
                  </a:lnTo>
                  <a:lnTo>
                    <a:pt x="19" y="11"/>
                  </a:lnTo>
                  <a:lnTo>
                    <a:pt x="30" y="4"/>
                  </a:lnTo>
                  <a:lnTo>
                    <a:pt x="30" y="4"/>
                  </a:lnTo>
                  <a:lnTo>
                    <a:pt x="33" y="2"/>
                  </a:lnTo>
                  <a:lnTo>
                    <a:pt x="33" y="0"/>
                  </a:lnTo>
                  <a:close/>
                </a:path>
              </a:pathLst>
            </a:custGeom>
            <a:solidFill>
              <a:srgbClr val="B5D8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6" name="Freeform 21">
              <a:extLst>
                <a:ext uri="{FF2B5EF4-FFF2-40B4-BE49-F238E27FC236}">
                  <a16:creationId xmlns:a16="http://schemas.microsoft.com/office/drawing/2014/main" xmlns="" id="{A3E27C11-72F3-455E-9E4C-81F919446AE7}"/>
                </a:ext>
              </a:extLst>
            </p:cNvPr>
            <p:cNvSpPr>
              <a:spLocks/>
            </p:cNvSpPr>
            <p:nvPr/>
          </p:nvSpPr>
          <p:spPr bwMode="auto">
            <a:xfrm>
              <a:off x="8072438" y="4230689"/>
              <a:ext cx="46038" cy="38100"/>
            </a:xfrm>
            <a:custGeom>
              <a:avLst/>
              <a:gdLst>
                <a:gd name="T0" fmla="*/ 0 w 29"/>
                <a:gd name="T1" fmla="*/ 4 h 24"/>
                <a:gd name="T2" fmla="*/ 0 w 29"/>
                <a:gd name="T3" fmla="*/ 4 h 24"/>
                <a:gd name="T4" fmla="*/ 0 w 29"/>
                <a:gd name="T5" fmla="*/ 4 h 24"/>
                <a:gd name="T6" fmla="*/ 4 w 29"/>
                <a:gd name="T7" fmla="*/ 5 h 24"/>
                <a:gd name="T8" fmla="*/ 4 w 29"/>
                <a:gd name="T9" fmla="*/ 5 h 24"/>
                <a:gd name="T10" fmla="*/ 7 w 29"/>
                <a:gd name="T11" fmla="*/ 9 h 24"/>
                <a:gd name="T12" fmla="*/ 7 w 29"/>
                <a:gd name="T13" fmla="*/ 9 h 24"/>
                <a:gd name="T14" fmla="*/ 13 w 29"/>
                <a:gd name="T15" fmla="*/ 13 h 24"/>
                <a:gd name="T16" fmla="*/ 13 w 29"/>
                <a:gd name="T17" fmla="*/ 13 h 24"/>
                <a:gd name="T18" fmla="*/ 20 w 29"/>
                <a:gd name="T19" fmla="*/ 20 h 24"/>
                <a:gd name="T20" fmla="*/ 20 w 29"/>
                <a:gd name="T21" fmla="*/ 20 h 24"/>
                <a:gd name="T22" fmla="*/ 24 w 29"/>
                <a:gd name="T23" fmla="*/ 24 h 24"/>
                <a:gd name="T24" fmla="*/ 29 w 29"/>
                <a:gd name="T25" fmla="*/ 18 h 24"/>
                <a:gd name="T26" fmla="*/ 29 w 29"/>
                <a:gd name="T27" fmla="*/ 18 h 24"/>
                <a:gd name="T28" fmla="*/ 26 w 29"/>
                <a:gd name="T29" fmla="*/ 16 h 24"/>
                <a:gd name="T30" fmla="*/ 26 w 29"/>
                <a:gd name="T31" fmla="*/ 16 h 24"/>
                <a:gd name="T32" fmla="*/ 15 w 29"/>
                <a:gd name="T33" fmla="*/ 9 h 24"/>
                <a:gd name="T34" fmla="*/ 15 w 29"/>
                <a:gd name="T35" fmla="*/ 9 h 24"/>
                <a:gd name="T36" fmla="*/ 11 w 29"/>
                <a:gd name="T37" fmla="*/ 5 h 24"/>
                <a:gd name="T38" fmla="*/ 11 w 29"/>
                <a:gd name="T39" fmla="*/ 5 h 24"/>
                <a:gd name="T40" fmla="*/ 5 w 29"/>
                <a:gd name="T41" fmla="*/ 4 h 24"/>
                <a:gd name="T42" fmla="*/ 5 w 29"/>
                <a:gd name="T43" fmla="*/ 4 h 24"/>
                <a:gd name="T44" fmla="*/ 2 w 29"/>
                <a:gd name="T45" fmla="*/ 2 h 24"/>
                <a:gd name="T46" fmla="*/ 2 w 29"/>
                <a:gd name="T47" fmla="*/ 0 h 24"/>
                <a:gd name="T48" fmla="*/ 2 w 29"/>
                <a:gd name="T49" fmla="*/ 0 h 24"/>
                <a:gd name="T50" fmla="*/ 0 w 29"/>
                <a:gd name="T51"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 h="24">
                  <a:moveTo>
                    <a:pt x="0" y="4"/>
                  </a:moveTo>
                  <a:lnTo>
                    <a:pt x="0" y="4"/>
                  </a:lnTo>
                  <a:lnTo>
                    <a:pt x="0" y="4"/>
                  </a:lnTo>
                  <a:lnTo>
                    <a:pt x="4" y="5"/>
                  </a:lnTo>
                  <a:lnTo>
                    <a:pt x="4" y="5"/>
                  </a:lnTo>
                  <a:lnTo>
                    <a:pt x="7" y="9"/>
                  </a:lnTo>
                  <a:lnTo>
                    <a:pt x="7" y="9"/>
                  </a:lnTo>
                  <a:lnTo>
                    <a:pt x="13" y="13"/>
                  </a:lnTo>
                  <a:lnTo>
                    <a:pt x="13" y="13"/>
                  </a:lnTo>
                  <a:lnTo>
                    <a:pt x="20" y="20"/>
                  </a:lnTo>
                  <a:lnTo>
                    <a:pt x="20" y="20"/>
                  </a:lnTo>
                  <a:lnTo>
                    <a:pt x="24" y="24"/>
                  </a:lnTo>
                  <a:lnTo>
                    <a:pt x="29" y="18"/>
                  </a:lnTo>
                  <a:lnTo>
                    <a:pt x="29" y="18"/>
                  </a:lnTo>
                  <a:lnTo>
                    <a:pt x="26" y="16"/>
                  </a:lnTo>
                  <a:lnTo>
                    <a:pt x="26" y="16"/>
                  </a:lnTo>
                  <a:lnTo>
                    <a:pt x="15" y="9"/>
                  </a:lnTo>
                  <a:lnTo>
                    <a:pt x="15" y="9"/>
                  </a:lnTo>
                  <a:lnTo>
                    <a:pt x="11" y="5"/>
                  </a:lnTo>
                  <a:lnTo>
                    <a:pt x="11" y="5"/>
                  </a:lnTo>
                  <a:lnTo>
                    <a:pt x="5" y="4"/>
                  </a:lnTo>
                  <a:lnTo>
                    <a:pt x="5" y="4"/>
                  </a:lnTo>
                  <a:lnTo>
                    <a:pt x="2" y="2"/>
                  </a:lnTo>
                  <a:lnTo>
                    <a:pt x="2" y="0"/>
                  </a:lnTo>
                  <a:lnTo>
                    <a:pt x="2" y="0"/>
                  </a:lnTo>
                  <a:lnTo>
                    <a:pt x="0" y="4"/>
                  </a:lnTo>
                  <a:close/>
                </a:path>
              </a:pathLst>
            </a:custGeom>
            <a:solidFill>
              <a:srgbClr val="B5D8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7" name="Freeform 22">
              <a:extLst>
                <a:ext uri="{FF2B5EF4-FFF2-40B4-BE49-F238E27FC236}">
                  <a16:creationId xmlns:a16="http://schemas.microsoft.com/office/drawing/2014/main" xmlns="" id="{C282528B-ABCA-424E-8E52-6DEFBB3A27BF}"/>
                </a:ext>
              </a:extLst>
            </p:cNvPr>
            <p:cNvSpPr>
              <a:spLocks/>
            </p:cNvSpPr>
            <p:nvPr/>
          </p:nvSpPr>
          <p:spPr bwMode="auto">
            <a:xfrm>
              <a:off x="3919538" y="4154489"/>
              <a:ext cx="196850" cy="212725"/>
            </a:xfrm>
            <a:custGeom>
              <a:avLst/>
              <a:gdLst>
                <a:gd name="T0" fmla="*/ 122 w 124"/>
                <a:gd name="T1" fmla="*/ 55 h 134"/>
                <a:gd name="T2" fmla="*/ 111 w 124"/>
                <a:gd name="T3" fmla="*/ 44 h 134"/>
                <a:gd name="T4" fmla="*/ 94 w 124"/>
                <a:gd name="T5" fmla="*/ 41 h 134"/>
                <a:gd name="T6" fmla="*/ 100 w 124"/>
                <a:gd name="T7" fmla="*/ 28 h 134"/>
                <a:gd name="T8" fmla="*/ 100 w 124"/>
                <a:gd name="T9" fmla="*/ 15 h 134"/>
                <a:gd name="T10" fmla="*/ 98 w 124"/>
                <a:gd name="T11" fmla="*/ 6 h 134"/>
                <a:gd name="T12" fmla="*/ 96 w 124"/>
                <a:gd name="T13" fmla="*/ 2 h 134"/>
                <a:gd name="T14" fmla="*/ 85 w 124"/>
                <a:gd name="T15" fmla="*/ 0 h 134"/>
                <a:gd name="T16" fmla="*/ 71 w 124"/>
                <a:gd name="T17" fmla="*/ 6 h 134"/>
                <a:gd name="T18" fmla="*/ 65 w 124"/>
                <a:gd name="T19" fmla="*/ 13 h 134"/>
                <a:gd name="T20" fmla="*/ 65 w 124"/>
                <a:gd name="T21" fmla="*/ 21 h 134"/>
                <a:gd name="T22" fmla="*/ 54 w 124"/>
                <a:gd name="T23" fmla="*/ 11 h 134"/>
                <a:gd name="T24" fmla="*/ 47 w 124"/>
                <a:gd name="T25" fmla="*/ 10 h 134"/>
                <a:gd name="T26" fmla="*/ 32 w 124"/>
                <a:gd name="T27" fmla="*/ 11 h 134"/>
                <a:gd name="T28" fmla="*/ 25 w 124"/>
                <a:gd name="T29" fmla="*/ 15 h 134"/>
                <a:gd name="T30" fmla="*/ 20 w 124"/>
                <a:gd name="T31" fmla="*/ 21 h 134"/>
                <a:gd name="T32" fmla="*/ 20 w 124"/>
                <a:gd name="T33" fmla="*/ 26 h 134"/>
                <a:gd name="T34" fmla="*/ 21 w 124"/>
                <a:gd name="T35" fmla="*/ 48 h 134"/>
                <a:gd name="T36" fmla="*/ 34 w 124"/>
                <a:gd name="T37" fmla="*/ 70 h 134"/>
                <a:gd name="T38" fmla="*/ 29 w 124"/>
                <a:gd name="T39" fmla="*/ 66 h 134"/>
                <a:gd name="T40" fmla="*/ 14 w 124"/>
                <a:gd name="T41" fmla="*/ 64 h 134"/>
                <a:gd name="T42" fmla="*/ 7 w 124"/>
                <a:gd name="T43" fmla="*/ 66 h 134"/>
                <a:gd name="T44" fmla="*/ 0 w 124"/>
                <a:gd name="T45" fmla="*/ 77 h 134"/>
                <a:gd name="T46" fmla="*/ 0 w 124"/>
                <a:gd name="T47" fmla="*/ 88 h 134"/>
                <a:gd name="T48" fmla="*/ 3 w 124"/>
                <a:gd name="T49" fmla="*/ 94 h 134"/>
                <a:gd name="T50" fmla="*/ 18 w 124"/>
                <a:gd name="T51" fmla="*/ 108 h 134"/>
                <a:gd name="T52" fmla="*/ 73 w 124"/>
                <a:gd name="T53" fmla="*/ 134 h 134"/>
                <a:gd name="T54" fmla="*/ 84 w 124"/>
                <a:gd name="T55" fmla="*/ 125 h 134"/>
                <a:gd name="T56" fmla="*/ 115 w 124"/>
                <a:gd name="T57" fmla="*/ 108 h 134"/>
                <a:gd name="T58" fmla="*/ 122 w 124"/>
                <a:gd name="T59" fmla="*/ 101 h 134"/>
                <a:gd name="T60" fmla="*/ 122 w 124"/>
                <a:gd name="T61" fmla="*/ 94 h 134"/>
                <a:gd name="T62" fmla="*/ 113 w 124"/>
                <a:gd name="T63" fmla="*/ 77 h 134"/>
                <a:gd name="T64" fmla="*/ 120 w 124"/>
                <a:gd name="T65" fmla="*/ 73 h 134"/>
                <a:gd name="T66" fmla="*/ 124 w 124"/>
                <a:gd name="T67" fmla="*/ 61 h 134"/>
                <a:gd name="T68" fmla="*/ 122 w 124"/>
                <a:gd name="T69" fmla="*/ 5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4" h="134">
                  <a:moveTo>
                    <a:pt x="122" y="55"/>
                  </a:moveTo>
                  <a:lnTo>
                    <a:pt x="122" y="55"/>
                  </a:lnTo>
                  <a:lnTo>
                    <a:pt x="116" y="50"/>
                  </a:lnTo>
                  <a:lnTo>
                    <a:pt x="111" y="44"/>
                  </a:lnTo>
                  <a:lnTo>
                    <a:pt x="94" y="41"/>
                  </a:lnTo>
                  <a:lnTo>
                    <a:pt x="94" y="41"/>
                  </a:lnTo>
                  <a:lnTo>
                    <a:pt x="98" y="33"/>
                  </a:lnTo>
                  <a:lnTo>
                    <a:pt x="100" y="28"/>
                  </a:lnTo>
                  <a:lnTo>
                    <a:pt x="100" y="15"/>
                  </a:lnTo>
                  <a:lnTo>
                    <a:pt x="100" y="15"/>
                  </a:lnTo>
                  <a:lnTo>
                    <a:pt x="100" y="10"/>
                  </a:lnTo>
                  <a:lnTo>
                    <a:pt x="98" y="6"/>
                  </a:lnTo>
                  <a:lnTo>
                    <a:pt x="98" y="6"/>
                  </a:lnTo>
                  <a:lnTo>
                    <a:pt x="96" y="2"/>
                  </a:lnTo>
                  <a:lnTo>
                    <a:pt x="93" y="0"/>
                  </a:lnTo>
                  <a:lnTo>
                    <a:pt x="85" y="0"/>
                  </a:lnTo>
                  <a:lnTo>
                    <a:pt x="76" y="2"/>
                  </a:lnTo>
                  <a:lnTo>
                    <a:pt x="71" y="6"/>
                  </a:lnTo>
                  <a:lnTo>
                    <a:pt x="71" y="6"/>
                  </a:lnTo>
                  <a:lnTo>
                    <a:pt x="65" y="13"/>
                  </a:lnTo>
                  <a:lnTo>
                    <a:pt x="65" y="21"/>
                  </a:lnTo>
                  <a:lnTo>
                    <a:pt x="65" y="21"/>
                  </a:lnTo>
                  <a:lnTo>
                    <a:pt x="60" y="15"/>
                  </a:lnTo>
                  <a:lnTo>
                    <a:pt x="54" y="11"/>
                  </a:lnTo>
                  <a:lnTo>
                    <a:pt x="54" y="11"/>
                  </a:lnTo>
                  <a:lnTo>
                    <a:pt x="47" y="10"/>
                  </a:lnTo>
                  <a:lnTo>
                    <a:pt x="40" y="10"/>
                  </a:lnTo>
                  <a:lnTo>
                    <a:pt x="32" y="11"/>
                  </a:lnTo>
                  <a:lnTo>
                    <a:pt x="25" y="15"/>
                  </a:lnTo>
                  <a:lnTo>
                    <a:pt x="25" y="15"/>
                  </a:lnTo>
                  <a:lnTo>
                    <a:pt x="20" y="21"/>
                  </a:lnTo>
                  <a:lnTo>
                    <a:pt x="20" y="21"/>
                  </a:lnTo>
                  <a:lnTo>
                    <a:pt x="20" y="26"/>
                  </a:lnTo>
                  <a:lnTo>
                    <a:pt x="20" y="26"/>
                  </a:lnTo>
                  <a:lnTo>
                    <a:pt x="20" y="37"/>
                  </a:lnTo>
                  <a:lnTo>
                    <a:pt x="21" y="48"/>
                  </a:lnTo>
                  <a:lnTo>
                    <a:pt x="27" y="59"/>
                  </a:lnTo>
                  <a:lnTo>
                    <a:pt x="34" y="70"/>
                  </a:lnTo>
                  <a:lnTo>
                    <a:pt x="34" y="70"/>
                  </a:lnTo>
                  <a:lnTo>
                    <a:pt x="29" y="66"/>
                  </a:lnTo>
                  <a:lnTo>
                    <a:pt x="21" y="64"/>
                  </a:lnTo>
                  <a:lnTo>
                    <a:pt x="14" y="64"/>
                  </a:lnTo>
                  <a:lnTo>
                    <a:pt x="7" y="66"/>
                  </a:lnTo>
                  <a:lnTo>
                    <a:pt x="7" y="66"/>
                  </a:lnTo>
                  <a:lnTo>
                    <a:pt x="1" y="72"/>
                  </a:lnTo>
                  <a:lnTo>
                    <a:pt x="0" y="77"/>
                  </a:lnTo>
                  <a:lnTo>
                    <a:pt x="0" y="83"/>
                  </a:lnTo>
                  <a:lnTo>
                    <a:pt x="0" y="88"/>
                  </a:lnTo>
                  <a:lnTo>
                    <a:pt x="0" y="88"/>
                  </a:lnTo>
                  <a:lnTo>
                    <a:pt x="3" y="94"/>
                  </a:lnTo>
                  <a:lnTo>
                    <a:pt x="7" y="99"/>
                  </a:lnTo>
                  <a:lnTo>
                    <a:pt x="18" y="108"/>
                  </a:lnTo>
                  <a:lnTo>
                    <a:pt x="73" y="134"/>
                  </a:lnTo>
                  <a:lnTo>
                    <a:pt x="73" y="134"/>
                  </a:lnTo>
                  <a:lnTo>
                    <a:pt x="78" y="128"/>
                  </a:lnTo>
                  <a:lnTo>
                    <a:pt x="84" y="125"/>
                  </a:lnTo>
                  <a:lnTo>
                    <a:pt x="100" y="115"/>
                  </a:lnTo>
                  <a:lnTo>
                    <a:pt x="115" y="108"/>
                  </a:lnTo>
                  <a:lnTo>
                    <a:pt x="118" y="105"/>
                  </a:lnTo>
                  <a:lnTo>
                    <a:pt x="122" y="101"/>
                  </a:lnTo>
                  <a:lnTo>
                    <a:pt x="122" y="101"/>
                  </a:lnTo>
                  <a:lnTo>
                    <a:pt x="122" y="94"/>
                  </a:lnTo>
                  <a:lnTo>
                    <a:pt x="120" y="88"/>
                  </a:lnTo>
                  <a:lnTo>
                    <a:pt x="113" y="77"/>
                  </a:lnTo>
                  <a:lnTo>
                    <a:pt x="113" y="77"/>
                  </a:lnTo>
                  <a:lnTo>
                    <a:pt x="120" y="73"/>
                  </a:lnTo>
                  <a:lnTo>
                    <a:pt x="124" y="68"/>
                  </a:lnTo>
                  <a:lnTo>
                    <a:pt x="124" y="61"/>
                  </a:lnTo>
                  <a:lnTo>
                    <a:pt x="122" y="55"/>
                  </a:lnTo>
                  <a:lnTo>
                    <a:pt x="122" y="55"/>
                  </a:lnTo>
                  <a:close/>
                </a:path>
              </a:pathLst>
            </a:custGeom>
            <a:solidFill>
              <a:srgbClr val="CDE3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8" name="Freeform 23">
              <a:extLst>
                <a:ext uri="{FF2B5EF4-FFF2-40B4-BE49-F238E27FC236}">
                  <a16:creationId xmlns:a16="http://schemas.microsoft.com/office/drawing/2014/main" xmlns="" id="{9C3D0D50-4969-47BE-8AB9-B0A11DAC8082}"/>
                </a:ext>
              </a:extLst>
            </p:cNvPr>
            <p:cNvSpPr>
              <a:spLocks/>
            </p:cNvSpPr>
            <p:nvPr/>
          </p:nvSpPr>
          <p:spPr bwMode="auto">
            <a:xfrm>
              <a:off x="3976688" y="4287839"/>
              <a:ext cx="58738" cy="41275"/>
            </a:xfrm>
            <a:custGeom>
              <a:avLst/>
              <a:gdLst>
                <a:gd name="T0" fmla="*/ 35 w 37"/>
                <a:gd name="T1" fmla="*/ 26 h 26"/>
                <a:gd name="T2" fmla="*/ 37 w 37"/>
                <a:gd name="T3" fmla="*/ 24 h 26"/>
                <a:gd name="T4" fmla="*/ 37 w 37"/>
                <a:gd name="T5" fmla="*/ 24 h 26"/>
                <a:gd name="T6" fmla="*/ 26 w 37"/>
                <a:gd name="T7" fmla="*/ 15 h 26"/>
                <a:gd name="T8" fmla="*/ 26 w 37"/>
                <a:gd name="T9" fmla="*/ 15 h 26"/>
                <a:gd name="T10" fmla="*/ 22 w 37"/>
                <a:gd name="T11" fmla="*/ 11 h 26"/>
                <a:gd name="T12" fmla="*/ 22 w 37"/>
                <a:gd name="T13" fmla="*/ 11 h 26"/>
                <a:gd name="T14" fmla="*/ 16 w 37"/>
                <a:gd name="T15" fmla="*/ 8 h 26"/>
                <a:gd name="T16" fmla="*/ 16 w 37"/>
                <a:gd name="T17" fmla="*/ 8 h 26"/>
                <a:gd name="T18" fmla="*/ 15 w 37"/>
                <a:gd name="T19" fmla="*/ 6 h 26"/>
                <a:gd name="T20" fmla="*/ 15 w 37"/>
                <a:gd name="T21" fmla="*/ 6 h 26"/>
                <a:gd name="T22" fmla="*/ 11 w 37"/>
                <a:gd name="T23" fmla="*/ 4 h 26"/>
                <a:gd name="T24" fmla="*/ 7 w 37"/>
                <a:gd name="T25" fmla="*/ 2 h 26"/>
                <a:gd name="T26" fmla="*/ 7 w 37"/>
                <a:gd name="T27" fmla="*/ 2 h 26"/>
                <a:gd name="T28" fmla="*/ 6 w 37"/>
                <a:gd name="T29" fmla="*/ 2 h 26"/>
                <a:gd name="T30" fmla="*/ 6 w 37"/>
                <a:gd name="T31" fmla="*/ 2 h 26"/>
                <a:gd name="T32" fmla="*/ 0 w 37"/>
                <a:gd name="T33" fmla="*/ 0 h 26"/>
                <a:gd name="T34" fmla="*/ 0 w 37"/>
                <a:gd name="T35" fmla="*/ 2 h 26"/>
                <a:gd name="T36" fmla="*/ 0 w 37"/>
                <a:gd name="T37" fmla="*/ 2 h 26"/>
                <a:gd name="T38" fmla="*/ 2 w 37"/>
                <a:gd name="T39" fmla="*/ 4 h 26"/>
                <a:gd name="T40" fmla="*/ 6 w 37"/>
                <a:gd name="T41" fmla="*/ 4 h 26"/>
                <a:gd name="T42" fmla="*/ 6 w 37"/>
                <a:gd name="T43" fmla="*/ 4 h 26"/>
                <a:gd name="T44" fmla="*/ 7 w 37"/>
                <a:gd name="T45" fmla="*/ 4 h 26"/>
                <a:gd name="T46" fmla="*/ 7 w 37"/>
                <a:gd name="T47" fmla="*/ 4 h 26"/>
                <a:gd name="T48" fmla="*/ 13 w 37"/>
                <a:gd name="T49" fmla="*/ 10 h 26"/>
                <a:gd name="T50" fmla="*/ 13 w 37"/>
                <a:gd name="T51" fmla="*/ 10 h 26"/>
                <a:gd name="T52" fmla="*/ 15 w 37"/>
                <a:gd name="T53" fmla="*/ 11 h 26"/>
                <a:gd name="T54" fmla="*/ 15 w 37"/>
                <a:gd name="T55" fmla="*/ 11 h 26"/>
                <a:gd name="T56" fmla="*/ 20 w 37"/>
                <a:gd name="T57" fmla="*/ 13 h 26"/>
                <a:gd name="T58" fmla="*/ 20 w 37"/>
                <a:gd name="T59" fmla="*/ 13 h 26"/>
                <a:gd name="T60" fmla="*/ 24 w 37"/>
                <a:gd name="T61" fmla="*/ 17 h 26"/>
                <a:gd name="T62" fmla="*/ 24 w 37"/>
                <a:gd name="T63" fmla="*/ 17 h 26"/>
                <a:gd name="T64" fmla="*/ 35 w 37"/>
                <a:gd name="T65" fmla="*/ 26 h 26"/>
                <a:gd name="T66" fmla="*/ 35 w 37"/>
                <a:gd name="T6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 h="26">
                  <a:moveTo>
                    <a:pt x="35" y="26"/>
                  </a:moveTo>
                  <a:lnTo>
                    <a:pt x="37" y="24"/>
                  </a:lnTo>
                  <a:lnTo>
                    <a:pt x="37" y="24"/>
                  </a:lnTo>
                  <a:lnTo>
                    <a:pt x="26" y="15"/>
                  </a:lnTo>
                  <a:lnTo>
                    <a:pt x="26" y="15"/>
                  </a:lnTo>
                  <a:lnTo>
                    <a:pt x="22" y="11"/>
                  </a:lnTo>
                  <a:lnTo>
                    <a:pt x="22" y="11"/>
                  </a:lnTo>
                  <a:lnTo>
                    <a:pt x="16" y="8"/>
                  </a:lnTo>
                  <a:lnTo>
                    <a:pt x="16" y="8"/>
                  </a:lnTo>
                  <a:lnTo>
                    <a:pt x="15" y="6"/>
                  </a:lnTo>
                  <a:lnTo>
                    <a:pt x="15" y="6"/>
                  </a:lnTo>
                  <a:lnTo>
                    <a:pt x="11" y="4"/>
                  </a:lnTo>
                  <a:lnTo>
                    <a:pt x="7" y="2"/>
                  </a:lnTo>
                  <a:lnTo>
                    <a:pt x="7" y="2"/>
                  </a:lnTo>
                  <a:lnTo>
                    <a:pt x="6" y="2"/>
                  </a:lnTo>
                  <a:lnTo>
                    <a:pt x="6" y="2"/>
                  </a:lnTo>
                  <a:lnTo>
                    <a:pt x="0" y="0"/>
                  </a:lnTo>
                  <a:lnTo>
                    <a:pt x="0" y="2"/>
                  </a:lnTo>
                  <a:lnTo>
                    <a:pt x="0" y="2"/>
                  </a:lnTo>
                  <a:lnTo>
                    <a:pt x="2" y="4"/>
                  </a:lnTo>
                  <a:lnTo>
                    <a:pt x="6" y="4"/>
                  </a:lnTo>
                  <a:lnTo>
                    <a:pt x="6" y="4"/>
                  </a:lnTo>
                  <a:lnTo>
                    <a:pt x="7" y="4"/>
                  </a:lnTo>
                  <a:lnTo>
                    <a:pt x="7" y="4"/>
                  </a:lnTo>
                  <a:lnTo>
                    <a:pt x="13" y="10"/>
                  </a:lnTo>
                  <a:lnTo>
                    <a:pt x="13" y="10"/>
                  </a:lnTo>
                  <a:lnTo>
                    <a:pt x="15" y="11"/>
                  </a:lnTo>
                  <a:lnTo>
                    <a:pt x="15" y="11"/>
                  </a:lnTo>
                  <a:lnTo>
                    <a:pt x="20" y="13"/>
                  </a:lnTo>
                  <a:lnTo>
                    <a:pt x="20" y="13"/>
                  </a:lnTo>
                  <a:lnTo>
                    <a:pt x="24" y="17"/>
                  </a:lnTo>
                  <a:lnTo>
                    <a:pt x="24" y="17"/>
                  </a:lnTo>
                  <a:lnTo>
                    <a:pt x="35" y="26"/>
                  </a:lnTo>
                  <a:lnTo>
                    <a:pt x="35" y="26"/>
                  </a:lnTo>
                  <a:close/>
                </a:path>
              </a:pathLst>
            </a:custGeom>
            <a:solidFill>
              <a:srgbClr val="E4EF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9" name="Freeform 24">
              <a:extLst>
                <a:ext uri="{FF2B5EF4-FFF2-40B4-BE49-F238E27FC236}">
                  <a16:creationId xmlns:a16="http://schemas.microsoft.com/office/drawing/2014/main" xmlns="" id="{93835F85-420C-425E-8032-1A05C78D252B}"/>
                </a:ext>
              </a:extLst>
            </p:cNvPr>
            <p:cNvSpPr>
              <a:spLocks/>
            </p:cNvSpPr>
            <p:nvPr/>
          </p:nvSpPr>
          <p:spPr bwMode="auto">
            <a:xfrm>
              <a:off x="3994151" y="4227514"/>
              <a:ext cx="46038" cy="249238"/>
            </a:xfrm>
            <a:custGeom>
              <a:avLst/>
              <a:gdLst>
                <a:gd name="T0" fmla="*/ 27 w 29"/>
                <a:gd name="T1" fmla="*/ 157 h 157"/>
                <a:gd name="T2" fmla="*/ 20 w 29"/>
                <a:gd name="T3" fmla="*/ 155 h 157"/>
                <a:gd name="T4" fmla="*/ 20 w 29"/>
                <a:gd name="T5" fmla="*/ 155 h 157"/>
                <a:gd name="T6" fmla="*/ 22 w 29"/>
                <a:gd name="T7" fmla="*/ 110 h 157"/>
                <a:gd name="T8" fmla="*/ 22 w 29"/>
                <a:gd name="T9" fmla="*/ 82 h 157"/>
                <a:gd name="T10" fmla="*/ 22 w 29"/>
                <a:gd name="T11" fmla="*/ 62 h 157"/>
                <a:gd name="T12" fmla="*/ 22 w 29"/>
                <a:gd name="T13" fmla="*/ 62 h 157"/>
                <a:gd name="T14" fmla="*/ 18 w 29"/>
                <a:gd name="T15" fmla="*/ 42 h 157"/>
                <a:gd name="T16" fmla="*/ 11 w 29"/>
                <a:gd name="T17" fmla="*/ 22 h 157"/>
                <a:gd name="T18" fmla="*/ 11 w 29"/>
                <a:gd name="T19" fmla="*/ 22 h 157"/>
                <a:gd name="T20" fmla="*/ 7 w 29"/>
                <a:gd name="T21" fmla="*/ 11 h 157"/>
                <a:gd name="T22" fmla="*/ 0 w 29"/>
                <a:gd name="T23" fmla="*/ 0 h 157"/>
                <a:gd name="T24" fmla="*/ 2 w 29"/>
                <a:gd name="T25" fmla="*/ 0 h 157"/>
                <a:gd name="T26" fmla="*/ 2 w 29"/>
                <a:gd name="T27" fmla="*/ 0 h 157"/>
                <a:gd name="T28" fmla="*/ 7 w 29"/>
                <a:gd name="T29" fmla="*/ 6 h 157"/>
                <a:gd name="T30" fmla="*/ 13 w 29"/>
                <a:gd name="T31" fmla="*/ 11 h 157"/>
                <a:gd name="T32" fmla="*/ 13 w 29"/>
                <a:gd name="T33" fmla="*/ 11 h 157"/>
                <a:gd name="T34" fmla="*/ 18 w 29"/>
                <a:gd name="T35" fmla="*/ 24 h 157"/>
                <a:gd name="T36" fmla="*/ 22 w 29"/>
                <a:gd name="T37" fmla="*/ 35 h 157"/>
                <a:gd name="T38" fmla="*/ 26 w 29"/>
                <a:gd name="T39" fmla="*/ 48 h 157"/>
                <a:gd name="T40" fmla="*/ 27 w 29"/>
                <a:gd name="T41" fmla="*/ 62 h 157"/>
                <a:gd name="T42" fmla="*/ 27 w 29"/>
                <a:gd name="T43" fmla="*/ 62 h 157"/>
                <a:gd name="T44" fmla="*/ 29 w 29"/>
                <a:gd name="T45" fmla="*/ 110 h 157"/>
                <a:gd name="T46" fmla="*/ 27 w 29"/>
                <a:gd name="T47" fmla="*/ 157 h 157"/>
                <a:gd name="T48" fmla="*/ 27 w 29"/>
                <a:gd name="T49"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157">
                  <a:moveTo>
                    <a:pt x="27" y="157"/>
                  </a:moveTo>
                  <a:lnTo>
                    <a:pt x="20" y="155"/>
                  </a:lnTo>
                  <a:lnTo>
                    <a:pt x="20" y="155"/>
                  </a:lnTo>
                  <a:lnTo>
                    <a:pt x="22" y="110"/>
                  </a:lnTo>
                  <a:lnTo>
                    <a:pt x="22" y="82"/>
                  </a:lnTo>
                  <a:lnTo>
                    <a:pt x="22" y="62"/>
                  </a:lnTo>
                  <a:lnTo>
                    <a:pt x="22" y="62"/>
                  </a:lnTo>
                  <a:lnTo>
                    <a:pt x="18" y="42"/>
                  </a:lnTo>
                  <a:lnTo>
                    <a:pt x="11" y="22"/>
                  </a:lnTo>
                  <a:lnTo>
                    <a:pt x="11" y="22"/>
                  </a:lnTo>
                  <a:lnTo>
                    <a:pt x="7" y="11"/>
                  </a:lnTo>
                  <a:lnTo>
                    <a:pt x="0" y="0"/>
                  </a:lnTo>
                  <a:lnTo>
                    <a:pt x="2" y="0"/>
                  </a:lnTo>
                  <a:lnTo>
                    <a:pt x="2" y="0"/>
                  </a:lnTo>
                  <a:lnTo>
                    <a:pt x="7" y="6"/>
                  </a:lnTo>
                  <a:lnTo>
                    <a:pt x="13" y="11"/>
                  </a:lnTo>
                  <a:lnTo>
                    <a:pt x="13" y="11"/>
                  </a:lnTo>
                  <a:lnTo>
                    <a:pt x="18" y="24"/>
                  </a:lnTo>
                  <a:lnTo>
                    <a:pt x="22" y="35"/>
                  </a:lnTo>
                  <a:lnTo>
                    <a:pt x="26" y="48"/>
                  </a:lnTo>
                  <a:lnTo>
                    <a:pt x="27" y="62"/>
                  </a:lnTo>
                  <a:lnTo>
                    <a:pt x="27" y="62"/>
                  </a:lnTo>
                  <a:lnTo>
                    <a:pt x="29" y="110"/>
                  </a:lnTo>
                  <a:lnTo>
                    <a:pt x="27" y="157"/>
                  </a:lnTo>
                  <a:lnTo>
                    <a:pt x="27" y="157"/>
                  </a:lnTo>
                  <a:close/>
                </a:path>
              </a:pathLst>
            </a:custGeom>
            <a:solidFill>
              <a:srgbClr val="E4EF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0" name="Freeform 25">
              <a:extLst>
                <a:ext uri="{FF2B5EF4-FFF2-40B4-BE49-F238E27FC236}">
                  <a16:creationId xmlns:a16="http://schemas.microsoft.com/office/drawing/2014/main" xmlns="" id="{BB68EF0C-84DF-4A83-9058-75EF2FE4BECA}"/>
                </a:ext>
              </a:extLst>
            </p:cNvPr>
            <p:cNvSpPr>
              <a:spLocks/>
            </p:cNvSpPr>
            <p:nvPr/>
          </p:nvSpPr>
          <p:spPr bwMode="auto">
            <a:xfrm>
              <a:off x="4029076" y="4262439"/>
              <a:ext cx="52388" cy="66675"/>
            </a:xfrm>
            <a:custGeom>
              <a:avLst/>
              <a:gdLst>
                <a:gd name="T0" fmla="*/ 5 w 33"/>
                <a:gd name="T1" fmla="*/ 42 h 42"/>
                <a:gd name="T2" fmla="*/ 0 w 33"/>
                <a:gd name="T3" fmla="*/ 40 h 42"/>
                <a:gd name="T4" fmla="*/ 0 w 33"/>
                <a:gd name="T5" fmla="*/ 40 h 42"/>
                <a:gd name="T6" fmla="*/ 4 w 33"/>
                <a:gd name="T7" fmla="*/ 33 h 42"/>
                <a:gd name="T8" fmla="*/ 7 w 33"/>
                <a:gd name="T9" fmla="*/ 26 h 42"/>
                <a:gd name="T10" fmla="*/ 7 w 33"/>
                <a:gd name="T11" fmla="*/ 26 h 42"/>
                <a:gd name="T12" fmla="*/ 11 w 33"/>
                <a:gd name="T13" fmla="*/ 20 h 42"/>
                <a:gd name="T14" fmla="*/ 11 w 33"/>
                <a:gd name="T15" fmla="*/ 20 h 42"/>
                <a:gd name="T16" fmla="*/ 15 w 33"/>
                <a:gd name="T17" fmla="*/ 15 h 42"/>
                <a:gd name="T18" fmla="*/ 15 w 33"/>
                <a:gd name="T19" fmla="*/ 15 h 42"/>
                <a:gd name="T20" fmla="*/ 16 w 33"/>
                <a:gd name="T21" fmla="*/ 13 h 42"/>
                <a:gd name="T22" fmla="*/ 16 w 33"/>
                <a:gd name="T23" fmla="*/ 13 h 42"/>
                <a:gd name="T24" fmla="*/ 20 w 33"/>
                <a:gd name="T25" fmla="*/ 7 h 42"/>
                <a:gd name="T26" fmla="*/ 24 w 33"/>
                <a:gd name="T27" fmla="*/ 5 h 42"/>
                <a:gd name="T28" fmla="*/ 24 w 33"/>
                <a:gd name="T29" fmla="*/ 5 h 42"/>
                <a:gd name="T30" fmla="*/ 27 w 33"/>
                <a:gd name="T31" fmla="*/ 4 h 42"/>
                <a:gd name="T32" fmla="*/ 27 w 33"/>
                <a:gd name="T33" fmla="*/ 4 h 42"/>
                <a:gd name="T34" fmla="*/ 31 w 33"/>
                <a:gd name="T35" fmla="*/ 0 h 42"/>
                <a:gd name="T36" fmla="*/ 33 w 33"/>
                <a:gd name="T37" fmla="*/ 0 h 42"/>
                <a:gd name="T38" fmla="*/ 33 w 33"/>
                <a:gd name="T39" fmla="*/ 0 h 42"/>
                <a:gd name="T40" fmla="*/ 31 w 33"/>
                <a:gd name="T41" fmla="*/ 4 h 42"/>
                <a:gd name="T42" fmla="*/ 27 w 33"/>
                <a:gd name="T43" fmla="*/ 5 h 42"/>
                <a:gd name="T44" fmla="*/ 27 w 33"/>
                <a:gd name="T45" fmla="*/ 5 h 42"/>
                <a:gd name="T46" fmla="*/ 25 w 33"/>
                <a:gd name="T47" fmla="*/ 7 h 42"/>
                <a:gd name="T48" fmla="*/ 25 w 33"/>
                <a:gd name="T49" fmla="*/ 7 h 42"/>
                <a:gd name="T50" fmla="*/ 24 w 33"/>
                <a:gd name="T51" fmla="*/ 9 h 42"/>
                <a:gd name="T52" fmla="*/ 20 w 33"/>
                <a:gd name="T53" fmla="*/ 13 h 42"/>
                <a:gd name="T54" fmla="*/ 20 w 33"/>
                <a:gd name="T55" fmla="*/ 13 h 42"/>
                <a:gd name="T56" fmla="*/ 18 w 33"/>
                <a:gd name="T57" fmla="*/ 16 h 42"/>
                <a:gd name="T58" fmla="*/ 18 w 33"/>
                <a:gd name="T59" fmla="*/ 16 h 42"/>
                <a:gd name="T60" fmla="*/ 15 w 33"/>
                <a:gd name="T61" fmla="*/ 22 h 42"/>
                <a:gd name="T62" fmla="*/ 15 w 33"/>
                <a:gd name="T63" fmla="*/ 22 h 42"/>
                <a:gd name="T64" fmla="*/ 11 w 33"/>
                <a:gd name="T65" fmla="*/ 27 h 42"/>
                <a:gd name="T66" fmla="*/ 11 w 33"/>
                <a:gd name="T67" fmla="*/ 27 h 42"/>
                <a:gd name="T68" fmla="*/ 5 w 33"/>
                <a:gd name="T69" fmla="*/ 42 h 42"/>
                <a:gd name="T70" fmla="*/ 5 w 33"/>
                <a:gd name="T7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42">
                  <a:moveTo>
                    <a:pt x="5" y="42"/>
                  </a:moveTo>
                  <a:lnTo>
                    <a:pt x="0" y="40"/>
                  </a:lnTo>
                  <a:lnTo>
                    <a:pt x="0" y="40"/>
                  </a:lnTo>
                  <a:lnTo>
                    <a:pt x="4" y="33"/>
                  </a:lnTo>
                  <a:lnTo>
                    <a:pt x="7" y="26"/>
                  </a:lnTo>
                  <a:lnTo>
                    <a:pt x="7" y="26"/>
                  </a:lnTo>
                  <a:lnTo>
                    <a:pt x="11" y="20"/>
                  </a:lnTo>
                  <a:lnTo>
                    <a:pt x="11" y="20"/>
                  </a:lnTo>
                  <a:lnTo>
                    <a:pt x="15" y="15"/>
                  </a:lnTo>
                  <a:lnTo>
                    <a:pt x="15" y="15"/>
                  </a:lnTo>
                  <a:lnTo>
                    <a:pt x="16" y="13"/>
                  </a:lnTo>
                  <a:lnTo>
                    <a:pt x="16" y="13"/>
                  </a:lnTo>
                  <a:lnTo>
                    <a:pt x="20" y="7"/>
                  </a:lnTo>
                  <a:lnTo>
                    <a:pt x="24" y="5"/>
                  </a:lnTo>
                  <a:lnTo>
                    <a:pt x="24" y="5"/>
                  </a:lnTo>
                  <a:lnTo>
                    <a:pt x="27" y="4"/>
                  </a:lnTo>
                  <a:lnTo>
                    <a:pt x="27" y="4"/>
                  </a:lnTo>
                  <a:lnTo>
                    <a:pt x="31" y="0"/>
                  </a:lnTo>
                  <a:lnTo>
                    <a:pt x="33" y="0"/>
                  </a:lnTo>
                  <a:lnTo>
                    <a:pt x="33" y="0"/>
                  </a:lnTo>
                  <a:lnTo>
                    <a:pt x="31" y="4"/>
                  </a:lnTo>
                  <a:lnTo>
                    <a:pt x="27" y="5"/>
                  </a:lnTo>
                  <a:lnTo>
                    <a:pt x="27" y="5"/>
                  </a:lnTo>
                  <a:lnTo>
                    <a:pt x="25" y="7"/>
                  </a:lnTo>
                  <a:lnTo>
                    <a:pt x="25" y="7"/>
                  </a:lnTo>
                  <a:lnTo>
                    <a:pt x="24" y="9"/>
                  </a:lnTo>
                  <a:lnTo>
                    <a:pt x="20" y="13"/>
                  </a:lnTo>
                  <a:lnTo>
                    <a:pt x="20" y="13"/>
                  </a:lnTo>
                  <a:lnTo>
                    <a:pt x="18" y="16"/>
                  </a:lnTo>
                  <a:lnTo>
                    <a:pt x="18" y="16"/>
                  </a:lnTo>
                  <a:lnTo>
                    <a:pt x="15" y="22"/>
                  </a:lnTo>
                  <a:lnTo>
                    <a:pt x="15" y="22"/>
                  </a:lnTo>
                  <a:lnTo>
                    <a:pt x="11" y="27"/>
                  </a:lnTo>
                  <a:lnTo>
                    <a:pt x="11" y="27"/>
                  </a:lnTo>
                  <a:lnTo>
                    <a:pt x="5" y="42"/>
                  </a:lnTo>
                  <a:lnTo>
                    <a:pt x="5" y="42"/>
                  </a:lnTo>
                  <a:close/>
                </a:path>
              </a:pathLst>
            </a:custGeom>
            <a:solidFill>
              <a:srgbClr val="E4EF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1" name="Freeform 26">
              <a:extLst>
                <a:ext uri="{FF2B5EF4-FFF2-40B4-BE49-F238E27FC236}">
                  <a16:creationId xmlns:a16="http://schemas.microsoft.com/office/drawing/2014/main" xmlns="" id="{87A44941-0E88-4B2D-B40A-33E236EBA959}"/>
                </a:ext>
              </a:extLst>
            </p:cNvPr>
            <p:cNvSpPr>
              <a:spLocks/>
            </p:cNvSpPr>
            <p:nvPr/>
          </p:nvSpPr>
          <p:spPr bwMode="auto">
            <a:xfrm>
              <a:off x="4011613" y="4224339"/>
              <a:ext cx="11113" cy="34925"/>
            </a:xfrm>
            <a:custGeom>
              <a:avLst/>
              <a:gdLst>
                <a:gd name="T0" fmla="*/ 7 w 7"/>
                <a:gd name="T1" fmla="*/ 0 h 22"/>
                <a:gd name="T2" fmla="*/ 7 w 7"/>
                <a:gd name="T3" fmla="*/ 0 h 22"/>
                <a:gd name="T4" fmla="*/ 7 w 7"/>
                <a:gd name="T5" fmla="*/ 9 h 22"/>
                <a:gd name="T6" fmla="*/ 7 w 7"/>
                <a:gd name="T7" fmla="*/ 9 h 22"/>
                <a:gd name="T8" fmla="*/ 5 w 7"/>
                <a:gd name="T9" fmla="*/ 22 h 22"/>
                <a:gd name="T10" fmla="*/ 0 w 7"/>
                <a:gd name="T11" fmla="*/ 19 h 22"/>
                <a:gd name="T12" fmla="*/ 0 w 7"/>
                <a:gd name="T13" fmla="*/ 19 h 22"/>
                <a:gd name="T14" fmla="*/ 4 w 7"/>
                <a:gd name="T15" fmla="*/ 9 h 22"/>
                <a:gd name="T16" fmla="*/ 4 w 7"/>
                <a:gd name="T17" fmla="*/ 9 h 22"/>
                <a:gd name="T18" fmla="*/ 5 w 7"/>
                <a:gd name="T19" fmla="*/ 0 h 22"/>
                <a:gd name="T20" fmla="*/ 7 w 7"/>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22">
                  <a:moveTo>
                    <a:pt x="7" y="0"/>
                  </a:moveTo>
                  <a:lnTo>
                    <a:pt x="7" y="0"/>
                  </a:lnTo>
                  <a:lnTo>
                    <a:pt x="7" y="9"/>
                  </a:lnTo>
                  <a:lnTo>
                    <a:pt x="7" y="9"/>
                  </a:lnTo>
                  <a:lnTo>
                    <a:pt x="5" y="22"/>
                  </a:lnTo>
                  <a:lnTo>
                    <a:pt x="0" y="19"/>
                  </a:lnTo>
                  <a:lnTo>
                    <a:pt x="0" y="19"/>
                  </a:lnTo>
                  <a:lnTo>
                    <a:pt x="4" y="9"/>
                  </a:lnTo>
                  <a:lnTo>
                    <a:pt x="4" y="9"/>
                  </a:lnTo>
                  <a:lnTo>
                    <a:pt x="5" y="0"/>
                  </a:lnTo>
                  <a:lnTo>
                    <a:pt x="7" y="0"/>
                  </a:lnTo>
                  <a:close/>
                </a:path>
              </a:pathLst>
            </a:custGeom>
            <a:solidFill>
              <a:srgbClr val="E4EF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2" name="Freeform 27">
              <a:extLst>
                <a:ext uri="{FF2B5EF4-FFF2-40B4-BE49-F238E27FC236}">
                  <a16:creationId xmlns:a16="http://schemas.microsoft.com/office/drawing/2014/main" xmlns="" id="{6B2A51FB-A79C-4BA1-9349-C3DBA1F72F7F}"/>
                </a:ext>
              </a:extLst>
            </p:cNvPr>
            <p:cNvSpPr>
              <a:spLocks/>
            </p:cNvSpPr>
            <p:nvPr/>
          </p:nvSpPr>
          <p:spPr bwMode="auto">
            <a:xfrm>
              <a:off x="3990976" y="4259264"/>
              <a:ext cx="31750" cy="20638"/>
            </a:xfrm>
            <a:custGeom>
              <a:avLst/>
              <a:gdLst>
                <a:gd name="T0" fmla="*/ 0 w 20"/>
                <a:gd name="T1" fmla="*/ 0 h 13"/>
                <a:gd name="T2" fmla="*/ 2 w 20"/>
                <a:gd name="T3" fmla="*/ 0 h 13"/>
                <a:gd name="T4" fmla="*/ 2 w 20"/>
                <a:gd name="T5" fmla="*/ 0 h 13"/>
                <a:gd name="T6" fmla="*/ 4 w 20"/>
                <a:gd name="T7" fmla="*/ 0 h 13"/>
                <a:gd name="T8" fmla="*/ 4 w 20"/>
                <a:gd name="T9" fmla="*/ 0 h 13"/>
                <a:gd name="T10" fmla="*/ 11 w 20"/>
                <a:gd name="T11" fmla="*/ 4 h 13"/>
                <a:gd name="T12" fmla="*/ 11 w 20"/>
                <a:gd name="T13" fmla="*/ 4 h 13"/>
                <a:gd name="T14" fmla="*/ 18 w 20"/>
                <a:gd name="T15" fmla="*/ 7 h 13"/>
                <a:gd name="T16" fmla="*/ 18 w 20"/>
                <a:gd name="T17" fmla="*/ 7 h 13"/>
                <a:gd name="T18" fmla="*/ 20 w 20"/>
                <a:gd name="T19" fmla="*/ 9 h 13"/>
                <a:gd name="T20" fmla="*/ 18 w 20"/>
                <a:gd name="T21" fmla="*/ 13 h 13"/>
                <a:gd name="T22" fmla="*/ 18 w 20"/>
                <a:gd name="T23" fmla="*/ 13 h 13"/>
                <a:gd name="T24" fmla="*/ 15 w 20"/>
                <a:gd name="T25" fmla="*/ 9 h 13"/>
                <a:gd name="T26" fmla="*/ 15 w 20"/>
                <a:gd name="T27" fmla="*/ 9 h 13"/>
                <a:gd name="T28" fmla="*/ 9 w 20"/>
                <a:gd name="T29" fmla="*/ 6 h 13"/>
                <a:gd name="T30" fmla="*/ 9 w 20"/>
                <a:gd name="T31" fmla="*/ 6 h 13"/>
                <a:gd name="T32" fmla="*/ 4 w 20"/>
                <a:gd name="T33" fmla="*/ 2 h 13"/>
                <a:gd name="T34" fmla="*/ 4 w 20"/>
                <a:gd name="T35" fmla="*/ 2 h 13"/>
                <a:gd name="T36" fmla="*/ 0 w 20"/>
                <a:gd name="T37" fmla="*/ 2 h 13"/>
                <a:gd name="T38" fmla="*/ 0 w 20"/>
                <a:gd name="T3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 h="13">
                  <a:moveTo>
                    <a:pt x="0" y="0"/>
                  </a:moveTo>
                  <a:lnTo>
                    <a:pt x="2" y="0"/>
                  </a:lnTo>
                  <a:lnTo>
                    <a:pt x="2" y="0"/>
                  </a:lnTo>
                  <a:lnTo>
                    <a:pt x="4" y="0"/>
                  </a:lnTo>
                  <a:lnTo>
                    <a:pt x="4" y="0"/>
                  </a:lnTo>
                  <a:lnTo>
                    <a:pt x="11" y="4"/>
                  </a:lnTo>
                  <a:lnTo>
                    <a:pt x="11" y="4"/>
                  </a:lnTo>
                  <a:lnTo>
                    <a:pt x="18" y="7"/>
                  </a:lnTo>
                  <a:lnTo>
                    <a:pt x="18" y="7"/>
                  </a:lnTo>
                  <a:lnTo>
                    <a:pt x="20" y="9"/>
                  </a:lnTo>
                  <a:lnTo>
                    <a:pt x="18" y="13"/>
                  </a:lnTo>
                  <a:lnTo>
                    <a:pt x="18" y="13"/>
                  </a:lnTo>
                  <a:lnTo>
                    <a:pt x="15" y="9"/>
                  </a:lnTo>
                  <a:lnTo>
                    <a:pt x="15" y="9"/>
                  </a:lnTo>
                  <a:lnTo>
                    <a:pt x="9" y="6"/>
                  </a:lnTo>
                  <a:lnTo>
                    <a:pt x="9" y="6"/>
                  </a:lnTo>
                  <a:lnTo>
                    <a:pt x="4" y="2"/>
                  </a:lnTo>
                  <a:lnTo>
                    <a:pt x="4" y="2"/>
                  </a:lnTo>
                  <a:lnTo>
                    <a:pt x="0" y="2"/>
                  </a:lnTo>
                  <a:lnTo>
                    <a:pt x="0" y="0"/>
                  </a:lnTo>
                  <a:close/>
                </a:path>
              </a:pathLst>
            </a:custGeom>
            <a:solidFill>
              <a:srgbClr val="E4EF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3" name="Freeform 28">
              <a:extLst>
                <a:ext uri="{FF2B5EF4-FFF2-40B4-BE49-F238E27FC236}">
                  <a16:creationId xmlns:a16="http://schemas.microsoft.com/office/drawing/2014/main" xmlns="" id="{94C5328D-ECE0-4264-8D79-4A531BC66906}"/>
                </a:ext>
              </a:extLst>
            </p:cNvPr>
            <p:cNvSpPr>
              <a:spLocks/>
            </p:cNvSpPr>
            <p:nvPr/>
          </p:nvSpPr>
          <p:spPr bwMode="auto">
            <a:xfrm>
              <a:off x="4054476" y="4276726"/>
              <a:ext cx="34925" cy="11113"/>
            </a:xfrm>
            <a:custGeom>
              <a:avLst/>
              <a:gdLst>
                <a:gd name="T0" fmla="*/ 22 w 22"/>
                <a:gd name="T1" fmla="*/ 2 h 7"/>
                <a:gd name="T2" fmla="*/ 22 w 22"/>
                <a:gd name="T3" fmla="*/ 4 h 7"/>
                <a:gd name="T4" fmla="*/ 22 w 22"/>
                <a:gd name="T5" fmla="*/ 4 h 7"/>
                <a:gd name="T6" fmla="*/ 19 w 22"/>
                <a:gd name="T7" fmla="*/ 4 h 7"/>
                <a:gd name="T8" fmla="*/ 19 w 22"/>
                <a:gd name="T9" fmla="*/ 4 h 7"/>
                <a:gd name="T10" fmla="*/ 17 w 22"/>
                <a:gd name="T11" fmla="*/ 4 h 7"/>
                <a:gd name="T12" fmla="*/ 17 w 22"/>
                <a:gd name="T13" fmla="*/ 4 h 7"/>
                <a:gd name="T14" fmla="*/ 11 w 22"/>
                <a:gd name="T15" fmla="*/ 4 h 7"/>
                <a:gd name="T16" fmla="*/ 11 w 22"/>
                <a:gd name="T17" fmla="*/ 4 h 7"/>
                <a:gd name="T18" fmla="*/ 6 w 22"/>
                <a:gd name="T19" fmla="*/ 6 h 7"/>
                <a:gd name="T20" fmla="*/ 6 w 22"/>
                <a:gd name="T21" fmla="*/ 6 h 7"/>
                <a:gd name="T22" fmla="*/ 2 w 22"/>
                <a:gd name="T23" fmla="*/ 7 h 7"/>
                <a:gd name="T24" fmla="*/ 0 w 22"/>
                <a:gd name="T25" fmla="*/ 4 h 7"/>
                <a:gd name="T26" fmla="*/ 0 w 22"/>
                <a:gd name="T27" fmla="*/ 4 h 7"/>
                <a:gd name="T28" fmla="*/ 4 w 22"/>
                <a:gd name="T29" fmla="*/ 2 h 7"/>
                <a:gd name="T30" fmla="*/ 4 w 22"/>
                <a:gd name="T31" fmla="*/ 2 h 7"/>
                <a:gd name="T32" fmla="*/ 11 w 22"/>
                <a:gd name="T33" fmla="*/ 2 h 7"/>
                <a:gd name="T34" fmla="*/ 11 w 22"/>
                <a:gd name="T35" fmla="*/ 2 h 7"/>
                <a:gd name="T36" fmla="*/ 15 w 22"/>
                <a:gd name="T37" fmla="*/ 2 h 7"/>
                <a:gd name="T38" fmla="*/ 15 w 22"/>
                <a:gd name="T39" fmla="*/ 2 h 7"/>
                <a:gd name="T40" fmla="*/ 19 w 22"/>
                <a:gd name="T41" fmla="*/ 0 h 7"/>
                <a:gd name="T42" fmla="*/ 19 w 22"/>
                <a:gd name="T43" fmla="*/ 0 h 7"/>
                <a:gd name="T44" fmla="*/ 22 w 22"/>
                <a:gd name="T45" fmla="*/ 0 h 7"/>
                <a:gd name="T46" fmla="*/ 22 w 22"/>
                <a:gd name="T47" fmla="*/ 0 h 7"/>
                <a:gd name="T48" fmla="*/ 22 w 22"/>
                <a:gd name="T49" fmla="*/ 0 h 7"/>
                <a:gd name="T50" fmla="*/ 22 w 22"/>
                <a:gd name="T51"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 h="7">
                  <a:moveTo>
                    <a:pt x="22" y="2"/>
                  </a:moveTo>
                  <a:lnTo>
                    <a:pt x="22" y="4"/>
                  </a:lnTo>
                  <a:lnTo>
                    <a:pt x="22" y="4"/>
                  </a:lnTo>
                  <a:lnTo>
                    <a:pt x="19" y="4"/>
                  </a:lnTo>
                  <a:lnTo>
                    <a:pt x="19" y="4"/>
                  </a:lnTo>
                  <a:lnTo>
                    <a:pt x="17" y="4"/>
                  </a:lnTo>
                  <a:lnTo>
                    <a:pt x="17" y="4"/>
                  </a:lnTo>
                  <a:lnTo>
                    <a:pt x="11" y="4"/>
                  </a:lnTo>
                  <a:lnTo>
                    <a:pt x="11" y="4"/>
                  </a:lnTo>
                  <a:lnTo>
                    <a:pt x="6" y="6"/>
                  </a:lnTo>
                  <a:lnTo>
                    <a:pt x="6" y="6"/>
                  </a:lnTo>
                  <a:lnTo>
                    <a:pt x="2" y="7"/>
                  </a:lnTo>
                  <a:lnTo>
                    <a:pt x="0" y="4"/>
                  </a:lnTo>
                  <a:lnTo>
                    <a:pt x="0" y="4"/>
                  </a:lnTo>
                  <a:lnTo>
                    <a:pt x="4" y="2"/>
                  </a:lnTo>
                  <a:lnTo>
                    <a:pt x="4" y="2"/>
                  </a:lnTo>
                  <a:lnTo>
                    <a:pt x="11" y="2"/>
                  </a:lnTo>
                  <a:lnTo>
                    <a:pt x="11" y="2"/>
                  </a:lnTo>
                  <a:lnTo>
                    <a:pt x="15" y="2"/>
                  </a:lnTo>
                  <a:lnTo>
                    <a:pt x="15" y="2"/>
                  </a:lnTo>
                  <a:lnTo>
                    <a:pt x="19" y="0"/>
                  </a:lnTo>
                  <a:lnTo>
                    <a:pt x="19" y="0"/>
                  </a:lnTo>
                  <a:lnTo>
                    <a:pt x="22" y="0"/>
                  </a:lnTo>
                  <a:lnTo>
                    <a:pt x="22" y="0"/>
                  </a:lnTo>
                  <a:lnTo>
                    <a:pt x="22" y="0"/>
                  </a:lnTo>
                  <a:lnTo>
                    <a:pt x="22" y="2"/>
                  </a:lnTo>
                  <a:close/>
                </a:path>
              </a:pathLst>
            </a:custGeom>
            <a:solidFill>
              <a:srgbClr val="C6E0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4" name="Freeform 29">
              <a:extLst>
                <a:ext uri="{FF2B5EF4-FFF2-40B4-BE49-F238E27FC236}">
                  <a16:creationId xmlns:a16="http://schemas.microsoft.com/office/drawing/2014/main" xmlns="" id="{253FA80C-EBF7-41EF-82EA-995595F8795A}"/>
                </a:ext>
              </a:extLst>
            </p:cNvPr>
            <p:cNvSpPr>
              <a:spLocks/>
            </p:cNvSpPr>
            <p:nvPr/>
          </p:nvSpPr>
          <p:spPr bwMode="auto">
            <a:xfrm>
              <a:off x="4019551" y="4037014"/>
              <a:ext cx="311150" cy="292100"/>
            </a:xfrm>
            <a:custGeom>
              <a:avLst/>
              <a:gdLst>
                <a:gd name="T0" fmla="*/ 187 w 196"/>
                <a:gd name="T1" fmla="*/ 80 h 184"/>
                <a:gd name="T2" fmla="*/ 176 w 196"/>
                <a:gd name="T3" fmla="*/ 73 h 184"/>
                <a:gd name="T4" fmla="*/ 163 w 196"/>
                <a:gd name="T5" fmla="*/ 69 h 184"/>
                <a:gd name="T6" fmla="*/ 168 w 196"/>
                <a:gd name="T7" fmla="*/ 56 h 184"/>
                <a:gd name="T8" fmla="*/ 163 w 196"/>
                <a:gd name="T9" fmla="*/ 45 h 184"/>
                <a:gd name="T10" fmla="*/ 157 w 196"/>
                <a:gd name="T11" fmla="*/ 42 h 184"/>
                <a:gd name="T12" fmla="*/ 145 w 196"/>
                <a:gd name="T13" fmla="*/ 40 h 184"/>
                <a:gd name="T14" fmla="*/ 137 w 196"/>
                <a:gd name="T15" fmla="*/ 40 h 184"/>
                <a:gd name="T16" fmla="*/ 114 w 196"/>
                <a:gd name="T17" fmla="*/ 54 h 184"/>
                <a:gd name="T18" fmla="*/ 108 w 196"/>
                <a:gd name="T19" fmla="*/ 34 h 184"/>
                <a:gd name="T20" fmla="*/ 99 w 196"/>
                <a:gd name="T21" fmla="*/ 18 h 184"/>
                <a:gd name="T22" fmla="*/ 92 w 196"/>
                <a:gd name="T23" fmla="*/ 9 h 184"/>
                <a:gd name="T24" fmla="*/ 75 w 196"/>
                <a:gd name="T25" fmla="*/ 0 h 184"/>
                <a:gd name="T26" fmla="*/ 64 w 196"/>
                <a:gd name="T27" fmla="*/ 0 h 184"/>
                <a:gd name="T28" fmla="*/ 53 w 196"/>
                <a:gd name="T29" fmla="*/ 3 h 184"/>
                <a:gd name="T30" fmla="*/ 41 w 196"/>
                <a:gd name="T31" fmla="*/ 21 h 184"/>
                <a:gd name="T32" fmla="*/ 37 w 196"/>
                <a:gd name="T33" fmla="*/ 32 h 184"/>
                <a:gd name="T34" fmla="*/ 37 w 196"/>
                <a:gd name="T35" fmla="*/ 54 h 184"/>
                <a:gd name="T36" fmla="*/ 41 w 196"/>
                <a:gd name="T37" fmla="*/ 78 h 184"/>
                <a:gd name="T38" fmla="*/ 17 w 196"/>
                <a:gd name="T39" fmla="*/ 84 h 184"/>
                <a:gd name="T40" fmla="*/ 11 w 196"/>
                <a:gd name="T41" fmla="*/ 87 h 184"/>
                <a:gd name="T42" fmla="*/ 2 w 196"/>
                <a:gd name="T43" fmla="*/ 96 h 184"/>
                <a:gd name="T44" fmla="*/ 0 w 196"/>
                <a:gd name="T45" fmla="*/ 102 h 184"/>
                <a:gd name="T46" fmla="*/ 0 w 196"/>
                <a:gd name="T47" fmla="*/ 118 h 184"/>
                <a:gd name="T48" fmla="*/ 4 w 196"/>
                <a:gd name="T49" fmla="*/ 126 h 184"/>
                <a:gd name="T50" fmla="*/ 19 w 196"/>
                <a:gd name="T51" fmla="*/ 147 h 184"/>
                <a:gd name="T52" fmla="*/ 39 w 196"/>
                <a:gd name="T53" fmla="*/ 164 h 184"/>
                <a:gd name="T54" fmla="*/ 48 w 196"/>
                <a:gd name="T55" fmla="*/ 168 h 184"/>
                <a:gd name="T56" fmla="*/ 75 w 196"/>
                <a:gd name="T57" fmla="*/ 173 h 184"/>
                <a:gd name="T58" fmla="*/ 95 w 196"/>
                <a:gd name="T59" fmla="*/ 180 h 184"/>
                <a:gd name="T60" fmla="*/ 110 w 196"/>
                <a:gd name="T61" fmla="*/ 180 h 184"/>
                <a:gd name="T62" fmla="*/ 128 w 196"/>
                <a:gd name="T63" fmla="*/ 168 h 184"/>
                <a:gd name="T64" fmla="*/ 132 w 196"/>
                <a:gd name="T65" fmla="*/ 166 h 184"/>
                <a:gd name="T66" fmla="*/ 136 w 196"/>
                <a:gd name="T67" fmla="*/ 162 h 184"/>
                <a:gd name="T68" fmla="*/ 139 w 196"/>
                <a:gd name="T69" fmla="*/ 151 h 184"/>
                <a:gd name="T70" fmla="*/ 141 w 196"/>
                <a:gd name="T71" fmla="*/ 142 h 184"/>
                <a:gd name="T72" fmla="*/ 152 w 196"/>
                <a:gd name="T73" fmla="*/ 129 h 184"/>
                <a:gd name="T74" fmla="*/ 159 w 196"/>
                <a:gd name="T75" fmla="*/ 124 h 184"/>
                <a:gd name="T76" fmla="*/ 189 w 196"/>
                <a:gd name="T77" fmla="*/ 111 h 184"/>
                <a:gd name="T78" fmla="*/ 194 w 196"/>
                <a:gd name="T79" fmla="*/ 104 h 184"/>
                <a:gd name="T80" fmla="*/ 196 w 196"/>
                <a:gd name="T81" fmla="*/ 96 h 184"/>
                <a:gd name="T82" fmla="*/ 190 w 196"/>
                <a:gd name="T83" fmla="*/ 84 h 184"/>
                <a:gd name="T84" fmla="*/ 187 w 196"/>
                <a:gd name="T85" fmla="*/ 8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6" h="184">
                  <a:moveTo>
                    <a:pt x="187" y="80"/>
                  </a:moveTo>
                  <a:lnTo>
                    <a:pt x="187" y="80"/>
                  </a:lnTo>
                  <a:lnTo>
                    <a:pt x="181" y="76"/>
                  </a:lnTo>
                  <a:lnTo>
                    <a:pt x="176" y="73"/>
                  </a:lnTo>
                  <a:lnTo>
                    <a:pt x="163" y="69"/>
                  </a:lnTo>
                  <a:lnTo>
                    <a:pt x="163" y="69"/>
                  </a:lnTo>
                  <a:lnTo>
                    <a:pt x="167" y="63"/>
                  </a:lnTo>
                  <a:lnTo>
                    <a:pt x="168" y="56"/>
                  </a:lnTo>
                  <a:lnTo>
                    <a:pt x="167" y="51"/>
                  </a:lnTo>
                  <a:lnTo>
                    <a:pt x="163" y="45"/>
                  </a:lnTo>
                  <a:lnTo>
                    <a:pt x="163" y="45"/>
                  </a:lnTo>
                  <a:lnTo>
                    <a:pt x="157" y="42"/>
                  </a:lnTo>
                  <a:lnTo>
                    <a:pt x="150" y="40"/>
                  </a:lnTo>
                  <a:lnTo>
                    <a:pt x="145" y="40"/>
                  </a:lnTo>
                  <a:lnTo>
                    <a:pt x="137" y="40"/>
                  </a:lnTo>
                  <a:lnTo>
                    <a:pt x="137" y="40"/>
                  </a:lnTo>
                  <a:lnTo>
                    <a:pt x="125" y="47"/>
                  </a:lnTo>
                  <a:lnTo>
                    <a:pt x="114" y="54"/>
                  </a:lnTo>
                  <a:lnTo>
                    <a:pt x="114" y="54"/>
                  </a:lnTo>
                  <a:lnTo>
                    <a:pt x="108" y="34"/>
                  </a:lnTo>
                  <a:lnTo>
                    <a:pt x="105" y="25"/>
                  </a:lnTo>
                  <a:lnTo>
                    <a:pt x="99" y="18"/>
                  </a:lnTo>
                  <a:lnTo>
                    <a:pt x="99" y="18"/>
                  </a:lnTo>
                  <a:lnTo>
                    <a:pt x="92" y="9"/>
                  </a:lnTo>
                  <a:lnTo>
                    <a:pt x="84" y="3"/>
                  </a:lnTo>
                  <a:lnTo>
                    <a:pt x="75" y="0"/>
                  </a:lnTo>
                  <a:lnTo>
                    <a:pt x="64" y="0"/>
                  </a:lnTo>
                  <a:lnTo>
                    <a:pt x="64" y="0"/>
                  </a:lnTo>
                  <a:lnTo>
                    <a:pt x="59" y="1"/>
                  </a:lnTo>
                  <a:lnTo>
                    <a:pt x="53" y="3"/>
                  </a:lnTo>
                  <a:lnTo>
                    <a:pt x="46" y="11"/>
                  </a:lnTo>
                  <a:lnTo>
                    <a:pt x="41" y="21"/>
                  </a:lnTo>
                  <a:lnTo>
                    <a:pt x="37" y="32"/>
                  </a:lnTo>
                  <a:lnTo>
                    <a:pt x="37" y="32"/>
                  </a:lnTo>
                  <a:lnTo>
                    <a:pt x="35" y="43"/>
                  </a:lnTo>
                  <a:lnTo>
                    <a:pt x="37" y="54"/>
                  </a:lnTo>
                  <a:lnTo>
                    <a:pt x="41" y="78"/>
                  </a:lnTo>
                  <a:lnTo>
                    <a:pt x="41" y="78"/>
                  </a:lnTo>
                  <a:lnTo>
                    <a:pt x="28" y="80"/>
                  </a:lnTo>
                  <a:lnTo>
                    <a:pt x="17" y="84"/>
                  </a:lnTo>
                  <a:lnTo>
                    <a:pt x="17" y="84"/>
                  </a:lnTo>
                  <a:lnTo>
                    <a:pt x="11" y="87"/>
                  </a:lnTo>
                  <a:lnTo>
                    <a:pt x="6" y="91"/>
                  </a:lnTo>
                  <a:lnTo>
                    <a:pt x="2" y="96"/>
                  </a:lnTo>
                  <a:lnTo>
                    <a:pt x="0" y="102"/>
                  </a:lnTo>
                  <a:lnTo>
                    <a:pt x="0" y="102"/>
                  </a:lnTo>
                  <a:lnTo>
                    <a:pt x="0" y="109"/>
                  </a:lnTo>
                  <a:lnTo>
                    <a:pt x="0" y="118"/>
                  </a:lnTo>
                  <a:lnTo>
                    <a:pt x="0" y="118"/>
                  </a:lnTo>
                  <a:lnTo>
                    <a:pt x="4" y="126"/>
                  </a:lnTo>
                  <a:lnTo>
                    <a:pt x="8" y="135"/>
                  </a:lnTo>
                  <a:lnTo>
                    <a:pt x="19" y="147"/>
                  </a:lnTo>
                  <a:lnTo>
                    <a:pt x="31" y="158"/>
                  </a:lnTo>
                  <a:lnTo>
                    <a:pt x="39" y="164"/>
                  </a:lnTo>
                  <a:lnTo>
                    <a:pt x="48" y="168"/>
                  </a:lnTo>
                  <a:lnTo>
                    <a:pt x="48" y="168"/>
                  </a:lnTo>
                  <a:lnTo>
                    <a:pt x="61" y="171"/>
                  </a:lnTo>
                  <a:lnTo>
                    <a:pt x="75" y="173"/>
                  </a:lnTo>
                  <a:lnTo>
                    <a:pt x="90" y="177"/>
                  </a:lnTo>
                  <a:lnTo>
                    <a:pt x="95" y="180"/>
                  </a:lnTo>
                  <a:lnTo>
                    <a:pt x="103" y="184"/>
                  </a:lnTo>
                  <a:lnTo>
                    <a:pt x="110" y="180"/>
                  </a:lnTo>
                  <a:lnTo>
                    <a:pt x="110" y="180"/>
                  </a:lnTo>
                  <a:lnTo>
                    <a:pt x="128" y="168"/>
                  </a:lnTo>
                  <a:lnTo>
                    <a:pt x="128" y="168"/>
                  </a:lnTo>
                  <a:lnTo>
                    <a:pt x="132" y="166"/>
                  </a:lnTo>
                  <a:lnTo>
                    <a:pt x="136" y="162"/>
                  </a:lnTo>
                  <a:lnTo>
                    <a:pt x="136" y="162"/>
                  </a:lnTo>
                  <a:lnTo>
                    <a:pt x="137" y="157"/>
                  </a:lnTo>
                  <a:lnTo>
                    <a:pt x="139" y="151"/>
                  </a:lnTo>
                  <a:lnTo>
                    <a:pt x="139" y="151"/>
                  </a:lnTo>
                  <a:lnTo>
                    <a:pt x="141" y="142"/>
                  </a:lnTo>
                  <a:lnTo>
                    <a:pt x="147" y="135"/>
                  </a:lnTo>
                  <a:lnTo>
                    <a:pt x="152" y="129"/>
                  </a:lnTo>
                  <a:lnTo>
                    <a:pt x="159" y="124"/>
                  </a:lnTo>
                  <a:lnTo>
                    <a:pt x="159" y="124"/>
                  </a:lnTo>
                  <a:lnTo>
                    <a:pt x="179" y="116"/>
                  </a:lnTo>
                  <a:lnTo>
                    <a:pt x="189" y="111"/>
                  </a:lnTo>
                  <a:lnTo>
                    <a:pt x="192" y="107"/>
                  </a:lnTo>
                  <a:lnTo>
                    <a:pt x="194" y="104"/>
                  </a:lnTo>
                  <a:lnTo>
                    <a:pt x="194" y="104"/>
                  </a:lnTo>
                  <a:lnTo>
                    <a:pt x="196" y="96"/>
                  </a:lnTo>
                  <a:lnTo>
                    <a:pt x="194" y="91"/>
                  </a:lnTo>
                  <a:lnTo>
                    <a:pt x="190" y="84"/>
                  </a:lnTo>
                  <a:lnTo>
                    <a:pt x="187" y="80"/>
                  </a:lnTo>
                  <a:lnTo>
                    <a:pt x="187" y="80"/>
                  </a:lnTo>
                  <a:close/>
                </a:path>
              </a:pathLst>
            </a:custGeom>
            <a:solidFill>
              <a:srgbClr val="CDE3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5" name="Freeform 30">
              <a:extLst>
                <a:ext uri="{FF2B5EF4-FFF2-40B4-BE49-F238E27FC236}">
                  <a16:creationId xmlns:a16="http://schemas.microsoft.com/office/drawing/2014/main" xmlns="" id="{6D02D889-9B76-4318-9F7D-C27B65BDA8CC}"/>
                </a:ext>
              </a:extLst>
            </p:cNvPr>
            <p:cNvSpPr>
              <a:spLocks/>
            </p:cNvSpPr>
            <p:nvPr/>
          </p:nvSpPr>
          <p:spPr bwMode="auto">
            <a:xfrm>
              <a:off x="4124326" y="4146551"/>
              <a:ext cx="133350" cy="301625"/>
            </a:xfrm>
            <a:custGeom>
              <a:avLst/>
              <a:gdLst>
                <a:gd name="T0" fmla="*/ 84 w 84"/>
                <a:gd name="T1" fmla="*/ 26 h 190"/>
                <a:gd name="T2" fmla="*/ 84 w 84"/>
                <a:gd name="T3" fmla="*/ 26 h 190"/>
                <a:gd name="T4" fmla="*/ 81 w 84"/>
                <a:gd name="T5" fmla="*/ 26 h 190"/>
                <a:gd name="T6" fmla="*/ 75 w 84"/>
                <a:gd name="T7" fmla="*/ 26 h 190"/>
                <a:gd name="T8" fmla="*/ 70 w 84"/>
                <a:gd name="T9" fmla="*/ 27 h 190"/>
                <a:gd name="T10" fmla="*/ 62 w 84"/>
                <a:gd name="T11" fmla="*/ 29 h 190"/>
                <a:gd name="T12" fmla="*/ 66 w 84"/>
                <a:gd name="T13" fmla="*/ 22 h 190"/>
                <a:gd name="T14" fmla="*/ 70 w 84"/>
                <a:gd name="T15" fmla="*/ 18 h 190"/>
                <a:gd name="T16" fmla="*/ 75 w 84"/>
                <a:gd name="T17" fmla="*/ 15 h 190"/>
                <a:gd name="T18" fmla="*/ 79 w 84"/>
                <a:gd name="T19" fmla="*/ 9 h 190"/>
                <a:gd name="T20" fmla="*/ 75 w 84"/>
                <a:gd name="T21" fmla="*/ 9 h 190"/>
                <a:gd name="T22" fmla="*/ 68 w 84"/>
                <a:gd name="T23" fmla="*/ 15 h 190"/>
                <a:gd name="T24" fmla="*/ 64 w 84"/>
                <a:gd name="T25" fmla="*/ 18 h 190"/>
                <a:gd name="T26" fmla="*/ 59 w 84"/>
                <a:gd name="T27" fmla="*/ 24 h 190"/>
                <a:gd name="T28" fmla="*/ 53 w 84"/>
                <a:gd name="T29" fmla="*/ 29 h 190"/>
                <a:gd name="T30" fmla="*/ 51 w 84"/>
                <a:gd name="T31" fmla="*/ 33 h 190"/>
                <a:gd name="T32" fmla="*/ 46 w 84"/>
                <a:gd name="T33" fmla="*/ 42 h 190"/>
                <a:gd name="T34" fmla="*/ 40 w 84"/>
                <a:gd name="T35" fmla="*/ 51 h 190"/>
                <a:gd name="T36" fmla="*/ 35 w 84"/>
                <a:gd name="T37" fmla="*/ 62 h 190"/>
                <a:gd name="T38" fmla="*/ 26 w 84"/>
                <a:gd name="T39" fmla="*/ 35 h 190"/>
                <a:gd name="T40" fmla="*/ 29 w 84"/>
                <a:gd name="T41" fmla="*/ 18 h 190"/>
                <a:gd name="T42" fmla="*/ 28 w 84"/>
                <a:gd name="T43" fmla="*/ 0 h 190"/>
                <a:gd name="T44" fmla="*/ 24 w 84"/>
                <a:gd name="T45" fmla="*/ 16 h 190"/>
                <a:gd name="T46" fmla="*/ 20 w 84"/>
                <a:gd name="T47" fmla="*/ 24 h 190"/>
                <a:gd name="T48" fmla="*/ 20 w 84"/>
                <a:gd name="T49" fmla="*/ 24 h 190"/>
                <a:gd name="T50" fmla="*/ 6 w 84"/>
                <a:gd name="T51" fmla="*/ 4 h 190"/>
                <a:gd name="T52" fmla="*/ 4 w 84"/>
                <a:gd name="T53" fmla="*/ 5 h 190"/>
                <a:gd name="T54" fmla="*/ 20 w 84"/>
                <a:gd name="T55" fmla="*/ 40 h 190"/>
                <a:gd name="T56" fmla="*/ 22 w 84"/>
                <a:gd name="T57" fmla="*/ 44 h 190"/>
                <a:gd name="T58" fmla="*/ 17 w 84"/>
                <a:gd name="T59" fmla="*/ 42 h 190"/>
                <a:gd name="T60" fmla="*/ 6 w 84"/>
                <a:gd name="T61" fmla="*/ 38 h 190"/>
                <a:gd name="T62" fmla="*/ 2 w 84"/>
                <a:gd name="T63" fmla="*/ 36 h 190"/>
                <a:gd name="T64" fmla="*/ 2 w 84"/>
                <a:gd name="T65" fmla="*/ 36 h 190"/>
                <a:gd name="T66" fmla="*/ 0 w 84"/>
                <a:gd name="T67" fmla="*/ 38 h 190"/>
                <a:gd name="T68" fmla="*/ 6 w 84"/>
                <a:gd name="T69" fmla="*/ 40 h 190"/>
                <a:gd name="T70" fmla="*/ 15 w 84"/>
                <a:gd name="T71" fmla="*/ 46 h 190"/>
                <a:gd name="T72" fmla="*/ 22 w 84"/>
                <a:gd name="T73" fmla="*/ 53 h 190"/>
                <a:gd name="T74" fmla="*/ 26 w 84"/>
                <a:gd name="T75" fmla="*/ 58 h 190"/>
                <a:gd name="T76" fmla="*/ 35 w 84"/>
                <a:gd name="T77" fmla="*/ 104 h 190"/>
                <a:gd name="T78" fmla="*/ 37 w 84"/>
                <a:gd name="T79" fmla="*/ 128 h 190"/>
                <a:gd name="T80" fmla="*/ 31 w 84"/>
                <a:gd name="T81" fmla="*/ 190 h 190"/>
                <a:gd name="T82" fmla="*/ 42 w 84"/>
                <a:gd name="T83" fmla="*/ 190 h 190"/>
                <a:gd name="T84" fmla="*/ 42 w 84"/>
                <a:gd name="T85" fmla="*/ 104 h 190"/>
                <a:gd name="T86" fmla="*/ 39 w 84"/>
                <a:gd name="T87" fmla="*/ 77 h 190"/>
                <a:gd name="T88" fmla="*/ 42 w 84"/>
                <a:gd name="T89" fmla="*/ 66 h 190"/>
                <a:gd name="T90" fmla="*/ 46 w 84"/>
                <a:gd name="T91" fmla="*/ 55 h 190"/>
                <a:gd name="T92" fmla="*/ 51 w 84"/>
                <a:gd name="T93" fmla="*/ 46 h 190"/>
                <a:gd name="T94" fmla="*/ 59 w 84"/>
                <a:gd name="T95" fmla="*/ 35 h 190"/>
                <a:gd name="T96" fmla="*/ 60 w 84"/>
                <a:gd name="T97" fmla="*/ 35 h 190"/>
                <a:gd name="T98" fmla="*/ 71 w 84"/>
                <a:gd name="T99" fmla="*/ 31 h 190"/>
                <a:gd name="T100" fmla="*/ 75 w 84"/>
                <a:gd name="T101" fmla="*/ 29 h 190"/>
                <a:gd name="T102" fmla="*/ 81 w 84"/>
                <a:gd name="T103" fmla="*/ 29 h 190"/>
                <a:gd name="T104" fmla="*/ 84 w 84"/>
                <a:gd name="T105" fmla="*/ 29 h 190"/>
                <a:gd name="T106" fmla="*/ 84 w 84"/>
                <a:gd name="T107" fmla="*/ 2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 h="190">
                  <a:moveTo>
                    <a:pt x="84" y="26"/>
                  </a:moveTo>
                  <a:lnTo>
                    <a:pt x="84" y="26"/>
                  </a:lnTo>
                  <a:lnTo>
                    <a:pt x="84" y="26"/>
                  </a:lnTo>
                  <a:lnTo>
                    <a:pt x="84" y="26"/>
                  </a:lnTo>
                  <a:lnTo>
                    <a:pt x="81" y="26"/>
                  </a:lnTo>
                  <a:lnTo>
                    <a:pt x="81" y="26"/>
                  </a:lnTo>
                  <a:lnTo>
                    <a:pt x="75" y="26"/>
                  </a:lnTo>
                  <a:lnTo>
                    <a:pt x="75" y="26"/>
                  </a:lnTo>
                  <a:lnTo>
                    <a:pt x="70" y="27"/>
                  </a:lnTo>
                  <a:lnTo>
                    <a:pt x="70" y="27"/>
                  </a:lnTo>
                  <a:lnTo>
                    <a:pt x="62" y="29"/>
                  </a:lnTo>
                  <a:lnTo>
                    <a:pt x="62" y="29"/>
                  </a:lnTo>
                  <a:lnTo>
                    <a:pt x="64" y="24"/>
                  </a:lnTo>
                  <a:lnTo>
                    <a:pt x="66" y="22"/>
                  </a:lnTo>
                  <a:lnTo>
                    <a:pt x="66" y="22"/>
                  </a:lnTo>
                  <a:lnTo>
                    <a:pt x="70" y="18"/>
                  </a:lnTo>
                  <a:lnTo>
                    <a:pt x="70" y="18"/>
                  </a:lnTo>
                  <a:lnTo>
                    <a:pt x="75" y="15"/>
                  </a:lnTo>
                  <a:lnTo>
                    <a:pt x="77" y="13"/>
                  </a:lnTo>
                  <a:lnTo>
                    <a:pt x="79" y="9"/>
                  </a:lnTo>
                  <a:lnTo>
                    <a:pt x="75" y="9"/>
                  </a:lnTo>
                  <a:lnTo>
                    <a:pt x="75" y="9"/>
                  </a:lnTo>
                  <a:lnTo>
                    <a:pt x="73" y="13"/>
                  </a:lnTo>
                  <a:lnTo>
                    <a:pt x="68" y="15"/>
                  </a:lnTo>
                  <a:lnTo>
                    <a:pt x="68" y="15"/>
                  </a:lnTo>
                  <a:lnTo>
                    <a:pt x="64" y="18"/>
                  </a:lnTo>
                  <a:lnTo>
                    <a:pt x="64" y="18"/>
                  </a:lnTo>
                  <a:lnTo>
                    <a:pt x="59" y="24"/>
                  </a:lnTo>
                  <a:lnTo>
                    <a:pt x="53" y="29"/>
                  </a:lnTo>
                  <a:lnTo>
                    <a:pt x="53" y="29"/>
                  </a:lnTo>
                  <a:lnTo>
                    <a:pt x="51" y="33"/>
                  </a:lnTo>
                  <a:lnTo>
                    <a:pt x="51" y="33"/>
                  </a:lnTo>
                  <a:lnTo>
                    <a:pt x="46" y="42"/>
                  </a:lnTo>
                  <a:lnTo>
                    <a:pt x="46" y="42"/>
                  </a:lnTo>
                  <a:lnTo>
                    <a:pt x="40" y="51"/>
                  </a:lnTo>
                  <a:lnTo>
                    <a:pt x="40" y="51"/>
                  </a:lnTo>
                  <a:lnTo>
                    <a:pt x="35" y="62"/>
                  </a:lnTo>
                  <a:lnTo>
                    <a:pt x="35" y="62"/>
                  </a:lnTo>
                  <a:lnTo>
                    <a:pt x="26" y="35"/>
                  </a:lnTo>
                  <a:lnTo>
                    <a:pt x="26" y="35"/>
                  </a:lnTo>
                  <a:lnTo>
                    <a:pt x="29" y="18"/>
                  </a:lnTo>
                  <a:lnTo>
                    <a:pt x="29" y="18"/>
                  </a:lnTo>
                  <a:lnTo>
                    <a:pt x="31" y="2"/>
                  </a:lnTo>
                  <a:lnTo>
                    <a:pt x="28" y="0"/>
                  </a:lnTo>
                  <a:lnTo>
                    <a:pt x="28" y="0"/>
                  </a:lnTo>
                  <a:lnTo>
                    <a:pt x="24" y="16"/>
                  </a:lnTo>
                  <a:lnTo>
                    <a:pt x="24" y="16"/>
                  </a:lnTo>
                  <a:lnTo>
                    <a:pt x="20" y="24"/>
                  </a:lnTo>
                  <a:lnTo>
                    <a:pt x="20" y="24"/>
                  </a:lnTo>
                  <a:lnTo>
                    <a:pt x="20" y="24"/>
                  </a:lnTo>
                  <a:lnTo>
                    <a:pt x="13" y="13"/>
                  </a:lnTo>
                  <a:lnTo>
                    <a:pt x="6" y="4"/>
                  </a:lnTo>
                  <a:lnTo>
                    <a:pt x="4" y="5"/>
                  </a:lnTo>
                  <a:lnTo>
                    <a:pt x="4" y="5"/>
                  </a:lnTo>
                  <a:lnTo>
                    <a:pt x="13" y="22"/>
                  </a:lnTo>
                  <a:lnTo>
                    <a:pt x="20" y="40"/>
                  </a:lnTo>
                  <a:lnTo>
                    <a:pt x="20" y="40"/>
                  </a:lnTo>
                  <a:lnTo>
                    <a:pt x="22" y="44"/>
                  </a:lnTo>
                  <a:lnTo>
                    <a:pt x="22" y="44"/>
                  </a:lnTo>
                  <a:lnTo>
                    <a:pt x="17" y="42"/>
                  </a:lnTo>
                  <a:lnTo>
                    <a:pt x="17" y="42"/>
                  </a:lnTo>
                  <a:lnTo>
                    <a:pt x="6" y="38"/>
                  </a:lnTo>
                  <a:lnTo>
                    <a:pt x="6" y="38"/>
                  </a:lnTo>
                  <a:lnTo>
                    <a:pt x="2" y="36"/>
                  </a:lnTo>
                  <a:lnTo>
                    <a:pt x="2" y="36"/>
                  </a:lnTo>
                  <a:lnTo>
                    <a:pt x="2" y="36"/>
                  </a:lnTo>
                  <a:lnTo>
                    <a:pt x="0" y="38"/>
                  </a:lnTo>
                  <a:lnTo>
                    <a:pt x="0" y="38"/>
                  </a:lnTo>
                  <a:lnTo>
                    <a:pt x="6" y="40"/>
                  </a:lnTo>
                  <a:lnTo>
                    <a:pt x="6" y="40"/>
                  </a:lnTo>
                  <a:lnTo>
                    <a:pt x="15" y="46"/>
                  </a:lnTo>
                  <a:lnTo>
                    <a:pt x="15" y="46"/>
                  </a:lnTo>
                  <a:lnTo>
                    <a:pt x="22" y="53"/>
                  </a:lnTo>
                  <a:lnTo>
                    <a:pt x="22" y="53"/>
                  </a:lnTo>
                  <a:lnTo>
                    <a:pt x="26" y="58"/>
                  </a:lnTo>
                  <a:lnTo>
                    <a:pt x="26" y="58"/>
                  </a:lnTo>
                  <a:lnTo>
                    <a:pt x="31" y="80"/>
                  </a:lnTo>
                  <a:lnTo>
                    <a:pt x="35" y="104"/>
                  </a:lnTo>
                  <a:lnTo>
                    <a:pt x="35" y="104"/>
                  </a:lnTo>
                  <a:lnTo>
                    <a:pt x="37" y="128"/>
                  </a:lnTo>
                  <a:lnTo>
                    <a:pt x="35" y="148"/>
                  </a:lnTo>
                  <a:lnTo>
                    <a:pt x="31" y="190"/>
                  </a:lnTo>
                  <a:lnTo>
                    <a:pt x="42" y="190"/>
                  </a:lnTo>
                  <a:lnTo>
                    <a:pt x="42" y="190"/>
                  </a:lnTo>
                  <a:lnTo>
                    <a:pt x="44" y="148"/>
                  </a:lnTo>
                  <a:lnTo>
                    <a:pt x="42" y="104"/>
                  </a:lnTo>
                  <a:lnTo>
                    <a:pt x="42" y="104"/>
                  </a:lnTo>
                  <a:lnTo>
                    <a:pt x="39" y="77"/>
                  </a:lnTo>
                  <a:lnTo>
                    <a:pt x="39" y="77"/>
                  </a:lnTo>
                  <a:lnTo>
                    <a:pt x="42" y="66"/>
                  </a:lnTo>
                  <a:lnTo>
                    <a:pt x="46" y="55"/>
                  </a:lnTo>
                  <a:lnTo>
                    <a:pt x="46" y="55"/>
                  </a:lnTo>
                  <a:lnTo>
                    <a:pt x="51" y="46"/>
                  </a:lnTo>
                  <a:lnTo>
                    <a:pt x="51" y="46"/>
                  </a:lnTo>
                  <a:lnTo>
                    <a:pt x="57" y="36"/>
                  </a:lnTo>
                  <a:lnTo>
                    <a:pt x="59" y="35"/>
                  </a:lnTo>
                  <a:lnTo>
                    <a:pt x="59" y="35"/>
                  </a:lnTo>
                  <a:lnTo>
                    <a:pt x="60" y="35"/>
                  </a:lnTo>
                  <a:lnTo>
                    <a:pt x="60" y="35"/>
                  </a:lnTo>
                  <a:lnTo>
                    <a:pt x="71" y="31"/>
                  </a:lnTo>
                  <a:lnTo>
                    <a:pt x="71" y="31"/>
                  </a:lnTo>
                  <a:lnTo>
                    <a:pt x="75" y="29"/>
                  </a:lnTo>
                  <a:lnTo>
                    <a:pt x="75" y="29"/>
                  </a:lnTo>
                  <a:lnTo>
                    <a:pt x="81" y="29"/>
                  </a:lnTo>
                  <a:lnTo>
                    <a:pt x="81" y="29"/>
                  </a:lnTo>
                  <a:lnTo>
                    <a:pt x="84" y="29"/>
                  </a:lnTo>
                  <a:lnTo>
                    <a:pt x="84" y="29"/>
                  </a:lnTo>
                  <a:lnTo>
                    <a:pt x="84" y="26"/>
                  </a:lnTo>
                  <a:close/>
                </a:path>
              </a:pathLst>
            </a:custGeom>
            <a:solidFill>
              <a:srgbClr val="B5D8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6" name="Freeform 31">
              <a:extLst>
                <a:ext uri="{FF2B5EF4-FFF2-40B4-BE49-F238E27FC236}">
                  <a16:creationId xmlns:a16="http://schemas.microsoft.com/office/drawing/2014/main" xmlns="" id="{FA1E1F6F-D904-4AAF-AE39-69D50FD1B351}"/>
                </a:ext>
              </a:extLst>
            </p:cNvPr>
            <p:cNvSpPr>
              <a:spLocks/>
            </p:cNvSpPr>
            <p:nvPr/>
          </p:nvSpPr>
          <p:spPr bwMode="auto">
            <a:xfrm>
              <a:off x="8124826" y="4346576"/>
              <a:ext cx="176213" cy="144463"/>
            </a:xfrm>
            <a:custGeom>
              <a:avLst/>
              <a:gdLst>
                <a:gd name="T0" fmla="*/ 109 w 111"/>
                <a:gd name="T1" fmla="*/ 55 h 91"/>
                <a:gd name="T2" fmla="*/ 100 w 111"/>
                <a:gd name="T3" fmla="*/ 47 h 91"/>
                <a:gd name="T4" fmla="*/ 93 w 111"/>
                <a:gd name="T5" fmla="*/ 47 h 91"/>
                <a:gd name="T6" fmla="*/ 87 w 111"/>
                <a:gd name="T7" fmla="*/ 47 h 91"/>
                <a:gd name="T8" fmla="*/ 91 w 111"/>
                <a:gd name="T9" fmla="*/ 26 h 91"/>
                <a:gd name="T10" fmla="*/ 91 w 111"/>
                <a:gd name="T11" fmla="*/ 13 h 91"/>
                <a:gd name="T12" fmla="*/ 84 w 111"/>
                <a:gd name="T13" fmla="*/ 4 h 91"/>
                <a:gd name="T14" fmla="*/ 80 w 111"/>
                <a:gd name="T15" fmla="*/ 0 h 91"/>
                <a:gd name="T16" fmla="*/ 69 w 111"/>
                <a:gd name="T17" fmla="*/ 0 h 91"/>
                <a:gd name="T18" fmla="*/ 64 w 111"/>
                <a:gd name="T19" fmla="*/ 2 h 91"/>
                <a:gd name="T20" fmla="*/ 55 w 111"/>
                <a:gd name="T21" fmla="*/ 9 h 91"/>
                <a:gd name="T22" fmla="*/ 53 w 111"/>
                <a:gd name="T23" fmla="*/ 20 h 91"/>
                <a:gd name="T24" fmla="*/ 49 w 111"/>
                <a:gd name="T25" fmla="*/ 15 h 91"/>
                <a:gd name="T26" fmla="*/ 36 w 111"/>
                <a:gd name="T27" fmla="*/ 11 h 91"/>
                <a:gd name="T28" fmla="*/ 31 w 111"/>
                <a:gd name="T29" fmla="*/ 13 h 91"/>
                <a:gd name="T30" fmla="*/ 22 w 111"/>
                <a:gd name="T31" fmla="*/ 20 h 91"/>
                <a:gd name="T32" fmla="*/ 20 w 111"/>
                <a:gd name="T33" fmla="*/ 33 h 91"/>
                <a:gd name="T34" fmla="*/ 14 w 111"/>
                <a:gd name="T35" fmla="*/ 31 h 91"/>
                <a:gd name="T36" fmla="*/ 3 w 111"/>
                <a:gd name="T37" fmla="*/ 38 h 91"/>
                <a:gd name="T38" fmla="*/ 0 w 111"/>
                <a:gd name="T39" fmla="*/ 46 h 91"/>
                <a:gd name="T40" fmla="*/ 2 w 111"/>
                <a:gd name="T41" fmla="*/ 58 h 91"/>
                <a:gd name="T42" fmla="*/ 13 w 111"/>
                <a:gd name="T43" fmla="*/ 69 h 91"/>
                <a:gd name="T44" fmla="*/ 24 w 111"/>
                <a:gd name="T45" fmla="*/ 77 h 91"/>
                <a:gd name="T46" fmla="*/ 27 w 111"/>
                <a:gd name="T47" fmla="*/ 80 h 91"/>
                <a:gd name="T48" fmla="*/ 35 w 111"/>
                <a:gd name="T49" fmla="*/ 88 h 91"/>
                <a:gd name="T50" fmla="*/ 45 w 111"/>
                <a:gd name="T51" fmla="*/ 91 h 91"/>
                <a:gd name="T52" fmla="*/ 53 w 111"/>
                <a:gd name="T53" fmla="*/ 91 h 91"/>
                <a:gd name="T54" fmla="*/ 69 w 111"/>
                <a:gd name="T55" fmla="*/ 88 h 91"/>
                <a:gd name="T56" fmla="*/ 78 w 111"/>
                <a:gd name="T57" fmla="*/ 82 h 91"/>
                <a:gd name="T58" fmla="*/ 82 w 111"/>
                <a:gd name="T59" fmla="*/ 80 h 91"/>
                <a:gd name="T60" fmla="*/ 98 w 111"/>
                <a:gd name="T61" fmla="*/ 73 h 91"/>
                <a:gd name="T62" fmla="*/ 104 w 111"/>
                <a:gd name="T63" fmla="*/ 71 h 91"/>
                <a:gd name="T64" fmla="*/ 111 w 111"/>
                <a:gd name="T65" fmla="*/ 60 h 91"/>
                <a:gd name="T66" fmla="*/ 109 w 111"/>
                <a:gd name="T67" fmla="*/ 5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1" h="91">
                  <a:moveTo>
                    <a:pt x="109" y="55"/>
                  </a:moveTo>
                  <a:lnTo>
                    <a:pt x="109" y="55"/>
                  </a:lnTo>
                  <a:lnTo>
                    <a:pt x="106" y="51"/>
                  </a:lnTo>
                  <a:lnTo>
                    <a:pt x="100" y="47"/>
                  </a:lnTo>
                  <a:lnTo>
                    <a:pt x="100" y="47"/>
                  </a:lnTo>
                  <a:lnTo>
                    <a:pt x="93" y="47"/>
                  </a:lnTo>
                  <a:lnTo>
                    <a:pt x="87" y="47"/>
                  </a:lnTo>
                  <a:lnTo>
                    <a:pt x="87" y="47"/>
                  </a:lnTo>
                  <a:lnTo>
                    <a:pt x="89" y="36"/>
                  </a:lnTo>
                  <a:lnTo>
                    <a:pt x="91" y="26"/>
                  </a:lnTo>
                  <a:lnTo>
                    <a:pt x="91" y="26"/>
                  </a:lnTo>
                  <a:lnTo>
                    <a:pt x="91" y="13"/>
                  </a:lnTo>
                  <a:lnTo>
                    <a:pt x="87" y="9"/>
                  </a:lnTo>
                  <a:lnTo>
                    <a:pt x="84" y="4"/>
                  </a:lnTo>
                  <a:lnTo>
                    <a:pt x="84" y="4"/>
                  </a:lnTo>
                  <a:lnTo>
                    <a:pt x="80" y="0"/>
                  </a:lnTo>
                  <a:lnTo>
                    <a:pt x="75" y="0"/>
                  </a:lnTo>
                  <a:lnTo>
                    <a:pt x="69" y="0"/>
                  </a:lnTo>
                  <a:lnTo>
                    <a:pt x="64" y="2"/>
                  </a:lnTo>
                  <a:lnTo>
                    <a:pt x="64" y="2"/>
                  </a:lnTo>
                  <a:lnTo>
                    <a:pt x="58" y="4"/>
                  </a:lnTo>
                  <a:lnTo>
                    <a:pt x="55" y="9"/>
                  </a:lnTo>
                  <a:lnTo>
                    <a:pt x="53" y="13"/>
                  </a:lnTo>
                  <a:lnTo>
                    <a:pt x="53" y="20"/>
                  </a:lnTo>
                  <a:lnTo>
                    <a:pt x="53" y="20"/>
                  </a:lnTo>
                  <a:lnTo>
                    <a:pt x="49" y="15"/>
                  </a:lnTo>
                  <a:lnTo>
                    <a:pt x="44" y="13"/>
                  </a:lnTo>
                  <a:lnTo>
                    <a:pt x="36" y="11"/>
                  </a:lnTo>
                  <a:lnTo>
                    <a:pt x="31" y="13"/>
                  </a:lnTo>
                  <a:lnTo>
                    <a:pt x="31" y="13"/>
                  </a:lnTo>
                  <a:lnTo>
                    <a:pt x="25" y="15"/>
                  </a:lnTo>
                  <a:lnTo>
                    <a:pt x="22" y="20"/>
                  </a:lnTo>
                  <a:lnTo>
                    <a:pt x="20" y="26"/>
                  </a:lnTo>
                  <a:lnTo>
                    <a:pt x="20" y="33"/>
                  </a:lnTo>
                  <a:lnTo>
                    <a:pt x="20" y="33"/>
                  </a:lnTo>
                  <a:lnTo>
                    <a:pt x="14" y="31"/>
                  </a:lnTo>
                  <a:lnTo>
                    <a:pt x="7" y="35"/>
                  </a:lnTo>
                  <a:lnTo>
                    <a:pt x="3" y="38"/>
                  </a:lnTo>
                  <a:lnTo>
                    <a:pt x="0" y="46"/>
                  </a:lnTo>
                  <a:lnTo>
                    <a:pt x="0" y="46"/>
                  </a:lnTo>
                  <a:lnTo>
                    <a:pt x="0" y="53"/>
                  </a:lnTo>
                  <a:lnTo>
                    <a:pt x="2" y="58"/>
                  </a:lnTo>
                  <a:lnTo>
                    <a:pt x="7" y="64"/>
                  </a:lnTo>
                  <a:lnTo>
                    <a:pt x="13" y="69"/>
                  </a:lnTo>
                  <a:lnTo>
                    <a:pt x="13" y="69"/>
                  </a:lnTo>
                  <a:lnTo>
                    <a:pt x="24" y="77"/>
                  </a:lnTo>
                  <a:lnTo>
                    <a:pt x="24" y="77"/>
                  </a:lnTo>
                  <a:lnTo>
                    <a:pt x="27" y="80"/>
                  </a:lnTo>
                  <a:lnTo>
                    <a:pt x="27" y="80"/>
                  </a:lnTo>
                  <a:lnTo>
                    <a:pt x="35" y="88"/>
                  </a:lnTo>
                  <a:lnTo>
                    <a:pt x="40" y="89"/>
                  </a:lnTo>
                  <a:lnTo>
                    <a:pt x="45" y="91"/>
                  </a:lnTo>
                  <a:lnTo>
                    <a:pt x="45" y="91"/>
                  </a:lnTo>
                  <a:lnTo>
                    <a:pt x="53" y="91"/>
                  </a:lnTo>
                  <a:lnTo>
                    <a:pt x="62" y="89"/>
                  </a:lnTo>
                  <a:lnTo>
                    <a:pt x="69" y="88"/>
                  </a:lnTo>
                  <a:lnTo>
                    <a:pt x="76" y="82"/>
                  </a:lnTo>
                  <a:lnTo>
                    <a:pt x="78" y="82"/>
                  </a:lnTo>
                  <a:lnTo>
                    <a:pt x="78" y="82"/>
                  </a:lnTo>
                  <a:lnTo>
                    <a:pt x="82" y="80"/>
                  </a:lnTo>
                  <a:lnTo>
                    <a:pt x="87" y="77"/>
                  </a:lnTo>
                  <a:lnTo>
                    <a:pt x="98" y="73"/>
                  </a:lnTo>
                  <a:lnTo>
                    <a:pt x="98" y="73"/>
                  </a:lnTo>
                  <a:lnTo>
                    <a:pt x="104" y="71"/>
                  </a:lnTo>
                  <a:lnTo>
                    <a:pt x="108" y="66"/>
                  </a:lnTo>
                  <a:lnTo>
                    <a:pt x="111" y="60"/>
                  </a:lnTo>
                  <a:lnTo>
                    <a:pt x="109" y="55"/>
                  </a:lnTo>
                  <a:lnTo>
                    <a:pt x="109" y="55"/>
                  </a:lnTo>
                  <a:close/>
                </a:path>
              </a:pathLst>
            </a:custGeom>
            <a:solidFill>
              <a:srgbClr val="CDE3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7" name="Freeform 32">
              <a:extLst>
                <a:ext uri="{FF2B5EF4-FFF2-40B4-BE49-F238E27FC236}">
                  <a16:creationId xmlns:a16="http://schemas.microsoft.com/office/drawing/2014/main" xmlns="" id="{A077A7B0-97A5-4814-890D-B7D9D8297E0B}"/>
                </a:ext>
              </a:extLst>
            </p:cNvPr>
            <p:cNvSpPr>
              <a:spLocks/>
            </p:cNvSpPr>
            <p:nvPr/>
          </p:nvSpPr>
          <p:spPr bwMode="auto">
            <a:xfrm>
              <a:off x="8181976" y="4403726"/>
              <a:ext cx="55563" cy="65088"/>
            </a:xfrm>
            <a:custGeom>
              <a:avLst/>
              <a:gdLst>
                <a:gd name="T0" fmla="*/ 0 w 35"/>
                <a:gd name="T1" fmla="*/ 21 h 41"/>
                <a:gd name="T2" fmla="*/ 0 w 35"/>
                <a:gd name="T3" fmla="*/ 21 h 41"/>
                <a:gd name="T4" fmla="*/ 0 w 35"/>
                <a:gd name="T5" fmla="*/ 21 h 41"/>
                <a:gd name="T6" fmla="*/ 2 w 35"/>
                <a:gd name="T7" fmla="*/ 21 h 41"/>
                <a:gd name="T8" fmla="*/ 2 w 35"/>
                <a:gd name="T9" fmla="*/ 21 h 41"/>
                <a:gd name="T10" fmla="*/ 9 w 35"/>
                <a:gd name="T11" fmla="*/ 22 h 41"/>
                <a:gd name="T12" fmla="*/ 9 w 35"/>
                <a:gd name="T13" fmla="*/ 22 h 41"/>
                <a:gd name="T14" fmla="*/ 11 w 35"/>
                <a:gd name="T15" fmla="*/ 24 h 41"/>
                <a:gd name="T16" fmla="*/ 11 w 35"/>
                <a:gd name="T17" fmla="*/ 24 h 41"/>
                <a:gd name="T18" fmla="*/ 11 w 35"/>
                <a:gd name="T19" fmla="*/ 22 h 41"/>
                <a:gd name="T20" fmla="*/ 11 w 35"/>
                <a:gd name="T21" fmla="*/ 22 h 41"/>
                <a:gd name="T22" fmla="*/ 6 w 35"/>
                <a:gd name="T23" fmla="*/ 13 h 41"/>
                <a:gd name="T24" fmla="*/ 0 w 35"/>
                <a:gd name="T25" fmla="*/ 4 h 41"/>
                <a:gd name="T26" fmla="*/ 2 w 35"/>
                <a:gd name="T27" fmla="*/ 2 h 41"/>
                <a:gd name="T28" fmla="*/ 2 w 35"/>
                <a:gd name="T29" fmla="*/ 2 h 41"/>
                <a:gd name="T30" fmla="*/ 11 w 35"/>
                <a:gd name="T31" fmla="*/ 13 h 41"/>
                <a:gd name="T32" fmla="*/ 11 w 35"/>
                <a:gd name="T33" fmla="*/ 13 h 41"/>
                <a:gd name="T34" fmla="*/ 11 w 35"/>
                <a:gd name="T35" fmla="*/ 13 h 41"/>
                <a:gd name="T36" fmla="*/ 11 w 35"/>
                <a:gd name="T37" fmla="*/ 10 h 41"/>
                <a:gd name="T38" fmla="*/ 11 w 35"/>
                <a:gd name="T39" fmla="*/ 10 h 41"/>
                <a:gd name="T40" fmla="*/ 15 w 35"/>
                <a:gd name="T41" fmla="*/ 0 h 41"/>
                <a:gd name="T42" fmla="*/ 17 w 35"/>
                <a:gd name="T43" fmla="*/ 0 h 41"/>
                <a:gd name="T44" fmla="*/ 17 w 35"/>
                <a:gd name="T45" fmla="*/ 0 h 41"/>
                <a:gd name="T46" fmla="*/ 15 w 35"/>
                <a:gd name="T47" fmla="*/ 10 h 41"/>
                <a:gd name="T48" fmla="*/ 15 w 35"/>
                <a:gd name="T49" fmla="*/ 10 h 41"/>
                <a:gd name="T50" fmla="*/ 15 w 35"/>
                <a:gd name="T51" fmla="*/ 15 h 41"/>
                <a:gd name="T52" fmla="*/ 15 w 35"/>
                <a:gd name="T53" fmla="*/ 19 h 41"/>
                <a:gd name="T54" fmla="*/ 15 w 35"/>
                <a:gd name="T55" fmla="*/ 19 h 41"/>
                <a:gd name="T56" fmla="*/ 19 w 35"/>
                <a:gd name="T57" fmla="*/ 30 h 41"/>
                <a:gd name="T58" fmla="*/ 19 w 35"/>
                <a:gd name="T59" fmla="*/ 30 h 41"/>
                <a:gd name="T60" fmla="*/ 22 w 35"/>
                <a:gd name="T61" fmla="*/ 22 h 41"/>
                <a:gd name="T62" fmla="*/ 26 w 35"/>
                <a:gd name="T63" fmla="*/ 17 h 41"/>
                <a:gd name="T64" fmla="*/ 33 w 35"/>
                <a:gd name="T65" fmla="*/ 10 h 41"/>
                <a:gd name="T66" fmla="*/ 33 w 35"/>
                <a:gd name="T67" fmla="*/ 10 h 41"/>
                <a:gd name="T68" fmla="*/ 35 w 35"/>
                <a:gd name="T69" fmla="*/ 10 h 41"/>
                <a:gd name="T70" fmla="*/ 35 w 35"/>
                <a:gd name="T71" fmla="*/ 11 h 41"/>
                <a:gd name="T72" fmla="*/ 35 w 35"/>
                <a:gd name="T73" fmla="*/ 11 h 41"/>
                <a:gd name="T74" fmla="*/ 28 w 35"/>
                <a:gd name="T75" fmla="*/ 22 h 41"/>
                <a:gd name="T76" fmla="*/ 24 w 35"/>
                <a:gd name="T77" fmla="*/ 30 h 41"/>
                <a:gd name="T78" fmla="*/ 24 w 35"/>
                <a:gd name="T79" fmla="*/ 30 h 41"/>
                <a:gd name="T80" fmla="*/ 20 w 35"/>
                <a:gd name="T81" fmla="*/ 41 h 41"/>
                <a:gd name="T82" fmla="*/ 15 w 35"/>
                <a:gd name="T83" fmla="*/ 39 h 41"/>
                <a:gd name="T84" fmla="*/ 13 w 35"/>
                <a:gd name="T85" fmla="*/ 31 h 41"/>
                <a:gd name="T86" fmla="*/ 13 w 35"/>
                <a:gd name="T87" fmla="*/ 31 h 41"/>
                <a:gd name="T88" fmla="*/ 11 w 35"/>
                <a:gd name="T89" fmla="*/ 28 h 41"/>
                <a:gd name="T90" fmla="*/ 11 w 35"/>
                <a:gd name="T91" fmla="*/ 28 h 41"/>
                <a:gd name="T92" fmla="*/ 8 w 35"/>
                <a:gd name="T93" fmla="*/ 24 h 41"/>
                <a:gd name="T94" fmla="*/ 8 w 35"/>
                <a:gd name="T95" fmla="*/ 24 h 41"/>
                <a:gd name="T96" fmla="*/ 2 w 35"/>
                <a:gd name="T97" fmla="*/ 22 h 41"/>
                <a:gd name="T98" fmla="*/ 2 w 35"/>
                <a:gd name="T99" fmla="*/ 22 h 41"/>
                <a:gd name="T100" fmla="*/ 0 w 35"/>
                <a:gd name="T101" fmla="*/ 21 h 41"/>
                <a:gd name="T102" fmla="*/ 0 w 35"/>
                <a:gd name="T103"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 h="41">
                  <a:moveTo>
                    <a:pt x="0" y="21"/>
                  </a:moveTo>
                  <a:lnTo>
                    <a:pt x="0" y="21"/>
                  </a:lnTo>
                  <a:lnTo>
                    <a:pt x="0" y="21"/>
                  </a:lnTo>
                  <a:lnTo>
                    <a:pt x="2" y="21"/>
                  </a:lnTo>
                  <a:lnTo>
                    <a:pt x="2" y="21"/>
                  </a:lnTo>
                  <a:lnTo>
                    <a:pt x="9" y="22"/>
                  </a:lnTo>
                  <a:lnTo>
                    <a:pt x="9" y="22"/>
                  </a:lnTo>
                  <a:lnTo>
                    <a:pt x="11" y="24"/>
                  </a:lnTo>
                  <a:lnTo>
                    <a:pt x="11" y="24"/>
                  </a:lnTo>
                  <a:lnTo>
                    <a:pt x="11" y="22"/>
                  </a:lnTo>
                  <a:lnTo>
                    <a:pt x="11" y="22"/>
                  </a:lnTo>
                  <a:lnTo>
                    <a:pt x="6" y="13"/>
                  </a:lnTo>
                  <a:lnTo>
                    <a:pt x="0" y="4"/>
                  </a:lnTo>
                  <a:lnTo>
                    <a:pt x="2" y="2"/>
                  </a:lnTo>
                  <a:lnTo>
                    <a:pt x="2" y="2"/>
                  </a:lnTo>
                  <a:lnTo>
                    <a:pt x="11" y="13"/>
                  </a:lnTo>
                  <a:lnTo>
                    <a:pt x="11" y="13"/>
                  </a:lnTo>
                  <a:lnTo>
                    <a:pt x="11" y="13"/>
                  </a:lnTo>
                  <a:lnTo>
                    <a:pt x="11" y="10"/>
                  </a:lnTo>
                  <a:lnTo>
                    <a:pt x="11" y="10"/>
                  </a:lnTo>
                  <a:lnTo>
                    <a:pt x="15" y="0"/>
                  </a:lnTo>
                  <a:lnTo>
                    <a:pt x="17" y="0"/>
                  </a:lnTo>
                  <a:lnTo>
                    <a:pt x="17" y="0"/>
                  </a:lnTo>
                  <a:lnTo>
                    <a:pt x="15" y="10"/>
                  </a:lnTo>
                  <a:lnTo>
                    <a:pt x="15" y="10"/>
                  </a:lnTo>
                  <a:lnTo>
                    <a:pt x="15" y="15"/>
                  </a:lnTo>
                  <a:lnTo>
                    <a:pt x="15" y="19"/>
                  </a:lnTo>
                  <a:lnTo>
                    <a:pt x="15" y="19"/>
                  </a:lnTo>
                  <a:lnTo>
                    <a:pt x="19" y="30"/>
                  </a:lnTo>
                  <a:lnTo>
                    <a:pt x="19" y="30"/>
                  </a:lnTo>
                  <a:lnTo>
                    <a:pt x="22" y="22"/>
                  </a:lnTo>
                  <a:lnTo>
                    <a:pt x="26" y="17"/>
                  </a:lnTo>
                  <a:lnTo>
                    <a:pt x="33" y="10"/>
                  </a:lnTo>
                  <a:lnTo>
                    <a:pt x="33" y="10"/>
                  </a:lnTo>
                  <a:lnTo>
                    <a:pt x="35" y="10"/>
                  </a:lnTo>
                  <a:lnTo>
                    <a:pt x="35" y="11"/>
                  </a:lnTo>
                  <a:lnTo>
                    <a:pt x="35" y="11"/>
                  </a:lnTo>
                  <a:lnTo>
                    <a:pt x="28" y="22"/>
                  </a:lnTo>
                  <a:lnTo>
                    <a:pt x="24" y="30"/>
                  </a:lnTo>
                  <a:lnTo>
                    <a:pt x="24" y="30"/>
                  </a:lnTo>
                  <a:lnTo>
                    <a:pt x="20" y="41"/>
                  </a:lnTo>
                  <a:lnTo>
                    <a:pt x="15" y="39"/>
                  </a:lnTo>
                  <a:lnTo>
                    <a:pt x="13" y="31"/>
                  </a:lnTo>
                  <a:lnTo>
                    <a:pt x="13" y="31"/>
                  </a:lnTo>
                  <a:lnTo>
                    <a:pt x="11" y="28"/>
                  </a:lnTo>
                  <a:lnTo>
                    <a:pt x="11" y="28"/>
                  </a:lnTo>
                  <a:lnTo>
                    <a:pt x="8" y="24"/>
                  </a:lnTo>
                  <a:lnTo>
                    <a:pt x="8" y="24"/>
                  </a:lnTo>
                  <a:lnTo>
                    <a:pt x="2" y="22"/>
                  </a:lnTo>
                  <a:lnTo>
                    <a:pt x="2" y="22"/>
                  </a:lnTo>
                  <a:lnTo>
                    <a:pt x="0" y="21"/>
                  </a:lnTo>
                  <a:lnTo>
                    <a:pt x="0" y="21"/>
                  </a:lnTo>
                  <a:close/>
                </a:path>
              </a:pathLst>
            </a:custGeom>
            <a:solidFill>
              <a:srgbClr val="B5D8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8" name="Freeform 33">
              <a:extLst>
                <a:ext uri="{FF2B5EF4-FFF2-40B4-BE49-F238E27FC236}">
                  <a16:creationId xmlns:a16="http://schemas.microsoft.com/office/drawing/2014/main" xmlns="" id="{3134234C-64C1-4C6C-A017-073BD114BAA7}"/>
                </a:ext>
              </a:extLst>
            </p:cNvPr>
            <p:cNvSpPr>
              <a:spLocks/>
            </p:cNvSpPr>
            <p:nvPr/>
          </p:nvSpPr>
          <p:spPr bwMode="auto">
            <a:xfrm>
              <a:off x="4240213" y="2560639"/>
              <a:ext cx="3362325" cy="1876425"/>
            </a:xfrm>
            <a:custGeom>
              <a:avLst/>
              <a:gdLst>
                <a:gd name="T0" fmla="*/ 298 w 2118"/>
                <a:gd name="T1" fmla="*/ 1180 h 1182"/>
                <a:gd name="T2" fmla="*/ 203 w 2118"/>
                <a:gd name="T3" fmla="*/ 1154 h 1182"/>
                <a:gd name="T4" fmla="*/ 121 w 2118"/>
                <a:gd name="T5" fmla="*/ 1105 h 1182"/>
                <a:gd name="T6" fmla="*/ 57 w 2118"/>
                <a:gd name="T7" fmla="*/ 1034 h 1182"/>
                <a:gd name="T8" fmla="*/ 15 w 2118"/>
                <a:gd name="T9" fmla="*/ 948 h 1182"/>
                <a:gd name="T10" fmla="*/ 0 w 2118"/>
                <a:gd name="T11" fmla="*/ 847 h 1182"/>
                <a:gd name="T12" fmla="*/ 6 w 2118"/>
                <a:gd name="T13" fmla="*/ 782 h 1182"/>
                <a:gd name="T14" fmla="*/ 40 w 2118"/>
                <a:gd name="T15" fmla="*/ 690 h 1182"/>
                <a:gd name="T16" fmla="*/ 97 w 2118"/>
                <a:gd name="T17" fmla="*/ 614 h 1182"/>
                <a:gd name="T18" fmla="*/ 174 w 2118"/>
                <a:gd name="T19" fmla="*/ 555 h 1182"/>
                <a:gd name="T20" fmla="*/ 265 w 2118"/>
                <a:gd name="T21" fmla="*/ 522 h 1182"/>
                <a:gd name="T22" fmla="*/ 333 w 2118"/>
                <a:gd name="T23" fmla="*/ 515 h 1182"/>
                <a:gd name="T24" fmla="*/ 396 w 2118"/>
                <a:gd name="T25" fmla="*/ 522 h 1182"/>
                <a:gd name="T26" fmla="*/ 398 w 2118"/>
                <a:gd name="T27" fmla="*/ 473 h 1182"/>
                <a:gd name="T28" fmla="*/ 417 w 2118"/>
                <a:gd name="T29" fmla="*/ 398 h 1182"/>
                <a:gd name="T30" fmla="*/ 457 w 2118"/>
                <a:gd name="T31" fmla="*/ 334 h 1182"/>
                <a:gd name="T32" fmla="*/ 511 w 2118"/>
                <a:gd name="T33" fmla="*/ 283 h 1182"/>
                <a:gd name="T34" fmla="*/ 581 w 2118"/>
                <a:gd name="T35" fmla="*/ 250 h 1182"/>
                <a:gd name="T36" fmla="*/ 658 w 2118"/>
                <a:gd name="T37" fmla="*/ 238 h 1182"/>
                <a:gd name="T38" fmla="*/ 692 w 2118"/>
                <a:gd name="T39" fmla="*/ 241 h 1182"/>
                <a:gd name="T40" fmla="*/ 743 w 2118"/>
                <a:gd name="T41" fmla="*/ 252 h 1182"/>
                <a:gd name="T42" fmla="*/ 789 w 2118"/>
                <a:gd name="T43" fmla="*/ 272 h 1182"/>
                <a:gd name="T44" fmla="*/ 815 w 2118"/>
                <a:gd name="T45" fmla="*/ 223 h 1182"/>
                <a:gd name="T46" fmla="*/ 866 w 2118"/>
                <a:gd name="T47" fmla="*/ 154 h 1182"/>
                <a:gd name="T48" fmla="*/ 930 w 2118"/>
                <a:gd name="T49" fmla="*/ 95 h 1182"/>
                <a:gd name="T50" fmla="*/ 993 w 2118"/>
                <a:gd name="T51" fmla="*/ 53 h 1182"/>
                <a:gd name="T52" fmla="*/ 1098 w 2118"/>
                <a:gd name="T53" fmla="*/ 13 h 1182"/>
                <a:gd name="T54" fmla="*/ 1209 w 2118"/>
                <a:gd name="T55" fmla="*/ 0 h 1182"/>
                <a:gd name="T56" fmla="*/ 1287 w 2118"/>
                <a:gd name="T57" fmla="*/ 8 h 1182"/>
                <a:gd name="T58" fmla="*/ 1401 w 2118"/>
                <a:gd name="T59" fmla="*/ 42 h 1182"/>
                <a:gd name="T60" fmla="*/ 1499 w 2118"/>
                <a:gd name="T61" fmla="*/ 104 h 1182"/>
                <a:gd name="T62" fmla="*/ 1549 w 2118"/>
                <a:gd name="T63" fmla="*/ 148 h 1182"/>
                <a:gd name="T64" fmla="*/ 1607 w 2118"/>
                <a:gd name="T65" fmla="*/ 228 h 1182"/>
                <a:gd name="T66" fmla="*/ 1647 w 2118"/>
                <a:gd name="T67" fmla="*/ 318 h 1182"/>
                <a:gd name="T68" fmla="*/ 1667 w 2118"/>
                <a:gd name="T69" fmla="*/ 318 h 1182"/>
                <a:gd name="T70" fmla="*/ 1733 w 2118"/>
                <a:gd name="T71" fmla="*/ 327 h 1182"/>
                <a:gd name="T72" fmla="*/ 1791 w 2118"/>
                <a:gd name="T73" fmla="*/ 356 h 1182"/>
                <a:gd name="T74" fmla="*/ 1839 w 2118"/>
                <a:gd name="T75" fmla="*/ 398 h 1182"/>
                <a:gd name="T76" fmla="*/ 1872 w 2118"/>
                <a:gd name="T77" fmla="*/ 453 h 1182"/>
                <a:gd name="T78" fmla="*/ 1888 w 2118"/>
                <a:gd name="T79" fmla="*/ 517 h 1182"/>
                <a:gd name="T80" fmla="*/ 1890 w 2118"/>
                <a:gd name="T81" fmla="*/ 559 h 1182"/>
                <a:gd name="T82" fmla="*/ 1912 w 2118"/>
                <a:gd name="T83" fmla="*/ 584 h 1182"/>
                <a:gd name="T84" fmla="*/ 1979 w 2118"/>
                <a:gd name="T85" fmla="*/ 617 h 1182"/>
                <a:gd name="T86" fmla="*/ 2036 w 2118"/>
                <a:gd name="T87" fmla="*/ 667 h 1182"/>
                <a:gd name="T88" fmla="*/ 2082 w 2118"/>
                <a:gd name="T89" fmla="*/ 727 h 1182"/>
                <a:gd name="T90" fmla="*/ 2109 w 2118"/>
                <a:gd name="T91" fmla="*/ 796 h 1182"/>
                <a:gd name="T92" fmla="*/ 2118 w 2118"/>
                <a:gd name="T93" fmla="*/ 875 h 1182"/>
                <a:gd name="T94" fmla="*/ 2113 w 2118"/>
                <a:gd name="T95" fmla="*/ 937 h 1182"/>
                <a:gd name="T96" fmla="*/ 2082 w 2118"/>
                <a:gd name="T97" fmla="*/ 1021 h 1182"/>
                <a:gd name="T98" fmla="*/ 2029 w 2118"/>
                <a:gd name="T99" fmla="*/ 1090 h 1182"/>
                <a:gd name="T100" fmla="*/ 1959 w 2118"/>
                <a:gd name="T101" fmla="*/ 1143 h 1182"/>
                <a:gd name="T102" fmla="*/ 1875 w 2118"/>
                <a:gd name="T103" fmla="*/ 1174 h 1182"/>
                <a:gd name="T104" fmla="*/ 333 w 2118"/>
                <a:gd name="T105" fmla="*/ 118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18" h="1182">
                  <a:moveTo>
                    <a:pt x="333" y="1182"/>
                  </a:moveTo>
                  <a:lnTo>
                    <a:pt x="333" y="1182"/>
                  </a:lnTo>
                  <a:lnTo>
                    <a:pt x="298" y="1180"/>
                  </a:lnTo>
                  <a:lnTo>
                    <a:pt x="265" y="1174"/>
                  </a:lnTo>
                  <a:lnTo>
                    <a:pt x="234" y="1165"/>
                  </a:lnTo>
                  <a:lnTo>
                    <a:pt x="203" y="1154"/>
                  </a:lnTo>
                  <a:lnTo>
                    <a:pt x="174" y="1141"/>
                  </a:lnTo>
                  <a:lnTo>
                    <a:pt x="146" y="1123"/>
                  </a:lnTo>
                  <a:lnTo>
                    <a:pt x="121" y="1105"/>
                  </a:lnTo>
                  <a:lnTo>
                    <a:pt x="97" y="1083"/>
                  </a:lnTo>
                  <a:lnTo>
                    <a:pt x="75" y="1059"/>
                  </a:lnTo>
                  <a:lnTo>
                    <a:pt x="57" y="1034"/>
                  </a:lnTo>
                  <a:lnTo>
                    <a:pt x="40" y="1006"/>
                  </a:lnTo>
                  <a:lnTo>
                    <a:pt x="26" y="977"/>
                  </a:lnTo>
                  <a:lnTo>
                    <a:pt x="15" y="948"/>
                  </a:lnTo>
                  <a:lnTo>
                    <a:pt x="6" y="915"/>
                  </a:lnTo>
                  <a:lnTo>
                    <a:pt x="2" y="882"/>
                  </a:lnTo>
                  <a:lnTo>
                    <a:pt x="0" y="847"/>
                  </a:lnTo>
                  <a:lnTo>
                    <a:pt x="0" y="847"/>
                  </a:lnTo>
                  <a:lnTo>
                    <a:pt x="2" y="815"/>
                  </a:lnTo>
                  <a:lnTo>
                    <a:pt x="6" y="782"/>
                  </a:lnTo>
                  <a:lnTo>
                    <a:pt x="15" y="749"/>
                  </a:lnTo>
                  <a:lnTo>
                    <a:pt x="26" y="720"/>
                  </a:lnTo>
                  <a:lnTo>
                    <a:pt x="40" y="690"/>
                  </a:lnTo>
                  <a:lnTo>
                    <a:pt x="57" y="663"/>
                  </a:lnTo>
                  <a:lnTo>
                    <a:pt x="75" y="637"/>
                  </a:lnTo>
                  <a:lnTo>
                    <a:pt x="97" y="614"/>
                  </a:lnTo>
                  <a:lnTo>
                    <a:pt x="121" y="592"/>
                  </a:lnTo>
                  <a:lnTo>
                    <a:pt x="146" y="574"/>
                  </a:lnTo>
                  <a:lnTo>
                    <a:pt x="174" y="555"/>
                  </a:lnTo>
                  <a:lnTo>
                    <a:pt x="203" y="542"/>
                  </a:lnTo>
                  <a:lnTo>
                    <a:pt x="234" y="532"/>
                  </a:lnTo>
                  <a:lnTo>
                    <a:pt x="265" y="522"/>
                  </a:lnTo>
                  <a:lnTo>
                    <a:pt x="298" y="517"/>
                  </a:lnTo>
                  <a:lnTo>
                    <a:pt x="333" y="515"/>
                  </a:lnTo>
                  <a:lnTo>
                    <a:pt x="333" y="515"/>
                  </a:lnTo>
                  <a:lnTo>
                    <a:pt x="365" y="517"/>
                  </a:lnTo>
                  <a:lnTo>
                    <a:pt x="396" y="522"/>
                  </a:lnTo>
                  <a:lnTo>
                    <a:pt x="396" y="522"/>
                  </a:lnTo>
                  <a:lnTo>
                    <a:pt x="396" y="500"/>
                  </a:lnTo>
                  <a:lnTo>
                    <a:pt x="396" y="500"/>
                  </a:lnTo>
                  <a:lnTo>
                    <a:pt x="398" y="473"/>
                  </a:lnTo>
                  <a:lnTo>
                    <a:pt x="402" y="448"/>
                  </a:lnTo>
                  <a:lnTo>
                    <a:pt x="407" y="422"/>
                  </a:lnTo>
                  <a:lnTo>
                    <a:pt x="417" y="398"/>
                  </a:lnTo>
                  <a:lnTo>
                    <a:pt x="427" y="375"/>
                  </a:lnTo>
                  <a:lnTo>
                    <a:pt x="440" y="354"/>
                  </a:lnTo>
                  <a:lnTo>
                    <a:pt x="457" y="334"/>
                  </a:lnTo>
                  <a:lnTo>
                    <a:pt x="473" y="314"/>
                  </a:lnTo>
                  <a:lnTo>
                    <a:pt x="491" y="298"/>
                  </a:lnTo>
                  <a:lnTo>
                    <a:pt x="511" y="283"/>
                  </a:lnTo>
                  <a:lnTo>
                    <a:pt x="533" y="270"/>
                  </a:lnTo>
                  <a:lnTo>
                    <a:pt x="557" y="259"/>
                  </a:lnTo>
                  <a:lnTo>
                    <a:pt x="581" y="250"/>
                  </a:lnTo>
                  <a:lnTo>
                    <a:pt x="606" y="243"/>
                  </a:lnTo>
                  <a:lnTo>
                    <a:pt x="632" y="239"/>
                  </a:lnTo>
                  <a:lnTo>
                    <a:pt x="658" y="238"/>
                  </a:lnTo>
                  <a:lnTo>
                    <a:pt x="658" y="238"/>
                  </a:lnTo>
                  <a:lnTo>
                    <a:pt x="676" y="239"/>
                  </a:lnTo>
                  <a:lnTo>
                    <a:pt x="692" y="241"/>
                  </a:lnTo>
                  <a:lnTo>
                    <a:pt x="710" y="243"/>
                  </a:lnTo>
                  <a:lnTo>
                    <a:pt x="727" y="247"/>
                  </a:lnTo>
                  <a:lnTo>
                    <a:pt x="743" y="252"/>
                  </a:lnTo>
                  <a:lnTo>
                    <a:pt x="758" y="258"/>
                  </a:lnTo>
                  <a:lnTo>
                    <a:pt x="774" y="265"/>
                  </a:lnTo>
                  <a:lnTo>
                    <a:pt x="789" y="272"/>
                  </a:lnTo>
                  <a:lnTo>
                    <a:pt x="789" y="272"/>
                  </a:lnTo>
                  <a:lnTo>
                    <a:pt x="802" y="247"/>
                  </a:lnTo>
                  <a:lnTo>
                    <a:pt x="815" y="223"/>
                  </a:lnTo>
                  <a:lnTo>
                    <a:pt x="831" y="197"/>
                  </a:lnTo>
                  <a:lnTo>
                    <a:pt x="847" y="175"/>
                  </a:lnTo>
                  <a:lnTo>
                    <a:pt x="866" y="154"/>
                  </a:lnTo>
                  <a:lnTo>
                    <a:pt x="886" y="133"/>
                  </a:lnTo>
                  <a:lnTo>
                    <a:pt x="908" y="113"/>
                  </a:lnTo>
                  <a:lnTo>
                    <a:pt x="930" y="95"/>
                  </a:lnTo>
                  <a:lnTo>
                    <a:pt x="930" y="95"/>
                  </a:lnTo>
                  <a:lnTo>
                    <a:pt x="961" y="73"/>
                  </a:lnTo>
                  <a:lnTo>
                    <a:pt x="993" y="53"/>
                  </a:lnTo>
                  <a:lnTo>
                    <a:pt x="1026" y="39"/>
                  </a:lnTo>
                  <a:lnTo>
                    <a:pt x="1061" y="24"/>
                  </a:lnTo>
                  <a:lnTo>
                    <a:pt x="1098" y="13"/>
                  </a:lnTo>
                  <a:lnTo>
                    <a:pt x="1134" y="6"/>
                  </a:lnTo>
                  <a:lnTo>
                    <a:pt x="1171" y="2"/>
                  </a:lnTo>
                  <a:lnTo>
                    <a:pt x="1209" y="0"/>
                  </a:lnTo>
                  <a:lnTo>
                    <a:pt x="1209" y="0"/>
                  </a:lnTo>
                  <a:lnTo>
                    <a:pt x="1249" y="2"/>
                  </a:lnTo>
                  <a:lnTo>
                    <a:pt x="1287" y="8"/>
                  </a:lnTo>
                  <a:lnTo>
                    <a:pt x="1326" y="15"/>
                  </a:lnTo>
                  <a:lnTo>
                    <a:pt x="1364" y="28"/>
                  </a:lnTo>
                  <a:lnTo>
                    <a:pt x="1401" y="42"/>
                  </a:lnTo>
                  <a:lnTo>
                    <a:pt x="1435" y="59"/>
                  </a:lnTo>
                  <a:lnTo>
                    <a:pt x="1468" y="81"/>
                  </a:lnTo>
                  <a:lnTo>
                    <a:pt x="1499" y="104"/>
                  </a:lnTo>
                  <a:lnTo>
                    <a:pt x="1499" y="104"/>
                  </a:lnTo>
                  <a:lnTo>
                    <a:pt x="1525" y="126"/>
                  </a:lnTo>
                  <a:lnTo>
                    <a:pt x="1549" y="148"/>
                  </a:lnTo>
                  <a:lnTo>
                    <a:pt x="1569" y="174"/>
                  </a:lnTo>
                  <a:lnTo>
                    <a:pt x="1589" y="201"/>
                  </a:lnTo>
                  <a:lnTo>
                    <a:pt x="1607" y="228"/>
                  </a:lnTo>
                  <a:lnTo>
                    <a:pt x="1622" y="258"/>
                  </a:lnTo>
                  <a:lnTo>
                    <a:pt x="1636" y="287"/>
                  </a:lnTo>
                  <a:lnTo>
                    <a:pt x="1647" y="318"/>
                  </a:lnTo>
                  <a:lnTo>
                    <a:pt x="1647" y="318"/>
                  </a:lnTo>
                  <a:lnTo>
                    <a:pt x="1667" y="318"/>
                  </a:lnTo>
                  <a:lnTo>
                    <a:pt x="1667" y="318"/>
                  </a:lnTo>
                  <a:lnTo>
                    <a:pt x="1691" y="318"/>
                  </a:lnTo>
                  <a:lnTo>
                    <a:pt x="1713" y="322"/>
                  </a:lnTo>
                  <a:lnTo>
                    <a:pt x="1733" y="327"/>
                  </a:lnTo>
                  <a:lnTo>
                    <a:pt x="1755" y="334"/>
                  </a:lnTo>
                  <a:lnTo>
                    <a:pt x="1773" y="343"/>
                  </a:lnTo>
                  <a:lnTo>
                    <a:pt x="1791" y="356"/>
                  </a:lnTo>
                  <a:lnTo>
                    <a:pt x="1810" y="369"/>
                  </a:lnTo>
                  <a:lnTo>
                    <a:pt x="1824" y="382"/>
                  </a:lnTo>
                  <a:lnTo>
                    <a:pt x="1839" y="398"/>
                  </a:lnTo>
                  <a:lnTo>
                    <a:pt x="1852" y="415"/>
                  </a:lnTo>
                  <a:lnTo>
                    <a:pt x="1863" y="435"/>
                  </a:lnTo>
                  <a:lnTo>
                    <a:pt x="1872" y="453"/>
                  </a:lnTo>
                  <a:lnTo>
                    <a:pt x="1879" y="473"/>
                  </a:lnTo>
                  <a:lnTo>
                    <a:pt x="1884" y="495"/>
                  </a:lnTo>
                  <a:lnTo>
                    <a:pt x="1888" y="517"/>
                  </a:lnTo>
                  <a:lnTo>
                    <a:pt x="1890" y="541"/>
                  </a:lnTo>
                  <a:lnTo>
                    <a:pt x="1890" y="541"/>
                  </a:lnTo>
                  <a:lnTo>
                    <a:pt x="1890" y="559"/>
                  </a:lnTo>
                  <a:lnTo>
                    <a:pt x="1886" y="577"/>
                  </a:lnTo>
                  <a:lnTo>
                    <a:pt x="1886" y="577"/>
                  </a:lnTo>
                  <a:lnTo>
                    <a:pt x="1912" y="584"/>
                  </a:lnTo>
                  <a:lnTo>
                    <a:pt x="1936" y="594"/>
                  </a:lnTo>
                  <a:lnTo>
                    <a:pt x="1957" y="605"/>
                  </a:lnTo>
                  <a:lnTo>
                    <a:pt x="1979" y="617"/>
                  </a:lnTo>
                  <a:lnTo>
                    <a:pt x="1999" y="632"/>
                  </a:lnTo>
                  <a:lnTo>
                    <a:pt x="2020" y="648"/>
                  </a:lnTo>
                  <a:lnTo>
                    <a:pt x="2036" y="667"/>
                  </a:lnTo>
                  <a:lnTo>
                    <a:pt x="2052" y="685"/>
                  </a:lnTo>
                  <a:lnTo>
                    <a:pt x="2067" y="705"/>
                  </a:lnTo>
                  <a:lnTo>
                    <a:pt x="2082" y="727"/>
                  </a:lnTo>
                  <a:lnTo>
                    <a:pt x="2093" y="749"/>
                  </a:lnTo>
                  <a:lnTo>
                    <a:pt x="2102" y="773"/>
                  </a:lnTo>
                  <a:lnTo>
                    <a:pt x="2109" y="796"/>
                  </a:lnTo>
                  <a:lnTo>
                    <a:pt x="2115" y="822"/>
                  </a:lnTo>
                  <a:lnTo>
                    <a:pt x="2118" y="847"/>
                  </a:lnTo>
                  <a:lnTo>
                    <a:pt x="2118" y="875"/>
                  </a:lnTo>
                  <a:lnTo>
                    <a:pt x="2118" y="875"/>
                  </a:lnTo>
                  <a:lnTo>
                    <a:pt x="2118" y="906"/>
                  </a:lnTo>
                  <a:lnTo>
                    <a:pt x="2113" y="937"/>
                  </a:lnTo>
                  <a:lnTo>
                    <a:pt x="2105" y="966"/>
                  </a:lnTo>
                  <a:lnTo>
                    <a:pt x="2094" y="993"/>
                  </a:lnTo>
                  <a:lnTo>
                    <a:pt x="2082" y="1021"/>
                  </a:lnTo>
                  <a:lnTo>
                    <a:pt x="2067" y="1046"/>
                  </a:lnTo>
                  <a:lnTo>
                    <a:pt x="2049" y="1070"/>
                  </a:lnTo>
                  <a:lnTo>
                    <a:pt x="2029" y="1090"/>
                  </a:lnTo>
                  <a:lnTo>
                    <a:pt x="2007" y="1110"/>
                  </a:lnTo>
                  <a:lnTo>
                    <a:pt x="1983" y="1129"/>
                  </a:lnTo>
                  <a:lnTo>
                    <a:pt x="1959" y="1143"/>
                  </a:lnTo>
                  <a:lnTo>
                    <a:pt x="1932" y="1156"/>
                  </a:lnTo>
                  <a:lnTo>
                    <a:pt x="1905" y="1167"/>
                  </a:lnTo>
                  <a:lnTo>
                    <a:pt x="1875" y="1174"/>
                  </a:lnTo>
                  <a:lnTo>
                    <a:pt x="1844" y="1180"/>
                  </a:lnTo>
                  <a:lnTo>
                    <a:pt x="1813" y="1182"/>
                  </a:lnTo>
                  <a:lnTo>
                    <a:pt x="333" y="1182"/>
                  </a:lnTo>
                  <a:close/>
                </a:path>
              </a:pathLst>
            </a:custGeom>
            <a:solidFill>
              <a:srgbClr val="CDE3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9" name="Freeform 34">
              <a:extLst>
                <a:ext uri="{FF2B5EF4-FFF2-40B4-BE49-F238E27FC236}">
                  <a16:creationId xmlns:a16="http://schemas.microsoft.com/office/drawing/2014/main" xmlns="" id="{DF869562-1D01-4AB2-B53F-02B1F4193409}"/>
                </a:ext>
              </a:extLst>
            </p:cNvPr>
            <p:cNvSpPr>
              <a:spLocks/>
            </p:cNvSpPr>
            <p:nvPr/>
          </p:nvSpPr>
          <p:spPr bwMode="auto">
            <a:xfrm>
              <a:off x="4240213" y="2560639"/>
              <a:ext cx="3362325" cy="1876425"/>
            </a:xfrm>
            <a:custGeom>
              <a:avLst/>
              <a:gdLst>
                <a:gd name="T0" fmla="*/ 298 w 2118"/>
                <a:gd name="T1" fmla="*/ 1180 h 1182"/>
                <a:gd name="T2" fmla="*/ 203 w 2118"/>
                <a:gd name="T3" fmla="*/ 1154 h 1182"/>
                <a:gd name="T4" fmla="*/ 121 w 2118"/>
                <a:gd name="T5" fmla="*/ 1105 h 1182"/>
                <a:gd name="T6" fmla="*/ 57 w 2118"/>
                <a:gd name="T7" fmla="*/ 1034 h 1182"/>
                <a:gd name="T8" fmla="*/ 15 w 2118"/>
                <a:gd name="T9" fmla="*/ 948 h 1182"/>
                <a:gd name="T10" fmla="*/ 0 w 2118"/>
                <a:gd name="T11" fmla="*/ 847 h 1182"/>
                <a:gd name="T12" fmla="*/ 6 w 2118"/>
                <a:gd name="T13" fmla="*/ 782 h 1182"/>
                <a:gd name="T14" fmla="*/ 40 w 2118"/>
                <a:gd name="T15" fmla="*/ 690 h 1182"/>
                <a:gd name="T16" fmla="*/ 97 w 2118"/>
                <a:gd name="T17" fmla="*/ 614 h 1182"/>
                <a:gd name="T18" fmla="*/ 174 w 2118"/>
                <a:gd name="T19" fmla="*/ 555 h 1182"/>
                <a:gd name="T20" fmla="*/ 265 w 2118"/>
                <a:gd name="T21" fmla="*/ 522 h 1182"/>
                <a:gd name="T22" fmla="*/ 333 w 2118"/>
                <a:gd name="T23" fmla="*/ 515 h 1182"/>
                <a:gd name="T24" fmla="*/ 396 w 2118"/>
                <a:gd name="T25" fmla="*/ 522 h 1182"/>
                <a:gd name="T26" fmla="*/ 398 w 2118"/>
                <a:gd name="T27" fmla="*/ 473 h 1182"/>
                <a:gd name="T28" fmla="*/ 417 w 2118"/>
                <a:gd name="T29" fmla="*/ 398 h 1182"/>
                <a:gd name="T30" fmla="*/ 457 w 2118"/>
                <a:gd name="T31" fmla="*/ 334 h 1182"/>
                <a:gd name="T32" fmla="*/ 511 w 2118"/>
                <a:gd name="T33" fmla="*/ 283 h 1182"/>
                <a:gd name="T34" fmla="*/ 581 w 2118"/>
                <a:gd name="T35" fmla="*/ 250 h 1182"/>
                <a:gd name="T36" fmla="*/ 658 w 2118"/>
                <a:gd name="T37" fmla="*/ 238 h 1182"/>
                <a:gd name="T38" fmla="*/ 692 w 2118"/>
                <a:gd name="T39" fmla="*/ 241 h 1182"/>
                <a:gd name="T40" fmla="*/ 743 w 2118"/>
                <a:gd name="T41" fmla="*/ 252 h 1182"/>
                <a:gd name="T42" fmla="*/ 789 w 2118"/>
                <a:gd name="T43" fmla="*/ 272 h 1182"/>
                <a:gd name="T44" fmla="*/ 815 w 2118"/>
                <a:gd name="T45" fmla="*/ 223 h 1182"/>
                <a:gd name="T46" fmla="*/ 866 w 2118"/>
                <a:gd name="T47" fmla="*/ 154 h 1182"/>
                <a:gd name="T48" fmla="*/ 930 w 2118"/>
                <a:gd name="T49" fmla="*/ 95 h 1182"/>
                <a:gd name="T50" fmla="*/ 993 w 2118"/>
                <a:gd name="T51" fmla="*/ 53 h 1182"/>
                <a:gd name="T52" fmla="*/ 1098 w 2118"/>
                <a:gd name="T53" fmla="*/ 13 h 1182"/>
                <a:gd name="T54" fmla="*/ 1209 w 2118"/>
                <a:gd name="T55" fmla="*/ 0 h 1182"/>
                <a:gd name="T56" fmla="*/ 1287 w 2118"/>
                <a:gd name="T57" fmla="*/ 8 h 1182"/>
                <a:gd name="T58" fmla="*/ 1401 w 2118"/>
                <a:gd name="T59" fmla="*/ 42 h 1182"/>
                <a:gd name="T60" fmla="*/ 1499 w 2118"/>
                <a:gd name="T61" fmla="*/ 104 h 1182"/>
                <a:gd name="T62" fmla="*/ 1549 w 2118"/>
                <a:gd name="T63" fmla="*/ 148 h 1182"/>
                <a:gd name="T64" fmla="*/ 1607 w 2118"/>
                <a:gd name="T65" fmla="*/ 228 h 1182"/>
                <a:gd name="T66" fmla="*/ 1647 w 2118"/>
                <a:gd name="T67" fmla="*/ 318 h 1182"/>
                <a:gd name="T68" fmla="*/ 1667 w 2118"/>
                <a:gd name="T69" fmla="*/ 318 h 1182"/>
                <a:gd name="T70" fmla="*/ 1733 w 2118"/>
                <a:gd name="T71" fmla="*/ 327 h 1182"/>
                <a:gd name="T72" fmla="*/ 1791 w 2118"/>
                <a:gd name="T73" fmla="*/ 356 h 1182"/>
                <a:gd name="T74" fmla="*/ 1839 w 2118"/>
                <a:gd name="T75" fmla="*/ 398 h 1182"/>
                <a:gd name="T76" fmla="*/ 1872 w 2118"/>
                <a:gd name="T77" fmla="*/ 453 h 1182"/>
                <a:gd name="T78" fmla="*/ 1888 w 2118"/>
                <a:gd name="T79" fmla="*/ 517 h 1182"/>
                <a:gd name="T80" fmla="*/ 1890 w 2118"/>
                <a:gd name="T81" fmla="*/ 559 h 1182"/>
                <a:gd name="T82" fmla="*/ 1912 w 2118"/>
                <a:gd name="T83" fmla="*/ 584 h 1182"/>
                <a:gd name="T84" fmla="*/ 1979 w 2118"/>
                <a:gd name="T85" fmla="*/ 617 h 1182"/>
                <a:gd name="T86" fmla="*/ 2036 w 2118"/>
                <a:gd name="T87" fmla="*/ 667 h 1182"/>
                <a:gd name="T88" fmla="*/ 2082 w 2118"/>
                <a:gd name="T89" fmla="*/ 727 h 1182"/>
                <a:gd name="T90" fmla="*/ 2109 w 2118"/>
                <a:gd name="T91" fmla="*/ 796 h 1182"/>
                <a:gd name="T92" fmla="*/ 2118 w 2118"/>
                <a:gd name="T93" fmla="*/ 875 h 1182"/>
                <a:gd name="T94" fmla="*/ 2113 w 2118"/>
                <a:gd name="T95" fmla="*/ 937 h 1182"/>
                <a:gd name="T96" fmla="*/ 2082 w 2118"/>
                <a:gd name="T97" fmla="*/ 1021 h 1182"/>
                <a:gd name="T98" fmla="*/ 2029 w 2118"/>
                <a:gd name="T99" fmla="*/ 1090 h 1182"/>
                <a:gd name="T100" fmla="*/ 1959 w 2118"/>
                <a:gd name="T101" fmla="*/ 1143 h 1182"/>
                <a:gd name="T102" fmla="*/ 1875 w 2118"/>
                <a:gd name="T103" fmla="*/ 1174 h 1182"/>
                <a:gd name="T104" fmla="*/ 333 w 2118"/>
                <a:gd name="T105" fmla="*/ 118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18" h="1182">
                  <a:moveTo>
                    <a:pt x="333" y="1182"/>
                  </a:moveTo>
                  <a:lnTo>
                    <a:pt x="333" y="1182"/>
                  </a:lnTo>
                  <a:lnTo>
                    <a:pt x="298" y="1180"/>
                  </a:lnTo>
                  <a:lnTo>
                    <a:pt x="265" y="1174"/>
                  </a:lnTo>
                  <a:lnTo>
                    <a:pt x="234" y="1165"/>
                  </a:lnTo>
                  <a:lnTo>
                    <a:pt x="203" y="1154"/>
                  </a:lnTo>
                  <a:lnTo>
                    <a:pt x="174" y="1141"/>
                  </a:lnTo>
                  <a:lnTo>
                    <a:pt x="146" y="1123"/>
                  </a:lnTo>
                  <a:lnTo>
                    <a:pt x="121" y="1105"/>
                  </a:lnTo>
                  <a:lnTo>
                    <a:pt x="97" y="1083"/>
                  </a:lnTo>
                  <a:lnTo>
                    <a:pt x="75" y="1059"/>
                  </a:lnTo>
                  <a:lnTo>
                    <a:pt x="57" y="1034"/>
                  </a:lnTo>
                  <a:lnTo>
                    <a:pt x="40" y="1006"/>
                  </a:lnTo>
                  <a:lnTo>
                    <a:pt x="26" y="977"/>
                  </a:lnTo>
                  <a:lnTo>
                    <a:pt x="15" y="948"/>
                  </a:lnTo>
                  <a:lnTo>
                    <a:pt x="6" y="915"/>
                  </a:lnTo>
                  <a:lnTo>
                    <a:pt x="2" y="882"/>
                  </a:lnTo>
                  <a:lnTo>
                    <a:pt x="0" y="847"/>
                  </a:lnTo>
                  <a:lnTo>
                    <a:pt x="0" y="847"/>
                  </a:lnTo>
                  <a:lnTo>
                    <a:pt x="2" y="815"/>
                  </a:lnTo>
                  <a:lnTo>
                    <a:pt x="6" y="782"/>
                  </a:lnTo>
                  <a:lnTo>
                    <a:pt x="15" y="749"/>
                  </a:lnTo>
                  <a:lnTo>
                    <a:pt x="26" y="720"/>
                  </a:lnTo>
                  <a:lnTo>
                    <a:pt x="40" y="690"/>
                  </a:lnTo>
                  <a:lnTo>
                    <a:pt x="57" y="663"/>
                  </a:lnTo>
                  <a:lnTo>
                    <a:pt x="75" y="637"/>
                  </a:lnTo>
                  <a:lnTo>
                    <a:pt x="97" y="614"/>
                  </a:lnTo>
                  <a:lnTo>
                    <a:pt x="121" y="592"/>
                  </a:lnTo>
                  <a:lnTo>
                    <a:pt x="146" y="574"/>
                  </a:lnTo>
                  <a:lnTo>
                    <a:pt x="174" y="555"/>
                  </a:lnTo>
                  <a:lnTo>
                    <a:pt x="203" y="542"/>
                  </a:lnTo>
                  <a:lnTo>
                    <a:pt x="234" y="532"/>
                  </a:lnTo>
                  <a:lnTo>
                    <a:pt x="265" y="522"/>
                  </a:lnTo>
                  <a:lnTo>
                    <a:pt x="298" y="517"/>
                  </a:lnTo>
                  <a:lnTo>
                    <a:pt x="333" y="515"/>
                  </a:lnTo>
                  <a:lnTo>
                    <a:pt x="333" y="515"/>
                  </a:lnTo>
                  <a:lnTo>
                    <a:pt x="365" y="517"/>
                  </a:lnTo>
                  <a:lnTo>
                    <a:pt x="396" y="522"/>
                  </a:lnTo>
                  <a:lnTo>
                    <a:pt x="396" y="522"/>
                  </a:lnTo>
                  <a:lnTo>
                    <a:pt x="396" y="500"/>
                  </a:lnTo>
                  <a:lnTo>
                    <a:pt x="396" y="500"/>
                  </a:lnTo>
                  <a:lnTo>
                    <a:pt x="398" y="473"/>
                  </a:lnTo>
                  <a:lnTo>
                    <a:pt x="402" y="448"/>
                  </a:lnTo>
                  <a:lnTo>
                    <a:pt x="407" y="422"/>
                  </a:lnTo>
                  <a:lnTo>
                    <a:pt x="417" y="398"/>
                  </a:lnTo>
                  <a:lnTo>
                    <a:pt x="427" y="375"/>
                  </a:lnTo>
                  <a:lnTo>
                    <a:pt x="440" y="354"/>
                  </a:lnTo>
                  <a:lnTo>
                    <a:pt x="457" y="334"/>
                  </a:lnTo>
                  <a:lnTo>
                    <a:pt x="473" y="314"/>
                  </a:lnTo>
                  <a:lnTo>
                    <a:pt x="491" y="298"/>
                  </a:lnTo>
                  <a:lnTo>
                    <a:pt x="511" y="283"/>
                  </a:lnTo>
                  <a:lnTo>
                    <a:pt x="533" y="270"/>
                  </a:lnTo>
                  <a:lnTo>
                    <a:pt x="557" y="259"/>
                  </a:lnTo>
                  <a:lnTo>
                    <a:pt x="581" y="250"/>
                  </a:lnTo>
                  <a:lnTo>
                    <a:pt x="606" y="243"/>
                  </a:lnTo>
                  <a:lnTo>
                    <a:pt x="632" y="239"/>
                  </a:lnTo>
                  <a:lnTo>
                    <a:pt x="658" y="238"/>
                  </a:lnTo>
                  <a:lnTo>
                    <a:pt x="658" y="238"/>
                  </a:lnTo>
                  <a:lnTo>
                    <a:pt x="676" y="239"/>
                  </a:lnTo>
                  <a:lnTo>
                    <a:pt x="692" y="241"/>
                  </a:lnTo>
                  <a:lnTo>
                    <a:pt x="710" y="243"/>
                  </a:lnTo>
                  <a:lnTo>
                    <a:pt x="727" y="247"/>
                  </a:lnTo>
                  <a:lnTo>
                    <a:pt x="743" y="252"/>
                  </a:lnTo>
                  <a:lnTo>
                    <a:pt x="758" y="258"/>
                  </a:lnTo>
                  <a:lnTo>
                    <a:pt x="774" y="265"/>
                  </a:lnTo>
                  <a:lnTo>
                    <a:pt x="789" y="272"/>
                  </a:lnTo>
                  <a:lnTo>
                    <a:pt x="789" y="272"/>
                  </a:lnTo>
                  <a:lnTo>
                    <a:pt x="802" y="247"/>
                  </a:lnTo>
                  <a:lnTo>
                    <a:pt x="815" y="223"/>
                  </a:lnTo>
                  <a:lnTo>
                    <a:pt x="831" y="197"/>
                  </a:lnTo>
                  <a:lnTo>
                    <a:pt x="847" y="175"/>
                  </a:lnTo>
                  <a:lnTo>
                    <a:pt x="866" y="154"/>
                  </a:lnTo>
                  <a:lnTo>
                    <a:pt x="886" y="133"/>
                  </a:lnTo>
                  <a:lnTo>
                    <a:pt x="908" y="113"/>
                  </a:lnTo>
                  <a:lnTo>
                    <a:pt x="930" y="95"/>
                  </a:lnTo>
                  <a:lnTo>
                    <a:pt x="930" y="95"/>
                  </a:lnTo>
                  <a:lnTo>
                    <a:pt x="961" y="73"/>
                  </a:lnTo>
                  <a:lnTo>
                    <a:pt x="993" y="53"/>
                  </a:lnTo>
                  <a:lnTo>
                    <a:pt x="1026" y="39"/>
                  </a:lnTo>
                  <a:lnTo>
                    <a:pt x="1061" y="24"/>
                  </a:lnTo>
                  <a:lnTo>
                    <a:pt x="1098" y="13"/>
                  </a:lnTo>
                  <a:lnTo>
                    <a:pt x="1134" y="6"/>
                  </a:lnTo>
                  <a:lnTo>
                    <a:pt x="1171" y="2"/>
                  </a:lnTo>
                  <a:lnTo>
                    <a:pt x="1209" y="0"/>
                  </a:lnTo>
                  <a:lnTo>
                    <a:pt x="1209" y="0"/>
                  </a:lnTo>
                  <a:lnTo>
                    <a:pt x="1249" y="2"/>
                  </a:lnTo>
                  <a:lnTo>
                    <a:pt x="1287" y="8"/>
                  </a:lnTo>
                  <a:lnTo>
                    <a:pt x="1326" y="15"/>
                  </a:lnTo>
                  <a:lnTo>
                    <a:pt x="1364" y="28"/>
                  </a:lnTo>
                  <a:lnTo>
                    <a:pt x="1401" y="42"/>
                  </a:lnTo>
                  <a:lnTo>
                    <a:pt x="1435" y="59"/>
                  </a:lnTo>
                  <a:lnTo>
                    <a:pt x="1468" y="81"/>
                  </a:lnTo>
                  <a:lnTo>
                    <a:pt x="1499" y="104"/>
                  </a:lnTo>
                  <a:lnTo>
                    <a:pt x="1499" y="104"/>
                  </a:lnTo>
                  <a:lnTo>
                    <a:pt x="1525" y="126"/>
                  </a:lnTo>
                  <a:lnTo>
                    <a:pt x="1549" y="148"/>
                  </a:lnTo>
                  <a:lnTo>
                    <a:pt x="1569" y="174"/>
                  </a:lnTo>
                  <a:lnTo>
                    <a:pt x="1589" y="201"/>
                  </a:lnTo>
                  <a:lnTo>
                    <a:pt x="1607" y="228"/>
                  </a:lnTo>
                  <a:lnTo>
                    <a:pt x="1622" y="258"/>
                  </a:lnTo>
                  <a:lnTo>
                    <a:pt x="1636" y="287"/>
                  </a:lnTo>
                  <a:lnTo>
                    <a:pt x="1647" y="318"/>
                  </a:lnTo>
                  <a:lnTo>
                    <a:pt x="1647" y="318"/>
                  </a:lnTo>
                  <a:lnTo>
                    <a:pt x="1667" y="318"/>
                  </a:lnTo>
                  <a:lnTo>
                    <a:pt x="1667" y="318"/>
                  </a:lnTo>
                  <a:lnTo>
                    <a:pt x="1691" y="318"/>
                  </a:lnTo>
                  <a:lnTo>
                    <a:pt x="1713" y="322"/>
                  </a:lnTo>
                  <a:lnTo>
                    <a:pt x="1733" y="327"/>
                  </a:lnTo>
                  <a:lnTo>
                    <a:pt x="1755" y="334"/>
                  </a:lnTo>
                  <a:lnTo>
                    <a:pt x="1773" y="343"/>
                  </a:lnTo>
                  <a:lnTo>
                    <a:pt x="1791" y="356"/>
                  </a:lnTo>
                  <a:lnTo>
                    <a:pt x="1810" y="369"/>
                  </a:lnTo>
                  <a:lnTo>
                    <a:pt x="1824" y="382"/>
                  </a:lnTo>
                  <a:lnTo>
                    <a:pt x="1839" y="398"/>
                  </a:lnTo>
                  <a:lnTo>
                    <a:pt x="1852" y="415"/>
                  </a:lnTo>
                  <a:lnTo>
                    <a:pt x="1863" y="435"/>
                  </a:lnTo>
                  <a:lnTo>
                    <a:pt x="1872" y="453"/>
                  </a:lnTo>
                  <a:lnTo>
                    <a:pt x="1879" y="473"/>
                  </a:lnTo>
                  <a:lnTo>
                    <a:pt x="1884" y="495"/>
                  </a:lnTo>
                  <a:lnTo>
                    <a:pt x="1888" y="517"/>
                  </a:lnTo>
                  <a:lnTo>
                    <a:pt x="1890" y="541"/>
                  </a:lnTo>
                  <a:lnTo>
                    <a:pt x="1890" y="541"/>
                  </a:lnTo>
                  <a:lnTo>
                    <a:pt x="1890" y="559"/>
                  </a:lnTo>
                  <a:lnTo>
                    <a:pt x="1886" y="577"/>
                  </a:lnTo>
                  <a:lnTo>
                    <a:pt x="1886" y="577"/>
                  </a:lnTo>
                  <a:lnTo>
                    <a:pt x="1912" y="584"/>
                  </a:lnTo>
                  <a:lnTo>
                    <a:pt x="1936" y="594"/>
                  </a:lnTo>
                  <a:lnTo>
                    <a:pt x="1957" y="605"/>
                  </a:lnTo>
                  <a:lnTo>
                    <a:pt x="1979" y="617"/>
                  </a:lnTo>
                  <a:lnTo>
                    <a:pt x="1999" y="632"/>
                  </a:lnTo>
                  <a:lnTo>
                    <a:pt x="2020" y="648"/>
                  </a:lnTo>
                  <a:lnTo>
                    <a:pt x="2036" y="667"/>
                  </a:lnTo>
                  <a:lnTo>
                    <a:pt x="2052" y="685"/>
                  </a:lnTo>
                  <a:lnTo>
                    <a:pt x="2067" y="705"/>
                  </a:lnTo>
                  <a:lnTo>
                    <a:pt x="2082" y="727"/>
                  </a:lnTo>
                  <a:lnTo>
                    <a:pt x="2093" y="749"/>
                  </a:lnTo>
                  <a:lnTo>
                    <a:pt x="2102" y="773"/>
                  </a:lnTo>
                  <a:lnTo>
                    <a:pt x="2109" y="796"/>
                  </a:lnTo>
                  <a:lnTo>
                    <a:pt x="2115" y="822"/>
                  </a:lnTo>
                  <a:lnTo>
                    <a:pt x="2118" y="847"/>
                  </a:lnTo>
                  <a:lnTo>
                    <a:pt x="2118" y="875"/>
                  </a:lnTo>
                  <a:lnTo>
                    <a:pt x="2118" y="875"/>
                  </a:lnTo>
                  <a:lnTo>
                    <a:pt x="2118" y="906"/>
                  </a:lnTo>
                  <a:lnTo>
                    <a:pt x="2113" y="937"/>
                  </a:lnTo>
                  <a:lnTo>
                    <a:pt x="2105" y="966"/>
                  </a:lnTo>
                  <a:lnTo>
                    <a:pt x="2094" y="993"/>
                  </a:lnTo>
                  <a:lnTo>
                    <a:pt x="2082" y="1021"/>
                  </a:lnTo>
                  <a:lnTo>
                    <a:pt x="2067" y="1046"/>
                  </a:lnTo>
                  <a:lnTo>
                    <a:pt x="2049" y="1070"/>
                  </a:lnTo>
                  <a:lnTo>
                    <a:pt x="2029" y="1090"/>
                  </a:lnTo>
                  <a:lnTo>
                    <a:pt x="2007" y="1110"/>
                  </a:lnTo>
                  <a:lnTo>
                    <a:pt x="1983" y="1129"/>
                  </a:lnTo>
                  <a:lnTo>
                    <a:pt x="1959" y="1143"/>
                  </a:lnTo>
                  <a:lnTo>
                    <a:pt x="1932" y="1156"/>
                  </a:lnTo>
                  <a:lnTo>
                    <a:pt x="1905" y="1167"/>
                  </a:lnTo>
                  <a:lnTo>
                    <a:pt x="1875" y="1174"/>
                  </a:lnTo>
                  <a:lnTo>
                    <a:pt x="1844" y="1180"/>
                  </a:lnTo>
                  <a:lnTo>
                    <a:pt x="1813" y="1182"/>
                  </a:lnTo>
                  <a:lnTo>
                    <a:pt x="333" y="11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0" name="Freeform 35">
              <a:extLst>
                <a:ext uri="{FF2B5EF4-FFF2-40B4-BE49-F238E27FC236}">
                  <a16:creationId xmlns:a16="http://schemas.microsoft.com/office/drawing/2014/main" xmlns="" id="{75C6DE44-5F4B-4854-9165-B8A6194F6EF1}"/>
                </a:ext>
              </a:extLst>
            </p:cNvPr>
            <p:cNvSpPr>
              <a:spLocks/>
            </p:cNvSpPr>
            <p:nvPr/>
          </p:nvSpPr>
          <p:spPr bwMode="auto">
            <a:xfrm>
              <a:off x="4313238" y="2633664"/>
              <a:ext cx="3217863" cy="1727200"/>
            </a:xfrm>
            <a:custGeom>
              <a:avLst/>
              <a:gdLst>
                <a:gd name="T0" fmla="*/ 1787 w 2027"/>
                <a:gd name="T1" fmla="*/ 551 h 1088"/>
                <a:gd name="T2" fmla="*/ 1798 w 2027"/>
                <a:gd name="T3" fmla="*/ 495 h 1088"/>
                <a:gd name="T4" fmla="*/ 1795 w 2027"/>
                <a:gd name="T5" fmla="*/ 458 h 1088"/>
                <a:gd name="T6" fmla="*/ 1776 w 2027"/>
                <a:gd name="T7" fmla="*/ 411 h 1088"/>
                <a:gd name="T8" fmla="*/ 1745 w 2027"/>
                <a:gd name="T9" fmla="*/ 369 h 1088"/>
                <a:gd name="T10" fmla="*/ 1705 w 2027"/>
                <a:gd name="T11" fmla="*/ 339 h 1088"/>
                <a:gd name="T12" fmla="*/ 1658 w 2027"/>
                <a:gd name="T13" fmla="*/ 321 h 1088"/>
                <a:gd name="T14" fmla="*/ 1621 w 2027"/>
                <a:gd name="T15" fmla="*/ 318 h 1088"/>
                <a:gd name="T16" fmla="*/ 1568 w 2027"/>
                <a:gd name="T17" fmla="*/ 327 h 1088"/>
                <a:gd name="T18" fmla="*/ 1532 w 2027"/>
                <a:gd name="T19" fmla="*/ 226 h 1088"/>
                <a:gd name="T20" fmla="*/ 1475 w 2027"/>
                <a:gd name="T21" fmla="*/ 140 h 1088"/>
                <a:gd name="T22" fmla="*/ 1397 w 2027"/>
                <a:gd name="T23" fmla="*/ 73 h 1088"/>
                <a:gd name="T24" fmla="*/ 1303 w 2027"/>
                <a:gd name="T25" fmla="*/ 25 h 1088"/>
                <a:gd name="T26" fmla="*/ 1199 w 2027"/>
                <a:gd name="T27" fmla="*/ 2 h 1088"/>
                <a:gd name="T28" fmla="*/ 1128 w 2027"/>
                <a:gd name="T29" fmla="*/ 2 h 1088"/>
                <a:gd name="T30" fmla="*/ 1028 w 2027"/>
                <a:gd name="T31" fmla="*/ 24 h 1088"/>
                <a:gd name="T32" fmla="*/ 938 w 2027"/>
                <a:gd name="T33" fmla="*/ 67 h 1088"/>
                <a:gd name="T34" fmla="*/ 862 w 2027"/>
                <a:gd name="T35" fmla="*/ 129 h 1088"/>
                <a:gd name="T36" fmla="*/ 803 w 2027"/>
                <a:gd name="T37" fmla="*/ 208 h 1088"/>
                <a:gd name="T38" fmla="*/ 765 w 2027"/>
                <a:gd name="T39" fmla="*/ 301 h 1088"/>
                <a:gd name="T40" fmla="*/ 732 w 2027"/>
                <a:gd name="T41" fmla="*/ 276 h 1088"/>
                <a:gd name="T42" fmla="*/ 677 w 2027"/>
                <a:gd name="T43" fmla="*/ 248 h 1088"/>
                <a:gd name="T44" fmla="*/ 612 w 2027"/>
                <a:gd name="T45" fmla="*/ 239 h 1088"/>
                <a:gd name="T46" fmla="*/ 570 w 2027"/>
                <a:gd name="T47" fmla="*/ 243 h 1088"/>
                <a:gd name="T48" fmla="*/ 509 w 2027"/>
                <a:gd name="T49" fmla="*/ 265 h 1088"/>
                <a:gd name="T50" fmla="*/ 460 w 2027"/>
                <a:gd name="T51" fmla="*/ 301 h 1088"/>
                <a:gd name="T52" fmla="*/ 422 w 2027"/>
                <a:gd name="T53" fmla="*/ 350 h 1088"/>
                <a:gd name="T54" fmla="*/ 402 w 2027"/>
                <a:gd name="T55" fmla="*/ 411 h 1088"/>
                <a:gd name="T56" fmla="*/ 396 w 2027"/>
                <a:gd name="T57" fmla="*/ 454 h 1088"/>
                <a:gd name="T58" fmla="*/ 409 w 2027"/>
                <a:gd name="T59" fmla="*/ 526 h 1088"/>
                <a:gd name="T60" fmla="*/ 387 w 2027"/>
                <a:gd name="T61" fmla="*/ 535 h 1088"/>
                <a:gd name="T62" fmla="*/ 287 w 2027"/>
                <a:gd name="T63" fmla="*/ 517 h 1088"/>
                <a:gd name="T64" fmla="*/ 228 w 2027"/>
                <a:gd name="T65" fmla="*/ 522 h 1088"/>
                <a:gd name="T66" fmla="*/ 150 w 2027"/>
                <a:gd name="T67" fmla="*/ 551 h 1088"/>
                <a:gd name="T68" fmla="*/ 84 w 2027"/>
                <a:gd name="T69" fmla="*/ 601 h 1088"/>
                <a:gd name="T70" fmla="*/ 35 w 2027"/>
                <a:gd name="T71" fmla="*/ 666 h 1088"/>
                <a:gd name="T72" fmla="*/ 5 w 2027"/>
                <a:gd name="T73" fmla="*/ 745 h 1088"/>
                <a:gd name="T74" fmla="*/ 0 w 2027"/>
                <a:gd name="T75" fmla="*/ 801 h 1088"/>
                <a:gd name="T76" fmla="*/ 13 w 2027"/>
                <a:gd name="T77" fmla="*/ 887 h 1088"/>
                <a:gd name="T78" fmla="*/ 49 w 2027"/>
                <a:gd name="T79" fmla="*/ 962 h 1088"/>
                <a:gd name="T80" fmla="*/ 104 w 2027"/>
                <a:gd name="T81" fmla="*/ 1024 h 1088"/>
                <a:gd name="T82" fmla="*/ 175 w 2027"/>
                <a:gd name="T83" fmla="*/ 1066 h 1088"/>
                <a:gd name="T84" fmla="*/ 257 w 2027"/>
                <a:gd name="T85" fmla="*/ 1088 h 1088"/>
                <a:gd name="T86" fmla="*/ 1767 w 2027"/>
                <a:gd name="T87" fmla="*/ 1088 h 1088"/>
                <a:gd name="T88" fmla="*/ 1844 w 2027"/>
                <a:gd name="T89" fmla="*/ 1077 h 1088"/>
                <a:gd name="T90" fmla="*/ 1911 w 2027"/>
                <a:gd name="T91" fmla="*/ 1044 h 1088"/>
                <a:gd name="T92" fmla="*/ 1968 w 2027"/>
                <a:gd name="T93" fmla="*/ 995 h 1088"/>
                <a:gd name="T94" fmla="*/ 2006 w 2027"/>
                <a:gd name="T95" fmla="*/ 929 h 1088"/>
                <a:gd name="T96" fmla="*/ 2025 w 2027"/>
                <a:gd name="T97" fmla="*/ 856 h 1088"/>
                <a:gd name="T98" fmla="*/ 2027 w 2027"/>
                <a:gd name="T99" fmla="*/ 803 h 1088"/>
                <a:gd name="T100" fmla="*/ 2008 w 2027"/>
                <a:gd name="T101" fmla="*/ 730 h 1088"/>
                <a:gd name="T102" fmla="*/ 1972 w 2027"/>
                <a:gd name="T103" fmla="*/ 668 h 1088"/>
                <a:gd name="T104" fmla="*/ 1919 w 2027"/>
                <a:gd name="T105" fmla="*/ 617 h 1088"/>
                <a:gd name="T106" fmla="*/ 1855 w 2027"/>
                <a:gd name="T107" fmla="*/ 584 h 1088"/>
                <a:gd name="T108" fmla="*/ 1780 w 2027"/>
                <a:gd name="T109" fmla="*/ 570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27" h="1088">
                  <a:moveTo>
                    <a:pt x="1780" y="570"/>
                  </a:moveTo>
                  <a:lnTo>
                    <a:pt x="1780" y="570"/>
                  </a:lnTo>
                  <a:lnTo>
                    <a:pt x="1787" y="551"/>
                  </a:lnTo>
                  <a:lnTo>
                    <a:pt x="1793" y="533"/>
                  </a:lnTo>
                  <a:lnTo>
                    <a:pt x="1796" y="513"/>
                  </a:lnTo>
                  <a:lnTo>
                    <a:pt x="1798" y="495"/>
                  </a:lnTo>
                  <a:lnTo>
                    <a:pt x="1798" y="495"/>
                  </a:lnTo>
                  <a:lnTo>
                    <a:pt x="1796" y="476"/>
                  </a:lnTo>
                  <a:lnTo>
                    <a:pt x="1795" y="458"/>
                  </a:lnTo>
                  <a:lnTo>
                    <a:pt x="1789" y="442"/>
                  </a:lnTo>
                  <a:lnTo>
                    <a:pt x="1784" y="425"/>
                  </a:lnTo>
                  <a:lnTo>
                    <a:pt x="1776" y="411"/>
                  </a:lnTo>
                  <a:lnTo>
                    <a:pt x="1767" y="396"/>
                  </a:lnTo>
                  <a:lnTo>
                    <a:pt x="1758" y="381"/>
                  </a:lnTo>
                  <a:lnTo>
                    <a:pt x="1745" y="369"/>
                  </a:lnTo>
                  <a:lnTo>
                    <a:pt x="1734" y="358"/>
                  </a:lnTo>
                  <a:lnTo>
                    <a:pt x="1720" y="347"/>
                  </a:lnTo>
                  <a:lnTo>
                    <a:pt x="1705" y="339"/>
                  </a:lnTo>
                  <a:lnTo>
                    <a:pt x="1691" y="332"/>
                  </a:lnTo>
                  <a:lnTo>
                    <a:pt x="1674" y="325"/>
                  </a:lnTo>
                  <a:lnTo>
                    <a:pt x="1658" y="321"/>
                  </a:lnTo>
                  <a:lnTo>
                    <a:pt x="1639" y="318"/>
                  </a:lnTo>
                  <a:lnTo>
                    <a:pt x="1621" y="318"/>
                  </a:lnTo>
                  <a:lnTo>
                    <a:pt x="1621" y="318"/>
                  </a:lnTo>
                  <a:lnTo>
                    <a:pt x="1594" y="319"/>
                  </a:lnTo>
                  <a:lnTo>
                    <a:pt x="1568" y="327"/>
                  </a:lnTo>
                  <a:lnTo>
                    <a:pt x="1568" y="327"/>
                  </a:lnTo>
                  <a:lnTo>
                    <a:pt x="1559" y="292"/>
                  </a:lnTo>
                  <a:lnTo>
                    <a:pt x="1546" y="259"/>
                  </a:lnTo>
                  <a:lnTo>
                    <a:pt x="1532" y="226"/>
                  </a:lnTo>
                  <a:lnTo>
                    <a:pt x="1515" y="197"/>
                  </a:lnTo>
                  <a:lnTo>
                    <a:pt x="1495" y="168"/>
                  </a:lnTo>
                  <a:lnTo>
                    <a:pt x="1475" y="140"/>
                  </a:lnTo>
                  <a:lnTo>
                    <a:pt x="1451" y="117"/>
                  </a:lnTo>
                  <a:lnTo>
                    <a:pt x="1424" y="93"/>
                  </a:lnTo>
                  <a:lnTo>
                    <a:pt x="1397" y="73"/>
                  </a:lnTo>
                  <a:lnTo>
                    <a:pt x="1367" y="55"/>
                  </a:lnTo>
                  <a:lnTo>
                    <a:pt x="1336" y="38"/>
                  </a:lnTo>
                  <a:lnTo>
                    <a:pt x="1303" y="25"/>
                  </a:lnTo>
                  <a:lnTo>
                    <a:pt x="1271" y="14"/>
                  </a:lnTo>
                  <a:lnTo>
                    <a:pt x="1236" y="7"/>
                  </a:lnTo>
                  <a:lnTo>
                    <a:pt x="1199" y="2"/>
                  </a:lnTo>
                  <a:lnTo>
                    <a:pt x="1163" y="0"/>
                  </a:lnTo>
                  <a:lnTo>
                    <a:pt x="1163" y="0"/>
                  </a:lnTo>
                  <a:lnTo>
                    <a:pt x="1128" y="2"/>
                  </a:lnTo>
                  <a:lnTo>
                    <a:pt x="1094" y="5"/>
                  </a:lnTo>
                  <a:lnTo>
                    <a:pt x="1061" y="13"/>
                  </a:lnTo>
                  <a:lnTo>
                    <a:pt x="1028" y="24"/>
                  </a:lnTo>
                  <a:lnTo>
                    <a:pt x="997" y="35"/>
                  </a:lnTo>
                  <a:lnTo>
                    <a:pt x="968" y="49"/>
                  </a:lnTo>
                  <a:lnTo>
                    <a:pt x="938" y="67"/>
                  </a:lnTo>
                  <a:lnTo>
                    <a:pt x="911" y="86"/>
                  </a:lnTo>
                  <a:lnTo>
                    <a:pt x="885" y="106"/>
                  </a:lnTo>
                  <a:lnTo>
                    <a:pt x="862" y="129"/>
                  </a:lnTo>
                  <a:lnTo>
                    <a:pt x="842" y="155"/>
                  </a:lnTo>
                  <a:lnTo>
                    <a:pt x="821" y="181"/>
                  </a:lnTo>
                  <a:lnTo>
                    <a:pt x="803" y="208"/>
                  </a:lnTo>
                  <a:lnTo>
                    <a:pt x="789" y="239"/>
                  </a:lnTo>
                  <a:lnTo>
                    <a:pt x="776" y="268"/>
                  </a:lnTo>
                  <a:lnTo>
                    <a:pt x="765" y="301"/>
                  </a:lnTo>
                  <a:lnTo>
                    <a:pt x="765" y="301"/>
                  </a:lnTo>
                  <a:lnTo>
                    <a:pt x="748" y="287"/>
                  </a:lnTo>
                  <a:lnTo>
                    <a:pt x="732" y="276"/>
                  </a:lnTo>
                  <a:lnTo>
                    <a:pt x="716" y="265"/>
                  </a:lnTo>
                  <a:lnTo>
                    <a:pt x="695" y="255"/>
                  </a:lnTo>
                  <a:lnTo>
                    <a:pt x="677" y="248"/>
                  </a:lnTo>
                  <a:lnTo>
                    <a:pt x="655" y="243"/>
                  </a:lnTo>
                  <a:lnTo>
                    <a:pt x="635" y="239"/>
                  </a:lnTo>
                  <a:lnTo>
                    <a:pt x="612" y="239"/>
                  </a:lnTo>
                  <a:lnTo>
                    <a:pt x="612" y="239"/>
                  </a:lnTo>
                  <a:lnTo>
                    <a:pt x="590" y="239"/>
                  </a:lnTo>
                  <a:lnTo>
                    <a:pt x="570" y="243"/>
                  </a:lnTo>
                  <a:lnTo>
                    <a:pt x="548" y="248"/>
                  </a:lnTo>
                  <a:lnTo>
                    <a:pt x="528" y="255"/>
                  </a:lnTo>
                  <a:lnTo>
                    <a:pt x="509" y="265"/>
                  </a:lnTo>
                  <a:lnTo>
                    <a:pt x="491" y="276"/>
                  </a:lnTo>
                  <a:lnTo>
                    <a:pt x="475" y="288"/>
                  </a:lnTo>
                  <a:lnTo>
                    <a:pt x="460" y="301"/>
                  </a:lnTo>
                  <a:lnTo>
                    <a:pt x="445" y="318"/>
                  </a:lnTo>
                  <a:lnTo>
                    <a:pt x="433" y="334"/>
                  </a:lnTo>
                  <a:lnTo>
                    <a:pt x="422" y="350"/>
                  </a:lnTo>
                  <a:lnTo>
                    <a:pt x="412" y="371"/>
                  </a:lnTo>
                  <a:lnTo>
                    <a:pt x="407" y="391"/>
                  </a:lnTo>
                  <a:lnTo>
                    <a:pt x="402" y="411"/>
                  </a:lnTo>
                  <a:lnTo>
                    <a:pt x="398" y="433"/>
                  </a:lnTo>
                  <a:lnTo>
                    <a:pt x="396" y="454"/>
                  </a:lnTo>
                  <a:lnTo>
                    <a:pt x="396" y="454"/>
                  </a:lnTo>
                  <a:lnTo>
                    <a:pt x="398" y="478"/>
                  </a:lnTo>
                  <a:lnTo>
                    <a:pt x="402" y="504"/>
                  </a:lnTo>
                  <a:lnTo>
                    <a:pt x="409" y="526"/>
                  </a:lnTo>
                  <a:lnTo>
                    <a:pt x="418" y="548"/>
                  </a:lnTo>
                  <a:lnTo>
                    <a:pt x="418" y="548"/>
                  </a:lnTo>
                  <a:lnTo>
                    <a:pt x="387" y="535"/>
                  </a:lnTo>
                  <a:lnTo>
                    <a:pt x="356" y="524"/>
                  </a:lnTo>
                  <a:lnTo>
                    <a:pt x="321" y="518"/>
                  </a:lnTo>
                  <a:lnTo>
                    <a:pt x="287" y="517"/>
                  </a:lnTo>
                  <a:lnTo>
                    <a:pt x="287" y="517"/>
                  </a:lnTo>
                  <a:lnTo>
                    <a:pt x="257" y="517"/>
                  </a:lnTo>
                  <a:lnTo>
                    <a:pt x="228" y="522"/>
                  </a:lnTo>
                  <a:lnTo>
                    <a:pt x="201" y="529"/>
                  </a:lnTo>
                  <a:lnTo>
                    <a:pt x="175" y="538"/>
                  </a:lnTo>
                  <a:lnTo>
                    <a:pt x="150" y="551"/>
                  </a:lnTo>
                  <a:lnTo>
                    <a:pt x="126" y="564"/>
                  </a:lnTo>
                  <a:lnTo>
                    <a:pt x="104" y="580"/>
                  </a:lnTo>
                  <a:lnTo>
                    <a:pt x="84" y="601"/>
                  </a:lnTo>
                  <a:lnTo>
                    <a:pt x="66" y="621"/>
                  </a:lnTo>
                  <a:lnTo>
                    <a:pt x="49" y="643"/>
                  </a:lnTo>
                  <a:lnTo>
                    <a:pt x="35" y="666"/>
                  </a:lnTo>
                  <a:lnTo>
                    <a:pt x="22" y="690"/>
                  </a:lnTo>
                  <a:lnTo>
                    <a:pt x="13" y="717"/>
                  </a:lnTo>
                  <a:lnTo>
                    <a:pt x="5" y="745"/>
                  </a:lnTo>
                  <a:lnTo>
                    <a:pt x="2" y="772"/>
                  </a:lnTo>
                  <a:lnTo>
                    <a:pt x="0" y="801"/>
                  </a:lnTo>
                  <a:lnTo>
                    <a:pt x="0" y="801"/>
                  </a:lnTo>
                  <a:lnTo>
                    <a:pt x="2" y="832"/>
                  </a:lnTo>
                  <a:lnTo>
                    <a:pt x="5" y="860"/>
                  </a:lnTo>
                  <a:lnTo>
                    <a:pt x="13" y="887"/>
                  </a:lnTo>
                  <a:lnTo>
                    <a:pt x="22" y="915"/>
                  </a:lnTo>
                  <a:lnTo>
                    <a:pt x="35" y="938"/>
                  </a:lnTo>
                  <a:lnTo>
                    <a:pt x="49" y="962"/>
                  </a:lnTo>
                  <a:lnTo>
                    <a:pt x="66" y="984"/>
                  </a:lnTo>
                  <a:lnTo>
                    <a:pt x="84" y="1004"/>
                  </a:lnTo>
                  <a:lnTo>
                    <a:pt x="104" y="1024"/>
                  </a:lnTo>
                  <a:lnTo>
                    <a:pt x="126" y="1041"/>
                  </a:lnTo>
                  <a:lnTo>
                    <a:pt x="150" y="1053"/>
                  </a:lnTo>
                  <a:lnTo>
                    <a:pt x="175" y="1066"/>
                  </a:lnTo>
                  <a:lnTo>
                    <a:pt x="201" y="1075"/>
                  </a:lnTo>
                  <a:lnTo>
                    <a:pt x="228" y="1083"/>
                  </a:lnTo>
                  <a:lnTo>
                    <a:pt x="257" y="1088"/>
                  </a:lnTo>
                  <a:lnTo>
                    <a:pt x="287" y="1088"/>
                  </a:lnTo>
                  <a:lnTo>
                    <a:pt x="1767" y="1088"/>
                  </a:lnTo>
                  <a:lnTo>
                    <a:pt x="1767" y="1088"/>
                  </a:lnTo>
                  <a:lnTo>
                    <a:pt x="1793" y="1088"/>
                  </a:lnTo>
                  <a:lnTo>
                    <a:pt x="1818" y="1083"/>
                  </a:lnTo>
                  <a:lnTo>
                    <a:pt x="1844" y="1077"/>
                  </a:lnTo>
                  <a:lnTo>
                    <a:pt x="1868" y="1068"/>
                  </a:lnTo>
                  <a:lnTo>
                    <a:pt x="1891" y="1057"/>
                  </a:lnTo>
                  <a:lnTo>
                    <a:pt x="1911" y="1044"/>
                  </a:lnTo>
                  <a:lnTo>
                    <a:pt x="1932" y="1030"/>
                  </a:lnTo>
                  <a:lnTo>
                    <a:pt x="1950" y="1013"/>
                  </a:lnTo>
                  <a:lnTo>
                    <a:pt x="1968" y="995"/>
                  </a:lnTo>
                  <a:lnTo>
                    <a:pt x="1983" y="975"/>
                  </a:lnTo>
                  <a:lnTo>
                    <a:pt x="1995" y="953"/>
                  </a:lnTo>
                  <a:lnTo>
                    <a:pt x="2006" y="929"/>
                  </a:lnTo>
                  <a:lnTo>
                    <a:pt x="2016" y="905"/>
                  </a:lnTo>
                  <a:lnTo>
                    <a:pt x="2021" y="882"/>
                  </a:lnTo>
                  <a:lnTo>
                    <a:pt x="2025" y="856"/>
                  </a:lnTo>
                  <a:lnTo>
                    <a:pt x="2027" y="829"/>
                  </a:lnTo>
                  <a:lnTo>
                    <a:pt x="2027" y="829"/>
                  </a:lnTo>
                  <a:lnTo>
                    <a:pt x="2027" y="803"/>
                  </a:lnTo>
                  <a:lnTo>
                    <a:pt x="2021" y="778"/>
                  </a:lnTo>
                  <a:lnTo>
                    <a:pt x="2016" y="754"/>
                  </a:lnTo>
                  <a:lnTo>
                    <a:pt x="2008" y="730"/>
                  </a:lnTo>
                  <a:lnTo>
                    <a:pt x="1997" y="708"/>
                  </a:lnTo>
                  <a:lnTo>
                    <a:pt x="1985" y="688"/>
                  </a:lnTo>
                  <a:lnTo>
                    <a:pt x="1972" y="668"/>
                  </a:lnTo>
                  <a:lnTo>
                    <a:pt x="1955" y="650"/>
                  </a:lnTo>
                  <a:lnTo>
                    <a:pt x="1937" y="633"/>
                  </a:lnTo>
                  <a:lnTo>
                    <a:pt x="1919" y="617"/>
                  </a:lnTo>
                  <a:lnTo>
                    <a:pt x="1899" y="604"/>
                  </a:lnTo>
                  <a:lnTo>
                    <a:pt x="1877" y="593"/>
                  </a:lnTo>
                  <a:lnTo>
                    <a:pt x="1855" y="584"/>
                  </a:lnTo>
                  <a:lnTo>
                    <a:pt x="1831" y="577"/>
                  </a:lnTo>
                  <a:lnTo>
                    <a:pt x="1806" y="571"/>
                  </a:lnTo>
                  <a:lnTo>
                    <a:pt x="1780" y="570"/>
                  </a:lnTo>
                  <a:close/>
                </a:path>
              </a:pathLst>
            </a:cu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1" name="Freeform 36">
              <a:extLst>
                <a:ext uri="{FF2B5EF4-FFF2-40B4-BE49-F238E27FC236}">
                  <a16:creationId xmlns:a16="http://schemas.microsoft.com/office/drawing/2014/main" xmlns="" id="{3BF73DA3-9318-4240-8C10-96E7267B3010}"/>
                </a:ext>
              </a:extLst>
            </p:cNvPr>
            <p:cNvSpPr>
              <a:spLocks/>
            </p:cNvSpPr>
            <p:nvPr/>
          </p:nvSpPr>
          <p:spPr bwMode="auto">
            <a:xfrm>
              <a:off x="4313238" y="2633664"/>
              <a:ext cx="3217863" cy="1727200"/>
            </a:xfrm>
            <a:custGeom>
              <a:avLst/>
              <a:gdLst>
                <a:gd name="T0" fmla="*/ 1787 w 2027"/>
                <a:gd name="T1" fmla="*/ 551 h 1088"/>
                <a:gd name="T2" fmla="*/ 1798 w 2027"/>
                <a:gd name="T3" fmla="*/ 495 h 1088"/>
                <a:gd name="T4" fmla="*/ 1795 w 2027"/>
                <a:gd name="T5" fmla="*/ 458 h 1088"/>
                <a:gd name="T6" fmla="*/ 1776 w 2027"/>
                <a:gd name="T7" fmla="*/ 411 h 1088"/>
                <a:gd name="T8" fmla="*/ 1745 w 2027"/>
                <a:gd name="T9" fmla="*/ 369 h 1088"/>
                <a:gd name="T10" fmla="*/ 1705 w 2027"/>
                <a:gd name="T11" fmla="*/ 339 h 1088"/>
                <a:gd name="T12" fmla="*/ 1658 w 2027"/>
                <a:gd name="T13" fmla="*/ 321 h 1088"/>
                <a:gd name="T14" fmla="*/ 1621 w 2027"/>
                <a:gd name="T15" fmla="*/ 318 h 1088"/>
                <a:gd name="T16" fmla="*/ 1568 w 2027"/>
                <a:gd name="T17" fmla="*/ 327 h 1088"/>
                <a:gd name="T18" fmla="*/ 1532 w 2027"/>
                <a:gd name="T19" fmla="*/ 226 h 1088"/>
                <a:gd name="T20" fmla="*/ 1475 w 2027"/>
                <a:gd name="T21" fmla="*/ 140 h 1088"/>
                <a:gd name="T22" fmla="*/ 1397 w 2027"/>
                <a:gd name="T23" fmla="*/ 73 h 1088"/>
                <a:gd name="T24" fmla="*/ 1303 w 2027"/>
                <a:gd name="T25" fmla="*/ 25 h 1088"/>
                <a:gd name="T26" fmla="*/ 1199 w 2027"/>
                <a:gd name="T27" fmla="*/ 2 h 1088"/>
                <a:gd name="T28" fmla="*/ 1128 w 2027"/>
                <a:gd name="T29" fmla="*/ 2 h 1088"/>
                <a:gd name="T30" fmla="*/ 1028 w 2027"/>
                <a:gd name="T31" fmla="*/ 24 h 1088"/>
                <a:gd name="T32" fmla="*/ 938 w 2027"/>
                <a:gd name="T33" fmla="*/ 67 h 1088"/>
                <a:gd name="T34" fmla="*/ 862 w 2027"/>
                <a:gd name="T35" fmla="*/ 129 h 1088"/>
                <a:gd name="T36" fmla="*/ 803 w 2027"/>
                <a:gd name="T37" fmla="*/ 208 h 1088"/>
                <a:gd name="T38" fmla="*/ 765 w 2027"/>
                <a:gd name="T39" fmla="*/ 301 h 1088"/>
                <a:gd name="T40" fmla="*/ 732 w 2027"/>
                <a:gd name="T41" fmla="*/ 276 h 1088"/>
                <a:gd name="T42" fmla="*/ 677 w 2027"/>
                <a:gd name="T43" fmla="*/ 248 h 1088"/>
                <a:gd name="T44" fmla="*/ 612 w 2027"/>
                <a:gd name="T45" fmla="*/ 239 h 1088"/>
                <a:gd name="T46" fmla="*/ 570 w 2027"/>
                <a:gd name="T47" fmla="*/ 243 h 1088"/>
                <a:gd name="T48" fmla="*/ 509 w 2027"/>
                <a:gd name="T49" fmla="*/ 265 h 1088"/>
                <a:gd name="T50" fmla="*/ 460 w 2027"/>
                <a:gd name="T51" fmla="*/ 301 h 1088"/>
                <a:gd name="T52" fmla="*/ 422 w 2027"/>
                <a:gd name="T53" fmla="*/ 350 h 1088"/>
                <a:gd name="T54" fmla="*/ 402 w 2027"/>
                <a:gd name="T55" fmla="*/ 411 h 1088"/>
                <a:gd name="T56" fmla="*/ 396 w 2027"/>
                <a:gd name="T57" fmla="*/ 454 h 1088"/>
                <a:gd name="T58" fmla="*/ 409 w 2027"/>
                <a:gd name="T59" fmla="*/ 526 h 1088"/>
                <a:gd name="T60" fmla="*/ 387 w 2027"/>
                <a:gd name="T61" fmla="*/ 535 h 1088"/>
                <a:gd name="T62" fmla="*/ 287 w 2027"/>
                <a:gd name="T63" fmla="*/ 517 h 1088"/>
                <a:gd name="T64" fmla="*/ 228 w 2027"/>
                <a:gd name="T65" fmla="*/ 522 h 1088"/>
                <a:gd name="T66" fmla="*/ 150 w 2027"/>
                <a:gd name="T67" fmla="*/ 551 h 1088"/>
                <a:gd name="T68" fmla="*/ 84 w 2027"/>
                <a:gd name="T69" fmla="*/ 601 h 1088"/>
                <a:gd name="T70" fmla="*/ 35 w 2027"/>
                <a:gd name="T71" fmla="*/ 666 h 1088"/>
                <a:gd name="T72" fmla="*/ 5 w 2027"/>
                <a:gd name="T73" fmla="*/ 745 h 1088"/>
                <a:gd name="T74" fmla="*/ 0 w 2027"/>
                <a:gd name="T75" fmla="*/ 801 h 1088"/>
                <a:gd name="T76" fmla="*/ 13 w 2027"/>
                <a:gd name="T77" fmla="*/ 887 h 1088"/>
                <a:gd name="T78" fmla="*/ 49 w 2027"/>
                <a:gd name="T79" fmla="*/ 962 h 1088"/>
                <a:gd name="T80" fmla="*/ 104 w 2027"/>
                <a:gd name="T81" fmla="*/ 1024 h 1088"/>
                <a:gd name="T82" fmla="*/ 175 w 2027"/>
                <a:gd name="T83" fmla="*/ 1066 h 1088"/>
                <a:gd name="T84" fmla="*/ 257 w 2027"/>
                <a:gd name="T85" fmla="*/ 1088 h 1088"/>
                <a:gd name="T86" fmla="*/ 1767 w 2027"/>
                <a:gd name="T87" fmla="*/ 1088 h 1088"/>
                <a:gd name="T88" fmla="*/ 1844 w 2027"/>
                <a:gd name="T89" fmla="*/ 1077 h 1088"/>
                <a:gd name="T90" fmla="*/ 1911 w 2027"/>
                <a:gd name="T91" fmla="*/ 1044 h 1088"/>
                <a:gd name="T92" fmla="*/ 1968 w 2027"/>
                <a:gd name="T93" fmla="*/ 995 h 1088"/>
                <a:gd name="T94" fmla="*/ 2006 w 2027"/>
                <a:gd name="T95" fmla="*/ 929 h 1088"/>
                <a:gd name="T96" fmla="*/ 2025 w 2027"/>
                <a:gd name="T97" fmla="*/ 856 h 1088"/>
                <a:gd name="T98" fmla="*/ 2027 w 2027"/>
                <a:gd name="T99" fmla="*/ 803 h 1088"/>
                <a:gd name="T100" fmla="*/ 2008 w 2027"/>
                <a:gd name="T101" fmla="*/ 730 h 1088"/>
                <a:gd name="T102" fmla="*/ 1972 w 2027"/>
                <a:gd name="T103" fmla="*/ 668 h 1088"/>
                <a:gd name="T104" fmla="*/ 1919 w 2027"/>
                <a:gd name="T105" fmla="*/ 617 h 1088"/>
                <a:gd name="T106" fmla="*/ 1855 w 2027"/>
                <a:gd name="T107" fmla="*/ 584 h 1088"/>
                <a:gd name="T108" fmla="*/ 1780 w 2027"/>
                <a:gd name="T109" fmla="*/ 570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27" h="1088">
                  <a:moveTo>
                    <a:pt x="1780" y="570"/>
                  </a:moveTo>
                  <a:lnTo>
                    <a:pt x="1780" y="570"/>
                  </a:lnTo>
                  <a:lnTo>
                    <a:pt x="1787" y="551"/>
                  </a:lnTo>
                  <a:lnTo>
                    <a:pt x="1793" y="533"/>
                  </a:lnTo>
                  <a:lnTo>
                    <a:pt x="1796" y="513"/>
                  </a:lnTo>
                  <a:lnTo>
                    <a:pt x="1798" y="495"/>
                  </a:lnTo>
                  <a:lnTo>
                    <a:pt x="1798" y="495"/>
                  </a:lnTo>
                  <a:lnTo>
                    <a:pt x="1796" y="476"/>
                  </a:lnTo>
                  <a:lnTo>
                    <a:pt x="1795" y="458"/>
                  </a:lnTo>
                  <a:lnTo>
                    <a:pt x="1789" y="442"/>
                  </a:lnTo>
                  <a:lnTo>
                    <a:pt x="1784" y="425"/>
                  </a:lnTo>
                  <a:lnTo>
                    <a:pt x="1776" y="411"/>
                  </a:lnTo>
                  <a:lnTo>
                    <a:pt x="1767" y="396"/>
                  </a:lnTo>
                  <a:lnTo>
                    <a:pt x="1758" y="381"/>
                  </a:lnTo>
                  <a:lnTo>
                    <a:pt x="1745" y="369"/>
                  </a:lnTo>
                  <a:lnTo>
                    <a:pt x="1734" y="358"/>
                  </a:lnTo>
                  <a:lnTo>
                    <a:pt x="1720" y="347"/>
                  </a:lnTo>
                  <a:lnTo>
                    <a:pt x="1705" y="339"/>
                  </a:lnTo>
                  <a:lnTo>
                    <a:pt x="1691" y="332"/>
                  </a:lnTo>
                  <a:lnTo>
                    <a:pt x="1674" y="325"/>
                  </a:lnTo>
                  <a:lnTo>
                    <a:pt x="1658" y="321"/>
                  </a:lnTo>
                  <a:lnTo>
                    <a:pt x="1639" y="318"/>
                  </a:lnTo>
                  <a:lnTo>
                    <a:pt x="1621" y="318"/>
                  </a:lnTo>
                  <a:lnTo>
                    <a:pt x="1621" y="318"/>
                  </a:lnTo>
                  <a:lnTo>
                    <a:pt x="1594" y="319"/>
                  </a:lnTo>
                  <a:lnTo>
                    <a:pt x="1568" y="327"/>
                  </a:lnTo>
                  <a:lnTo>
                    <a:pt x="1568" y="327"/>
                  </a:lnTo>
                  <a:lnTo>
                    <a:pt x="1559" y="292"/>
                  </a:lnTo>
                  <a:lnTo>
                    <a:pt x="1546" y="259"/>
                  </a:lnTo>
                  <a:lnTo>
                    <a:pt x="1532" y="226"/>
                  </a:lnTo>
                  <a:lnTo>
                    <a:pt x="1515" y="197"/>
                  </a:lnTo>
                  <a:lnTo>
                    <a:pt x="1495" y="168"/>
                  </a:lnTo>
                  <a:lnTo>
                    <a:pt x="1475" y="140"/>
                  </a:lnTo>
                  <a:lnTo>
                    <a:pt x="1451" y="117"/>
                  </a:lnTo>
                  <a:lnTo>
                    <a:pt x="1424" y="93"/>
                  </a:lnTo>
                  <a:lnTo>
                    <a:pt x="1397" y="73"/>
                  </a:lnTo>
                  <a:lnTo>
                    <a:pt x="1367" y="55"/>
                  </a:lnTo>
                  <a:lnTo>
                    <a:pt x="1336" y="38"/>
                  </a:lnTo>
                  <a:lnTo>
                    <a:pt x="1303" y="25"/>
                  </a:lnTo>
                  <a:lnTo>
                    <a:pt x="1271" y="14"/>
                  </a:lnTo>
                  <a:lnTo>
                    <a:pt x="1236" y="7"/>
                  </a:lnTo>
                  <a:lnTo>
                    <a:pt x="1199" y="2"/>
                  </a:lnTo>
                  <a:lnTo>
                    <a:pt x="1163" y="0"/>
                  </a:lnTo>
                  <a:lnTo>
                    <a:pt x="1163" y="0"/>
                  </a:lnTo>
                  <a:lnTo>
                    <a:pt x="1128" y="2"/>
                  </a:lnTo>
                  <a:lnTo>
                    <a:pt x="1094" y="5"/>
                  </a:lnTo>
                  <a:lnTo>
                    <a:pt x="1061" y="13"/>
                  </a:lnTo>
                  <a:lnTo>
                    <a:pt x="1028" y="24"/>
                  </a:lnTo>
                  <a:lnTo>
                    <a:pt x="997" y="35"/>
                  </a:lnTo>
                  <a:lnTo>
                    <a:pt x="968" y="49"/>
                  </a:lnTo>
                  <a:lnTo>
                    <a:pt x="938" y="67"/>
                  </a:lnTo>
                  <a:lnTo>
                    <a:pt x="911" y="86"/>
                  </a:lnTo>
                  <a:lnTo>
                    <a:pt x="885" y="106"/>
                  </a:lnTo>
                  <a:lnTo>
                    <a:pt x="862" y="129"/>
                  </a:lnTo>
                  <a:lnTo>
                    <a:pt x="842" y="155"/>
                  </a:lnTo>
                  <a:lnTo>
                    <a:pt x="821" y="181"/>
                  </a:lnTo>
                  <a:lnTo>
                    <a:pt x="803" y="208"/>
                  </a:lnTo>
                  <a:lnTo>
                    <a:pt x="789" y="239"/>
                  </a:lnTo>
                  <a:lnTo>
                    <a:pt x="776" y="268"/>
                  </a:lnTo>
                  <a:lnTo>
                    <a:pt x="765" y="301"/>
                  </a:lnTo>
                  <a:lnTo>
                    <a:pt x="765" y="301"/>
                  </a:lnTo>
                  <a:lnTo>
                    <a:pt x="748" y="287"/>
                  </a:lnTo>
                  <a:lnTo>
                    <a:pt x="732" y="276"/>
                  </a:lnTo>
                  <a:lnTo>
                    <a:pt x="716" y="265"/>
                  </a:lnTo>
                  <a:lnTo>
                    <a:pt x="695" y="255"/>
                  </a:lnTo>
                  <a:lnTo>
                    <a:pt x="677" y="248"/>
                  </a:lnTo>
                  <a:lnTo>
                    <a:pt x="655" y="243"/>
                  </a:lnTo>
                  <a:lnTo>
                    <a:pt x="635" y="239"/>
                  </a:lnTo>
                  <a:lnTo>
                    <a:pt x="612" y="239"/>
                  </a:lnTo>
                  <a:lnTo>
                    <a:pt x="612" y="239"/>
                  </a:lnTo>
                  <a:lnTo>
                    <a:pt x="590" y="239"/>
                  </a:lnTo>
                  <a:lnTo>
                    <a:pt x="570" y="243"/>
                  </a:lnTo>
                  <a:lnTo>
                    <a:pt x="548" y="248"/>
                  </a:lnTo>
                  <a:lnTo>
                    <a:pt x="528" y="255"/>
                  </a:lnTo>
                  <a:lnTo>
                    <a:pt x="509" y="265"/>
                  </a:lnTo>
                  <a:lnTo>
                    <a:pt x="491" y="276"/>
                  </a:lnTo>
                  <a:lnTo>
                    <a:pt x="475" y="288"/>
                  </a:lnTo>
                  <a:lnTo>
                    <a:pt x="460" y="301"/>
                  </a:lnTo>
                  <a:lnTo>
                    <a:pt x="445" y="318"/>
                  </a:lnTo>
                  <a:lnTo>
                    <a:pt x="433" y="334"/>
                  </a:lnTo>
                  <a:lnTo>
                    <a:pt x="422" y="350"/>
                  </a:lnTo>
                  <a:lnTo>
                    <a:pt x="412" y="371"/>
                  </a:lnTo>
                  <a:lnTo>
                    <a:pt x="407" y="391"/>
                  </a:lnTo>
                  <a:lnTo>
                    <a:pt x="402" y="411"/>
                  </a:lnTo>
                  <a:lnTo>
                    <a:pt x="398" y="433"/>
                  </a:lnTo>
                  <a:lnTo>
                    <a:pt x="396" y="454"/>
                  </a:lnTo>
                  <a:lnTo>
                    <a:pt x="396" y="454"/>
                  </a:lnTo>
                  <a:lnTo>
                    <a:pt x="398" y="478"/>
                  </a:lnTo>
                  <a:lnTo>
                    <a:pt x="402" y="504"/>
                  </a:lnTo>
                  <a:lnTo>
                    <a:pt x="409" y="526"/>
                  </a:lnTo>
                  <a:lnTo>
                    <a:pt x="418" y="548"/>
                  </a:lnTo>
                  <a:lnTo>
                    <a:pt x="418" y="548"/>
                  </a:lnTo>
                  <a:lnTo>
                    <a:pt x="387" y="535"/>
                  </a:lnTo>
                  <a:lnTo>
                    <a:pt x="356" y="524"/>
                  </a:lnTo>
                  <a:lnTo>
                    <a:pt x="321" y="518"/>
                  </a:lnTo>
                  <a:lnTo>
                    <a:pt x="287" y="517"/>
                  </a:lnTo>
                  <a:lnTo>
                    <a:pt x="287" y="517"/>
                  </a:lnTo>
                  <a:lnTo>
                    <a:pt x="257" y="517"/>
                  </a:lnTo>
                  <a:lnTo>
                    <a:pt x="228" y="522"/>
                  </a:lnTo>
                  <a:lnTo>
                    <a:pt x="201" y="529"/>
                  </a:lnTo>
                  <a:lnTo>
                    <a:pt x="175" y="538"/>
                  </a:lnTo>
                  <a:lnTo>
                    <a:pt x="150" y="551"/>
                  </a:lnTo>
                  <a:lnTo>
                    <a:pt x="126" y="564"/>
                  </a:lnTo>
                  <a:lnTo>
                    <a:pt x="104" y="580"/>
                  </a:lnTo>
                  <a:lnTo>
                    <a:pt x="84" y="601"/>
                  </a:lnTo>
                  <a:lnTo>
                    <a:pt x="66" y="621"/>
                  </a:lnTo>
                  <a:lnTo>
                    <a:pt x="49" y="643"/>
                  </a:lnTo>
                  <a:lnTo>
                    <a:pt x="35" y="666"/>
                  </a:lnTo>
                  <a:lnTo>
                    <a:pt x="22" y="690"/>
                  </a:lnTo>
                  <a:lnTo>
                    <a:pt x="13" y="717"/>
                  </a:lnTo>
                  <a:lnTo>
                    <a:pt x="5" y="745"/>
                  </a:lnTo>
                  <a:lnTo>
                    <a:pt x="2" y="772"/>
                  </a:lnTo>
                  <a:lnTo>
                    <a:pt x="0" y="801"/>
                  </a:lnTo>
                  <a:lnTo>
                    <a:pt x="0" y="801"/>
                  </a:lnTo>
                  <a:lnTo>
                    <a:pt x="2" y="832"/>
                  </a:lnTo>
                  <a:lnTo>
                    <a:pt x="5" y="860"/>
                  </a:lnTo>
                  <a:lnTo>
                    <a:pt x="13" y="887"/>
                  </a:lnTo>
                  <a:lnTo>
                    <a:pt x="22" y="915"/>
                  </a:lnTo>
                  <a:lnTo>
                    <a:pt x="35" y="938"/>
                  </a:lnTo>
                  <a:lnTo>
                    <a:pt x="49" y="962"/>
                  </a:lnTo>
                  <a:lnTo>
                    <a:pt x="66" y="984"/>
                  </a:lnTo>
                  <a:lnTo>
                    <a:pt x="84" y="1004"/>
                  </a:lnTo>
                  <a:lnTo>
                    <a:pt x="104" y="1024"/>
                  </a:lnTo>
                  <a:lnTo>
                    <a:pt x="126" y="1041"/>
                  </a:lnTo>
                  <a:lnTo>
                    <a:pt x="150" y="1053"/>
                  </a:lnTo>
                  <a:lnTo>
                    <a:pt x="175" y="1066"/>
                  </a:lnTo>
                  <a:lnTo>
                    <a:pt x="201" y="1075"/>
                  </a:lnTo>
                  <a:lnTo>
                    <a:pt x="228" y="1083"/>
                  </a:lnTo>
                  <a:lnTo>
                    <a:pt x="257" y="1088"/>
                  </a:lnTo>
                  <a:lnTo>
                    <a:pt x="287" y="1088"/>
                  </a:lnTo>
                  <a:lnTo>
                    <a:pt x="1767" y="1088"/>
                  </a:lnTo>
                  <a:lnTo>
                    <a:pt x="1767" y="1088"/>
                  </a:lnTo>
                  <a:lnTo>
                    <a:pt x="1793" y="1088"/>
                  </a:lnTo>
                  <a:lnTo>
                    <a:pt x="1818" y="1083"/>
                  </a:lnTo>
                  <a:lnTo>
                    <a:pt x="1844" y="1077"/>
                  </a:lnTo>
                  <a:lnTo>
                    <a:pt x="1868" y="1068"/>
                  </a:lnTo>
                  <a:lnTo>
                    <a:pt x="1891" y="1057"/>
                  </a:lnTo>
                  <a:lnTo>
                    <a:pt x="1911" y="1044"/>
                  </a:lnTo>
                  <a:lnTo>
                    <a:pt x="1932" y="1030"/>
                  </a:lnTo>
                  <a:lnTo>
                    <a:pt x="1950" y="1013"/>
                  </a:lnTo>
                  <a:lnTo>
                    <a:pt x="1968" y="995"/>
                  </a:lnTo>
                  <a:lnTo>
                    <a:pt x="1983" y="975"/>
                  </a:lnTo>
                  <a:lnTo>
                    <a:pt x="1995" y="953"/>
                  </a:lnTo>
                  <a:lnTo>
                    <a:pt x="2006" y="929"/>
                  </a:lnTo>
                  <a:lnTo>
                    <a:pt x="2016" y="905"/>
                  </a:lnTo>
                  <a:lnTo>
                    <a:pt x="2021" y="882"/>
                  </a:lnTo>
                  <a:lnTo>
                    <a:pt x="2025" y="856"/>
                  </a:lnTo>
                  <a:lnTo>
                    <a:pt x="2027" y="829"/>
                  </a:lnTo>
                  <a:lnTo>
                    <a:pt x="2027" y="829"/>
                  </a:lnTo>
                  <a:lnTo>
                    <a:pt x="2027" y="803"/>
                  </a:lnTo>
                  <a:lnTo>
                    <a:pt x="2021" y="778"/>
                  </a:lnTo>
                  <a:lnTo>
                    <a:pt x="2016" y="754"/>
                  </a:lnTo>
                  <a:lnTo>
                    <a:pt x="2008" y="730"/>
                  </a:lnTo>
                  <a:lnTo>
                    <a:pt x="1997" y="708"/>
                  </a:lnTo>
                  <a:lnTo>
                    <a:pt x="1985" y="688"/>
                  </a:lnTo>
                  <a:lnTo>
                    <a:pt x="1972" y="668"/>
                  </a:lnTo>
                  <a:lnTo>
                    <a:pt x="1955" y="650"/>
                  </a:lnTo>
                  <a:lnTo>
                    <a:pt x="1937" y="633"/>
                  </a:lnTo>
                  <a:lnTo>
                    <a:pt x="1919" y="617"/>
                  </a:lnTo>
                  <a:lnTo>
                    <a:pt x="1899" y="604"/>
                  </a:lnTo>
                  <a:lnTo>
                    <a:pt x="1877" y="593"/>
                  </a:lnTo>
                  <a:lnTo>
                    <a:pt x="1855" y="584"/>
                  </a:lnTo>
                  <a:lnTo>
                    <a:pt x="1831" y="577"/>
                  </a:lnTo>
                  <a:lnTo>
                    <a:pt x="1806" y="571"/>
                  </a:lnTo>
                  <a:lnTo>
                    <a:pt x="1780" y="57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2" name="Freeform 37">
              <a:extLst>
                <a:ext uri="{FF2B5EF4-FFF2-40B4-BE49-F238E27FC236}">
                  <a16:creationId xmlns:a16="http://schemas.microsoft.com/office/drawing/2014/main" xmlns="" id="{F0948161-5565-4288-A363-23B03DB11850}"/>
                </a:ext>
              </a:extLst>
            </p:cNvPr>
            <p:cNvSpPr>
              <a:spLocks/>
            </p:cNvSpPr>
            <p:nvPr/>
          </p:nvSpPr>
          <p:spPr bwMode="auto">
            <a:xfrm>
              <a:off x="4313238" y="2633664"/>
              <a:ext cx="1909763" cy="1727200"/>
            </a:xfrm>
            <a:custGeom>
              <a:avLst/>
              <a:gdLst>
                <a:gd name="T0" fmla="*/ 287 w 1203"/>
                <a:gd name="T1" fmla="*/ 1088 h 1088"/>
                <a:gd name="T2" fmla="*/ 257 w 1203"/>
                <a:gd name="T3" fmla="*/ 1088 h 1088"/>
                <a:gd name="T4" fmla="*/ 201 w 1203"/>
                <a:gd name="T5" fmla="*/ 1075 h 1088"/>
                <a:gd name="T6" fmla="*/ 150 w 1203"/>
                <a:gd name="T7" fmla="*/ 1053 h 1088"/>
                <a:gd name="T8" fmla="*/ 104 w 1203"/>
                <a:gd name="T9" fmla="*/ 1024 h 1088"/>
                <a:gd name="T10" fmla="*/ 66 w 1203"/>
                <a:gd name="T11" fmla="*/ 984 h 1088"/>
                <a:gd name="T12" fmla="*/ 35 w 1203"/>
                <a:gd name="T13" fmla="*/ 938 h 1088"/>
                <a:gd name="T14" fmla="*/ 13 w 1203"/>
                <a:gd name="T15" fmla="*/ 887 h 1088"/>
                <a:gd name="T16" fmla="*/ 2 w 1203"/>
                <a:gd name="T17" fmla="*/ 832 h 1088"/>
                <a:gd name="T18" fmla="*/ 0 w 1203"/>
                <a:gd name="T19" fmla="*/ 801 h 1088"/>
                <a:gd name="T20" fmla="*/ 5 w 1203"/>
                <a:gd name="T21" fmla="*/ 745 h 1088"/>
                <a:gd name="T22" fmla="*/ 22 w 1203"/>
                <a:gd name="T23" fmla="*/ 690 h 1088"/>
                <a:gd name="T24" fmla="*/ 49 w 1203"/>
                <a:gd name="T25" fmla="*/ 643 h 1088"/>
                <a:gd name="T26" fmla="*/ 84 w 1203"/>
                <a:gd name="T27" fmla="*/ 601 h 1088"/>
                <a:gd name="T28" fmla="*/ 126 w 1203"/>
                <a:gd name="T29" fmla="*/ 564 h 1088"/>
                <a:gd name="T30" fmla="*/ 175 w 1203"/>
                <a:gd name="T31" fmla="*/ 538 h 1088"/>
                <a:gd name="T32" fmla="*/ 228 w 1203"/>
                <a:gd name="T33" fmla="*/ 522 h 1088"/>
                <a:gd name="T34" fmla="*/ 287 w 1203"/>
                <a:gd name="T35" fmla="*/ 517 h 1088"/>
                <a:gd name="T36" fmla="*/ 321 w 1203"/>
                <a:gd name="T37" fmla="*/ 518 h 1088"/>
                <a:gd name="T38" fmla="*/ 387 w 1203"/>
                <a:gd name="T39" fmla="*/ 535 h 1088"/>
                <a:gd name="T40" fmla="*/ 418 w 1203"/>
                <a:gd name="T41" fmla="*/ 548 h 1088"/>
                <a:gd name="T42" fmla="*/ 402 w 1203"/>
                <a:gd name="T43" fmla="*/ 504 h 1088"/>
                <a:gd name="T44" fmla="*/ 396 w 1203"/>
                <a:gd name="T45" fmla="*/ 454 h 1088"/>
                <a:gd name="T46" fmla="*/ 398 w 1203"/>
                <a:gd name="T47" fmla="*/ 433 h 1088"/>
                <a:gd name="T48" fmla="*/ 407 w 1203"/>
                <a:gd name="T49" fmla="*/ 391 h 1088"/>
                <a:gd name="T50" fmla="*/ 422 w 1203"/>
                <a:gd name="T51" fmla="*/ 350 h 1088"/>
                <a:gd name="T52" fmla="*/ 445 w 1203"/>
                <a:gd name="T53" fmla="*/ 318 h 1088"/>
                <a:gd name="T54" fmla="*/ 475 w 1203"/>
                <a:gd name="T55" fmla="*/ 288 h 1088"/>
                <a:gd name="T56" fmla="*/ 509 w 1203"/>
                <a:gd name="T57" fmla="*/ 265 h 1088"/>
                <a:gd name="T58" fmla="*/ 548 w 1203"/>
                <a:gd name="T59" fmla="*/ 248 h 1088"/>
                <a:gd name="T60" fmla="*/ 590 w 1203"/>
                <a:gd name="T61" fmla="*/ 239 h 1088"/>
                <a:gd name="T62" fmla="*/ 612 w 1203"/>
                <a:gd name="T63" fmla="*/ 239 h 1088"/>
                <a:gd name="T64" fmla="*/ 655 w 1203"/>
                <a:gd name="T65" fmla="*/ 243 h 1088"/>
                <a:gd name="T66" fmla="*/ 695 w 1203"/>
                <a:gd name="T67" fmla="*/ 255 h 1088"/>
                <a:gd name="T68" fmla="*/ 732 w 1203"/>
                <a:gd name="T69" fmla="*/ 276 h 1088"/>
                <a:gd name="T70" fmla="*/ 765 w 1203"/>
                <a:gd name="T71" fmla="*/ 301 h 1088"/>
                <a:gd name="T72" fmla="*/ 776 w 1203"/>
                <a:gd name="T73" fmla="*/ 268 h 1088"/>
                <a:gd name="T74" fmla="*/ 803 w 1203"/>
                <a:gd name="T75" fmla="*/ 208 h 1088"/>
                <a:gd name="T76" fmla="*/ 842 w 1203"/>
                <a:gd name="T77" fmla="*/ 155 h 1088"/>
                <a:gd name="T78" fmla="*/ 885 w 1203"/>
                <a:gd name="T79" fmla="*/ 106 h 1088"/>
                <a:gd name="T80" fmla="*/ 938 w 1203"/>
                <a:gd name="T81" fmla="*/ 67 h 1088"/>
                <a:gd name="T82" fmla="*/ 997 w 1203"/>
                <a:gd name="T83" fmla="*/ 35 h 1088"/>
                <a:gd name="T84" fmla="*/ 1061 w 1203"/>
                <a:gd name="T85" fmla="*/ 13 h 1088"/>
                <a:gd name="T86" fmla="*/ 1128 w 1203"/>
                <a:gd name="T87" fmla="*/ 2 h 1088"/>
                <a:gd name="T88" fmla="*/ 1163 w 1203"/>
                <a:gd name="T89" fmla="*/ 0 h 1088"/>
                <a:gd name="T90" fmla="*/ 447 w 1203"/>
                <a:gd name="T91" fmla="*/ 1088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03" h="1088">
                  <a:moveTo>
                    <a:pt x="447" y="1088"/>
                  </a:moveTo>
                  <a:lnTo>
                    <a:pt x="287" y="1088"/>
                  </a:lnTo>
                  <a:lnTo>
                    <a:pt x="287" y="1088"/>
                  </a:lnTo>
                  <a:lnTo>
                    <a:pt x="257" y="1088"/>
                  </a:lnTo>
                  <a:lnTo>
                    <a:pt x="228" y="1083"/>
                  </a:lnTo>
                  <a:lnTo>
                    <a:pt x="201" y="1075"/>
                  </a:lnTo>
                  <a:lnTo>
                    <a:pt x="175" y="1066"/>
                  </a:lnTo>
                  <a:lnTo>
                    <a:pt x="150" y="1053"/>
                  </a:lnTo>
                  <a:lnTo>
                    <a:pt x="126" y="1041"/>
                  </a:lnTo>
                  <a:lnTo>
                    <a:pt x="104" y="1024"/>
                  </a:lnTo>
                  <a:lnTo>
                    <a:pt x="84" y="1004"/>
                  </a:lnTo>
                  <a:lnTo>
                    <a:pt x="66" y="984"/>
                  </a:lnTo>
                  <a:lnTo>
                    <a:pt x="49" y="962"/>
                  </a:lnTo>
                  <a:lnTo>
                    <a:pt x="35" y="938"/>
                  </a:lnTo>
                  <a:lnTo>
                    <a:pt x="22" y="915"/>
                  </a:lnTo>
                  <a:lnTo>
                    <a:pt x="13" y="887"/>
                  </a:lnTo>
                  <a:lnTo>
                    <a:pt x="5" y="860"/>
                  </a:lnTo>
                  <a:lnTo>
                    <a:pt x="2" y="832"/>
                  </a:lnTo>
                  <a:lnTo>
                    <a:pt x="0" y="801"/>
                  </a:lnTo>
                  <a:lnTo>
                    <a:pt x="0" y="801"/>
                  </a:lnTo>
                  <a:lnTo>
                    <a:pt x="2" y="772"/>
                  </a:lnTo>
                  <a:lnTo>
                    <a:pt x="5" y="745"/>
                  </a:lnTo>
                  <a:lnTo>
                    <a:pt x="13" y="717"/>
                  </a:lnTo>
                  <a:lnTo>
                    <a:pt x="22" y="690"/>
                  </a:lnTo>
                  <a:lnTo>
                    <a:pt x="35" y="666"/>
                  </a:lnTo>
                  <a:lnTo>
                    <a:pt x="49" y="643"/>
                  </a:lnTo>
                  <a:lnTo>
                    <a:pt x="66" y="621"/>
                  </a:lnTo>
                  <a:lnTo>
                    <a:pt x="84" y="601"/>
                  </a:lnTo>
                  <a:lnTo>
                    <a:pt x="104" y="580"/>
                  </a:lnTo>
                  <a:lnTo>
                    <a:pt x="126" y="564"/>
                  </a:lnTo>
                  <a:lnTo>
                    <a:pt x="150" y="551"/>
                  </a:lnTo>
                  <a:lnTo>
                    <a:pt x="175" y="538"/>
                  </a:lnTo>
                  <a:lnTo>
                    <a:pt x="201" y="529"/>
                  </a:lnTo>
                  <a:lnTo>
                    <a:pt x="228" y="522"/>
                  </a:lnTo>
                  <a:lnTo>
                    <a:pt x="257" y="517"/>
                  </a:lnTo>
                  <a:lnTo>
                    <a:pt x="287" y="517"/>
                  </a:lnTo>
                  <a:lnTo>
                    <a:pt x="287" y="517"/>
                  </a:lnTo>
                  <a:lnTo>
                    <a:pt x="321" y="518"/>
                  </a:lnTo>
                  <a:lnTo>
                    <a:pt x="356" y="524"/>
                  </a:lnTo>
                  <a:lnTo>
                    <a:pt x="387" y="535"/>
                  </a:lnTo>
                  <a:lnTo>
                    <a:pt x="418" y="548"/>
                  </a:lnTo>
                  <a:lnTo>
                    <a:pt x="418" y="548"/>
                  </a:lnTo>
                  <a:lnTo>
                    <a:pt x="409" y="526"/>
                  </a:lnTo>
                  <a:lnTo>
                    <a:pt x="402" y="504"/>
                  </a:lnTo>
                  <a:lnTo>
                    <a:pt x="398" y="478"/>
                  </a:lnTo>
                  <a:lnTo>
                    <a:pt x="396" y="454"/>
                  </a:lnTo>
                  <a:lnTo>
                    <a:pt x="396" y="454"/>
                  </a:lnTo>
                  <a:lnTo>
                    <a:pt x="398" y="433"/>
                  </a:lnTo>
                  <a:lnTo>
                    <a:pt x="402" y="411"/>
                  </a:lnTo>
                  <a:lnTo>
                    <a:pt x="407" y="391"/>
                  </a:lnTo>
                  <a:lnTo>
                    <a:pt x="412" y="371"/>
                  </a:lnTo>
                  <a:lnTo>
                    <a:pt x="422" y="350"/>
                  </a:lnTo>
                  <a:lnTo>
                    <a:pt x="433" y="334"/>
                  </a:lnTo>
                  <a:lnTo>
                    <a:pt x="445" y="318"/>
                  </a:lnTo>
                  <a:lnTo>
                    <a:pt x="460" y="301"/>
                  </a:lnTo>
                  <a:lnTo>
                    <a:pt x="475" y="288"/>
                  </a:lnTo>
                  <a:lnTo>
                    <a:pt x="491" y="276"/>
                  </a:lnTo>
                  <a:lnTo>
                    <a:pt x="509" y="265"/>
                  </a:lnTo>
                  <a:lnTo>
                    <a:pt x="528" y="255"/>
                  </a:lnTo>
                  <a:lnTo>
                    <a:pt x="548" y="248"/>
                  </a:lnTo>
                  <a:lnTo>
                    <a:pt x="570" y="243"/>
                  </a:lnTo>
                  <a:lnTo>
                    <a:pt x="590" y="239"/>
                  </a:lnTo>
                  <a:lnTo>
                    <a:pt x="612" y="239"/>
                  </a:lnTo>
                  <a:lnTo>
                    <a:pt x="612" y="239"/>
                  </a:lnTo>
                  <a:lnTo>
                    <a:pt x="633" y="239"/>
                  </a:lnTo>
                  <a:lnTo>
                    <a:pt x="655" y="243"/>
                  </a:lnTo>
                  <a:lnTo>
                    <a:pt x="677" y="248"/>
                  </a:lnTo>
                  <a:lnTo>
                    <a:pt x="695" y="255"/>
                  </a:lnTo>
                  <a:lnTo>
                    <a:pt x="716" y="265"/>
                  </a:lnTo>
                  <a:lnTo>
                    <a:pt x="732" y="276"/>
                  </a:lnTo>
                  <a:lnTo>
                    <a:pt x="748" y="287"/>
                  </a:lnTo>
                  <a:lnTo>
                    <a:pt x="765" y="301"/>
                  </a:lnTo>
                  <a:lnTo>
                    <a:pt x="765" y="301"/>
                  </a:lnTo>
                  <a:lnTo>
                    <a:pt x="776" y="268"/>
                  </a:lnTo>
                  <a:lnTo>
                    <a:pt x="789" y="239"/>
                  </a:lnTo>
                  <a:lnTo>
                    <a:pt x="803" y="208"/>
                  </a:lnTo>
                  <a:lnTo>
                    <a:pt x="821" y="181"/>
                  </a:lnTo>
                  <a:lnTo>
                    <a:pt x="842" y="155"/>
                  </a:lnTo>
                  <a:lnTo>
                    <a:pt x="862" y="129"/>
                  </a:lnTo>
                  <a:lnTo>
                    <a:pt x="885" y="106"/>
                  </a:lnTo>
                  <a:lnTo>
                    <a:pt x="911" y="86"/>
                  </a:lnTo>
                  <a:lnTo>
                    <a:pt x="938" y="67"/>
                  </a:lnTo>
                  <a:lnTo>
                    <a:pt x="968" y="49"/>
                  </a:lnTo>
                  <a:lnTo>
                    <a:pt x="997" y="35"/>
                  </a:lnTo>
                  <a:lnTo>
                    <a:pt x="1028" y="24"/>
                  </a:lnTo>
                  <a:lnTo>
                    <a:pt x="1061" y="13"/>
                  </a:lnTo>
                  <a:lnTo>
                    <a:pt x="1094" y="5"/>
                  </a:lnTo>
                  <a:lnTo>
                    <a:pt x="1128" y="2"/>
                  </a:lnTo>
                  <a:lnTo>
                    <a:pt x="1163" y="0"/>
                  </a:lnTo>
                  <a:lnTo>
                    <a:pt x="1163" y="0"/>
                  </a:lnTo>
                  <a:lnTo>
                    <a:pt x="1203" y="2"/>
                  </a:lnTo>
                  <a:lnTo>
                    <a:pt x="447" y="1088"/>
                  </a:lnTo>
                  <a:close/>
                </a:path>
              </a:pathLst>
            </a:custGeom>
            <a:solidFill>
              <a:srgbClr val="1E8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3" name="Freeform 38">
              <a:extLst>
                <a:ext uri="{FF2B5EF4-FFF2-40B4-BE49-F238E27FC236}">
                  <a16:creationId xmlns:a16="http://schemas.microsoft.com/office/drawing/2014/main" xmlns="" id="{66EF6002-F7C8-4238-B3EA-FC816CD7297C}"/>
                </a:ext>
              </a:extLst>
            </p:cNvPr>
            <p:cNvSpPr>
              <a:spLocks/>
            </p:cNvSpPr>
            <p:nvPr/>
          </p:nvSpPr>
          <p:spPr bwMode="auto">
            <a:xfrm>
              <a:off x="4313238" y="2633664"/>
              <a:ext cx="1909763" cy="1727200"/>
            </a:xfrm>
            <a:custGeom>
              <a:avLst/>
              <a:gdLst>
                <a:gd name="T0" fmla="*/ 287 w 1203"/>
                <a:gd name="T1" fmla="*/ 1088 h 1088"/>
                <a:gd name="T2" fmla="*/ 257 w 1203"/>
                <a:gd name="T3" fmla="*/ 1088 h 1088"/>
                <a:gd name="T4" fmla="*/ 201 w 1203"/>
                <a:gd name="T5" fmla="*/ 1075 h 1088"/>
                <a:gd name="T6" fmla="*/ 150 w 1203"/>
                <a:gd name="T7" fmla="*/ 1053 h 1088"/>
                <a:gd name="T8" fmla="*/ 104 w 1203"/>
                <a:gd name="T9" fmla="*/ 1024 h 1088"/>
                <a:gd name="T10" fmla="*/ 66 w 1203"/>
                <a:gd name="T11" fmla="*/ 984 h 1088"/>
                <a:gd name="T12" fmla="*/ 35 w 1203"/>
                <a:gd name="T13" fmla="*/ 938 h 1088"/>
                <a:gd name="T14" fmla="*/ 13 w 1203"/>
                <a:gd name="T15" fmla="*/ 887 h 1088"/>
                <a:gd name="T16" fmla="*/ 2 w 1203"/>
                <a:gd name="T17" fmla="*/ 832 h 1088"/>
                <a:gd name="T18" fmla="*/ 0 w 1203"/>
                <a:gd name="T19" fmla="*/ 801 h 1088"/>
                <a:gd name="T20" fmla="*/ 5 w 1203"/>
                <a:gd name="T21" fmla="*/ 745 h 1088"/>
                <a:gd name="T22" fmla="*/ 22 w 1203"/>
                <a:gd name="T23" fmla="*/ 690 h 1088"/>
                <a:gd name="T24" fmla="*/ 49 w 1203"/>
                <a:gd name="T25" fmla="*/ 643 h 1088"/>
                <a:gd name="T26" fmla="*/ 84 w 1203"/>
                <a:gd name="T27" fmla="*/ 601 h 1088"/>
                <a:gd name="T28" fmla="*/ 126 w 1203"/>
                <a:gd name="T29" fmla="*/ 564 h 1088"/>
                <a:gd name="T30" fmla="*/ 175 w 1203"/>
                <a:gd name="T31" fmla="*/ 538 h 1088"/>
                <a:gd name="T32" fmla="*/ 228 w 1203"/>
                <a:gd name="T33" fmla="*/ 522 h 1088"/>
                <a:gd name="T34" fmla="*/ 287 w 1203"/>
                <a:gd name="T35" fmla="*/ 517 h 1088"/>
                <a:gd name="T36" fmla="*/ 321 w 1203"/>
                <a:gd name="T37" fmla="*/ 518 h 1088"/>
                <a:gd name="T38" fmla="*/ 387 w 1203"/>
                <a:gd name="T39" fmla="*/ 535 h 1088"/>
                <a:gd name="T40" fmla="*/ 418 w 1203"/>
                <a:gd name="T41" fmla="*/ 548 h 1088"/>
                <a:gd name="T42" fmla="*/ 402 w 1203"/>
                <a:gd name="T43" fmla="*/ 504 h 1088"/>
                <a:gd name="T44" fmla="*/ 396 w 1203"/>
                <a:gd name="T45" fmla="*/ 454 h 1088"/>
                <a:gd name="T46" fmla="*/ 398 w 1203"/>
                <a:gd name="T47" fmla="*/ 433 h 1088"/>
                <a:gd name="T48" fmla="*/ 407 w 1203"/>
                <a:gd name="T49" fmla="*/ 391 h 1088"/>
                <a:gd name="T50" fmla="*/ 422 w 1203"/>
                <a:gd name="T51" fmla="*/ 350 h 1088"/>
                <a:gd name="T52" fmla="*/ 445 w 1203"/>
                <a:gd name="T53" fmla="*/ 318 h 1088"/>
                <a:gd name="T54" fmla="*/ 475 w 1203"/>
                <a:gd name="T55" fmla="*/ 288 h 1088"/>
                <a:gd name="T56" fmla="*/ 509 w 1203"/>
                <a:gd name="T57" fmla="*/ 265 h 1088"/>
                <a:gd name="T58" fmla="*/ 548 w 1203"/>
                <a:gd name="T59" fmla="*/ 248 h 1088"/>
                <a:gd name="T60" fmla="*/ 590 w 1203"/>
                <a:gd name="T61" fmla="*/ 239 h 1088"/>
                <a:gd name="T62" fmla="*/ 612 w 1203"/>
                <a:gd name="T63" fmla="*/ 239 h 1088"/>
                <a:gd name="T64" fmla="*/ 655 w 1203"/>
                <a:gd name="T65" fmla="*/ 243 h 1088"/>
                <a:gd name="T66" fmla="*/ 695 w 1203"/>
                <a:gd name="T67" fmla="*/ 255 h 1088"/>
                <a:gd name="T68" fmla="*/ 732 w 1203"/>
                <a:gd name="T69" fmla="*/ 276 h 1088"/>
                <a:gd name="T70" fmla="*/ 765 w 1203"/>
                <a:gd name="T71" fmla="*/ 301 h 1088"/>
                <a:gd name="T72" fmla="*/ 776 w 1203"/>
                <a:gd name="T73" fmla="*/ 268 h 1088"/>
                <a:gd name="T74" fmla="*/ 803 w 1203"/>
                <a:gd name="T75" fmla="*/ 208 h 1088"/>
                <a:gd name="T76" fmla="*/ 842 w 1203"/>
                <a:gd name="T77" fmla="*/ 155 h 1088"/>
                <a:gd name="T78" fmla="*/ 885 w 1203"/>
                <a:gd name="T79" fmla="*/ 106 h 1088"/>
                <a:gd name="T80" fmla="*/ 938 w 1203"/>
                <a:gd name="T81" fmla="*/ 67 h 1088"/>
                <a:gd name="T82" fmla="*/ 997 w 1203"/>
                <a:gd name="T83" fmla="*/ 35 h 1088"/>
                <a:gd name="T84" fmla="*/ 1061 w 1203"/>
                <a:gd name="T85" fmla="*/ 13 h 1088"/>
                <a:gd name="T86" fmla="*/ 1128 w 1203"/>
                <a:gd name="T87" fmla="*/ 2 h 1088"/>
                <a:gd name="T88" fmla="*/ 1163 w 1203"/>
                <a:gd name="T89" fmla="*/ 0 h 1088"/>
                <a:gd name="T90" fmla="*/ 447 w 1203"/>
                <a:gd name="T91" fmla="*/ 1088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03" h="1088">
                  <a:moveTo>
                    <a:pt x="447" y="1088"/>
                  </a:moveTo>
                  <a:lnTo>
                    <a:pt x="287" y="1088"/>
                  </a:lnTo>
                  <a:lnTo>
                    <a:pt x="287" y="1088"/>
                  </a:lnTo>
                  <a:lnTo>
                    <a:pt x="257" y="1088"/>
                  </a:lnTo>
                  <a:lnTo>
                    <a:pt x="228" y="1083"/>
                  </a:lnTo>
                  <a:lnTo>
                    <a:pt x="201" y="1075"/>
                  </a:lnTo>
                  <a:lnTo>
                    <a:pt x="175" y="1066"/>
                  </a:lnTo>
                  <a:lnTo>
                    <a:pt x="150" y="1053"/>
                  </a:lnTo>
                  <a:lnTo>
                    <a:pt x="126" y="1041"/>
                  </a:lnTo>
                  <a:lnTo>
                    <a:pt x="104" y="1024"/>
                  </a:lnTo>
                  <a:lnTo>
                    <a:pt x="84" y="1004"/>
                  </a:lnTo>
                  <a:lnTo>
                    <a:pt x="66" y="984"/>
                  </a:lnTo>
                  <a:lnTo>
                    <a:pt x="49" y="962"/>
                  </a:lnTo>
                  <a:lnTo>
                    <a:pt x="35" y="938"/>
                  </a:lnTo>
                  <a:lnTo>
                    <a:pt x="22" y="915"/>
                  </a:lnTo>
                  <a:lnTo>
                    <a:pt x="13" y="887"/>
                  </a:lnTo>
                  <a:lnTo>
                    <a:pt x="5" y="860"/>
                  </a:lnTo>
                  <a:lnTo>
                    <a:pt x="2" y="832"/>
                  </a:lnTo>
                  <a:lnTo>
                    <a:pt x="0" y="801"/>
                  </a:lnTo>
                  <a:lnTo>
                    <a:pt x="0" y="801"/>
                  </a:lnTo>
                  <a:lnTo>
                    <a:pt x="2" y="772"/>
                  </a:lnTo>
                  <a:lnTo>
                    <a:pt x="5" y="745"/>
                  </a:lnTo>
                  <a:lnTo>
                    <a:pt x="13" y="717"/>
                  </a:lnTo>
                  <a:lnTo>
                    <a:pt x="22" y="690"/>
                  </a:lnTo>
                  <a:lnTo>
                    <a:pt x="35" y="666"/>
                  </a:lnTo>
                  <a:lnTo>
                    <a:pt x="49" y="643"/>
                  </a:lnTo>
                  <a:lnTo>
                    <a:pt x="66" y="621"/>
                  </a:lnTo>
                  <a:lnTo>
                    <a:pt x="84" y="601"/>
                  </a:lnTo>
                  <a:lnTo>
                    <a:pt x="104" y="580"/>
                  </a:lnTo>
                  <a:lnTo>
                    <a:pt x="126" y="564"/>
                  </a:lnTo>
                  <a:lnTo>
                    <a:pt x="150" y="551"/>
                  </a:lnTo>
                  <a:lnTo>
                    <a:pt x="175" y="538"/>
                  </a:lnTo>
                  <a:lnTo>
                    <a:pt x="201" y="529"/>
                  </a:lnTo>
                  <a:lnTo>
                    <a:pt x="228" y="522"/>
                  </a:lnTo>
                  <a:lnTo>
                    <a:pt x="257" y="517"/>
                  </a:lnTo>
                  <a:lnTo>
                    <a:pt x="287" y="517"/>
                  </a:lnTo>
                  <a:lnTo>
                    <a:pt x="287" y="517"/>
                  </a:lnTo>
                  <a:lnTo>
                    <a:pt x="321" y="518"/>
                  </a:lnTo>
                  <a:lnTo>
                    <a:pt x="356" y="524"/>
                  </a:lnTo>
                  <a:lnTo>
                    <a:pt x="387" y="535"/>
                  </a:lnTo>
                  <a:lnTo>
                    <a:pt x="418" y="548"/>
                  </a:lnTo>
                  <a:lnTo>
                    <a:pt x="418" y="548"/>
                  </a:lnTo>
                  <a:lnTo>
                    <a:pt x="409" y="526"/>
                  </a:lnTo>
                  <a:lnTo>
                    <a:pt x="402" y="504"/>
                  </a:lnTo>
                  <a:lnTo>
                    <a:pt x="398" y="478"/>
                  </a:lnTo>
                  <a:lnTo>
                    <a:pt x="396" y="454"/>
                  </a:lnTo>
                  <a:lnTo>
                    <a:pt x="396" y="454"/>
                  </a:lnTo>
                  <a:lnTo>
                    <a:pt x="398" y="433"/>
                  </a:lnTo>
                  <a:lnTo>
                    <a:pt x="402" y="411"/>
                  </a:lnTo>
                  <a:lnTo>
                    <a:pt x="407" y="391"/>
                  </a:lnTo>
                  <a:lnTo>
                    <a:pt x="412" y="371"/>
                  </a:lnTo>
                  <a:lnTo>
                    <a:pt x="422" y="350"/>
                  </a:lnTo>
                  <a:lnTo>
                    <a:pt x="433" y="334"/>
                  </a:lnTo>
                  <a:lnTo>
                    <a:pt x="445" y="318"/>
                  </a:lnTo>
                  <a:lnTo>
                    <a:pt x="460" y="301"/>
                  </a:lnTo>
                  <a:lnTo>
                    <a:pt x="475" y="288"/>
                  </a:lnTo>
                  <a:lnTo>
                    <a:pt x="491" y="276"/>
                  </a:lnTo>
                  <a:lnTo>
                    <a:pt x="509" y="265"/>
                  </a:lnTo>
                  <a:lnTo>
                    <a:pt x="528" y="255"/>
                  </a:lnTo>
                  <a:lnTo>
                    <a:pt x="548" y="248"/>
                  </a:lnTo>
                  <a:lnTo>
                    <a:pt x="570" y="243"/>
                  </a:lnTo>
                  <a:lnTo>
                    <a:pt x="590" y="239"/>
                  </a:lnTo>
                  <a:lnTo>
                    <a:pt x="612" y="239"/>
                  </a:lnTo>
                  <a:lnTo>
                    <a:pt x="612" y="239"/>
                  </a:lnTo>
                  <a:lnTo>
                    <a:pt x="633" y="239"/>
                  </a:lnTo>
                  <a:lnTo>
                    <a:pt x="655" y="243"/>
                  </a:lnTo>
                  <a:lnTo>
                    <a:pt x="677" y="248"/>
                  </a:lnTo>
                  <a:lnTo>
                    <a:pt x="695" y="255"/>
                  </a:lnTo>
                  <a:lnTo>
                    <a:pt x="716" y="265"/>
                  </a:lnTo>
                  <a:lnTo>
                    <a:pt x="732" y="276"/>
                  </a:lnTo>
                  <a:lnTo>
                    <a:pt x="748" y="287"/>
                  </a:lnTo>
                  <a:lnTo>
                    <a:pt x="765" y="301"/>
                  </a:lnTo>
                  <a:lnTo>
                    <a:pt x="765" y="301"/>
                  </a:lnTo>
                  <a:lnTo>
                    <a:pt x="776" y="268"/>
                  </a:lnTo>
                  <a:lnTo>
                    <a:pt x="789" y="239"/>
                  </a:lnTo>
                  <a:lnTo>
                    <a:pt x="803" y="208"/>
                  </a:lnTo>
                  <a:lnTo>
                    <a:pt x="821" y="181"/>
                  </a:lnTo>
                  <a:lnTo>
                    <a:pt x="842" y="155"/>
                  </a:lnTo>
                  <a:lnTo>
                    <a:pt x="862" y="129"/>
                  </a:lnTo>
                  <a:lnTo>
                    <a:pt x="885" y="106"/>
                  </a:lnTo>
                  <a:lnTo>
                    <a:pt x="911" y="86"/>
                  </a:lnTo>
                  <a:lnTo>
                    <a:pt x="938" y="67"/>
                  </a:lnTo>
                  <a:lnTo>
                    <a:pt x="968" y="49"/>
                  </a:lnTo>
                  <a:lnTo>
                    <a:pt x="997" y="35"/>
                  </a:lnTo>
                  <a:lnTo>
                    <a:pt x="1028" y="24"/>
                  </a:lnTo>
                  <a:lnTo>
                    <a:pt x="1061" y="13"/>
                  </a:lnTo>
                  <a:lnTo>
                    <a:pt x="1094" y="5"/>
                  </a:lnTo>
                  <a:lnTo>
                    <a:pt x="1128" y="2"/>
                  </a:lnTo>
                  <a:lnTo>
                    <a:pt x="1163" y="0"/>
                  </a:lnTo>
                  <a:lnTo>
                    <a:pt x="1163" y="0"/>
                  </a:lnTo>
                  <a:lnTo>
                    <a:pt x="1203" y="2"/>
                  </a:lnTo>
                  <a:lnTo>
                    <a:pt x="447" y="108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4" name="Freeform 39">
              <a:extLst>
                <a:ext uri="{FF2B5EF4-FFF2-40B4-BE49-F238E27FC236}">
                  <a16:creationId xmlns:a16="http://schemas.microsoft.com/office/drawing/2014/main" xmlns="" id="{59953E9B-648C-4492-8375-AE664B1411EE}"/>
                </a:ext>
              </a:extLst>
            </p:cNvPr>
            <p:cNvSpPr>
              <a:spLocks/>
            </p:cNvSpPr>
            <p:nvPr/>
          </p:nvSpPr>
          <p:spPr bwMode="auto">
            <a:xfrm>
              <a:off x="7893051" y="3473451"/>
              <a:ext cx="42863" cy="49213"/>
            </a:xfrm>
            <a:custGeom>
              <a:avLst/>
              <a:gdLst>
                <a:gd name="T0" fmla="*/ 0 w 27"/>
                <a:gd name="T1" fmla="*/ 24 h 31"/>
                <a:gd name="T2" fmla="*/ 0 w 27"/>
                <a:gd name="T3" fmla="*/ 24 h 31"/>
                <a:gd name="T4" fmla="*/ 2 w 27"/>
                <a:gd name="T5" fmla="*/ 24 h 31"/>
                <a:gd name="T6" fmla="*/ 2 w 27"/>
                <a:gd name="T7" fmla="*/ 24 h 31"/>
                <a:gd name="T8" fmla="*/ 5 w 27"/>
                <a:gd name="T9" fmla="*/ 31 h 31"/>
                <a:gd name="T10" fmla="*/ 5 w 27"/>
                <a:gd name="T11" fmla="*/ 31 h 31"/>
                <a:gd name="T12" fmla="*/ 14 w 27"/>
                <a:gd name="T13" fmla="*/ 22 h 31"/>
                <a:gd name="T14" fmla="*/ 20 w 27"/>
                <a:gd name="T15" fmla="*/ 13 h 31"/>
                <a:gd name="T16" fmla="*/ 27 w 27"/>
                <a:gd name="T17" fmla="*/ 0 h 31"/>
                <a:gd name="T18" fmla="*/ 27 w 27"/>
                <a:gd name="T19" fmla="*/ 0 h 31"/>
                <a:gd name="T20" fmla="*/ 20 w 27"/>
                <a:gd name="T21" fmla="*/ 9 h 31"/>
                <a:gd name="T22" fmla="*/ 13 w 27"/>
                <a:gd name="T23" fmla="*/ 17 h 31"/>
                <a:gd name="T24" fmla="*/ 7 w 27"/>
                <a:gd name="T25" fmla="*/ 20 h 31"/>
                <a:gd name="T26" fmla="*/ 0 w 27"/>
                <a:gd name="T27" fmla="*/ 24 h 31"/>
                <a:gd name="T28" fmla="*/ 0 w 27"/>
                <a:gd name="T29"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1">
                  <a:moveTo>
                    <a:pt x="0" y="24"/>
                  </a:moveTo>
                  <a:lnTo>
                    <a:pt x="0" y="24"/>
                  </a:lnTo>
                  <a:lnTo>
                    <a:pt x="2" y="24"/>
                  </a:lnTo>
                  <a:lnTo>
                    <a:pt x="2" y="24"/>
                  </a:lnTo>
                  <a:lnTo>
                    <a:pt x="5" y="31"/>
                  </a:lnTo>
                  <a:lnTo>
                    <a:pt x="5" y="31"/>
                  </a:lnTo>
                  <a:lnTo>
                    <a:pt x="14" y="22"/>
                  </a:lnTo>
                  <a:lnTo>
                    <a:pt x="20" y="13"/>
                  </a:lnTo>
                  <a:lnTo>
                    <a:pt x="27" y="0"/>
                  </a:lnTo>
                  <a:lnTo>
                    <a:pt x="27" y="0"/>
                  </a:lnTo>
                  <a:lnTo>
                    <a:pt x="20" y="9"/>
                  </a:lnTo>
                  <a:lnTo>
                    <a:pt x="13" y="17"/>
                  </a:lnTo>
                  <a:lnTo>
                    <a:pt x="7" y="20"/>
                  </a:lnTo>
                  <a:lnTo>
                    <a:pt x="0" y="24"/>
                  </a:lnTo>
                  <a:lnTo>
                    <a:pt x="0" y="24"/>
                  </a:lnTo>
                  <a:close/>
                </a:path>
              </a:pathLst>
            </a:custGeom>
            <a:solidFill>
              <a:srgbClr val="FAAC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5" name="Freeform 40">
              <a:extLst>
                <a:ext uri="{FF2B5EF4-FFF2-40B4-BE49-F238E27FC236}">
                  <a16:creationId xmlns:a16="http://schemas.microsoft.com/office/drawing/2014/main" xmlns="" id="{0182C804-532B-478A-8DCE-AE5BCE5F6D70}"/>
                </a:ext>
              </a:extLst>
            </p:cNvPr>
            <p:cNvSpPr>
              <a:spLocks/>
            </p:cNvSpPr>
            <p:nvPr/>
          </p:nvSpPr>
          <p:spPr bwMode="auto">
            <a:xfrm>
              <a:off x="6510338" y="4325939"/>
              <a:ext cx="190500" cy="238125"/>
            </a:xfrm>
            <a:custGeom>
              <a:avLst/>
              <a:gdLst>
                <a:gd name="T0" fmla="*/ 120 w 120"/>
                <a:gd name="T1" fmla="*/ 39 h 150"/>
                <a:gd name="T2" fmla="*/ 5 w 120"/>
                <a:gd name="T3" fmla="*/ 4 h 150"/>
                <a:gd name="T4" fmla="*/ 5 w 120"/>
                <a:gd name="T5" fmla="*/ 4 h 150"/>
                <a:gd name="T6" fmla="*/ 2 w 120"/>
                <a:gd name="T7" fmla="*/ 2 h 150"/>
                <a:gd name="T8" fmla="*/ 0 w 120"/>
                <a:gd name="T9" fmla="*/ 0 h 150"/>
                <a:gd name="T10" fmla="*/ 0 w 120"/>
                <a:gd name="T11" fmla="*/ 110 h 150"/>
                <a:gd name="T12" fmla="*/ 0 w 120"/>
                <a:gd name="T13" fmla="*/ 110 h 150"/>
                <a:gd name="T14" fmla="*/ 2 w 120"/>
                <a:gd name="T15" fmla="*/ 113 h 150"/>
                <a:gd name="T16" fmla="*/ 7 w 120"/>
                <a:gd name="T17" fmla="*/ 115 h 150"/>
                <a:gd name="T18" fmla="*/ 120 w 120"/>
                <a:gd name="T19" fmla="*/ 150 h 150"/>
                <a:gd name="T20" fmla="*/ 120 w 120"/>
                <a:gd name="T21" fmla="*/ 3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50">
                  <a:moveTo>
                    <a:pt x="120" y="39"/>
                  </a:moveTo>
                  <a:lnTo>
                    <a:pt x="5" y="4"/>
                  </a:lnTo>
                  <a:lnTo>
                    <a:pt x="5" y="4"/>
                  </a:lnTo>
                  <a:lnTo>
                    <a:pt x="2" y="2"/>
                  </a:lnTo>
                  <a:lnTo>
                    <a:pt x="0" y="0"/>
                  </a:lnTo>
                  <a:lnTo>
                    <a:pt x="0" y="110"/>
                  </a:lnTo>
                  <a:lnTo>
                    <a:pt x="0" y="110"/>
                  </a:lnTo>
                  <a:lnTo>
                    <a:pt x="2" y="113"/>
                  </a:lnTo>
                  <a:lnTo>
                    <a:pt x="7" y="115"/>
                  </a:lnTo>
                  <a:lnTo>
                    <a:pt x="120" y="150"/>
                  </a:lnTo>
                  <a:lnTo>
                    <a:pt x="120" y="39"/>
                  </a:lnTo>
                  <a:close/>
                </a:path>
              </a:pathLst>
            </a:custGeom>
            <a:solidFill>
              <a:srgbClr val="B5D8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6" name="Freeform 41">
              <a:extLst>
                <a:ext uri="{FF2B5EF4-FFF2-40B4-BE49-F238E27FC236}">
                  <a16:creationId xmlns:a16="http://schemas.microsoft.com/office/drawing/2014/main" xmlns="" id="{676FC9C3-8360-4F86-9ED7-A78D4F873110}"/>
                </a:ext>
              </a:extLst>
            </p:cNvPr>
            <p:cNvSpPr>
              <a:spLocks/>
            </p:cNvSpPr>
            <p:nvPr/>
          </p:nvSpPr>
          <p:spPr bwMode="auto">
            <a:xfrm>
              <a:off x="6700838" y="4352926"/>
              <a:ext cx="371475" cy="217488"/>
            </a:xfrm>
            <a:custGeom>
              <a:avLst/>
              <a:gdLst>
                <a:gd name="T0" fmla="*/ 234 w 234"/>
                <a:gd name="T1" fmla="*/ 0 h 137"/>
                <a:gd name="T2" fmla="*/ 232 w 234"/>
                <a:gd name="T3" fmla="*/ 1 h 137"/>
                <a:gd name="T4" fmla="*/ 229 w 234"/>
                <a:gd name="T5" fmla="*/ 3 h 137"/>
                <a:gd name="T6" fmla="*/ 225 w 234"/>
                <a:gd name="T7" fmla="*/ 5 h 137"/>
                <a:gd name="T8" fmla="*/ 223 w 234"/>
                <a:gd name="T9" fmla="*/ 5 h 137"/>
                <a:gd name="T10" fmla="*/ 218 w 234"/>
                <a:gd name="T11" fmla="*/ 7 h 137"/>
                <a:gd name="T12" fmla="*/ 214 w 234"/>
                <a:gd name="T13" fmla="*/ 7 h 137"/>
                <a:gd name="T14" fmla="*/ 207 w 234"/>
                <a:gd name="T15" fmla="*/ 7 h 137"/>
                <a:gd name="T16" fmla="*/ 72 w 234"/>
                <a:gd name="T17" fmla="*/ 23 h 137"/>
                <a:gd name="T18" fmla="*/ 59 w 234"/>
                <a:gd name="T19" fmla="*/ 25 h 137"/>
                <a:gd name="T20" fmla="*/ 55 w 234"/>
                <a:gd name="T21" fmla="*/ 25 h 137"/>
                <a:gd name="T22" fmla="*/ 51 w 234"/>
                <a:gd name="T23" fmla="*/ 25 h 137"/>
                <a:gd name="T24" fmla="*/ 46 w 234"/>
                <a:gd name="T25" fmla="*/ 25 h 137"/>
                <a:gd name="T26" fmla="*/ 41 w 234"/>
                <a:gd name="T27" fmla="*/ 25 h 137"/>
                <a:gd name="T28" fmla="*/ 39 w 234"/>
                <a:gd name="T29" fmla="*/ 25 h 137"/>
                <a:gd name="T30" fmla="*/ 33 w 234"/>
                <a:gd name="T31" fmla="*/ 25 h 137"/>
                <a:gd name="T32" fmla="*/ 31 w 234"/>
                <a:gd name="T33" fmla="*/ 25 h 137"/>
                <a:gd name="T34" fmla="*/ 26 w 234"/>
                <a:gd name="T35" fmla="*/ 25 h 137"/>
                <a:gd name="T36" fmla="*/ 24 w 234"/>
                <a:gd name="T37" fmla="*/ 25 h 137"/>
                <a:gd name="T38" fmla="*/ 19 w 234"/>
                <a:gd name="T39" fmla="*/ 25 h 137"/>
                <a:gd name="T40" fmla="*/ 17 w 234"/>
                <a:gd name="T41" fmla="*/ 25 h 137"/>
                <a:gd name="T42" fmla="*/ 9 w 234"/>
                <a:gd name="T43" fmla="*/ 23 h 137"/>
                <a:gd name="T44" fmla="*/ 6 w 234"/>
                <a:gd name="T45" fmla="*/ 23 h 137"/>
                <a:gd name="T46" fmla="*/ 0 w 234"/>
                <a:gd name="T47" fmla="*/ 133 h 137"/>
                <a:gd name="T48" fmla="*/ 11 w 234"/>
                <a:gd name="T49" fmla="*/ 135 h 137"/>
                <a:gd name="T50" fmla="*/ 15 w 234"/>
                <a:gd name="T51" fmla="*/ 135 h 137"/>
                <a:gd name="T52" fmla="*/ 20 w 234"/>
                <a:gd name="T53" fmla="*/ 137 h 137"/>
                <a:gd name="T54" fmla="*/ 22 w 234"/>
                <a:gd name="T55" fmla="*/ 137 h 137"/>
                <a:gd name="T56" fmla="*/ 28 w 234"/>
                <a:gd name="T57" fmla="*/ 137 h 137"/>
                <a:gd name="T58" fmla="*/ 30 w 234"/>
                <a:gd name="T59" fmla="*/ 137 h 137"/>
                <a:gd name="T60" fmla="*/ 35 w 234"/>
                <a:gd name="T61" fmla="*/ 137 h 137"/>
                <a:gd name="T62" fmla="*/ 37 w 234"/>
                <a:gd name="T63" fmla="*/ 137 h 137"/>
                <a:gd name="T64" fmla="*/ 42 w 234"/>
                <a:gd name="T65" fmla="*/ 137 h 137"/>
                <a:gd name="T66" fmla="*/ 46 w 234"/>
                <a:gd name="T67" fmla="*/ 137 h 137"/>
                <a:gd name="T68" fmla="*/ 50 w 234"/>
                <a:gd name="T69" fmla="*/ 137 h 137"/>
                <a:gd name="T70" fmla="*/ 53 w 234"/>
                <a:gd name="T71" fmla="*/ 137 h 137"/>
                <a:gd name="T72" fmla="*/ 57 w 234"/>
                <a:gd name="T73" fmla="*/ 137 h 137"/>
                <a:gd name="T74" fmla="*/ 72 w 234"/>
                <a:gd name="T75" fmla="*/ 135 h 137"/>
                <a:gd name="T76" fmla="*/ 207 w 234"/>
                <a:gd name="T77" fmla="*/ 118 h 137"/>
                <a:gd name="T78" fmla="*/ 212 w 234"/>
                <a:gd name="T79" fmla="*/ 118 h 137"/>
                <a:gd name="T80" fmla="*/ 216 w 234"/>
                <a:gd name="T81" fmla="*/ 118 h 137"/>
                <a:gd name="T82" fmla="*/ 221 w 234"/>
                <a:gd name="T83" fmla="*/ 116 h 137"/>
                <a:gd name="T84" fmla="*/ 223 w 234"/>
                <a:gd name="T85" fmla="*/ 116 h 137"/>
                <a:gd name="T86" fmla="*/ 229 w 234"/>
                <a:gd name="T87" fmla="*/ 115 h 137"/>
                <a:gd name="T88" fmla="*/ 232 w 234"/>
                <a:gd name="T89" fmla="*/ 113 h 137"/>
                <a:gd name="T90" fmla="*/ 234 w 234"/>
                <a:gd name="T91" fmla="*/ 111 h 137"/>
                <a:gd name="T92" fmla="*/ 234 w 234"/>
                <a:gd name="T93" fmla="*/ 10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4" h="137">
                  <a:moveTo>
                    <a:pt x="234" y="0"/>
                  </a:moveTo>
                  <a:lnTo>
                    <a:pt x="234" y="0"/>
                  </a:lnTo>
                  <a:lnTo>
                    <a:pt x="234" y="0"/>
                  </a:lnTo>
                  <a:lnTo>
                    <a:pt x="234" y="0"/>
                  </a:lnTo>
                  <a:lnTo>
                    <a:pt x="232" y="1"/>
                  </a:lnTo>
                  <a:lnTo>
                    <a:pt x="232" y="1"/>
                  </a:lnTo>
                  <a:lnTo>
                    <a:pt x="230" y="1"/>
                  </a:lnTo>
                  <a:lnTo>
                    <a:pt x="230" y="3"/>
                  </a:lnTo>
                  <a:lnTo>
                    <a:pt x="229" y="3"/>
                  </a:lnTo>
                  <a:lnTo>
                    <a:pt x="229" y="3"/>
                  </a:lnTo>
                  <a:lnTo>
                    <a:pt x="227" y="3"/>
                  </a:lnTo>
                  <a:lnTo>
                    <a:pt x="225" y="5"/>
                  </a:lnTo>
                  <a:lnTo>
                    <a:pt x="225" y="5"/>
                  </a:lnTo>
                  <a:lnTo>
                    <a:pt x="223" y="5"/>
                  </a:lnTo>
                  <a:lnTo>
                    <a:pt x="223" y="5"/>
                  </a:lnTo>
                  <a:lnTo>
                    <a:pt x="221" y="5"/>
                  </a:lnTo>
                  <a:lnTo>
                    <a:pt x="221" y="5"/>
                  </a:lnTo>
                  <a:lnTo>
                    <a:pt x="218" y="7"/>
                  </a:lnTo>
                  <a:lnTo>
                    <a:pt x="218" y="7"/>
                  </a:lnTo>
                  <a:lnTo>
                    <a:pt x="214" y="7"/>
                  </a:lnTo>
                  <a:lnTo>
                    <a:pt x="214" y="7"/>
                  </a:lnTo>
                  <a:lnTo>
                    <a:pt x="210" y="7"/>
                  </a:lnTo>
                  <a:lnTo>
                    <a:pt x="210" y="7"/>
                  </a:lnTo>
                  <a:lnTo>
                    <a:pt x="207" y="7"/>
                  </a:lnTo>
                  <a:lnTo>
                    <a:pt x="207" y="7"/>
                  </a:lnTo>
                  <a:lnTo>
                    <a:pt x="205" y="9"/>
                  </a:lnTo>
                  <a:lnTo>
                    <a:pt x="72" y="23"/>
                  </a:lnTo>
                  <a:lnTo>
                    <a:pt x="70" y="23"/>
                  </a:lnTo>
                  <a:lnTo>
                    <a:pt x="70" y="23"/>
                  </a:lnTo>
                  <a:lnTo>
                    <a:pt x="59" y="25"/>
                  </a:lnTo>
                  <a:lnTo>
                    <a:pt x="59" y="25"/>
                  </a:lnTo>
                  <a:lnTo>
                    <a:pt x="55" y="25"/>
                  </a:lnTo>
                  <a:lnTo>
                    <a:pt x="55" y="25"/>
                  </a:lnTo>
                  <a:lnTo>
                    <a:pt x="53" y="25"/>
                  </a:lnTo>
                  <a:lnTo>
                    <a:pt x="53" y="25"/>
                  </a:lnTo>
                  <a:lnTo>
                    <a:pt x="51" y="25"/>
                  </a:lnTo>
                  <a:lnTo>
                    <a:pt x="50" y="25"/>
                  </a:lnTo>
                  <a:lnTo>
                    <a:pt x="48" y="25"/>
                  </a:lnTo>
                  <a:lnTo>
                    <a:pt x="46" y="25"/>
                  </a:lnTo>
                  <a:lnTo>
                    <a:pt x="44" y="25"/>
                  </a:lnTo>
                  <a:lnTo>
                    <a:pt x="44" y="25"/>
                  </a:lnTo>
                  <a:lnTo>
                    <a:pt x="41" y="25"/>
                  </a:lnTo>
                  <a:lnTo>
                    <a:pt x="41" y="25"/>
                  </a:lnTo>
                  <a:lnTo>
                    <a:pt x="39" y="25"/>
                  </a:lnTo>
                  <a:lnTo>
                    <a:pt x="39" y="25"/>
                  </a:lnTo>
                  <a:lnTo>
                    <a:pt x="37" y="25"/>
                  </a:lnTo>
                  <a:lnTo>
                    <a:pt x="37" y="25"/>
                  </a:lnTo>
                  <a:lnTo>
                    <a:pt x="33" y="25"/>
                  </a:lnTo>
                  <a:lnTo>
                    <a:pt x="33" y="25"/>
                  </a:lnTo>
                  <a:lnTo>
                    <a:pt x="31" y="25"/>
                  </a:lnTo>
                  <a:lnTo>
                    <a:pt x="31" y="25"/>
                  </a:lnTo>
                  <a:lnTo>
                    <a:pt x="30" y="25"/>
                  </a:lnTo>
                  <a:lnTo>
                    <a:pt x="30" y="25"/>
                  </a:lnTo>
                  <a:lnTo>
                    <a:pt x="26" y="25"/>
                  </a:lnTo>
                  <a:lnTo>
                    <a:pt x="26" y="25"/>
                  </a:lnTo>
                  <a:lnTo>
                    <a:pt x="24" y="25"/>
                  </a:lnTo>
                  <a:lnTo>
                    <a:pt x="24" y="25"/>
                  </a:lnTo>
                  <a:lnTo>
                    <a:pt x="22" y="25"/>
                  </a:lnTo>
                  <a:lnTo>
                    <a:pt x="22" y="25"/>
                  </a:lnTo>
                  <a:lnTo>
                    <a:pt x="19" y="25"/>
                  </a:lnTo>
                  <a:lnTo>
                    <a:pt x="19" y="25"/>
                  </a:lnTo>
                  <a:lnTo>
                    <a:pt x="17" y="25"/>
                  </a:lnTo>
                  <a:lnTo>
                    <a:pt x="17" y="25"/>
                  </a:lnTo>
                  <a:lnTo>
                    <a:pt x="13" y="23"/>
                  </a:lnTo>
                  <a:lnTo>
                    <a:pt x="13" y="23"/>
                  </a:lnTo>
                  <a:lnTo>
                    <a:pt x="9" y="23"/>
                  </a:lnTo>
                  <a:lnTo>
                    <a:pt x="9" y="23"/>
                  </a:lnTo>
                  <a:lnTo>
                    <a:pt x="6" y="23"/>
                  </a:lnTo>
                  <a:lnTo>
                    <a:pt x="6" y="23"/>
                  </a:lnTo>
                  <a:lnTo>
                    <a:pt x="0" y="22"/>
                  </a:lnTo>
                  <a:lnTo>
                    <a:pt x="0" y="133"/>
                  </a:lnTo>
                  <a:lnTo>
                    <a:pt x="0" y="133"/>
                  </a:lnTo>
                  <a:lnTo>
                    <a:pt x="8" y="135"/>
                  </a:lnTo>
                  <a:lnTo>
                    <a:pt x="8" y="135"/>
                  </a:lnTo>
                  <a:lnTo>
                    <a:pt x="11" y="135"/>
                  </a:lnTo>
                  <a:lnTo>
                    <a:pt x="11" y="135"/>
                  </a:lnTo>
                  <a:lnTo>
                    <a:pt x="15" y="135"/>
                  </a:lnTo>
                  <a:lnTo>
                    <a:pt x="15" y="135"/>
                  </a:lnTo>
                  <a:lnTo>
                    <a:pt x="17" y="135"/>
                  </a:lnTo>
                  <a:lnTo>
                    <a:pt x="17" y="135"/>
                  </a:lnTo>
                  <a:lnTo>
                    <a:pt x="20" y="137"/>
                  </a:lnTo>
                  <a:lnTo>
                    <a:pt x="20" y="137"/>
                  </a:lnTo>
                  <a:lnTo>
                    <a:pt x="22" y="137"/>
                  </a:lnTo>
                  <a:lnTo>
                    <a:pt x="22" y="137"/>
                  </a:lnTo>
                  <a:lnTo>
                    <a:pt x="24" y="137"/>
                  </a:lnTo>
                  <a:lnTo>
                    <a:pt x="24" y="137"/>
                  </a:lnTo>
                  <a:lnTo>
                    <a:pt x="28" y="137"/>
                  </a:lnTo>
                  <a:lnTo>
                    <a:pt x="28" y="137"/>
                  </a:lnTo>
                  <a:lnTo>
                    <a:pt x="30" y="137"/>
                  </a:lnTo>
                  <a:lnTo>
                    <a:pt x="30" y="137"/>
                  </a:lnTo>
                  <a:lnTo>
                    <a:pt x="33" y="137"/>
                  </a:lnTo>
                  <a:lnTo>
                    <a:pt x="33" y="137"/>
                  </a:lnTo>
                  <a:lnTo>
                    <a:pt x="35" y="137"/>
                  </a:lnTo>
                  <a:lnTo>
                    <a:pt x="35" y="137"/>
                  </a:lnTo>
                  <a:lnTo>
                    <a:pt x="37" y="137"/>
                  </a:lnTo>
                  <a:lnTo>
                    <a:pt x="37" y="137"/>
                  </a:lnTo>
                  <a:lnTo>
                    <a:pt x="41" y="137"/>
                  </a:lnTo>
                  <a:lnTo>
                    <a:pt x="41" y="137"/>
                  </a:lnTo>
                  <a:lnTo>
                    <a:pt x="42" y="137"/>
                  </a:lnTo>
                  <a:lnTo>
                    <a:pt x="42" y="137"/>
                  </a:lnTo>
                  <a:lnTo>
                    <a:pt x="44" y="137"/>
                  </a:lnTo>
                  <a:lnTo>
                    <a:pt x="46" y="137"/>
                  </a:lnTo>
                  <a:lnTo>
                    <a:pt x="46" y="137"/>
                  </a:lnTo>
                  <a:lnTo>
                    <a:pt x="48" y="137"/>
                  </a:lnTo>
                  <a:lnTo>
                    <a:pt x="50" y="137"/>
                  </a:lnTo>
                  <a:lnTo>
                    <a:pt x="51" y="137"/>
                  </a:lnTo>
                  <a:lnTo>
                    <a:pt x="51" y="137"/>
                  </a:lnTo>
                  <a:lnTo>
                    <a:pt x="53" y="137"/>
                  </a:lnTo>
                  <a:lnTo>
                    <a:pt x="53" y="137"/>
                  </a:lnTo>
                  <a:lnTo>
                    <a:pt x="57" y="137"/>
                  </a:lnTo>
                  <a:lnTo>
                    <a:pt x="57" y="137"/>
                  </a:lnTo>
                  <a:lnTo>
                    <a:pt x="59" y="137"/>
                  </a:lnTo>
                  <a:lnTo>
                    <a:pt x="59" y="137"/>
                  </a:lnTo>
                  <a:lnTo>
                    <a:pt x="72" y="135"/>
                  </a:lnTo>
                  <a:lnTo>
                    <a:pt x="73" y="135"/>
                  </a:lnTo>
                  <a:lnTo>
                    <a:pt x="207" y="118"/>
                  </a:lnTo>
                  <a:lnTo>
                    <a:pt x="207" y="118"/>
                  </a:lnTo>
                  <a:lnTo>
                    <a:pt x="208" y="118"/>
                  </a:lnTo>
                  <a:lnTo>
                    <a:pt x="208" y="118"/>
                  </a:lnTo>
                  <a:lnTo>
                    <a:pt x="212" y="118"/>
                  </a:lnTo>
                  <a:lnTo>
                    <a:pt x="212" y="118"/>
                  </a:lnTo>
                  <a:lnTo>
                    <a:pt x="216" y="118"/>
                  </a:lnTo>
                  <a:lnTo>
                    <a:pt x="216" y="118"/>
                  </a:lnTo>
                  <a:lnTo>
                    <a:pt x="219" y="116"/>
                  </a:lnTo>
                  <a:lnTo>
                    <a:pt x="219" y="116"/>
                  </a:lnTo>
                  <a:lnTo>
                    <a:pt x="221" y="116"/>
                  </a:lnTo>
                  <a:lnTo>
                    <a:pt x="221" y="116"/>
                  </a:lnTo>
                  <a:lnTo>
                    <a:pt x="223" y="116"/>
                  </a:lnTo>
                  <a:lnTo>
                    <a:pt x="223" y="116"/>
                  </a:lnTo>
                  <a:lnTo>
                    <a:pt x="227" y="115"/>
                  </a:lnTo>
                  <a:lnTo>
                    <a:pt x="227" y="115"/>
                  </a:lnTo>
                  <a:lnTo>
                    <a:pt x="229" y="115"/>
                  </a:lnTo>
                  <a:lnTo>
                    <a:pt x="230" y="115"/>
                  </a:lnTo>
                  <a:lnTo>
                    <a:pt x="230" y="113"/>
                  </a:lnTo>
                  <a:lnTo>
                    <a:pt x="232" y="113"/>
                  </a:lnTo>
                  <a:lnTo>
                    <a:pt x="232" y="113"/>
                  </a:lnTo>
                  <a:lnTo>
                    <a:pt x="234" y="113"/>
                  </a:lnTo>
                  <a:lnTo>
                    <a:pt x="234" y="111"/>
                  </a:lnTo>
                  <a:lnTo>
                    <a:pt x="234" y="111"/>
                  </a:lnTo>
                  <a:lnTo>
                    <a:pt x="234" y="111"/>
                  </a:lnTo>
                  <a:lnTo>
                    <a:pt x="234" y="109"/>
                  </a:lnTo>
                  <a:lnTo>
                    <a:pt x="234" y="0"/>
                  </a:lnTo>
                  <a:close/>
                </a:path>
              </a:pathLst>
            </a:custGeom>
            <a:solidFill>
              <a:srgbClr val="C8E1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7" name="Freeform 42">
              <a:extLst>
                <a:ext uri="{FF2B5EF4-FFF2-40B4-BE49-F238E27FC236}">
                  <a16:creationId xmlns:a16="http://schemas.microsoft.com/office/drawing/2014/main" xmlns="" id="{9D16DCD7-37B8-41DD-AB99-5010D80A1E8E}"/>
                </a:ext>
              </a:extLst>
            </p:cNvPr>
            <p:cNvSpPr>
              <a:spLocks/>
            </p:cNvSpPr>
            <p:nvPr/>
          </p:nvSpPr>
          <p:spPr bwMode="auto">
            <a:xfrm>
              <a:off x="6510338" y="4283076"/>
              <a:ext cx="561975" cy="109538"/>
            </a:xfrm>
            <a:custGeom>
              <a:avLst/>
              <a:gdLst>
                <a:gd name="T0" fmla="*/ 349 w 354"/>
                <a:gd name="T1" fmla="*/ 38 h 69"/>
                <a:gd name="T2" fmla="*/ 349 w 354"/>
                <a:gd name="T3" fmla="*/ 38 h 69"/>
                <a:gd name="T4" fmla="*/ 352 w 354"/>
                <a:gd name="T5" fmla="*/ 40 h 69"/>
                <a:gd name="T6" fmla="*/ 354 w 354"/>
                <a:gd name="T7" fmla="*/ 42 h 69"/>
                <a:gd name="T8" fmla="*/ 354 w 354"/>
                <a:gd name="T9" fmla="*/ 44 h 69"/>
                <a:gd name="T10" fmla="*/ 352 w 354"/>
                <a:gd name="T11" fmla="*/ 45 h 69"/>
                <a:gd name="T12" fmla="*/ 341 w 354"/>
                <a:gd name="T13" fmla="*/ 49 h 69"/>
                <a:gd name="T14" fmla="*/ 325 w 354"/>
                <a:gd name="T15" fmla="*/ 53 h 69"/>
                <a:gd name="T16" fmla="*/ 192 w 354"/>
                <a:gd name="T17" fmla="*/ 67 h 69"/>
                <a:gd name="T18" fmla="*/ 192 w 354"/>
                <a:gd name="T19" fmla="*/ 67 h 69"/>
                <a:gd name="T20" fmla="*/ 171 w 354"/>
                <a:gd name="T21" fmla="*/ 69 h 69"/>
                <a:gd name="T22" fmla="*/ 151 w 354"/>
                <a:gd name="T23" fmla="*/ 69 h 69"/>
                <a:gd name="T24" fmla="*/ 133 w 354"/>
                <a:gd name="T25" fmla="*/ 67 h 69"/>
                <a:gd name="T26" fmla="*/ 120 w 354"/>
                <a:gd name="T27" fmla="*/ 66 h 69"/>
                <a:gd name="T28" fmla="*/ 5 w 354"/>
                <a:gd name="T29" fmla="*/ 31 h 69"/>
                <a:gd name="T30" fmla="*/ 5 w 354"/>
                <a:gd name="T31" fmla="*/ 31 h 69"/>
                <a:gd name="T32" fmla="*/ 2 w 354"/>
                <a:gd name="T33" fmla="*/ 29 h 69"/>
                <a:gd name="T34" fmla="*/ 0 w 354"/>
                <a:gd name="T35" fmla="*/ 27 h 69"/>
                <a:gd name="T36" fmla="*/ 0 w 354"/>
                <a:gd name="T37" fmla="*/ 25 h 69"/>
                <a:gd name="T38" fmla="*/ 2 w 354"/>
                <a:gd name="T39" fmla="*/ 24 h 69"/>
                <a:gd name="T40" fmla="*/ 11 w 354"/>
                <a:gd name="T41" fmla="*/ 20 h 69"/>
                <a:gd name="T42" fmla="*/ 27 w 354"/>
                <a:gd name="T43" fmla="*/ 18 h 69"/>
                <a:gd name="T44" fmla="*/ 161 w 354"/>
                <a:gd name="T45" fmla="*/ 2 h 69"/>
                <a:gd name="T46" fmla="*/ 161 w 354"/>
                <a:gd name="T47" fmla="*/ 2 h 69"/>
                <a:gd name="T48" fmla="*/ 182 w 354"/>
                <a:gd name="T49" fmla="*/ 0 h 69"/>
                <a:gd name="T50" fmla="*/ 202 w 354"/>
                <a:gd name="T51" fmla="*/ 0 h 69"/>
                <a:gd name="T52" fmla="*/ 219 w 354"/>
                <a:gd name="T53" fmla="*/ 2 h 69"/>
                <a:gd name="T54" fmla="*/ 234 w 354"/>
                <a:gd name="T55" fmla="*/ 3 h 69"/>
                <a:gd name="T56" fmla="*/ 349 w 354"/>
                <a:gd name="T57" fmla="*/ 3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4" h="69">
                  <a:moveTo>
                    <a:pt x="349" y="38"/>
                  </a:moveTo>
                  <a:lnTo>
                    <a:pt x="349" y="38"/>
                  </a:lnTo>
                  <a:lnTo>
                    <a:pt x="352" y="40"/>
                  </a:lnTo>
                  <a:lnTo>
                    <a:pt x="354" y="42"/>
                  </a:lnTo>
                  <a:lnTo>
                    <a:pt x="354" y="44"/>
                  </a:lnTo>
                  <a:lnTo>
                    <a:pt x="352" y="45"/>
                  </a:lnTo>
                  <a:lnTo>
                    <a:pt x="341" y="49"/>
                  </a:lnTo>
                  <a:lnTo>
                    <a:pt x="325" y="53"/>
                  </a:lnTo>
                  <a:lnTo>
                    <a:pt x="192" y="67"/>
                  </a:lnTo>
                  <a:lnTo>
                    <a:pt x="192" y="67"/>
                  </a:lnTo>
                  <a:lnTo>
                    <a:pt x="171" y="69"/>
                  </a:lnTo>
                  <a:lnTo>
                    <a:pt x="151" y="69"/>
                  </a:lnTo>
                  <a:lnTo>
                    <a:pt x="133" y="67"/>
                  </a:lnTo>
                  <a:lnTo>
                    <a:pt x="120" y="66"/>
                  </a:lnTo>
                  <a:lnTo>
                    <a:pt x="5" y="31"/>
                  </a:lnTo>
                  <a:lnTo>
                    <a:pt x="5" y="31"/>
                  </a:lnTo>
                  <a:lnTo>
                    <a:pt x="2" y="29"/>
                  </a:lnTo>
                  <a:lnTo>
                    <a:pt x="0" y="27"/>
                  </a:lnTo>
                  <a:lnTo>
                    <a:pt x="0" y="25"/>
                  </a:lnTo>
                  <a:lnTo>
                    <a:pt x="2" y="24"/>
                  </a:lnTo>
                  <a:lnTo>
                    <a:pt x="11" y="20"/>
                  </a:lnTo>
                  <a:lnTo>
                    <a:pt x="27" y="18"/>
                  </a:lnTo>
                  <a:lnTo>
                    <a:pt x="161" y="2"/>
                  </a:lnTo>
                  <a:lnTo>
                    <a:pt x="161" y="2"/>
                  </a:lnTo>
                  <a:lnTo>
                    <a:pt x="182" y="0"/>
                  </a:lnTo>
                  <a:lnTo>
                    <a:pt x="202" y="0"/>
                  </a:lnTo>
                  <a:lnTo>
                    <a:pt x="219" y="2"/>
                  </a:lnTo>
                  <a:lnTo>
                    <a:pt x="234" y="3"/>
                  </a:lnTo>
                  <a:lnTo>
                    <a:pt x="349" y="38"/>
                  </a:lnTo>
                  <a:close/>
                </a:path>
              </a:pathLst>
            </a:custGeom>
            <a:solidFill>
              <a:srgbClr val="5AB5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8" name="Freeform 43">
              <a:extLst>
                <a:ext uri="{FF2B5EF4-FFF2-40B4-BE49-F238E27FC236}">
                  <a16:creationId xmlns:a16="http://schemas.microsoft.com/office/drawing/2014/main" xmlns="" id="{C626D93C-187C-475F-AA0F-98C569ECC4EF}"/>
                </a:ext>
              </a:extLst>
            </p:cNvPr>
            <p:cNvSpPr>
              <a:spLocks/>
            </p:cNvSpPr>
            <p:nvPr/>
          </p:nvSpPr>
          <p:spPr bwMode="auto">
            <a:xfrm>
              <a:off x="6556376" y="4286251"/>
              <a:ext cx="161925" cy="84138"/>
            </a:xfrm>
            <a:custGeom>
              <a:avLst/>
              <a:gdLst>
                <a:gd name="T0" fmla="*/ 100 w 102"/>
                <a:gd name="T1" fmla="*/ 32 h 53"/>
                <a:gd name="T2" fmla="*/ 6 w 102"/>
                <a:gd name="T3" fmla="*/ 3 h 53"/>
                <a:gd name="T4" fmla="*/ 6 w 102"/>
                <a:gd name="T5" fmla="*/ 3 h 53"/>
                <a:gd name="T6" fmla="*/ 2 w 102"/>
                <a:gd name="T7" fmla="*/ 1 h 53"/>
                <a:gd name="T8" fmla="*/ 0 w 102"/>
                <a:gd name="T9" fmla="*/ 0 h 53"/>
                <a:gd name="T10" fmla="*/ 2 w 102"/>
                <a:gd name="T11" fmla="*/ 22 h 53"/>
                <a:gd name="T12" fmla="*/ 2 w 102"/>
                <a:gd name="T13" fmla="*/ 22 h 53"/>
                <a:gd name="T14" fmla="*/ 4 w 102"/>
                <a:gd name="T15" fmla="*/ 23 h 53"/>
                <a:gd name="T16" fmla="*/ 7 w 102"/>
                <a:gd name="T17" fmla="*/ 25 h 53"/>
                <a:gd name="T18" fmla="*/ 102 w 102"/>
                <a:gd name="T19" fmla="*/ 53 h 53"/>
                <a:gd name="T20" fmla="*/ 100 w 102"/>
                <a:gd name="T21" fmla="*/ 3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53">
                  <a:moveTo>
                    <a:pt x="100" y="32"/>
                  </a:moveTo>
                  <a:lnTo>
                    <a:pt x="6" y="3"/>
                  </a:lnTo>
                  <a:lnTo>
                    <a:pt x="6" y="3"/>
                  </a:lnTo>
                  <a:lnTo>
                    <a:pt x="2" y="1"/>
                  </a:lnTo>
                  <a:lnTo>
                    <a:pt x="0" y="0"/>
                  </a:lnTo>
                  <a:lnTo>
                    <a:pt x="2" y="22"/>
                  </a:lnTo>
                  <a:lnTo>
                    <a:pt x="2" y="22"/>
                  </a:lnTo>
                  <a:lnTo>
                    <a:pt x="4" y="23"/>
                  </a:lnTo>
                  <a:lnTo>
                    <a:pt x="7" y="25"/>
                  </a:lnTo>
                  <a:lnTo>
                    <a:pt x="102" y="53"/>
                  </a:lnTo>
                  <a:lnTo>
                    <a:pt x="100" y="32"/>
                  </a:lnTo>
                  <a:close/>
                </a:path>
              </a:pathLst>
            </a:custGeom>
            <a:solidFill>
              <a:srgbClr val="FCBC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9" name="Freeform 44">
              <a:extLst>
                <a:ext uri="{FF2B5EF4-FFF2-40B4-BE49-F238E27FC236}">
                  <a16:creationId xmlns:a16="http://schemas.microsoft.com/office/drawing/2014/main" xmlns="" id="{4C8AB555-5286-4E9A-8AFA-B88AE0677C27}"/>
                </a:ext>
              </a:extLst>
            </p:cNvPr>
            <p:cNvSpPr>
              <a:spLocks/>
            </p:cNvSpPr>
            <p:nvPr/>
          </p:nvSpPr>
          <p:spPr bwMode="auto">
            <a:xfrm>
              <a:off x="6715126" y="4308476"/>
              <a:ext cx="311150" cy="66675"/>
            </a:xfrm>
            <a:custGeom>
              <a:avLst/>
              <a:gdLst>
                <a:gd name="T0" fmla="*/ 194 w 196"/>
                <a:gd name="T1" fmla="*/ 0 h 42"/>
                <a:gd name="T2" fmla="*/ 194 w 196"/>
                <a:gd name="T3" fmla="*/ 2 h 42"/>
                <a:gd name="T4" fmla="*/ 192 w 196"/>
                <a:gd name="T5" fmla="*/ 2 h 42"/>
                <a:gd name="T6" fmla="*/ 190 w 196"/>
                <a:gd name="T7" fmla="*/ 4 h 42"/>
                <a:gd name="T8" fmla="*/ 190 w 196"/>
                <a:gd name="T9" fmla="*/ 4 h 42"/>
                <a:gd name="T10" fmla="*/ 187 w 196"/>
                <a:gd name="T11" fmla="*/ 4 h 42"/>
                <a:gd name="T12" fmla="*/ 185 w 196"/>
                <a:gd name="T13" fmla="*/ 6 h 42"/>
                <a:gd name="T14" fmla="*/ 181 w 196"/>
                <a:gd name="T15" fmla="*/ 6 h 42"/>
                <a:gd name="T16" fmla="*/ 178 w 196"/>
                <a:gd name="T17" fmla="*/ 6 h 42"/>
                <a:gd name="T18" fmla="*/ 174 w 196"/>
                <a:gd name="T19" fmla="*/ 8 h 42"/>
                <a:gd name="T20" fmla="*/ 170 w 196"/>
                <a:gd name="T21" fmla="*/ 8 h 42"/>
                <a:gd name="T22" fmla="*/ 59 w 196"/>
                <a:gd name="T23" fmla="*/ 20 h 42"/>
                <a:gd name="T24" fmla="*/ 48 w 196"/>
                <a:gd name="T25" fmla="*/ 22 h 42"/>
                <a:gd name="T26" fmla="*/ 42 w 196"/>
                <a:gd name="T27" fmla="*/ 22 h 42"/>
                <a:gd name="T28" fmla="*/ 39 w 196"/>
                <a:gd name="T29" fmla="*/ 22 h 42"/>
                <a:gd name="T30" fmla="*/ 35 w 196"/>
                <a:gd name="T31" fmla="*/ 22 h 42"/>
                <a:gd name="T32" fmla="*/ 30 w 196"/>
                <a:gd name="T33" fmla="*/ 22 h 42"/>
                <a:gd name="T34" fmla="*/ 26 w 196"/>
                <a:gd name="T35" fmla="*/ 22 h 42"/>
                <a:gd name="T36" fmla="*/ 22 w 196"/>
                <a:gd name="T37" fmla="*/ 22 h 42"/>
                <a:gd name="T38" fmla="*/ 19 w 196"/>
                <a:gd name="T39" fmla="*/ 22 h 42"/>
                <a:gd name="T40" fmla="*/ 15 w 196"/>
                <a:gd name="T41" fmla="*/ 20 h 42"/>
                <a:gd name="T42" fmla="*/ 11 w 196"/>
                <a:gd name="T43" fmla="*/ 20 h 42"/>
                <a:gd name="T44" fmla="*/ 8 w 196"/>
                <a:gd name="T45" fmla="*/ 20 h 42"/>
                <a:gd name="T46" fmla="*/ 2 w 196"/>
                <a:gd name="T47" fmla="*/ 20 h 42"/>
                <a:gd name="T48" fmla="*/ 2 w 196"/>
                <a:gd name="T49" fmla="*/ 39 h 42"/>
                <a:gd name="T50" fmla="*/ 6 w 196"/>
                <a:gd name="T51" fmla="*/ 40 h 42"/>
                <a:gd name="T52" fmla="*/ 10 w 196"/>
                <a:gd name="T53" fmla="*/ 40 h 42"/>
                <a:gd name="T54" fmla="*/ 10 w 196"/>
                <a:gd name="T55" fmla="*/ 40 h 42"/>
                <a:gd name="T56" fmla="*/ 13 w 196"/>
                <a:gd name="T57" fmla="*/ 42 h 42"/>
                <a:gd name="T58" fmla="*/ 17 w 196"/>
                <a:gd name="T59" fmla="*/ 42 h 42"/>
                <a:gd name="T60" fmla="*/ 17 w 196"/>
                <a:gd name="T61" fmla="*/ 42 h 42"/>
                <a:gd name="T62" fmla="*/ 21 w 196"/>
                <a:gd name="T63" fmla="*/ 42 h 42"/>
                <a:gd name="T64" fmla="*/ 24 w 196"/>
                <a:gd name="T65" fmla="*/ 42 h 42"/>
                <a:gd name="T66" fmla="*/ 26 w 196"/>
                <a:gd name="T67" fmla="*/ 42 h 42"/>
                <a:gd name="T68" fmla="*/ 28 w 196"/>
                <a:gd name="T69" fmla="*/ 42 h 42"/>
                <a:gd name="T70" fmla="*/ 32 w 196"/>
                <a:gd name="T71" fmla="*/ 42 h 42"/>
                <a:gd name="T72" fmla="*/ 32 w 196"/>
                <a:gd name="T73" fmla="*/ 42 h 42"/>
                <a:gd name="T74" fmla="*/ 37 w 196"/>
                <a:gd name="T75" fmla="*/ 42 h 42"/>
                <a:gd name="T76" fmla="*/ 39 w 196"/>
                <a:gd name="T77" fmla="*/ 42 h 42"/>
                <a:gd name="T78" fmla="*/ 41 w 196"/>
                <a:gd name="T79" fmla="*/ 42 h 42"/>
                <a:gd name="T80" fmla="*/ 44 w 196"/>
                <a:gd name="T81" fmla="*/ 42 h 42"/>
                <a:gd name="T82" fmla="*/ 48 w 196"/>
                <a:gd name="T83" fmla="*/ 42 h 42"/>
                <a:gd name="T84" fmla="*/ 50 w 196"/>
                <a:gd name="T85" fmla="*/ 42 h 42"/>
                <a:gd name="T86" fmla="*/ 59 w 196"/>
                <a:gd name="T87" fmla="*/ 40 h 42"/>
                <a:gd name="T88" fmla="*/ 172 w 196"/>
                <a:gd name="T89" fmla="*/ 28 h 42"/>
                <a:gd name="T90" fmla="*/ 176 w 196"/>
                <a:gd name="T91" fmla="*/ 28 h 42"/>
                <a:gd name="T92" fmla="*/ 178 w 196"/>
                <a:gd name="T93" fmla="*/ 28 h 42"/>
                <a:gd name="T94" fmla="*/ 179 w 196"/>
                <a:gd name="T95" fmla="*/ 28 h 42"/>
                <a:gd name="T96" fmla="*/ 183 w 196"/>
                <a:gd name="T97" fmla="*/ 26 h 42"/>
                <a:gd name="T98" fmla="*/ 185 w 196"/>
                <a:gd name="T99" fmla="*/ 26 h 42"/>
                <a:gd name="T100" fmla="*/ 187 w 196"/>
                <a:gd name="T101" fmla="*/ 26 h 42"/>
                <a:gd name="T102" fmla="*/ 189 w 196"/>
                <a:gd name="T103" fmla="*/ 26 h 42"/>
                <a:gd name="T104" fmla="*/ 190 w 196"/>
                <a:gd name="T105" fmla="*/ 24 h 42"/>
                <a:gd name="T106" fmla="*/ 192 w 196"/>
                <a:gd name="T107" fmla="*/ 24 h 42"/>
                <a:gd name="T108" fmla="*/ 192 w 196"/>
                <a:gd name="T109" fmla="*/ 24 h 42"/>
                <a:gd name="T110" fmla="*/ 194 w 196"/>
                <a:gd name="T111" fmla="*/ 24 h 42"/>
                <a:gd name="T112" fmla="*/ 194 w 196"/>
                <a:gd name="T113" fmla="*/ 22 h 42"/>
                <a:gd name="T114" fmla="*/ 196 w 196"/>
                <a:gd name="T115" fmla="*/ 22 h 42"/>
                <a:gd name="T116" fmla="*/ 196 w 196"/>
                <a:gd name="T117" fmla="*/ 22 h 42"/>
                <a:gd name="T118" fmla="*/ 196 w 196"/>
                <a:gd name="T119" fmla="*/ 22 h 42"/>
                <a:gd name="T120" fmla="*/ 196 w 196"/>
                <a:gd name="T121" fmla="*/ 2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6" h="42">
                  <a:moveTo>
                    <a:pt x="194" y="0"/>
                  </a:moveTo>
                  <a:lnTo>
                    <a:pt x="194" y="0"/>
                  </a:lnTo>
                  <a:lnTo>
                    <a:pt x="194" y="0"/>
                  </a:lnTo>
                  <a:lnTo>
                    <a:pt x="194" y="0"/>
                  </a:lnTo>
                  <a:lnTo>
                    <a:pt x="194" y="2"/>
                  </a:lnTo>
                  <a:lnTo>
                    <a:pt x="194" y="2"/>
                  </a:lnTo>
                  <a:lnTo>
                    <a:pt x="194" y="2"/>
                  </a:lnTo>
                  <a:lnTo>
                    <a:pt x="192" y="2"/>
                  </a:lnTo>
                  <a:lnTo>
                    <a:pt x="192" y="2"/>
                  </a:lnTo>
                  <a:lnTo>
                    <a:pt x="192" y="2"/>
                  </a:lnTo>
                  <a:lnTo>
                    <a:pt x="192" y="2"/>
                  </a:lnTo>
                  <a:lnTo>
                    <a:pt x="190" y="4"/>
                  </a:lnTo>
                  <a:lnTo>
                    <a:pt x="190" y="4"/>
                  </a:lnTo>
                  <a:lnTo>
                    <a:pt x="190" y="4"/>
                  </a:lnTo>
                  <a:lnTo>
                    <a:pt x="190" y="4"/>
                  </a:lnTo>
                  <a:lnTo>
                    <a:pt x="189" y="4"/>
                  </a:lnTo>
                  <a:lnTo>
                    <a:pt x="189" y="4"/>
                  </a:lnTo>
                  <a:lnTo>
                    <a:pt x="187" y="4"/>
                  </a:lnTo>
                  <a:lnTo>
                    <a:pt x="187" y="4"/>
                  </a:lnTo>
                  <a:lnTo>
                    <a:pt x="185" y="6"/>
                  </a:lnTo>
                  <a:lnTo>
                    <a:pt x="185" y="6"/>
                  </a:lnTo>
                  <a:lnTo>
                    <a:pt x="183" y="6"/>
                  </a:lnTo>
                  <a:lnTo>
                    <a:pt x="181" y="6"/>
                  </a:lnTo>
                  <a:lnTo>
                    <a:pt x="181" y="6"/>
                  </a:lnTo>
                  <a:lnTo>
                    <a:pt x="181" y="6"/>
                  </a:lnTo>
                  <a:lnTo>
                    <a:pt x="178" y="6"/>
                  </a:lnTo>
                  <a:lnTo>
                    <a:pt x="178" y="6"/>
                  </a:lnTo>
                  <a:lnTo>
                    <a:pt x="178" y="6"/>
                  </a:lnTo>
                  <a:lnTo>
                    <a:pt x="176" y="8"/>
                  </a:lnTo>
                  <a:lnTo>
                    <a:pt x="174" y="8"/>
                  </a:lnTo>
                  <a:lnTo>
                    <a:pt x="172" y="8"/>
                  </a:lnTo>
                  <a:lnTo>
                    <a:pt x="172" y="8"/>
                  </a:lnTo>
                  <a:lnTo>
                    <a:pt x="170" y="8"/>
                  </a:lnTo>
                  <a:lnTo>
                    <a:pt x="61" y="20"/>
                  </a:lnTo>
                  <a:lnTo>
                    <a:pt x="59" y="20"/>
                  </a:lnTo>
                  <a:lnTo>
                    <a:pt x="59" y="20"/>
                  </a:lnTo>
                  <a:lnTo>
                    <a:pt x="50" y="22"/>
                  </a:lnTo>
                  <a:lnTo>
                    <a:pt x="48" y="22"/>
                  </a:lnTo>
                  <a:lnTo>
                    <a:pt x="48" y="22"/>
                  </a:lnTo>
                  <a:lnTo>
                    <a:pt x="48" y="22"/>
                  </a:lnTo>
                  <a:lnTo>
                    <a:pt x="44" y="22"/>
                  </a:lnTo>
                  <a:lnTo>
                    <a:pt x="42" y="22"/>
                  </a:lnTo>
                  <a:lnTo>
                    <a:pt x="42" y="22"/>
                  </a:lnTo>
                  <a:lnTo>
                    <a:pt x="39" y="22"/>
                  </a:lnTo>
                  <a:lnTo>
                    <a:pt x="39" y="22"/>
                  </a:lnTo>
                  <a:lnTo>
                    <a:pt x="39" y="22"/>
                  </a:lnTo>
                  <a:lnTo>
                    <a:pt x="35" y="22"/>
                  </a:lnTo>
                  <a:lnTo>
                    <a:pt x="35" y="22"/>
                  </a:lnTo>
                  <a:lnTo>
                    <a:pt x="35" y="22"/>
                  </a:lnTo>
                  <a:lnTo>
                    <a:pt x="30" y="22"/>
                  </a:lnTo>
                  <a:lnTo>
                    <a:pt x="30" y="22"/>
                  </a:lnTo>
                  <a:lnTo>
                    <a:pt x="30" y="22"/>
                  </a:lnTo>
                  <a:lnTo>
                    <a:pt x="26" y="22"/>
                  </a:lnTo>
                  <a:lnTo>
                    <a:pt x="26" y="22"/>
                  </a:lnTo>
                  <a:lnTo>
                    <a:pt x="26" y="22"/>
                  </a:lnTo>
                  <a:lnTo>
                    <a:pt x="22" y="22"/>
                  </a:lnTo>
                  <a:lnTo>
                    <a:pt x="22" y="22"/>
                  </a:lnTo>
                  <a:lnTo>
                    <a:pt x="22" y="22"/>
                  </a:lnTo>
                  <a:lnTo>
                    <a:pt x="19" y="22"/>
                  </a:lnTo>
                  <a:lnTo>
                    <a:pt x="19" y="22"/>
                  </a:lnTo>
                  <a:lnTo>
                    <a:pt x="19" y="22"/>
                  </a:lnTo>
                  <a:lnTo>
                    <a:pt x="15" y="22"/>
                  </a:lnTo>
                  <a:lnTo>
                    <a:pt x="15" y="20"/>
                  </a:lnTo>
                  <a:lnTo>
                    <a:pt x="15" y="20"/>
                  </a:lnTo>
                  <a:lnTo>
                    <a:pt x="11" y="20"/>
                  </a:lnTo>
                  <a:lnTo>
                    <a:pt x="11" y="20"/>
                  </a:lnTo>
                  <a:lnTo>
                    <a:pt x="11" y="20"/>
                  </a:lnTo>
                  <a:lnTo>
                    <a:pt x="8" y="20"/>
                  </a:lnTo>
                  <a:lnTo>
                    <a:pt x="8" y="20"/>
                  </a:lnTo>
                  <a:lnTo>
                    <a:pt x="6" y="20"/>
                  </a:lnTo>
                  <a:lnTo>
                    <a:pt x="4" y="20"/>
                  </a:lnTo>
                  <a:lnTo>
                    <a:pt x="2" y="20"/>
                  </a:lnTo>
                  <a:lnTo>
                    <a:pt x="2" y="20"/>
                  </a:lnTo>
                  <a:lnTo>
                    <a:pt x="0" y="18"/>
                  </a:lnTo>
                  <a:lnTo>
                    <a:pt x="2" y="39"/>
                  </a:lnTo>
                  <a:lnTo>
                    <a:pt x="2" y="39"/>
                  </a:lnTo>
                  <a:lnTo>
                    <a:pt x="4" y="40"/>
                  </a:lnTo>
                  <a:lnTo>
                    <a:pt x="6" y="40"/>
                  </a:lnTo>
                  <a:lnTo>
                    <a:pt x="8" y="40"/>
                  </a:lnTo>
                  <a:lnTo>
                    <a:pt x="8" y="40"/>
                  </a:lnTo>
                  <a:lnTo>
                    <a:pt x="10" y="40"/>
                  </a:lnTo>
                  <a:lnTo>
                    <a:pt x="10" y="40"/>
                  </a:lnTo>
                  <a:lnTo>
                    <a:pt x="10" y="40"/>
                  </a:lnTo>
                  <a:lnTo>
                    <a:pt x="10" y="40"/>
                  </a:lnTo>
                  <a:lnTo>
                    <a:pt x="13" y="42"/>
                  </a:lnTo>
                  <a:lnTo>
                    <a:pt x="13" y="42"/>
                  </a:lnTo>
                  <a:lnTo>
                    <a:pt x="13" y="42"/>
                  </a:lnTo>
                  <a:lnTo>
                    <a:pt x="13" y="42"/>
                  </a:lnTo>
                  <a:lnTo>
                    <a:pt x="15" y="42"/>
                  </a:lnTo>
                  <a:lnTo>
                    <a:pt x="17" y="42"/>
                  </a:lnTo>
                  <a:lnTo>
                    <a:pt x="17" y="42"/>
                  </a:lnTo>
                  <a:lnTo>
                    <a:pt x="17" y="42"/>
                  </a:lnTo>
                  <a:lnTo>
                    <a:pt x="17" y="42"/>
                  </a:lnTo>
                  <a:lnTo>
                    <a:pt x="21" y="42"/>
                  </a:lnTo>
                  <a:lnTo>
                    <a:pt x="21" y="42"/>
                  </a:lnTo>
                  <a:lnTo>
                    <a:pt x="21" y="42"/>
                  </a:lnTo>
                  <a:lnTo>
                    <a:pt x="22" y="42"/>
                  </a:lnTo>
                  <a:lnTo>
                    <a:pt x="22" y="42"/>
                  </a:lnTo>
                  <a:lnTo>
                    <a:pt x="24" y="42"/>
                  </a:lnTo>
                  <a:lnTo>
                    <a:pt x="24" y="42"/>
                  </a:lnTo>
                  <a:lnTo>
                    <a:pt x="24" y="42"/>
                  </a:lnTo>
                  <a:lnTo>
                    <a:pt x="26" y="42"/>
                  </a:lnTo>
                  <a:lnTo>
                    <a:pt x="28" y="42"/>
                  </a:lnTo>
                  <a:lnTo>
                    <a:pt x="28" y="42"/>
                  </a:lnTo>
                  <a:lnTo>
                    <a:pt x="28" y="42"/>
                  </a:lnTo>
                  <a:lnTo>
                    <a:pt x="28" y="42"/>
                  </a:lnTo>
                  <a:lnTo>
                    <a:pt x="30" y="42"/>
                  </a:lnTo>
                  <a:lnTo>
                    <a:pt x="32" y="42"/>
                  </a:lnTo>
                  <a:lnTo>
                    <a:pt x="32" y="42"/>
                  </a:lnTo>
                  <a:lnTo>
                    <a:pt x="32" y="42"/>
                  </a:lnTo>
                  <a:lnTo>
                    <a:pt x="32" y="42"/>
                  </a:lnTo>
                  <a:lnTo>
                    <a:pt x="35" y="42"/>
                  </a:lnTo>
                  <a:lnTo>
                    <a:pt x="37" y="42"/>
                  </a:lnTo>
                  <a:lnTo>
                    <a:pt x="37" y="42"/>
                  </a:lnTo>
                  <a:lnTo>
                    <a:pt x="37" y="42"/>
                  </a:lnTo>
                  <a:lnTo>
                    <a:pt x="39" y="42"/>
                  </a:lnTo>
                  <a:lnTo>
                    <a:pt x="39" y="42"/>
                  </a:lnTo>
                  <a:lnTo>
                    <a:pt x="41" y="42"/>
                  </a:lnTo>
                  <a:lnTo>
                    <a:pt x="41" y="42"/>
                  </a:lnTo>
                  <a:lnTo>
                    <a:pt x="41" y="42"/>
                  </a:lnTo>
                  <a:lnTo>
                    <a:pt x="42" y="42"/>
                  </a:lnTo>
                  <a:lnTo>
                    <a:pt x="44" y="42"/>
                  </a:lnTo>
                  <a:lnTo>
                    <a:pt x="44" y="42"/>
                  </a:lnTo>
                  <a:lnTo>
                    <a:pt x="44" y="42"/>
                  </a:lnTo>
                  <a:lnTo>
                    <a:pt x="46" y="42"/>
                  </a:lnTo>
                  <a:lnTo>
                    <a:pt x="48" y="42"/>
                  </a:lnTo>
                  <a:lnTo>
                    <a:pt x="48" y="42"/>
                  </a:lnTo>
                  <a:lnTo>
                    <a:pt x="50" y="42"/>
                  </a:lnTo>
                  <a:lnTo>
                    <a:pt x="50" y="42"/>
                  </a:lnTo>
                  <a:lnTo>
                    <a:pt x="50" y="42"/>
                  </a:lnTo>
                  <a:lnTo>
                    <a:pt x="50" y="42"/>
                  </a:lnTo>
                  <a:lnTo>
                    <a:pt x="59" y="40"/>
                  </a:lnTo>
                  <a:lnTo>
                    <a:pt x="61" y="40"/>
                  </a:lnTo>
                  <a:lnTo>
                    <a:pt x="63" y="40"/>
                  </a:lnTo>
                  <a:lnTo>
                    <a:pt x="172" y="28"/>
                  </a:lnTo>
                  <a:lnTo>
                    <a:pt x="174" y="28"/>
                  </a:lnTo>
                  <a:lnTo>
                    <a:pt x="174" y="28"/>
                  </a:lnTo>
                  <a:lnTo>
                    <a:pt x="176" y="28"/>
                  </a:lnTo>
                  <a:lnTo>
                    <a:pt x="178" y="28"/>
                  </a:lnTo>
                  <a:lnTo>
                    <a:pt x="178" y="28"/>
                  </a:lnTo>
                  <a:lnTo>
                    <a:pt x="178" y="28"/>
                  </a:lnTo>
                  <a:lnTo>
                    <a:pt x="179" y="28"/>
                  </a:lnTo>
                  <a:lnTo>
                    <a:pt x="179" y="28"/>
                  </a:lnTo>
                  <a:lnTo>
                    <a:pt x="179" y="28"/>
                  </a:lnTo>
                  <a:lnTo>
                    <a:pt x="179" y="28"/>
                  </a:lnTo>
                  <a:lnTo>
                    <a:pt x="183" y="26"/>
                  </a:lnTo>
                  <a:lnTo>
                    <a:pt x="183" y="26"/>
                  </a:lnTo>
                  <a:lnTo>
                    <a:pt x="183" y="26"/>
                  </a:lnTo>
                  <a:lnTo>
                    <a:pt x="185" y="26"/>
                  </a:lnTo>
                  <a:lnTo>
                    <a:pt x="185" y="26"/>
                  </a:lnTo>
                  <a:lnTo>
                    <a:pt x="185" y="26"/>
                  </a:lnTo>
                  <a:lnTo>
                    <a:pt x="187" y="26"/>
                  </a:lnTo>
                  <a:lnTo>
                    <a:pt x="187" y="26"/>
                  </a:lnTo>
                  <a:lnTo>
                    <a:pt x="189" y="26"/>
                  </a:lnTo>
                  <a:lnTo>
                    <a:pt x="189" y="26"/>
                  </a:lnTo>
                  <a:lnTo>
                    <a:pt x="189" y="26"/>
                  </a:lnTo>
                  <a:lnTo>
                    <a:pt x="190" y="24"/>
                  </a:lnTo>
                  <a:lnTo>
                    <a:pt x="190" y="24"/>
                  </a:lnTo>
                  <a:lnTo>
                    <a:pt x="190" y="24"/>
                  </a:lnTo>
                  <a:lnTo>
                    <a:pt x="190" y="24"/>
                  </a:lnTo>
                  <a:lnTo>
                    <a:pt x="192" y="24"/>
                  </a:lnTo>
                  <a:lnTo>
                    <a:pt x="192" y="24"/>
                  </a:lnTo>
                  <a:lnTo>
                    <a:pt x="192" y="24"/>
                  </a:lnTo>
                  <a:lnTo>
                    <a:pt x="192" y="24"/>
                  </a:lnTo>
                  <a:lnTo>
                    <a:pt x="192" y="24"/>
                  </a:lnTo>
                  <a:lnTo>
                    <a:pt x="192" y="24"/>
                  </a:lnTo>
                  <a:lnTo>
                    <a:pt x="194" y="24"/>
                  </a:lnTo>
                  <a:lnTo>
                    <a:pt x="194" y="24"/>
                  </a:lnTo>
                  <a:lnTo>
                    <a:pt x="194" y="24"/>
                  </a:lnTo>
                  <a:lnTo>
                    <a:pt x="194" y="22"/>
                  </a:lnTo>
                  <a:lnTo>
                    <a:pt x="194" y="22"/>
                  </a:lnTo>
                  <a:lnTo>
                    <a:pt x="194" y="22"/>
                  </a:lnTo>
                  <a:lnTo>
                    <a:pt x="196" y="22"/>
                  </a:lnTo>
                  <a:lnTo>
                    <a:pt x="196" y="22"/>
                  </a:lnTo>
                  <a:lnTo>
                    <a:pt x="196" y="22"/>
                  </a:lnTo>
                  <a:lnTo>
                    <a:pt x="196" y="22"/>
                  </a:lnTo>
                  <a:lnTo>
                    <a:pt x="196" y="22"/>
                  </a:lnTo>
                  <a:lnTo>
                    <a:pt x="196" y="22"/>
                  </a:lnTo>
                  <a:lnTo>
                    <a:pt x="196" y="22"/>
                  </a:lnTo>
                  <a:lnTo>
                    <a:pt x="196" y="22"/>
                  </a:lnTo>
                  <a:lnTo>
                    <a:pt x="196" y="20"/>
                  </a:lnTo>
                  <a:lnTo>
                    <a:pt x="196" y="20"/>
                  </a:lnTo>
                  <a:lnTo>
                    <a:pt x="196" y="20"/>
                  </a:lnTo>
                  <a:lnTo>
                    <a:pt x="196" y="20"/>
                  </a:lnTo>
                  <a:lnTo>
                    <a:pt x="194" y="0"/>
                  </a:lnTo>
                  <a:close/>
                </a:path>
              </a:pathLst>
            </a:custGeom>
            <a:solidFill>
              <a:srgbClr val="FCBC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40" name="Freeform 45">
              <a:extLst>
                <a:ext uri="{FF2B5EF4-FFF2-40B4-BE49-F238E27FC236}">
                  <a16:creationId xmlns:a16="http://schemas.microsoft.com/office/drawing/2014/main" xmlns="" id="{E14525E8-7868-41C3-8D73-6DE325EA1C20}"/>
                </a:ext>
              </a:extLst>
            </p:cNvPr>
            <p:cNvSpPr>
              <a:spLocks/>
            </p:cNvSpPr>
            <p:nvPr/>
          </p:nvSpPr>
          <p:spPr bwMode="auto">
            <a:xfrm>
              <a:off x="6556376" y="4251326"/>
              <a:ext cx="466725" cy="92075"/>
            </a:xfrm>
            <a:custGeom>
              <a:avLst/>
              <a:gdLst>
                <a:gd name="T0" fmla="*/ 289 w 294"/>
                <a:gd name="T1" fmla="*/ 33 h 58"/>
                <a:gd name="T2" fmla="*/ 289 w 294"/>
                <a:gd name="T3" fmla="*/ 33 h 58"/>
                <a:gd name="T4" fmla="*/ 294 w 294"/>
                <a:gd name="T5" fmla="*/ 36 h 58"/>
                <a:gd name="T6" fmla="*/ 294 w 294"/>
                <a:gd name="T7" fmla="*/ 36 h 58"/>
                <a:gd name="T8" fmla="*/ 292 w 294"/>
                <a:gd name="T9" fmla="*/ 38 h 58"/>
                <a:gd name="T10" fmla="*/ 285 w 294"/>
                <a:gd name="T11" fmla="*/ 42 h 58"/>
                <a:gd name="T12" fmla="*/ 270 w 294"/>
                <a:gd name="T13" fmla="*/ 44 h 58"/>
                <a:gd name="T14" fmla="*/ 161 w 294"/>
                <a:gd name="T15" fmla="*/ 56 h 58"/>
                <a:gd name="T16" fmla="*/ 161 w 294"/>
                <a:gd name="T17" fmla="*/ 56 h 58"/>
                <a:gd name="T18" fmla="*/ 142 w 294"/>
                <a:gd name="T19" fmla="*/ 58 h 58"/>
                <a:gd name="T20" fmla="*/ 126 w 294"/>
                <a:gd name="T21" fmla="*/ 58 h 58"/>
                <a:gd name="T22" fmla="*/ 111 w 294"/>
                <a:gd name="T23" fmla="*/ 56 h 58"/>
                <a:gd name="T24" fmla="*/ 100 w 294"/>
                <a:gd name="T25" fmla="*/ 54 h 58"/>
                <a:gd name="T26" fmla="*/ 6 w 294"/>
                <a:gd name="T27" fmla="*/ 25 h 58"/>
                <a:gd name="T28" fmla="*/ 6 w 294"/>
                <a:gd name="T29" fmla="*/ 25 h 58"/>
                <a:gd name="T30" fmla="*/ 0 w 294"/>
                <a:gd name="T31" fmla="*/ 23 h 58"/>
                <a:gd name="T32" fmla="*/ 0 w 294"/>
                <a:gd name="T33" fmla="*/ 22 h 58"/>
                <a:gd name="T34" fmla="*/ 2 w 294"/>
                <a:gd name="T35" fmla="*/ 20 h 58"/>
                <a:gd name="T36" fmla="*/ 11 w 294"/>
                <a:gd name="T37" fmla="*/ 18 h 58"/>
                <a:gd name="T38" fmla="*/ 24 w 294"/>
                <a:gd name="T39" fmla="*/ 14 h 58"/>
                <a:gd name="T40" fmla="*/ 135 w 294"/>
                <a:gd name="T41" fmla="*/ 2 h 58"/>
                <a:gd name="T42" fmla="*/ 135 w 294"/>
                <a:gd name="T43" fmla="*/ 2 h 58"/>
                <a:gd name="T44" fmla="*/ 152 w 294"/>
                <a:gd name="T45" fmla="*/ 0 h 58"/>
                <a:gd name="T46" fmla="*/ 168 w 294"/>
                <a:gd name="T47" fmla="*/ 0 h 58"/>
                <a:gd name="T48" fmla="*/ 183 w 294"/>
                <a:gd name="T49" fmla="*/ 2 h 58"/>
                <a:gd name="T50" fmla="*/ 194 w 294"/>
                <a:gd name="T51" fmla="*/ 3 h 58"/>
                <a:gd name="T52" fmla="*/ 289 w 294"/>
                <a:gd name="T53" fmla="*/ 3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58">
                  <a:moveTo>
                    <a:pt x="289" y="33"/>
                  </a:moveTo>
                  <a:lnTo>
                    <a:pt x="289" y="33"/>
                  </a:lnTo>
                  <a:lnTo>
                    <a:pt x="294" y="36"/>
                  </a:lnTo>
                  <a:lnTo>
                    <a:pt x="294" y="36"/>
                  </a:lnTo>
                  <a:lnTo>
                    <a:pt x="292" y="38"/>
                  </a:lnTo>
                  <a:lnTo>
                    <a:pt x="285" y="42"/>
                  </a:lnTo>
                  <a:lnTo>
                    <a:pt x="270" y="44"/>
                  </a:lnTo>
                  <a:lnTo>
                    <a:pt x="161" y="56"/>
                  </a:lnTo>
                  <a:lnTo>
                    <a:pt x="161" y="56"/>
                  </a:lnTo>
                  <a:lnTo>
                    <a:pt x="142" y="58"/>
                  </a:lnTo>
                  <a:lnTo>
                    <a:pt x="126" y="58"/>
                  </a:lnTo>
                  <a:lnTo>
                    <a:pt x="111" y="56"/>
                  </a:lnTo>
                  <a:lnTo>
                    <a:pt x="100" y="54"/>
                  </a:lnTo>
                  <a:lnTo>
                    <a:pt x="6" y="25"/>
                  </a:lnTo>
                  <a:lnTo>
                    <a:pt x="6" y="25"/>
                  </a:lnTo>
                  <a:lnTo>
                    <a:pt x="0" y="23"/>
                  </a:lnTo>
                  <a:lnTo>
                    <a:pt x="0" y="22"/>
                  </a:lnTo>
                  <a:lnTo>
                    <a:pt x="2" y="20"/>
                  </a:lnTo>
                  <a:lnTo>
                    <a:pt x="11" y="18"/>
                  </a:lnTo>
                  <a:lnTo>
                    <a:pt x="24" y="14"/>
                  </a:lnTo>
                  <a:lnTo>
                    <a:pt x="135" y="2"/>
                  </a:lnTo>
                  <a:lnTo>
                    <a:pt x="135" y="2"/>
                  </a:lnTo>
                  <a:lnTo>
                    <a:pt x="152" y="0"/>
                  </a:lnTo>
                  <a:lnTo>
                    <a:pt x="168" y="0"/>
                  </a:lnTo>
                  <a:lnTo>
                    <a:pt x="183" y="2"/>
                  </a:lnTo>
                  <a:lnTo>
                    <a:pt x="194" y="3"/>
                  </a:lnTo>
                  <a:lnTo>
                    <a:pt x="289" y="33"/>
                  </a:lnTo>
                  <a:close/>
                </a:path>
              </a:pathLst>
            </a:custGeom>
            <a:solidFill>
              <a:srgbClr val="F68D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41" name="Freeform 46">
              <a:extLst>
                <a:ext uri="{FF2B5EF4-FFF2-40B4-BE49-F238E27FC236}">
                  <a16:creationId xmlns:a16="http://schemas.microsoft.com/office/drawing/2014/main" xmlns="" id="{831E946F-3B18-4BAB-BC6A-D6322C9C15B0}"/>
                </a:ext>
              </a:extLst>
            </p:cNvPr>
            <p:cNvSpPr>
              <a:spLocks/>
            </p:cNvSpPr>
            <p:nvPr/>
          </p:nvSpPr>
          <p:spPr bwMode="auto">
            <a:xfrm>
              <a:off x="6510338" y="4140201"/>
              <a:ext cx="190500" cy="174625"/>
            </a:xfrm>
            <a:custGeom>
              <a:avLst/>
              <a:gdLst>
                <a:gd name="T0" fmla="*/ 120 w 120"/>
                <a:gd name="T1" fmla="*/ 40 h 110"/>
                <a:gd name="T2" fmla="*/ 5 w 120"/>
                <a:gd name="T3" fmla="*/ 6 h 110"/>
                <a:gd name="T4" fmla="*/ 5 w 120"/>
                <a:gd name="T5" fmla="*/ 6 h 110"/>
                <a:gd name="T6" fmla="*/ 2 w 120"/>
                <a:gd name="T7" fmla="*/ 2 h 110"/>
                <a:gd name="T8" fmla="*/ 0 w 120"/>
                <a:gd name="T9" fmla="*/ 0 h 110"/>
                <a:gd name="T10" fmla="*/ 0 w 120"/>
                <a:gd name="T11" fmla="*/ 72 h 110"/>
                <a:gd name="T12" fmla="*/ 0 w 120"/>
                <a:gd name="T13" fmla="*/ 72 h 110"/>
                <a:gd name="T14" fmla="*/ 2 w 120"/>
                <a:gd name="T15" fmla="*/ 73 h 110"/>
                <a:gd name="T16" fmla="*/ 7 w 120"/>
                <a:gd name="T17" fmla="*/ 75 h 110"/>
                <a:gd name="T18" fmla="*/ 120 w 120"/>
                <a:gd name="T19" fmla="*/ 110 h 110"/>
                <a:gd name="T20" fmla="*/ 120 w 120"/>
                <a:gd name="T21" fmla="*/ 4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10">
                  <a:moveTo>
                    <a:pt x="120" y="40"/>
                  </a:moveTo>
                  <a:lnTo>
                    <a:pt x="5" y="6"/>
                  </a:lnTo>
                  <a:lnTo>
                    <a:pt x="5" y="6"/>
                  </a:lnTo>
                  <a:lnTo>
                    <a:pt x="2" y="2"/>
                  </a:lnTo>
                  <a:lnTo>
                    <a:pt x="0" y="0"/>
                  </a:lnTo>
                  <a:lnTo>
                    <a:pt x="0" y="72"/>
                  </a:lnTo>
                  <a:lnTo>
                    <a:pt x="0" y="72"/>
                  </a:lnTo>
                  <a:lnTo>
                    <a:pt x="2" y="73"/>
                  </a:lnTo>
                  <a:lnTo>
                    <a:pt x="7" y="75"/>
                  </a:lnTo>
                  <a:lnTo>
                    <a:pt x="120" y="110"/>
                  </a:lnTo>
                  <a:lnTo>
                    <a:pt x="120" y="40"/>
                  </a:lnTo>
                  <a:close/>
                </a:path>
              </a:pathLst>
            </a:custGeom>
            <a:solidFill>
              <a:srgbClr val="B5D8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42" name="Freeform 47">
              <a:extLst>
                <a:ext uri="{FF2B5EF4-FFF2-40B4-BE49-F238E27FC236}">
                  <a16:creationId xmlns:a16="http://schemas.microsoft.com/office/drawing/2014/main" xmlns="" id="{62C2B6B4-7AAF-4AE2-8CCF-D4F9BDD9A2D1}"/>
                </a:ext>
              </a:extLst>
            </p:cNvPr>
            <p:cNvSpPr>
              <a:spLocks/>
            </p:cNvSpPr>
            <p:nvPr/>
          </p:nvSpPr>
          <p:spPr bwMode="auto">
            <a:xfrm>
              <a:off x="6700838" y="4167189"/>
              <a:ext cx="371475" cy="153988"/>
            </a:xfrm>
            <a:custGeom>
              <a:avLst/>
              <a:gdLst>
                <a:gd name="T0" fmla="*/ 234 w 234"/>
                <a:gd name="T1" fmla="*/ 2 h 97"/>
                <a:gd name="T2" fmla="*/ 232 w 234"/>
                <a:gd name="T3" fmla="*/ 3 h 97"/>
                <a:gd name="T4" fmla="*/ 229 w 234"/>
                <a:gd name="T5" fmla="*/ 5 h 97"/>
                <a:gd name="T6" fmla="*/ 225 w 234"/>
                <a:gd name="T7" fmla="*/ 5 h 97"/>
                <a:gd name="T8" fmla="*/ 223 w 234"/>
                <a:gd name="T9" fmla="*/ 7 h 97"/>
                <a:gd name="T10" fmla="*/ 218 w 234"/>
                <a:gd name="T11" fmla="*/ 7 h 97"/>
                <a:gd name="T12" fmla="*/ 214 w 234"/>
                <a:gd name="T13" fmla="*/ 9 h 97"/>
                <a:gd name="T14" fmla="*/ 207 w 234"/>
                <a:gd name="T15" fmla="*/ 9 h 97"/>
                <a:gd name="T16" fmla="*/ 72 w 234"/>
                <a:gd name="T17" fmla="*/ 25 h 97"/>
                <a:gd name="T18" fmla="*/ 59 w 234"/>
                <a:gd name="T19" fmla="*/ 27 h 97"/>
                <a:gd name="T20" fmla="*/ 55 w 234"/>
                <a:gd name="T21" fmla="*/ 27 h 97"/>
                <a:gd name="T22" fmla="*/ 51 w 234"/>
                <a:gd name="T23" fmla="*/ 27 h 97"/>
                <a:gd name="T24" fmla="*/ 46 w 234"/>
                <a:gd name="T25" fmla="*/ 27 h 97"/>
                <a:gd name="T26" fmla="*/ 41 w 234"/>
                <a:gd name="T27" fmla="*/ 27 h 97"/>
                <a:gd name="T28" fmla="*/ 39 w 234"/>
                <a:gd name="T29" fmla="*/ 27 h 97"/>
                <a:gd name="T30" fmla="*/ 33 w 234"/>
                <a:gd name="T31" fmla="*/ 27 h 97"/>
                <a:gd name="T32" fmla="*/ 31 w 234"/>
                <a:gd name="T33" fmla="*/ 27 h 97"/>
                <a:gd name="T34" fmla="*/ 26 w 234"/>
                <a:gd name="T35" fmla="*/ 27 h 97"/>
                <a:gd name="T36" fmla="*/ 24 w 234"/>
                <a:gd name="T37" fmla="*/ 27 h 97"/>
                <a:gd name="T38" fmla="*/ 19 w 234"/>
                <a:gd name="T39" fmla="*/ 25 h 97"/>
                <a:gd name="T40" fmla="*/ 17 w 234"/>
                <a:gd name="T41" fmla="*/ 25 h 97"/>
                <a:gd name="T42" fmla="*/ 9 w 234"/>
                <a:gd name="T43" fmla="*/ 25 h 97"/>
                <a:gd name="T44" fmla="*/ 6 w 234"/>
                <a:gd name="T45" fmla="*/ 25 h 97"/>
                <a:gd name="T46" fmla="*/ 0 w 234"/>
                <a:gd name="T47" fmla="*/ 93 h 97"/>
                <a:gd name="T48" fmla="*/ 11 w 234"/>
                <a:gd name="T49" fmla="*/ 95 h 97"/>
                <a:gd name="T50" fmla="*/ 15 w 234"/>
                <a:gd name="T51" fmla="*/ 97 h 97"/>
                <a:gd name="T52" fmla="*/ 20 w 234"/>
                <a:gd name="T53" fmla="*/ 97 h 97"/>
                <a:gd name="T54" fmla="*/ 22 w 234"/>
                <a:gd name="T55" fmla="*/ 97 h 97"/>
                <a:gd name="T56" fmla="*/ 28 w 234"/>
                <a:gd name="T57" fmla="*/ 97 h 97"/>
                <a:gd name="T58" fmla="*/ 30 w 234"/>
                <a:gd name="T59" fmla="*/ 97 h 97"/>
                <a:gd name="T60" fmla="*/ 35 w 234"/>
                <a:gd name="T61" fmla="*/ 97 h 97"/>
                <a:gd name="T62" fmla="*/ 37 w 234"/>
                <a:gd name="T63" fmla="*/ 97 h 97"/>
                <a:gd name="T64" fmla="*/ 42 w 234"/>
                <a:gd name="T65" fmla="*/ 97 h 97"/>
                <a:gd name="T66" fmla="*/ 46 w 234"/>
                <a:gd name="T67" fmla="*/ 97 h 97"/>
                <a:gd name="T68" fmla="*/ 50 w 234"/>
                <a:gd name="T69" fmla="*/ 97 h 97"/>
                <a:gd name="T70" fmla="*/ 53 w 234"/>
                <a:gd name="T71" fmla="*/ 97 h 97"/>
                <a:gd name="T72" fmla="*/ 57 w 234"/>
                <a:gd name="T73" fmla="*/ 97 h 97"/>
                <a:gd name="T74" fmla="*/ 72 w 234"/>
                <a:gd name="T75" fmla="*/ 95 h 97"/>
                <a:gd name="T76" fmla="*/ 207 w 234"/>
                <a:gd name="T77" fmla="*/ 80 h 97"/>
                <a:gd name="T78" fmla="*/ 212 w 234"/>
                <a:gd name="T79" fmla="*/ 78 h 97"/>
                <a:gd name="T80" fmla="*/ 216 w 234"/>
                <a:gd name="T81" fmla="*/ 78 h 97"/>
                <a:gd name="T82" fmla="*/ 221 w 234"/>
                <a:gd name="T83" fmla="*/ 76 h 97"/>
                <a:gd name="T84" fmla="*/ 223 w 234"/>
                <a:gd name="T85" fmla="*/ 76 h 97"/>
                <a:gd name="T86" fmla="*/ 229 w 234"/>
                <a:gd name="T87" fmla="*/ 75 h 97"/>
                <a:gd name="T88" fmla="*/ 232 w 234"/>
                <a:gd name="T89" fmla="*/ 73 h 97"/>
                <a:gd name="T90" fmla="*/ 234 w 234"/>
                <a:gd name="T91" fmla="*/ 73 h 97"/>
                <a:gd name="T92" fmla="*/ 234 w 234"/>
                <a:gd name="T93" fmla="*/ 7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4" h="97">
                  <a:moveTo>
                    <a:pt x="234" y="0"/>
                  </a:moveTo>
                  <a:lnTo>
                    <a:pt x="234" y="2"/>
                  </a:lnTo>
                  <a:lnTo>
                    <a:pt x="234" y="2"/>
                  </a:lnTo>
                  <a:lnTo>
                    <a:pt x="234" y="2"/>
                  </a:lnTo>
                  <a:lnTo>
                    <a:pt x="232" y="2"/>
                  </a:lnTo>
                  <a:lnTo>
                    <a:pt x="232" y="3"/>
                  </a:lnTo>
                  <a:lnTo>
                    <a:pt x="230" y="3"/>
                  </a:lnTo>
                  <a:lnTo>
                    <a:pt x="230" y="3"/>
                  </a:lnTo>
                  <a:lnTo>
                    <a:pt x="229" y="5"/>
                  </a:lnTo>
                  <a:lnTo>
                    <a:pt x="229" y="5"/>
                  </a:lnTo>
                  <a:lnTo>
                    <a:pt x="227" y="5"/>
                  </a:lnTo>
                  <a:lnTo>
                    <a:pt x="225" y="5"/>
                  </a:lnTo>
                  <a:lnTo>
                    <a:pt x="225" y="5"/>
                  </a:lnTo>
                  <a:lnTo>
                    <a:pt x="223" y="7"/>
                  </a:lnTo>
                  <a:lnTo>
                    <a:pt x="223" y="7"/>
                  </a:lnTo>
                  <a:lnTo>
                    <a:pt x="221" y="7"/>
                  </a:lnTo>
                  <a:lnTo>
                    <a:pt x="221" y="7"/>
                  </a:lnTo>
                  <a:lnTo>
                    <a:pt x="218" y="7"/>
                  </a:lnTo>
                  <a:lnTo>
                    <a:pt x="218" y="7"/>
                  </a:lnTo>
                  <a:lnTo>
                    <a:pt x="214" y="9"/>
                  </a:lnTo>
                  <a:lnTo>
                    <a:pt x="214" y="9"/>
                  </a:lnTo>
                  <a:lnTo>
                    <a:pt x="210" y="9"/>
                  </a:lnTo>
                  <a:lnTo>
                    <a:pt x="210" y="9"/>
                  </a:lnTo>
                  <a:lnTo>
                    <a:pt x="207" y="9"/>
                  </a:lnTo>
                  <a:lnTo>
                    <a:pt x="207" y="9"/>
                  </a:lnTo>
                  <a:lnTo>
                    <a:pt x="205" y="9"/>
                  </a:lnTo>
                  <a:lnTo>
                    <a:pt x="72" y="25"/>
                  </a:lnTo>
                  <a:lnTo>
                    <a:pt x="70" y="25"/>
                  </a:lnTo>
                  <a:lnTo>
                    <a:pt x="70" y="25"/>
                  </a:lnTo>
                  <a:lnTo>
                    <a:pt x="59" y="27"/>
                  </a:lnTo>
                  <a:lnTo>
                    <a:pt x="59" y="27"/>
                  </a:lnTo>
                  <a:lnTo>
                    <a:pt x="55" y="27"/>
                  </a:lnTo>
                  <a:lnTo>
                    <a:pt x="55" y="27"/>
                  </a:lnTo>
                  <a:lnTo>
                    <a:pt x="53" y="27"/>
                  </a:lnTo>
                  <a:lnTo>
                    <a:pt x="53" y="27"/>
                  </a:lnTo>
                  <a:lnTo>
                    <a:pt x="51" y="27"/>
                  </a:lnTo>
                  <a:lnTo>
                    <a:pt x="50" y="27"/>
                  </a:lnTo>
                  <a:lnTo>
                    <a:pt x="48" y="27"/>
                  </a:lnTo>
                  <a:lnTo>
                    <a:pt x="46" y="27"/>
                  </a:lnTo>
                  <a:lnTo>
                    <a:pt x="44" y="27"/>
                  </a:lnTo>
                  <a:lnTo>
                    <a:pt x="44" y="27"/>
                  </a:lnTo>
                  <a:lnTo>
                    <a:pt x="41" y="27"/>
                  </a:lnTo>
                  <a:lnTo>
                    <a:pt x="41" y="27"/>
                  </a:lnTo>
                  <a:lnTo>
                    <a:pt x="39" y="27"/>
                  </a:lnTo>
                  <a:lnTo>
                    <a:pt x="39" y="27"/>
                  </a:lnTo>
                  <a:lnTo>
                    <a:pt x="37" y="27"/>
                  </a:lnTo>
                  <a:lnTo>
                    <a:pt x="37" y="27"/>
                  </a:lnTo>
                  <a:lnTo>
                    <a:pt x="33" y="27"/>
                  </a:lnTo>
                  <a:lnTo>
                    <a:pt x="33" y="27"/>
                  </a:lnTo>
                  <a:lnTo>
                    <a:pt x="31" y="27"/>
                  </a:lnTo>
                  <a:lnTo>
                    <a:pt x="31" y="27"/>
                  </a:lnTo>
                  <a:lnTo>
                    <a:pt x="30" y="27"/>
                  </a:lnTo>
                  <a:lnTo>
                    <a:pt x="30" y="27"/>
                  </a:lnTo>
                  <a:lnTo>
                    <a:pt x="26" y="27"/>
                  </a:lnTo>
                  <a:lnTo>
                    <a:pt x="26" y="27"/>
                  </a:lnTo>
                  <a:lnTo>
                    <a:pt x="24" y="27"/>
                  </a:lnTo>
                  <a:lnTo>
                    <a:pt x="24" y="27"/>
                  </a:lnTo>
                  <a:lnTo>
                    <a:pt x="22" y="27"/>
                  </a:lnTo>
                  <a:lnTo>
                    <a:pt x="22" y="27"/>
                  </a:lnTo>
                  <a:lnTo>
                    <a:pt x="19" y="25"/>
                  </a:lnTo>
                  <a:lnTo>
                    <a:pt x="19" y="25"/>
                  </a:lnTo>
                  <a:lnTo>
                    <a:pt x="17" y="25"/>
                  </a:lnTo>
                  <a:lnTo>
                    <a:pt x="17" y="25"/>
                  </a:lnTo>
                  <a:lnTo>
                    <a:pt x="13" y="25"/>
                  </a:lnTo>
                  <a:lnTo>
                    <a:pt x="13" y="25"/>
                  </a:lnTo>
                  <a:lnTo>
                    <a:pt x="9" y="25"/>
                  </a:lnTo>
                  <a:lnTo>
                    <a:pt x="9" y="25"/>
                  </a:lnTo>
                  <a:lnTo>
                    <a:pt x="6" y="25"/>
                  </a:lnTo>
                  <a:lnTo>
                    <a:pt x="6" y="25"/>
                  </a:lnTo>
                  <a:lnTo>
                    <a:pt x="0" y="23"/>
                  </a:lnTo>
                  <a:lnTo>
                    <a:pt x="0" y="93"/>
                  </a:lnTo>
                  <a:lnTo>
                    <a:pt x="0" y="93"/>
                  </a:lnTo>
                  <a:lnTo>
                    <a:pt x="8" y="95"/>
                  </a:lnTo>
                  <a:lnTo>
                    <a:pt x="8" y="95"/>
                  </a:lnTo>
                  <a:lnTo>
                    <a:pt x="11" y="95"/>
                  </a:lnTo>
                  <a:lnTo>
                    <a:pt x="11" y="95"/>
                  </a:lnTo>
                  <a:lnTo>
                    <a:pt x="15" y="97"/>
                  </a:lnTo>
                  <a:lnTo>
                    <a:pt x="15" y="97"/>
                  </a:lnTo>
                  <a:lnTo>
                    <a:pt x="17" y="97"/>
                  </a:lnTo>
                  <a:lnTo>
                    <a:pt x="17" y="97"/>
                  </a:lnTo>
                  <a:lnTo>
                    <a:pt x="20" y="97"/>
                  </a:lnTo>
                  <a:lnTo>
                    <a:pt x="20" y="97"/>
                  </a:lnTo>
                  <a:lnTo>
                    <a:pt x="22" y="97"/>
                  </a:lnTo>
                  <a:lnTo>
                    <a:pt x="22" y="97"/>
                  </a:lnTo>
                  <a:lnTo>
                    <a:pt x="24" y="97"/>
                  </a:lnTo>
                  <a:lnTo>
                    <a:pt x="24" y="97"/>
                  </a:lnTo>
                  <a:lnTo>
                    <a:pt x="28" y="97"/>
                  </a:lnTo>
                  <a:lnTo>
                    <a:pt x="28" y="97"/>
                  </a:lnTo>
                  <a:lnTo>
                    <a:pt x="30" y="97"/>
                  </a:lnTo>
                  <a:lnTo>
                    <a:pt x="30" y="97"/>
                  </a:lnTo>
                  <a:lnTo>
                    <a:pt x="33" y="97"/>
                  </a:lnTo>
                  <a:lnTo>
                    <a:pt x="33" y="97"/>
                  </a:lnTo>
                  <a:lnTo>
                    <a:pt x="35" y="97"/>
                  </a:lnTo>
                  <a:lnTo>
                    <a:pt x="35" y="97"/>
                  </a:lnTo>
                  <a:lnTo>
                    <a:pt x="37" y="97"/>
                  </a:lnTo>
                  <a:lnTo>
                    <a:pt x="37" y="97"/>
                  </a:lnTo>
                  <a:lnTo>
                    <a:pt x="41" y="97"/>
                  </a:lnTo>
                  <a:lnTo>
                    <a:pt x="41" y="97"/>
                  </a:lnTo>
                  <a:lnTo>
                    <a:pt x="42" y="97"/>
                  </a:lnTo>
                  <a:lnTo>
                    <a:pt x="42" y="97"/>
                  </a:lnTo>
                  <a:lnTo>
                    <a:pt x="44" y="97"/>
                  </a:lnTo>
                  <a:lnTo>
                    <a:pt x="46" y="97"/>
                  </a:lnTo>
                  <a:lnTo>
                    <a:pt x="46" y="97"/>
                  </a:lnTo>
                  <a:lnTo>
                    <a:pt x="48" y="97"/>
                  </a:lnTo>
                  <a:lnTo>
                    <a:pt x="50" y="97"/>
                  </a:lnTo>
                  <a:lnTo>
                    <a:pt x="51" y="97"/>
                  </a:lnTo>
                  <a:lnTo>
                    <a:pt x="51" y="97"/>
                  </a:lnTo>
                  <a:lnTo>
                    <a:pt x="53" y="97"/>
                  </a:lnTo>
                  <a:lnTo>
                    <a:pt x="53" y="97"/>
                  </a:lnTo>
                  <a:lnTo>
                    <a:pt x="57" y="97"/>
                  </a:lnTo>
                  <a:lnTo>
                    <a:pt x="57" y="97"/>
                  </a:lnTo>
                  <a:lnTo>
                    <a:pt x="59" y="97"/>
                  </a:lnTo>
                  <a:lnTo>
                    <a:pt x="59" y="97"/>
                  </a:lnTo>
                  <a:lnTo>
                    <a:pt x="72" y="95"/>
                  </a:lnTo>
                  <a:lnTo>
                    <a:pt x="73" y="95"/>
                  </a:lnTo>
                  <a:lnTo>
                    <a:pt x="207" y="80"/>
                  </a:lnTo>
                  <a:lnTo>
                    <a:pt x="207" y="80"/>
                  </a:lnTo>
                  <a:lnTo>
                    <a:pt x="208" y="80"/>
                  </a:lnTo>
                  <a:lnTo>
                    <a:pt x="208" y="80"/>
                  </a:lnTo>
                  <a:lnTo>
                    <a:pt x="212" y="78"/>
                  </a:lnTo>
                  <a:lnTo>
                    <a:pt x="212" y="78"/>
                  </a:lnTo>
                  <a:lnTo>
                    <a:pt x="216" y="78"/>
                  </a:lnTo>
                  <a:lnTo>
                    <a:pt x="216" y="78"/>
                  </a:lnTo>
                  <a:lnTo>
                    <a:pt x="219" y="78"/>
                  </a:lnTo>
                  <a:lnTo>
                    <a:pt x="219" y="78"/>
                  </a:lnTo>
                  <a:lnTo>
                    <a:pt x="221" y="76"/>
                  </a:lnTo>
                  <a:lnTo>
                    <a:pt x="221" y="76"/>
                  </a:lnTo>
                  <a:lnTo>
                    <a:pt x="223" y="76"/>
                  </a:lnTo>
                  <a:lnTo>
                    <a:pt x="223" y="76"/>
                  </a:lnTo>
                  <a:lnTo>
                    <a:pt x="227" y="76"/>
                  </a:lnTo>
                  <a:lnTo>
                    <a:pt x="227" y="76"/>
                  </a:lnTo>
                  <a:lnTo>
                    <a:pt x="229" y="75"/>
                  </a:lnTo>
                  <a:lnTo>
                    <a:pt x="230" y="75"/>
                  </a:lnTo>
                  <a:lnTo>
                    <a:pt x="230" y="75"/>
                  </a:lnTo>
                  <a:lnTo>
                    <a:pt x="232" y="73"/>
                  </a:lnTo>
                  <a:lnTo>
                    <a:pt x="232" y="73"/>
                  </a:lnTo>
                  <a:lnTo>
                    <a:pt x="234" y="73"/>
                  </a:lnTo>
                  <a:lnTo>
                    <a:pt x="234" y="73"/>
                  </a:lnTo>
                  <a:lnTo>
                    <a:pt x="234" y="71"/>
                  </a:lnTo>
                  <a:lnTo>
                    <a:pt x="234" y="71"/>
                  </a:lnTo>
                  <a:lnTo>
                    <a:pt x="234" y="71"/>
                  </a:lnTo>
                  <a:lnTo>
                    <a:pt x="234" y="0"/>
                  </a:lnTo>
                  <a:close/>
                </a:path>
              </a:pathLst>
            </a:custGeom>
            <a:solidFill>
              <a:srgbClr val="C8E1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43" name="Freeform 48">
              <a:extLst>
                <a:ext uri="{FF2B5EF4-FFF2-40B4-BE49-F238E27FC236}">
                  <a16:creationId xmlns:a16="http://schemas.microsoft.com/office/drawing/2014/main" xmlns="" id="{94F77242-45DE-4E2C-8E8F-1693333A279D}"/>
                </a:ext>
              </a:extLst>
            </p:cNvPr>
            <p:cNvSpPr>
              <a:spLocks/>
            </p:cNvSpPr>
            <p:nvPr/>
          </p:nvSpPr>
          <p:spPr bwMode="auto">
            <a:xfrm>
              <a:off x="6510338" y="4100514"/>
              <a:ext cx="561975" cy="109538"/>
            </a:xfrm>
            <a:custGeom>
              <a:avLst/>
              <a:gdLst>
                <a:gd name="T0" fmla="*/ 349 w 354"/>
                <a:gd name="T1" fmla="*/ 38 h 69"/>
                <a:gd name="T2" fmla="*/ 349 w 354"/>
                <a:gd name="T3" fmla="*/ 38 h 69"/>
                <a:gd name="T4" fmla="*/ 352 w 354"/>
                <a:gd name="T5" fmla="*/ 40 h 69"/>
                <a:gd name="T6" fmla="*/ 354 w 354"/>
                <a:gd name="T7" fmla="*/ 42 h 69"/>
                <a:gd name="T8" fmla="*/ 354 w 354"/>
                <a:gd name="T9" fmla="*/ 44 h 69"/>
                <a:gd name="T10" fmla="*/ 352 w 354"/>
                <a:gd name="T11" fmla="*/ 45 h 69"/>
                <a:gd name="T12" fmla="*/ 341 w 354"/>
                <a:gd name="T13" fmla="*/ 49 h 69"/>
                <a:gd name="T14" fmla="*/ 325 w 354"/>
                <a:gd name="T15" fmla="*/ 51 h 69"/>
                <a:gd name="T16" fmla="*/ 192 w 354"/>
                <a:gd name="T17" fmla="*/ 67 h 69"/>
                <a:gd name="T18" fmla="*/ 192 w 354"/>
                <a:gd name="T19" fmla="*/ 67 h 69"/>
                <a:gd name="T20" fmla="*/ 171 w 354"/>
                <a:gd name="T21" fmla="*/ 69 h 69"/>
                <a:gd name="T22" fmla="*/ 151 w 354"/>
                <a:gd name="T23" fmla="*/ 69 h 69"/>
                <a:gd name="T24" fmla="*/ 133 w 354"/>
                <a:gd name="T25" fmla="*/ 67 h 69"/>
                <a:gd name="T26" fmla="*/ 120 w 354"/>
                <a:gd name="T27" fmla="*/ 65 h 69"/>
                <a:gd name="T28" fmla="*/ 5 w 354"/>
                <a:gd name="T29" fmla="*/ 31 h 69"/>
                <a:gd name="T30" fmla="*/ 5 w 354"/>
                <a:gd name="T31" fmla="*/ 31 h 69"/>
                <a:gd name="T32" fmla="*/ 2 w 354"/>
                <a:gd name="T33" fmla="*/ 29 h 69"/>
                <a:gd name="T34" fmla="*/ 0 w 354"/>
                <a:gd name="T35" fmla="*/ 27 h 69"/>
                <a:gd name="T36" fmla="*/ 0 w 354"/>
                <a:gd name="T37" fmla="*/ 25 h 69"/>
                <a:gd name="T38" fmla="*/ 2 w 354"/>
                <a:gd name="T39" fmla="*/ 23 h 69"/>
                <a:gd name="T40" fmla="*/ 11 w 354"/>
                <a:gd name="T41" fmla="*/ 20 h 69"/>
                <a:gd name="T42" fmla="*/ 27 w 354"/>
                <a:gd name="T43" fmla="*/ 16 h 69"/>
                <a:gd name="T44" fmla="*/ 161 w 354"/>
                <a:gd name="T45" fmla="*/ 2 h 69"/>
                <a:gd name="T46" fmla="*/ 161 w 354"/>
                <a:gd name="T47" fmla="*/ 2 h 69"/>
                <a:gd name="T48" fmla="*/ 182 w 354"/>
                <a:gd name="T49" fmla="*/ 0 h 69"/>
                <a:gd name="T50" fmla="*/ 202 w 354"/>
                <a:gd name="T51" fmla="*/ 0 h 69"/>
                <a:gd name="T52" fmla="*/ 219 w 354"/>
                <a:gd name="T53" fmla="*/ 2 h 69"/>
                <a:gd name="T54" fmla="*/ 234 w 354"/>
                <a:gd name="T55" fmla="*/ 3 h 69"/>
                <a:gd name="T56" fmla="*/ 349 w 354"/>
                <a:gd name="T57" fmla="*/ 3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4" h="69">
                  <a:moveTo>
                    <a:pt x="349" y="38"/>
                  </a:moveTo>
                  <a:lnTo>
                    <a:pt x="349" y="38"/>
                  </a:lnTo>
                  <a:lnTo>
                    <a:pt x="352" y="40"/>
                  </a:lnTo>
                  <a:lnTo>
                    <a:pt x="354" y="42"/>
                  </a:lnTo>
                  <a:lnTo>
                    <a:pt x="354" y="44"/>
                  </a:lnTo>
                  <a:lnTo>
                    <a:pt x="352" y="45"/>
                  </a:lnTo>
                  <a:lnTo>
                    <a:pt x="341" y="49"/>
                  </a:lnTo>
                  <a:lnTo>
                    <a:pt x="325" y="51"/>
                  </a:lnTo>
                  <a:lnTo>
                    <a:pt x="192" y="67"/>
                  </a:lnTo>
                  <a:lnTo>
                    <a:pt x="192" y="67"/>
                  </a:lnTo>
                  <a:lnTo>
                    <a:pt x="171" y="69"/>
                  </a:lnTo>
                  <a:lnTo>
                    <a:pt x="151" y="69"/>
                  </a:lnTo>
                  <a:lnTo>
                    <a:pt x="133" y="67"/>
                  </a:lnTo>
                  <a:lnTo>
                    <a:pt x="120" y="65"/>
                  </a:lnTo>
                  <a:lnTo>
                    <a:pt x="5" y="31"/>
                  </a:lnTo>
                  <a:lnTo>
                    <a:pt x="5" y="31"/>
                  </a:lnTo>
                  <a:lnTo>
                    <a:pt x="2" y="29"/>
                  </a:lnTo>
                  <a:lnTo>
                    <a:pt x="0" y="27"/>
                  </a:lnTo>
                  <a:lnTo>
                    <a:pt x="0" y="25"/>
                  </a:lnTo>
                  <a:lnTo>
                    <a:pt x="2" y="23"/>
                  </a:lnTo>
                  <a:lnTo>
                    <a:pt x="11" y="20"/>
                  </a:lnTo>
                  <a:lnTo>
                    <a:pt x="27" y="16"/>
                  </a:lnTo>
                  <a:lnTo>
                    <a:pt x="161" y="2"/>
                  </a:lnTo>
                  <a:lnTo>
                    <a:pt x="161" y="2"/>
                  </a:lnTo>
                  <a:lnTo>
                    <a:pt x="182" y="0"/>
                  </a:lnTo>
                  <a:lnTo>
                    <a:pt x="202" y="0"/>
                  </a:lnTo>
                  <a:lnTo>
                    <a:pt x="219" y="2"/>
                  </a:lnTo>
                  <a:lnTo>
                    <a:pt x="234" y="3"/>
                  </a:lnTo>
                  <a:lnTo>
                    <a:pt x="349" y="38"/>
                  </a:lnTo>
                  <a:close/>
                </a:path>
              </a:pathLst>
            </a:custGeom>
            <a:solidFill>
              <a:srgbClr val="5AB5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44" name="Freeform 49">
              <a:extLst>
                <a:ext uri="{FF2B5EF4-FFF2-40B4-BE49-F238E27FC236}">
                  <a16:creationId xmlns:a16="http://schemas.microsoft.com/office/drawing/2014/main" xmlns="" id="{0005F42B-1B0B-4290-9988-7FBBB4D1B053}"/>
                </a:ext>
              </a:extLst>
            </p:cNvPr>
            <p:cNvSpPr>
              <a:spLocks/>
            </p:cNvSpPr>
            <p:nvPr/>
          </p:nvSpPr>
          <p:spPr bwMode="auto">
            <a:xfrm>
              <a:off x="6556376" y="4103689"/>
              <a:ext cx="161925" cy="84138"/>
            </a:xfrm>
            <a:custGeom>
              <a:avLst/>
              <a:gdLst>
                <a:gd name="T0" fmla="*/ 100 w 102"/>
                <a:gd name="T1" fmla="*/ 32 h 53"/>
                <a:gd name="T2" fmla="*/ 6 w 102"/>
                <a:gd name="T3" fmla="*/ 3 h 53"/>
                <a:gd name="T4" fmla="*/ 6 w 102"/>
                <a:gd name="T5" fmla="*/ 3 h 53"/>
                <a:gd name="T6" fmla="*/ 2 w 102"/>
                <a:gd name="T7" fmla="*/ 1 h 53"/>
                <a:gd name="T8" fmla="*/ 0 w 102"/>
                <a:gd name="T9" fmla="*/ 0 h 53"/>
                <a:gd name="T10" fmla="*/ 2 w 102"/>
                <a:gd name="T11" fmla="*/ 20 h 53"/>
                <a:gd name="T12" fmla="*/ 2 w 102"/>
                <a:gd name="T13" fmla="*/ 20 h 53"/>
                <a:gd name="T14" fmla="*/ 4 w 102"/>
                <a:gd name="T15" fmla="*/ 21 h 53"/>
                <a:gd name="T16" fmla="*/ 7 w 102"/>
                <a:gd name="T17" fmla="*/ 23 h 53"/>
                <a:gd name="T18" fmla="*/ 102 w 102"/>
                <a:gd name="T19" fmla="*/ 53 h 53"/>
                <a:gd name="T20" fmla="*/ 100 w 102"/>
                <a:gd name="T21" fmla="*/ 3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53">
                  <a:moveTo>
                    <a:pt x="100" y="32"/>
                  </a:moveTo>
                  <a:lnTo>
                    <a:pt x="6" y="3"/>
                  </a:lnTo>
                  <a:lnTo>
                    <a:pt x="6" y="3"/>
                  </a:lnTo>
                  <a:lnTo>
                    <a:pt x="2" y="1"/>
                  </a:lnTo>
                  <a:lnTo>
                    <a:pt x="0" y="0"/>
                  </a:lnTo>
                  <a:lnTo>
                    <a:pt x="2" y="20"/>
                  </a:lnTo>
                  <a:lnTo>
                    <a:pt x="2" y="20"/>
                  </a:lnTo>
                  <a:lnTo>
                    <a:pt x="4" y="21"/>
                  </a:lnTo>
                  <a:lnTo>
                    <a:pt x="7" y="23"/>
                  </a:lnTo>
                  <a:lnTo>
                    <a:pt x="102" y="53"/>
                  </a:lnTo>
                  <a:lnTo>
                    <a:pt x="100" y="32"/>
                  </a:lnTo>
                  <a:close/>
                </a:path>
              </a:pathLst>
            </a:custGeom>
            <a:solidFill>
              <a:srgbClr val="FCBC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45" name="Freeform 50">
              <a:extLst>
                <a:ext uri="{FF2B5EF4-FFF2-40B4-BE49-F238E27FC236}">
                  <a16:creationId xmlns:a16="http://schemas.microsoft.com/office/drawing/2014/main" xmlns="" id="{1CF52B06-A1A1-4E54-AB64-1022538EF6E9}"/>
                </a:ext>
              </a:extLst>
            </p:cNvPr>
            <p:cNvSpPr>
              <a:spLocks/>
            </p:cNvSpPr>
            <p:nvPr/>
          </p:nvSpPr>
          <p:spPr bwMode="auto">
            <a:xfrm>
              <a:off x="6715126" y="4125914"/>
              <a:ext cx="311150" cy="66675"/>
            </a:xfrm>
            <a:custGeom>
              <a:avLst/>
              <a:gdLst>
                <a:gd name="T0" fmla="*/ 194 w 196"/>
                <a:gd name="T1" fmla="*/ 0 h 42"/>
                <a:gd name="T2" fmla="*/ 194 w 196"/>
                <a:gd name="T3" fmla="*/ 0 h 42"/>
                <a:gd name="T4" fmla="*/ 192 w 196"/>
                <a:gd name="T5" fmla="*/ 2 h 42"/>
                <a:gd name="T6" fmla="*/ 190 w 196"/>
                <a:gd name="T7" fmla="*/ 2 h 42"/>
                <a:gd name="T8" fmla="*/ 190 w 196"/>
                <a:gd name="T9" fmla="*/ 4 h 42"/>
                <a:gd name="T10" fmla="*/ 187 w 196"/>
                <a:gd name="T11" fmla="*/ 4 h 42"/>
                <a:gd name="T12" fmla="*/ 185 w 196"/>
                <a:gd name="T13" fmla="*/ 4 h 42"/>
                <a:gd name="T14" fmla="*/ 181 w 196"/>
                <a:gd name="T15" fmla="*/ 6 h 42"/>
                <a:gd name="T16" fmla="*/ 178 w 196"/>
                <a:gd name="T17" fmla="*/ 6 h 42"/>
                <a:gd name="T18" fmla="*/ 174 w 196"/>
                <a:gd name="T19" fmla="*/ 6 h 42"/>
                <a:gd name="T20" fmla="*/ 170 w 196"/>
                <a:gd name="T21" fmla="*/ 7 h 42"/>
                <a:gd name="T22" fmla="*/ 59 w 196"/>
                <a:gd name="T23" fmla="*/ 20 h 42"/>
                <a:gd name="T24" fmla="*/ 48 w 196"/>
                <a:gd name="T25" fmla="*/ 20 h 42"/>
                <a:gd name="T26" fmla="*/ 42 w 196"/>
                <a:gd name="T27" fmla="*/ 22 h 42"/>
                <a:gd name="T28" fmla="*/ 39 w 196"/>
                <a:gd name="T29" fmla="*/ 22 h 42"/>
                <a:gd name="T30" fmla="*/ 35 w 196"/>
                <a:gd name="T31" fmla="*/ 22 h 42"/>
                <a:gd name="T32" fmla="*/ 30 w 196"/>
                <a:gd name="T33" fmla="*/ 22 h 42"/>
                <a:gd name="T34" fmla="*/ 26 w 196"/>
                <a:gd name="T35" fmla="*/ 22 h 42"/>
                <a:gd name="T36" fmla="*/ 22 w 196"/>
                <a:gd name="T37" fmla="*/ 22 h 42"/>
                <a:gd name="T38" fmla="*/ 19 w 196"/>
                <a:gd name="T39" fmla="*/ 20 h 42"/>
                <a:gd name="T40" fmla="*/ 15 w 196"/>
                <a:gd name="T41" fmla="*/ 20 h 42"/>
                <a:gd name="T42" fmla="*/ 11 w 196"/>
                <a:gd name="T43" fmla="*/ 20 h 42"/>
                <a:gd name="T44" fmla="*/ 8 w 196"/>
                <a:gd name="T45" fmla="*/ 20 h 42"/>
                <a:gd name="T46" fmla="*/ 2 w 196"/>
                <a:gd name="T47" fmla="*/ 18 h 42"/>
                <a:gd name="T48" fmla="*/ 2 w 196"/>
                <a:gd name="T49" fmla="*/ 39 h 42"/>
                <a:gd name="T50" fmla="*/ 6 w 196"/>
                <a:gd name="T51" fmla="*/ 40 h 42"/>
                <a:gd name="T52" fmla="*/ 10 w 196"/>
                <a:gd name="T53" fmla="*/ 40 h 42"/>
                <a:gd name="T54" fmla="*/ 10 w 196"/>
                <a:gd name="T55" fmla="*/ 40 h 42"/>
                <a:gd name="T56" fmla="*/ 13 w 196"/>
                <a:gd name="T57" fmla="*/ 40 h 42"/>
                <a:gd name="T58" fmla="*/ 17 w 196"/>
                <a:gd name="T59" fmla="*/ 42 h 42"/>
                <a:gd name="T60" fmla="*/ 17 w 196"/>
                <a:gd name="T61" fmla="*/ 42 h 42"/>
                <a:gd name="T62" fmla="*/ 21 w 196"/>
                <a:gd name="T63" fmla="*/ 42 h 42"/>
                <a:gd name="T64" fmla="*/ 24 w 196"/>
                <a:gd name="T65" fmla="*/ 42 h 42"/>
                <a:gd name="T66" fmla="*/ 26 w 196"/>
                <a:gd name="T67" fmla="*/ 42 h 42"/>
                <a:gd name="T68" fmla="*/ 28 w 196"/>
                <a:gd name="T69" fmla="*/ 42 h 42"/>
                <a:gd name="T70" fmla="*/ 32 w 196"/>
                <a:gd name="T71" fmla="*/ 42 h 42"/>
                <a:gd name="T72" fmla="*/ 32 w 196"/>
                <a:gd name="T73" fmla="*/ 42 h 42"/>
                <a:gd name="T74" fmla="*/ 37 w 196"/>
                <a:gd name="T75" fmla="*/ 42 h 42"/>
                <a:gd name="T76" fmla="*/ 39 w 196"/>
                <a:gd name="T77" fmla="*/ 42 h 42"/>
                <a:gd name="T78" fmla="*/ 41 w 196"/>
                <a:gd name="T79" fmla="*/ 42 h 42"/>
                <a:gd name="T80" fmla="*/ 44 w 196"/>
                <a:gd name="T81" fmla="*/ 42 h 42"/>
                <a:gd name="T82" fmla="*/ 48 w 196"/>
                <a:gd name="T83" fmla="*/ 42 h 42"/>
                <a:gd name="T84" fmla="*/ 50 w 196"/>
                <a:gd name="T85" fmla="*/ 42 h 42"/>
                <a:gd name="T86" fmla="*/ 59 w 196"/>
                <a:gd name="T87" fmla="*/ 40 h 42"/>
                <a:gd name="T88" fmla="*/ 172 w 196"/>
                <a:gd name="T89" fmla="*/ 28 h 42"/>
                <a:gd name="T90" fmla="*/ 176 w 196"/>
                <a:gd name="T91" fmla="*/ 28 h 42"/>
                <a:gd name="T92" fmla="*/ 178 w 196"/>
                <a:gd name="T93" fmla="*/ 28 h 42"/>
                <a:gd name="T94" fmla="*/ 179 w 196"/>
                <a:gd name="T95" fmla="*/ 26 h 42"/>
                <a:gd name="T96" fmla="*/ 183 w 196"/>
                <a:gd name="T97" fmla="*/ 26 h 42"/>
                <a:gd name="T98" fmla="*/ 185 w 196"/>
                <a:gd name="T99" fmla="*/ 26 h 42"/>
                <a:gd name="T100" fmla="*/ 187 w 196"/>
                <a:gd name="T101" fmla="*/ 26 h 42"/>
                <a:gd name="T102" fmla="*/ 189 w 196"/>
                <a:gd name="T103" fmla="*/ 24 h 42"/>
                <a:gd name="T104" fmla="*/ 190 w 196"/>
                <a:gd name="T105" fmla="*/ 24 h 42"/>
                <a:gd name="T106" fmla="*/ 192 w 196"/>
                <a:gd name="T107" fmla="*/ 24 h 42"/>
                <a:gd name="T108" fmla="*/ 192 w 196"/>
                <a:gd name="T109" fmla="*/ 24 h 42"/>
                <a:gd name="T110" fmla="*/ 194 w 196"/>
                <a:gd name="T111" fmla="*/ 22 h 42"/>
                <a:gd name="T112" fmla="*/ 194 w 196"/>
                <a:gd name="T113" fmla="*/ 22 h 42"/>
                <a:gd name="T114" fmla="*/ 196 w 196"/>
                <a:gd name="T115" fmla="*/ 22 h 42"/>
                <a:gd name="T116" fmla="*/ 196 w 196"/>
                <a:gd name="T117" fmla="*/ 22 h 42"/>
                <a:gd name="T118" fmla="*/ 196 w 196"/>
                <a:gd name="T119" fmla="*/ 20 h 42"/>
                <a:gd name="T120" fmla="*/ 196 w 196"/>
                <a:gd name="T121" fmla="*/ 2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6" h="42">
                  <a:moveTo>
                    <a:pt x="194" y="0"/>
                  </a:moveTo>
                  <a:lnTo>
                    <a:pt x="194" y="0"/>
                  </a:lnTo>
                  <a:lnTo>
                    <a:pt x="194" y="0"/>
                  </a:lnTo>
                  <a:lnTo>
                    <a:pt x="194" y="0"/>
                  </a:lnTo>
                  <a:lnTo>
                    <a:pt x="194" y="0"/>
                  </a:lnTo>
                  <a:lnTo>
                    <a:pt x="194" y="0"/>
                  </a:lnTo>
                  <a:lnTo>
                    <a:pt x="194" y="2"/>
                  </a:lnTo>
                  <a:lnTo>
                    <a:pt x="192" y="2"/>
                  </a:lnTo>
                  <a:lnTo>
                    <a:pt x="192" y="2"/>
                  </a:lnTo>
                  <a:lnTo>
                    <a:pt x="192" y="2"/>
                  </a:lnTo>
                  <a:lnTo>
                    <a:pt x="192" y="2"/>
                  </a:lnTo>
                  <a:lnTo>
                    <a:pt x="190" y="2"/>
                  </a:lnTo>
                  <a:lnTo>
                    <a:pt x="190" y="2"/>
                  </a:lnTo>
                  <a:lnTo>
                    <a:pt x="190" y="4"/>
                  </a:lnTo>
                  <a:lnTo>
                    <a:pt x="190" y="4"/>
                  </a:lnTo>
                  <a:lnTo>
                    <a:pt x="189" y="4"/>
                  </a:lnTo>
                  <a:lnTo>
                    <a:pt x="189" y="4"/>
                  </a:lnTo>
                  <a:lnTo>
                    <a:pt x="187" y="4"/>
                  </a:lnTo>
                  <a:lnTo>
                    <a:pt x="187" y="4"/>
                  </a:lnTo>
                  <a:lnTo>
                    <a:pt x="185" y="4"/>
                  </a:lnTo>
                  <a:lnTo>
                    <a:pt x="185" y="4"/>
                  </a:lnTo>
                  <a:lnTo>
                    <a:pt x="183" y="6"/>
                  </a:lnTo>
                  <a:lnTo>
                    <a:pt x="181" y="6"/>
                  </a:lnTo>
                  <a:lnTo>
                    <a:pt x="181" y="6"/>
                  </a:lnTo>
                  <a:lnTo>
                    <a:pt x="181" y="6"/>
                  </a:lnTo>
                  <a:lnTo>
                    <a:pt x="178" y="6"/>
                  </a:lnTo>
                  <a:lnTo>
                    <a:pt x="178" y="6"/>
                  </a:lnTo>
                  <a:lnTo>
                    <a:pt x="178" y="6"/>
                  </a:lnTo>
                  <a:lnTo>
                    <a:pt x="176" y="6"/>
                  </a:lnTo>
                  <a:lnTo>
                    <a:pt x="174" y="6"/>
                  </a:lnTo>
                  <a:lnTo>
                    <a:pt x="172" y="7"/>
                  </a:lnTo>
                  <a:lnTo>
                    <a:pt x="172" y="7"/>
                  </a:lnTo>
                  <a:lnTo>
                    <a:pt x="170" y="7"/>
                  </a:lnTo>
                  <a:lnTo>
                    <a:pt x="61" y="20"/>
                  </a:lnTo>
                  <a:lnTo>
                    <a:pt x="59" y="20"/>
                  </a:lnTo>
                  <a:lnTo>
                    <a:pt x="59" y="20"/>
                  </a:lnTo>
                  <a:lnTo>
                    <a:pt x="50" y="20"/>
                  </a:lnTo>
                  <a:lnTo>
                    <a:pt x="48" y="20"/>
                  </a:lnTo>
                  <a:lnTo>
                    <a:pt x="48" y="20"/>
                  </a:lnTo>
                  <a:lnTo>
                    <a:pt x="48" y="20"/>
                  </a:lnTo>
                  <a:lnTo>
                    <a:pt x="44" y="22"/>
                  </a:lnTo>
                  <a:lnTo>
                    <a:pt x="42" y="22"/>
                  </a:lnTo>
                  <a:lnTo>
                    <a:pt x="42" y="22"/>
                  </a:lnTo>
                  <a:lnTo>
                    <a:pt x="39" y="22"/>
                  </a:lnTo>
                  <a:lnTo>
                    <a:pt x="39" y="22"/>
                  </a:lnTo>
                  <a:lnTo>
                    <a:pt x="39" y="22"/>
                  </a:lnTo>
                  <a:lnTo>
                    <a:pt x="35" y="22"/>
                  </a:lnTo>
                  <a:lnTo>
                    <a:pt x="35" y="22"/>
                  </a:lnTo>
                  <a:lnTo>
                    <a:pt x="35" y="22"/>
                  </a:lnTo>
                  <a:lnTo>
                    <a:pt x="30" y="22"/>
                  </a:lnTo>
                  <a:lnTo>
                    <a:pt x="30" y="22"/>
                  </a:lnTo>
                  <a:lnTo>
                    <a:pt x="30" y="22"/>
                  </a:lnTo>
                  <a:lnTo>
                    <a:pt x="26" y="22"/>
                  </a:lnTo>
                  <a:lnTo>
                    <a:pt x="26" y="22"/>
                  </a:lnTo>
                  <a:lnTo>
                    <a:pt x="26" y="22"/>
                  </a:lnTo>
                  <a:lnTo>
                    <a:pt x="22" y="22"/>
                  </a:lnTo>
                  <a:lnTo>
                    <a:pt x="22" y="22"/>
                  </a:lnTo>
                  <a:lnTo>
                    <a:pt x="22" y="22"/>
                  </a:lnTo>
                  <a:lnTo>
                    <a:pt x="19" y="20"/>
                  </a:lnTo>
                  <a:lnTo>
                    <a:pt x="19" y="20"/>
                  </a:lnTo>
                  <a:lnTo>
                    <a:pt x="19" y="20"/>
                  </a:lnTo>
                  <a:lnTo>
                    <a:pt x="15" y="20"/>
                  </a:lnTo>
                  <a:lnTo>
                    <a:pt x="15" y="20"/>
                  </a:lnTo>
                  <a:lnTo>
                    <a:pt x="15" y="20"/>
                  </a:lnTo>
                  <a:lnTo>
                    <a:pt x="11" y="20"/>
                  </a:lnTo>
                  <a:lnTo>
                    <a:pt x="11" y="20"/>
                  </a:lnTo>
                  <a:lnTo>
                    <a:pt x="11" y="20"/>
                  </a:lnTo>
                  <a:lnTo>
                    <a:pt x="8" y="20"/>
                  </a:lnTo>
                  <a:lnTo>
                    <a:pt x="8" y="20"/>
                  </a:lnTo>
                  <a:lnTo>
                    <a:pt x="6" y="20"/>
                  </a:lnTo>
                  <a:lnTo>
                    <a:pt x="4" y="18"/>
                  </a:lnTo>
                  <a:lnTo>
                    <a:pt x="2" y="18"/>
                  </a:lnTo>
                  <a:lnTo>
                    <a:pt x="2" y="18"/>
                  </a:lnTo>
                  <a:lnTo>
                    <a:pt x="0" y="18"/>
                  </a:lnTo>
                  <a:lnTo>
                    <a:pt x="2" y="39"/>
                  </a:lnTo>
                  <a:lnTo>
                    <a:pt x="2" y="39"/>
                  </a:lnTo>
                  <a:lnTo>
                    <a:pt x="4" y="40"/>
                  </a:lnTo>
                  <a:lnTo>
                    <a:pt x="6" y="40"/>
                  </a:lnTo>
                  <a:lnTo>
                    <a:pt x="8" y="40"/>
                  </a:lnTo>
                  <a:lnTo>
                    <a:pt x="8" y="40"/>
                  </a:lnTo>
                  <a:lnTo>
                    <a:pt x="10" y="40"/>
                  </a:lnTo>
                  <a:lnTo>
                    <a:pt x="10" y="40"/>
                  </a:lnTo>
                  <a:lnTo>
                    <a:pt x="10" y="40"/>
                  </a:lnTo>
                  <a:lnTo>
                    <a:pt x="10" y="40"/>
                  </a:lnTo>
                  <a:lnTo>
                    <a:pt x="13" y="40"/>
                  </a:lnTo>
                  <a:lnTo>
                    <a:pt x="13" y="40"/>
                  </a:lnTo>
                  <a:lnTo>
                    <a:pt x="13" y="40"/>
                  </a:lnTo>
                  <a:lnTo>
                    <a:pt x="13" y="40"/>
                  </a:lnTo>
                  <a:lnTo>
                    <a:pt x="15" y="40"/>
                  </a:lnTo>
                  <a:lnTo>
                    <a:pt x="17" y="42"/>
                  </a:lnTo>
                  <a:lnTo>
                    <a:pt x="17" y="42"/>
                  </a:lnTo>
                  <a:lnTo>
                    <a:pt x="17" y="42"/>
                  </a:lnTo>
                  <a:lnTo>
                    <a:pt x="17" y="42"/>
                  </a:lnTo>
                  <a:lnTo>
                    <a:pt x="21" y="42"/>
                  </a:lnTo>
                  <a:lnTo>
                    <a:pt x="21" y="42"/>
                  </a:lnTo>
                  <a:lnTo>
                    <a:pt x="21" y="42"/>
                  </a:lnTo>
                  <a:lnTo>
                    <a:pt x="22" y="42"/>
                  </a:lnTo>
                  <a:lnTo>
                    <a:pt x="22" y="42"/>
                  </a:lnTo>
                  <a:lnTo>
                    <a:pt x="24" y="42"/>
                  </a:lnTo>
                  <a:lnTo>
                    <a:pt x="24" y="42"/>
                  </a:lnTo>
                  <a:lnTo>
                    <a:pt x="24" y="42"/>
                  </a:lnTo>
                  <a:lnTo>
                    <a:pt x="26" y="42"/>
                  </a:lnTo>
                  <a:lnTo>
                    <a:pt x="28" y="42"/>
                  </a:lnTo>
                  <a:lnTo>
                    <a:pt x="28" y="42"/>
                  </a:lnTo>
                  <a:lnTo>
                    <a:pt x="28" y="42"/>
                  </a:lnTo>
                  <a:lnTo>
                    <a:pt x="28" y="42"/>
                  </a:lnTo>
                  <a:lnTo>
                    <a:pt x="30" y="42"/>
                  </a:lnTo>
                  <a:lnTo>
                    <a:pt x="32" y="42"/>
                  </a:lnTo>
                  <a:lnTo>
                    <a:pt x="32" y="42"/>
                  </a:lnTo>
                  <a:lnTo>
                    <a:pt x="32" y="42"/>
                  </a:lnTo>
                  <a:lnTo>
                    <a:pt x="32" y="42"/>
                  </a:lnTo>
                  <a:lnTo>
                    <a:pt x="35" y="42"/>
                  </a:lnTo>
                  <a:lnTo>
                    <a:pt x="37" y="42"/>
                  </a:lnTo>
                  <a:lnTo>
                    <a:pt x="37" y="42"/>
                  </a:lnTo>
                  <a:lnTo>
                    <a:pt x="37" y="42"/>
                  </a:lnTo>
                  <a:lnTo>
                    <a:pt x="39" y="42"/>
                  </a:lnTo>
                  <a:lnTo>
                    <a:pt x="39" y="42"/>
                  </a:lnTo>
                  <a:lnTo>
                    <a:pt x="41" y="42"/>
                  </a:lnTo>
                  <a:lnTo>
                    <a:pt x="41" y="42"/>
                  </a:lnTo>
                  <a:lnTo>
                    <a:pt x="41" y="42"/>
                  </a:lnTo>
                  <a:lnTo>
                    <a:pt x="42" y="42"/>
                  </a:lnTo>
                  <a:lnTo>
                    <a:pt x="44" y="42"/>
                  </a:lnTo>
                  <a:lnTo>
                    <a:pt x="44" y="42"/>
                  </a:lnTo>
                  <a:lnTo>
                    <a:pt x="44" y="42"/>
                  </a:lnTo>
                  <a:lnTo>
                    <a:pt x="46" y="42"/>
                  </a:lnTo>
                  <a:lnTo>
                    <a:pt x="48" y="42"/>
                  </a:lnTo>
                  <a:lnTo>
                    <a:pt x="48" y="42"/>
                  </a:lnTo>
                  <a:lnTo>
                    <a:pt x="50" y="42"/>
                  </a:lnTo>
                  <a:lnTo>
                    <a:pt x="50" y="42"/>
                  </a:lnTo>
                  <a:lnTo>
                    <a:pt x="50" y="42"/>
                  </a:lnTo>
                  <a:lnTo>
                    <a:pt x="50" y="42"/>
                  </a:lnTo>
                  <a:lnTo>
                    <a:pt x="59" y="40"/>
                  </a:lnTo>
                  <a:lnTo>
                    <a:pt x="61" y="40"/>
                  </a:lnTo>
                  <a:lnTo>
                    <a:pt x="63" y="40"/>
                  </a:lnTo>
                  <a:lnTo>
                    <a:pt x="172" y="28"/>
                  </a:lnTo>
                  <a:lnTo>
                    <a:pt x="174" y="28"/>
                  </a:lnTo>
                  <a:lnTo>
                    <a:pt x="174" y="28"/>
                  </a:lnTo>
                  <a:lnTo>
                    <a:pt x="176" y="28"/>
                  </a:lnTo>
                  <a:lnTo>
                    <a:pt x="178" y="28"/>
                  </a:lnTo>
                  <a:lnTo>
                    <a:pt x="178" y="28"/>
                  </a:lnTo>
                  <a:lnTo>
                    <a:pt x="178" y="28"/>
                  </a:lnTo>
                  <a:lnTo>
                    <a:pt x="179" y="26"/>
                  </a:lnTo>
                  <a:lnTo>
                    <a:pt x="179" y="26"/>
                  </a:lnTo>
                  <a:lnTo>
                    <a:pt x="179" y="26"/>
                  </a:lnTo>
                  <a:lnTo>
                    <a:pt x="179" y="26"/>
                  </a:lnTo>
                  <a:lnTo>
                    <a:pt x="183" y="26"/>
                  </a:lnTo>
                  <a:lnTo>
                    <a:pt x="183" y="26"/>
                  </a:lnTo>
                  <a:lnTo>
                    <a:pt x="183" y="26"/>
                  </a:lnTo>
                  <a:lnTo>
                    <a:pt x="185" y="26"/>
                  </a:lnTo>
                  <a:lnTo>
                    <a:pt x="185" y="26"/>
                  </a:lnTo>
                  <a:lnTo>
                    <a:pt x="185" y="26"/>
                  </a:lnTo>
                  <a:lnTo>
                    <a:pt x="187" y="26"/>
                  </a:lnTo>
                  <a:lnTo>
                    <a:pt x="187" y="26"/>
                  </a:lnTo>
                  <a:lnTo>
                    <a:pt x="189" y="26"/>
                  </a:lnTo>
                  <a:lnTo>
                    <a:pt x="189" y="24"/>
                  </a:lnTo>
                  <a:lnTo>
                    <a:pt x="189" y="24"/>
                  </a:lnTo>
                  <a:lnTo>
                    <a:pt x="190" y="24"/>
                  </a:lnTo>
                  <a:lnTo>
                    <a:pt x="190" y="24"/>
                  </a:lnTo>
                  <a:lnTo>
                    <a:pt x="190" y="24"/>
                  </a:lnTo>
                  <a:lnTo>
                    <a:pt x="190" y="24"/>
                  </a:lnTo>
                  <a:lnTo>
                    <a:pt x="192" y="24"/>
                  </a:lnTo>
                  <a:lnTo>
                    <a:pt x="192" y="24"/>
                  </a:lnTo>
                  <a:lnTo>
                    <a:pt x="192" y="24"/>
                  </a:lnTo>
                  <a:lnTo>
                    <a:pt x="192" y="24"/>
                  </a:lnTo>
                  <a:lnTo>
                    <a:pt x="192" y="24"/>
                  </a:lnTo>
                  <a:lnTo>
                    <a:pt x="192" y="24"/>
                  </a:lnTo>
                  <a:lnTo>
                    <a:pt x="194" y="22"/>
                  </a:lnTo>
                  <a:lnTo>
                    <a:pt x="194" y="22"/>
                  </a:lnTo>
                  <a:lnTo>
                    <a:pt x="194" y="22"/>
                  </a:lnTo>
                  <a:lnTo>
                    <a:pt x="194" y="22"/>
                  </a:lnTo>
                  <a:lnTo>
                    <a:pt x="194" y="22"/>
                  </a:lnTo>
                  <a:lnTo>
                    <a:pt x="194" y="22"/>
                  </a:lnTo>
                  <a:lnTo>
                    <a:pt x="196" y="22"/>
                  </a:lnTo>
                  <a:lnTo>
                    <a:pt x="196" y="22"/>
                  </a:lnTo>
                  <a:lnTo>
                    <a:pt x="196" y="22"/>
                  </a:lnTo>
                  <a:lnTo>
                    <a:pt x="196" y="22"/>
                  </a:lnTo>
                  <a:lnTo>
                    <a:pt x="196" y="22"/>
                  </a:lnTo>
                  <a:lnTo>
                    <a:pt x="196" y="20"/>
                  </a:lnTo>
                  <a:lnTo>
                    <a:pt x="196" y="20"/>
                  </a:lnTo>
                  <a:lnTo>
                    <a:pt x="196" y="20"/>
                  </a:lnTo>
                  <a:lnTo>
                    <a:pt x="196" y="20"/>
                  </a:lnTo>
                  <a:lnTo>
                    <a:pt x="196" y="20"/>
                  </a:lnTo>
                  <a:lnTo>
                    <a:pt x="196" y="20"/>
                  </a:lnTo>
                  <a:lnTo>
                    <a:pt x="194" y="0"/>
                  </a:lnTo>
                  <a:close/>
                </a:path>
              </a:pathLst>
            </a:custGeom>
            <a:solidFill>
              <a:srgbClr val="FCBC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46" name="Freeform 51">
              <a:extLst>
                <a:ext uri="{FF2B5EF4-FFF2-40B4-BE49-F238E27FC236}">
                  <a16:creationId xmlns:a16="http://schemas.microsoft.com/office/drawing/2014/main" xmlns="" id="{9A5308FA-7510-43A6-B42C-EF4C1A49B606}"/>
                </a:ext>
              </a:extLst>
            </p:cNvPr>
            <p:cNvSpPr>
              <a:spLocks/>
            </p:cNvSpPr>
            <p:nvPr/>
          </p:nvSpPr>
          <p:spPr bwMode="auto">
            <a:xfrm>
              <a:off x="6556376" y="4068764"/>
              <a:ext cx="466725" cy="92075"/>
            </a:xfrm>
            <a:custGeom>
              <a:avLst/>
              <a:gdLst>
                <a:gd name="T0" fmla="*/ 289 w 294"/>
                <a:gd name="T1" fmla="*/ 33 h 58"/>
                <a:gd name="T2" fmla="*/ 289 w 294"/>
                <a:gd name="T3" fmla="*/ 33 h 58"/>
                <a:gd name="T4" fmla="*/ 294 w 294"/>
                <a:gd name="T5" fmla="*/ 34 h 58"/>
                <a:gd name="T6" fmla="*/ 294 w 294"/>
                <a:gd name="T7" fmla="*/ 36 h 58"/>
                <a:gd name="T8" fmla="*/ 292 w 294"/>
                <a:gd name="T9" fmla="*/ 38 h 58"/>
                <a:gd name="T10" fmla="*/ 285 w 294"/>
                <a:gd name="T11" fmla="*/ 40 h 58"/>
                <a:gd name="T12" fmla="*/ 270 w 294"/>
                <a:gd name="T13" fmla="*/ 43 h 58"/>
                <a:gd name="T14" fmla="*/ 161 w 294"/>
                <a:gd name="T15" fmla="*/ 56 h 58"/>
                <a:gd name="T16" fmla="*/ 161 w 294"/>
                <a:gd name="T17" fmla="*/ 56 h 58"/>
                <a:gd name="T18" fmla="*/ 142 w 294"/>
                <a:gd name="T19" fmla="*/ 58 h 58"/>
                <a:gd name="T20" fmla="*/ 126 w 294"/>
                <a:gd name="T21" fmla="*/ 58 h 58"/>
                <a:gd name="T22" fmla="*/ 111 w 294"/>
                <a:gd name="T23" fmla="*/ 56 h 58"/>
                <a:gd name="T24" fmla="*/ 100 w 294"/>
                <a:gd name="T25" fmla="*/ 54 h 58"/>
                <a:gd name="T26" fmla="*/ 6 w 294"/>
                <a:gd name="T27" fmla="*/ 25 h 58"/>
                <a:gd name="T28" fmla="*/ 6 w 294"/>
                <a:gd name="T29" fmla="*/ 25 h 58"/>
                <a:gd name="T30" fmla="*/ 0 w 294"/>
                <a:gd name="T31" fmla="*/ 22 h 58"/>
                <a:gd name="T32" fmla="*/ 0 w 294"/>
                <a:gd name="T33" fmla="*/ 22 h 58"/>
                <a:gd name="T34" fmla="*/ 2 w 294"/>
                <a:gd name="T35" fmla="*/ 20 h 58"/>
                <a:gd name="T36" fmla="*/ 11 w 294"/>
                <a:gd name="T37" fmla="*/ 16 h 58"/>
                <a:gd name="T38" fmla="*/ 24 w 294"/>
                <a:gd name="T39" fmla="*/ 14 h 58"/>
                <a:gd name="T40" fmla="*/ 135 w 294"/>
                <a:gd name="T41" fmla="*/ 1 h 58"/>
                <a:gd name="T42" fmla="*/ 135 w 294"/>
                <a:gd name="T43" fmla="*/ 1 h 58"/>
                <a:gd name="T44" fmla="*/ 152 w 294"/>
                <a:gd name="T45" fmla="*/ 0 h 58"/>
                <a:gd name="T46" fmla="*/ 168 w 294"/>
                <a:gd name="T47" fmla="*/ 0 h 58"/>
                <a:gd name="T48" fmla="*/ 183 w 294"/>
                <a:gd name="T49" fmla="*/ 1 h 58"/>
                <a:gd name="T50" fmla="*/ 194 w 294"/>
                <a:gd name="T51" fmla="*/ 3 h 58"/>
                <a:gd name="T52" fmla="*/ 289 w 294"/>
                <a:gd name="T53" fmla="*/ 3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58">
                  <a:moveTo>
                    <a:pt x="289" y="33"/>
                  </a:moveTo>
                  <a:lnTo>
                    <a:pt x="289" y="33"/>
                  </a:lnTo>
                  <a:lnTo>
                    <a:pt x="294" y="34"/>
                  </a:lnTo>
                  <a:lnTo>
                    <a:pt x="294" y="36"/>
                  </a:lnTo>
                  <a:lnTo>
                    <a:pt x="292" y="38"/>
                  </a:lnTo>
                  <a:lnTo>
                    <a:pt x="285" y="40"/>
                  </a:lnTo>
                  <a:lnTo>
                    <a:pt x="270" y="43"/>
                  </a:lnTo>
                  <a:lnTo>
                    <a:pt x="161" y="56"/>
                  </a:lnTo>
                  <a:lnTo>
                    <a:pt x="161" y="56"/>
                  </a:lnTo>
                  <a:lnTo>
                    <a:pt x="142" y="58"/>
                  </a:lnTo>
                  <a:lnTo>
                    <a:pt x="126" y="58"/>
                  </a:lnTo>
                  <a:lnTo>
                    <a:pt x="111" y="56"/>
                  </a:lnTo>
                  <a:lnTo>
                    <a:pt x="100" y="54"/>
                  </a:lnTo>
                  <a:lnTo>
                    <a:pt x="6" y="25"/>
                  </a:lnTo>
                  <a:lnTo>
                    <a:pt x="6" y="25"/>
                  </a:lnTo>
                  <a:lnTo>
                    <a:pt x="0" y="22"/>
                  </a:lnTo>
                  <a:lnTo>
                    <a:pt x="0" y="22"/>
                  </a:lnTo>
                  <a:lnTo>
                    <a:pt x="2" y="20"/>
                  </a:lnTo>
                  <a:lnTo>
                    <a:pt x="11" y="16"/>
                  </a:lnTo>
                  <a:lnTo>
                    <a:pt x="24" y="14"/>
                  </a:lnTo>
                  <a:lnTo>
                    <a:pt x="135" y="1"/>
                  </a:lnTo>
                  <a:lnTo>
                    <a:pt x="135" y="1"/>
                  </a:lnTo>
                  <a:lnTo>
                    <a:pt x="152" y="0"/>
                  </a:lnTo>
                  <a:lnTo>
                    <a:pt x="168" y="0"/>
                  </a:lnTo>
                  <a:lnTo>
                    <a:pt x="183" y="1"/>
                  </a:lnTo>
                  <a:lnTo>
                    <a:pt x="194" y="3"/>
                  </a:lnTo>
                  <a:lnTo>
                    <a:pt x="289" y="33"/>
                  </a:lnTo>
                  <a:close/>
                </a:path>
              </a:pathLst>
            </a:custGeom>
            <a:solidFill>
              <a:srgbClr val="F68D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47" name="Freeform 52">
              <a:extLst>
                <a:ext uri="{FF2B5EF4-FFF2-40B4-BE49-F238E27FC236}">
                  <a16:creationId xmlns:a16="http://schemas.microsoft.com/office/drawing/2014/main" xmlns="" id="{F1C972A6-3CC1-4BF1-ABBC-0479B1FE31B0}"/>
                </a:ext>
              </a:extLst>
            </p:cNvPr>
            <p:cNvSpPr>
              <a:spLocks/>
            </p:cNvSpPr>
            <p:nvPr/>
          </p:nvSpPr>
          <p:spPr bwMode="auto">
            <a:xfrm>
              <a:off x="6510338" y="4016376"/>
              <a:ext cx="190500" cy="120650"/>
            </a:xfrm>
            <a:custGeom>
              <a:avLst/>
              <a:gdLst>
                <a:gd name="T0" fmla="*/ 120 w 120"/>
                <a:gd name="T1" fmla="*/ 40 h 76"/>
                <a:gd name="T2" fmla="*/ 5 w 120"/>
                <a:gd name="T3" fmla="*/ 5 h 76"/>
                <a:gd name="T4" fmla="*/ 5 w 120"/>
                <a:gd name="T5" fmla="*/ 5 h 76"/>
                <a:gd name="T6" fmla="*/ 2 w 120"/>
                <a:gd name="T7" fmla="*/ 3 h 76"/>
                <a:gd name="T8" fmla="*/ 0 w 120"/>
                <a:gd name="T9" fmla="*/ 0 h 76"/>
                <a:gd name="T10" fmla="*/ 0 w 120"/>
                <a:gd name="T11" fmla="*/ 38 h 76"/>
                <a:gd name="T12" fmla="*/ 0 w 120"/>
                <a:gd name="T13" fmla="*/ 38 h 76"/>
                <a:gd name="T14" fmla="*/ 2 w 120"/>
                <a:gd name="T15" fmla="*/ 40 h 76"/>
                <a:gd name="T16" fmla="*/ 7 w 120"/>
                <a:gd name="T17" fmla="*/ 42 h 76"/>
                <a:gd name="T18" fmla="*/ 120 w 120"/>
                <a:gd name="T19" fmla="*/ 76 h 76"/>
                <a:gd name="T20" fmla="*/ 120 w 120"/>
                <a:gd name="T21" fmla="*/ 4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76">
                  <a:moveTo>
                    <a:pt x="120" y="40"/>
                  </a:moveTo>
                  <a:lnTo>
                    <a:pt x="5" y="5"/>
                  </a:lnTo>
                  <a:lnTo>
                    <a:pt x="5" y="5"/>
                  </a:lnTo>
                  <a:lnTo>
                    <a:pt x="2" y="3"/>
                  </a:lnTo>
                  <a:lnTo>
                    <a:pt x="0" y="0"/>
                  </a:lnTo>
                  <a:lnTo>
                    <a:pt x="0" y="38"/>
                  </a:lnTo>
                  <a:lnTo>
                    <a:pt x="0" y="38"/>
                  </a:lnTo>
                  <a:lnTo>
                    <a:pt x="2" y="40"/>
                  </a:lnTo>
                  <a:lnTo>
                    <a:pt x="7" y="42"/>
                  </a:lnTo>
                  <a:lnTo>
                    <a:pt x="120" y="76"/>
                  </a:lnTo>
                  <a:lnTo>
                    <a:pt x="120" y="40"/>
                  </a:lnTo>
                  <a:close/>
                </a:path>
              </a:pathLst>
            </a:custGeom>
            <a:solidFill>
              <a:srgbClr val="B5D8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48" name="Freeform 53">
              <a:extLst>
                <a:ext uri="{FF2B5EF4-FFF2-40B4-BE49-F238E27FC236}">
                  <a16:creationId xmlns:a16="http://schemas.microsoft.com/office/drawing/2014/main" xmlns="" id="{A7E7DC33-0E2C-4F6F-B949-6EE6D117D418}"/>
                </a:ext>
              </a:extLst>
            </p:cNvPr>
            <p:cNvSpPr>
              <a:spLocks/>
            </p:cNvSpPr>
            <p:nvPr/>
          </p:nvSpPr>
          <p:spPr bwMode="auto">
            <a:xfrm>
              <a:off x="6700838" y="4044951"/>
              <a:ext cx="371475" cy="98425"/>
            </a:xfrm>
            <a:custGeom>
              <a:avLst/>
              <a:gdLst>
                <a:gd name="T0" fmla="*/ 234 w 234"/>
                <a:gd name="T1" fmla="*/ 0 h 62"/>
                <a:gd name="T2" fmla="*/ 232 w 234"/>
                <a:gd name="T3" fmla="*/ 2 h 62"/>
                <a:gd name="T4" fmla="*/ 229 w 234"/>
                <a:gd name="T5" fmla="*/ 4 h 62"/>
                <a:gd name="T6" fmla="*/ 225 w 234"/>
                <a:gd name="T7" fmla="*/ 4 h 62"/>
                <a:gd name="T8" fmla="*/ 223 w 234"/>
                <a:gd name="T9" fmla="*/ 6 h 62"/>
                <a:gd name="T10" fmla="*/ 218 w 234"/>
                <a:gd name="T11" fmla="*/ 6 h 62"/>
                <a:gd name="T12" fmla="*/ 214 w 234"/>
                <a:gd name="T13" fmla="*/ 7 h 62"/>
                <a:gd name="T14" fmla="*/ 207 w 234"/>
                <a:gd name="T15" fmla="*/ 7 h 62"/>
                <a:gd name="T16" fmla="*/ 72 w 234"/>
                <a:gd name="T17" fmla="*/ 24 h 62"/>
                <a:gd name="T18" fmla="*/ 59 w 234"/>
                <a:gd name="T19" fmla="*/ 26 h 62"/>
                <a:gd name="T20" fmla="*/ 55 w 234"/>
                <a:gd name="T21" fmla="*/ 26 h 62"/>
                <a:gd name="T22" fmla="*/ 51 w 234"/>
                <a:gd name="T23" fmla="*/ 26 h 62"/>
                <a:gd name="T24" fmla="*/ 46 w 234"/>
                <a:gd name="T25" fmla="*/ 26 h 62"/>
                <a:gd name="T26" fmla="*/ 41 w 234"/>
                <a:gd name="T27" fmla="*/ 26 h 62"/>
                <a:gd name="T28" fmla="*/ 39 w 234"/>
                <a:gd name="T29" fmla="*/ 26 h 62"/>
                <a:gd name="T30" fmla="*/ 33 w 234"/>
                <a:gd name="T31" fmla="*/ 26 h 62"/>
                <a:gd name="T32" fmla="*/ 31 w 234"/>
                <a:gd name="T33" fmla="*/ 26 h 62"/>
                <a:gd name="T34" fmla="*/ 26 w 234"/>
                <a:gd name="T35" fmla="*/ 26 h 62"/>
                <a:gd name="T36" fmla="*/ 24 w 234"/>
                <a:gd name="T37" fmla="*/ 26 h 62"/>
                <a:gd name="T38" fmla="*/ 19 w 234"/>
                <a:gd name="T39" fmla="*/ 26 h 62"/>
                <a:gd name="T40" fmla="*/ 17 w 234"/>
                <a:gd name="T41" fmla="*/ 24 h 62"/>
                <a:gd name="T42" fmla="*/ 9 w 234"/>
                <a:gd name="T43" fmla="*/ 24 h 62"/>
                <a:gd name="T44" fmla="*/ 6 w 234"/>
                <a:gd name="T45" fmla="*/ 24 h 62"/>
                <a:gd name="T46" fmla="*/ 0 w 234"/>
                <a:gd name="T47" fmla="*/ 58 h 62"/>
                <a:gd name="T48" fmla="*/ 11 w 234"/>
                <a:gd name="T49" fmla="*/ 60 h 62"/>
                <a:gd name="T50" fmla="*/ 15 w 234"/>
                <a:gd name="T51" fmla="*/ 60 h 62"/>
                <a:gd name="T52" fmla="*/ 20 w 234"/>
                <a:gd name="T53" fmla="*/ 62 h 62"/>
                <a:gd name="T54" fmla="*/ 22 w 234"/>
                <a:gd name="T55" fmla="*/ 62 h 62"/>
                <a:gd name="T56" fmla="*/ 28 w 234"/>
                <a:gd name="T57" fmla="*/ 62 h 62"/>
                <a:gd name="T58" fmla="*/ 30 w 234"/>
                <a:gd name="T59" fmla="*/ 62 h 62"/>
                <a:gd name="T60" fmla="*/ 35 w 234"/>
                <a:gd name="T61" fmla="*/ 62 h 62"/>
                <a:gd name="T62" fmla="*/ 37 w 234"/>
                <a:gd name="T63" fmla="*/ 62 h 62"/>
                <a:gd name="T64" fmla="*/ 42 w 234"/>
                <a:gd name="T65" fmla="*/ 62 h 62"/>
                <a:gd name="T66" fmla="*/ 46 w 234"/>
                <a:gd name="T67" fmla="*/ 62 h 62"/>
                <a:gd name="T68" fmla="*/ 50 w 234"/>
                <a:gd name="T69" fmla="*/ 62 h 62"/>
                <a:gd name="T70" fmla="*/ 53 w 234"/>
                <a:gd name="T71" fmla="*/ 62 h 62"/>
                <a:gd name="T72" fmla="*/ 57 w 234"/>
                <a:gd name="T73" fmla="*/ 62 h 62"/>
                <a:gd name="T74" fmla="*/ 72 w 234"/>
                <a:gd name="T75" fmla="*/ 60 h 62"/>
                <a:gd name="T76" fmla="*/ 207 w 234"/>
                <a:gd name="T77" fmla="*/ 46 h 62"/>
                <a:gd name="T78" fmla="*/ 212 w 234"/>
                <a:gd name="T79" fmla="*/ 44 h 62"/>
                <a:gd name="T80" fmla="*/ 216 w 234"/>
                <a:gd name="T81" fmla="*/ 44 h 62"/>
                <a:gd name="T82" fmla="*/ 221 w 234"/>
                <a:gd name="T83" fmla="*/ 42 h 62"/>
                <a:gd name="T84" fmla="*/ 223 w 234"/>
                <a:gd name="T85" fmla="*/ 42 h 62"/>
                <a:gd name="T86" fmla="*/ 229 w 234"/>
                <a:gd name="T87" fmla="*/ 40 h 62"/>
                <a:gd name="T88" fmla="*/ 232 w 234"/>
                <a:gd name="T89" fmla="*/ 38 h 62"/>
                <a:gd name="T90" fmla="*/ 234 w 234"/>
                <a:gd name="T91" fmla="*/ 37 h 62"/>
                <a:gd name="T92" fmla="*/ 234 w 234"/>
                <a:gd name="T93" fmla="*/ 3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4" h="62">
                  <a:moveTo>
                    <a:pt x="234" y="0"/>
                  </a:moveTo>
                  <a:lnTo>
                    <a:pt x="234" y="0"/>
                  </a:lnTo>
                  <a:lnTo>
                    <a:pt x="234" y="0"/>
                  </a:lnTo>
                  <a:lnTo>
                    <a:pt x="234" y="0"/>
                  </a:lnTo>
                  <a:lnTo>
                    <a:pt x="232" y="2"/>
                  </a:lnTo>
                  <a:lnTo>
                    <a:pt x="232" y="2"/>
                  </a:lnTo>
                  <a:lnTo>
                    <a:pt x="230" y="2"/>
                  </a:lnTo>
                  <a:lnTo>
                    <a:pt x="230" y="2"/>
                  </a:lnTo>
                  <a:lnTo>
                    <a:pt x="229" y="4"/>
                  </a:lnTo>
                  <a:lnTo>
                    <a:pt x="229" y="4"/>
                  </a:lnTo>
                  <a:lnTo>
                    <a:pt x="227" y="4"/>
                  </a:lnTo>
                  <a:lnTo>
                    <a:pt x="225" y="4"/>
                  </a:lnTo>
                  <a:lnTo>
                    <a:pt x="225" y="4"/>
                  </a:lnTo>
                  <a:lnTo>
                    <a:pt x="223" y="6"/>
                  </a:lnTo>
                  <a:lnTo>
                    <a:pt x="223" y="6"/>
                  </a:lnTo>
                  <a:lnTo>
                    <a:pt x="221" y="6"/>
                  </a:lnTo>
                  <a:lnTo>
                    <a:pt x="221" y="6"/>
                  </a:lnTo>
                  <a:lnTo>
                    <a:pt x="218" y="6"/>
                  </a:lnTo>
                  <a:lnTo>
                    <a:pt x="218" y="6"/>
                  </a:lnTo>
                  <a:lnTo>
                    <a:pt x="214" y="7"/>
                  </a:lnTo>
                  <a:lnTo>
                    <a:pt x="214" y="7"/>
                  </a:lnTo>
                  <a:lnTo>
                    <a:pt x="210" y="7"/>
                  </a:lnTo>
                  <a:lnTo>
                    <a:pt x="210" y="7"/>
                  </a:lnTo>
                  <a:lnTo>
                    <a:pt x="207" y="7"/>
                  </a:lnTo>
                  <a:lnTo>
                    <a:pt x="207" y="7"/>
                  </a:lnTo>
                  <a:lnTo>
                    <a:pt x="205" y="7"/>
                  </a:lnTo>
                  <a:lnTo>
                    <a:pt x="72" y="24"/>
                  </a:lnTo>
                  <a:lnTo>
                    <a:pt x="70" y="24"/>
                  </a:lnTo>
                  <a:lnTo>
                    <a:pt x="70" y="24"/>
                  </a:lnTo>
                  <a:lnTo>
                    <a:pt x="59" y="26"/>
                  </a:lnTo>
                  <a:lnTo>
                    <a:pt x="59" y="26"/>
                  </a:lnTo>
                  <a:lnTo>
                    <a:pt x="55" y="26"/>
                  </a:lnTo>
                  <a:lnTo>
                    <a:pt x="55" y="26"/>
                  </a:lnTo>
                  <a:lnTo>
                    <a:pt x="53" y="26"/>
                  </a:lnTo>
                  <a:lnTo>
                    <a:pt x="53" y="26"/>
                  </a:lnTo>
                  <a:lnTo>
                    <a:pt x="51" y="26"/>
                  </a:lnTo>
                  <a:lnTo>
                    <a:pt x="50" y="26"/>
                  </a:lnTo>
                  <a:lnTo>
                    <a:pt x="48" y="26"/>
                  </a:lnTo>
                  <a:lnTo>
                    <a:pt x="46" y="26"/>
                  </a:lnTo>
                  <a:lnTo>
                    <a:pt x="44" y="26"/>
                  </a:lnTo>
                  <a:lnTo>
                    <a:pt x="44" y="26"/>
                  </a:lnTo>
                  <a:lnTo>
                    <a:pt x="41" y="26"/>
                  </a:lnTo>
                  <a:lnTo>
                    <a:pt x="41" y="26"/>
                  </a:lnTo>
                  <a:lnTo>
                    <a:pt x="39" y="26"/>
                  </a:lnTo>
                  <a:lnTo>
                    <a:pt x="39" y="26"/>
                  </a:lnTo>
                  <a:lnTo>
                    <a:pt x="37" y="26"/>
                  </a:lnTo>
                  <a:lnTo>
                    <a:pt x="37" y="26"/>
                  </a:lnTo>
                  <a:lnTo>
                    <a:pt x="33" y="26"/>
                  </a:lnTo>
                  <a:lnTo>
                    <a:pt x="33" y="26"/>
                  </a:lnTo>
                  <a:lnTo>
                    <a:pt x="31" y="26"/>
                  </a:lnTo>
                  <a:lnTo>
                    <a:pt x="31" y="26"/>
                  </a:lnTo>
                  <a:lnTo>
                    <a:pt x="30" y="26"/>
                  </a:lnTo>
                  <a:lnTo>
                    <a:pt x="30" y="26"/>
                  </a:lnTo>
                  <a:lnTo>
                    <a:pt x="26" y="26"/>
                  </a:lnTo>
                  <a:lnTo>
                    <a:pt x="26" y="26"/>
                  </a:lnTo>
                  <a:lnTo>
                    <a:pt x="24" y="26"/>
                  </a:lnTo>
                  <a:lnTo>
                    <a:pt x="24" y="26"/>
                  </a:lnTo>
                  <a:lnTo>
                    <a:pt x="22" y="26"/>
                  </a:lnTo>
                  <a:lnTo>
                    <a:pt x="22" y="26"/>
                  </a:lnTo>
                  <a:lnTo>
                    <a:pt x="19" y="26"/>
                  </a:lnTo>
                  <a:lnTo>
                    <a:pt x="19" y="26"/>
                  </a:lnTo>
                  <a:lnTo>
                    <a:pt x="17" y="24"/>
                  </a:lnTo>
                  <a:lnTo>
                    <a:pt x="17" y="24"/>
                  </a:lnTo>
                  <a:lnTo>
                    <a:pt x="13" y="24"/>
                  </a:lnTo>
                  <a:lnTo>
                    <a:pt x="13" y="24"/>
                  </a:lnTo>
                  <a:lnTo>
                    <a:pt x="9" y="24"/>
                  </a:lnTo>
                  <a:lnTo>
                    <a:pt x="9" y="24"/>
                  </a:lnTo>
                  <a:lnTo>
                    <a:pt x="6" y="24"/>
                  </a:lnTo>
                  <a:lnTo>
                    <a:pt x="6" y="24"/>
                  </a:lnTo>
                  <a:lnTo>
                    <a:pt x="0" y="22"/>
                  </a:lnTo>
                  <a:lnTo>
                    <a:pt x="0" y="58"/>
                  </a:lnTo>
                  <a:lnTo>
                    <a:pt x="0" y="58"/>
                  </a:lnTo>
                  <a:lnTo>
                    <a:pt x="8" y="60"/>
                  </a:lnTo>
                  <a:lnTo>
                    <a:pt x="8" y="60"/>
                  </a:lnTo>
                  <a:lnTo>
                    <a:pt x="11" y="60"/>
                  </a:lnTo>
                  <a:lnTo>
                    <a:pt x="11" y="60"/>
                  </a:lnTo>
                  <a:lnTo>
                    <a:pt x="15" y="60"/>
                  </a:lnTo>
                  <a:lnTo>
                    <a:pt x="15" y="60"/>
                  </a:lnTo>
                  <a:lnTo>
                    <a:pt x="17" y="62"/>
                  </a:lnTo>
                  <a:lnTo>
                    <a:pt x="17" y="62"/>
                  </a:lnTo>
                  <a:lnTo>
                    <a:pt x="20" y="62"/>
                  </a:lnTo>
                  <a:lnTo>
                    <a:pt x="20" y="62"/>
                  </a:lnTo>
                  <a:lnTo>
                    <a:pt x="22" y="62"/>
                  </a:lnTo>
                  <a:lnTo>
                    <a:pt x="22" y="62"/>
                  </a:lnTo>
                  <a:lnTo>
                    <a:pt x="24" y="62"/>
                  </a:lnTo>
                  <a:lnTo>
                    <a:pt x="24" y="62"/>
                  </a:lnTo>
                  <a:lnTo>
                    <a:pt x="28" y="62"/>
                  </a:lnTo>
                  <a:lnTo>
                    <a:pt x="28" y="62"/>
                  </a:lnTo>
                  <a:lnTo>
                    <a:pt x="30" y="62"/>
                  </a:lnTo>
                  <a:lnTo>
                    <a:pt x="30" y="62"/>
                  </a:lnTo>
                  <a:lnTo>
                    <a:pt x="33" y="62"/>
                  </a:lnTo>
                  <a:lnTo>
                    <a:pt x="33" y="62"/>
                  </a:lnTo>
                  <a:lnTo>
                    <a:pt x="35" y="62"/>
                  </a:lnTo>
                  <a:lnTo>
                    <a:pt x="35" y="62"/>
                  </a:lnTo>
                  <a:lnTo>
                    <a:pt x="37" y="62"/>
                  </a:lnTo>
                  <a:lnTo>
                    <a:pt x="37" y="62"/>
                  </a:lnTo>
                  <a:lnTo>
                    <a:pt x="41" y="62"/>
                  </a:lnTo>
                  <a:lnTo>
                    <a:pt x="41" y="62"/>
                  </a:lnTo>
                  <a:lnTo>
                    <a:pt x="42" y="62"/>
                  </a:lnTo>
                  <a:lnTo>
                    <a:pt x="42" y="62"/>
                  </a:lnTo>
                  <a:lnTo>
                    <a:pt x="44" y="62"/>
                  </a:lnTo>
                  <a:lnTo>
                    <a:pt x="46" y="62"/>
                  </a:lnTo>
                  <a:lnTo>
                    <a:pt x="46" y="62"/>
                  </a:lnTo>
                  <a:lnTo>
                    <a:pt x="48" y="62"/>
                  </a:lnTo>
                  <a:lnTo>
                    <a:pt x="50" y="62"/>
                  </a:lnTo>
                  <a:lnTo>
                    <a:pt x="51" y="62"/>
                  </a:lnTo>
                  <a:lnTo>
                    <a:pt x="51" y="62"/>
                  </a:lnTo>
                  <a:lnTo>
                    <a:pt x="53" y="62"/>
                  </a:lnTo>
                  <a:lnTo>
                    <a:pt x="53" y="62"/>
                  </a:lnTo>
                  <a:lnTo>
                    <a:pt x="57" y="62"/>
                  </a:lnTo>
                  <a:lnTo>
                    <a:pt x="57" y="62"/>
                  </a:lnTo>
                  <a:lnTo>
                    <a:pt x="59" y="62"/>
                  </a:lnTo>
                  <a:lnTo>
                    <a:pt x="59" y="62"/>
                  </a:lnTo>
                  <a:lnTo>
                    <a:pt x="72" y="60"/>
                  </a:lnTo>
                  <a:lnTo>
                    <a:pt x="73" y="60"/>
                  </a:lnTo>
                  <a:lnTo>
                    <a:pt x="207" y="46"/>
                  </a:lnTo>
                  <a:lnTo>
                    <a:pt x="207" y="46"/>
                  </a:lnTo>
                  <a:lnTo>
                    <a:pt x="208" y="44"/>
                  </a:lnTo>
                  <a:lnTo>
                    <a:pt x="208" y="44"/>
                  </a:lnTo>
                  <a:lnTo>
                    <a:pt x="212" y="44"/>
                  </a:lnTo>
                  <a:lnTo>
                    <a:pt x="212" y="44"/>
                  </a:lnTo>
                  <a:lnTo>
                    <a:pt x="216" y="44"/>
                  </a:lnTo>
                  <a:lnTo>
                    <a:pt x="216" y="44"/>
                  </a:lnTo>
                  <a:lnTo>
                    <a:pt x="219" y="42"/>
                  </a:lnTo>
                  <a:lnTo>
                    <a:pt x="219" y="42"/>
                  </a:lnTo>
                  <a:lnTo>
                    <a:pt x="221" y="42"/>
                  </a:lnTo>
                  <a:lnTo>
                    <a:pt x="221" y="42"/>
                  </a:lnTo>
                  <a:lnTo>
                    <a:pt x="223" y="42"/>
                  </a:lnTo>
                  <a:lnTo>
                    <a:pt x="223" y="42"/>
                  </a:lnTo>
                  <a:lnTo>
                    <a:pt x="227" y="42"/>
                  </a:lnTo>
                  <a:lnTo>
                    <a:pt x="227" y="40"/>
                  </a:lnTo>
                  <a:lnTo>
                    <a:pt x="229" y="40"/>
                  </a:lnTo>
                  <a:lnTo>
                    <a:pt x="230" y="40"/>
                  </a:lnTo>
                  <a:lnTo>
                    <a:pt x="230" y="40"/>
                  </a:lnTo>
                  <a:lnTo>
                    <a:pt x="232" y="38"/>
                  </a:lnTo>
                  <a:lnTo>
                    <a:pt x="232" y="38"/>
                  </a:lnTo>
                  <a:lnTo>
                    <a:pt x="234" y="38"/>
                  </a:lnTo>
                  <a:lnTo>
                    <a:pt x="234" y="37"/>
                  </a:lnTo>
                  <a:lnTo>
                    <a:pt x="234" y="37"/>
                  </a:lnTo>
                  <a:lnTo>
                    <a:pt x="234" y="37"/>
                  </a:lnTo>
                  <a:lnTo>
                    <a:pt x="234" y="37"/>
                  </a:lnTo>
                  <a:lnTo>
                    <a:pt x="234" y="0"/>
                  </a:lnTo>
                  <a:close/>
                </a:path>
              </a:pathLst>
            </a:custGeom>
            <a:solidFill>
              <a:srgbClr val="C8E1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49" name="Freeform 54">
              <a:extLst>
                <a:ext uri="{FF2B5EF4-FFF2-40B4-BE49-F238E27FC236}">
                  <a16:creationId xmlns:a16="http://schemas.microsoft.com/office/drawing/2014/main" xmlns="" id="{C472D123-5C3C-45E8-8913-2864F53BBC29}"/>
                </a:ext>
              </a:extLst>
            </p:cNvPr>
            <p:cNvSpPr>
              <a:spLocks/>
            </p:cNvSpPr>
            <p:nvPr/>
          </p:nvSpPr>
          <p:spPr bwMode="auto">
            <a:xfrm>
              <a:off x="6510338" y="3975101"/>
              <a:ext cx="561975" cy="111125"/>
            </a:xfrm>
            <a:custGeom>
              <a:avLst/>
              <a:gdLst>
                <a:gd name="T0" fmla="*/ 349 w 354"/>
                <a:gd name="T1" fmla="*/ 39 h 70"/>
                <a:gd name="T2" fmla="*/ 349 w 354"/>
                <a:gd name="T3" fmla="*/ 39 h 70"/>
                <a:gd name="T4" fmla="*/ 352 w 354"/>
                <a:gd name="T5" fmla="*/ 40 h 70"/>
                <a:gd name="T6" fmla="*/ 354 w 354"/>
                <a:gd name="T7" fmla="*/ 42 h 70"/>
                <a:gd name="T8" fmla="*/ 354 w 354"/>
                <a:gd name="T9" fmla="*/ 44 h 70"/>
                <a:gd name="T10" fmla="*/ 352 w 354"/>
                <a:gd name="T11" fmla="*/ 46 h 70"/>
                <a:gd name="T12" fmla="*/ 341 w 354"/>
                <a:gd name="T13" fmla="*/ 50 h 70"/>
                <a:gd name="T14" fmla="*/ 325 w 354"/>
                <a:gd name="T15" fmla="*/ 51 h 70"/>
                <a:gd name="T16" fmla="*/ 192 w 354"/>
                <a:gd name="T17" fmla="*/ 68 h 70"/>
                <a:gd name="T18" fmla="*/ 192 w 354"/>
                <a:gd name="T19" fmla="*/ 68 h 70"/>
                <a:gd name="T20" fmla="*/ 171 w 354"/>
                <a:gd name="T21" fmla="*/ 70 h 70"/>
                <a:gd name="T22" fmla="*/ 151 w 354"/>
                <a:gd name="T23" fmla="*/ 70 h 70"/>
                <a:gd name="T24" fmla="*/ 133 w 354"/>
                <a:gd name="T25" fmla="*/ 68 h 70"/>
                <a:gd name="T26" fmla="*/ 120 w 354"/>
                <a:gd name="T27" fmla="*/ 66 h 70"/>
                <a:gd name="T28" fmla="*/ 5 w 354"/>
                <a:gd name="T29" fmla="*/ 31 h 70"/>
                <a:gd name="T30" fmla="*/ 5 w 354"/>
                <a:gd name="T31" fmla="*/ 31 h 70"/>
                <a:gd name="T32" fmla="*/ 2 w 354"/>
                <a:gd name="T33" fmla="*/ 29 h 70"/>
                <a:gd name="T34" fmla="*/ 0 w 354"/>
                <a:gd name="T35" fmla="*/ 28 h 70"/>
                <a:gd name="T36" fmla="*/ 0 w 354"/>
                <a:gd name="T37" fmla="*/ 26 h 70"/>
                <a:gd name="T38" fmla="*/ 2 w 354"/>
                <a:gd name="T39" fmla="*/ 24 h 70"/>
                <a:gd name="T40" fmla="*/ 11 w 354"/>
                <a:gd name="T41" fmla="*/ 20 h 70"/>
                <a:gd name="T42" fmla="*/ 27 w 354"/>
                <a:gd name="T43" fmla="*/ 18 h 70"/>
                <a:gd name="T44" fmla="*/ 161 w 354"/>
                <a:gd name="T45" fmla="*/ 2 h 70"/>
                <a:gd name="T46" fmla="*/ 161 w 354"/>
                <a:gd name="T47" fmla="*/ 2 h 70"/>
                <a:gd name="T48" fmla="*/ 182 w 354"/>
                <a:gd name="T49" fmla="*/ 0 h 70"/>
                <a:gd name="T50" fmla="*/ 202 w 354"/>
                <a:gd name="T51" fmla="*/ 0 h 70"/>
                <a:gd name="T52" fmla="*/ 219 w 354"/>
                <a:gd name="T53" fmla="*/ 2 h 70"/>
                <a:gd name="T54" fmla="*/ 234 w 354"/>
                <a:gd name="T55" fmla="*/ 4 h 70"/>
                <a:gd name="T56" fmla="*/ 349 w 354"/>
                <a:gd name="T57" fmla="*/ 3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4" h="70">
                  <a:moveTo>
                    <a:pt x="349" y="39"/>
                  </a:moveTo>
                  <a:lnTo>
                    <a:pt x="349" y="39"/>
                  </a:lnTo>
                  <a:lnTo>
                    <a:pt x="352" y="40"/>
                  </a:lnTo>
                  <a:lnTo>
                    <a:pt x="354" y="42"/>
                  </a:lnTo>
                  <a:lnTo>
                    <a:pt x="354" y="44"/>
                  </a:lnTo>
                  <a:lnTo>
                    <a:pt x="352" y="46"/>
                  </a:lnTo>
                  <a:lnTo>
                    <a:pt x="341" y="50"/>
                  </a:lnTo>
                  <a:lnTo>
                    <a:pt x="325" y="51"/>
                  </a:lnTo>
                  <a:lnTo>
                    <a:pt x="192" y="68"/>
                  </a:lnTo>
                  <a:lnTo>
                    <a:pt x="192" y="68"/>
                  </a:lnTo>
                  <a:lnTo>
                    <a:pt x="171" y="70"/>
                  </a:lnTo>
                  <a:lnTo>
                    <a:pt x="151" y="70"/>
                  </a:lnTo>
                  <a:lnTo>
                    <a:pt x="133" y="68"/>
                  </a:lnTo>
                  <a:lnTo>
                    <a:pt x="120" y="66"/>
                  </a:lnTo>
                  <a:lnTo>
                    <a:pt x="5" y="31"/>
                  </a:lnTo>
                  <a:lnTo>
                    <a:pt x="5" y="31"/>
                  </a:lnTo>
                  <a:lnTo>
                    <a:pt x="2" y="29"/>
                  </a:lnTo>
                  <a:lnTo>
                    <a:pt x="0" y="28"/>
                  </a:lnTo>
                  <a:lnTo>
                    <a:pt x="0" y="26"/>
                  </a:lnTo>
                  <a:lnTo>
                    <a:pt x="2" y="24"/>
                  </a:lnTo>
                  <a:lnTo>
                    <a:pt x="11" y="20"/>
                  </a:lnTo>
                  <a:lnTo>
                    <a:pt x="27" y="18"/>
                  </a:lnTo>
                  <a:lnTo>
                    <a:pt x="161" y="2"/>
                  </a:lnTo>
                  <a:lnTo>
                    <a:pt x="161" y="2"/>
                  </a:lnTo>
                  <a:lnTo>
                    <a:pt x="182" y="0"/>
                  </a:lnTo>
                  <a:lnTo>
                    <a:pt x="202" y="0"/>
                  </a:lnTo>
                  <a:lnTo>
                    <a:pt x="219" y="2"/>
                  </a:lnTo>
                  <a:lnTo>
                    <a:pt x="234" y="4"/>
                  </a:lnTo>
                  <a:lnTo>
                    <a:pt x="349" y="39"/>
                  </a:lnTo>
                  <a:close/>
                </a:path>
              </a:pathLst>
            </a:custGeom>
            <a:solidFill>
              <a:srgbClr val="5AB5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0" name="Freeform 55">
              <a:extLst>
                <a:ext uri="{FF2B5EF4-FFF2-40B4-BE49-F238E27FC236}">
                  <a16:creationId xmlns:a16="http://schemas.microsoft.com/office/drawing/2014/main" xmlns="" id="{11AAB11E-3AB3-42AF-937B-9379672786B2}"/>
                </a:ext>
              </a:extLst>
            </p:cNvPr>
            <p:cNvSpPr>
              <a:spLocks/>
            </p:cNvSpPr>
            <p:nvPr/>
          </p:nvSpPr>
          <p:spPr bwMode="auto">
            <a:xfrm>
              <a:off x="6889751" y="4392614"/>
              <a:ext cx="165100" cy="133350"/>
            </a:xfrm>
            <a:custGeom>
              <a:avLst/>
              <a:gdLst>
                <a:gd name="T0" fmla="*/ 104 w 104"/>
                <a:gd name="T1" fmla="*/ 73 h 84"/>
                <a:gd name="T2" fmla="*/ 0 w 104"/>
                <a:gd name="T3" fmla="*/ 84 h 84"/>
                <a:gd name="T4" fmla="*/ 0 w 104"/>
                <a:gd name="T5" fmla="*/ 11 h 84"/>
                <a:gd name="T6" fmla="*/ 104 w 104"/>
                <a:gd name="T7" fmla="*/ 0 h 84"/>
                <a:gd name="T8" fmla="*/ 104 w 104"/>
                <a:gd name="T9" fmla="*/ 73 h 84"/>
              </a:gdLst>
              <a:ahLst/>
              <a:cxnLst>
                <a:cxn ang="0">
                  <a:pos x="T0" y="T1"/>
                </a:cxn>
                <a:cxn ang="0">
                  <a:pos x="T2" y="T3"/>
                </a:cxn>
                <a:cxn ang="0">
                  <a:pos x="T4" y="T5"/>
                </a:cxn>
                <a:cxn ang="0">
                  <a:pos x="T6" y="T7"/>
                </a:cxn>
                <a:cxn ang="0">
                  <a:pos x="T8" y="T9"/>
                </a:cxn>
              </a:cxnLst>
              <a:rect l="0" t="0" r="r" b="b"/>
              <a:pathLst>
                <a:path w="104" h="84">
                  <a:moveTo>
                    <a:pt x="104" y="73"/>
                  </a:moveTo>
                  <a:lnTo>
                    <a:pt x="0" y="84"/>
                  </a:lnTo>
                  <a:lnTo>
                    <a:pt x="0" y="11"/>
                  </a:lnTo>
                  <a:lnTo>
                    <a:pt x="104" y="0"/>
                  </a:lnTo>
                  <a:lnTo>
                    <a:pt x="104" y="73"/>
                  </a:lnTo>
                  <a:close/>
                </a:path>
              </a:pathLst>
            </a:custGeom>
            <a:solidFill>
              <a:srgbClr val="8FC8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1" name="Freeform 56">
              <a:extLst>
                <a:ext uri="{FF2B5EF4-FFF2-40B4-BE49-F238E27FC236}">
                  <a16:creationId xmlns:a16="http://schemas.microsoft.com/office/drawing/2014/main" xmlns="" id="{92E4D180-11F7-4CCB-AB17-D5570B97E1CD}"/>
                </a:ext>
              </a:extLst>
            </p:cNvPr>
            <p:cNvSpPr>
              <a:spLocks/>
            </p:cNvSpPr>
            <p:nvPr/>
          </p:nvSpPr>
          <p:spPr bwMode="auto">
            <a:xfrm>
              <a:off x="6732588" y="4424364"/>
              <a:ext cx="33338" cy="119063"/>
            </a:xfrm>
            <a:custGeom>
              <a:avLst/>
              <a:gdLst>
                <a:gd name="T0" fmla="*/ 21 w 21"/>
                <a:gd name="T1" fmla="*/ 73 h 75"/>
                <a:gd name="T2" fmla="*/ 0 w 21"/>
                <a:gd name="T3" fmla="*/ 75 h 75"/>
                <a:gd name="T4" fmla="*/ 0 w 21"/>
                <a:gd name="T5" fmla="*/ 2 h 75"/>
                <a:gd name="T6" fmla="*/ 21 w 21"/>
                <a:gd name="T7" fmla="*/ 0 h 75"/>
                <a:gd name="T8" fmla="*/ 21 w 21"/>
                <a:gd name="T9" fmla="*/ 73 h 75"/>
              </a:gdLst>
              <a:ahLst/>
              <a:cxnLst>
                <a:cxn ang="0">
                  <a:pos x="T0" y="T1"/>
                </a:cxn>
                <a:cxn ang="0">
                  <a:pos x="T2" y="T3"/>
                </a:cxn>
                <a:cxn ang="0">
                  <a:pos x="T4" y="T5"/>
                </a:cxn>
                <a:cxn ang="0">
                  <a:pos x="T6" y="T7"/>
                </a:cxn>
                <a:cxn ang="0">
                  <a:pos x="T8" y="T9"/>
                </a:cxn>
              </a:cxnLst>
              <a:rect l="0" t="0" r="r" b="b"/>
              <a:pathLst>
                <a:path w="21" h="75">
                  <a:moveTo>
                    <a:pt x="21" y="73"/>
                  </a:moveTo>
                  <a:lnTo>
                    <a:pt x="0" y="75"/>
                  </a:lnTo>
                  <a:lnTo>
                    <a:pt x="0" y="2"/>
                  </a:lnTo>
                  <a:lnTo>
                    <a:pt x="21" y="0"/>
                  </a:lnTo>
                  <a:lnTo>
                    <a:pt x="21" y="73"/>
                  </a:lnTo>
                  <a:close/>
                </a:path>
              </a:pathLst>
            </a:custGeom>
            <a:solidFill>
              <a:srgbClr val="D6E8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2" name="Freeform 57">
              <a:extLst>
                <a:ext uri="{FF2B5EF4-FFF2-40B4-BE49-F238E27FC236}">
                  <a16:creationId xmlns:a16="http://schemas.microsoft.com/office/drawing/2014/main" xmlns="" id="{34CBA8E9-9244-47CA-B4B4-B6890B153DF5}"/>
                </a:ext>
              </a:extLst>
            </p:cNvPr>
            <p:cNvSpPr>
              <a:spLocks/>
            </p:cNvSpPr>
            <p:nvPr/>
          </p:nvSpPr>
          <p:spPr bwMode="auto">
            <a:xfrm>
              <a:off x="6773863" y="4421189"/>
              <a:ext cx="31750" cy="119063"/>
            </a:xfrm>
            <a:custGeom>
              <a:avLst/>
              <a:gdLst>
                <a:gd name="T0" fmla="*/ 20 w 20"/>
                <a:gd name="T1" fmla="*/ 73 h 75"/>
                <a:gd name="T2" fmla="*/ 0 w 20"/>
                <a:gd name="T3" fmla="*/ 75 h 75"/>
                <a:gd name="T4" fmla="*/ 0 w 20"/>
                <a:gd name="T5" fmla="*/ 2 h 75"/>
                <a:gd name="T6" fmla="*/ 20 w 20"/>
                <a:gd name="T7" fmla="*/ 0 h 75"/>
                <a:gd name="T8" fmla="*/ 20 w 20"/>
                <a:gd name="T9" fmla="*/ 73 h 75"/>
              </a:gdLst>
              <a:ahLst/>
              <a:cxnLst>
                <a:cxn ang="0">
                  <a:pos x="T0" y="T1"/>
                </a:cxn>
                <a:cxn ang="0">
                  <a:pos x="T2" y="T3"/>
                </a:cxn>
                <a:cxn ang="0">
                  <a:pos x="T4" y="T5"/>
                </a:cxn>
                <a:cxn ang="0">
                  <a:pos x="T6" y="T7"/>
                </a:cxn>
                <a:cxn ang="0">
                  <a:pos x="T8" y="T9"/>
                </a:cxn>
              </a:cxnLst>
              <a:rect l="0" t="0" r="r" b="b"/>
              <a:pathLst>
                <a:path w="20" h="75">
                  <a:moveTo>
                    <a:pt x="20" y="73"/>
                  </a:moveTo>
                  <a:lnTo>
                    <a:pt x="0" y="75"/>
                  </a:lnTo>
                  <a:lnTo>
                    <a:pt x="0" y="2"/>
                  </a:lnTo>
                  <a:lnTo>
                    <a:pt x="20" y="0"/>
                  </a:lnTo>
                  <a:lnTo>
                    <a:pt x="20" y="73"/>
                  </a:lnTo>
                  <a:close/>
                </a:path>
              </a:pathLst>
            </a:custGeom>
            <a:solidFill>
              <a:srgbClr val="D6E8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3" name="Freeform 58">
              <a:extLst>
                <a:ext uri="{FF2B5EF4-FFF2-40B4-BE49-F238E27FC236}">
                  <a16:creationId xmlns:a16="http://schemas.microsoft.com/office/drawing/2014/main" xmlns="" id="{7E49FA56-EE25-4CD3-994B-4B725165890B}"/>
                </a:ext>
              </a:extLst>
            </p:cNvPr>
            <p:cNvSpPr>
              <a:spLocks/>
            </p:cNvSpPr>
            <p:nvPr/>
          </p:nvSpPr>
          <p:spPr bwMode="auto">
            <a:xfrm>
              <a:off x="6811963" y="4416426"/>
              <a:ext cx="31750" cy="119063"/>
            </a:xfrm>
            <a:custGeom>
              <a:avLst/>
              <a:gdLst>
                <a:gd name="T0" fmla="*/ 20 w 20"/>
                <a:gd name="T1" fmla="*/ 73 h 75"/>
                <a:gd name="T2" fmla="*/ 0 w 20"/>
                <a:gd name="T3" fmla="*/ 75 h 75"/>
                <a:gd name="T4" fmla="*/ 0 w 20"/>
                <a:gd name="T5" fmla="*/ 2 h 75"/>
                <a:gd name="T6" fmla="*/ 20 w 20"/>
                <a:gd name="T7" fmla="*/ 0 h 75"/>
                <a:gd name="T8" fmla="*/ 20 w 20"/>
                <a:gd name="T9" fmla="*/ 73 h 75"/>
              </a:gdLst>
              <a:ahLst/>
              <a:cxnLst>
                <a:cxn ang="0">
                  <a:pos x="T0" y="T1"/>
                </a:cxn>
                <a:cxn ang="0">
                  <a:pos x="T2" y="T3"/>
                </a:cxn>
                <a:cxn ang="0">
                  <a:pos x="T4" y="T5"/>
                </a:cxn>
                <a:cxn ang="0">
                  <a:pos x="T6" y="T7"/>
                </a:cxn>
                <a:cxn ang="0">
                  <a:pos x="T8" y="T9"/>
                </a:cxn>
              </a:cxnLst>
              <a:rect l="0" t="0" r="r" b="b"/>
              <a:pathLst>
                <a:path w="20" h="75">
                  <a:moveTo>
                    <a:pt x="20" y="73"/>
                  </a:moveTo>
                  <a:lnTo>
                    <a:pt x="0" y="75"/>
                  </a:lnTo>
                  <a:lnTo>
                    <a:pt x="0" y="2"/>
                  </a:lnTo>
                  <a:lnTo>
                    <a:pt x="20" y="0"/>
                  </a:lnTo>
                  <a:lnTo>
                    <a:pt x="20" y="73"/>
                  </a:lnTo>
                  <a:close/>
                </a:path>
              </a:pathLst>
            </a:custGeom>
            <a:solidFill>
              <a:srgbClr val="D6E8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4" name="Freeform 59">
              <a:extLst>
                <a:ext uri="{FF2B5EF4-FFF2-40B4-BE49-F238E27FC236}">
                  <a16:creationId xmlns:a16="http://schemas.microsoft.com/office/drawing/2014/main" xmlns="" id="{4F786FE7-A33D-4D4A-99B1-BD04BB3AFF32}"/>
                </a:ext>
              </a:extLst>
            </p:cNvPr>
            <p:cNvSpPr>
              <a:spLocks/>
            </p:cNvSpPr>
            <p:nvPr/>
          </p:nvSpPr>
          <p:spPr bwMode="auto">
            <a:xfrm>
              <a:off x="6851651" y="4413251"/>
              <a:ext cx="31750" cy="119063"/>
            </a:xfrm>
            <a:custGeom>
              <a:avLst/>
              <a:gdLst>
                <a:gd name="T0" fmla="*/ 20 w 20"/>
                <a:gd name="T1" fmla="*/ 73 h 75"/>
                <a:gd name="T2" fmla="*/ 0 w 20"/>
                <a:gd name="T3" fmla="*/ 75 h 75"/>
                <a:gd name="T4" fmla="*/ 0 w 20"/>
                <a:gd name="T5" fmla="*/ 2 h 75"/>
                <a:gd name="T6" fmla="*/ 20 w 20"/>
                <a:gd name="T7" fmla="*/ 0 h 75"/>
                <a:gd name="T8" fmla="*/ 20 w 20"/>
                <a:gd name="T9" fmla="*/ 73 h 75"/>
              </a:gdLst>
              <a:ahLst/>
              <a:cxnLst>
                <a:cxn ang="0">
                  <a:pos x="T0" y="T1"/>
                </a:cxn>
                <a:cxn ang="0">
                  <a:pos x="T2" y="T3"/>
                </a:cxn>
                <a:cxn ang="0">
                  <a:pos x="T4" y="T5"/>
                </a:cxn>
                <a:cxn ang="0">
                  <a:pos x="T6" y="T7"/>
                </a:cxn>
                <a:cxn ang="0">
                  <a:pos x="T8" y="T9"/>
                </a:cxn>
              </a:cxnLst>
              <a:rect l="0" t="0" r="r" b="b"/>
              <a:pathLst>
                <a:path w="20" h="75">
                  <a:moveTo>
                    <a:pt x="20" y="73"/>
                  </a:moveTo>
                  <a:lnTo>
                    <a:pt x="0" y="75"/>
                  </a:lnTo>
                  <a:lnTo>
                    <a:pt x="0" y="2"/>
                  </a:lnTo>
                  <a:lnTo>
                    <a:pt x="20" y="0"/>
                  </a:lnTo>
                  <a:lnTo>
                    <a:pt x="20" y="73"/>
                  </a:lnTo>
                  <a:close/>
                </a:path>
              </a:pathLst>
            </a:custGeom>
            <a:solidFill>
              <a:srgbClr val="D6E8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5" name="Freeform 60">
              <a:extLst>
                <a:ext uri="{FF2B5EF4-FFF2-40B4-BE49-F238E27FC236}">
                  <a16:creationId xmlns:a16="http://schemas.microsoft.com/office/drawing/2014/main" xmlns="" id="{8AEE4CC1-DDAF-405F-8D87-2937D549B272}"/>
                </a:ext>
              </a:extLst>
            </p:cNvPr>
            <p:cNvSpPr>
              <a:spLocks/>
            </p:cNvSpPr>
            <p:nvPr/>
          </p:nvSpPr>
          <p:spPr bwMode="auto">
            <a:xfrm>
              <a:off x="5927726" y="3448051"/>
              <a:ext cx="555625" cy="474663"/>
            </a:xfrm>
            <a:custGeom>
              <a:avLst/>
              <a:gdLst>
                <a:gd name="T0" fmla="*/ 350 w 350"/>
                <a:gd name="T1" fmla="*/ 299 h 299"/>
                <a:gd name="T2" fmla="*/ 350 w 350"/>
                <a:gd name="T3" fmla="*/ 299 h 299"/>
                <a:gd name="T4" fmla="*/ 341 w 350"/>
                <a:gd name="T5" fmla="*/ 299 h 299"/>
                <a:gd name="T6" fmla="*/ 332 w 350"/>
                <a:gd name="T7" fmla="*/ 298 h 299"/>
                <a:gd name="T8" fmla="*/ 325 w 350"/>
                <a:gd name="T9" fmla="*/ 294 h 299"/>
                <a:gd name="T10" fmla="*/ 318 w 350"/>
                <a:gd name="T11" fmla="*/ 288 h 299"/>
                <a:gd name="T12" fmla="*/ 312 w 350"/>
                <a:gd name="T13" fmla="*/ 281 h 299"/>
                <a:gd name="T14" fmla="*/ 308 w 350"/>
                <a:gd name="T15" fmla="*/ 274 h 299"/>
                <a:gd name="T16" fmla="*/ 307 w 350"/>
                <a:gd name="T17" fmla="*/ 266 h 299"/>
                <a:gd name="T18" fmla="*/ 305 w 350"/>
                <a:gd name="T19" fmla="*/ 257 h 299"/>
                <a:gd name="T20" fmla="*/ 305 w 350"/>
                <a:gd name="T21" fmla="*/ 78 h 299"/>
                <a:gd name="T22" fmla="*/ 305 w 350"/>
                <a:gd name="T23" fmla="*/ 49 h 299"/>
                <a:gd name="T24" fmla="*/ 305 w 350"/>
                <a:gd name="T25" fmla="*/ 49 h 299"/>
                <a:gd name="T26" fmla="*/ 305 w 350"/>
                <a:gd name="T27" fmla="*/ 38 h 299"/>
                <a:gd name="T28" fmla="*/ 303 w 350"/>
                <a:gd name="T29" fmla="*/ 29 h 299"/>
                <a:gd name="T30" fmla="*/ 299 w 350"/>
                <a:gd name="T31" fmla="*/ 22 h 299"/>
                <a:gd name="T32" fmla="*/ 296 w 350"/>
                <a:gd name="T33" fmla="*/ 15 h 299"/>
                <a:gd name="T34" fmla="*/ 290 w 350"/>
                <a:gd name="T35" fmla="*/ 7 h 299"/>
                <a:gd name="T36" fmla="*/ 286 w 350"/>
                <a:gd name="T37" fmla="*/ 4 h 299"/>
                <a:gd name="T38" fmla="*/ 279 w 350"/>
                <a:gd name="T39" fmla="*/ 0 h 299"/>
                <a:gd name="T40" fmla="*/ 274 w 350"/>
                <a:gd name="T41" fmla="*/ 0 h 299"/>
                <a:gd name="T42" fmla="*/ 270 w 350"/>
                <a:gd name="T43" fmla="*/ 0 h 299"/>
                <a:gd name="T44" fmla="*/ 270 w 350"/>
                <a:gd name="T45" fmla="*/ 0 h 299"/>
                <a:gd name="T46" fmla="*/ 263 w 350"/>
                <a:gd name="T47" fmla="*/ 0 h 299"/>
                <a:gd name="T48" fmla="*/ 255 w 350"/>
                <a:gd name="T49" fmla="*/ 4 h 299"/>
                <a:gd name="T50" fmla="*/ 246 w 350"/>
                <a:gd name="T51" fmla="*/ 7 h 299"/>
                <a:gd name="T52" fmla="*/ 239 w 350"/>
                <a:gd name="T53" fmla="*/ 15 h 299"/>
                <a:gd name="T54" fmla="*/ 234 w 350"/>
                <a:gd name="T55" fmla="*/ 22 h 299"/>
                <a:gd name="T56" fmla="*/ 228 w 350"/>
                <a:gd name="T57" fmla="*/ 29 h 299"/>
                <a:gd name="T58" fmla="*/ 224 w 350"/>
                <a:gd name="T59" fmla="*/ 38 h 299"/>
                <a:gd name="T60" fmla="*/ 224 w 350"/>
                <a:gd name="T61" fmla="*/ 49 h 299"/>
                <a:gd name="T62" fmla="*/ 212 w 350"/>
                <a:gd name="T63" fmla="*/ 49 h 299"/>
                <a:gd name="T64" fmla="*/ 87 w 350"/>
                <a:gd name="T65" fmla="*/ 49 h 299"/>
                <a:gd name="T66" fmla="*/ 87 w 350"/>
                <a:gd name="T67" fmla="*/ 223 h 299"/>
                <a:gd name="T68" fmla="*/ 0 w 350"/>
                <a:gd name="T69" fmla="*/ 223 h 299"/>
                <a:gd name="T70" fmla="*/ 0 w 350"/>
                <a:gd name="T71" fmla="*/ 299 h 299"/>
                <a:gd name="T72" fmla="*/ 350 w 350"/>
                <a:gd name="T73"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0" h="299">
                  <a:moveTo>
                    <a:pt x="350" y="299"/>
                  </a:moveTo>
                  <a:lnTo>
                    <a:pt x="350" y="299"/>
                  </a:lnTo>
                  <a:lnTo>
                    <a:pt x="341" y="299"/>
                  </a:lnTo>
                  <a:lnTo>
                    <a:pt x="332" y="298"/>
                  </a:lnTo>
                  <a:lnTo>
                    <a:pt x="325" y="294"/>
                  </a:lnTo>
                  <a:lnTo>
                    <a:pt x="318" y="288"/>
                  </a:lnTo>
                  <a:lnTo>
                    <a:pt x="312" y="281"/>
                  </a:lnTo>
                  <a:lnTo>
                    <a:pt x="308" y="274"/>
                  </a:lnTo>
                  <a:lnTo>
                    <a:pt x="307" y="266"/>
                  </a:lnTo>
                  <a:lnTo>
                    <a:pt x="305" y="257"/>
                  </a:lnTo>
                  <a:lnTo>
                    <a:pt x="305" y="78"/>
                  </a:lnTo>
                  <a:lnTo>
                    <a:pt x="305" y="49"/>
                  </a:lnTo>
                  <a:lnTo>
                    <a:pt x="305" y="49"/>
                  </a:lnTo>
                  <a:lnTo>
                    <a:pt x="305" y="38"/>
                  </a:lnTo>
                  <a:lnTo>
                    <a:pt x="303" y="29"/>
                  </a:lnTo>
                  <a:lnTo>
                    <a:pt x="299" y="22"/>
                  </a:lnTo>
                  <a:lnTo>
                    <a:pt x="296" y="15"/>
                  </a:lnTo>
                  <a:lnTo>
                    <a:pt x="290" y="7"/>
                  </a:lnTo>
                  <a:lnTo>
                    <a:pt x="286" y="4"/>
                  </a:lnTo>
                  <a:lnTo>
                    <a:pt x="279" y="0"/>
                  </a:lnTo>
                  <a:lnTo>
                    <a:pt x="274" y="0"/>
                  </a:lnTo>
                  <a:lnTo>
                    <a:pt x="270" y="0"/>
                  </a:lnTo>
                  <a:lnTo>
                    <a:pt x="270" y="0"/>
                  </a:lnTo>
                  <a:lnTo>
                    <a:pt x="263" y="0"/>
                  </a:lnTo>
                  <a:lnTo>
                    <a:pt x="255" y="4"/>
                  </a:lnTo>
                  <a:lnTo>
                    <a:pt x="246" y="7"/>
                  </a:lnTo>
                  <a:lnTo>
                    <a:pt x="239" y="15"/>
                  </a:lnTo>
                  <a:lnTo>
                    <a:pt x="234" y="22"/>
                  </a:lnTo>
                  <a:lnTo>
                    <a:pt x="228" y="29"/>
                  </a:lnTo>
                  <a:lnTo>
                    <a:pt x="224" y="38"/>
                  </a:lnTo>
                  <a:lnTo>
                    <a:pt x="224" y="49"/>
                  </a:lnTo>
                  <a:lnTo>
                    <a:pt x="212" y="49"/>
                  </a:lnTo>
                  <a:lnTo>
                    <a:pt x="87" y="49"/>
                  </a:lnTo>
                  <a:lnTo>
                    <a:pt x="87" y="223"/>
                  </a:lnTo>
                  <a:lnTo>
                    <a:pt x="0" y="223"/>
                  </a:lnTo>
                  <a:lnTo>
                    <a:pt x="0" y="299"/>
                  </a:lnTo>
                  <a:lnTo>
                    <a:pt x="350" y="299"/>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6" name="Freeform 61">
              <a:extLst>
                <a:ext uri="{FF2B5EF4-FFF2-40B4-BE49-F238E27FC236}">
                  <a16:creationId xmlns:a16="http://schemas.microsoft.com/office/drawing/2014/main" xmlns="" id="{00AFE509-0AD1-45ED-B884-EEEFC8A37747}"/>
                </a:ext>
              </a:extLst>
            </p:cNvPr>
            <p:cNvSpPr>
              <a:spLocks/>
            </p:cNvSpPr>
            <p:nvPr/>
          </p:nvSpPr>
          <p:spPr bwMode="auto">
            <a:xfrm>
              <a:off x="5927726" y="3448051"/>
              <a:ext cx="555625" cy="474663"/>
            </a:xfrm>
            <a:custGeom>
              <a:avLst/>
              <a:gdLst>
                <a:gd name="T0" fmla="*/ 350 w 350"/>
                <a:gd name="T1" fmla="*/ 299 h 299"/>
                <a:gd name="T2" fmla="*/ 350 w 350"/>
                <a:gd name="T3" fmla="*/ 299 h 299"/>
                <a:gd name="T4" fmla="*/ 341 w 350"/>
                <a:gd name="T5" fmla="*/ 299 h 299"/>
                <a:gd name="T6" fmla="*/ 332 w 350"/>
                <a:gd name="T7" fmla="*/ 298 h 299"/>
                <a:gd name="T8" fmla="*/ 325 w 350"/>
                <a:gd name="T9" fmla="*/ 294 h 299"/>
                <a:gd name="T10" fmla="*/ 318 w 350"/>
                <a:gd name="T11" fmla="*/ 288 h 299"/>
                <a:gd name="T12" fmla="*/ 312 w 350"/>
                <a:gd name="T13" fmla="*/ 281 h 299"/>
                <a:gd name="T14" fmla="*/ 308 w 350"/>
                <a:gd name="T15" fmla="*/ 274 h 299"/>
                <a:gd name="T16" fmla="*/ 307 w 350"/>
                <a:gd name="T17" fmla="*/ 266 h 299"/>
                <a:gd name="T18" fmla="*/ 305 w 350"/>
                <a:gd name="T19" fmla="*/ 257 h 299"/>
                <a:gd name="T20" fmla="*/ 305 w 350"/>
                <a:gd name="T21" fmla="*/ 78 h 299"/>
                <a:gd name="T22" fmla="*/ 305 w 350"/>
                <a:gd name="T23" fmla="*/ 49 h 299"/>
                <a:gd name="T24" fmla="*/ 305 w 350"/>
                <a:gd name="T25" fmla="*/ 49 h 299"/>
                <a:gd name="T26" fmla="*/ 305 w 350"/>
                <a:gd name="T27" fmla="*/ 38 h 299"/>
                <a:gd name="T28" fmla="*/ 303 w 350"/>
                <a:gd name="T29" fmla="*/ 29 h 299"/>
                <a:gd name="T30" fmla="*/ 299 w 350"/>
                <a:gd name="T31" fmla="*/ 22 h 299"/>
                <a:gd name="T32" fmla="*/ 296 w 350"/>
                <a:gd name="T33" fmla="*/ 15 h 299"/>
                <a:gd name="T34" fmla="*/ 290 w 350"/>
                <a:gd name="T35" fmla="*/ 7 h 299"/>
                <a:gd name="T36" fmla="*/ 286 w 350"/>
                <a:gd name="T37" fmla="*/ 4 h 299"/>
                <a:gd name="T38" fmla="*/ 279 w 350"/>
                <a:gd name="T39" fmla="*/ 0 h 299"/>
                <a:gd name="T40" fmla="*/ 274 w 350"/>
                <a:gd name="T41" fmla="*/ 0 h 299"/>
                <a:gd name="T42" fmla="*/ 270 w 350"/>
                <a:gd name="T43" fmla="*/ 0 h 299"/>
                <a:gd name="T44" fmla="*/ 270 w 350"/>
                <a:gd name="T45" fmla="*/ 0 h 299"/>
                <a:gd name="T46" fmla="*/ 263 w 350"/>
                <a:gd name="T47" fmla="*/ 0 h 299"/>
                <a:gd name="T48" fmla="*/ 255 w 350"/>
                <a:gd name="T49" fmla="*/ 4 h 299"/>
                <a:gd name="T50" fmla="*/ 246 w 350"/>
                <a:gd name="T51" fmla="*/ 7 h 299"/>
                <a:gd name="T52" fmla="*/ 239 w 350"/>
                <a:gd name="T53" fmla="*/ 15 h 299"/>
                <a:gd name="T54" fmla="*/ 234 w 350"/>
                <a:gd name="T55" fmla="*/ 22 h 299"/>
                <a:gd name="T56" fmla="*/ 228 w 350"/>
                <a:gd name="T57" fmla="*/ 29 h 299"/>
                <a:gd name="T58" fmla="*/ 224 w 350"/>
                <a:gd name="T59" fmla="*/ 38 h 299"/>
                <a:gd name="T60" fmla="*/ 224 w 350"/>
                <a:gd name="T61" fmla="*/ 49 h 299"/>
                <a:gd name="T62" fmla="*/ 212 w 350"/>
                <a:gd name="T63" fmla="*/ 49 h 299"/>
                <a:gd name="T64" fmla="*/ 87 w 350"/>
                <a:gd name="T65" fmla="*/ 49 h 299"/>
                <a:gd name="T66" fmla="*/ 87 w 350"/>
                <a:gd name="T67" fmla="*/ 223 h 299"/>
                <a:gd name="T68" fmla="*/ 0 w 350"/>
                <a:gd name="T69" fmla="*/ 223 h 299"/>
                <a:gd name="T70" fmla="*/ 0 w 350"/>
                <a:gd name="T71" fmla="*/ 299 h 299"/>
                <a:gd name="T72" fmla="*/ 350 w 350"/>
                <a:gd name="T73"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0" h="299">
                  <a:moveTo>
                    <a:pt x="350" y="299"/>
                  </a:moveTo>
                  <a:lnTo>
                    <a:pt x="350" y="299"/>
                  </a:lnTo>
                  <a:lnTo>
                    <a:pt x="341" y="299"/>
                  </a:lnTo>
                  <a:lnTo>
                    <a:pt x="332" y="298"/>
                  </a:lnTo>
                  <a:lnTo>
                    <a:pt x="325" y="294"/>
                  </a:lnTo>
                  <a:lnTo>
                    <a:pt x="318" y="288"/>
                  </a:lnTo>
                  <a:lnTo>
                    <a:pt x="312" y="281"/>
                  </a:lnTo>
                  <a:lnTo>
                    <a:pt x="308" y="274"/>
                  </a:lnTo>
                  <a:lnTo>
                    <a:pt x="307" y="266"/>
                  </a:lnTo>
                  <a:lnTo>
                    <a:pt x="305" y="257"/>
                  </a:lnTo>
                  <a:lnTo>
                    <a:pt x="305" y="78"/>
                  </a:lnTo>
                  <a:lnTo>
                    <a:pt x="305" y="49"/>
                  </a:lnTo>
                  <a:lnTo>
                    <a:pt x="305" y="49"/>
                  </a:lnTo>
                  <a:lnTo>
                    <a:pt x="305" y="38"/>
                  </a:lnTo>
                  <a:lnTo>
                    <a:pt x="303" y="29"/>
                  </a:lnTo>
                  <a:lnTo>
                    <a:pt x="299" y="22"/>
                  </a:lnTo>
                  <a:lnTo>
                    <a:pt x="296" y="15"/>
                  </a:lnTo>
                  <a:lnTo>
                    <a:pt x="290" y="7"/>
                  </a:lnTo>
                  <a:lnTo>
                    <a:pt x="286" y="4"/>
                  </a:lnTo>
                  <a:lnTo>
                    <a:pt x="279" y="0"/>
                  </a:lnTo>
                  <a:lnTo>
                    <a:pt x="274" y="0"/>
                  </a:lnTo>
                  <a:lnTo>
                    <a:pt x="270" y="0"/>
                  </a:lnTo>
                  <a:lnTo>
                    <a:pt x="270" y="0"/>
                  </a:lnTo>
                  <a:lnTo>
                    <a:pt x="263" y="0"/>
                  </a:lnTo>
                  <a:lnTo>
                    <a:pt x="255" y="4"/>
                  </a:lnTo>
                  <a:lnTo>
                    <a:pt x="246" y="7"/>
                  </a:lnTo>
                  <a:lnTo>
                    <a:pt x="239" y="15"/>
                  </a:lnTo>
                  <a:lnTo>
                    <a:pt x="234" y="22"/>
                  </a:lnTo>
                  <a:lnTo>
                    <a:pt x="228" y="29"/>
                  </a:lnTo>
                  <a:lnTo>
                    <a:pt x="224" y="38"/>
                  </a:lnTo>
                  <a:lnTo>
                    <a:pt x="224" y="49"/>
                  </a:lnTo>
                  <a:lnTo>
                    <a:pt x="212" y="49"/>
                  </a:lnTo>
                  <a:lnTo>
                    <a:pt x="87" y="49"/>
                  </a:lnTo>
                  <a:lnTo>
                    <a:pt x="87" y="223"/>
                  </a:lnTo>
                  <a:lnTo>
                    <a:pt x="0" y="223"/>
                  </a:lnTo>
                  <a:lnTo>
                    <a:pt x="0" y="299"/>
                  </a:lnTo>
                  <a:lnTo>
                    <a:pt x="350" y="29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7" name="Freeform 62">
              <a:extLst>
                <a:ext uri="{FF2B5EF4-FFF2-40B4-BE49-F238E27FC236}">
                  <a16:creationId xmlns:a16="http://schemas.microsoft.com/office/drawing/2014/main" xmlns="" id="{CD4ED784-1074-466E-BFC4-5C3F06D47F69}"/>
                </a:ext>
              </a:extLst>
            </p:cNvPr>
            <p:cNvSpPr>
              <a:spLocks/>
            </p:cNvSpPr>
            <p:nvPr/>
          </p:nvSpPr>
          <p:spPr bwMode="auto">
            <a:xfrm>
              <a:off x="6313488" y="3455989"/>
              <a:ext cx="109538" cy="466725"/>
            </a:xfrm>
            <a:custGeom>
              <a:avLst/>
              <a:gdLst>
                <a:gd name="T0" fmla="*/ 14 w 69"/>
                <a:gd name="T1" fmla="*/ 0 h 294"/>
                <a:gd name="T2" fmla="*/ 14 w 69"/>
                <a:gd name="T3" fmla="*/ 0 h 294"/>
                <a:gd name="T4" fmla="*/ 9 w 69"/>
                <a:gd name="T5" fmla="*/ 6 h 294"/>
                <a:gd name="T6" fmla="*/ 5 w 69"/>
                <a:gd name="T7" fmla="*/ 13 h 294"/>
                <a:gd name="T8" fmla="*/ 2 w 69"/>
                <a:gd name="T9" fmla="*/ 20 h 294"/>
                <a:gd name="T10" fmla="*/ 0 w 69"/>
                <a:gd name="T11" fmla="*/ 28 h 294"/>
                <a:gd name="T12" fmla="*/ 0 w 69"/>
                <a:gd name="T13" fmla="*/ 28 h 294"/>
                <a:gd name="T14" fmla="*/ 0 w 69"/>
                <a:gd name="T15" fmla="*/ 28 h 294"/>
                <a:gd name="T16" fmla="*/ 2 w 69"/>
                <a:gd name="T17" fmla="*/ 28 h 294"/>
                <a:gd name="T18" fmla="*/ 2 w 69"/>
                <a:gd name="T19" fmla="*/ 28 h 294"/>
                <a:gd name="T20" fmla="*/ 7 w 69"/>
                <a:gd name="T21" fmla="*/ 30 h 294"/>
                <a:gd name="T22" fmla="*/ 11 w 69"/>
                <a:gd name="T23" fmla="*/ 33 h 294"/>
                <a:gd name="T24" fmla="*/ 14 w 69"/>
                <a:gd name="T25" fmla="*/ 37 h 294"/>
                <a:gd name="T26" fmla="*/ 14 w 69"/>
                <a:gd name="T27" fmla="*/ 42 h 294"/>
                <a:gd name="T28" fmla="*/ 12 w 69"/>
                <a:gd name="T29" fmla="*/ 294 h 294"/>
                <a:gd name="T30" fmla="*/ 69 w 69"/>
                <a:gd name="T31" fmla="*/ 294 h 294"/>
                <a:gd name="T32" fmla="*/ 69 w 69"/>
                <a:gd name="T33" fmla="*/ 294 h 294"/>
                <a:gd name="T34" fmla="*/ 60 w 69"/>
                <a:gd name="T35" fmla="*/ 294 h 294"/>
                <a:gd name="T36" fmla="*/ 53 w 69"/>
                <a:gd name="T37" fmla="*/ 293 h 294"/>
                <a:gd name="T38" fmla="*/ 47 w 69"/>
                <a:gd name="T39" fmla="*/ 289 h 294"/>
                <a:gd name="T40" fmla="*/ 40 w 69"/>
                <a:gd name="T41" fmla="*/ 283 h 294"/>
                <a:gd name="T42" fmla="*/ 36 w 69"/>
                <a:gd name="T43" fmla="*/ 276 h 294"/>
                <a:gd name="T44" fmla="*/ 33 w 69"/>
                <a:gd name="T45" fmla="*/ 269 h 294"/>
                <a:gd name="T46" fmla="*/ 29 w 69"/>
                <a:gd name="T47" fmla="*/ 261 h 294"/>
                <a:gd name="T48" fmla="*/ 29 w 69"/>
                <a:gd name="T49" fmla="*/ 252 h 294"/>
                <a:gd name="T50" fmla="*/ 29 w 69"/>
                <a:gd name="T51" fmla="*/ 73 h 294"/>
                <a:gd name="T52" fmla="*/ 29 w 69"/>
                <a:gd name="T53" fmla="*/ 44 h 294"/>
                <a:gd name="T54" fmla="*/ 29 w 69"/>
                <a:gd name="T55" fmla="*/ 44 h 294"/>
                <a:gd name="T56" fmla="*/ 27 w 69"/>
                <a:gd name="T57" fmla="*/ 31 h 294"/>
                <a:gd name="T58" fmla="*/ 25 w 69"/>
                <a:gd name="T59" fmla="*/ 19 h 294"/>
                <a:gd name="T60" fmla="*/ 20 w 69"/>
                <a:gd name="T61" fmla="*/ 8 h 294"/>
                <a:gd name="T62" fmla="*/ 14 w 69"/>
                <a:gd name="T63"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 h="294">
                  <a:moveTo>
                    <a:pt x="14" y="0"/>
                  </a:moveTo>
                  <a:lnTo>
                    <a:pt x="14" y="0"/>
                  </a:lnTo>
                  <a:lnTo>
                    <a:pt x="9" y="6"/>
                  </a:lnTo>
                  <a:lnTo>
                    <a:pt x="5" y="13"/>
                  </a:lnTo>
                  <a:lnTo>
                    <a:pt x="2" y="20"/>
                  </a:lnTo>
                  <a:lnTo>
                    <a:pt x="0" y="28"/>
                  </a:lnTo>
                  <a:lnTo>
                    <a:pt x="0" y="28"/>
                  </a:lnTo>
                  <a:lnTo>
                    <a:pt x="0" y="28"/>
                  </a:lnTo>
                  <a:lnTo>
                    <a:pt x="2" y="28"/>
                  </a:lnTo>
                  <a:lnTo>
                    <a:pt x="2" y="28"/>
                  </a:lnTo>
                  <a:lnTo>
                    <a:pt x="7" y="30"/>
                  </a:lnTo>
                  <a:lnTo>
                    <a:pt x="11" y="33"/>
                  </a:lnTo>
                  <a:lnTo>
                    <a:pt x="14" y="37"/>
                  </a:lnTo>
                  <a:lnTo>
                    <a:pt x="14" y="42"/>
                  </a:lnTo>
                  <a:lnTo>
                    <a:pt x="12" y="294"/>
                  </a:lnTo>
                  <a:lnTo>
                    <a:pt x="69" y="294"/>
                  </a:lnTo>
                  <a:lnTo>
                    <a:pt x="69" y="294"/>
                  </a:lnTo>
                  <a:lnTo>
                    <a:pt x="60" y="294"/>
                  </a:lnTo>
                  <a:lnTo>
                    <a:pt x="53" y="293"/>
                  </a:lnTo>
                  <a:lnTo>
                    <a:pt x="47" y="289"/>
                  </a:lnTo>
                  <a:lnTo>
                    <a:pt x="40" y="283"/>
                  </a:lnTo>
                  <a:lnTo>
                    <a:pt x="36" y="276"/>
                  </a:lnTo>
                  <a:lnTo>
                    <a:pt x="33" y="269"/>
                  </a:lnTo>
                  <a:lnTo>
                    <a:pt x="29" y="261"/>
                  </a:lnTo>
                  <a:lnTo>
                    <a:pt x="29" y="252"/>
                  </a:lnTo>
                  <a:lnTo>
                    <a:pt x="29" y="73"/>
                  </a:lnTo>
                  <a:lnTo>
                    <a:pt x="29" y="44"/>
                  </a:lnTo>
                  <a:lnTo>
                    <a:pt x="29" y="44"/>
                  </a:lnTo>
                  <a:lnTo>
                    <a:pt x="27" y="31"/>
                  </a:lnTo>
                  <a:lnTo>
                    <a:pt x="25" y="19"/>
                  </a:lnTo>
                  <a:lnTo>
                    <a:pt x="20" y="8"/>
                  </a:lnTo>
                  <a:lnTo>
                    <a:pt x="14" y="0"/>
                  </a:lnTo>
                  <a:close/>
                </a:path>
              </a:pathLst>
            </a:custGeom>
            <a:solidFill>
              <a:srgbClr val="C0C2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8" name="Freeform 63">
              <a:extLst>
                <a:ext uri="{FF2B5EF4-FFF2-40B4-BE49-F238E27FC236}">
                  <a16:creationId xmlns:a16="http://schemas.microsoft.com/office/drawing/2014/main" xmlns="" id="{A83DE08A-99DE-4B32-9B46-024E9B918ADD}"/>
                </a:ext>
              </a:extLst>
            </p:cNvPr>
            <p:cNvSpPr>
              <a:spLocks/>
            </p:cNvSpPr>
            <p:nvPr/>
          </p:nvSpPr>
          <p:spPr bwMode="auto">
            <a:xfrm>
              <a:off x="6313488" y="3455989"/>
              <a:ext cx="109538" cy="466725"/>
            </a:xfrm>
            <a:custGeom>
              <a:avLst/>
              <a:gdLst>
                <a:gd name="T0" fmla="*/ 14 w 69"/>
                <a:gd name="T1" fmla="*/ 0 h 294"/>
                <a:gd name="T2" fmla="*/ 14 w 69"/>
                <a:gd name="T3" fmla="*/ 0 h 294"/>
                <a:gd name="T4" fmla="*/ 9 w 69"/>
                <a:gd name="T5" fmla="*/ 6 h 294"/>
                <a:gd name="T6" fmla="*/ 5 w 69"/>
                <a:gd name="T7" fmla="*/ 13 h 294"/>
                <a:gd name="T8" fmla="*/ 2 w 69"/>
                <a:gd name="T9" fmla="*/ 20 h 294"/>
                <a:gd name="T10" fmla="*/ 0 w 69"/>
                <a:gd name="T11" fmla="*/ 28 h 294"/>
                <a:gd name="T12" fmla="*/ 0 w 69"/>
                <a:gd name="T13" fmla="*/ 28 h 294"/>
                <a:gd name="T14" fmla="*/ 0 w 69"/>
                <a:gd name="T15" fmla="*/ 28 h 294"/>
                <a:gd name="T16" fmla="*/ 2 w 69"/>
                <a:gd name="T17" fmla="*/ 28 h 294"/>
                <a:gd name="T18" fmla="*/ 2 w 69"/>
                <a:gd name="T19" fmla="*/ 28 h 294"/>
                <a:gd name="T20" fmla="*/ 7 w 69"/>
                <a:gd name="T21" fmla="*/ 30 h 294"/>
                <a:gd name="T22" fmla="*/ 11 w 69"/>
                <a:gd name="T23" fmla="*/ 33 h 294"/>
                <a:gd name="T24" fmla="*/ 14 w 69"/>
                <a:gd name="T25" fmla="*/ 37 h 294"/>
                <a:gd name="T26" fmla="*/ 14 w 69"/>
                <a:gd name="T27" fmla="*/ 42 h 294"/>
                <a:gd name="T28" fmla="*/ 12 w 69"/>
                <a:gd name="T29" fmla="*/ 294 h 294"/>
                <a:gd name="T30" fmla="*/ 69 w 69"/>
                <a:gd name="T31" fmla="*/ 294 h 294"/>
                <a:gd name="T32" fmla="*/ 69 w 69"/>
                <a:gd name="T33" fmla="*/ 294 h 294"/>
                <a:gd name="T34" fmla="*/ 60 w 69"/>
                <a:gd name="T35" fmla="*/ 294 h 294"/>
                <a:gd name="T36" fmla="*/ 53 w 69"/>
                <a:gd name="T37" fmla="*/ 293 h 294"/>
                <a:gd name="T38" fmla="*/ 47 w 69"/>
                <a:gd name="T39" fmla="*/ 289 h 294"/>
                <a:gd name="T40" fmla="*/ 40 w 69"/>
                <a:gd name="T41" fmla="*/ 283 h 294"/>
                <a:gd name="T42" fmla="*/ 36 w 69"/>
                <a:gd name="T43" fmla="*/ 276 h 294"/>
                <a:gd name="T44" fmla="*/ 33 w 69"/>
                <a:gd name="T45" fmla="*/ 269 h 294"/>
                <a:gd name="T46" fmla="*/ 29 w 69"/>
                <a:gd name="T47" fmla="*/ 261 h 294"/>
                <a:gd name="T48" fmla="*/ 29 w 69"/>
                <a:gd name="T49" fmla="*/ 252 h 294"/>
                <a:gd name="T50" fmla="*/ 29 w 69"/>
                <a:gd name="T51" fmla="*/ 73 h 294"/>
                <a:gd name="T52" fmla="*/ 29 w 69"/>
                <a:gd name="T53" fmla="*/ 44 h 294"/>
                <a:gd name="T54" fmla="*/ 29 w 69"/>
                <a:gd name="T55" fmla="*/ 44 h 294"/>
                <a:gd name="T56" fmla="*/ 27 w 69"/>
                <a:gd name="T57" fmla="*/ 31 h 294"/>
                <a:gd name="T58" fmla="*/ 25 w 69"/>
                <a:gd name="T59" fmla="*/ 19 h 294"/>
                <a:gd name="T60" fmla="*/ 20 w 69"/>
                <a:gd name="T61" fmla="*/ 8 h 294"/>
                <a:gd name="T62" fmla="*/ 14 w 69"/>
                <a:gd name="T63"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 h="294">
                  <a:moveTo>
                    <a:pt x="14" y="0"/>
                  </a:moveTo>
                  <a:lnTo>
                    <a:pt x="14" y="0"/>
                  </a:lnTo>
                  <a:lnTo>
                    <a:pt x="9" y="6"/>
                  </a:lnTo>
                  <a:lnTo>
                    <a:pt x="5" y="13"/>
                  </a:lnTo>
                  <a:lnTo>
                    <a:pt x="2" y="20"/>
                  </a:lnTo>
                  <a:lnTo>
                    <a:pt x="0" y="28"/>
                  </a:lnTo>
                  <a:lnTo>
                    <a:pt x="0" y="28"/>
                  </a:lnTo>
                  <a:lnTo>
                    <a:pt x="0" y="28"/>
                  </a:lnTo>
                  <a:lnTo>
                    <a:pt x="2" y="28"/>
                  </a:lnTo>
                  <a:lnTo>
                    <a:pt x="2" y="28"/>
                  </a:lnTo>
                  <a:lnTo>
                    <a:pt x="7" y="30"/>
                  </a:lnTo>
                  <a:lnTo>
                    <a:pt x="11" y="33"/>
                  </a:lnTo>
                  <a:lnTo>
                    <a:pt x="14" y="37"/>
                  </a:lnTo>
                  <a:lnTo>
                    <a:pt x="14" y="42"/>
                  </a:lnTo>
                  <a:lnTo>
                    <a:pt x="12" y="294"/>
                  </a:lnTo>
                  <a:lnTo>
                    <a:pt x="69" y="294"/>
                  </a:lnTo>
                  <a:lnTo>
                    <a:pt x="69" y="294"/>
                  </a:lnTo>
                  <a:lnTo>
                    <a:pt x="60" y="294"/>
                  </a:lnTo>
                  <a:lnTo>
                    <a:pt x="53" y="293"/>
                  </a:lnTo>
                  <a:lnTo>
                    <a:pt x="47" y="289"/>
                  </a:lnTo>
                  <a:lnTo>
                    <a:pt x="40" y="283"/>
                  </a:lnTo>
                  <a:lnTo>
                    <a:pt x="36" y="276"/>
                  </a:lnTo>
                  <a:lnTo>
                    <a:pt x="33" y="269"/>
                  </a:lnTo>
                  <a:lnTo>
                    <a:pt x="29" y="261"/>
                  </a:lnTo>
                  <a:lnTo>
                    <a:pt x="29" y="252"/>
                  </a:lnTo>
                  <a:lnTo>
                    <a:pt x="29" y="73"/>
                  </a:lnTo>
                  <a:lnTo>
                    <a:pt x="29" y="44"/>
                  </a:lnTo>
                  <a:lnTo>
                    <a:pt x="29" y="44"/>
                  </a:lnTo>
                  <a:lnTo>
                    <a:pt x="27" y="31"/>
                  </a:lnTo>
                  <a:lnTo>
                    <a:pt x="25" y="19"/>
                  </a:lnTo>
                  <a:lnTo>
                    <a:pt x="20" y="8"/>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9" name="Freeform 64">
              <a:extLst>
                <a:ext uri="{FF2B5EF4-FFF2-40B4-BE49-F238E27FC236}">
                  <a16:creationId xmlns:a16="http://schemas.microsoft.com/office/drawing/2014/main" xmlns="" id="{740FC623-951B-42DF-9647-CAADE91B8C77}"/>
                </a:ext>
              </a:extLst>
            </p:cNvPr>
            <p:cNvSpPr>
              <a:spLocks/>
            </p:cNvSpPr>
            <p:nvPr/>
          </p:nvSpPr>
          <p:spPr bwMode="auto">
            <a:xfrm>
              <a:off x="5797551" y="3448051"/>
              <a:ext cx="569913" cy="771525"/>
            </a:xfrm>
            <a:custGeom>
              <a:avLst/>
              <a:gdLst>
                <a:gd name="T0" fmla="*/ 359 w 359"/>
                <a:gd name="T1" fmla="*/ 0 h 486"/>
                <a:gd name="T2" fmla="*/ 71 w 359"/>
                <a:gd name="T3" fmla="*/ 0 h 486"/>
                <a:gd name="T4" fmla="*/ 71 w 359"/>
                <a:gd name="T5" fmla="*/ 0 h 486"/>
                <a:gd name="T6" fmla="*/ 64 w 359"/>
                <a:gd name="T7" fmla="*/ 0 h 486"/>
                <a:gd name="T8" fmla="*/ 54 w 359"/>
                <a:gd name="T9" fmla="*/ 4 h 486"/>
                <a:gd name="T10" fmla="*/ 47 w 359"/>
                <a:gd name="T11" fmla="*/ 7 h 486"/>
                <a:gd name="T12" fmla="*/ 42 w 359"/>
                <a:gd name="T13" fmla="*/ 15 h 486"/>
                <a:gd name="T14" fmla="*/ 36 w 359"/>
                <a:gd name="T15" fmla="*/ 22 h 486"/>
                <a:gd name="T16" fmla="*/ 33 w 359"/>
                <a:gd name="T17" fmla="*/ 29 h 486"/>
                <a:gd name="T18" fmla="*/ 31 w 359"/>
                <a:gd name="T19" fmla="*/ 38 h 486"/>
                <a:gd name="T20" fmla="*/ 29 w 359"/>
                <a:gd name="T21" fmla="*/ 49 h 486"/>
                <a:gd name="T22" fmla="*/ 29 w 359"/>
                <a:gd name="T23" fmla="*/ 51 h 486"/>
                <a:gd name="T24" fmla="*/ 29 w 359"/>
                <a:gd name="T25" fmla="*/ 51 h 486"/>
                <a:gd name="T26" fmla="*/ 29 w 359"/>
                <a:gd name="T27" fmla="*/ 139 h 486"/>
                <a:gd name="T28" fmla="*/ 29 w 359"/>
                <a:gd name="T29" fmla="*/ 436 h 486"/>
                <a:gd name="T30" fmla="*/ 29 w 359"/>
                <a:gd name="T31" fmla="*/ 436 h 486"/>
                <a:gd name="T32" fmla="*/ 27 w 359"/>
                <a:gd name="T33" fmla="*/ 456 h 486"/>
                <a:gd name="T34" fmla="*/ 25 w 359"/>
                <a:gd name="T35" fmla="*/ 464 h 486"/>
                <a:gd name="T36" fmla="*/ 22 w 359"/>
                <a:gd name="T37" fmla="*/ 471 h 486"/>
                <a:gd name="T38" fmla="*/ 18 w 359"/>
                <a:gd name="T39" fmla="*/ 478 h 486"/>
                <a:gd name="T40" fmla="*/ 12 w 359"/>
                <a:gd name="T41" fmla="*/ 482 h 486"/>
                <a:gd name="T42" fmla="*/ 7 w 359"/>
                <a:gd name="T43" fmla="*/ 486 h 486"/>
                <a:gd name="T44" fmla="*/ 0 w 359"/>
                <a:gd name="T45" fmla="*/ 486 h 486"/>
                <a:gd name="T46" fmla="*/ 288 w 359"/>
                <a:gd name="T47" fmla="*/ 486 h 486"/>
                <a:gd name="T48" fmla="*/ 288 w 359"/>
                <a:gd name="T49" fmla="*/ 486 h 486"/>
                <a:gd name="T50" fmla="*/ 295 w 359"/>
                <a:gd name="T51" fmla="*/ 486 h 486"/>
                <a:gd name="T52" fmla="*/ 301 w 359"/>
                <a:gd name="T53" fmla="*/ 482 h 486"/>
                <a:gd name="T54" fmla="*/ 308 w 359"/>
                <a:gd name="T55" fmla="*/ 478 h 486"/>
                <a:gd name="T56" fmla="*/ 312 w 359"/>
                <a:gd name="T57" fmla="*/ 471 h 486"/>
                <a:gd name="T58" fmla="*/ 317 w 359"/>
                <a:gd name="T59" fmla="*/ 464 h 486"/>
                <a:gd name="T60" fmla="*/ 319 w 359"/>
                <a:gd name="T61" fmla="*/ 456 h 486"/>
                <a:gd name="T62" fmla="*/ 323 w 359"/>
                <a:gd name="T63" fmla="*/ 447 h 486"/>
                <a:gd name="T64" fmla="*/ 323 w 359"/>
                <a:gd name="T65" fmla="*/ 436 h 486"/>
                <a:gd name="T66" fmla="*/ 323 w 359"/>
                <a:gd name="T67" fmla="*/ 139 h 486"/>
                <a:gd name="T68" fmla="*/ 323 w 359"/>
                <a:gd name="T69" fmla="*/ 51 h 486"/>
                <a:gd name="T70" fmla="*/ 323 w 359"/>
                <a:gd name="T71" fmla="*/ 51 h 486"/>
                <a:gd name="T72" fmla="*/ 323 w 359"/>
                <a:gd name="T73" fmla="*/ 49 h 486"/>
                <a:gd name="T74" fmla="*/ 323 w 359"/>
                <a:gd name="T75" fmla="*/ 49 h 486"/>
                <a:gd name="T76" fmla="*/ 323 w 359"/>
                <a:gd name="T77" fmla="*/ 38 h 486"/>
                <a:gd name="T78" fmla="*/ 325 w 359"/>
                <a:gd name="T79" fmla="*/ 29 h 486"/>
                <a:gd name="T80" fmla="*/ 328 w 359"/>
                <a:gd name="T81" fmla="*/ 22 h 486"/>
                <a:gd name="T82" fmla="*/ 332 w 359"/>
                <a:gd name="T83" fmla="*/ 15 h 486"/>
                <a:gd name="T84" fmla="*/ 337 w 359"/>
                <a:gd name="T85" fmla="*/ 7 h 486"/>
                <a:gd name="T86" fmla="*/ 343 w 359"/>
                <a:gd name="T87" fmla="*/ 4 h 486"/>
                <a:gd name="T88" fmla="*/ 350 w 359"/>
                <a:gd name="T89" fmla="*/ 0 h 486"/>
                <a:gd name="T90" fmla="*/ 359 w 359"/>
                <a:gd name="T91"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 h="486">
                  <a:moveTo>
                    <a:pt x="359" y="0"/>
                  </a:moveTo>
                  <a:lnTo>
                    <a:pt x="71" y="0"/>
                  </a:lnTo>
                  <a:lnTo>
                    <a:pt x="71" y="0"/>
                  </a:lnTo>
                  <a:lnTo>
                    <a:pt x="64" y="0"/>
                  </a:lnTo>
                  <a:lnTo>
                    <a:pt x="54" y="4"/>
                  </a:lnTo>
                  <a:lnTo>
                    <a:pt x="47" y="7"/>
                  </a:lnTo>
                  <a:lnTo>
                    <a:pt x="42" y="15"/>
                  </a:lnTo>
                  <a:lnTo>
                    <a:pt x="36" y="22"/>
                  </a:lnTo>
                  <a:lnTo>
                    <a:pt x="33" y="29"/>
                  </a:lnTo>
                  <a:lnTo>
                    <a:pt x="31" y="38"/>
                  </a:lnTo>
                  <a:lnTo>
                    <a:pt x="29" y="49"/>
                  </a:lnTo>
                  <a:lnTo>
                    <a:pt x="29" y="51"/>
                  </a:lnTo>
                  <a:lnTo>
                    <a:pt x="29" y="51"/>
                  </a:lnTo>
                  <a:lnTo>
                    <a:pt x="29" y="139"/>
                  </a:lnTo>
                  <a:lnTo>
                    <a:pt x="29" y="436"/>
                  </a:lnTo>
                  <a:lnTo>
                    <a:pt x="29" y="436"/>
                  </a:lnTo>
                  <a:lnTo>
                    <a:pt x="27" y="456"/>
                  </a:lnTo>
                  <a:lnTo>
                    <a:pt x="25" y="464"/>
                  </a:lnTo>
                  <a:lnTo>
                    <a:pt x="22" y="471"/>
                  </a:lnTo>
                  <a:lnTo>
                    <a:pt x="18" y="478"/>
                  </a:lnTo>
                  <a:lnTo>
                    <a:pt x="12" y="482"/>
                  </a:lnTo>
                  <a:lnTo>
                    <a:pt x="7" y="486"/>
                  </a:lnTo>
                  <a:lnTo>
                    <a:pt x="0" y="486"/>
                  </a:lnTo>
                  <a:lnTo>
                    <a:pt x="288" y="486"/>
                  </a:lnTo>
                  <a:lnTo>
                    <a:pt x="288" y="486"/>
                  </a:lnTo>
                  <a:lnTo>
                    <a:pt x="295" y="486"/>
                  </a:lnTo>
                  <a:lnTo>
                    <a:pt x="301" y="482"/>
                  </a:lnTo>
                  <a:lnTo>
                    <a:pt x="308" y="478"/>
                  </a:lnTo>
                  <a:lnTo>
                    <a:pt x="312" y="471"/>
                  </a:lnTo>
                  <a:lnTo>
                    <a:pt x="317" y="464"/>
                  </a:lnTo>
                  <a:lnTo>
                    <a:pt x="319" y="456"/>
                  </a:lnTo>
                  <a:lnTo>
                    <a:pt x="323" y="447"/>
                  </a:lnTo>
                  <a:lnTo>
                    <a:pt x="323" y="436"/>
                  </a:lnTo>
                  <a:lnTo>
                    <a:pt x="323" y="139"/>
                  </a:lnTo>
                  <a:lnTo>
                    <a:pt x="323" y="51"/>
                  </a:lnTo>
                  <a:lnTo>
                    <a:pt x="323" y="51"/>
                  </a:lnTo>
                  <a:lnTo>
                    <a:pt x="323" y="49"/>
                  </a:lnTo>
                  <a:lnTo>
                    <a:pt x="323" y="49"/>
                  </a:lnTo>
                  <a:lnTo>
                    <a:pt x="323" y="38"/>
                  </a:lnTo>
                  <a:lnTo>
                    <a:pt x="325" y="29"/>
                  </a:lnTo>
                  <a:lnTo>
                    <a:pt x="328" y="22"/>
                  </a:lnTo>
                  <a:lnTo>
                    <a:pt x="332" y="15"/>
                  </a:lnTo>
                  <a:lnTo>
                    <a:pt x="337" y="7"/>
                  </a:lnTo>
                  <a:lnTo>
                    <a:pt x="343" y="4"/>
                  </a:lnTo>
                  <a:lnTo>
                    <a:pt x="350" y="0"/>
                  </a:lnTo>
                  <a:lnTo>
                    <a:pt x="3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0" name="Freeform 65">
              <a:extLst>
                <a:ext uri="{FF2B5EF4-FFF2-40B4-BE49-F238E27FC236}">
                  <a16:creationId xmlns:a16="http://schemas.microsoft.com/office/drawing/2014/main" xmlns="" id="{CB87AA3B-2159-4349-9C49-E3AD3162E88A}"/>
                </a:ext>
              </a:extLst>
            </p:cNvPr>
            <p:cNvSpPr>
              <a:spLocks/>
            </p:cNvSpPr>
            <p:nvPr/>
          </p:nvSpPr>
          <p:spPr bwMode="auto">
            <a:xfrm>
              <a:off x="5797551" y="3448051"/>
              <a:ext cx="569913" cy="771525"/>
            </a:xfrm>
            <a:custGeom>
              <a:avLst/>
              <a:gdLst>
                <a:gd name="T0" fmla="*/ 359 w 359"/>
                <a:gd name="T1" fmla="*/ 0 h 486"/>
                <a:gd name="T2" fmla="*/ 71 w 359"/>
                <a:gd name="T3" fmla="*/ 0 h 486"/>
                <a:gd name="T4" fmla="*/ 71 w 359"/>
                <a:gd name="T5" fmla="*/ 0 h 486"/>
                <a:gd name="T6" fmla="*/ 64 w 359"/>
                <a:gd name="T7" fmla="*/ 0 h 486"/>
                <a:gd name="T8" fmla="*/ 54 w 359"/>
                <a:gd name="T9" fmla="*/ 4 h 486"/>
                <a:gd name="T10" fmla="*/ 47 w 359"/>
                <a:gd name="T11" fmla="*/ 7 h 486"/>
                <a:gd name="T12" fmla="*/ 42 w 359"/>
                <a:gd name="T13" fmla="*/ 15 h 486"/>
                <a:gd name="T14" fmla="*/ 36 w 359"/>
                <a:gd name="T15" fmla="*/ 22 h 486"/>
                <a:gd name="T16" fmla="*/ 33 w 359"/>
                <a:gd name="T17" fmla="*/ 29 h 486"/>
                <a:gd name="T18" fmla="*/ 31 w 359"/>
                <a:gd name="T19" fmla="*/ 38 h 486"/>
                <a:gd name="T20" fmla="*/ 29 w 359"/>
                <a:gd name="T21" fmla="*/ 49 h 486"/>
                <a:gd name="T22" fmla="*/ 29 w 359"/>
                <a:gd name="T23" fmla="*/ 51 h 486"/>
                <a:gd name="T24" fmla="*/ 29 w 359"/>
                <a:gd name="T25" fmla="*/ 51 h 486"/>
                <a:gd name="T26" fmla="*/ 29 w 359"/>
                <a:gd name="T27" fmla="*/ 139 h 486"/>
                <a:gd name="T28" fmla="*/ 29 w 359"/>
                <a:gd name="T29" fmla="*/ 436 h 486"/>
                <a:gd name="T30" fmla="*/ 29 w 359"/>
                <a:gd name="T31" fmla="*/ 436 h 486"/>
                <a:gd name="T32" fmla="*/ 27 w 359"/>
                <a:gd name="T33" fmla="*/ 456 h 486"/>
                <a:gd name="T34" fmla="*/ 25 w 359"/>
                <a:gd name="T35" fmla="*/ 464 h 486"/>
                <a:gd name="T36" fmla="*/ 22 w 359"/>
                <a:gd name="T37" fmla="*/ 471 h 486"/>
                <a:gd name="T38" fmla="*/ 18 w 359"/>
                <a:gd name="T39" fmla="*/ 478 h 486"/>
                <a:gd name="T40" fmla="*/ 12 w 359"/>
                <a:gd name="T41" fmla="*/ 482 h 486"/>
                <a:gd name="T42" fmla="*/ 7 w 359"/>
                <a:gd name="T43" fmla="*/ 486 h 486"/>
                <a:gd name="T44" fmla="*/ 0 w 359"/>
                <a:gd name="T45" fmla="*/ 486 h 486"/>
                <a:gd name="T46" fmla="*/ 288 w 359"/>
                <a:gd name="T47" fmla="*/ 486 h 486"/>
                <a:gd name="T48" fmla="*/ 288 w 359"/>
                <a:gd name="T49" fmla="*/ 486 h 486"/>
                <a:gd name="T50" fmla="*/ 295 w 359"/>
                <a:gd name="T51" fmla="*/ 486 h 486"/>
                <a:gd name="T52" fmla="*/ 301 w 359"/>
                <a:gd name="T53" fmla="*/ 482 h 486"/>
                <a:gd name="T54" fmla="*/ 308 w 359"/>
                <a:gd name="T55" fmla="*/ 478 h 486"/>
                <a:gd name="T56" fmla="*/ 312 w 359"/>
                <a:gd name="T57" fmla="*/ 471 h 486"/>
                <a:gd name="T58" fmla="*/ 317 w 359"/>
                <a:gd name="T59" fmla="*/ 464 h 486"/>
                <a:gd name="T60" fmla="*/ 319 w 359"/>
                <a:gd name="T61" fmla="*/ 456 h 486"/>
                <a:gd name="T62" fmla="*/ 323 w 359"/>
                <a:gd name="T63" fmla="*/ 447 h 486"/>
                <a:gd name="T64" fmla="*/ 323 w 359"/>
                <a:gd name="T65" fmla="*/ 436 h 486"/>
                <a:gd name="T66" fmla="*/ 323 w 359"/>
                <a:gd name="T67" fmla="*/ 139 h 486"/>
                <a:gd name="T68" fmla="*/ 323 w 359"/>
                <a:gd name="T69" fmla="*/ 51 h 486"/>
                <a:gd name="T70" fmla="*/ 323 w 359"/>
                <a:gd name="T71" fmla="*/ 51 h 486"/>
                <a:gd name="T72" fmla="*/ 323 w 359"/>
                <a:gd name="T73" fmla="*/ 49 h 486"/>
                <a:gd name="T74" fmla="*/ 323 w 359"/>
                <a:gd name="T75" fmla="*/ 49 h 486"/>
                <a:gd name="T76" fmla="*/ 323 w 359"/>
                <a:gd name="T77" fmla="*/ 38 h 486"/>
                <a:gd name="T78" fmla="*/ 325 w 359"/>
                <a:gd name="T79" fmla="*/ 29 h 486"/>
                <a:gd name="T80" fmla="*/ 328 w 359"/>
                <a:gd name="T81" fmla="*/ 22 h 486"/>
                <a:gd name="T82" fmla="*/ 332 w 359"/>
                <a:gd name="T83" fmla="*/ 15 h 486"/>
                <a:gd name="T84" fmla="*/ 337 w 359"/>
                <a:gd name="T85" fmla="*/ 7 h 486"/>
                <a:gd name="T86" fmla="*/ 343 w 359"/>
                <a:gd name="T87" fmla="*/ 4 h 486"/>
                <a:gd name="T88" fmla="*/ 350 w 359"/>
                <a:gd name="T89" fmla="*/ 0 h 486"/>
                <a:gd name="T90" fmla="*/ 359 w 359"/>
                <a:gd name="T91"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 h="486">
                  <a:moveTo>
                    <a:pt x="359" y="0"/>
                  </a:moveTo>
                  <a:lnTo>
                    <a:pt x="71" y="0"/>
                  </a:lnTo>
                  <a:lnTo>
                    <a:pt x="71" y="0"/>
                  </a:lnTo>
                  <a:lnTo>
                    <a:pt x="64" y="0"/>
                  </a:lnTo>
                  <a:lnTo>
                    <a:pt x="54" y="4"/>
                  </a:lnTo>
                  <a:lnTo>
                    <a:pt x="47" y="7"/>
                  </a:lnTo>
                  <a:lnTo>
                    <a:pt x="42" y="15"/>
                  </a:lnTo>
                  <a:lnTo>
                    <a:pt x="36" y="22"/>
                  </a:lnTo>
                  <a:lnTo>
                    <a:pt x="33" y="29"/>
                  </a:lnTo>
                  <a:lnTo>
                    <a:pt x="31" y="38"/>
                  </a:lnTo>
                  <a:lnTo>
                    <a:pt x="29" y="49"/>
                  </a:lnTo>
                  <a:lnTo>
                    <a:pt x="29" y="51"/>
                  </a:lnTo>
                  <a:lnTo>
                    <a:pt x="29" y="51"/>
                  </a:lnTo>
                  <a:lnTo>
                    <a:pt x="29" y="139"/>
                  </a:lnTo>
                  <a:lnTo>
                    <a:pt x="29" y="436"/>
                  </a:lnTo>
                  <a:lnTo>
                    <a:pt x="29" y="436"/>
                  </a:lnTo>
                  <a:lnTo>
                    <a:pt x="27" y="456"/>
                  </a:lnTo>
                  <a:lnTo>
                    <a:pt x="25" y="464"/>
                  </a:lnTo>
                  <a:lnTo>
                    <a:pt x="22" y="471"/>
                  </a:lnTo>
                  <a:lnTo>
                    <a:pt x="18" y="478"/>
                  </a:lnTo>
                  <a:lnTo>
                    <a:pt x="12" y="482"/>
                  </a:lnTo>
                  <a:lnTo>
                    <a:pt x="7" y="486"/>
                  </a:lnTo>
                  <a:lnTo>
                    <a:pt x="0" y="486"/>
                  </a:lnTo>
                  <a:lnTo>
                    <a:pt x="288" y="486"/>
                  </a:lnTo>
                  <a:lnTo>
                    <a:pt x="288" y="486"/>
                  </a:lnTo>
                  <a:lnTo>
                    <a:pt x="295" y="486"/>
                  </a:lnTo>
                  <a:lnTo>
                    <a:pt x="301" y="482"/>
                  </a:lnTo>
                  <a:lnTo>
                    <a:pt x="308" y="478"/>
                  </a:lnTo>
                  <a:lnTo>
                    <a:pt x="312" y="471"/>
                  </a:lnTo>
                  <a:lnTo>
                    <a:pt x="317" y="464"/>
                  </a:lnTo>
                  <a:lnTo>
                    <a:pt x="319" y="456"/>
                  </a:lnTo>
                  <a:lnTo>
                    <a:pt x="323" y="447"/>
                  </a:lnTo>
                  <a:lnTo>
                    <a:pt x="323" y="436"/>
                  </a:lnTo>
                  <a:lnTo>
                    <a:pt x="323" y="139"/>
                  </a:lnTo>
                  <a:lnTo>
                    <a:pt x="323" y="51"/>
                  </a:lnTo>
                  <a:lnTo>
                    <a:pt x="323" y="51"/>
                  </a:lnTo>
                  <a:lnTo>
                    <a:pt x="323" y="49"/>
                  </a:lnTo>
                  <a:lnTo>
                    <a:pt x="323" y="49"/>
                  </a:lnTo>
                  <a:lnTo>
                    <a:pt x="323" y="38"/>
                  </a:lnTo>
                  <a:lnTo>
                    <a:pt x="325" y="29"/>
                  </a:lnTo>
                  <a:lnTo>
                    <a:pt x="328" y="22"/>
                  </a:lnTo>
                  <a:lnTo>
                    <a:pt x="332" y="15"/>
                  </a:lnTo>
                  <a:lnTo>
                    <a:pt x="337" y="7"/>
                  </a:lnTo>
                  <a:lnTo>
                    <a:pt x="343" y="4"/>
                  </a:lnTo>
                  <a:lnTo>
                    <a:pt x="350" y="0"/>
                  </a:lnTo>
                  <a:lnTo>
                    <a:pt x="3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1" name="Freeform 66">
              <a:extLst>
                <a:ext uri="{FF2B5EF4-FFF2-40B4-BE49-F238E27FC236}">
                  <a16:creationId xmlns:a16="http://schemas.microsoft.com/office/drawing/2014/main" xmlns="" id="{1B5B945F-B8DF-43B1-980A-5750F042EF97}"/>
                </a:ext>
              </a:extLst>
            </p:cNvPr>
            <p:cNvSpPr>
              <a:spLocks/>
            </p:cNvSpPr>
            <p:nvPr/>
          </p:nvSpPr>
          <p:spPr bwMode="auto">
            <a:xfrm>
              <a:off x="5794376" y="3490914"/>
              <a:ext cx="3175" cy="9525"/>
            </a:xfrm>
            <a:custGeom>
              <a:avLst/>
              <a:gdLst>
                <a:gd name="T0" fmla="*/ 2 w 2"/>
                <a:gd name="T1" fmla="*/ 0 h 6"/>
                <a:gd name="T2" fmla="*/ 2 w 2"/>
                <a:gd name="T3" fmla="*/ 0 h 6"/>
                <a:gd name="T4" fmla="*/ 0 w 2"/>
                <a:gd name="T5" fmla="*/ 6 h 6"/>
                <a:gd name="T6" fmla="*/ 2 w 2"/>
                <a:gd name="T7" fmla="*/ 6 h 6"/>
                <a:gd name="T8" fmla="*/ 2 w 2"/>
                <a:gd name="T9" fmla="*/ 0 h 6"/>
              </a:gdLst>
              <a:ahLst/>
              <a:cxnLst>
                <a:cxn ang="0">
                  <a:pos x="T0" y="T1"/>
                </a:cxn>
                <a:cxn ang="0">
                  <a:pos x="T2" y="T3"/>
                </a:cxn>
                <a:cxn ang="0">
                  <a:pos x="T4" y="T5"/>
                </a:cxn>
                <a:cxn ang="0">
                  <a:pos x="T6" y="T7"/>
                </a:cxn>
                <a:cxn ang="0">
                  <a:pos x="T8" y="T9"/>
                </a:cxn>
              </a:cxnLst>
              <a:rect l="0" t="0" r="r" b="b"/>
              <a:pathLst>
                <a:path w="2" h="6">
                  <a:moveTo>
                    <a:pt x="2" y="0"/>
                  </a:moveTo>
                  <a:lnTo>
                    <a:pt x="2" y="0"/>
                  </a:lnTo>
                  <a:lnTo>
                    <a:pt x="0" y="6"/>
                  </a:lnTo>
                  <a:lnTo>
                    <a:pt x="2" y="6"/>
                  </a:lnTo>
                  <a:lnTo>
                    <a:pt x="2" y="0"/>
                  </a:lnTo>
                  <a:close/>
                </a:path>
              </a:pathLst>
            </a:custGeom>
            <a:solidFill>
              <a:srgbClr val="006F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2" name="Freeform 67">
              <a:extLst>
                <a:ext uri="{FF2B5EF4-FFF2-40B4-BE49-F238E27FC236}">
                  <a16:creationId xmlns:a16="http://schemas.microsoft.com/office/drawing/2014/main" xmlns="" id="{67C745DB-887A-42B4-80E0-2261C3F49BED}"/>
                </a:ext>
              </a:extLst>
            </p:cNvPr>
            <p:cNvSpPr>
              <a:spLocks/>
            </p:cNvSpPr>
            <p:nvPr/>
          </p:nvSpPr>
          <p:spPr bwMode="auto">
            <a:xfrm>
              <a:off x="5794376" y="3490914"/>
              <a:ext cx="3175" cy="9525"/>
            </a:xfrm>
            <a:custGeom>
              <a:avLst/>
              <a:gdLst>
                <a:gd name="T0" fmla="*/ 2 w 2"/>
                <a:gd name="T1" fmla="*/ 0 h 6"/>
                <a:gd name="T2" fmla="*/ 2 w 2"/>
                <a:gd name="T3" fmla="*/ 0 h 6"/>
                <a:gd name="T4" fmla="*/ 0 w 2"/>
                <a:gd name="T5" fmla="*/ 6 h 6"/>
                <a:gd name="T6" fmla="*/ 2 w 2"/>
                <a:gd name="T7" fmla="*/ 6 h 6"/>
                <a:gd name="T8" fmla="*/ 2 w 2"/>
                <a:gd name="T9" fmla="*/ 0 h 6"/>
              </a:gdLst>
              <a:ahLst/>
              <a:cxnLst>
                <a:cxn ang="0">
                  <a:pos x="T0" y="T1"/>
                </a:cxn>
                <a:cxn ang="0">
                  <a:pos x="T2" y="T3"/>
                </a:cxn>
                <a:cxn ang="0">
                  <a:pos x="T4" y="T5"/>
                </a:cxn>
                <a:cxn ang="0">
                  <a:pos x="T6" y="T7"/>
                </a:cxn>
                <a:cxn ang="0">
                  <a:pos x="T8" y="T9"/>
                </a:cxn>
              </a:cxnLst>
              <a:rect l="0" t="0" r="r" b="b"/>
              <a:pathLst>
                <a:path w="2" h="6">
                  <a:moveTo>
                    <a:pt x="2" y="0"/>
                  </a:moveTo>
                  <a:lnTo>
                    <a:pt x="2" y="0"/>
                  </a:lnTo>
                  <a:lnTo>
                    <a:pt x="0" y="6"/>
                  </a:lnTo>
                  <a:lnTo>
                    <a:pt x="2" y="6"/>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3" name="Freeform 68">
              <a:extLst>
                <a:ext uri="{FF2B5EF4-FFF2-40B4-BE49-F238E27FC236}">
                  <a16:creationId xmlns:a16="http://schemas.microsoft.com/office/drawing/2014/main" xmlns="" id="{86F87932-B962-47A5-9E86-C83FFC2FD3E4}"/>
                </a:ext>
              </a:extLst>
            </p:cNvPr>
            <p:cNvSpPr>
              <a:spLocks/>
            </p:cNvSpPr>
            <p:nvPr/>
          </p:nvSpPr>
          <p:spPr bwMode="auto">
            <a:xfrm>
              <a:off x="6229351" y="3448051"/>
              <a:ext cx="84138" cy="52388"/>
            </a:xfrm>
            <a:custGeom>
              <a:avLst/>
              <a:gdLst>
                <a:gd name="T0" fmla="*/ 53 w 53"/>
                <a:gd name="T1" fmla="*/ 0 h 33"/>
                <a:gd name="T2" fmla="*/ 0 w 53"/>
                <a:gd name="T3" fmla="*/ 0 h 33"/>
                <a:gd name="T4" fmla="*/ 0 w 53"/>
                <a:gd name="T5" fmla="*/ 33 h 33"/>
                <a:gd name="T6" fmla="*/ 18 w 53"/>
                <a:gd name="T7" fmla="*/ 33 h 33"/>
                <a:gd name="T8" fmla="*/ 18 w 53"/>
                <a:gd name="T9" fmla="*/ 33 h 33"/>
                <a:gd name="T10" fmla="*/ 23 w 53"/>
                <a:gd name="T11" fmla="*/ 20 h 33"/>
                <a:gd name="T12" fmla="*/ 31 w 53"/>
                <a:gd name="T13" fmla="*/ 9 h 33"/>
                <a:gd name="T14" fmla="*/ 34 w 53"/>
                <a:gd name="T15" fmla="*/ 5 h 33"/>
                <a:gd name="T16" fmla="*/ 40 w 53"/>
                <a:gd name="T17" fmla="*/ 4 h 33"/>
                <a:gd name="T18" fmla="*/ 45 w 53"/>
                <a:gd name="T19" fmla="*/ 2 h 33"/>
                <a:gd name="T20" fmla="*/ 53 w 53"/>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33">
                  <a:moveTo>
                    <a:pt x="53" y="0"/>
                  </a:moveTo>
                  <a:lnTo>
                    <a:pt x="0" y="0"/>
                  </a:lnTo>
                  <a:lnTo>
                    <a:pt x="0" y="33"/>
                  </a:lnTo>
                  <a:lnTo>
                    <a:pt x="18" y="33"/>
                  </a:lnTo>
                  <a:lnTo>
                    <a:pt x="18" y="33"/>
                  </a:lnTo>
                  <a:lnTo>
                    <a:pt x="23" y="20"/>
                  </a:lnTo>
                  <a:lnTo>
                    <a:pt x="31" y="9"/>
                  </a:lnTo>
                  <a:lnTo>
                    <a:pt x="34" y="5"/>
                  </a:lnTo>
                  <a:lnTo>
                    <a:pt x="40" y="4"/>
                  </a:lnTo>
                  <a:lnTo>
                    <a:pt x="45" y="2"/>
                  </a:lnTo>
                  <a:lnTo>
                    <a:pt x="53" y="0"/>
                  </a:lnTo>
                  <a:close/>
                </a:path>
              </a:pathLst>
            </a:custGeom>
            <a:solidFill>
              <a:srgbClr val="EBEA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4" name="Freeform 69">
              <a:extLst>
                <a:ext uri="{FF2B5EF4-FFF2-40B4-BE49-F238E27FC236}">
                  <a16:creationId xmlns:a16="http://schemas.microsoft.com/office/drawing/2014/main" xmlns="" id="{28594702-C611-4AB8-B23E-0EF252400901}"/>
                </a:ext>
              </a:extLst>
            </p:cNvPr>
            <p:cNvSpPr>
              <a:spLocks/>
            </p:cNvSpPr>
            <p:nvPr/>
          </p:nvSpPr>
          <p:spPr bwMode="auto">
            <a:xfrm>
              <a:off x="6229351" y="3448051"/>
              <a:ext cx="84138" cy="52388"/>
            </a:xfrm>
            <a:custGeom>
              <a:avLst/>
              <a:gdLst>
                <a:gd name="T0" fmla="*/ 53 w 53"/>
                <a:gd name="T1" fmla="*/ 0 h 33"/>
                <a:gd name="T2" fmla="*/ 0 w 53"/>
                <a:gd name="T3" fmla="*/ 0 h 33"/>
                <a:gd name="T4" fmla="*/ 0 w 53"/>
                <a:gd name="T5" fmla="*/ 33 h 33"/>
                <a:gd name="T6" fmla="*/ 18 w 53"/>
                <a:gd name="T7" fmla="*/ 33 h 33"/>
                <a:gd name="T8" fmla="*/ 18 w 53"/>
                <a:gd name="T9" fmla="*/ 33 h 33"/>
                <a:gd name="T10" fmla="*/ 23 w 53"/>
                <a:gd name="T11" fmla="*/ 20 h 33"/>
                <a:gd name="T12" fmla="*/ 31 w 53"/>
                <a:gd name="T13" fmla="*/ 9 h 33"/>
                <a:gd name="T14" fmla="*/ 34 w 53"/>
                <a:gd name="T15" fmla="*/ 5 h 33"/>
                <a:gd name="T16" fmla="*/ 40 w 53"/>
                <a:gd name="T17" fmla="*/ 4 h 33"/>
                <a:gd name="T18" fmla="*/ 45 w 53"/>
                <a:gd name="T19" fmla="*/ 2 h 33"/>
                <a:gd name="T20" fmla="*/ 53 w 53"/>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33">
                  <a:moveTo>
                    <a:pt x="53" y="0"/>
                  </a:moveTo>
                  <a:lnTo>
                    <a:pt x="0" y="0"/>
                  </a:lnTo>
                  <a:lnTo>
                    <a:pt x="0" y="33"/>
                  </a:lnTo>
                  <a:lnTo>
                    <a:pt x="18" y="33"/>
                  </a:lnTo>
                  <a:lnTo>
                    <a:pt x="18" y="33"/>
                  </a:lnTo>
                  <a:lnTo>
                    <a:pt x="23" y="20"/>
                  </a:lnTo>
                  <a:lnTo>
                    <a:pt x="31" y="9"/>
                  </a:lnTo>
                  <a:lnTo>
                    <a:pt x="34" y="5"/>
                  </a:lnTo>
                  <a:lnTo>
                    <a:pt x="40" y="4"/>
                  </a:lnTo>
                  <a:lnTo>
                    <a:pt x="45" y="2"/>
                  </a:lnTo>
                  <a:lnTo>
                    <a:pt x="5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5" name="Freeform 70">
              <a:extLst>
                <a:ext uri="{FF2B5EF4-FFF2-40B4-BE49-F238E27FC236}">
                  <a16:creationId xmlns:a16="http://schemas.microsoft.com/office/drawing/2014/main" xmlns="" id="{56D17E60-73E5-48E4-9DBB-3FE13E3B2A33}"/>
                </a:ext>
              </a:extLst>
            </p:cNvPr>
            <p:cNvSpPr>
              <a:spLocks/>
            </p:cNvSpPr>
            <p:nvPr/>
          </p:nvSpPr>
          <p:spPr bwMode="auto">
            <a:xfrm>
              <a:off x="5626101" y="3317876"/>
              <a:ext cx="666750" cy="901700"/>
            </a:xfrm>
            <a:custGeom>
              <a:avLst/>
              <a:gdLst>
                <a:gd name="T0" fmla="*/ 380 w 420"/>
                <a:gd name="T1" fmla="*/ 518 h 568"/>
                <a:gd name="T2" fmla="*/ 380 w 420"/>
                <a:gd name="T3" fmla="*/ 509 h 568"/>
                <a:gd name="T4" fmla="*/ 380 w 420"/>
                <a:gd name="T5" fmla="*/ 509 h 568"/>
                <a:gd name="T6" fmla="*/ 380 w 420"/>
                <a:gd name="T7" fmla="*/ 78 h 568"/>
                <a:gd name="T8" fmla="*/ 380 w 420"/>
                <a:gd name="T9" fmla="*/ 49 h 568"/>
                <a:gd name="T10" fmla="*/ 380 w 420"/>
                <a:gd name="T11" fmla="*/ 49 h 568"/>
                <a:gd name="T12" fmla="*/ 378 w 420"/>
                <a:gd name="T13" fmla="*/ 38 h 568"/>
                <a:gd name="T14" fmla="*/ 376 w 420"/>
                <a:gd name="T15" fmla="*/ 29 h 568"/>
                <a:gd name="T16" fmla="*/ 372 w 420"/>
                <a:gd name="T17" fmla="*/ 22 h 568"/>
                <a:gd name="T18" fmla="*/ 369 w 420"/>
                <a:gd name="T19" fmla="*/ 14 h 568"/>
                <a:gd name="T20" fmla="*/ 361 w 420"/>
                <a:gd name="T21" fmla="*/ 7 h 568"/>
                <a:gd name="T22" fmla="*/ 356 w 420"/>
                <a:gd name="T23" fmla="*/ 3 h 568"/>
                <a:gd name="T24" fmla="*/ 349 w 420"/>
                <a:gd name="T25" fmla="*/ 0 h 568"/>
                <a:gd name="T26" fmla="*/ 340 w 420"/>
                <a:gd name="T27" fmla="*/ 0 h 568"/>
                <a:gd name="T28" fmla="*/ 334 w 420"/>
                <a:gd name="T29" fmla="*/ 0 h 568"/>
                <a:gd name="T30" fmla="*/ 334 w 420"/>
                <a:gd name="T31" fmla="*/ 0 h 568"/>
                <a:gd name="T32" fmla="*/ 327 w 420"/>
                <a:gd name="T33" fmla="*/ 0 h 568"/>
                <a:gd name="T34" fmla="*/ 318 w 420"/>
                <a:gd name="T35" fmla="*/ 3 h 568"/>
                <a:gd name="T36" fmla="*/ 307 w 420"/>
                <a:gd name="T37" fmla="*/ 7 h 568"/>
                <a:gd name="T38" fmla="*/ 298 w 420"/>
                <a:gd name="T39" fmla="*/ 14 h 568"/>
                <a:gd name="T40" fmla="*/ 290 w 420"/>
                <a:gd name="T41" fmla="*/ 22 h 568"/>
                <a:gd name="T42" fmla="*/ 283 w 420"/>
                <a:gd name="T43" fmla="*/ 29 h 568"/>
                <a:gd name="T44" fmla="*/ 279 w 420"/>
                <a:gd name="T45" fmla="*/ 38 h 568"/>
                <a:gd name="T46" fmla="*/ 277 w 420"/>
                <a:gd name="T47" fmla="*/ 49 h 568"/>
                <a:gd name="T48" fmla="*/ 263 w 420"/>
                <a:gd name="T49" fmla="*/ 49 h 568"/>
                <a:gd name="T50" fmla="*/ 108 w 420"/>
                <a:gd name="T51" fmla="*/ 49 h 568"/>
                <a:gd name="T52" fmla="*/ 108 w 420"/>
                <a:gd name="T53" fmla="*/ 224 h 568"/>
                <a:gd name="T54" fmla="*/ 0 w 420"/>
                <a:gd name="T55" fmla="*/ 224 h 568"/>
                <a:gd name="T56" fmla="*/ 0 w 420"/>
                <a:gd name="T57" fmla="*/ 518 h 568"/>
                <a:gd name="T58" fmla="*/ 0 w 420"/>
                <a:gd name="T59" fmla="*/ 518 h 568"/>
                <a:gd name="T60" fmla="*/ 0 w 420"/>
                <a:gd name="T61" fmla="*/ 529 h 568"/>
                <a:gd name="T62" fmla="*/ 4 w 420"/>
                <a:gd name="T63" fmla="*/ 538 h 568"/>
                <a:gd name="T64" fmla="*/ 9 w 420"/>
                <a:gd name="T65" fmla="*/ 546 h 568"/>
                <a:gd name="T66" fmla="*/ 16 w 420"/>
                <a:gd name="T67" fmla="*/ 553 h 568"/>
                <a:gd name="T68" fmla="*/ 24 w 420"/>
                <a:gd name="T69" fmla="*/ 560 h 568"/>
                <a:gd name="T70" fmla="*/ 33 w 420"/>
                <a:gd name="T71" fmla="*/ 564 h 568"/>
                <a:gd name="T72" fmla="*/ 44 w 420"/>
                <a:gd name="T73" fmla="*/ 568 h 568"/>
                <a:gd name="T74" fmla="*/ 55 w 420"/>
                <a:gd name="T75" fmla="*/ 568 h 568"/>
                <a:gd name="T76" fmla="*/ 420 w 420"/>
                <a:gd name="T77" fmla="*/ 568 h 568"/>
                <a:gd name="T78" fmla="*/ 420 w 420"/>
                <a:gd name="T79" fmla="*/ 568 h 568"/>
                <a:gd name="T80" fmla="*/ 409 w 420"/>
                <a:gd name="T81" fmla="*/ 568 h 568"/>
                <a:gd name="T82" fmla="*/ 400 w 420"/>
                <a:gd name="T83" fmla="*/ 564 h 568"/>
                <a:gd name="T84" fmla="*/ 394 w 420"/>
                <a:gd name="T85" fmla="*/ 560 h 568"/>
                <a:gd name="T86" fmla="*/ 389 w 420"/>
                <a:gd name="T87" fmla="*/ 553 h 568"/>
                <a:gd name="T88" fmla="*/ 383 w 420"/>
                <a:gd name="T89" fmla="*/ 546 h 568"/>
                <a:gd name="T90" fmla="*/ 382 w 420"/>
                <a:gd name="T91" fmla="*/ 538 h 568"/>
                <a:gd name="T92" fmla="*/ 380 w 420"/>
                <a:gd name="T93" fmla="*/ 529 h 568"/>
                <a:gd name="T94" fmla="*/ 380 w 420"/>
                <a:gd name="T95" fmla="*/ 51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568">
                  <a:moveTo>
                    <a:pt x="380" y="518"/>
                  </a:moveTo>
                  <a:lnTo>
                    <a:pt x="380" y="509"/>
                  </a:lnTo>
                  <a:lnTo>
                    <a:pt x="380" y="509"/>
                  </a:lnTo>
                  <a:lnTo>
                    <a:pt x="380" y="78"/>
                  </a:lnTo>
                  <a:lnTo>
                    <a:pt x="380" y="49"/>
                  </a:lnTo>
                  <a:lnTo>
                    <a:pt x="380" y="49"/>
                  </a:lnTo>
                  <a:lnTo>
                    <a:pt x="378" y="38"/>
                  </a:lnTo>
                  <a:lnTo>
                    <a:pt x="376" y="29"/>
                  </a:lnTo>
                  <a:lnTo>
                    <a:pt x="372" y="22"/>
                  </a:lnTo>
                  <a:lnTo>
                    <a:pt x="369" y="14"/>
                  </a:lnTo>
                  <a:lnTo>
                    <a:pt x="361" y="7"/>
                  </a:lnTo>
                  <a:lnTo>
                    <a:pt x="356" y="3"/>
                  </a:lnTo>
                  <a:lnTo>
                    <a:pt x="349" y="0"/>
                  </a:lnTo>
                  <a:lnTo>
                    <a:pt x="340" y="0"/>
                  </a:lnTo>
                  <a:lnTo>
                    <a:pt x="334" y="0"/>
                  </a:lnTo>
                  <a:lnTo>
                    <a:pt x="334" y="0"/>
                  </a:lnTo>
                  <a:lnTo>
                    <a:pt x="327" y="0"/>
                  </a:lnTo>
                  <a:lnTo>
                    <a:pt x="318" y="3"/>
                  </a:lnTo>
                  <a:lnTo>
                    <a:pt x="307" y="7"/>
                  </a:lnTo>
                  <a:lnTo>
                    <a:pt x="298" y="14"/>
                  </a:lnTo>
                  <a:lnTo>
                    <a:pt x="290" y="22"/>
                  </a:lnTo>
                  <a:lnTo>
                    <a:pt x="283" y="29"/>
                  </a:lnTo>
                  <a:lnTo>
                    <a:pt x="279" y="38"/>
                  </a:lnTo>
                  <a:lnTo>
                    <a:pt x="277" y="49"/>
                  </a:lnTo>
                  <a:lnTo>
                    <a:pt x="263" y="49"/>
                  </a:lnTo>
                  <a:lnTo>
                    <a:pt x="108" y="49"/>
                  </a:lnTo>
                  <a:lnTo>
                    <a:pt x="108" y="224"/>
                  </a:lnTo>
                  <a:lnTo>
                    <a:pt x="0" y="224"/>
                  </a:lnTo>
                  <a:lnTo>
                    <a:pt x="0" y="518"/>
                  </a:lnTo>
                  <a:lnTo>
                    <a:pt x="0" y="518"/>
                  </a:lnTo>
                  <a:lnTo>
                    <a:pt x="0" y="529"/>
                  </a:lnTo>
                  <a:lnTo>
                    <a:pt x="4" y="538"/>
                  </a:lnTo>
                  <a:lnTo>
                    <a:pt x="9" y="546"/>
                  </a:lnTo>
                  <a:lnTo>
                    <a:pt x="16" y="553"/>
                  </a:lnTo>
                  <a:lnTo>
                    <a:pt x="24" y="560"/>
                  </a:lnTo>
                  <a:lnTo>
                    <a:pt x="33" y="564"/>
                  </a:lnTo>
                  <a:lnTo>
                    <a:pt x="44" y="568"/>
                  </a:lnTo>
                  <a:lnTo>
                    <a:pt x="55" y="568"/>
                  </a:lnTo>
                  <a:lnTo>
                    <a:pt x="420" y="568"/>
                  </a:lnTo>
                  <a:lnTo>
                    <a:pt x="420" y="568"/>
                  </a:lnTo>
                  <a:lnTo>
                    <a:pt x="409" y="568"/>
                  </a:lnTo>
                  <a:lnTo>
                    <a:pt x="400" y="564"/>
                  </a:lnTo>
                  <a:lnTo>
                    <a:pt x="394" y="560"/>
                  </a:lnTo>
                  <a:lnTo>
                    <a:pt x="389" y="553"/>
                  </a:lnTo>
                  <a:lnTo>
                    <a:pt x="383" y="546"/>
                  </a:lnTo>
                  <a:lnTo>
                    <a:pt x="382" y="538"/>
                  </a:lnTo>
                  <a:lnTo>
                    <a:pt x="380" y="529"/>
                  </a:lnTo>
                  <a:lnTo>
                    <a:pt x="380" y="518"/>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6" name="Freeform 71">
              <a:extLst>
                <a:ext uri="{FF2B5EF4-FFF2-40B4-BE49-F238E27FC236}">
                  <a16:creationId xmlns:a16="http://schemas.microsoft.com/office/drawing/2014/main" xmlns="" id="{FB697BDF-9E0F-4223-8801-F8C5B41A0526}"/>
                </a:ext>
              </a:extLst>
            </p:cNvPr>
            <p:cNvSpPr>
              <a:spLocks/>
            </p:cNvSpPr>
            <p:nvPr/>
          </p:nvSpPr>
          <p:spPr bwMode="auto">
            <a:xfrm>
              <a:off x="5626101" y="3317876"/>
              <a:ext cx="666750" cy="901700"/>
            </a:xfrm>
            <a:custGeom>
              <a:avLst/>
              <a:gdLst>
                <a:gd name="T0" fmla="*/ 380 w 420"/>
                <a:gd name="T1" fmla="*/ 518 h 568"/>
                <a:gd name="T2" fmla="*/ 380 w 420"/>
                <a:gd name="T3" fmla="*/ 509 h 568"/>
                <a:gd name="T4" fmla="*/ 380 w 420"/>
                <a:gd name="T5" fmla="*/ 509 h 568"/>
                <a:gd name="T6" fmla="*/ 380 w 420"/>
                <a:gd name="T7" fmla="*/ 78 h 568"/>
                <a:gd name="T8" fmla="*/ 380 w 420"/>
                <a:gd name="T9" fmla="*/ 49 h 568"/>
                <a:gd name="T10" fmla="*/ 380 w 420"/>
                <a:gd name="T11" fmla="*/ 49 h 568"/>
                <a:gd name="T12" fmla="*/ 378 w 420"/>
                <a:gd name="T13" fmla="*/ 38 h 568"/>
                <a:gd name="T14" fmla="*/ 376 w 420"/>
                <a:gd name="T15" fmla="*/ 29 h 568"/>
                <a:gd name="T16" fmla="*/ 372 w 420"/>
                <a:gd name="T17" fmla="*/ 22 h 568"/>
                <a:gd name="T18" fmla="*/ 369 w 420"/>
                <a:gd name="T19" fmla="*/ 14 h 568"/>
                <a:gd name="T20" fmla="*/ 361 w 420"/>
                <a:gd name="T21" fmla="*/ 7 h 568"/>
                <a:gd name="T22" fmla="*/ 356 w 420"/>
                <a:gd name="T23" fmla="*/ 3 h 568"/>
                <a:gd name="T24" fmla="*/ 349 w 420"/>
                <a:gd name="T25" fmla="*/ 0 h 568"/>
                <a:gd name="T26" fmla="*/ 340 w 420"/>
                <a:gd name="T27" fmla="*/ 0 h 568"/>
                <a:gd name="T28" fmla="*/ 334 w 420"/>
                <a:gd name="T29" fmla="*/ 0 h 568"/>
                <a:gd name="T30" fmla="*/ 334 w 420"/>
                <a:gd name="T31" fmla="*/ 0 h 568"/>
                <a:gd name="T32" fmla="*/ 327 w 420"/>
                <a:gd name="T33" fmla="*/ 0 h 568"/>
                <a:gd name="T34" fmla="*/ 318 w 420"/>
                <a:gd name="T35" fmla="*/ 3 h 568"/>
                <a:gd name="T36" fmla="*/ 307 w 420"/>
                <a:gd name="T37" fmla="*/ 7 h 568"/>
                <a:gd name="T38" fmla="*/ 298 w 420"/>
                <a:gd name="T39" fmla="*/ 14 h 568"/>
                <a:gd name="T40" fmla="*/ 290 w 420"/>
                <a:gd name="T41" fmla="*/ 22 h 568"/>
                <a:gd name="T42" fmla="*/ 283 w 420"/>
                <a:gd name="T43" fmla="*/ 29 h 568"/>
                <a:gd name="T44" fmla="*/ 279 w 420"/>
                <a:gd name="T45" fmla="*/ 38 h 568"/>
                <a:gd name="T46" fmla="*/ 277 w 420"/>
                <a:gd name="T47" fmla="*/ 49 h 568"/>
                <a:gd name="T48" fmla="*/ 263 w 420"/>
                <a:gd name="T49" fmla="*/ 49 h 568"/>
                <a:gd name="T50" fmla="*/ 108 w 420"/>
                <a:gd name="T51" fmla="*/ 49 h 568"/>
                <a:gd name="T52" fmla="*/ 108 w 420"/>
                <a:gd name="T53" fmla="*/ 224 h 568"/>
                <a:gd name="T54" fmla="*/ 0 w 420"/>
                <a:gd name="T55" fmla="*/ 224 h 568"/>
                <a:gd name="T56" fmla="*/ 0 w 420"/>
                <a:gd name="T57" fmla="*/ 518 h 568"/>
                <a:gd name="T58" fmla="*/ 0 w 420"/>
                <a:gd name="T59" fmla="*/ 518 h 568"/>
                <a:gd name="T60" fmla="*/ 0 w 420"/>
                <a:gd name="T61" fmla="*/ 529 h 568"/>
                <a:gd name="T62" fmla="*/ 4 w 420"/>
                <a:gd name="T63" fmla="*/ 538 h 568"/>
                <a:gd name="T64" fmla="*/ 9 w 420"/>
                <a:gd name="T65" fmla="*/ 546 h 568"/>
                <a:gd name="T66" fmla="*/ 16 w 420"/>
                <a:gd name="T67" fmla="*/ 553 h 568"/>
                <a:gd name="T68" fmla="*/ 24 w 420"/>
                <a:gd name="T69" fmla="*/ 560 h 568"/>
                <a:gd name="T70" fmla="*/ 33 w 420"/>
                <a:gd name="T71" fmla="*/ 564 h 568"/>
                <a:gd name="T72" fmla="*/ 44 w 420"/>
                <a:gd name="T73" fmla="*/ 568 h 568"/>
                <a:gd name="T74" fmla="*/ 55 w 420"/>
                <a:gd name="T75" fmla="*/ 568 h 568"/>
                <a:gd name="T76" fmla="*/ 420 w 420"/>
                <a:gd name="T77" fmla="*/ 568 h 568"/>
                <a:gd name="T78" fmla="*/ 420 w 420"/>
                <a:gd name="T79" fmla="*/ 568 h 568"/>
                <a:gd name="T80" fmla="*/ 409 w 420"/>
                <a:gd name="T81" fmla="*/ 568 h 568"/>
                <a:gd name="T82" fmla="*/ 400 w 420"/>
                <a:gd name="T83" fmla="*/ 564 h 568"/>
                <a:gd name="T84" fmla="*/ 394 w 420"/>
                <a:gd name="T85" fmla="*/ 560 h 568"/>
                <a:gd name="T86" fmla="*/ 389 w 420"/>
                <a:gd name="T87" fmla="*/ 553 h 568"/>
                <a:gd name="T88" fmla="*/ 383 w 420"/>
                <a:gd name="T89" fmla="*/ 546 h 568"/>
                <a:gd name="T90" fmla="*/ 382 w 420"/>
                <a:gd name="T91" fmla="*/ 538 h 568"/>
                <a:gd name="T92" fmla="*/ 380 w 420"/>
                <a:gd name="T93" fmla="*/ 529 h 568"/>
                <a:gd name="T94" fmla="*/ 380 w 420"/>
                <a:gd name="T95" fmla="*/ 51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568">
                  <a:moveTo>
                    <a:pt x="380" y="518"/>
                  </a:moveTo>
                  <a:lnTo>
                    <a:pt x="380" y="509"/>
                  </a:lnTo>
                  <a:lnTo>
                    <a:pt x="380" y="509"/>
                  </a:lnTo>
                  <a:lnTo>
                    <a:pt x="380" y="78"/>
                  </a:lnTo>
                  <a:lnTo>
                    <a:pt x="380" y="49"/>
                  </a:lnTo>
                  <a:lnTo>
                    <a:pt x="380" y="49"/>
                  </a:lnTo>
                  <a:lnTo>
                    <a:pt x="378" y="38"/>
                  </a:lnTo>
                  <a:lnTo>
                    <a:pt x="376" y="29"/>
                  </a:lnTo>
                  <a:lnTo>
                    <a:pt x="372" y="22"/>
                  </a:lnTo>
                  <a:lnTo>
                    <a:pt x="369" y="14"/>
                  </a:lnTo>
                  <a:lnTo>
                    <a:pt x="361" y="7"/>
                  </a:lnTo>
                  <a:lnTo>
                    <a:pt x="356" y="3"/>
                  </a:lnTo>
                  <a:lnTo>
                    <a:pt x="349" y="0"/>
                  </a:lnTo>
                  <a:lnTo>
                    <a:pt x="340" y="0"/>
                  </a:lnTo>
                  <a:lnTo>
                    <a:pt x="334" y="0"/>
                  </a:lnTo>
                  <a:lnTo>
                    <a:pt x="334" y="0"/>
                  </a:lnTo>
                  <a:lnTo>
                    <a:pt x="327" y="0"/>
                  </a:lnTo>
                  <a:lnTo>
                    <a:pt x="318" y="3"/>
                  </a:lnTo>
                  <a:lnTo>
                    <a:pt x="307" y="7"/>
                  </a:lnTo>
                  <a:lnTo>
                    <a:pt x="298" y="14"/>
                  </a:lnTo>
                  <a:lnTo>
                    <a:pt x="290" y="22"/>
                  </a:lnTo>
                  <a:lnTo>
                    <a:pt x="283" y="29"/>
                  </a:lnTo>
                  <a:lnTo>
                    <a:pt x="279" y="38"/>
                  </a:lnTo>
                  <a:lnTo>
                    <a:pt x="277" y="49"/>
                  </a:lnTo>
                  <a:lnTo>
                    <a:pt x="263" y="49"/>
                  </a:lnTo>
                  <a:lnTo>
                    <a:pt x="108" y="49"/>
                  </a:lnTo>
                  <a:lnTo>
                    <a:pt x="108" y="224"/>
                  </a:lnTo>
                  <a:lnTo>
                    <a:pt x="0" y="224"/>
                  </a:lnTo>
                  <a:lnTo>
                    <a:pt x="0" y="518"/>
                  </a:lnTo>
                  <a:lnTo>
                    <a:pt x="0" y="518"/>
                  </a:lnTo>
                  <a:lnTo>
                    <a:pt x="0" y="529"/>
                  </a:lnTo>
                  <a:lnTo>
                    <a:pt x="4" y="538"/>
                  </a:lnTo>
                  <a:lnTo>
                    <a:pt x="9" y="546"/>
                  </a:lnTo>
                  <a:lnTo>
                    <a:pt x="16" y="553"/>
                  </a:lnTo>
                  <a:lnTo>
                    <a:pt x="24" y="560"/>
                  </a:lnTo>
                  <a:lnTo>
                    <a:pt x="33" y="564"/>
                  </a:lnTo>
                  <a:lnTo>
                    <a:pt x="44" y="568"/>
                  </a:lnTo>
                  <a:lnTo>
                    <a:pt x="55" y="568"/>
                  </a:lnTo>
                  <a:lnTo>
                    <a:pt x="420" y="568"/>
                  </a:lnTo>
                  <a:lnTo>
                    <a:pt x="420" y="568"/>
                  </a:lnTo>
                  <a:lnTo>
                    <a:pt x="409" y="568"/>
                  </a:lnTo>
                  <a:lnTo>
                    <a:pt x="400" y="564"/>
                  </a:lnTo>
                  <a:lnTo>
                    <a:pt x="394" y="560"/>
                  </a:lnTo>
                  <a:lnTo>
                    <a:pt x="389" y="553"/>
                  </a:lnTo>
                  <a:lnTo>
                    <a:pt x="383" y="546"/>
                  </a:lnTo>
                  <a:lnTo>
                    <a:pt x="382" y="538"/>
                  </a:lnTo>
                  <a:lnTo>
                    <a:pt x="380" y="529"/>
                  </a:lnTo>
                  <a:lnTo>
                    <a:pt x="380" y="5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7" name="Freeform 72">
              <a:extLst>
                <a:ext uri="{FF2B5EF4-FFF2-40B4-BE49-F238E27FC236}">
                  <a16:creationId xmlns:a16="http://schemas.microsoft.com/office/drawing/2014/main" xmlns="" id="{C125C096-B433-4521-A36D-69BF3B8777DD}"/>
                </a:ext>
              </a:extLst>
            </p:cNvPr>
            <p:cNvSpPr>
              <a:spLocks/>
            </p:cNvSpPr>
            <p:nvPr/>
          </p:nvSpPr>
          <p:spPr bwMode="auto">
            <a:xfrm>
              <a:off x="5387976" y="4360864"/>
              <a:ext cx="628650" cy="46038"/>
            </a:xfrm>
            <a:custGeom>
              <a:avLst/>
              <a:gdLst>
                <a:gd name="T0" fmla="*/ 356 w 396"/>
                <a:gd name="T1" fmla="*/ 0 h 29"/>
                <a:gd name="T2" fmla="*/ 174 w 396"/>
                <a:gd name="T3" fmla="*/ 0 h 29"/>
                <a:gd name="T4" fmla="*/ 174 w 396"/>
                <a:gd name="T5" fmla="*/ 0 h 29"/>
                <a:gd name="T6" fmla="*/ 102 w 396"/>
                <a:gd name="T7" fmla="*/ 4 h 29"/>
                <a:gd name="T8" fmla="*/ 48 w 396"/>
                <a:gd name="T9" fmla="*/ 6 h 29"/>
                <a:gd name="T10" fmla="*/ 13 w 396"/>
                <a:gd name="T11" fmla="*/ 9 h 29"/>
                <a:gd name="T12" fmla="*/ 4 w 396"/>
                <a:gd name="T13" fmla="*/ 11 h 29"/>
                <a:gd name="T14" fmla="*/ 0 w 396"/>
                <a:gd name="T15" fmla="*/ 15 h 29"/>
                <a:gd name="T16" fmla="*/ 0 w 396"/>
                <a:gd name="T17" fmla="*/ 15 h 29"/>
                <a:gd name="T18" fmla="*/ 2 w 396"/>
                <a:gd name="T19" fmla="*/ 15 h 29"/>
                <a:gd name="T20" fmla="*/ 6 w 396"/>
                <a:gd name="T21" fmla="*/ 17 h 29"/>
                <a:gd name="T22" fmla="*/ 24 w 396"/>
                <a:gd name="T23" fmla="*/ 20 h 29"/>
                <a:gd name="T24" fmla="*/ 92 w 396"/>
                <a:gd name="T25" fmla="*/ 24 h 29"/>
                <a:gd name="T26" fmla="*/ 190 w 396"/>
                <a:gd name="T27" fmla="*/ 27 h 29"/>
                <a:gd name="T28" fmla="*/ 312 w 396"/>
                <a:gd name="T29" fmla="*/ 29 h 29"/>
                <a:gd name="T30" fmla="*/ 312 w 396"/>
                <a:gd name="T31" fmla="*/ 29 h 29"/>
                <a:gd name="T32" fmla="*/ 396 w 396"/>
                <a:gd name="T33" fmla="*/ 27 h 29"/>
                <a:gd name="T34" fmla="*/ 396 w 396"/>
                <a:gd name="T35" fmla="*/ 27 h 29"/>
                <a:gd name="T36" fmla="*/ 375 w 396"/>
                <a:gd name="T37" fmla="*/ 15 h 29"/>
                <a:gd name="T38" fmla="*/ 356 w 396"/>
                <a:gd name="T3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6" h="29">
                  <a:moveTo>
                    <a:pt x="356" y="0"/>
                  </a:moveTo>
                  <a:lnTo>
                    <a:pt x="174" y="0"/>
                  </a:lnTo>
                  <a:lnTo>
                    <a:pt x="174" y="0"/>
                  </a:lnTo>
                  <a:lnTo>
                    <a:pt x="102" y="4"/>
                  </a:lnTo>
                  <a:lnTo>
                    <a:pt x="48" y="6"/>
                  </a:lnTo>
                  <a:lnTo>
                    <a:pt x="13" y="9"/>
                  </a:lnTo>
                  <a:lnTo>
                    <a:pt x="4" y="11"/>
                  </a:lnTo>
                  <a:lnTo>
                    <a:pt x="0" y="15"/>
                  </a:lnTo>
                  <a:lnTo>
                    <a:pt x="0" y="15"/>
                  </a:lnTo>
                  <a:lnTo>
                    <a:pt x="2" y="15"/>
                  </a:lnTo>
                  <a:lnTo>
                    <a:pt x="6" y="17"/>
                  </a:lnTo>
                  <a:lnTo>
                    <a:pt x="24" y="20"/>
                  </a:lnTo>
                  <a:lnTo>
                    <a:pt x="92" y="24"/>
                  </a:lnTo>
                  <a:lnTo>
                    <a:pt x="190" y="27"/>
                  </a:lnTo>
                  <a:lnTo>
                    <a:pt x="312" y="29"/>
                  </a:lnTo>
                  <a:lnTo>
                    <a:pt x="312" y="29"/>
                  </a:lnTo>
                  <a:lnTo>
                    <a:pt x="396" y="27"/>
                  </a:lnTo>
                  <a:lnTo>
                    <a:pt x="396" y="27"/>
                  </a:lnTo>
                  <a:lnTo>
                    <a:pt x="375" y="15"/>
                  </a:lnTo>
                  <a:lnTo>
                    <a:pt x="356" y="0"/>
                  </a:lnTo>
                  <a:close/>
                </a:path>
              </a:pathLst>
            </a:custGeom>
            <a:solidFill>
              <a:srgbClr val="AABD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8" name="Freeform 73">
              <a:extLst>
                <a:ext uri="{FF2B5EF4-FFF2-40B4-BE49-F238E27FC236}">
                  <a16:creationId xmlns:a16="http://schemas.microsoft.com/office/drawing/2014/main" xmlns="" id="{FC702B3F-EBFC-4BD4-863E-05350B14845C}"/>
                </a:ext>
              </a:extLst>
            </p:cNvPr>
            <p:cNvSpPr>
              <a:spLocks/>
            </p:cNvSpPr>
            <p:nvPr/>
          </p:nvSpPr>
          <p:spPr bwMode="auto">
            <a:xfrm>
              <a:off x="5387976" y="4360864"/>
              <a:ext cx="628650" cy="46038"/>
            </a:xfrm>
            <a:custGeom>
              <a:avLst/>
              <a:gdLst>
                <a:gd name="T0" fmla="*/ 356 w 396"/>
                <a:gd name="T1" fmla="*/ 0 h 29"/>
                <a:gd name="T2" fmla="*/ 174 w 396"/>
                <a:gd name="T3" fmla="*/ 0 h 29"/>
                <a:gd name="T4" fmla="*/ 174 w 396"/>
                <a:gd name="T5" fmla="*/ 0 h 29"/>
                <a:gd name="T6" fmla="*/ 102 w 396"/>
                <a:gd name="T7" fmla="*/ 4 h 29"/>
                <a:gd name="T8" fmla="*/ 48 w 396"/>
                <a:gd name="T9" fmla="*/ 6 h 29"/>
                <a:gd name="T10" fmla="*/ 13 w 396"/>
                <a:gd name="T11" fmla="*/ 9 h 29"/>
                <a:gd name="T12" fmla="*/ 4 w 396"/>
                <a:gd name="T13" fmla="*/ 11 h 29"/>
                <a:gd name="T14" fmla="*/ 0 w 396"/>
                <a:gd name="T15" fmla="*/ 15 h 29"/>
                <a:gd name="T16" fmla="*/ 0 w 396"/>
                <a:gd name="T17" fmla="*/ 15 h 29"/>
                <a:gd name="T18" fmla="*/ 2 w 396"/>
                <a:gd name="T19" fmla="*/ 15 h 29"/>
                <a:gd name="T20" fmla="*/ 6 w 396"/>
                <a:gd name="T21" fmla="*/ 17 h 29"/>
                <a:gd name="T22" fmla="*/ 24 w 396"/>
                <a:gd name="T23" fmla="*/ 20 h 29"/>
                <a:gd name="T24" fmla="*/ 92 w 396"/>
                <a:gd name="T25" fmla="*/ 24 h 29"/>
                <a:gd name="T26" fmla="*/ 190 w 396"/>
                <a:gd name="T27" fmla="*/ 27 h 29"/>
                <a:gd name="T28" fmla="*/ 312 w 396"/>
                <a:gd name="T29" fmla="*/ 29 h 29"/>
                <a:gd name="T30" fmla="*/ 312 w 396"/>
                <a:gd name="T31" fmla="*/ 29 h 29"/>
                <a:gd name="T32" fmla="*/ 396 w 396"/>
                <a:gd name="T33" fmla="*/ 27 h 29"/>
                <a:gd name="T34" fmla="*/ 396 w 396"/>
                <a:gd name="T35" fmla="*/ 27 h 29"/>
                <a:gd name="T36" fmla="*/ 375 w 396"/>
                <a:gd name="T37" fmla="*/ 15 h 29"/>
                <a:gd name="T38" fmla="*/ 356 w 396"/>
                <a:gd name="T3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6" h="29">
                  <a:moveTo>
                    <a:pt x="356" y="0"/>
                  </a:moveTo>
                  <a:lnTo>
                    <a:pt x="174" y="0"/>
                  </a:lnTo>
                  <a:lnTo>
                    <a:pt x="174" y="0"/>
                  </a:lnTo>
                  <a:lnTo>
                    <a:pt x="102" y="4"/>
                  </a:lnTo>
                  <a:lnTo>
                    <a:pt x="48" y="6"/>
                  </a:lnTo>
                  <a:lnTo>
                    <a:pt x="13" y="9"/>
                  </a:lnTo>
                  <a:lnTo>
                    <a:pt x="4" y="11"/>
                  </a:lnTo>
                  <a:lnTo>
                    <a:pt x="0" y="15"/>
                  </a:lnTo>
                  <a:lnTo>
                    <a:pt x="0" y="15"/>
                  </a:lnTo>
                  <a:lnTo>
                    <a:pt x="2" y="15"/>
                  </a:lnTo>
                  <a:lnTo>
                    <a:pt x="6" y="17"/>
                  </a:lnTo>
                  <a:lnTo>
                    <a:pt x="24" y="20"/>
                  </a:lnTo>
                  <a:lnTo>
                    <a:pt x="92" y="24"/>
                  </a:lnTo>
                  <a:lnTo>
                    <a:pt x="190" y="27"/>
                  </a:lnTo>
                  <a:lnTo>
                    <a:pt x="312" y="29"/>
                  </a:lnTo>
                  <a:lnTo>
                    <a:pt x="312" y="29"/>
                  </a:lnTo>
                  <a:lnTo>
                    <a:pt x="396" y="27"/>
                  </a:lnTo>
                  <a:lnTo>
                    <a:pt x="396" y="27"/>
                  </a:lnTo>
                  <a:lnTo>
                    <a:pt x="375" y="15"/>
                  </a:lnTo>
                  <a:lnTo>
                    <a:pt x="3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9" name="Freeform 74">
              <a:extLst>
                <a:ext uri="{FF2B5EF4-FFF2-40B4-BE49-F238E27FC236}">
                  <a16:creationId xmlns:a16="http://schemas.microsoft.com/office/drawing/2014/main" xmlns="" id="{0AD0242E-C688-4FC7-AF90-422B9D90FBEC}"/>
                </a:ext>
              </a:extLst>
            </p:cNvPr>
            <p:cNvSpPr>
              <a:spLocks/>
            </p:cNvSpPr>
            <p:nvPr/>
          </p:nvSpPr>
          <p:spPr bwMode="auto">
            <a:xfrm>
              <a:off x="5664201" y="4360864"/>
              <a:ext cx="288925" cy="0"/>
            </a:xfrm>
            <a:custGeom>
              <a:avLst/>
              <a:gdLst>
                <a:gd name="T0" fmla="*/ 138 w 182"/>
                <a:gd name="T1" fmla="*/ 138 w 182"/>
                <a:gd name="T2" fmla="*/ 0 w 182"/>
                <a:gd name="T3" fmla="*/ 182 w 182"/>
                <a:gd name="T4" fmla="*/ 182 w 182"/>
                <a:gd name="T5" fmla="*/ 180 w 182"/>
                <a:gd name="T6" fmla="*/ 180 w 182"/>
                <a:gd name="T7" fmla="*/ 138 w 18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182">
                  <a:moveTo>
                    <a:pt x="138" y="0"/>
                  </a:moveTo>
                  <a:lnTo>
                    <a:pt x="138" y="0"/>
                  </a:lnTo>
                  <a:lnTo>
                    <a:pt x="0" y="0"/>
                  </a:lnTo>
                  <a:lnTo>
                    <a:pt x="182" y="0"/>
                  </a:lnTo>
                  <a:lnTo>
                    <a:pt x="182" y="0"/>
                  </a:lnTo>
                  <a:lnTo>
                    <a:pt x="180" y="0"/>
                  </a:lnTo>
                  <a:lnTo>
                    <a:pt x="180" y="0"/>
                  </a:lnTo>
                  <a:lnTo>
                    <a:pt x="138" y="0"/>
                  </a:lnTo>
                  <a:close/>
                </a:path>
              </a:pathLst>
            </a:custGeom>
            <a:solidFill>
              <a:srgbClr val="005E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0" name="Freeform 75">
              <a:extLst>
                <a:ext uri="{FF2B5EF4-FFF2-40B4-BE49-F238E27FC236}">
                  <a16:creationId xmlns:a16="http://schemas.microsoft.com/office/drawing/2014/main" xmlns="" id="{F08999AB-8364-442F-92EF-30AEB12B143B}"/>
                </a:ext>
              </a:extLst>
            </p:cNvPr>
            <p:cNvSpPr>
              <a:spLocks/>
            </p:cNvSpPr>
            <p:nvPr/>
          </p:nvSpPr>
          <p:spPr bwMode="auto">
            <a:xfrm>
              <a:off x="5664201" y="4360864"/>
              <a:ext cx="288925" cy="0"/>
            </a:xfrm>
            <a:custGeom>
              <a:avLst/>
              <a:gdLst>
                <a:gd name="T0" fmla="*/ 138 w 182"/>
                <a:gd name="T1" fmla="*/ 138 w 182"/>
                <a:gd name="T2" fmla="*/ 0 w 182"/>
                <a:gd name="T3" fmla="*/ 182 w 182"/>
                <a:gd name="T4" fmla="*/ 182 w 182"/>
                <a:gd name="T5" fmla="*/ 180 w 182"/>
                <a:gd name="T6" fmla="*/ 180 w 182"/>
                <a:gd name="T7" fmla="*/ 138 w 18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182">
                  <a:moveTo>
                    <a:pt x="138" y="0"/>
                  </a:moveTo>
                  <a:lnTo>
                    <a:pt x="138" y="0"/>
                  </a:lnTo>
                  <a:lnTo>
                    <a:pt x="0" y="0"/>
                  </a:lnTo>
                  <a:lnTo>
                    <a:pt x="182" y="0"/>
                  </a:lnTo>
                  <a:lnTo>
                    <a:pt x="182" y="0"/>
                  </a:lnTo>
                  <a:lnTo>
                    <a:pt x="180" y="0"/>
                  </a:lnTo>
                  <a:lnTo>
                    <a:pt x="180" y="0"/>
                  </a:lnTo>
                  <a:lnTo>
                    <a:pt x="1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1" name="Freeform 76">
              <a:extLst>
                <a:ext uri="{FF2B5EF4-FFF2-40B4-BE49-F238E27FC236}">
                  <a16:creationId xmlns:a16="http://schemas.microsoft.com/office/drawing/2014/main" xmlns="" id="{8B337BDB-921C-4C61-9766-CE57B3014025}"/>
                </a:ext>
              </a:extLst>
            </p:cNvPr>
            <p:cNvSpPr>
              <a:spLocks/>
            </p:cNvSpPr>
            <p:nvPr/>
          </p:nvSpPr>
          <p:spPr bwMode="auto">
            <a:xfrm>
              <a:off x="6099176" y="4364039"/>
              <a:ext cx="277813" cy="39688"/>
            </a:xfrm>
            <a:custGeom>
              <a:avLst/>
              <a:gdLst>
                <a:gd name="T0" fmla="*/ 34 w 175"/>
                <a:gd name="T1" fmla="*/ 0 h 25"/>
                <a:gd name="T2" fmla="*/ 34 w 175"/>
                <a:gd name="T3" fmla="*/ 0 h 25"/>
                <a:gd name="T4" fmla="*/ 18 w 175"/>
                <a:gd name="T5" fmla="*/ 13 h 25"/>
                <a:gd name="T6" fmla="*/ 0 w 175"/>
                <a:gd name="T7" fmla="*/ 25 h 25"/>
                <a:gd name="T8" fmla="*/ 0 w 175"/>
                <a:gd name="T9" fmla="*/ 25 h 25"/>
                <a:gd name="T10" fmla="*/ 71 w 175"/>
                <a:gd name="T11" fmla="*/ 24 h 25"/>
                <a:gd name="T12" fmla="*/ 127 w 175"/>
                <a:gd name="T13" fmla="*/ 20 h 25"/>
                <a:gd name="T14" fmla="*/ 162 w 175"/>
                <a:gd name="T15" fmla="*/ 16 h 25"/>
                <a:gd name="T16" fmla="*/ 173 w 175"/>
                <a:gd name="T17" fmla="*/ 15 h 25"/>
                <a:gd name="T18" fmla="*/ 175 w 175"/>
                <a:gd name="T19" fmla="*/ 13 h 25"/>
                <a:gd name="T20" fmla="*/ 175 w 175"/>
                <a:gd name="T21" fmla="*/ 13 h 25"/>
                <a:gd name="T22" fmla="*/ 173 w 175"/>
                <a:gd name="T23" fmla="*/ 9 h 25"/>
                <a:gd name="T24" fmla="*/ 166 w 175"/>
                <a:gd name="T25" fmla="*/ 9 h 25"/>
                <a:gd name="T26" fmla="*/ 137 w 175"/>
                <a:gd name="T27" fmla="*/ 5 h 25"/>
                <a:gd name="T28" fmla="*/ 93 w 175"/>
                <a:gd name="T29" fmla="*/ 2 h 25"/>
                <a:gd name="T30" fmla="*/ 34 w 175"/>
                <a:gd name="T31"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25">
                  <a:moveTo>
                    <a:pt x="34" y="0"/>
                  </a:moveTo>
                  <a:lnTo>
                    <a:pt x="34" y="0"/>
                  </a:lnTo>
                  <a:lnTo>
                    <a:pt x="18" y="13"/>
                  </a:lnTo>
                  <a:lnTo>
                    <a:pt x="0" y="25"/>
                  </a:lnTo>
                  <a:lnTo>
                    <a:pt x="0" y="25"/>
                  </a:lnTo>
                  <a:lnTo>
                    <a:pt x="71" y="24"/>
                  </a:lnTo>
                  <a:lnTo>
                    <a:pt x="127" y="20"/>
                  </a:lnTo>
                  <a:lnTo>
                    <a:pt x="162" y="16"/>
                  </a:lnTo>
                  <a:lnTo>
                    <a:pt x="173" y="15"/>
                  </a:lnTo>
                  <a:lnTo>
                    <a:pt x="175" y="13"/>
                  </a:lnTo>
                  <a:lnTo>
                    <a:pt x="175" y="13"/>
                  </a:lnTo>
                  <a:lnTo>
                    <a:pt x="173" y="9"/>
                  </a:lnTo>
                  <a:lnTo>
                    <a:pt x="166" y="9"/>
                  </a:lnTo>
                  <a:lnTo>
                    <a:pt x="137" y="5"/>
                  </a:lnTo>
                  <a:lnTo>
                    <a:pt x="93" y="2"/>
                  </a:lnTo>
                  <a:lnTo>
                    <a:pt x="34" y="0"/>
                  </a:lnTo>
                  <a:close/>
                </a:path>
              </a:pathLst>
            </a:custGeom>
            <a:solidFill>
              <a:srgbClr val="AABD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2" name="Freeform 77">
              <a:extLst>
                <a:ext uri="{FF2B5EF4-FFF2-40B4-BE49-F238E27FC236}">
                  <a16:creationId xmlns:a16="http://schemas.microsoft.com/office/drawing/2014/main" xmlns="" id="{D488AD48-7BEB-436B-9C64-3036EA3976DE}"/>
                </a:ext>
              </a:extLst>
            </p:cNvPr>
            <p:cNvSpPr>
              <a:spLocks/>
            </p:cNvSpPr>
            <p:nvPr/>
          </p:nvSpPr>
          <p:spPr bwMode="auto">
            <a:xfrm>
              <a:off x="6099176" y="4364039"/>
              <a:ext cx="277813" cy="39688"/>
            </a:xfrm>
            <a:custGeom>
              <a:avLst/>
              <a:gdLst>
                <a:gd name="T0" fmla="*/ 34 w 175"/>
                <a:gd name="T1" fmla="*/ 0 h 25"/>
                <a:gd name="T2" fmla="*/ 34 w 175"/>
                <a:gd name="T3" fmla="*/ 0 h 25"/>
                <a:gd name="T4" fmla="*/ 18 w 175"/>
                <a:gd name="T5" fmla="*/ 13 h 25"/>
                <a:gd name="T6" fmla="*/ 0 w 175"/>
                <a:gd name="T7" fmla="*/ 25 h 25"/>
                <a:gd name="T8" fmla="*/ 0 w 175"/>
                <a:gd name="T9" fmla="*/ 25 h 25"/>
                <a:gd name="T10" fmla="*/ 71 w 175"/>
                <a:gd name="T11" fmla="*/ 24 h 25"/>
                <a:gd name="T12" fmla="*/ 127 w 175"/>
                <a:gd name="T13" fmla="*/ 20 h 25"/>
                <a:gd name="T14" fmla="*/ 162 w 175"/>
                <a:gd name="T15" fmla="*/ 16 h 25"/>
                <a:gd name="T16" fmla="*/ 173 w 175"/>
                <a:gd name="T17" fmla="*/ 15 h 25"/>
                <a:gd name="T18" fmla="*/ 175 w 175"/>
                <a:gd name="T19" fmla="*/ 13 h 25"/>
                <a:gd name="T20" fmla="*/ 175 w 175"/>
                <a:gd name="T21" fmla="*/ 13 h 25"/>
                <a:gd name="T22" fmla="*/ 173 w 175"/>
                <a:gd name="T23" fmla="*/ 9 h 25"/>
                <a:gd name="T24" fmla="*/ 166 w 175"/>
                <a:gd name="T25" fmla="*/ 9 h 25"/>
                <a:gd name="T26" fmla="*/ 137 w 175"/>
                <a:gd name="T27" fmla="*/ 5 h 25"/>
                <a:gd name="T28" fmla="*/ 93 w 175"/>
                <a:gd name="T29" fmla="*/ 2 h 25"/>
                <a:gd name="T30" fmla="*/ 34 w 175"/>
                <a:gd name="T31"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25">
                  <a:moveTo>
                    <a:pt x="34" y="0"/>
                  </a:moveTo>
                  <a:lnTo>
                    <a:pt x="34" y="0"/>
                  </a:lnTo>
                  <a:lnTo>
                    <a:pt x="18" y="13"/>
                  </a:lnTo>
                  <a:lnTo>
                    <a:pt x="0" y="25"/>
                  </a:lnTo>
                  <a:lnTo>
                    <a:pt x="0" y="25"/>
                  </a:lnTo>
                  <a:lnTo>
                    <a:pt x="71" y="24"/>
                  </a:lnTo>
                  <a:lnTo>
                    <a:pt x="127" y="20"/>
                  </a:lnTo>
                  <a:lnTo>
                    <a:pt x="162" y="16"/>
                  </a:lnTo>
                  <a:lnTo>
                    <a:pt x="173" y="15"/>
                  </a:lnTo>
                  <a:lnTo>
                    <a:pt x="175" y="13"/>
                  </a:lnTo>
                  <a:lnTo>
                    <a:pt x="175" y="13"/>
                  </a:lnTo>
                  <a:lnTo>
                    <a:pt x="173" y="9"/>
                  </a:lnTo>
                  <a:lnTo>
                    <a:pt x="166" y="9"/>
                  </a:lnTo>
                  <a:lnTo>
                    <a:pt x="137" y="5"/>
                  </a:lnTo>
                  <a:lnTo>
                    <a:pt x="93" y="2"/>
                  </a:lnTo>
                  <a:lnTo>
                    <a:pt x="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3" name="Freeform 78">
              <a:extLst>
                <a:ext uri="{FF2B5EF4-FFF2-40B4-BE49-F238E27FC236}">
                  <a16:creationId xmlns:a16="http://schemas.microsoft.com/office/drawing/2014/main" xmlns="" id="{D898D594-2A2D-4C4E-A5E7-B18C3E2FB227}"/>
                </a:ext>
              </a:extLst>
            </p:cNvPr>
            <p:cNvSpPr>
              <a:spLocks/>
            </p:cNvSpPr>
            <p:nvPr/>
          </p:nvSpPr>
          <p:spPr bwMode="auto">
            <a:xfrm>
              <a:off x="5753101" y="4206876"/>
              <a:ext cx="258763" cy="150813"/>
            </a:xfrm>
            <a:custGeom>
              <a:avLst/>
              <a:gdLst>
                <a:gd name="T0" fmla="*/ 152 w 163"/>
                <a:gd name="T1" fmla="*/ 0 h 95"/>
                <a:gd name="T2" fmla="*/ 11 w 163"/>
                <a:gd name="T3" fmla="*/ 0 h 95"/>
                <a:gd name="T4" fmla="*/ 0 w 163"/>
                <a:gd name="T5" fmla="*/ 95 h 95"/>
                <a:gd name="T6" fmla="*/ 163 w 163"/>
                <a:gd name="T7" fmla="*/ 95 h 95"/>
                <a:gd name="T8" fmla="*/ 152 w 163"/>
                <a:gd name="T9" fmla="*/ 0 h 95"/>
              </a:gdLst>
              <a:ahLst/>
              <a:cxnLst>
                <a:cxn ang="0">
                  <a:pos x="T0" y="T1"/>
                </a:cxn>
                <a:cxn ang="0">
                  <a:pos x="T2" y="T3"/>
                </a:cxn>
                <a:cxn ang="0">
                  <a:pos x="T4" y="T5"/>
                </a:cxn>
                <a:cxn ang="0">
                  <a:pos x="T6" y="T7"/>
                </a:cxn>
                <a:cxn ang="0">
                  <a:pos x="T8" y="T9"/>
                </a:cxn>
              </a:cxnLst>
              <a:rect l="0" t="0" r="r" b="b"/>
              <a:pathLst>
                <a:path w="163" h="95">
                  <a:moveTo>
                    <a:pt x="152" y="0"/>
                  </a:moveTo>
                  <a:lnTo>
                    <a:pt x="11" y="0"/>
                  </a:lnTo>
                  <a:lnTo>
                    <a:pt x="0" y="95"/>
                  </a:lnTo>
                  <a:lnTo>
                    <a:pt x="163" y="95"/>
                  </a:lnTo>
                  <a:lnTo>
                    <a:pt x="152" y="0"/>
                  </a:lnTo>
                  <a:close/>
                </a:path>
              </a:pathLst>
            </a:custGeom>
            <a:solidFill>
              <a:srgbClr val="C7C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4" name="Freeform 79">
              <a:extLst>
                <a:ext uri="{FF2B5EF4-FFF2-40B4-BE49-F238E27FC236}">
                  <a16:creationId xmlns:a16="http://schemas.microsoft.com/office/drawing/2014/main" xmlns="" id="{055BB836-88C5-48BB-B505-22AA8D164891}"/>
                </a:ext>
              </a:extLst>
            </p:cNvPr>
            <p:cNvSpPr>
              <a:spLocks/>
            </p:cNvSpPr>
            <p:nvPr/>
          </p:nvSpPr>
          <p:spPr bwMode="auto">
            <a:xfrm>
              <a:off x="5753101" y="4206876"/>
              <a:ext cx="258763" cy="150813"/>
            </a:xfrm>
            <a:custGeom>
              <a:avLst/>
              <a:gdLst>
                <a:gd name="T0" fmla="*/ 152 w 163"/>
                <a:gd name="T1" fmla="*/ 0 h 95"/>
                <a:gd name="T2" fmla="*/ 11 w 163"/>
                <a:gd name="T3" fmla="*/ 0 h 95"/>
                <a:gd name="T4" fmla="*/ 0 w 163"/>
                <a:gd name="T5" fmla="*/ 95 h 95"/>
                <a:gd name="T6" fmla="*/ 163 w 163"/>
                <a:gd name="T7" fmla="*/ 95 h 95"/>
                <a:gd name="T8" fmla="*/ 152 w 163"/>
                <a:gd name="T9" fmla="*/ 0 h 95"/>
              </a:gdLst>
              <a:ahLst/>
              <a:cxnLst>
                <a:cxn ang="0">
                  <a:pos x="T0" y="T1"/>
                </a:cxn>
                <a:cxn ang="0">
                  <a:pos x="T2" y="T3"/>
                </a:cxn>
                <a:cxn ang="0">
                  <a:pos x="T4" y="T5"/>
                </a:cxn>
                <a:cxn ang="0">
                  <a:pos x="T6" y="T7"/>
                </a:cxn>
                <a:cxn ang="0">
                  <a:pos x="T8" y="T9"/>
                </a:cxn>
              </a:cxnLst>
              <a:rect l="0" t="0" r="r" b="b"/>
              <a:pathLst>
                <a:path w="163" h="95">
                  <a:moveTo>
                    <a:pt x="152" y="0"/>
                  </a:moveTo>
                  <a:lnTo>
                    <a:pt x="11" y="0"/>
                  </a:lnTo>
                  <a:lnTo>
                    <a:pt x="0" y="95"/>
                  </a:lnTo>
                  <a:lnTo>
                    <a:pt x="163" y="95"/>
                  </a:lnTo>
                  <a:lnTo>
                    <a:pt x="1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5" name="Freeform 80">
              <a:extLst>
                <a:ext uri="{FF2B5EF4-FFF2-40B4-BE49-F238E27FC236}">
                  <a16:creationId xmlns:a16="http://schemas.microsoft.com/office/drawing/2014/main" xmlns="" id="{365B41E3-31B9-4DFF-822C-8458852F7FD5}"/>
                </a:ext>
              </a:extLst>
            </p:cNvPr>
            <p:cNvSpPr>
              <a:spLocks/>
            </p:cNvSpPr>
            <p:nvPr/>
          </p:nvSpPr>
          <p:spPr bwMode="auto">
            <a:xfrm>
              <a:off x="5741988" y="4206876"/>
              <a:ext cx="260350" cy="150813"/>
            </a:xfrm>
            <a:custGeom>
              <a:avLst/>
              <a:gdLst>
                <a:gd name="T0" fmla="*/ 152 w 164"/>
                <a:gd name="T1" fmla="*/ 0 h 95"/>
                <a:gd name="T2" fmla="*/ 13 w 164"/>
                <a:gd name="T3" fmla="*/ 0 h 95"/>
                <a:gd name="T4" fmla="*/ 0 w 164"/>
                <a:gd name="T5" fmla="*/ 95 h 95"/>
                <a:gd name="T6" fmla="*/ 164 w 164"/>
                <a:gd name="T7" fmla="*/ 95 h 95"/>
                <a:gd name="T8" fmla="*/ 152 w 164"/>
                <a:gd name="T9" fmla="*/ 0 h 95"/>
              </a:gdLst>
              <a:ahLst/>
              <a:cxnLst>
                <a:cxn ang="0">
                  <a:pos x="T0" y="T1"/>
                </a:cxn>
                <a:cxn ang="0">
                  <a:pos x="T2" y="T3"/>
                </a:cxn>
                <a:cxn ang="0">
                  <a:pos x="T4" y="T5"/>
                </a:cxn>
                <a:cxn ang="0">
                  <a:pos x="T6" y="T7"/>
                </a:cxn>
                <a:cxn ang="0">
                  <a:pos x="T8" y="T9"/>
                </a:cxn>
              </a:cxnLst>
              <a:rect l="0" t="0" r="r" b="b"/>
              <a:pathLst>
                <a:path w="164" h="95">
                  <a:moveTo>
                    <a:pt x="152" y="0"/>
                  </a:moveTo>
                  <a:lnTo>
                    <a:pt x="13" y="0"/>
                  </a:lnTo>
                  <a:lnTo>
                    <a:pt x="0" y="95"/>
                  </a:lnTo>
                  <a:lnTo>
                    <a:pt x="164" y="95"/>
                  </a:lnTo>
                  <a:lnTo>
                    <a:pt x="152" y="0"/>
                  </a:lnTo>
                  <a:close/>
                </a:path>
              </a:pathLst>
            </a:custGeom>
            <a:solidFill>
              <a:srgbClr val="DCDD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6" name="Freeform 81">
              <a:extLst>
                <a:ext uri="{FF2B5EF4-FFF2-40B4-BE49-F238E27FC236}">
                  <a16:creationId xmlns:a16="http://schemas.microsoft.com/office/drawing/2014/main" xmlns="" id="{AED0F144-1313-4760-8EC9-313A26716043}"/>
                </a:ext>
              </a:extLst>
            </p:cNvPr>
            <p:cNvSpPr>
              <a:spLocks/>
            </p:cNvSpPr>
            <p:nvPr/>
          </p:nvSpPr>
          <p:spPr bwMode="auto">
            <a:xfrm>
              <a:off x="5741988" y="4206876"/>
              <a:ext cx="260350" cy="150813"/>
            </a:xfrm>
            <a:custGeom>
              <a:avLst/>
              <a:gdLst>
                <a:gd name="T0" fmla="*/ 152 w 164"/>
                <a:gd name="T1" fmla="*/ 0 h 95"/>
                <a:gd name="T2" fmla="*/ 13 w 164"/>
                <a:gd name="T3" fmla="*/ 0 h 95"/>
                <a:gd name="T4" fmla="*/ 0 w 164"/>
                <a:gd name="T5" fmla="*/ 95 h 95"/>
                <a:gd name="T6" fmla="*/ 164 w 164"/>
                <a:gd name="T7" fmla="*/ 95 h 95"/>
                <a:gd name="T8" fmla="*/ 152 w 164"/>
                <a:gd name="T9" fmla="*/ 0 h 95"/>
              </a:gdLst>
              <a:ahLst/>
              <a:cxnLst>
                <a:cxn ang="0">
                  <a:pos x="T0" y="T1"/>
                </a:cxn>
                <a:cxn ang="0">
                  <a:pos x="T2" y="T3"/>
                </a:cxn>
                <a:cxn ang="0">
                  <a:pos x="T4" y="T5"/>
                </a:cxn>
                <a:cxn ang="0">
                  <a:pos x="T6" y="T7"/>
                </a:cxn>
                <a:cxn ang="0">
                  <a:pos x="T8" y="T9"/>
                </a:cxn>
              </a:cxnLst>
              <a:rect l="0" t="0" r="r" b="b"/>
              <a:pathLst>
                <a:path w="164" h="95">
                  <a:moveTo>
                    <a:pt x="152" y="0"/>
                  </a:moveTo>
                  <a:lnTo>
                    <a:pt x="13" y="0"/>
                  </a:lnTo>
                  <a:lnTo>
                    <a:pt x="0" y="95"/>
                  </a:lnTo>
                  <a:lnTo>
                    <a:pt x="164" y="95"/>
                  </a:lnTo>
                  <a:lnTo>
                    <a:pt x="1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7" name="Freeform 82">
              <a:extLst>
                <a:ext uri="{FF2B5EF4-FFF2-40B4-BE49-F238E27FC236}">
                  <a16:creationId xmlns:a16="http://schemas.microsoft.com/office/drawing/2014/main" xmlns="" id="{A8CD7551-C172-46E0-93EE-BE7A3E172859}"/>
                </a:ext>
              </a:extLst>
            </p:cNvPr>
            <p:cNvSpPr>
              <a:spLocks/>
            </p:cNvSpPr>
            <p:nvPr/>
          </p:nvSpPr>
          <p:spPr bwMode="auto">
            <a:xfrm>
              <a:off x="5753101" y="4227514"/>
              <a:ext cx="168275" cy="101600"/>
            </a:xfrm>
            <a:custGeom>
              <a:avLst/>
              <a:gdLst>
                <a:gd name="T0" fmla="*/ 61 w 106"/>
                <a:gd name="T1" fmla="*/ 0 h 64"/>
                <a:gd name="T2" fmla="*/ 4 w 106"/>
                <a:gd name="T3" fmla="*/ 0 h 64"/>
                <a:gd name="T4" fmla="*/ 0 w 106"/>
                <a:gd name="T5" fmla="*/ 37 h 64"/>
                <a:gd name="T6" fmla="*/ 106 w 106"/>
                <a:gd name="T7" fmla="*/ 64 h 64"/>
                <a:gd name="T8" fmla="*/ 106 w 106"/>
                <a:gd name="T9" fmla="*/ 64 h 64"/>
                <a:gd name="T10" fmla="*/ 92 w 106"/>
                <a:gd name="T11" fmla="*/ 49 h 64"/>
                <a:gd name="T12" fmla="*/ 81 w 106"/>
                <a:gd name="T13" fmla="*/ 33 h 64"/>
                <a:gd name="T14" fmla="*/ 70 w 106"/>
                <a:gd name="T15" fmla="*/ 17 h 64"/>
                <a:gd name="T16" fmla="*/ 61 w 106"/>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64">
                  <a:moveTo>
                    <a:pt x="61" y="0"/>
                  </a:moveTo>
                  <a:lnTo>
                    <a:pt x="4" y="0"/>
                  </a:lnTo>
                  <a:lnTo>
                    <a:pt x="0" y="37"/>
                  </a:lnTo>
                  <a:lnTo>
                    <a:pt x="106" y="64"/>
                  </a:lnTo>
                  <a:lnTo>
                    <a:pt x="106" y="64"/>
                  </a:lnTo>
                  <a:lnTo>
                    <a:pt x="92" y="49"/>
                  </a:lnTo>
                  <a:lnTo>
                    <a:pt x="81" y="33"/>
                  </a:lnTo>
                  <a:lnTo>
                    <a:pt x="70" y="17"/>
                  </a:lnTo>
                  <a:lnTo>
                    <a:pt x="61" y="0"/>
                  </a:lnTo>
                  <a:close/>
                </a:path>
              </a:pathLst>
            </a:custGeom>
            <a:solidFill>
              <a:srgbClr val="B8BA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8" name="Freeform 83">
              <a:extLst>
                <a:ext uri="{FF2B5EF4-FFF2-40B4-BE49-F238E27FC236}">
                  <a16:creationId xmlns:a16="http://schemas.microsoft.com/office/drawing/2014/main" xmlns="" id="{66C294D1-5F79-432A-90F4-64A9F4EDC35B}"/>
                </a:ext>
              </a:extLst>
            </p:cNvPr>
            <p:cNvSpPr>
              <a:spLocks/>
            </p:cNvSpPr>
            <p:nvPr/>
          </p:nvSpPr>
          <p:spPr bwMode="auto">
            <a:xfrm>
              <a:off x="5753101" y="4227514"/>
              <a:ext cx="168275" cy="101600"/>
            </a:xfrm>
            <a:custGeom>
              <a:avLst/>
              <a:gdLst>
                <a:gd name="T0" fmla="*/ 61 w 106"/>
                <a:gd name="T1" fmla="*/ 0 h 64"/>
                <a:gd name="T2" fmla="*/ 4 w 106"/>
                <a:gd name="T3" fmla="*/ 0 h 64"/>
                <a:gd name="T4" fmla="*/ 0 w 106"/>
                <a:gd name="T5" fmla="*/ 37 h 64"/>
                <a:gd name="T6" fmla="*/ 106 w 106"/>
                <a:gd name="T7" fmla="*/ 64 h 64"/>
                <a:gd name="T8" fmla="*/ 106 w 106"/>
                <a:gd name="T9" fmla="*/ 64 h 64"/>
                <a:gd name="T10" fmla="*/ 92 w 106"/>
                <a:gd name="T11" fmla="*/ 49 h 64"/>
                <a:gd name="T12" fmla="*/ 81 w 106"/>
                <a:gd name="T13" fmla="*/ 33 h 64"/>
                <a:gd name="T14" fmla="*/ 70 w 106"/>
                <a:gd name="T15" fmla="*/ 17 h 64"/>
                <a:gd name="T16" fmla="*/ 61 w 106"/>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64">
                  <a:moveTo>
                    <a:pt x="61" y="0"/>
                  </a:moveTo>
                  <a:lnTo>
                    <a:pt x="4" y="0"/>
                  </a:lnTo>
                  <a:lnTo>
                    <a:pt x="0" y="37"/>
                  </a:lnTo>
                  <a:lnTo>
                    <a:pt x="106" y="64"/>
                  </a:lnTo>
                  <a:lnTo>
                    <a:pt x="106" y="64"/>
                  </a:lnTo>
                  <a:lnTo>
                    <a:pt x="92" y="49"/>
                  </a:lnTo>
                  <a:lnTo>
                    <a:pt x="81" y="33"/>
                  </a:lnTo>
                  <a:lnTo>
                    <a:pt x="70" y="17"/>
                  </a:lnTo>
                  <a:lnTo>
                    <a:pt x="6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9" name="Freeform 84">
              <a:extLst>
                <a:ext uri="{FF2B5EF4-FFF2-40B4-BE49-F238E27FC236}">
                  <a16:creationId xmlns:a16="http://schemas.microsoft.com/office/drawing/2014/main" xmlns="" id="{9E40FF78-1B51-4CF6-83D3-8A7A98C7BDD2}"/>
                </a:ext>
              </a:extLst>
            </p:cNvPr>
            <p:cNvSpPr>
              <a:spLocks/>
            </p:cNvSpPr>
            <p:nvPr/>
          </p:nvSpPr>
          <p:spPr bwMode="auto">
            <a:xfrm>
              <a:off x="5724526" y="4352926"/>
              <a:ext cx="371475" cy="22225"/>
            </a:xfrm>
            <a:custGeom>
              <a:avLst/>
              <a:gdLst>
                <a:gd name="T0" fmla="*/ 0 w 234"/>
                <a:gd name="T1" fmla="*/ 14 h 14"/>
                <a:gd name="T2" fmla="*/ 0 w 234"/>
                <a:gd name="T3" fmla="*/ 14 h 14"/>
                <a:gd name="T4" fmla="*/ 0 w 234"/>
                <a:gd name="T5" fmla="*/ 14 h 14"/>
                <a:gd name="T6" fmla="*/ 0 w 234"/>
                <a:gd name="T7" fmla="*/ 9 h 14"/>
                <a:gd name="T8" fmla="*/ 4 w 234"/>
                <a:gd name="T9" fmla="*/ 3 h 14"/>
                <a:gd name="T10" fmla="*/ 7 w 234"/>
                <a:gd name="T11" fmla="*/ 0 h 14"/>
                <a:gd name="T12" fmla="*/ 13 w 234"/>
                <a:gd name="T13" fmla="*/ 0 h 14"/>
                <a:gd name="T14" fmla="*/ 219 w 234"/>
                <a:gd name="T15" fmla="*/ 0 h 14"/>
                <a:gd name="T16" fmla="*/ 219 w 234"/>
                <a:gd name="T17" fmla="*/ 0 h 14"/>
                <a:gd name="T18" fmla="*/ 225 w 234"/>
                <a:gd name="T19" fmla="*/ 0 h 14"/>
                <a:gd name="T20" fmla="*/ 228 w 234"/>
                <a:gd name="T21" fmla="*/ 3 h 14"/>
                <a:gd name="T22" fmla="*/ 232 w 234"/>
                <a:gd name="T23" fmla="*/ 9 h 14"/>
                <a:gd name="T24" fmla="*/ 234 w 234"/>
                <a:gd name="T25" fmla="*/ 14 h 14"/>
                <a:gd name="T26" fmla="*/ 0 w 234"/>
                <a:gd name="T2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4" h="14">
                  <a:moveTo>
                    <a:pt x="0" y="14"/>
                  </a:moveTo>
                  <a:lnTo>
                    <a:pt x="0" y="14"/>
                  </a:lnTo>
                  <a:lnTo>
                    <a:pt x="0" y="14"/>
                  </a:lnTo>
                  <a:lnTo>
                    <a:pt x="0" y="9"/>
                  </a:lnTo>
                  <a:lnTo>
                    <a:pt x="4" y="3"/>
                  </a:lnTo>
                  <a:lnTo>
                    <a:pt x="7" y="0"/>
                  </a:lnTo>
                  <a:lnTo>
                    <a:pt x="13" y="0"/>
                  </a:lnTo>
                  <a:lnTo>
                    <a:pt x="219" y="0"/>
                  </a:lnTo>
                  <a:lnTo>
                    <a:pt x="219" y="0"/>
                  </a:lnTo>
                  <a:lnTo>
                    <a:pt x="225" y="0"/>
                  </a:lnTo>
                  <a:lnTo>
                    <a:pt x="228" y="3"/>
                  </a:lnTo>
                  <a:lnTo>
                    <a:pt x="232" y="9"/>
                  </a:lnTo>
                  <a:lnTo>
                    <a:pt x="234"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0" name="Freeform 85">
              <a:extLst>
                <a:ext uri="{FF2B5EF4-FFF2-40B4-BE49-F238E27FC236}">
                  <a16:creationId xmlns:a16="http://schemas.microsoft.com/office/drawing/2014/main" xmlns="" id="{DA9F0D14-E08E-40EA-9E10-9CDBB7E04506}"/>
                </a:ext>
              </a:extLst>
            </p:cNvPr>
            <p:cNvSpPr>
              <a:spLocks/>
            </p:cNvSpPr>
            <p:nvPr/>
          </p:nvSpPr>
          <p:spPr bwMode="auto">
            <a:xfrm>
              <a:off x="5664201" y="4352926"/>
              <a:ext cx="369888" cy="22225"/>
            </a:xfrm>
            <a:custGeom>
              <a:avLst/>
              <a:gdLst>
                <a:gd name="T0" fmla="*/ 0 w 233"/>
                <a:gd name="T1" fmla="*/ 14 h 14"/>
                <a:gd name="T2" fmla="*/ 0 w 233"/>
                <a:gd name="T3" fmla="*/ 14 h 14"/>
                <a:gd name="T4" fmla="*/ 0 w 233"/>
                <a:gd name="T5" fmla="*/ 14 h 14"/>
                <a:gd name="T6" fmla="*/ 0 w 233"/>
                <a:gd name="T7" fmla="*/ 9 h 14"/>
                <a:gd name="T8" fmla="*/ 3 w 233"/>
                <a:gd name="T9" fmla="*/ 3 h 14"/>
                <a:gd name="T10" fmla="*/ 7 w 233"/>
                <a:gd name="T11" fmla="*/ 0 h 14"/>
                <a:gd name="T12" fmla="*/ 12 w 233"/>
                <a:gd name="T13" fmla="*/ 0 h 14"/>
                <a:gd name="T14" fmla="*/ 219 w 233"/>
                <a:gd name="T15" fmla="*/ 0 h 14"/>
                <a:gd name="T16" fmla="*/ 219 w 233"/>
                <a:gd name="T17" fmla="*/ 0 h 14"/>
                <a:gd name="T18" fmla="*/ 224 w 233"/>
                <a:gd name="T19" fmla="*/ 0 h 14"/>
                <a:gd name="T20" fmla="*/ 230 w 233"/>
                <a:gd name="T21" fmla="*/ 3 h 14"/>
                <a:gd name="T22" fmla="*/ 232 w 233"/>
                <a:gd name="T23" fmla="*/ 9 h 14"/>
                <a:gd name="T24" fmla="*/ 233 w 233"/>
                <a:gd name="T25" fmla="*/ 14 h 14"/>
                <a:gd name="T26" fmla="*/ 0 w 233"/>
                <a:gd name="T2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3" h="14">
                  <a:moveTo>
                    <a:pt x="0" y="14"/>
                  </a:moveTo>
                  <a:lnTo>
                    <a:pt x="0" y="14"/>
                  </a:lnTo>
                  <a:lnTo>
                    <a:pt x="0" y="14"/>
                  </a:lnTo>
                  <a:lnTo>
                    <a:pt x="0" y="9"/>
                  </a:lnTo>
                  <a:lnTo>
                    <a:pt x="3" y="3"/>
                  </a:lnTo>
                  <a:lnTo>
                    <a:pt x="7" y="0"/>
                  </a:lnTo>
                  <a:lnTo>
                    <a:pt x="12" y="0"/>
                  </a:lnTo>
                  <a:lnTo>
                    <a:pt x="219" y="0"/>
                  </a:lnTo>
                  <a:lnTo>
                    <a:pt x="219" y="0"/>
                  </a:lnTo>
                  <a:lnTo>
                    <a:pt x="224" y="0"/>
                  </a:lnTo>
                  <a:lnTo>
                    <a:pt x="230" y="3"/>
                  </a:lnTo>
                  <a:lnTo>
                    <a:pt x="232" y="9"/>
                  </a:lnTo>
                  <a:lnTo>
                    <a:pt x="233"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1" name="Freeform 86">
              <a:extLst>
                <a:ext uri="{FF2B5EF4-FFF2-40B4-BE49-F238E27FC236}">
                  <a16:creationId xmlns:a16="http://schemas.microsoft.com/office/drawing/2014/main" xmlns="" id="{DBEC63D9-9067-4056-A50B-02DCA09BA447}"/>
                </a:ext>
              </a:extLst>
            </p:cNvPr>
            <p:cNvSpPr>
              <a:spLocks/>
            </p:cNvSpPr>
            <p:nvPr/>
          </p:nvSpPr>
          <p:spPr bwMode="auto">
            <a:xfrm>
              <a:off x="5370513" y="3500439"/>
              <a:ext cx="965200" cy="727075"/>
            </a:xfrm>
            <a:custGeom>
              <a:avLst/>
              <a:gdLst>
                <a:gd name="T0" fmla="*/ 594 w 608"/>
                <a:gd name="T1" fmla="*/ 0 h 458"/>
                <a:gd name="T2" fmla="*/ 19 w 608"/>
                <a:gd name="T3" fmla="*/ 0 h 458"/>
                <a:gd name="T4" fmla="*/ 19 w 608"/>
                <a:gd name="T5" fmla="*/ 0 h 458"/>
                <a:gd name="T6" fmla="*/ 11 w 608"/>
                <a:gd name="T7" fmla="*/ 2 h 458"/>
                <a:gd name="T8" fmla="*/ 8 w 608"/>
                <a:gd name="T9" fmla="*/ 5 h 458"/>
                <a:gd name="T10" fmla="*/ 4 w 608"/>
                <a:gd name="T11" fmla="*/ 9 h 458"/>
                <a:gd name="T12" fmla="*/ 4 w 608"/>
                <a:gd name="T13" fmla="*/ 14 h 458"/>
                <a:gd name="T14" fmla="*/ 0 w 608"/>
                <a:gd name="T15" fmla="*/ 443 h 458"/>
                <a:gd name="T16" fmla="*/ 0 w 608"/>
                <a:gd name="T17" fmla="*/ 443 h 458"/>
                <a:gd name="T18" fmla="*/ 2 w 608"/>
                <a:gd name="T19" fmla="*/ 449 h 458"/>
                <a:gd name="T20" fmla="*/ 6 w 608"/>
                <a:gd name="T21" fmla="*/ 454 h 458"/>
                <a:gd name="T22" fmla="*/ 9 w 608"/>
                <a:gd name="T23" fmla="*/ 456 h 458"/>
                <a:gd name="T24" fmla="*/ 15 w 608"/>
                <a:gd name="T25" fmla="*/ 458 h 458"/>
                <a:gd name="T26" fmla="*/ 592 w 608"/>
                <a:gd name="T27" fmla="*/ 458 h 458"/>
                <a:gd name="T28" fmla="*/ 592 w 608"/>
                <a:gd name="T29" fmla="*/ 458 h 458"/>
                <a:gd name="T30" fmla="*/ 597 w 608"/>
                <a:gd name="T31" fmla="*/ 456 h 458"/>
                <a:gd name="T32" fmla="*/ 601 w 608"/>
                <a:gd name="T33" fmla="*/ 454 h 458"/>
                <a:gd name="T34" fmla="*/ 605 w 608"/>
                <a:gd name="T35" fmla="*/ 449 h 458"/>
                <a:gd name="T36" fmla="*/ 606 w 608"/>
                <a:gd name="T37" fmla="*/ 443 h 458"/>
                <a:gd name="T38" fmla="*/ 608 w 608"/>
                <a:gd name="T39" fmla="*/ 14 h 458"/>
                <a:gd name="T40" fmla="*/ 608 w 608"/>
                <a:gd name="T41" fmla="*/ 14 h 458"/>
                <a:gd name="T42" fmla="*/ 606 w 608"/>
                <a:gd name="T43" fmla="*/ 9 h 458"/>
                <a:gd name="T44" fmla="*/ 605 w 608"/>
                <a:gd name="T45" fmla="*/ 5 h 458"/>
                <a:gd name="T46" fmla="*/ 599 w 608"/>
                <a:gd name="T47" fmla="*/ 2 h 458"/>
                <a:gd name="T48" fmla="*/ 594 w 608"/>
                <a:gd name="T49"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8" h="458">
                  <a:moveTo>
                    <a:pt x="594" y="0"/>
                  </a:moveTo>
                  <a:lnTo>
                    <a:pt x="19" y="0"/>
                  </a:lnTo>
                  <a:lnTo>
                    <a:pt x="19" y="0"/>
                  </a:lnTo>
                  <a:lnTo>
                    <a:pt x="11" y="2"/>
                  </a:lnTo>
                  <a:lnTo>
                    <a:pt x="8" y="5"/>
                  </a:lnTo>
                  <a:lnTo>
                    <a:pt x="4" y="9"/>
                  </a:lnTo>
                  <a:lnTo>
                    <a:pt x="4" y="14"/>
                  </a:lnTo>
                  <a:lnTo>
                    <a:pt x="0" y="443"/>
                  </a:lnTo>
                  <a:lnTo>
                    <a:pt x="0" y="443"/>
                  </a:lnTo>
                  <a:lnTo>
                    <a:pt x="2" y="449"/>
                  </a:lnTo>
                  <a:lnTo>
                    <a:pt x="6" y="454"/>
                  </a:lnTo>
                  <a:lnTo>
                    <a:pt x="9" y="456"/>
                  </a:lnTo>
                  <a:lnTo>
                    <a:pt x="15" y="458"/>
                  </a:lnTo>
                  <a:lnTo>
                    <a:pt x="592" y="458"/>
                  </a:lnTo>
                  <a:lnTo>
                    <a:pt x="592" y="458"/>
                  </a:lnTo>
                  <a:lnTo>
                    <a:pt x="597" y="456"/>
                  </a:lnTo>
                  <a:lnTo>
                    <a:pt x="601" y="454"/>
                  </a:lnTo>
                  <a:lnTo>
                    <a:pt x="605" y="449"/>
                  </a:lnTo>
                  <a:lnTo>
                    <a:pt x="606" y="443"/>
                  </a:lnTo>
                  <a:lnTo>
                    <a:pt x="608" y="14"/>
                  </a:lnTo>
                  <a:lnTo>
                    <a:pt x="608" y="14"/>
                  </a:lnTo>
                  <a:lnTo>
                    <a:pt x="606" y="9"/>
                  </a:lnTo>
                  <a:lnTo>
                    <a:pt x="605" y="5"/>
                  </a:lnTo>
                  <a:lnTo>
                    <a:pt x="599" y="2"/>
                  </a:lnTo>
                  <a:lnTo>
                    <a:pt x="594" y="0"/>
                  </a:ln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2" name="Freeform 87">
              <a:extLst>
                <a:ext uri="{FF2B5EF4-FFF2-40B4-BE49-F238E27FC236}">
                  <a16:creationId xmlns:a16="http://schemas.microsoft.com/office/drawing/2014/main" xmlns="" id="{211383CD-5EBF-413F-ACDC-096D8CB114E0}"/>
                </a:ext>
              </a:extLst>
            </p:cNvPr>
            <p:cNvSpPr>
              <a:spLocks/>
            </p:cNvSpPr>
            <p:nvPr/>
          </p:nvSpPr>
          <p:spPr bwMode="auto">
            <a:xfrm>
              <a:off x="5370513" y="3500439"/>
              <a:ext cx="965200" cy="727075"/>
            </a:xfrm>
            <a:custGeom>
              <a:avLst/>
              <a:gdLst>
                <a:gd name="T0" fmla="*/ 594 w 608"/>
                <a:gd name="T1" fmla="*/ 0 h 458"/>
                <a:gd name="T2" fmla="*/ 19 w 608"/>
                <a:gd name="T3" fmla="*/ 0 h 458"/>
                <a:gd name="T4" fmla="*/ 19 w 608"/>
                <a:gd name="T5" fmla="*/ 0 h 458"/>
                <a:gd name="T6" fmla="*/ 11 w 608"/>
                <a:gd name="T7" fmla="*/ 2 h 458"/>
                <a:gd name="T8" fmla="*/ 8 w 608"/>
                <a:gd name="T9" fmla="*/ 5 h 458"/>
                <a:gd name="T10" fmla="*/ 4 w 608"/>
                <a:gd name="T11" fmla="*/ 9 h 458"/>
                <a:gd name="T12" fmla="*/ 4 w 608"/>
                <a:gd name="T13" fmla="*/ 14 h 458"/>
                <a:gd name="T14" fmla="*/ 0 w 608"/>
                <a:gd name="T15" fmla="*/ 443 h 458"/>
                <a:gd name="T16" fmla="*/ 0 w 608"/>
                <a:gd name="T17" fmla="*/ 443 h 458"/>
                <a:gd name="T18" fmla="*/ 2 w 608"/>
                <a:gd name="T19" fmla="*/ 449 h 458"/>
                <a:gd name="T20" fmla="*/ 6 w 608"/>
                <a:gd name="T21" fmla="*/ 454 h 458"/>
                <a:gd name="T22" fmla="*/ 9 w 608"/>
                <a:gd name="T23" fmla="*/ 456 h 458"/>
                <a:gd name="T24" fmla="*/ 15 w 608"/>
                <a:gd name="T25" fmla="*/ 458 h 458"/>
                <a:gd name="T26" fmla="*/ 592 w 608"/>
                <a:gd name="T27" fmla="*/ 458 h 458"/>
                <a:gd name="T28" fmla="*/ 592 w 608"/>
                <a:gd name="T29" fmla="*/ 458 h 458"/>
                <a:gd name="T30" fmla="*/ 597 w 608"/>
                <a:gd name="T31" fmla="*/ 456 h 458"/>
                <a:gd name="T32" fmla="*/ 601 w 608"/>
                <a:gd name="T33" fmla="*/ 454 h 458"/>
                <a:gd name="T34" fmla="*/ 605 w 608"/>
                <a:gd name="T35" fmla="*/ 449 h 458"/>
                <a:gd name="T36" fmla="*/ 606 w 608"/>
                <a:gd name="T37" fmla="*/ 443 h 458"/>
                <a:gd name="T38" fmla="*/ 608 w 608"/>
                <a:gd name="T39" fmla="*/ 14 h 458"/>
                <a:gd name="T40" fmla="*/ 608 w 608"/>
                <a:gd name="T41" fmla="*/ 14 h 458"/>
                <a:gd name="T42" fmla="*/ 606 w 608"/>
                <a:gd name="T43" fmla="*/ 9 h 458"/>
                <a:gd name="T44" fmla="*/ 605 w 608"/>
                <a:gd name="T45" fmla="*/ 5 h 458"/>
                <a:gd name="T46" fmla="*/ 599 w 608"/>
                <a:gd name="T47" fmla="*/ 2 h 458"/>
                <a:gd name="T48" fmla="*/ 594 w 608"/>
                <a:gd name="T49"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8" h="458">
                  <a:moveTo>
                    <a:pt x="594" y="0"/>
                  </a:moveTo>
                  <a:lnTo>
                    <a:pt x="19" y="0"/>
                  </a:lnTo>
                  <a:lnTo>
                    <a:pt x="19" y="0"/>
                  </a:lnTo>
                  <a:lnTo>
                    <a:pt x="11" y="2"/>
                  </a:lnTo>
                  <a:lnTo>
                    <a:pt x="8" y="5"/>
                  </a:lnTo>
                  <a:lnTo>
                    <a:pt x="4" y="9"/>
                  </a:lnTo>
                  <a:lnTo>
                    <a:pt x="4" y="14"/>
                  </a:lnTo>
                  <a:lnTo>
                    <a:pt x="0" y="443"/>
                  </a:lnTo>
                  <a:lnTo>
                    <a:pt x="0" y="443"/>
                  </a:lnTo>
                  <a:lnTo>
                    <a:pt x="2" y="449"/>
                  </a:lnTo>
                  <a:lnTo>
                    <a:pt x="6" y="454"/>
                  </a:lnTo>
                  <a:lnTo>
                    <a:pt x="9" y="456"/>
                  </a:lnTo>
                  <a:lnTo>
                    <a:pt x="15" y="458"/>
                  </a:lnTo>
                  <a:lnTo>
                    <a:pt x="592" y="458"/>
                  </a:lnTo>
                  <a:lnTo>
                    <a:pt x="592" y="458"/>
                  </a:lnTo>
                  <a:lnTo>
                    <a:pt x="597" y="456"/>
                  </a:lnTo>
                  <a:lnTo>
                    <a:pt x="601" y="454"/>
                  </a:lnTo>
                  <a:lnTo>
                    <a:pt x="605" y="449"/>
                  </a:lnTo>
                  <a:lnTo>
                    <a:pt x="606" y="443"/>
                  </a:lnTo>
                  <a:lnTo>
                    <a:pt x="608" y="14"/>
                  </a:lnTo>
                  <a:lnTo>
                    <a:pt x="608" y="14"/>
                  </a:lnTo>
                  <a:lnTo>
                    <a:pt x="606" y="9"/>
                  </a:lnTo>
                  <a:lnTo>
                    <a:pt x="605" y="5"/>
                  </a:lnTo>
                  <a:lnTo>
                    <a:pt x="599" y="2"/>
                  </a:lnTo>
                  <a:lnTo>
                    <a:pt x="5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3" name="Freeform 88">
              <a:extLst>
                <a:ext uri="{FF2B5EF4-FFF2-40B4-BE49-F238E27FC236}">
                  <a16:creationId xmlns:a16="http://schemas.microsoft.com/office/drawing/2014/main" xmlns="" id="{DD29C451-B4E3-4427-8B82-A48BA3403404}"/>
                </a:ext>
              </a:extLst>
            </p:cNvPr>
            <p:cNvSpPr>
              <a:spLocks/>
            </p:cNvSpPr>
            <p:nvPr/>
          </p:nvSpPr>
          <p:spPr bwMode="auto">
            <a:xfrm>
              <a:off x="5362576" y="3500439"/>
              <a:ext cx="941388" cy="727075"/>
            </a:xfrm>
            <a:custGeom>
              <a:avLst/>
              <a:gdLst>
                <a:gd name="T0" fmla="*/ 579 w 593"/>
                <a:gd name="T1" fmla="*/ 0 h 458"/>
                <a:gd name="T2" fmla="*/ 14 w 593"/>
                <a:gd name="T3" fmla="*/ 0 h 458"/>
                <a:gd name="T4" fmla="*/ 14 w 593"/>
                <a:gd name="T5" fmla="*/ 0 h 458"/>
                <a:gd name="T6" fmla="*/ 9 w 593"/>
                <a:gd name="T7" fmla="*/ 0 h 458"/>
                <a:gd name="T8" fmla="*/ 5 w 593"/>
                <a:gd name="T9" fmla="*/ 3 h 458"/>
                <a:gd name="T10" fmla="*/ 2 w 593"/>
                <a:gd name="T11" fmla="*/ 7 h 458"/>
                <a:gd name="T12" fmla="*/ 0 w 593"/>
                <a:gd name="T13" fmla="*/ 13 h 458"/>
                <a:gd name="T14" fmla="*/ 0 w 593"/>
                <a:gd name="T15" fmla="*/ 443 h 458"/>
                <a:gd name="T16" fmla="*/ 0 w 593"/>
                <a:gd name="T17" fmla="*/ 443 h 458"/>
                <a:gd name="T18" fmla="*/ 0 w 593"/>
                <a:gd name="T19" fmla="*/ 449 h 458"/>
                <a:gd name="T20" fmla="*/ 3 w 593"/>
                <a:gd name="T21" fmla="*/ 454 h 458"/>
                <a:gd name="T22" fmla="*/ 7 w 593"/>
                <a:gd name="T23" fmla="*/ 456 h 458"/>
                <a:gd name="T24" fmla="*/ 13 w 593"/>
                <a:gd name="T25" fmla="*/ 458 h 458"/>
                <a:gd name="T26" fmla="*/ 577 w 593"/>
                <a:gd name="T27" fmla="*/ 458 h 458"/>
                <a:gd name="T28" fmla="*/ 577 w 593"/>
                <a:gd name="T29" fmla="*/ 458 h 458"/>
                <a:gd name="T30" fmla="*/ 582 w 593"/>
                <a:gd name="T31" fmla="*/ 456 h 458"/>
                <a:gd name="T32" fmla="*/ 588 w 593"/>
                <a:gd name="T33" fmla="*/ 454 h 458"/>
                <a:gd name="T34" fmla="*/ 591 w 593"/>
                <a:gd name="T35" fmla="*/ 449 h 458"/>
                <a:gd name="T36" fmla="*/ 591 w 593"/>
                <a:gd name="T37" fmla="*/ 443 h 458"/>
                <a:gd name="T38" fmla="*/ 593 w 593"/>
                <a:gd name="T39" fmla="*/ 13 h 458"/>
                <a:gd name="T40" fmla="*/ 593 w 593"/>
                <a:gd name="T41" fmla="*/ 13 h 458"/>
                <a:gd name="T42" fmla="*/ 591 w 593"/>
                <a:gd name="T43" fmla="*/ 7 h 458"/>
                <a:gd name="T44" fmla="*/ 590 w 593"/>
                <a:gd name="T45" fmla="*/ 3 h 458"/>
                <a:gd name="T46" fmla="*/ 584 w 593"/>
                <a:gd name="T47" fmla="*/ 0 h 458"/>
                <a:gd name="T48" fmla="*/ 579 w 593"/>
                <a:gd name="T49"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3" h="458">
                  <a:moveTo>
                    <a:pt x="579" y="0"/>
                  </a:moveTo>
                  <a:lnTo>
                    <a:pt x="14" y="0"/>
                  </a:lnTo>
                  <a:lnTo>
                    <a:pt x="14" y="0"/>
                  </a:lnTo>
                  <a:lnTo>
                    <a:pt x="9" y="0"/>
                  </a:lnTo>
                  <a:lnTo>
                    <a:pt x="5" y="3"/>
                  </a:lnTo>
                  <a:lnTo>
                    <a:pt x="2" y="7"/>
                  </a:lnTo>
                  <a:lnTo>
                    <a:pt x="0" y="13"/>
                  </a:lnTo>
                  <a:lnTo>
                    <a:pt x="0" y="443"/>
                  </a:lnTo>
                  <a:lnTo>
                    <a:pt x="0" y="443"/>
                  </a:lnTo>
                  <a:lnTo>
                    <a:pt x="0" y="449"/>
                  </a:lnTo>
                  <a:lnTo>
                    <a:pt x="3" y="454"/>
                  </a:lnTo>
                  <a:lnTo>
                    <a:pt x="7" y="456"/>
                  </a:lnTo>
                  <a:lnTo>
                    <a:pt x="13" y="458"/>
                  </a:lnTo>
                  <a:lnTo>
                    <a:pt x="577" y="458"/>
                  </a:lnTo>
                  <a:lnTo>
                    <a:pt x="577" y="458"/>
                  </a:lnTo>
                  <a:lnTo>
                    <a:pt x="582" y="456"/>
                  </a:lnTo>
                  <a:lnTo>
                    <a:pt x="588" y="454"/>
                  </a:lnTo>
                  <a:lnTo>
                    <a:pt x="591" y="449"/>
                  </a:lnTo>
                  <a:lnTo>
                    <a:pt x="591" y="443"/>
                  </a:lnTo>
                  <a:lnTo>
                    <a:pt x="593" y="13"/>
                  </a:lnTo>
                  <a:lnTo>
                    <a:pt x="593" y="13"/>
                  </a:lnTo>
                  <a:lnTo>
                    <a:pt x="591" y="7"/>
                  </a:lnTo>
                  <a:lnTo>
                    <a:pt x="590" y="3"/>
                  </a:lnTo>
                  <a:lnTo>
                    <a:pt x="584" y="0"/>
                  </a:lnTo>
                  <a:lnTo>
                    <a:pt x="579" y="0"/>
                  </a:ln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4" name="Freeform 89">
              <a:extLst>
                <a:ext uri="{FF2B5EF4-FFF2-40B4-BE49-F238E27FC236}">
                  <a16:creationId xmlns:a16="http://schemas.microsoft.com/office/drawing/2014/main" xmlns="" id="{BDF1B9CA-7540-4987-A998-432EE3E86EC1}"/>
                </a:ext>
              </a:extLst>
            </p:cNvPr>
            <p:cNvSpPr>
              <a:spLocks/>
            </p:cNvSpPr>
            <p:nvPr/>
          </p:nvSpPr>
          <p:spPr bwMode="auto">
            <a:xfrm>
              <a:off x="5362576" y="3500439"/>
              <a:ext cx="941388" cy="727075"/>
            </a:xfrm>
            <a:custGeom>
              <a:avLst/>
              <a:gdLst>
                <a:gd name="T0" fmla="*/ 579 w 593"/>
                <a:gd name="T1" fmla="*/ 0 h 458"/>
                <a:gd name="T2" fmla="*/ 14 w 593"/>
                <a:gd name="T3" fmla="*/ 0 h 458"/>
                <a:gd name="T4" fmla="*/ 14 w 593"/>
                <a:gd name="T5" fmla="*/ 0 h 458"/>
                <a:gd name="T6" fmla="*/ 9 w 593"/>
                <a:gd name="T7" fmla="*/ 0 h 458"/>
                <a:gd name="T8" fmla="*/ 5 w 593"/>
                <a:gd name="T9" fmla="*/ 3 h 458"/>
                <a:gd name="T10" fmla="*/ 2 w 593"/>
                <a:gd name="T11" fmla="*/ 7 h 458"/>
                <a:gd name="T12" fmla="*/ 0 w 593"/>
                <a:gd name="T13" fmla="*/ 13 h 458"/>
                <a:gd name="T14" fmla="*/ 0 w 593"/>
                <a:gd name="T15" fmla="*/ 443 h 458"/>
                <a:gd name="T16" fmla="*/ 0 w 593"/>
                <a:gd name="T17" fmla="*/ 443 h 458"/>
                <a:gd name="T18" fmla="*/ 0 w 593"/>
                <a:gd name="T19" fmla="*/ 449 h 458"/>
                <a:gd name="T20" fmla="*/ 3 w 593"/>
                <a:gd name="T21" fmla="*/ 454 h 458"/>
                <a:gd name="T22" fmla="*/ 7 w 593"/>
                <a:gd name="T23" fmla="*/ 456 h 458"/>
                <a:gd name="T24" fmla="*/ 13 w 593"/>
                <a:gd name="T25" fmla="*/ 458 h 458"/>
                <a:gd name="T26" fmla="*/ 577 w 593"/>
                <a:gd name="T27" fmla="*/ 458 h 458"/>
                <a:gd name="T28" fmla="*/ 577 w 593"/>
                <a:gd name="T29" fmla="*/ 458 h 458"/>
                <a:gd name="T30" fmla="*/ 582 w 593"/>
                <a:gd name="T31" fmla="*/ 456 h 458"/>
                <a:gd name="T32" fmla="*/ 588 w 593"/>
                <a:gd name="T33" fmla="*/ 454 h 458"/>
                <a:gd name="T34" fmla="*/ 591 w 593"/>
                <a:gd name="T35" fmla="*/ 449 h 458"/>
                <a:gd name="T36" fmla="*/ 591 w 593"/>
                <a:gd name="T37" fmla="*/ 443 h 458"/>
                <a:gd name="T38" fmla="*/ 593 w 593"/>
                <a:gd name="T39" fmla="*/ 13 h 458"/>
                <a:gd name="T40" fmla="*/ 593 w 593"/>
                <a:gd name="T41" fmla="*/ 13 h 458"/>
                <a:gd name="T42" fmla="*/ 591 w 593"/>
                <a:gd name="T43" fmla="*/ 7 h 458"/>
                <a:gd name="T44" fmla="*/ 590 w 593"/>
                <a:gd name="T45" fmla="*/ 3 h 458"/>
                <a:gd name="T46" fmla="*/ 584 w 593"/>
                <a:gd name="T47" fmla="*/ 0 h 458"/>
                <a:gd name="T48" fmla="*/ 579 w 593"/>
                <a:gd name="T49"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3" h="458">
                  <a:moveTo>
                    <a:pt x="579" y="0"/>
                  </a:moveTo>
                  <a:lnTo>
                    <a:pt x="14" y="0"/>
                  </a:lnTo>
                  <a:lnTo>
                    <a:pt x="14" y="0"/>
                  </a:lnTo>
                  <a:lnTo>
                    <a:pt x="9" y="0"/>
                  </a:lnTo>
                  <a:lnTo>
                    <a:pt x="5" y="3"/>
                  </a:lnTo>
                  <a:lnTo>
                    <a:pt x="2" y="7"/>
                  </a:lnTo>
                  <a:lnTo>
                    <a:pt x="0" y="13"/>
                  </a:lnTo>
                  <a:lnTo>
                    <a:pt x="0" y="443"/>
                  </a:lnTo>
                  <a:lnTo>
                    <a:pt x="0" y="443"/>
                  </a:lnTo>
                  <a:lnTo>
                    <a:pt x="0" y="449"/>
                  </a:lnTo>
                  <a:lnTo>
                    <a:pt x="3" y="454"/>
                  </a:lnTo>
                  <a:lnTo>
                    <a:pt x="7" y="456"/>
                  </a:lnTo>
                  <a:lnTo>
                    <a:pt x="13" y="458"/>
                  </a:lnTo>
                  <a:lnTo>
                    <a:pt x="577" y="458"/>
                  </a:lnTo>
                  <a:lnTo>
                    <a:pt x="577" y="458"/>
                  </a:lnTo>
                  <a:lnTo>
                    <a:pt x="582" y="456"/>
                  </a:lnTo>
                  <a:lnTo>
                    <a:pt x="588" y="454"/>
                  </a:lnTo>
                  <a:lnTo>
                    <a:pt x="591" y="449"/>
                  </a:lnTo>
                  <a:lnTo>
                    <a:pt x="591" y="443"/>
                  </a:lnTo>
                  <a:lnTo>
                    <a:pt x="593" y="13"/>
                  </a:lnTo>
                  <a:lnTo>
                    <a:pt x="593" y="13"/>
                  </a:lnTo>
                  <a:lnTo>
                    <a:pt x="591" y="7"/>
                  </a:lnTo>
                  <a:lnTo>
                    <a:pt x="590" y="3"/>
                  </a:lnTo>
                  <a:lnTo>
                    <a:pt x="584" y="0"/>
                  </a:lnTo>
                  <a:lnTo>
                    <a:pt x="5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5" name="Freeform 90">
              <a:extLst>
                <a:ext uri="{FF2B5EF4-FFF2-40B4-BE49-F238E27FC236}">
                  <a16:creationId xmlns:a16="http://schemas.microsoft.com/office/drawing/2014/main" xmlns="" id="{DF3ADA7D-3B19-4055-A8EA-917A332D52D7}"/>
                </a:ext>
              </a:extLst>
            </p:cNvPr>
            <p:cNvSpPr>
              <a:spLocks/>
            </p:cNvSpPr>
            <p:nvPr/>
          </p:nvSpPr>
          <p:spPr bwMode="auto">
            <a:xfrm>
              <a:off x="5411788" y="3557589"/>
              <a:ext cx="842963" cy="612775"/>
            </a:xfrm>
            <a:custGeom>
              <a:avLst/>
              <a:gdLst>
                <a:gd name="T0" fmla="*/ 531 w 531"/>
                <a:gd name="T1" fmla="*/ 0 h 386"/>
                <a:gd name="T2" fmla="*/ 0 w 531"/>
                <a:gd name="T3" fmla="*/ 0 h 386"/>
                <a:gd name="T4" fmla="*/ 0 w 531"/>
                <a:gd name="T5" fmla="*/ 386 h 386"/>
                <a:gd name="T6" fmla="*/ 529 w 531"/>
                <a:gd name="T7" fmla="*/ 386 h 386"/>
                <a:gd name="T8" fmla="*/ 531 w 531"/>
                <a:gd name="T9" fmla="*/ 0 h 386"/>
              </a:gdLst>
              <a:ahLst/>
              <a:cxnLst>
                <a:cxn ang="0">
                  <a:pos x="T0" y="T1"/>
                </a:cxn>
                <a:cxn ang="0">
                  <a:pos x="T2" y="T3"/>
                </a:cxn>
                <a:cxn ang="0">
                  <a:pos x="T4" y="T5"/>
                </a:cxn>
                <a:cxn ang="0">
                  <a:pos x="T6" y="T7"/>
                </a:cxn>
                <a:cxn ang="0">
                  <a:pos x="T8" y="T9"/>
                </a:cxn>
              </a:cxnLst>
              <a:rect l="0" t="0" r="r" b="b"/>
              <a:pathLst>
                <a:path w="531" h="386">
                  <a:moveTo>
                    <a:pt x="531" y="0"/>
                  </a:moveTo>
                  <a:lnTo>
                    <a:pt x="0" y="0"/>
                  </a:lnTo>
                  <a:lnTo>
                    <a:pt x="0" y="386"/>
                  </a:lnTo>
                  <a:lnTo>
                    <a:pt x="529" y="386"/>
                  </a:lnTo>
                  <a:lnTo>
                    <a:pt x="531" y="0"/>
                  </a:lnTo>
                  <a:close/>
                </a:path>
              </a:pathLst>
            </a:custGeom>
            <a:solidFill>
              <a:srgbClr val="CDE3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6" name="Freeform 91">
              <a:extLst>
                <a:ext uri="{FF2B5EF4-FFF2-40B4-BE49-F238E27FC236}">
                  <a16:creationId xmlns:a16="http://schemas.microsoft.com/office/drawing/2014/main" xmlns="" id="{8A293F80-C4BD-455A-A504-70929BDC3B89}"/>
                </a:ext>
              </a:extLst>
            </p:cNvPr>
            <p:cNvSpPr>
              <a:spLocks/>
            </p:cNvSpPr>
            <p:nvPr/>
          </p:nvSpPr>
          <p:spPr bwMode="auto">
            <a:xfrm>
              <a:off x="5411788" y="3557589"/>
              <a:ext cx="842963" cy="612775"/>
            </a:xfrm>
            <a:custGeom>
              <a:avLst/>
              <a:gdLst>
                <a:gd name="T0" fmla="*/ 531 w 531"/>
                <a:gd name="T1" fmla="*/ 0 h 386"/>
                <a:gd name="T2" fmla="*/ 0 w 531"/>
                <a:gd name="T3" fmla="*/ 0 h 386"/>
                <a:gd name="T4" fmla="*/ 0 w 531"/>
                <a:gd name="T5" fmla="*/ 386 h 386"/>
                <a:gd name="T6" fmla="*/ 529 w 531"/>
                <a:gd name="T7" fmla="*/ 386 h 386"/>
                <a:gd name="T8" fmla="*/ 531 w 531"/>
                <a:gd name="T9" fmla="*/ 0 h 386"/>
              </a:gdLst>
              <a:ahLst/>
              <a:cxnLst>
                <a:cxn ang="0">
                  <a:pos x="T0" y="T1"/>
                </a:cxn>
                <a:cxn ang="0">
                  <a:pos x="T2" y="T3"/>
                </a:cxn>
                <a:cxn ang="0">
                  <a:pos x="T4" y="T5"/>
                </a:cxn>
                <a:cxn ang="0">
                  <a:pos x="T6" y="T7"/>
                </a:cxn>
                <a:cxn ang="0">
                  <a:pos x="T8" y="T9"/>
                </a:cxn>
              </a:cxnLst>
              <a:rect l="0" t="0" r="r" b="b"/>
              <a:pathLst>
                <a:path w="531" h="386">
                  <a:moveTo>
                    <a:pt x="531" y="0"/>
                  </a:moveTo>
                  <a:lnTo>
                    <a:pt x="0" y="0"/>
                  </a:lnTo>
                  <a:lnTo>
                    <a:pt x="0" y="386"/>
                  </a:lnTo>
                  <a:lnTo>
                    <a:pt x="529" y="386"/>
                  </a:lnTo>
                  <a:lnTo>
                    <a:pt x="5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7" name="Freeform 92">
              <a:extLst>
                <a:ext uri="{FF2B5EF4-FFF2-40B4-BE49-F238E27FC236}">
                  <a16:creationId xmlns:a16="http://schemas.microsoft.com/office/drawing/2014/main" xmlns="" id="{C98EC539-867C-4498-8A96-53FABB458F6D}"/>
                </a:ext>
              </a:extLst>
            </p:cNvPr>
            <p:cNvSpPr>
              <a:spLocks/>
            </p:cNvSpPr>
            <p:nvPr/>
          </p:nvSpPr>
          <p:spPr bwMode="auto">
            <a:xfrm>
              <a:off x="6310313" y="3922714"/>
              <a:ext cx="22225" cy="304800"/>
            </a:xfrm>
            <a:custGeom>
              <a:avLst/>
              <a:gdLst>
                <a:gd name="T0" fmla="*/ 14 w 14"/>
                <a:gd name="T1" fmla="*/ 0 h 192"/>
                <a:gd name="T2" fmla="*/ 14 w 14"/>
                <a:gd name="T3" fmla="*/ 0 h 192"/>
                <a:gd name="T4" fmla="*/ 14 w 14"/>
                <a:gd name="T5" fmla="*/ 177 h 192"/>
                <a:gd name="T6" fmla="*/ 14 w 14"/>
                <a:gd name="T7" fmla="*/ 177 h 192"/>
                <a:gd name="T8" fmla="*/ 13 w 14"/>
                <a:gd name="T9" fmla="*/ 183 h 192"/>
                <a:gd name="T10" fmla="*/ 9 w 14"/>
                <a:gd name="T11" fmla="*/ 188 h 192"/>
                <a:gd name="T12" fmla="*/ 5 w 14"/>
                <a:gd name="T13" fmla="*/ 190 h 192"/>
                <a:gd name="T14" fmla="*/ 0 w 14"/>
                <a:gd name="T15" fmla="*/ 192 h 192"/>
                <a:gd name="T16" fmla="*/ 0 w 14"/>
                <a:gd name="T17" fmla="*/ 192 h 192"/>
                <a:gd name="T18" fmla="*/ 0 w 14"/>
                <a:gd name="T19" fmla="*/ 192 h 192"/>
                <a:gd name="T20" fmla="*/ 5 w 14"/>
                <a:gd name="T21" fmla="*/ 190 h 192"/>
                <a:gd name="T22" fmla="*/ 9 w 14"/>
                <a:gd name="T23" fmla="*/ 188 h 192"/>
                <a:gd name="T24" fmla="*/ 13 w 14"/>
                <a:gd name="T25" fmla="*/ 183 h 192"/>
                <a:gd name="T26" fmla="*/ 14 w 14"/>
                <a:gd name="T27" fmla="*/ 177 h 192"/>
                <a:gd name="T28" fmla="*/ 14 w 14"/>
                <a:gd name="T2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192">
                  <a:moveTo>
                    <a:pt x="14" y="0"/>
                  </a:moveTo>
                  <a:lnTo>
                    <a:pt x="14" y="0"/>
                  </a:lnTo>
                  <a:lnTo>
                    <a:pt x="14" y="177"/>
                  </a:lnTo>
                  <a:lnTo>
                    <a:pt x="14" y="177"/>
                  </a:lnTo>
                  <a:lnTo>
                    <a:pt x="13" y="183"/>
                  </a:lnTo>
                  <a:lnTo>
                    <a:pt x="9" y="188"/>
                  </a:lnTo>
                  <a:lnTo>
                    <a:pt x="5" y="190"/>
                  </a:lnTo>
                  <a:lnTo>
                    <a:pt x="0" y="192"/>
                  </a:lnTo>
                  <a:lnTo>
                    <a:pt x="0" y="192"/>
                  </a:lnTo>
                  <a:lnTo>
                    <a:pt x="0" y="192"/>
                  </a:lnTo>
                  <a:lnTo>
                    <a:pt x="5" y="190"/>
                  </a:lnTo>
                  <a:lnTo>
                    <a:pt x="9" y="188"/>
                  </a:lnTo>
                  <a:lnTo>
                    <a:pt x="13" y="183"/>
                  </a:lnTo>
                  <a:lnTo>
                    <a:pt x="14" y="177"/>
                  </a:lnTo>
                  <a:lnTo>
                    <a:pt x="14" y="0"/>
                  </a:lnTo>
                  <a:close/>
                </a:path>
              </a:pathLst>
            </a:custGeom>
            <a:solidFill>
              <a:srgbClr val="005E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8" name="Freeform 93">
              <a:extLst>
                <a:ext uri="{FF2B5EF4-FFF2-40B4-BE49-F238E27FC236}">
                  <a16:creationId xmlns:a16="http://schemas.microsoft.com/office/drawing/2014/main" xmlns="" id="{464DCD23-9D4C-4F80-ABF7-D9F9418A7808}"/>
                </a:ext>
              </a:extLst>
            </p:cNvPr>
            <p:cNvSpPr>
              <a:spLocks/>
            </p:cNvSpPr>
            <p:nvPr/>
          </p:nvSpPr>
          <p:spPr bwMode="auto">
            <a:xfrm>
              <a:off x="6310313" y="3922714"/>
              <a:ext cx="22225" cy="304800"/>
            </a:xfrm>
            <a:custGeom>
              <a:avLst/>
              <a:gdLst>
                <a:gd name="T0" fmla="*/ 14 w 14"/>
                <a:gd name="T1" fmla="*/ 0 h 192"/>
                <a:gd name="T2" fmla="*/ 14 w 14"/>
                <a:gd name="T3" fmla="*/ 0 h 192"/>
                <a:gd name="T4" fmla="*/ 14 w 14"/>
                <a:gd name="T5" fmla="*/ 177 h 192"/>
                <a:gd name="T6" fmla="*/ 14 w 14"/>
                <a:gd name="T7" fmla="*/ 177 h 192"/>
                <a:gd name="T8" fmla="*/ 13 w 14"/>
                <a:gd name="T9" fmla="*/ 183 h 192"/>
                <a:gd name="T10" fmla="*/ 9 w 14"/>
                <a:gd name="T11" fmla="*/ 188 h 192"/>
                <a:gd name="T12" fmla="*/ 5 w 14"/>
                <a:gd name="T13" fmla="*/ 190 h 192"/>
                <a:gd name="T14" fmla="*/ 0 w 14"/>
                <a:gd name="T15" fmla="*/ 192 h 192"/>
                <a:gd name="T16" fmla="*/ 0 w 14"/>
                <a:gd name="T17" fmla="*/ 192 h 192"/>
                <a:gd name="T18" fmla="*/ 0 w 14"/>
                <a:gd name="T19" fmla="*/ 192 h 192"/>
                <a:gd name="T20" fmla="*/ 5 w 14"/>
                <a:gd name="T21" fmla="*/ 190 h 192"/>
                <a:gd name="T22" fmla="*/ 9 w 14"/>
                <a:gd name="T23" fmla="*/ 188 h 192"/>
                <a:gd name="T24" fmla="*/ 13 w 14"/>
                <a:gd name="T25" fmla="*/ 183 h 192"/>
                <a:gd name="T26" fmla="*/ 14 w 14"/>
                <a:gd name="T27" fmla="*/ 177 h 192"/>
                <a:gd name="T28" fmla="*/ 14 w 14"/>
                <a:gd name="T2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192">
                  <a:moveTo>
                    <a:pt x="14" y="0"/>
                  </a:moveTo>
                  <a:lnTo>
                    <a:pt x="14" y="0"/>
                  </a:lnTo>
                  <a:lnTo>
                    <a:pt x="14" y="177"/>
                  </a:lnTo>
                  <a:lnTo>
                    <a:pt x="14" y="177"/>
                  </a:lnTo>
                  <a:lnTo>
                    <a:pt x="13" y="183"/>
                  </a:lnTo>
                  <a:lnTo>
                    <a:pt x="9" y="188"/>
                  </a:lnTo>
                  <a:lnTo>
                    <a:pt x="5" y="190"/>
                  </a:lnTo>
                  <a:lnTo>
                    <a:pt x="0" y="192"/>
                  </a:lnTo>
                  <a:lnTo>
                    <a:pt x="0" y="192"/>
                  </a:lnTo>
                  <a:lnTo>
                    <a:pt x="0" y="192"/>
                  </a:lnTo>
                  <a:lnTo>
                    <a:pt x="5" y="190"/>
                  </a:lnTo>
                  <a:lnTo>
                    <a:pt x="9" y="188"/>
                  </a:lnTo>
                  <a:lnTo>
                    <a:pt x="13" y="183"/>
                  </a:lnTo>
                  <a:lnTo>
                    <a:pt x="14" y="177"/>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9" name="Freeform 94">
              <a:extLst>
                <a:ext uri="{FF2B5EF4-FFF2-40B4-BE49-F238E27FC236}">
                  <a16:creationId xmlns:a16="http://schemas.microsoft.com/office/drawing/2014/main" xmlns="" id="{B24D3D21-0372-4CFC-9B20-CB946EDC97B5}"/>
                </a:ext>
              </a:extLst>
            </p:cNvPr>
            <p:cNvSpPr>
              <a:spLocks/>
            </p:cNvSpPr>
            <p:nvPr/>
          </p:nvSpPr>
          <p:spPr bwMode="auto">
            <a:xfrm>
              <a:off x="6316663" y="3500439"/>
              <a:ext cx="19050" cy="422275"/>
            </a:xfrm>
            <a:custGeom>
              <a:avLst/>
              <a:gdLst>
                <a:gd name="T0" fmla="*/ 0 w 12"/>
                <a:gd name="T1" fmla="*/ 0 h 266"/>
                <a:gd name="T2" fmla="*/ 0 w 12"/>
                <a:gd name="T3" fmla="*/ 0 h 266"/>
                <a:gd name="T4" fmla="*/ 5 w 12"/>
                <a:gd name="T5" fmla="*/ 2 h 266"/>
                <a:gd name="T6" fmla="*/ 9 w 12"/>
                <a:gd name="T7" fmla="*/ 5 h 266"/>
                <a:gd name="T8" fmla="*/ 12 w 12"/>
                <a:gd name="T9" fmla="*/ 9 h 266"/>
                <a:gd name="T10" fmla="*/ 12 w 12"/>
                <a:gd name="T11" fmla="*/ 14 h 266"/>
                <a:gd name="T12" fmla="*/ 10 w 12"/>
                <a:gd name="T13" fmla="*/ 266 h 266"/>
                <a:gd name="T14" fmla="*/ 10 w 12"/>
                <a:gd name="T15" fmla="*/ 266 h 266"/>
                <a:gd name="T16" fmla="*/ 12 w 12"/>
                <a:gd name="T17" fmla="*/ 14 h 266"/>
                <a:gd name="T18" fmla="*/ 12 w 12"/>
                <a:gd name="T19" fmla="*/ 14 h 266"/>
                <a:gd name="T20" fmla="*/ 12 w 12"/>
                <a:gd name="T21" fmla="*/ 9 h 266"/>
                <a:gd name="T22" fmla="*/ 9 w 12"/>
                <a:gd name="T23" fmla="*/ 5 h 266"/>
                <a:gd name="T24" fmla="*/ 5 w 12"/>
                <a:gd name="T25" fmla="*/ 2 h 266"/>
                <a:gd name="T26" fmla="*/ 0 w 12"/>
                <a:gd name="T27"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266">
                  <a:moveTo>
                    <a:pt x="0" y="0"/>
                  </a:moveTo>
                  <a:lnTo>
                    <a:pt x="0" y="0"/>
                  </a:lnTo>
                  <a:lnTo>
                    <a:pt x="5" y="2"/>
                  </a:lnTo>
                  <a:lnTo>
                    <a:pt x="9" y="5"/>
                  </a:lnTo>
                  <a:lnTo>
                    <a:pt x="12" y="9"/>
                  </a:lnTo>
                  <a:lnTo>
                    <a:pt x="12" y="14"/>
                  </a:lnTo>
                  <a:lnTo>
                    <a:pt x="10" y="266"/>
                  </a:lnTo>
                  <a:lnTo>
                    <a:pt x="10" y="266"/>
                  </a:lnTo>
                  <a:lnTo>
                    <a:pt x="12" y="14"/>
                  </a:lnTo>
                  <a:lnTo>
                    <a:pt x="12" y="14"/>
                  </a:lnTo>
                  <a:lnTo>
                    <a:pt x="12" y="9"/>
                  </a:lnTo>
                  <a:lnTo>
                    <a:pt x="9" y="5"/>
                  </a:lnTo>
                  <a:lnTo>
                    <a:pt x="5" y="2"/>
                  </a:lnTo>
                  <a:lnTo>
                    <a:pt x="0" y="0"/>
                  </a:lnTo>
                  <a:close/>
                </a:path>
              </a:pathLst>
            </a:custGeom>
            <a:solidFill>
              <a:srgbClr val="A2A4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90" name="Freeform 95">
              <a:extLst>
                <a:ext uri="{FF2B5EF4-FFF2-40B4-BE49-F238E27FC236}">
                  <a16:creationId xmlns:a16="http://schemas.microsoft.com/office/drawing/2014/main" xmlns="" id="{580751FA-E7D2-45AA-84B6-4A4BD98666B7}"/>
                </a:ext>
              </a:extLst>
            </p:cNvPr>
            <p:cNvSpPr>
              <a:spLocks/>
            </p:cNvSpPr>
            <p:nvPr/>
          </p:nvSpPr>
          <p:spPr bwMode="auto">
            <a:xfrm>
              <a:off x="6316663" y="3500439"/>
              <a:ext cx="19050" cy="422275"/>
            </a:xfrm>
            <a:custGeom>
              <a:avLst/>
              <a:gdLst>
                <a:gd name="T0" fmla="*/ 0 w 12"/>
                <a:gd name="T1" fmla="*/ 0 h 266"/>
                <a:gd name="T2" fmla="*/ 0 w 12"/>
                <a:gd name="T3" fmla="*/ 0 h 266"/>
                <a:gd name="T4" fmla="*/ 5 w 12"/>
                <a:gd name="T5" fmla="*/ 2 h 266"/>
                <a:gd name="T6" fmla="*/ 9 w 12"/>
                <a:gd name="T7" fmla="*/ 5 h 266"/>
                <a:gd name="T8" fmla="*/ 12 w 12"/>
                <a:gd name="T9" fmla="*/ 9 h 266"/>
                <a:gd name="T10" fmla="*/ 12 w 12"/>
                <a:gd name="T11" fmla="*/ 14 h 266"/>
                <a:gd name="T12" fmla="*/ 10 w 12"/>
                <a:gd name="T13" fmla="*/ 266 h 266"/>
                <a:gd name="T14" fmla="*/ 10 w 12"/>
                <a:gd name="T15" fmla="*/ 266 h 266"/>
                <a:gd name="T16" fmla="*/ 12 w 12"/>
                <a:gd name="T17" fmla="*/ 14 h 266"/>
                <a:gd name="T18" fmla="*/ 12 w 12"/>
                <a:gd name="T19" fmla="*/ 14 h 266"/>
                <a:gd name="T20" fmla="*/ 12 w 12"/>
                <a:gd name="T21" fmla="*/ 9 h 266"/>
                <a:gd name="T22" fmla="*/ 9 w 12"/>
                <a:gd name="T23" fmla="*/ 5 h 266"/>
                <a:gd name="T24" fmla="*/ 5 w 12"/>
                <a:gd name="T25" fmla="*/ 2 h 266"/>
                <a:gd name="T26" fmla="*/ 0 w 12"/>
                <a:gd name="T27"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266">
                  <a:moveTo>
                    <a:pt x="0" y="0"/>
                  </a:moveTo>
                  <a:lnTo>
                    <a:pt x="0" y="0"/>
                  </a:lnTo>
                  <a:lnTo>
                    <a:pt x="5" y="2"/>
                  </a:lnTo>
                  <a:lnTo>
                    <a:pt x="9" y="5"/>
                  </a:lnTo>
                  <a:lnTo>
                    <a:pt x="12" y="9"/>
                  </a:lnTo>
                  <a:lnTo>
                    <a:pt x="12" y="14"/>
                  </a:lnTo>
                  <a:lnTo>
                    <a:pt x="10" y="266"/>
                  </a:lnTo>
                  <a:lnTo>
                    <a:pt x="10" y="266"/>
                  </a:lnTo>
                  <a:lnTo>
                    <a:pt x="12" y="14"/>
                  </a:lnTo>
                  <a:lnTo>
                    <a:pt x="12" y="14"/>
                  </a:lnTo>
                  <a:lnTo>
                    <a:pt x="12" y="9"/>
                  </a:lnTo>
                  <a:lnTo>
                    <a:pt x="9" y="5"/>
                  </a:lnTo>
                  <a:lnTo>
                    <a:pt x="5"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91" name="Freeform 96">
              <a:extLst>
                <a:ext uri="{FF2B5EF4-FFF2-40B4-BE49-F238E27FC236}">
                  <a16:creationId xmlns:a16="http://schemas.microsoft.com/office/drawing/2014/main" xmlns="" id="{889BBE28-7359-4B70-8A8F-2641DBFC9F09}"/>
                </a:ext>
              </a:extLst>
            </p:cNvPr>
            <p:cNvSpPr>
              <a:spLocks/>
            </p:cNvSpPr>
            <p:nvPr/>
          </p:nvSpPr>
          <p:spPr bwMode="auto">
            <a:xfrm>
              <a:off x="6278563" y="3500439"/>
              <a:ext cx="57150" cy="727075"/>
            </a:xfrm>
            <a:custGeom>
              <a:avLst/>
              <a:gdLst>
                <a:gd name="T0" fmla="*/ 22 w 36"/>
                <a:gd name="T1" fmla="*/ 0 h 458"/>
                <a:gd name="T2" fmla="*/ 7 w 36"/>
                <a:gd name="T3" fmla="*/ 0 h 458"/>
                <a:gd name="T4" fmla="*/ 7 w 36"/>
                <a:gd name="T5" fmla="*/ 0 h 458"/>
                <a:gd name="T6" fmla="*/ 9 w 36"/>
                <a:gd name="T7" fmla="*/ 0 h 458"/>
                <a:gd name="T8" fmla="*/ 9 w 36"/>
                <a:gd name="T9" fmla="*/ 0 h 458"/>
                <a:gd name="T10" fmla="*/ 14 w 36"/>
                <a:gd name="T11" fmla="*/ 5 h 458"/>
                <a:gd name="T12" fmla="*/ 16 w 36"/>
                <a:gd name="T13" fmla="*/ 9 h 458"/>
                <a:gd name="T14" fmla="*/ 16 w 36"/>
                <a:gd name="T15" fmla="*/ 13 h 458"/>
                <a:gd name="T16" fmla="*/ 16 w 36"/>
                <a:gd name="T17" fmla="*/ 257 h 458"/>
                <a:gd name="T18" fmla="*/ 16 w 36"/>
                <a:gd name="T19" fmla="*/ 257 h 458"/>
                <a:gd name="T20" fmla="*/ 16 w 36"/>
                <a:gd name="T21" fmla="*/ 257 h 458"/>
                <a:gd name="T22" fmla="*/ 22 w 36"/>
                <a:gd name="T23" fmla="*/ 257 h 458"/>
                <a:gd name="T24" fmla="*/ 22 w 36"/>
                <a:gd name="T25" fmla="*/ 263 h 458"/>
                <a:gd name="T26" fmla="*/ 22 w 36"/>
                <a:gd name="T27" fmla="*/ 263 h 458"/>
                <a:gd name="T28" fmla="*/ 22 w 36"/>
                <a:gd name="T29" fmla="*/ 274 h 458"/>
                <a:gd name="T30" fmla="*/ 24 w 36"/>
                <a:gd name="T31" fmla="*/ 297 h 458"/>
                <a:gd name="T32" fmla="*/ 22 w 36"/>
                <a:gd name="T33" fmla="*/ 336 h 458"/>
                <a:gd name="T34" fmla="*/ 20 w 36"/>
                <a:gd name="T35" fmla="*/ 356 h 458"/>
                <a:gd name="T36" fmla="*/ 14 w 36"/>
                <a:gd name="T37" fmla="*/ 380 h 458"/>
                <a:gd name="T38" fmla="*/ 14 w 36"/>
                <a:gd name="T39" fmla="*/ 443 h 458"/>
                <a:gd name="T40" fmla="*/ 14 w 36"/>
                <a:gd name="T41" fmla="*/ 443 h 458"/>
                <a:gd name="T42" fmla="*/ 14 w 36"/>
                <a:gd name="T43" fmla="*/ 449 h 458"/>
                <a:gd name="T44" fmla="*/ 11 w 36"/>
                <a:gd name="T45" fmla="*/ 454 h 458"/>
                <a:gd name="T46" fmla="*/ 5 w 36"/>
                <a:gd name="T47" fmla="*/ 456 h 458"/>
                <a:gd name="T48" fmla="*/ 0 w 36"/>
                <a:gd name="T49" fmla="*/ 458 h 458"/>
                <a:gd name="T50" fmla="*/ 20 w 36"/>
                <a:gd name="T51" fmla="*/ 458 h 458"/>
                <a:gd name="T52" fmla="*/ 20 w 36"/>
                <a:gd name="T53" fmla="*/ 458 h 458"/>
                <a:gd name="T54" fmla="*/ 25 w 36"/>
                <a:gd name="T55" fmla="*/ 456 h 458"/>
                <a:gd name="T56" fmla="*/ 29 w 36"/>
                <a:gd name="T57" fmla="*/ 454 h 458"/>
                <a:gd name="T58" fmla="*/ 33 w 36"/>
                <a:gd name="T59" fmla="*/ 449 h 458"/>
                <a:gd name="T60" fmla="*/ 34 w 36"/>
                <a:gd name="T61" fmla="*/ 443 h 458"/>
                <a:gd name="T62" fmla="*/ 34 w 36"/>
                <a:gd name="T63" fmla="*/ 266 h 458"/>
                <a:gd name="T64" fmla="*/ 36 w 36"/>
                <a:gd name="T65" fmla="*/ 14 h 458"/>
                <a:gd name="T66" fmla="*/ 36 w 36"/>
                <a:gd name="T67" fmla="*/ 14 h 458"/>
                <a:gd name="T68" fmla="*/ 36 w 36"/>
                <a:gd name="T69" fmla="*/ 9 h 458"/>
                <a:gd name="T70" fmla="*/ 33 w 36"/>
                <a:gd name="T71" fmla="*/ 5 h 458"/>
                <a:gd name="T72" fmla="*/ 29 w 36"/>
                <a:gd name="T73" fmla="*/ 2 h 458"/>
                <a:gd name="T74" fmla="*/ 24 w 36"/>
                <a:gd name="T75" fmla="*/ 0 h 458"/>
                <a:gd name="T76" fmla="*/ 24 w 36"/>
                <a:gd name="T77" fmla="*/ 0 h 458"/>
                <a:gd name="T78" fmla="*/ 22 w 36"/>
                <a:gd name="T79"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 h="458">
                  <a:moveTo>
                    <a:pt x="22" y="0"/>
                  </a:moveTo>
                  <a:lnTo>
                    <a:pt x="7" y="0"/>
                  </a:lnTo>
                  <a:lnTo>
                    <a:pt x="7" y="0"/>
                  </a:lnTo>
                  <a:lnTo>
                    <a:pt x="9" y="0"/>
                  </a:lnTo>
                  <a:lnTo>
                    <a:pt x="9" y="0"/>
                  </a:lnTo>
                  <a:lnTo>
                    <a:pt x="14" y="5"/>
                  </a:lnTo>
                  <a:lnTo>
                    <a:pt x="16" y="9"/>
                  </a:lnTo>
                  <a:lnTo>
                    <a:pt x="16" y="13"/>
                  </a:lnTo>
                  <a:lnTo>
                    <a:pt x="16" y="257"/>
                  </a:lnTo>
                  <a:lnTo>
                    <a:pt x="16" y="257"/>
                  </a:lnTo>
                  <a:lnTo>
                    <a:pt x="16" y="257"/>
                  </a:lnTo>
                  <a:lnTo>
                    <a:pt x="22" y="257"/>
                  </a:lnTo>
                  <a:lnTo>
                    <a:pt x="22" y="263"/>
                  </a:lnTo>
                  <a:lnTo>
                    <a:pt x="22" y="263"/>
                  </a:lnTo>
                  <a:lnTo>
                    <a:pt x="22" y="274"/>
                  </a:lnTo>
                  <a:lnTo>
                    <a:pt x="24" y="297"/>
                  </a:lnTo>
                  <a:lnTo>
                    <a:pt x="22" y="336"/>
                  </a:lnTo>
                  <a:lnTo>
                    <a:pt x="20" y="356"/>
                  </a:lnTo>
                  <a:lnTo>
                    <a:pt x="14" y="380"/>
                  </a:lnTo>
                  <a:lnTo>
                    <a:pt x="14" y="443"/>
                  </a:lnTo>
                  <a:lnTo>
                    <a:pt x="14" y="443"/>
                  </a:lnTo>
                  <a:lnTo>
                    <a:pt x="14" y="449"/>
                  </a:lnTo>
                  <a:lnTo>
                    <a:pt x="11" y="454"/>
                  </a:lnTo>
                  <a:lnTo>
                    <a:pt x="5" y="456"/>
                  </a:lnTo>
                  <a:lnTo>
                    <a:pt x="0" y="458"/>
                  </a:lnTo>
                  <a:lnTo>
                    <a:pt x="20" y="458"/>
                  </a:lnTo>
                  <a:lnTo>
                    <a:pt x="20" y="458"/>
                  </a:lnTo>
                  <a:lnTo>
                    <a:pt x="25" y="456"/>
                  </a:lnTo>
                  <a:lnTo>
                    <a:pt x="29" y="454"/>
                  </a:lnTo>
                  <a:lnTo>
                    <a:pt x="33" y="449"/>
                  </a:lnTo>
                  <a:lnTo>
                    <a:pt x="34" y="443"/>
                  </a:lnTo>
                  <a:lnTo>
                    <a:pt x="34" y="266"/>
                  </a:lnTo>
                  <a:lnTo>
                    <a:pt x="36" y="14"/>
                  </a:lnTo>
                  <a:lnTo>
                    <a:pt x="36" y="14"/>
                  </a:lnTo>
                  <a:lnTo>
                    <a:pt x="36" y="9"/>
                  </a:lnTo>
                  <a:lnTo>
                    <a:pt x="33" y="5"/>
                  </a:lnTo>
                  <a:lnTo>
                    <a:pt x="29" y="2"/>
                  </a:lnTo>
                  <a:lnTo>
                    <a:pt x="24" y="0"/>
                  </a:lnTo>
                  <a:lnTo>
                    <a:pt x="24" y="0"/>
                  </a:lnTo>
                  <a:lnTo>
                    <a:pt x="22" y="0"/>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92" name="Freeform 97">
              <a:extLst>
                <a:ext uri="{FF2B5EF4-FFF2-40B4-BE49-F238E27FC236}">
                  <a16:creationId xmlns:a16="http://schemas.microsoft.com/office/drawing/2014/main" xmlns="" id="{49E7D8BD-858C-4C4D-A309-8EEBF69D2EF0}"/>
                </a:ext>
              </a:extLst>
            </p:cNvPr>
            <p:cNvSpPr>
              <a:spLocks/>
            </p:cNvSpPr>
            <p:nvPr/>
          </p:nvSpPr>
          <p:spPr bwMode="auto">
            <a:xfrm>
              <a:off x="6278563" y="3500439"/>
              <a:ext cx="57150" cy="727075"/>
            </a:xfrm>
            <a:custGeom>
              <a:avLst/>
              <a:gdLst>
                <a:gd name="T0" fmla="*/ 22 w 36"/>
                <a:gd name="T1" fmla="*/ 0 h 458"/>
                <a:gd name="T2" fmla="*/ 7 w 36"/>
                <a:gd name="T3" fmla="*/ 0 h 458"/>
                <a:gd name="T4" fmla="*/ 7 w 36"/>
                <a:gd name="T5" fmla="*/ 0 h 458"/>
                <a:gd name="T6" fmla="*/ 9 w 36"/>
                <a:gd name="T7" fmla="*/ 0 h 458"/>
                <a:gd name="T8" fmla="*/ 9 w 36"/>
                <a:gd name="T9" fmla="*/ 0 h 458"/>
                <a:gd name="T10" fmla="*/ 14 w 36"/>
                <a:gd name="T11" fmla="*/ 5 h 458"/>
                <a:gd name="T12" fmla="*/ 16 w 36"/>
                <a:gd name="T13" fmla="*/ 9 h 458"/>
                <a:gd name="T14" fmla="*/ 16 w 36"/>
                <a:gd name="T15" fmla="*/ 13 h 458"/>
                <a:gd name="T16" fmla="*/ 16 w 36"/>
                <a:gd name="T17" fmla="*/ 257 h 458"/>
                <a:gd name="T18" fmla="*/ 16 w 36"/>
                <a:gd name="T19" fmla="*/ 257 h 458"/>
                <a:gd name="T20" fmla="*/ 16 w 36"/>
                <a:gd name="T21" fmla="*/ 257 h 458"/>
                <a:gd name="T22" fmla="*/ 22 w 36"/>
                <a:gd name="T23" fmla="*/ 257 h 458"/>
                <a:gd name="T24" fmla="*/ 22 w 36"/>
                <a:gd name="T25" fmla="*/ 263 h 458"/>
                <a:gd name="T26" fmla="*/ 22 w 36"/>
                <a:gd name="T27" fmla="*/ 263 h 458"/>
                <a:gd name="T28" fmla="*/ 22 w 36"/>
                <a:gd name="T29" fmla="*/ 274 h 458"/>
                <a:gd name="T30" fmla="*/ 24 w 36"/>
                <a:gd name="T31" fmla="*/ 297 h 458"/>
                <a:gd name="T32" fmla="*/ 22 w 36"/>
                <a:gd name="T33" fmla="*/ 336 h 458"/>
                <a:gd name="T34" fmla="*/ 20 w 36"/>
                <a:gd name="T35" fmla="*/ 356 h 458"/>
                <a:gd name="T36" fmla="*/ 14 w 36"/>
                <a:gd name="T37" fmla="*/ 380 h 458"/>
                <a:gd name="T38" fmla="*/ 14 w 36"/>
                <a:gd name="T39" fmla="*/ 443 h 458"/>
                <a:gd name="T40" fmla="*/ 14 w 36"/>
                <a:gd name="T41" fmla="*/ 443 h 458"/>
                <a:gd name="T42" fmla="*/ 14 w 36"/>
                <a:gd name="T43" fmla="*/ 449 h 458"/>
                <a:gd name="T44" fmla="*/ 11 w 36"/>
                <a:gd name="T45" fmla="*/ 454 h 458"/>
                <a:gd name="T46" fmla="*/ 5 w 36"/>
                <a:gd name="T47" fmla="*/ 456 h 458"/>
                <a:gd name="T48" fmla="*/ 0 w 36"/>
                <a:gd name="T49" fmla="*/ 458 h 458"/>
                <a:gd name="T50" fmla="*/ 20 w 36"/>
                <a:gd name="T51" fmla="*/ 458 h 458"/>
                <a:gd name="T52" fmla="*/ 20 w 36"/>
                <a:gd name="T53" fmla="*/ 458 h 458"/>
                <a:gd name="T54" fmla="*/ 25 w 36"/>
                <a:gd name="T55" fmla="*/ 456 h 458"/>
                <a:gd name="T56" fmla="*/ 29 w 36"/>
                <a:gd name="T57" fmla="*/ 454 h 458"/>
                <a:gd name="T58" fmla="*/ 33 w 36"/>
                <a:gd name="T59" fmla="*/ 449 h 458"/>
                <a:gd name="T60" fmla="*/ 34 w 36"/>
                <a:gd name="T61" fmla="*/ 443 h 458"/>
                <a:gd name="T62" fmla="*/ 34 w 36"/>
                <a:gd name="T63" fmla="*/ 266 h 458"/>
                <a:gd name="T64" fmla="*/ 36 w 36"/>
                <a:gd name="T65" fmla="*/ 14 h 458"/>
                <a:gd name="T66" fmla="*/ 36 w 36"/>
                <a:gd name="T67" fmla="*/ 14 h 458"/>
                <a:gd name="T68" fmla="*/ 36 w 36"/>
                <a:gd name="T69" fmla="*/ 9 h 458"/>
                <a:gd name="T70" fmla="*/ 33 w 36"/>
                <a:gd name="T71" fmla="*/ 5 h 458"/>
                <a:gd name="T72" fmla="*/ 29 w 36"/>
                <a:gd name="T73" fmla="*/ 2 h 458"/>
                <a:gd name="T74" fmla="*/ 24 w 36"/>
                <a:gd name="T75" fmla="*/ 0 h 458"/>
                <a:gd name="T76" fmla="*/ 24 w 36"/>
                <a:gd name="T77" fmla="*/ 0 h 458"/>
                <a:gd name="T78" fmla="*/ 22 w 36"/>
                <a:gd name="T79"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 h="458">
                  <a:moveTo>
                    <a:pt x="22" y="0"/>
                  </a:moveTo>
                  <a:lnTo>
                    <a:pt x="7" y="0"/>
                  </a:lnTo>
                  <a:lnTo>
                    <a:pt x="7" y="0"/>
                  </a:lnTo>
                  <a:lnTo>
                    <a:pt x="9" y="0"/>
                  </a:lnTo>
                  <a:lnTo>
                    <a:pt x="9" y="0"/>
                  </a:lnTo>
                  <a:lnTo>
                    <a:pt x="14" y="5"/>
                  </a:lnTo>
                  <a:lnTo>
                    <a:pt x="16" y="9"/>
                  </a:lnTo>
                  <a:lnTo>
                    <a:pt x="16" y="13"/>
                  </a:lnTo>
                  <a:lnTo>
                    <a:pt x="16" y="257"/>
                  </a:lnTo>
                  <a:lnTo>
                    <a:pt x="16" y="257"/>
                  </a:lnTo>
                  <a:lnTo>
                    <a:pt x="16" y="257"/>
                  </a:lnTo>
                  <a:lnTo>
                    <a:pt x="22" y="257"/>
                  </a:lnTo>
                  <a:lnTo>
                    <a:pt x="22" y="263"/>
                  </a:lnTo>
                  <a:lnTo>
                    <a:pt x="22" y="263"/>
                  </a:lnTo>
                  <a:lnTo>
                    <a:pt x="22" y="274"/>
                  </a:lnTo>
                  <a:lnTo>
                    <a:pt x="24" y="297"/>
                  </a:lnTo>
                  <a:lnTo>
                    <a:pt x="22" y="336"/>
                  </a:lnTo>
                  <a:lnTo>
                    <a:pt x="20" y="356"/>
                  </a:lnTo>
                  <a:lnTo>
                    <a:pt x="14" y="380"/>
                  </a:lnTo>
                  <a:lnTo>
                    <a:pt x="14" y="443"/>
                  </a:lnTo>
                  <a:lnTo>
                    <a:pt x="14" y="443"/>
                  </a:lnTo>
                  <a:lnTo>
                    <a:pt x="14" y="449"/>
                  </a:lnTo>
                  <a:lnTo>
                    <a:pt x="11" y="454"/>
                  </a:lnTo>
                  <a:lnTo>
                    <a:pt x="5" y="456"/>
                  </a:lnTo>
                  <a:lnTo>
                    <a:pt x="0" y="458"/>
                  </a:lnTo>
                  <a:lnTo>
                    <a:pt x="20" y="458"/>
                  </a:lnTo>
                  <a:lnTo>
                    <a:pt x="20" y="458"/>
                  </a:lnTo>
                  <a:lnTo>
                    <a:pt x="25" y="456"/>
                  </a:lnTo>
                  <a:lnTo>
                    <a:pt x="29" y="454"/>
                  </a:lnTo>
                  <a:lnTo>
                    <a:pt x="33" y="449"/>
                  </a:lnTo>
                  <a:lnTo>
                    <a:pt x="34" y="443"/>
                  </a:lnTo>
                  <a:lnTo>
                    <a:pt x="34" y="266"/>
                  </a:lnTo>
                  <a:lnTo>
                    <a:pt x="36" y="14"/>
                  </a:lnTo>
                  <a:lnTo>
                    <a:pt x="36" y="14"/>
                  </a:lnTo>
                  <a:lnTo>
                    <a:pt x="36" y="9"/>
                  </a:lnTo>
                  <a:lnTo>
                    <a:pt x="33" y="5"/>
                  </a:lnTo>
                  <a:lnTo>
                    <a:pt x="29" y="2"/>
                  </a:lnTo>
                  <a:lnTo>
                    <a:pt x="24" y="0"/>
                  </a:lnTo>
                  <a:lnTo>
                    <a:pt x="24" y="0"/>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93" name="Freeform 98">
              <a:extLst>
                <a:ext uri="{FF2B5EF4-FFF2-40B4-BE49-F238E27FC236}">
                  <a16:creationId xmlns:a16="http://schemas.microsoft.com/office/drawing/2014/main" xmlns="" id="{97C14F68-EFC5-437F-9DDD-B90F5A5E2D18}"/>
                </a:ext>
              </a:extLst>
            </p:cNvPr>
            <p:cNvSpPr>
              <a:spLocks/>
            </p:cNvSpPr>
            <p:nvPr/>
          </p:nvSpPr>
          <p:spPr bwMode="auto">
            <a:xfrm>
              <a:off x="6289676" y="3500439"/>
              <a:ext cx="3175" cy="0"/>
            </a:xfrm>
            <a:custGeom>
              <a:avLst/>
              <a:gdLst>
                <a:gd name="T0" fmla="*/ 0 w 2"/>
                <a:gd name="T1" fmla="*/ 0 w 2"/>
                <a:gd name="T2" fmla="*/ 0 w 2"/>
                <a:gd name="T3" fmla="*/ 2 w 2"/>
                <a:gd name="T4" fmla="*/ 2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lnTo>
                    <a:pt x="0" y="0"/>
                  </a:lnTo>
                  <a:lnTo>
                    <a:pt x="0" y="0"/>
                  </a:lnTo>
                  <a:lnTo>
                    <a:pt x="2" y="0"/>
                  </a:lnTo>
                  <a:lnTo>
                    <a:pt x="2" y="0"/>
                  </a:lnTo>
                  <a:lnTo>
                    <a:pt x="0" y="0"/>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94" name="Freeform 99">
              <a:extLst>
                <a:ext uri="{FF2B5EF4-FFF2-40B4-BE49-F238E27FC236}">
                  <a16:creationId xmlns:a16="http://schemas.microsoft.com/office/drawing/2014/main" xmlns="" id="{2C43497F-BA5C-439E-9A84-C0E7BC64BB81}"/>
                </a:ext>
              </a:extLst>
            </p:cNvPr>
            <p:cNvSpPr>
              <a:spLocks/>
            </p:cNvSpPr>
            <p:nvPr/>
          </p:nvSpPr>
          <p:spPr bwMode="auto">
            <a:xfrm>
              <a:off x="6289676" y="3500439"/>
              <a:ext cx="3175" cy="0"/>
            </a:xfrm>
            <a:custGeom>
              <a:avLst/>
              <a:gdLst>
                <a:gd name="T0" fmla="*/ 0 w 2"/>
                <a:gd name="T1" fmla="*/ 0 w 2"/>
                <a:gd name="T2" fmla="*/ 0 w 2"/>
                <a:gd name="T3" fmla="*/ 2 w 2"/>
                <a:gd name="T4" fmla="*/ 2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lnTo>
                    <a:pt x="0" y="0"/>
                  </a:lnTo>
                  <a:lnTo>
                    <a:pt x="0"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pic>
          <p:nvPicPr>
            <p:cNvPr id="95" name="Picture 100">
              <a:extLst>
                <a:ext uri="{FF2B5EF4-FFF2-40B4-BE49-F238E27FC236}">
                  <a16:creationId xmlns:a16="http://schemas.microsoft.com/office/drawing/2014/main" xmlns="" id="{6DA688FB-6D58-46E7-A91F-16D7337F6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8288" y="3487739"/>
              <a:ext cx="9652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 name="Freeform 101">
              <a:extLst>
                <a:ext uri="{FF2B5EF4-FFF2-40B4-BE49-F238E27FC236}">
                  <a16:creationId xmlns:a16="http://schemas.microsoft.com/office/drawing/2014/main" xmlns="" id="{8BCB7F74-91A8-4558-8E37-3299CAB5BDA0}"/>
                </a:ext>
              </a:extLst>
            </p:cNvPr>
            <p:cNvSpPr>
              <a:spLocks/>
            </p:cNvSpPr>
            <p:nvPr/>
          </p:nvSpPr>
          <p:spPr bwMode="auto">
            <a:xfrm>
              <a:off x="5495926" y="3317876"/>
              <a:ext cx="677863" cy="747713"/>
            </a:xfrm>
            <a:custGeom>
              <a:avLst/>
              <a:gdLst>
                <a:gd name="T0" fmla="*/ 11 w 427"/>
                <a:gd name="T1" fmla="*/ 471 h 471"/>
                <a:gd name="T2" fmla="*/ 370 w 427"/>
                <a:gd name="T3" fmla="*/ 471 h 471"/>
                <a:gd name="T4" fmla="*/ 370 w 427"/>
                <a:gd name="T5" fmla="*/ 471 h 471"/>
                <a:gd name="T6" fmla="*/ 374 w 427"/>
                <a:gd name="T7" fmla="*/ 471 h 471"/>
                <a:gd name="T8" fmla="*/ 378 w 427"/>
                <a:gd name="T9" fmla="*/ 469 h 471"/>
                <a:gd name="T10" fmla="*/ 380 w 427"/>
                <a:gd name="T11" fmla="*/ 465 h 471"/>
                <a:gd name="T12" fmla="*/ 380 w 427"/>
                <a:gd name="T13" fmla="*/ 462 h 471"/>
                <a:gd name="T14" fmla="*/ 380 w 427"/>
                <a:gd name="T15" fmla="*/ 345 h 471"/>
                <a:gd name="T16" fmla="*/ 380 w 427"/>
                <a:gd name="T17" fmla="*/ 175 h 471"/>
                <a:gd name="T18" fmla="*/ 380 w 427"/>
                <a:gd name="T19" fmla="*/ 49 h 471"/>
                <a:gd name="T20" fmla="*/ 380 w 427"/>
                <a:gd name="T21" fmla="*/ 49 h 471"/>
                <a:gd name="T22" fmla="*/ 381 w 427"/>
                <a:gd name="T23" fmla="*/ 38 h 471"/>
                <a:gd name="T24" fmla="*/ 383 w 427"/>
                <a:gd name="T25" fmla="*/ 29 h 471"/>
                <a:gd name="T26" fmla="*/ 387 w 427"/>
                <a:gd name="T27" fmla="*/ 22 h 471"/>
                <a:gd name="T28" fmla="*/ 392 w 427"/>
                <a:gd name="T29" fmla="*/ 14 h 471"/>
                <a:gd name="T30" fmla="*/ 398 w 427"/>
                <a:gd name="T31" fmla="*/ 7 h 471"/>
                <a:gd name="T32" fmla="*/ 407 w 427"/>
                <a:gd name="T33" fmla="*/ 3 h 471"/>
                <a:gd name="T34" fmla="*/ 416 w 427"/>
                <a:gd name="T35" fmla="*/ 0 h 471"/>
                <a:gd name="T36" fmla="*/ 427 w 427"/>
                <a:gd name="T37" fmla="*/ 0 h 471"/>
                <a:gd name="T38" fmla="*/ 55 w 427"/>
                <a:gd name="T39" fmla="*/ 0 h 471"/>
                <a:gd name="T40" fmla="*/ 55 w 427"/>
                <a:gd name="T41" fmla="*/ 0 h 471"/>
                <a:gd name="T42" fmla="*/ 44 w 427"/>
                <a:gd name="T43" fmla="*/ 0 h 471"/>
                <a:gd name="T44" fmla="*/ 33 w 427"/>
                <a:gd name="T45" fmla="*/ 3 h 471"/>
                <a:gd name="T46" fmla="*/ 24 w 427"/>
                <a:gd name="T47" fmla="*/ 7 h 471"/>
                <a:gd name="T48" fmla="*/ 16 w 427"/>
                <a:gd name="T49" fmla="*/ 14 h 471"/>
                <a:gd name="T50" fmla="*/ 9 w 427"/>
                <a:gd name="T51" fmla="*/ 22 h 471"/>
                <a:gd name="T52" fmla="*/ 5 w 427"/>
                <a:gd name="T53" fmla="*/ 29 h 471"/>
                <a:gd name="T54" fmla="*/ 2 w 427"/>
                <a:gd name="T55" fmla="*/ 38 h 471"/>
                <a:gd name="T56" fmla="*/ 0 w 427"/>
                <a:gd name="T57" fmla="*/ 49 h 471"/>
                <a:gd name="T58" fmla="*/ 0 w 427"/>
                <a:gd name="T59" fmla="*/ 175 h 471"/>
                <a:gd name="T60" fmla="*/ 0 w 427"/>
                <a:gd name="T61" fmla="*/ 345 h 471"/>
                <a:gd name="T62" fmla="*/ 0 w 427"/>
                <a:gd name="T63" fmla="*/ 462 h 471"/>
                <a:gd name="T64" fmla="*/ 0 w 427"/>
                <a:gd name="T65" fmla="*/ 462 h 471"/>
                <a:gd name="T66" fmla="*/ 2 w 427"/>
                <a:gd name="T67" fmla="*/ 465 h 471"/>
                <a:gd name="T68" fmla="*/ 3 w 427"/>
                <a:gd name="T69" fmla="*/ 469 h 471"/>
                <a:gd name="T70" fmla="*/ 5 w 427"/>
                <a:gd name="T71" fmla="*/ 471 h 471"/>
                <a:gd name="T72" fmla="*/ 11 w 427"/>
                <a:gd name="T73" fmla="*/ 471 h 471"/>
                <a:gd name="T74" fmla="*/ 11 w 427"/>
                <a:gd name="T75" fmla="*/ 471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7" h="471">
                  <a:moveTo>
                    <a:pt x="11" y="471"/>
                  </a:moveTo>
                  <a:lnTo>
                    <a:pt x="370" y="471"/>
                  </a:lnTo>
                  <a:lnTo>
                    <a:pt x="370" y="471"/>
                  </a:lnTo>
                  <a:lnTo>
                    <a:pt x="374" y="471"/>
                  </a:lnTo>
                  <a:lnTo>
                    <a:pt x="378" y="469"/>
                  </a:lnTo>
                  <a:lnTo>
                    <a:pt x="380" y="465"/>
                  </a:lnTo>
                  <a:lnTo>
                    <a:pt x="380" y="462"/>
                  </a:lnTo>
                  <a:lnTo>
                    <a:pt x="380" y="345"/>
                  </a:lnTo>
                  <a:lnTo>
                    <a:pt x="380" y="175"/>
                  </a:lnTo>
                  <a:lnTo>
                    <a:pt x="380" y="49"/>
                  </a:lnTo>
                  <a:lnTo>
                    <a:pt x="380" y="49"/>
                  </a:lnTo>
                  <a:lnTo>
                    <a:pt x="381" y="38"/>
                  </a:lnTo>
                  <a:lnTo>
                    <a:pt x="383" y="29"/>
                  </a:lnTo>
                  <a:lnTo>
                    <a:pt x="387" y="22"/>
                  </a:lnTo>
                  <a:lnTo>
                    <a:pt x="392" y="14"/>
                  </a:lnTo>
                  <a:lnTo>
                    <a:pt x="398" y="7"/>
                  </a:lnTo>
                  <a:lnTo>
                    <a:pt x="407" y="3"/>
                  </a:lnTo>
                  <a:lnTo>
                    <a:pt x="416" y="0"/>
                  </a:lnTo>
                  <a:lnTo>
                    <a:pt x="427" y="0"/>
                  </a:lnTo>
                  <a:lnTo>
                    <a:pt x="55" y="0"/>
                  </a:lnTo>
                  <a:lnTo>
                    <a:pt x="55" y="0"/>
                  </a:lnTo>
                  <a:lnTo>
                    <a:pt x="44" y="0"/>
                  </a:lnTo>
                  <a:lnTo>
                    <a:pt x="33" y="3"/>
                  </a:lnTo>
                  <a:lnTo>
                    <a:pt x="24" y="7"/>
                  </a:lnTo>
                  <a:lnTo>
                    <a:pt x="16" y="14"/>
                  </a:lnTo>
                  <a:lnTo>
                    <a:pt x="9" y="22"/>
                  </a:lnTo>
                  <a:lnTo>
                    <a:pt x="5" y="29"/>
                  </a:lnTo>
                  <a:lnTo>
                    <a:pt x="2" y="38"/>
                  </a:lnTo>
                  <a:lnTo>
                    <a:pt x="0" y="49"/>
                  </a:lnTo>
                  <a:lnTo>
                    <a:pt x="0" y="175"/>
                  </a:lnTo>
                  <a:lnTo>
                    <a:pt x="0" y="345"/>
                  </a:lnTo>
                  <a:lnTo>
                    <a:pt x="0" y="462"/>
                  </a:lnTo>
                  <a:lnTo>
                    <a:pt x="0" y="462"/>
                  </a:lnTo>
                  <a:lnTo>
                    <a:pt x="2" y="465"/>
                  </a:lnTo>
                  <a:lnTo>
                    <a:pt x="3" y="469"/>
                  </a:lnTo>
                  <a:lnTo>
                    <a:pt x="5" y="471"/>
                  </a:lnTo>
                  <a:lnTo>
                    <a:pt x="11" y="471"/>
                  </a:lnTo>
                  <a:lnTo>
                    <a:pt x="11" y="4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97" name="Freeform 102">
              <a:extLst>
                <a:ext uri="{FF2B5EF4-FFF2-40B4-BE49-F238E27FC236}">
                  <a16:creationId xmlns:a16="http://schemas.microsoft.com/office/drawing/2014/main" xmlns="" id="{8B1DA718-C208-4F9B-9895-D8A0F0EA5864}"/>
                </a:ext>
              </a:extLst>
            </p:cNvPr>
            <p:cNvSpPr>
              <a:spLocks/>
            </p:cNvSpPr>
            <p:nvPr/>
          </p:nvSpPr>
          <p:spPr bwMode="auto">
            <a:xfrm>
              <a:off x="5588001" y="3543301"/>
              <a:ext cx="414338" cy="20638"/>
            </a:xfrm>
            <a:custGeom>
              <a:avLst/>
              <a:gdLst>
                <a:gd name="T0" fmla="*/ 256 w 261"/>
                <a:gd name="T1" fmla="*/ 13 h 13"/>
                <a:gd name="T2" fmla="*/ 6 w 261"/>
                <a:gd name="T3" fmla="*/ 13 h 13"/>
                <a:gd name="T4" fmla="*/ 6 w 261"/>
                <a:gd name="T5" fmla="*/ 13 h 13"/>
                <a:gd name="T6" fmla="*/ 2 w 261"/>
                <a:gd name="T7" fmla="*/ 11 h 13"/>
                <a:gd name="T8" fmla="*/ 0 w 261"/>
                <a:gd name="T9" fmla="*/ 6 h 13"/>
                <a:gd name="T10" fmla="*/ 0 w 261"/>
                <a:gd name="T11" fmla="*/ 6 h 13"/>
                <a:gd name="T12" fmla="*/ 2 w 261"/>
                <a:gd name="T13" fmla="*/ 2 h 13"/>
                <a:gd name="T14" fmla="*/ 6 w 261"/>
                <a:gd name="T15" fmla="*/ 0 h 13"/>
                <a:gd name="T16" fmla="*/ 256 w 261"/>
                <a:gd name="T17" fmla="*/ 0 h 13"/>
                <a:gd name="T18" fmla="*/ 256 w 261"/>
                <a:gd name="T19" fmla="*/ 0 h 13"/>
                <a:gd name="T20" fmla="*/ 259 w 261"/>
                <a:gd name="T21" fmla="*/ 2 h 13"/>
                <a:gd name="T22" fmla="*/ 261 w 261"/>
                <a:gd name="T23" fmla="*/ 6 h 13"/>
                <a:gd name="T24" fmla="*/ 261 w 261"/>
                <a:gd name="T25" fmla="*/ 6 h 13"/>
                <a:gd name="T26" fmla="*/ 259 w 261"/>
                <a:gd name="T27" fmla="*/ 11 h 13"/>
                <a:gd name="T28" fmla="*/ 256 w 261"/>
                <a:gd name="T29" fmla="*/ 13 h 13"/>
                <a:gd name="T30" fmla="*/ 256 w 261"/>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1" h="13">
                  <a:moveTo>
                    <a:pt x="256" y="13"/>
                  </a:moveTo>
                  <a:lnTo>
                    <a:pt x="6" y="13"/>
                  </a:lnTo>
                  <a:lnTo>
                    <a:pt x="6" y="13"/>
                  </a:lnTo>
                  <a:lnTo>
                    <a:pt x="2" y="11"/>
                  </a:lnTo>
                  <a:lnTo>
                    <a:pt x="0" y="6"/>
                  </a:lnTo>
                  <a:lnTo>
                    <a:pt x="0" y="6"/>
                  </a:lnTo>
                  <a:lnTo>
                    <a:pt x="2" y="2"/>
                  </a:lnTo>
                  <a:lnTo>
                    <a:pt x="6" y="0"/>
                  </a:lnTo>
                  <a:lnTo>
                    <a:pt x="256" y="0"/>
                  </a:lnTo>
                  <a:lnTo>
                    <a:pt x="256" y="0"/>
                  </a:lnTo>
                  <a:lnTo>
                    <a:pt x="259" y="2"/>
                  </a:lnTo>
                  <a:lnTo>
                    <a:pt x="261" y="6"/>
                  </a:lnTo>
                  <a:lnTo>
                    <a:pt x="261" y="6"/>
                  </a:lnTo>
                  <a:lnTo>
                    <a:pt x="259" y="11"/>
                  </a:lnTo>
                  <a:lnTo>
                    <a:pt x="256" y="13"/>
                  </a:lnTo>
                  <a:lnTo>
                    <a:pt x="256" y="13"/>
                  </a:lnTo>
                  <a:close/>
                </a:path>
              </a:pathLst>
            </a:custGeom>
            <a:solidFill>
              <a:srgbClr val="C7C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98" name="Freeform 103">
              <a:extLst>
                <a:ext uri="{FF2B5EF4-FFF2-40B4-BE49-F238E27FC236}">
                  <a16:creationId xmlns:a16="http://schemas.microsoft.com/office/drawing/2014/main" xmlns="" id="{4092E218-EDEB-42D3-ADD6-24C26BF7B9DF}"/>
                </a:ext>
              </a:extLst>
            </p:cNvPr>
            <p:cNvSpPr>
              <a:spLocks/>
            </p:cNvSpPr>
            <p:nvPr/>
          </p:nvSpPr>
          <p:spPr bwMode="auto">
            <a:xfrm>
              <a:off x="5668963" y="3479801"/>
              <a:ext cx="252413" cy="20638"/>
            </a:xfrm>
            <a:custGeom>
              <a:avLst/>
              <a:gdLst>
                <a:gd name="T0" fmla="*/ 152 w 159"/>
                <a:gd name="T1" fmla="*/ 13 h 13"/>
                <a:gd name="T2" fmla="*/ 8 w 159"/>
                <a:gd name="T3" fmla="*/ 13 h 13"/>
                <a:gd name="T4" fmla="*/ 8 w 159"/>
                <a:gd name="T5" fmla="*/ 13 h 13"/>
                <a:gd name="T6" fmla="*/ 2 w 159"/>
                <a:gd name="T7" fmla="*/ 11 h 13"/>
                <a:gd name="T8" fmla="*/ 0 w 159"/>
                <a:gd name="T9" fmla="*/ 5 h 13"/>
                <a:gd name="T10" fmla="*/ 0 w 159"/>
                <a:gd name="T11" fmla="*/ 5 h 13"/>
                <a:gd name="T12" fmla="*/ 2 w 159"/>
                <a:gd name="T13" fmla="*/ 2 h 13"/>
                <a:gd name="T14" fmla="*/ 8 w 159"/>
                <a:gd name="T15" fmla="*/ 0 h 13"/>
                <a:gd name="T16" fmla="*/ 152 w 159"/>
                <a:gd name="T17" fmla="*/ 0 h 13"/>
                <a:gd name="T18" fmla="*/ 152 w 159"/>
                <a:gd name="T19" fmla="*/ 0 h 13"/>
                <a:gd name="T20" fmla="*/ 157 w 159"/>
                <a:gd name="T21" fmla="*/ 2 h 13"/>
                <a:gd name="T22" fmla="*/ 159 w 159"/>
                <a:gd name="T23" fmla="*/ 5 h 13"/>
                <a:gd name="T24" fmla="*/ 159 w 159"/>
                <a:gd name="T25" fmla="*/ 5 h 13"/>
                <a:gd name="T26" fmla="*/ 157 w 159"/>
                <a:gd name="T27" fmla="*/ 11 h 13"/>
                <a:gd name="T28" fmla="*/ 152 w 159"/>
                <a:gd name="T29" fmla="*/ 13 h 13"/>
                <a:gd name="T30" fmla="*/ 152 w 159"/>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9" h="13">
                  <a:moveTo>
                    <a:pt x="152" y="13"/>
                  </a:moveTo>
                  <a:lnTo>
                    <a:pt x="8" y="13"/>
                  </a:lnTo>
                  <a:lnTo>
                    <a:pt x="8" y="13"/>
                  </a:lnTo>
                  <a:lnTo>
                    <a:pt x="2" y="11"/>
                  </a:lnTo>
                  <a:lnTo>
                    <a:pt x="0" y="5"/>
                  </a:lnTo>
                  <a:lnTo>
                    <a:pt x="0" y="5"/>
                  </a:lnTo>
                  <a:lnTo>
                    <a:pt x="2" y="2"/>
                  </a:lnTo>
                  <a:lnTo>
                    <a:pt x="8" y="0"/>
                  </a:lnTo>
                  <a:lnTo>
                    <a:pt x="152" y="0"/>
                  </a:lnTo>
                  <a:lnTo>
                    <a:pt x="152" y="0"/>
                  </a:lnTo>
                  <a:lnTo>
                    <a:pt x="157" y="2"/>
                  </a:lnTo>
                  <a:lnTo>
                    <a:pt x="159" y="5"/>
                  </a:lnTo>
                  <a:lnTo>
                    <a:pt x="159" y="5"/>
                  </a:lnTo>
                  <a:lnTo>
                    <a:pt x="157" y="11"/>
                  </a:lnTo>
                  <a:lnTo>
                    <a:pt x="152" y="13"/>
                  </a:lnTo>
                  <a:lnTo>
                    <a:pt x="152" y="13"/>
                  </a:lnTo>
                  <a:close/>
                </a:path>
              </a:pathLst>
            </a:custGeom>
            <a:solidFill>
              <a:srgbClr val="C7C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99" name="Freeform 104">
              <a:extLst>
                <a:ext uri="{FF2B5EF4-FFF2-40B4-BE49-F238E27FC236}">
                  <a16:creationId xmlns:a16="http://schemas.microsoft.com/office/drawing/2014/main" xmlns="" id="{7C6C08B8-4190-4372-A542-78DB7ABAA272}"/>
                </a:ext>
              </a:extLst>
            </p:cNvPr>
            <p:cNvSpPr>
              <a:spLocks/>
            </p:cNvSpPr>
            <p:nvPr/>
          </p:nvSpPr>
          <p:spPr bwMode="auto">
            <a:xfrm>
              <a:off x="5588001" y="3595689"/>
              <a:ext cx="414338" cy="20638"/>
            </a:xfrm>
            <a:custGeom>
              <a:avLst/>
              <a:gdLst>
                <a:gd name="T0" fmla="*/ 256 w 261"/>
                <a:gd name="T1" fmla="*/ 13 h 13"/>
                <a:gd name="T2" fmla="*/ 6 w 261"/>
                <a:gd name="T3" fmla="*/ 13 h 13"/>
                <a:gd name="T4" fmla="*/ 6 w 261"/>
                <a:gd name="T5" fmla="*/ 13 h 13"/>
                <a:gd name="T6" fmla="*/ 2 w 261"/>
                <a:gd name="T7" fmla="*/ 11 h 13"/>
                <a:gd name="T8" fmla="*/ 0 w 261"/>
                <a:gd name="T9" fmla="*/ 7 h 13"/>
                <a:gd name="T10" fmla="*/ 0 w 261"/>
                <a:gd name="T11" fmla="*/ 7 h 13"/>
                <a:gd name="T12" fmla="*/ 2 w 261"/>
                <a:gd name="T13" fmla="*/ 2 h 13"/>
                <a:gd name="T14" fmla="*/ 6 w 261"/>
                <a:gd name="T15" fmla="*/ 0 h 13"/>
                <a:gd name="T16" fmla="*/ 256 w 261"/>
                <a:gd name="T17" fmla="*/ 0 h 13"/>
                <a:gd name="T18" fmla="*/ 256 w 261"/>
                <a:gd name="T19" fmla="*/ 0 h 13"/>
                <a:gd name="T20" fmla="*/ 259 w 261"/>
                <a:gd name="T21" fmla="*/ 2 h 13"/>
                <a:gd name="T22" fmla="*/ 261 w 261"/>
                <a:gd name="T23" fmla="*/ 7 h 13"/>
                <a:gd name="T24" fmla="*/ 261 w 261"/>
                <a:gd name="T25" fmla="*/ 7 h 13"/>
                <a:gd name="T26" fmla="*/ 259 w 261"/>
                <a:gd name="T27" fmla="*/ 11 h 13"/>
                <a:gd name="T28" fmla="*/ 256 w 261"/>
                <a:gd name="T29" fmla="*/ 13 h 13"/>
                <a:gd name="T30" fmla="*/ 256 w 261"/>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1" h="13">
                  <a:moveTo>
                    <a:pt x="256" y="13"/>
                  </a:moveTo>
                  <a:lnTo>
                    <a:pt x="6" y="13"/>
                  </a:lnTo>
                  <a:lnTo>
                    <a:pt x="6" y="13"/>
                  </a:lnTo>
                  <a:lnTo>
                    <a:pt x="2" y="11"/>
                  </a:lnTo>
                  <a:lnTo>
                    <a:pt x="0" y="7"/>
                  </a:lnTo>
                  <a:lnTo>
                    <a:pt x="0" y="7"/>
                  </a:lnTo>
                  <a:lnTo>
                    <a:pt x="2" y="2"/>
                  </a:lnTo>
                  <a:lnTo>
                    <a:pt x="6" y="0"/>
                  </a:lnTo>
                  <a:lnTo>
                    <a:pt x="256" y="0"/>
                  </a:lnTo>
                  <a:lnTo>
                    <a:pt x="256" y="0"/>
                  </a:lnTo>
                  <a:lnTo>
                    <a:pt x="259" y="2"/>
                  </a:lnTo>
                  <a:lnTo>
                    <a:pt x="261" y="7"/>
                  </a:lnTo>
                  <a:lnTo>
                    <a:pt x="261" y="7"/>
                  </a:lnTo>
                  <a:lnTo>
                    <a:pt x="259" y="11"/>
                  </a:lnTo>
                  <a:lnTo>
                    <a:pt x="256" y="13"/>
                  </a:lnTo>
                  <a:lnTo>
                    <a:pt x="256" y="13"/>
                  </a:lnTo>
                  <a:close/>
                </a:path>
              </a:pathLst>
            </a:custGeom>
            <a:solidFill>
              <a:srgbClr val="C7C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00" name="Freeform 105">
              <a:extLst>
                <a:ext uri="{FF2B5EF4-FFF2-40B4-BE49-F238E27FC236}">
                  <a16:creationId xmlns:a16="http://schemas.microsoft.com/office/drawing/2014/main" xmlns="" id="{C42CBE1F-3146-48DC-AE0F-4B254C36ECDE}"/>
                </a:ext>
              </a:extLst>
            </p:cNvPr>
            <p:cNvSpPr>
              <a:spLocks/>
            </p:cNvSpPr>
            <p:nvPr/>
          </p:nvSpPr>
          <p:spPr bwMode="auto">
            <a:xfrm>
              <a:off x="5588001" y="3651251"/>
              <a:ext cx="414338" cy="17463"/>
            </a:xfrm>
            <a:custGeom>
              <a:avLst/>
              <a:gdLst>
                <a:gd name="T0" fmla="*/ 256 w 261"/>
                <a:gd name="T1" fmla="*/ 11 h 11"/>
                <a:gd name="T2" fmla="*/ 6 w 261"/>
                <a:gd name="T3" fmla="*/ 11 h 11"/>
                <a:gd name="T4" fmla="*/ 6 w 261"/>
                <a:gd name="T5" fmla="*/ 11 h 11"/>
                <a:gd name="T6" fmla="*/ 2 w 261"/>
                <a:gd name="T7" fmla="*/ 9 h 11"/>
                <a:gd name="T8" fmla="*/ 0 w 261"/>
                <a:gd name="T9" fmla="*/ 5 h 11"/>
                <a:gd name="T10" fmla="*/ 0 w 261"/>
                <a:gd name="T11" fmla="*/ 5 h 11"/>
                <a:gd name="T12" fmla="*/ 2 w 261"/>
                <a:gd name="T13" fmla="*/ 2 h 11"/>
                <a:gd name="T14" fmla="*/ 6 w 261"/>
                <a:gd name="T15" fmla="*/ 0 h 11"/>
                <a:gd name="T16" fmla="*/ 256 w 261"/>
                <a:gd name="T17" fmla="*/ 0 h 11"/>
                <a:gd name="T18" fmla="*/ 256 w 261"/>
                <a:gd name="T19" fmla="*/ 0 h 11"/>
                <a:gd name="T20" fmla="*/ 259 w 261"/>
                <a:gd name="T21" fmla="*/ 2 h 11"/>
                <a:gd name="T22" fmla="*/ 261 w 261"/>
                <a:gd name="T23" fmla="*/ 5 h 11"/>
                <a:gd name="T24" fmla="*/ 261 w 261"/>
                <a:gd name="T25" fmla="*/ 5 h 11"/>
                <a:gd name="T26" fmla="*/ 259 w 261"/>
                <a:gd name="T27" fmla="*/ 9 h 11"/>
                <a:gd name="T28" fmla="*/ 256 w 261"/>
                <a:gd name="T29" fmla="*/ 11 h 11"/>
                <a:gd name="T30" fmla="*/ 256 w 261"/>
                <a:gd name="T31"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1" h="11">
                  <a:moveTo>
                    <a:pt x="256" y="11"/>
                  </a:moveTo>
                  <a:lnTo>
                    <a:pt x="6" y="11"/>
                  </a:lnTo>
                  <a:lnTo>
                    <a:pt x="6" y="11"/>
                  </a:lnTo>
                  <a:lnTo>
                    <a:pt x="2" y="9"/>
                  </a:lnTo>
                  <a:lnTo>
                    <a:pt x="0" y="5"/>
                  </a:lnTo>
                  <a:lnTo>
                    <a:pt x="0" y="5"/>
                  </a:lnTo>
                  <a:lnTo>
                    <a:pt x="2" y="2"/>
                  </a:lnTo>
                  <a:lnTo>
                    <a:pt x="6" y="0"/>
                  </a:lnTo>
                  <a:lnTo>
                    <a:pt x="256" y="0"/>
                  </a:lnTo>
                  <a:lnTo>
                    <a:pt x="256" y="0"/>
                  </a:lnTo>
                  <a:lnTo>
                    <a:pt x="259" y="2"/>
                  </a:lnTo>
                  <a:lnTo>
                    <a:pt x="261" y="5"/>
                  </a:lnTo>
                  <a:lnTo>
                    <a:pt x="261" y="5"/>
                  </a:lnTo>
                  <a:lnTo>
                    <a:pt x="259" y="9"/>
                  </a:lnTo>
                  <a:lnTo>
                    <a:pt x="256" y="11"/>
                  </a:lnTo>
                  <a:lnTo>
                    <a:pt x="256" y="11"/>
                  </a:lnTo>
                  <a:close/>
                </a:path>
              </a:pathLst>
            </a:custGeom>
            <a:solidFill>
              <a:srgbClr val="C7C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01" name="Freeform 106">
              <a:extLst>
                <a:ext uri="{FF2B5EF4-FFF2-40B4-BE49-F238E27FC236}">
                  <a16:creationId xmlns:a16="http://schemas.microsoft.com/office/drawing/2014/main" xmlns="" id="{F85DCD18-1E49-402D-9B01-3C30EA5A4B33}"/>
                </a:ext>
              </a:extLst>
            </p:cNvPr>
            <p:cNvSpPr>
              <a:spLocks/>
            </p:cNvSpPr>
            <p:nvPr/>
          </p:nvSpPr>
          <p:spPr bwMode="auto">
            <a:xfrm>
              <a:off x="5588001" y="3703639"/>
              <a:ext cx="414338" cy="19050"/>
            </a:xfrm>
            <a:custGeom>
              <a:avLst/>
              <a:gdLst>
                <a:gd name="T0" fmla="*/ 256 w 261"/>
                <a:gd name="T1" fmla="*/ 12 h 12"/>
                <a:gd name="T2" fmla="*/ 6 w 261"/>
                <a:gd name="T3" fmla="*/ 12 h 12"/>
                <a:gd name="T4" fmla="*/ 6 w 261"/>
                <a:gd name="T5" fmla="*/ 12 h 12"/>
                <a:gd name="T6" fmla="*/ 2 w 261"/>
                <a:gd name="T7" fmla="*/ 11 h 12"/>
                <a:gd name="T8" fmla="*/ 0 w 261"/>
                <a:gd name="T9" fmla="*/ 5 h 12"/>
                <a:gd name="T10" fmla="*/ 0 w 261"/>
                <a:gd name="T11" fmla="*/ 5 h 12"/>
                <a:gd name="T12" fmla="*/ 2 w 261"/>
                <a:gd name="T13" fmla="*/ 1 h 12"/>
                <a:gd name="T14" fmla="*/ 6 w 261"/>
                <a:gd name="T15" fmla="*/ 0 h 12"/>
                <a:gd name="T16" fmla="*/ 256 w 261"/>
                <a:gd name="T17" fmla="*/ 0 h 12"/>
                <a:gd name="T18" fmla="*/ 256 w 261"/>
                <a:gd name="T19" fmla="*/ 0 h 12"/>
                <a:gd name="T20" fmla="*/ 259 w 261"/>
                <a:gd name="T21" fmla="*/ 1 h 12"/>
                <a:gd name="T22" fmla="*/ 261 w 261"/>
                <a:gd name="T23" fmla="*/ 5 h 12"/>
                <a:gd name="T24" fmla="*/ 261 w 261"/>
                <a:gd name="T25" fmla="*/ 5 h 12"/>
                <a:gd name="T26" fmla="*/ 259 w 261"/>
                <a:gd name="T27" fmla="*/ 11 h 12"/>
                <a:gd name="T28" fmla="*/ 256 w 261"/>
                <a:gd name="T29" fmla="*/ 12 h 12"/>
                <a:gd name="T30" fmla="*/ 256 w 261"/>
                <a:gd name="T3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1" h="12">
                  <a:moveTo>
                    <a:pt x="256" y="12"/>
                  </a:moveTo>
                  <a:lnTo>
                    <a:pt x="6" y="12"/>
                  </a:lnTo>
                  <a:lnTo>
                    <a:pt x="6" y="12"/>
                  </a:lnTo>
                  <a:lnTo>
                    <a:pt x="2" y="11"/>
                  </a:lnTo>
                  <a:lnTo>
                    <a:pt x="0" y="5"/>
                  </a:lnTo>
                  <a:lnTo>
                    <a:pt x="0" y="5"/>
                  </a:lnTo>
                  <a:lnTo>
                    <a:pt x="2" y="1"/>
                  </a:lnTo>
                  <a:lnTo>
                    <a:pt x="6" y="0"/>
                  </a:lnTo>
                  <a:lnTo>
                    <a:pt x="256" y="0"/>
                  </a:lnTo>
                  <a:lnTo>
                    <a:pt x="256" y="0"/>
                  </a:lnTo>
                  <a:lnTo>
                    <a:pt x="259" y="1"/>
                  </a:lnTo>
                  <a:lnTo>
                    <a:pt x="261" y="5"/>
                  </a:lnTo>
                  <a:lnTo>
                    <a:pt x="261" y="5"/>
                  </a:lnTo>
                  <a:lnTo>
                    <a:pt x="259" y="11"/>
                  </a:lnTo>
                  <a:lnTo>
                    <a:pt x="256" y="12"/>
                  </a:lnTo>
                  <a:lnTo>
                    <a:pt x="256" y="12"/>
                  </a:lnTo>
                  <a:close/>
                </a:path>
              </a:pathLst>
            </a:custGeom>
            <a:solidFill>
              <a:srgbClr val="C7C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02" name="Freeform 107">
              <a:extLst>
                <a:ext uri="{FF2B5EF4-FFF2-40B4-BE49-F238E27FC236}">
                  <a16:creationId xmlns:a16="http://schemas.microsoft.com/office/drawing/2014/main" xmlns="" id="{0F6A3C15-582C-487D-A6A2-BABE99EC19A1}"/>
                </a:ext>
              </a:extLst>
            </p:cNvPr>
            <p:cNvSpPr>
              <a:spLocks/>
            </p:cNvSpPr>
            <p:nvPr/>
          </p:nvSpPr>
          <p:spPr bwMode="auto">
            <a:xfrm>
              <a:off x="5588001" y="3754439"/>
              <a:ext cx="414338" cy="20638"/>
            </a:xfrm>
            <a:custGeom>
              <a:avLst/>
              <a:gdLst>
                <a:gd name="T0" fmla="*/ 256 w 261"/>
                <a:gd name="T1" fmla="*/ 13 h 13"/>
                <a:gd name="T2" fmla="*/ 6 w 261"/>
                <a:gd name="T3" fmla="*/ 13 h 13"/>
                <a:gd name="T4" fmla="*/ 6 w 261"/>
                <a:gd name="T5" fmla="*/ 13 h 13"/>
                <a:gd name="T6" fmla="*/ 2 w 261"/>
                <a:gd name="T7" fmla="*/ 11 h 13"/>
                <a:gd name="T8" fmla="*/ 0 w 261"/>
                <a:gd name="T9" fmla="*/ 8 h 13"/>
                <a:gd name="T10" fmla="*/ 0 w 261"/>
                <a:gd name="T11" fmla="*/ 8 h 13"/>
                <a:gd name="T12" fmla="*/ 2 w 261"/>
                <a:gd name="T13" fmla="*/ 2 h 13"/>
                <a:gd name="T14" fmla="*/ 6 w 261"/>
                <a:gd name="T15" fmla="*/ 0 h 13"/>
                <a:gd name="T16" fmla="*/ 256 w 261"/>
                <a:gd name="T17" fmla="*/ 0 h 13"/>
                <a:gd name="T18" fmla="*/ 256 w 261"/>
                <a:gd name="T19" fmla="*/ 0 h 13"/>
                <a:gd name="T20" fmla="*/ 259 w 261"/>
                <a:gd name="T21" fmla="*/ 2 h 13"/>
                <a:gd name="T22" fmla="*/ 261 w 261"/>
                <a:gd name="T23" fmla="*/ 8 h 13"/>
                <a:gd name="T24" fmla="*/ 261 w 261"/>
                <a:gd name="T25" fmla="*/ 8 h 13"/>
                <a:gd name="T26" fmla="*/ 259 w 261"/>
                <a:gd name="T27" fmla="*/ 11 h 13"/>
                <a:gd name="T28" fmla="*/ 256 w 261"/>
                <a:gd name="T29" fmla="*/ 13 h 13"/>
                <a:gd name="T30" fmla="*/ 256 w 261"/>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1" h="13">
                  <a:moveTo>
                    <a:pt x="256" y="13"/>
                  </a:moveTo>
                  <a:lnTo>
                    <a:pt x="6" y="13"/>
                  </a:lnTo>
                  <a:lnTo>
                    <a:pt x="6" y="13"/>
                  </a:lnTo>
                  <a:lnTo>
                    <a:pt x="2" y="11"/>
                  </a:lnTo>
                  <a:lnTo>
                    <a:pt x="0" y="8"/>
                  </a:lnTo>
                  <a:lnTo>
                    <a:pt x="0" y="8"/>
                  </a:lnTo>
                  <a:lnTo>
                    <a:pt x="2" y="2"/>
                  </a:lnTo>
                  <a:lnTo>
                    <a:pt x="6" y="0"/>
                  </a:lnTo>
                  <a:lnTo>
                    <a:pt x="256" y="0"/>
                  </a:lnTo>
                  <a:lnTo>
                    <a:pt x="256" y="0"/>
                  </a:lnTo>
                  <a:lnTo>
                    <a:pt x="259" y="2"/>
                  </a:lnTo>
                  <a:lnTo>
                    <a:pt x="261" y="8"/>
                  </a:lnTo>
                  <a:lnTo>
                    <a:pt x="261" y="8"/>
                  </a:lnTo>
                  <a:lnTo>
                    <a:pt x="259" y="11"/>
                  </a:lnTo>
                  <a:lnTo>
                    <a:pt x="256" y="13"/>
                  </a:lnTo>
                  <a:lnTo>
                    <a:pt x="256" y="13"/>
                  </a:lnTo>
                  <a:close/>
                </a:path>
              </a:pathLst>
            </a:custGeom>
            <a:solidFill>
              <a:srgbClr val="C7C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03" name="Freeform 108">
              <a:extLst>
                <a:ext uri="{FF2B5EF4-FFF2-40B4-BE49-F238E27FC236}">
                  <a16:creationId xmlns:a16="http://schemas.microsoft.com/office/drawing/2014/main" xmlns="" id="{B2950FCD-0527-482A-BD56-5BCEE8602B36}"/>
                </a:ext>
              </a:extLst>
            </p:cNvPr>
            <p:cNvSpPr>
              <a:spLocks/>
            </p:cNvSpPr>
            <p:nvPr/>
          </p:nvSpPr>
          <p:spPr bwMode="auto">
            <a:xfrm>
              <a:off x="5588001" y="3810001"/>
              <a:ext cx="269875" cy="17463"/>
            </a:xfrm>
            <a:custGeom>
              <a:avLst/>
              <a:gdLst>
                <a:gd name="T0" fmla="*/ 163 w 170"/>
                <a:gd name="T1" fmla="*/ 11 h 11"/>
                <a:gd name="T2" fmla="*/ 6 w 170"/>
                <a:gd name="T3" fmla="*/ 11 h 11"/>
                <a:gd name="T4" fmla="*/ 6 w 170"/>
                <a:gd name="T5" fmla="*/ 11 h 11"/>
                <a:gd name="T6" fmla="*/ 2 w 170"/>
                <a:gd name="T7" fmla="*/ 9 h 11"/>
                <a:gd name="T8" fmla="*/ 0 w 170"/>
                <a:gd name="T9" fmla="*/ 6 h 11"/>
                <a:gd name="T10" fmla="*/ 0 w 170"/>
                <a:gd name="T11" fmla="*/ 6 h 11"/>
                <a:gd name="T12" fmla="*/ 2 w 170"/>
                <a:gd name="T13" fmla="*/ 2 h 11"/>
                <a:gd name="T14" fmla="*/ 6 w 170"/>
                <a:gd name="T15" fmla="*/ 0 h 11"/>
                <a:gd name="T16" fmla="*/ 163 w 170"/>
                <a:gd name="T17" fmla="*/ 0 h 11"/>
                <a:gd name="T18" fmla="*/ 163 w 170"/>
                <a:gd name="T19" fmla="*/ 0 h 11"/>
                <a:gd name="T20" fmla="*/ 168 w 170"/>
                <a:gd name="T21" fmla="*/ 2 h 11"/>
                <a:gd name="T22" fmla="*/ 170 w 170"/>
                <a:gd name="T23" fmla="*/ 6 h 11"/>
                <a:gd name="T24" fmla="*/ 170 w 170"/>
                <a:gd name="T25" fmla="*/ 6 h 11"/>
                <a:gd name="T26" fmla="*/ 168 w 170"/>
                <a:gd name="T27" fmla="*/ 9 h 11"/>
                <a:gd name="T28" fmla="*/ 163 w 170"/>
                <a:gd name="T29" fmla="*/ 11 h 11"/>
                <a:gd name="T30" fmla="*/ 163 w 170"/>
                <a:gd name="T31"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11">
                  <a:moveTo>
                    <a:pt x="163" y="11"/>
                  </a:moveTo>
                  <a:lnTo>
                    <a:pt x="6" y="11"/>
                  </a:lnTo>
                  <a:lnTo>
                    <a:pt x="6" y="11"/>
                  </a:lnTo>
                  <a:lnTo>
                    <a:pt x="2" y="9"/>
                  </a:lnTo>
                  <a:lnTo>
                    <a:pt x="0" y="6"/>
                  </a:lnTo>
                  <a:lnTo>
                    <a:pt x="0" y="6"/>
                  </a:lnTo>
                  <a:lnTo>
                    <a:pt x="2" y="2"/>
                  </a:lnTo>
                  <a:lnTo>
                    <a:pt x="6" y="0"/>
                  </a:lnTo>
                  <a:lnTo>
                    <a:pt x="163" y="0"/>
                  </a:lnTo>
                  <a:lnTo>
                    <a:pt x="163" y="0"/>
                  </a:lnTo>
                  <a:lnTo>
                    <a:pt x="168" y="2"/>
                  </a:lnTo>
                  <a:lnTo>
                    <a:pt x="170" y="6"/>
                  </a:lnTo>
                  <a:lnTo>
                    <a:pt x="170" y="6"/>
                  </a:lnTo>
                  <a:lnTo>
                    <a:pt x="168" y="9"/>
                  </a:lnTo>
                  <a:lnTo>
                    <a:pt x="163" y="11"/>
                  </a:lnTo>
                  <a:lnTo>
                    <a:pt x="163" y="11"/>
                  </a:lnTo>
                  <a:close/>
                </a:path>
              </a:pathLst>
            </a:custGeom>
            <a:solidFill>
              <a:srgbClr val="C7C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04" name="Freeform 109">
              <a:extLst>
                <a:ext uri="{FF2B5EF4-FFF2-40B4-BE49-F238E27FC236}">
                  <a16:creationId xmlns:a16="http://schemas.microsoft.com/office/drawing/2014/main" xmlns="" id="{21CC11BA-7B44-4613-B5F1-3EDF7D5F157E}"/>
                </a:ext>
              </a:extLst>
            </p:cNvPr>
            <p:cNvSpPr>
              <a:spLocks/>
            </p:cNvSpPr>
            <p:nvPr/>
          </p:nvSpPr>
          <p:spPr bwMode="auto">
            <a:xfrm>
              <a:off x="5805488" y="3821114"/>
              <a:ext cx="501650" cy="595313"/>
            </a:xfrm>
            <a:custGeom>
              <a:avLst/>
              <a:gdLst>
                <a:gd name="T0" fmla="*/ 314 w 316"/>
                <a:gd name="T1" fmla="*/ 61 h 375"/>
                <a:gd name="T2" fmla="*/ 314 w 316"/>
                <a:gd name="T3" fmla="*/ 61 h 375"/>
                <a:gd name="T4" fmla="*/ 294 w 316"/>
                <a:gd name="T5" fmla="*/ 61 h 375"/>
                <a:gd name="T6" fmla="*/ 278 w 316"/>
                <a:gd name="T7" fmla="*/ 61 h 375"/>
                <a:gd name="T8" fmla="*/ 259 w 316"/>
                <a:gd name="T9" fmla="*/ 57 h 375"/>
                <a:gd name="T10" fmla="*/ 245 w 316"/>
                <a:gd name="T11" fmla="*/ 53 h 375"/>
                <a:gd name="T12" fmla="*/ 217 w 316"/>
                <a:gd name="T13" fmla="*/ 44 h 375"/>
                <a:gd name="T14" fmla="*/ 196 w 316"/>
                <a:gd name="T15" fmla="*/ 33 h 375"/>
                <a:gd name="T16" fmla="*/ 179 w 316"/>
                <a:gd name="T17" fmla="*/ 21 h 375"/>
                <a:gd name="T18" fmla="*/ 166 w 316"/>
                <a:gd name="T19" fmla="*/ 11 h 375"/>
                <a:gd name="T20" fmla="*/ 157 w 316"/>
                <a:gd name="T21" fmla="*/ 0 h 375"/>
                <a:gd name="T22" fmla="*/ 157 w 316"/>
                <a:gd name="T23" fmla="*/ 0 h 375"/>
                <a:gd name="T24" fmla="*/ 148 w 316"/>
                <a:gd name="T25" fmla="*/ 11 h 375"/>
                <a:gd name="T26" fmla="*/ 135 w 316"/>
                <a:gd name="T27" fmla="*/ 21 h 375"/>
                <a:gd name="T28" fmla="*/ 119 w 316"/>
                <a:gd name="T29" fmla="*/ 33 h 375"/>
                <a:gd name="T30" fmla="*/ 97 w 316"/>
                <a:gd name="T31" fmla="*/ 44 h 375"/>
                <a:gd name="T32" fmla="*/ 70 w 316"/>
                <a:gd name="T33" fmla="*/ 53 h 375"/>
                <a:gd name="T34" fmla="*/ 55 w 316"/>
                <a:gd name="T35" fmla="*/ 57 h 375"/>
                <a:gd name="T36" fmla="*/ 38 w 316"/>
                <a:gd name="T37" fmla="*/ 61 h 375"/>
                <a:gd name="T38" fmla="*/ 20 w 316"/>
                <a:gd name="T39" fmla="*/ 61 h 375"/>
                <a:gd name="T40" fmla="*/ 2 w 316"/>
                <a:gd name="T41" fmla="*/ 61 h 375"/>
                <a:gd name="T42" fmla="*/ 2 w 316"/>
                <a:gd name="T43" fmla="*/ 61 h 375"/>
                <a:gd name="T44" fmla="*/ 0 w 316"/>
                <a:gd name="T45" fmla="*/ 72 h 375"/>
                <a:gd name="T46" fmla="*/ 0 w 316"/>
                <a:gd name="T47" fmla="*/ 99 h 375"/>
                <a:gd name="T48" fmla="*/ 2 w 316"/>
                <a:gd name="T49" fmla="*/ 137 h 375"/>
                <a:gd name="T50" fmla="*/ 6 w 316"/>
                <a:gd name="T51" fmla="*/ 161 h 375"/>
                <a:gd name="T52" fmla="*/ 9 w 316"/>
                <a:gd name="T53" fmla="*/ 187 h 375"/>
                <a:gd name="T54" fmla="*/ 17 w 316"/>
                <a:gd name="T55" fmla="*/ 212 h 375"/>
                <a:gd name="T56" fmla="*/ 26 w 316"/>
                <a:gd name="T57" fmla="*/ 238 h 375"/>
                <a:gd name="T58" fmla="*/ 38 w 316"/>
                <a:gd name="T59" fmla="*/ 263 h 375"/>
                <a:gd name="T60" fmla="*/ 55 w 316"/>
                <a:gd name="T61" fmla="*/ 289 h 375"/>
                <a:gd name="T62" fmla="*/ 75 w 316"/>
                <a:gd name="T63" fmla="*/ 313 h 375"/>
                <a:gd name="T64" fmla="*/ 86 w 316"/>
                <a:gd name="T65" fmla="*/ 325 h 375"/>
                <a:gd name="T66" fmla="*/ 97 w 316"/>
                <a:gd name="T67" fmla="*/ 336 h 375"/>
                <a:gd name="T68" fmla="*/ 112 w 316"/>
                <a:gd name="T69" fmla="*/ 347 h 375"/>
                <a:gd name="T70" fmla="*/ 124 w 316"/>
                <a:gd name="T71" fmla="*/ 357 h 375"/>
                <a:gd name="T72" fmla="*/ 141 w 316"/>
                <a:gd name="T73" fmla="*/ 366 h 375"/>
                <a:gd name="T74" fmla="*/ 157 w 316"/>
                <a:gd name="T75" fmla="*/ 375 h 375"/>
                <a:gd name="T76" fmla="*/ 157 w 316"/>
                <a:gd name="T77" fmla="*/ 375 h 375"/>
                <a:gd name="T78" fmla="*/ 174 w 316"/>
                <a:gd name="T79" fmla="*/ 366 h 375"/>
                <a:gd name="T80" fmla="*/ 190 w 316"/>
                <a:gd name="T81" fmla="*/ 357 h 375"/>
                <a:gd name="T82" fmla="*/ 205 w 316"/>
                <a:gd name="T83" fmla="*/ 347 h 375"/>
                <a:gd name="T84" fmla="*/ 217 w 316"/>
                <a:gd name="T85" fmla="*/ 336 h 375"/>
                <a:gd name="T86" fmla="*/ 230 w 316"/>
                <a:gd name="T87" fmla="*/ 325 h 375"/>
                <a:gd name="T88" fmla="*/ 241 w 316"/>
                <a:gd name="T89" fmla="*/ 313 h 375"/>
                <a:gd name="T90" fmla="*/ 259 w 316"/>
                <a:gd name="T91" fmla="*/ 289 h 375"/>
                <a:gd name="T92" fmla="*/ 276 w 316"/>
                <a:gd name="T93" fmla="*/ 263 h 375"/>
                <a:gd name="T94" fmla="*/ 289 w 316"/>
                <a:gd name="T95" fmla="*/ 238 h 375"/>
                <a:gd name="T96" fmla="*/ 298 w 316"/>
                <a:gd name="T97" fmla="*/ 212 h 375"/>
                <a:gd name="T98" fmla="*/ 305 w 316"/>
                <a:gd name="T99" fmla="*/ 187 h 375"/>
                <a:gd name="T100" fmla="*/ 311 w 316"/>
                <a:gd name="T101" fmla="*/ 161 h 375"/>
                <a:gd name="T102" fmla="*/ 312 w 316"/>
                <a:gd name="T103" fmla="*/ 137 h 375"/>
                <a:gd name="T104" fmla="*/ 316 w 316"/>
                <a:gd name="T105" fmla="*/ 99 h 375"/>
                <a:gd name="T106" fmla="*/ 314 w 316"/>
                <a:gd name="T107" fmla="*/ 72 h 375"/>
                <a:gd name="T108" fmla="*/ 314 w 316"/>
                <a:gd name="T109" fmla="*/ 6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6" h="375">
                  <a:moveTo>
                    <a:pt x="314" y="61"/>
                  </a:moveTo>
                  <a:lnTo>
                    <a:pt x="314" y="61"/>
                  </a:lnTo>
                  <a:lnTo>
                    <a:pt x="294" y="61"/>
                  </a:lnTo>
                  <a:lnTo>
                    <a:pt x="278" y="61"/>
                  </a:lnTo>
                  <a:lnTo>
                    <a:pt x="259" y="57"/>
                  </a:lnTo>
                  <a:lnTo>
                    <a:pt x="245" y="53"/>
                  </a:lnTo>
                  <a:lnTo>
                    <a:pt x="217" y="44"/>
                  </a:lnTo>
                  <a:lnTo>
                    <a:pt x="196" y="33"/>
                  </a:lnTo>
                  <a:lnTo>
                    <a:pt x="179" y="21"/>
                  </a:lnTo>
                  <a:lnTo>
                    <a:pt x="166" y="11"/>
                  </a:lnTo>
                  <a:lnTo>
                    <a:pt x="157" y="0"/>
                  </a:lnTo>
                  <a:lnTo>
                    <a:pt x="157" y="0"/>
                  </a:lnTo>
                  <a:lnTo>
                    <a:pt x="148" y="11"/>
                  </a:lnTo>
                  <a:lnTo>
                    <a:pt x="135" y="21"/>
                  </a:lnTo>
                  <a:lnTo>
                    <a:pt x="119" y="33"/>
                  </a:lnTo>
                  <a:lnTo>
                    <a:pt x="97" y="44"/>
                  </a:lnTo>
                  <a:lnTo>
                    <a:pt x="70" y="53"/>
                  </a:lnTo>
                  <a:lnTo>
                    <a:pt x="55" y="57"/>
                  </a:lnTo>
                  <a:lnTo>
                    <a:pt x="38" y="61"/>
                  </a:lnTo>
                  <a:lnTo>
                    <a:pt x="20" y="61"/>
                  </a:lnTo>
                  <a:lnTo>
                    <a:pt x="2" y="61"/>
                  </a:lnTo>
                  <a:lnTo>
                    <a:pt x="2" y="61"/>
                  </a:lnTo>
                  <a:lnTo>
                    <a:pt x="0" y="72"/>
                  </a:lnTo>
                  <a:lnTo>
                    <a:pt x="0" y="99"/>
                  </a:lnTo>
                  <a:lnTo>
                    <a:pt x="2" y="137"/>
                  </a:lnTo>
                  <a:lnTo>
                    <a:pt x="6" y="161"/>
                  </a:lnTo>
                  <a:lnTo>
                    <a:pt x="9" y="187"/>
                  </a:lnTo>
                  <a:lnTo>
                    <a:pt x="17" y="212"/>
                  </a:lnTo>
                  <a:lnTo>
                    <a:pt x="26" y="238"/>
                  </a:lnTo>
                  <a:lnTo>
                    <a:pt x="38" y="263"/>
                  </a:lnTo>
                  <a:lnTo>
                    <a:pt x="55" y="289"/>
                  </a:lnTo>
                  <a:lnTo>
                    <a:pt x="75" y="313"/>
                  </a:lnTo>
                  <a:lnTo>
                    <a:pt x="86" y="325"/>
                  </a:lnTo>
                  <a:lnTo>
                    <a:pt x="97" y="336"/>
                  </a:lnTo>
                  <a:lnTo>
                    <a:pt x="112" y="347"/>
                  </a:lnTo>
                  <a:lnTo>
                    <a:pt x="124" y="357"/>
                  </a:lnTo>
                  <a:lnTo>
                    <a:pt x="141" y="366"/>
                  </a:lnTo>
                  <a:lnTo>
                    <a:pt x="157" y="375"/>
                  </a:lnTo>
                  <a:lnTo>
                    <a:pt x="157" y="375"/>
                  </a:lnTo>
                  <a:lnTo>
                    <a:pt x="174" y="366"/>
                  </a:lnTo>
                  <a:lnTo>
                    <a:pt x="190" y="357"/>
                  </a:lnTo>
                  <a:lnTo>
                    <a:pt x="205" y="347"/>
                  </a:lnTo>
                  <a:lnTo>
                    <a:pt x="217" y="336"/>
                  </a:lnTo>
                  <a:lnTo>
                    <a:pt x="230" y="325"/>
                  </a:lnTo>
                  <a:lnTo>
                    <a:pt x="241" y="313"/>
                  </a:lnTo>
                  <a:lnTo>
                    <a:pt x="259" y="289"/>
                  </a:lnTo>
                  <a:lnTo>
                    <a:pt x="276" y="263"/>
                  </a:lnTo>
                  <a:lnTo>
                    <a:pt x="289" y="238"/>
                  </a:lnTo>
                  <a:lnTo>
                    <a:pt x="298" y="212"/>
                  </a:lnTo>
                  <a:lnTo>
                    <a:pt x="305" y="187"/>
                  </a:lnTo>
                  <a:lnTo>
                    <a:pt x="311" y="161"/>
                  </a:lnTo>
                  <a:lnTo>
                    <a:pt x="312" y="137"/>
                  </a:lnTo>
                  <a:lnTo>
                    <a:pt x="316" y="99"/>
                  </a:lnTo>
                  <a:lnTo>
                    <a:pt x="314" y="72"/>
                  </a:lnTo>
                  <a:lnTo>
                    <a:pt x="314" y="61"/>
                  </a:lnTo>
                  <a:close/>
                </a:path>
              </a:pathLst>
            </a:custGeom>
            <a:solidFill>
              <a:srgbClr val="F68D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05" name="Freeform 110">
              <a:extLst>
                <a:ext uri="{FF2B5EF4-FFF2-40B4-BE49-F238E27FC236}">
                  <a16:creationId xmlns:a16="http://schemas.microsoft.com/office/drawing/2014/main" xmlns="" id="{89B6C9FA-4E46-4A24-8679-CB7B5CFCAECF}"/>
                </a:ext>
              </a:extLst>
            </p:cNvPr>
            <p:cNvSpPr>
              <a:spLocks/>
            </p:cNvSpPr>
            <p:nvPr/>
          </p:nvSpPr>
          <p:spPr bwMode="auto">
            <a:xfrm>
              <a:off x="5805488" y="3821114"/>
              <a:ext cx="501650" cy="595313"/>
            </a:xfrm>
            <a:custGeom>
              <a:avLst/>
              <a:gdLst>
                <a:gd name="T0" fmla="*/ 314 w 316"/>
                <a:gd name="T1" fmla="*/ 61 h 375"/>
                <a:gd name="T2" fmla="*/ 314 w 316"/>
                <a:gd name="T3" fmla="*/ 61 h 375"/>
                <a:gd name="T4" fmla="*/ 294 w 316"/>
                <a:gd name="T5" fmla="*/ 61 h 375"/>
                <a:gd name="T6" fmla="*/ 278 w 316"/>
                <a:gd name="T7" fmla="*/ 61 h 375"/>
                <a:gd name="T8" fmla="*/ 259 w 316"/>
                <a:gd name="T9" fmla="*/ 57 h 375"/>
                <a:gd name="T10" fmla="*/ 245 w 316"/>
                <a:gd name="T11" fmla="*/ 53 h 375"/>
                <a:gd name="T12" fmla="*/ 217 w 316"/>
                <a:gd name="T13" fmla="*/ 44 h 375"/>
                <a:gd name="T14" fmla="*/ 196 w 316"/>
                <a:gd name="T15" fmla="*/ 33 h 375"/>
                <a:gd name="T16" fmla="*/ 179 w 316"/>
                <a:gd name="T17" fmla="*/ 21 h 375"/>
                <a:gd name="T18" fmla="*/ 166 w 316"/>
                <a:gd name="T19" fmla="*/ 11 h 375"/>
                <a:gd name="T20" fmla="*/ 157 w 316"/>
                <a:gd name="T21" fmla="*/ 0 h 375"/>
                <a:gd name="T22" fmla="*/ 157 w 316"/>
                <a:gd name="T23" fmla="*/ 0 h 375"/>
                <a:gd name="T24" fmla="*/ 148 w 316"/>
                <a:gd name="T25" fmla="*/ 11 h 375"/>
                <a:gd name="T26" fmla="*/ 135 w 316"/>
                <a:gd name="T27" fmla="*/ 21 h 375"/>
                <a:gd name="T28" fmla="*/ 119 w 316"/>
                <a:gd name="T29" fmla="*/ 33 h 375"/>
                <a:gd name="T30" fmla="*/ 97 w 316"/>
                <a:gd name="T31" fmla="*/ 44 h 375"/>
                <a:gd name="T32" fmla="*/ 70 w 316"/>
                <a:gd name="T33" fmla="*/ 53 h 375"/>
                <a:gd name="T34" fmla="*/ 55 w 316"/>
                <a:gd name="T35" fmla="*/ 57 h 375"/>
                <a:gd name="T36" fmla="*/ 38 w 316"/>
                <a:gd name="T37" fmla="*/ 61 h 375"/>
                <a:gd name="T38" fmla="*/ 20 w 316"/>
                <a:gd name="T39" fmla="*/ 61 h 375"/>
                <a:gd name="T40" fmla="*/ 2 w 316"/>
                <a:gd name="T41" fmla="*/ 61 h 375"/>
                <a:gd name="T42" fmla="*/ 2 w 316"/>
                <a:gd name="T43" fmla="*/ 61 h 375"/>
                <a:gd name="T44" fmla="*/ 0 w 316"/>
                <a:gd name="T45" fmla="*/ 72 h 375"/>
                <a:gd name="T46" fmla="*/ 0 w 316"/>
                <a:gd name="T47" fmla="*/ 99 h 375"/>
                <a:gd name="T48" fmla="*/ 2 w 316"/>
                <a:gd name="T49" fmla="*/ 137 h 375"/>
                <a:gd name="T50" fmla="*/ 6 w 316"/>
                <a:gd name="T51" fmla="*/ 161 h 375"/>
                <a:gd name="T52" fmla="*/ 9 w 316"/>
                <a:gd name="T53" fmla="*/ 187 h 375"/>
                <a:gd name="T54" fmla="*/ 17 w 316"/>
                <a:gd name="T55" fmla="*/ 212 h 375"/>
                <a:gd name="T56" fmla="*/ 26 w 316"/>
                <a:gd name="T57" fmla="*/ 238 h 375"/>
                <a:gd name="T58" fmla="*/ 38 w 316"/>
                <a:gd name="T59" fmla="*/ 263 h 375"/>
                <a:gd name="T60" fmla="*/ 55 w 316"/>
                <a:gd name="T61" fmla="*/ 289 h 375"/>
                <a:gd name="T62" fmla="*/ 75 w 316"/>
                <a:gd name="T63" fmla="*/ 313 h 375"/>
                <a:gd name="T64" fmla="*/ 86 w 316"/>
                <a:gd name="T65" fmla="*/ 325 h 375"/>
                <a:gd name="T66" fmla="*/ 97 w 316"/>
                <a:gd name="T67" fmla="*/ 336 h 375"/>
                <a:gd name="T68" fmla="*/ 112 w 316"/>
                <a:gd name="T69" fmla="*/ 347 h 375"/>
                <a:gd name="T70" fmla="*/ 124 w 316"/>
                <a:gd name="T71" fmla="*/ 357 h 375"/>
                <a:gd name="T72" fmla="*/ 141 w 316"/>
                <a:gd name="T73" fmla="*/ 366 h 375"/>
                <a:gd name="T74" fmla="*/ 157 w 316"/>
                <a:gd name="T75" fmla="*/ 375 h 375"/>
                <a:gd name="T76" fmla="*/ 157 w 316"/>
                <a:gd name="T77" fmla="*/ 375 h 375"/>
                <a:gd name="T78" fmla="*/ 174 w 316"/>
                <a:gd name="T79" fmla="*/ 366 h 375"/>
                <a:gd name="T80" fmla="*/ 190 w 316"/>
                <a:gd name="T81" fmla="*/ 357 h 375"/>
                <a:gd name="T82" fmla="*/ 205 w 316"/>
                <a:gd name="T83" fmla="*/ 347 h 375"/>
                <a:gd name="T84" fmla="*/ 217 w 316"/>
                <a:gd name="T85" fmla="*/ 336 h 375"/>
                <a:gd name="T86" fmla="*/ 230 w 316"/>
                <a:gd name="T87" fmla="*/ 325 h 375"/>
                <a:gd name="T88" fmla="*/ 241 w 316"/>
                <a:gd name="T89" fmla="*/ 313 h 375"/>
                <a:gd name="T90" fmla="*/ 259 w 316"/>
                <a:gd name="T91" fmla="*/ 289 h 375"/>
                <a:gd name="T92" fmla="*/ 276 w 316"/>
                <a:gd name="T93" fmla="*/ 263 h 375"/>
                <a:gd name="T94" fmla="*/ 289 w 316"/>
                <a:gd name="T95" fmla="*/ 238 h 375"/>
                <a:gd name="T96" fmla="*/ 298 w 316"/>
                <a:gd name="T97" fmla="*/ 212 h 375"/>
                <a:gd name="T98" fmla="*/ 305 w 316"/>
                <a:gd name="T99" fmla="*/ 187 h 375"/>
                <a:gd name="T100" fmla="*/ 311 w 316"/>
                <a:gd name="T101" fmla="*/ 161 h 375"/>
                <a:gd name="T102" fmla="*/ 312 w 316"/>
                <a:gd name="T103" fmla="*/ 137 h 375"/>
                <a:gd name="T104" fmla="*/ 316 w 316"/>
                <a:gd name="T105" fmla="*/ 99 h 375"/>
                <a:gd name="T106" fmla="*/ 314 w 316"/>
                <a:gd name="T107" fmla="*/ 72 h 375"/>
                <a:gd name="T108" fmla="*/ 314 w 316"/>
                <a:gd name="T109" fmla="*/ 6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6" h="375">
                  <a:moveTo>
                    <a:pt x="314" y="61"/>
                  </a:moveTo>
                  <a:lnTo>
                    <a:pt x="314" y="61"/>
                  </a:lnTo>
                  <a:lnTo>
                    <a:pt x="294" y="61"/>
                  </a:lnTo>
                  <a:lnTo>
                    <a:pt x="278" y="61"/>
                  </a:lnTo>
                  <a:lnTo>
                    <a:pt x="259" y="57"/>
                  </a:lnTo>
                  <a:lnTo>
                    <a:pt x="245" y="53"/>
                  </a:lnTo>
                  <a:lnTo>
                    <a:pt x="217" y="44"/>
                  </a:lnTo>
                  <a:lnTo>
                    <a:pt x="196" y="33"/>
                  </a:lnTo>
                  <a:lnTo>
                    <a:pt x="179" y="21"/>
                  </a:lnTo>
                  <a:lnTo>
                    <a:pt x="166" y="11"/>
                  </a:lnTo>
                  <a:lnTo>
                    <a:pt x="157" y="0"/>
                  </a:lnTo>
                  <a:lnTo>
                    <a:pt x="157" y="0"/>
                  </a:lnTo>
                  <a:lnTo>
                    <a:pt x="148" y="11"/>
                  </a:lnTo>
                  <a:lnTo>
                    <a:pt x="135" y="21"/>
                  </a:lnTo>
                  <a:lnTo>
                    <a:pt x="119" y="33"/>
                  </a:lnTo>
                  <a:lnTo>
                    <a:pt x="97" y="44"/>
                  </a:lnTo>
                  <a:lnTo>
                    <a:pt x="70" y="53"/>
                  </a:lnTo>
                  <a:lnTo>
                    <a:pt x="55" y="57"/>
                  </a:lnTo>
                  <a:lnTo>
                    <a:pt x="38" y="61"/>
                  </a:lnTo>
                  <a:lnTo>
                    <a:pt x="20" y="61"/>
                  </a:lnTo>
                  <a:lnTo>
                    <a:pt x="2" y="61"/>
                  </a:lnTo>
                  <a:lnTo>
                    <a:pt x="2" y="61"/>
                  </a:lnTo>
                  <a:lnTo>
                    <a:pt x="0" y="72"/>
                  </a:lnTo>
                  <a:lnTo>
                    <a:pt x="0" y="99"/>
                  </a:lnTo>
                  <a:lnTo>
                    <a:pt x="2" y="137"/>
                  </a:lnTo>
                  <a:lnTo>
                    <a:pt x="6" y="161"/>
                  </a:lnTo>
                  <a:lnTo>
                    <a:pt x="9" y="187"/>
                  </a:lnTo>
                  <a:lnTo>
                    <a:pt x="17" y="212"/>
                  </a:lnTo>
                  <a:lnTo>
                    <a:pt x="26" y="238"/>
                  </a:lnTo>
                  <a:lnTo>
                    <a:pt x="38" y="263"/>
                  </a:lnTo>
                  <a:lnTo>
                    <a:pt x="55" y="289"/>
                  </a:lnTo>
                  <a:lnTo>
                    <a:pt x="75" y="313"/>
                  </a:lnTo>
                  <a:lnTo>
                    <a:pt x="86" y="325"/>
                  </a:lnTo>
                  <a:lnTo>
                    <a:pt x="97" y="336"/>
                  </a:lnTo>
                  <a:lnTo>
                    <a:pt x="112" y="347"/>
                  </a:lnTo>
                  <a:lnTo>
                    <a:pt x="124" y="357"/>
                  </a:lnTo>
                  <a:lnTo>
                    <a:pt x="141" y="366"/>
                  </a:lnTo>
                  <a:lnTo>
                    <a:pt x="157" y="375"/>
                  </a:lnTo>
                  <a:lnTo>
                    <a:pt x="157" y="375"/>
                  </a:lnTo>
                  <a:lnTo>
                    <a:pt x="174" y="366"/>
                  </a:lnTo>
                  <a:lnTo>
                    <a:pt x="190" y="357"/>
                  </a:lnTo>
                  <a:lnTo>
                    <a:pt x="205" y="347"/>
                  </a:lnTo>
                  <a:lnTo>
                    <a:pt x="217" y="336"/>
                  </a:lnTo>
                  <a:lnTo>
                    <a:pt x="230" y="325"/>
                  </a:lnTo>
                  <a:lnTo>
                    <a:pt x="241" y="313"/>
                  </a:lnTo>
                  <a:lnTo>
                    <a:pt x="259" y="289"/>
                  </a:lnTo>
                  <a:lnTo>
                    <a:pt x="276" y="263"/>
                  </a:lnTo>
                  <a:lnTo>
                    <a:pt x="289" y="238"/>
                  </a:lnTo>
                  <a:lnTo>
                    <a:pt x="298" y="212"/>
                  </a:lnTo>
                  <a:lnTo>
                    <a:pt x="305" y="187"/>
                  </a:lnTo>
                  <a:lnTo>
                    <a:pt x="311" y="161"/>
                  </a:lnTo>
                  <a:lnTo>
                    <a:pt x="312" y="137"/>
                  </a:lnTo>
                  <a:lnTo>
                    <a:pt x="316" y="99"/>
                  </a:lnTo>
                  <a:lnTo>
                    <a:pt x="314" y="72"/>
                  </a:lnTo>
                  <a:lnTo>
                    <a:pt x="314"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06" name="Freeform 111">
              <a:extLst>
                <a:ext uri="{FF2B5EF4-FFF2-40B4-BE49-F238E27FC236}">
                  <a16:creationId xmlns:a16="http://schemas.microsoft.com/office/drawing/2014/main" xmlns="" id="{75604331-20E1-447F-A7C5-5FFC1AAA7EE5}"/>
                </a:ext>
              </a:extLst>
            </p:cNvPr>
            <p:cNvSpPr>
              <a:spLocks noEditPoints="1"/>
            </p:cNvSpPr>
            <p:nvPr/>
          </p:nvSpPr>
          <p:spPr bwMode="auto">
            <a:xfrm>
              <a:off x="5794376" y="3806826"/>
              <a:ext cx="522288" cy="617538"/>
            </a:xfrm>
            <a:custGeom>
              <a:avLst/>
              <a:gdLst>
                <a:gd name="T0" fmla="*/ 162 w 329"/>
                <a:gd name="T1" fmla="*/ 389 h 389"/>
                <a:gd name="T2" fmla="*/ 144 w 329"/>
                <a:gd name="T3" fmla="*/ 380 h 389"/>
                <a:gd name="T4" fmla="*/ 113 w 329"/>
                <a:gd name="T5" fmla="*/ 360 h 389"/>
                <a:gd name="T6" fmla="*/ 86 w 329"/>
                <a:gd name="T7" fmla="*/ 336 h 389"/>
                <a:gd name="T8" fmla="*/ 55 w 329"/>
                <a:gd name="T9" fmla="*/ 300 h 389"/>
                <a:gd name="T10" fmla="*/ 27 w 329"/>
                <a:gd name="T11" fmla="*/ 247 h 389"/>
                <a:gd name="T12" fmla="*/ 11 w 329"/>
                <a:gd name="T13" fmla="*/ 196 h 389"/>
                <a:gd name="T14" fmla="*/ 5 w 329"/>
                <a:gd name="T15" fmla="*/ 172 h 389"/>
                <a:gd name="T16" fmla="*/ 0 w 329"/>
                <a:gd name="T17" fmla="*/ 108 h 389"/>
                <a:gd name="T18" fmla="*/ 2 w 329"/>
                <a:gd name="T19" fmla="*/ 70 h 389"/>
                <a:gd name="T20" fmla="*/ 9 w 329"/>
                <a:gd name="T21" fmla="*/ 64 h 389"/>
                <a:gd name="T22" fmla="*/ 27 w 329"/>
                <a:gd name="T23" fmla="*/ 64 h 389"/>
                <a:gd name="T24" fmla="*/ 60 w 329"/>
                <a:gd name="T25" fmla="*/ 61 h 389"/>
                <a:gd name="T26" fmla="*/ 100 w 329"/>
                <a:gd name="T27" fmla="*/ 48 h 389"/>
                <a:gd name="T28" fmla="*/ 139 w 329"/>
                <a:gd name="T29" fmla="*/ 26 h 389"/>
                <a:gd name="T30" fmla="*/ 161 w 329"/>
                <a:gd name="T31" fmla="*/ 6 h 389"/>
                <a:gd name="T32" fmla="*/ 170 w 329"/>
                <a:gd name="T33" fmla="*/ 6 h 389"/>
                <a:gd name="T34" fmla="*/ 179 w 329"/>
                <a:gd name="T35" fmla="*/ 17 h 389"/>
                <a:gd name="T36" fmla="*/ 208 w 329"/>
                <a:gd name="T37" fmla="*/ 37 h 389"/>
                <a:gd name="T38" fmla="*/ 254 w 329"/>
                <a:gd name="T39" fmla="*/ 57 h 389"/>
                <a:gd name="T40" fmla="*/ 285 w 329"/>
                <a:gd name="T41" fmla="*/ 62 h 389"/>
                <a:gd name="T42" fmla="*/ 321 w 329"/>
                <a:gd name="T43" fmla="*/ 64 h 389"/>
                <a:gd name="T44" fmla="*/ 327 w 329"/>
                <a:gd name="T45" fmla="*/ 70 h 389"/>
                <a:gd name="T46" fmla="*/ 329 w 329"/>
                <a:gd name="T47" fmla="*/ 81 h 389"/>
                <a:gd name="T48" fmla="*/ 327 w 329"/>
                <a:gd name="T49" fmla="*/ 148 h 389"/>
                <a:gd name="T50" fmla="*/ 318 w 329"/>
                <a:gd name="T51" fmla="*/ 196 h 389"/>
                <a:gd name="T52" fmla="*/ 310 w 329"/>
                <a:gd name="T53" fmla="*/ 221 h 389"/>
                <a:gd name="T54" fmla="*/ 290 w 329"/>
                <a:gd name="T55" fmla="*/ 272 h 389"/>
                <a:gd name="T56" fmla="*/ 254 w 329"/>
                <a:gd name="T57" fmla="*/ 324 h 389"/>
                <a:gd name="T58" fmla="*/ 230 w 329"/>
                <a:gd name="T59" fmla="*/ 349 h 389"/>
                <a:gd name="T60" fmla="*/ 201 w 329"/>
                <a:gd name="T61" fmla="*/ 369 h 389"/>
                <a:gd name="T62" fmla="*/ 166 w 329"/>
                <a:gd name="T63" fmla="*/ 389 h 389"/>
                <a:gd name="T64" fmla="*/ 13 w 329"/>
                <a:gd name="T65" fmla="*/ 77 h 389"/>
                <a:gd name="T66" fmla="*/ 13 w 329"/>
                <a:gd name="T67" fmla="*/ 93 h 389"/>
                <a:gd name="T68" fmla="*/ 16 w 329"/>
                <a:gd name="T69" fmla="*/ 156 h 389"/>
                <a:gd name="T70" fmla="*/ 22 w 329"/>
                <a:gd name="T71" fmla="*/ 194 h 389"/>
                <a:gd name="T72" fmla="*/ 31 w 329"/>
                <a:gd name="T73" fmla="*/ 225 h 389"/>
                <a:gd name="T74" fmla="*/ 56 w 329"/>
                <a:gd name="T75" fmla="*/ 280 h 389"/>
                <a:gd name="T76" fmla="*/ 93 w 329"/>
                <a:gd name="T77" fmla="*/ 325 h 389"/>
                <a:gd name="T78" fmla="*/ 139 w 329"/>
                <a:gd name="T79" fmla="*/ 362 h 389"/>
                <a:gd name="T80" fmla="*/ 164 w 329"/>
                <a:gd name="T81" fmla="*/ 376 h 389"/>
                <a:gd name="T82" fmla="*/ 215 w 329"/>
                <a:gd name="T83" fmla="*/ 345 h 389"/>
                <a:gd name="T84" fmla="*/ 255 w 329"/>
                <a:gd name="T85" fmla="*/ 305 h 389"/>
                <a:gd name="T86" fmla="*/ 287 w 329"/>
                <a:gd name="T87" fmla="*/ 254 h 389"/>
                <a:gd name="T88" fmla="*/ 307 w 329"/>
                <a:gd name="T89" fmla="*/ 194 h 389"/>
                <a:gd name="T90" fmla="*/ 310 w 329"/>
                <a:gd name="T91" fmla="*/ 174 h 389"/>
                <a:gd name="T92" fmla="*/ 316 w 329"/>
                <a:gd name="T93" fmla="*/ 121 h 389"/>
                <a:gd name="T94" fmla="*/ 316 w 329"/>
                <a:gd name="T95" fmla="*/ 77 h 389"/>
                <a:gd name="T96" fmla="*/ 285 w 329"/>
                <a:gd name="T97" fmla="*/ 75 h 389"/>
                <a:gd name="T98" fmla="*/ 234 w 329"/>
                <a:gd name="T99" fmla="*/ 62 h 389"/>
                <a:gd name="T100" fmla="*/ 195 w 329"/>
                <a:gd name="T101" fmla="*/ 44 h 389"/>
                <a:gd name="T102" fmla="*/ 164 w 329"/>
                <a:gd name="T103" fmla="*/ 19 h 389"/>
                <a:gd name="T104" fmla="*/ 148 w 329"/>
                <a:gd name="T105" fmla="*/ 35 h 389"/>
                <a:gd name="T106" fmla="*/ 117 w 329"/>
                <a:gd name="T107" fmla="*/ 53 h 389"/>
                <a:gd name="T108" fmla="*/ 75 w 329"/>
                <a:gd name="T109" fmla="*/ 70 h 389"/>
                <a:gd name="T110" fmla="*/ 18 w 329"/>
                <a:gd name="T111" fmla="*/ 77 h 389"/>
                <a:gd name="T112" fmla="*/ 13 w 329"/>
                <a:gd name="T113" fmla="*/ 77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9" h="389">
                  <a:moveTo>
                    <a:pt x="164" y="389"/>
                  </a:moveTo>
                  <a:lnTo>
                    <a:pt x="162" y="389"/>
                  </a:lnTo>
                  <a:lnTo>
                    <a:pt x="162" y="389"/>
                  </a:lnTo>
                  <a:lnTo>
                    <a:pt x="144" y="380"/>
                  </a:lnTo>
                  <a:lnTo>
                    <a:pt x="128" y="369"/>
                  </a:lnTo>
                  <a:lnTo>
                    <a:pt x="113" y="360"/>
                  </a:lnTo>
                  <a:lnTo>
                    <a:pt x="98" y="349"/>
                  </a:lnTo>
                  <a:lnTo>
                    <a:pt x="86" y="336"/>
                  </a:lnTo>
                  <a:lnTo>
                    <a:pt x="75" y="324"/>
                  </a:lnTo>
                  <a:lnTo>
                    <a:pt x="55" y="300"/>
                  </a:lnTo>
                  <a:lnTo>
                    <a:pt x="40" y="272"/>
                  </a:lnTo>
                  <a:lnTo>
                    <a:pt x="27" y="247"/>
                  </a:lnTo>
                  <a:lnTo>
                    <a:pt x="18" y="221"/>
                  </a:lnTo>
                  <a:lnTo>
                    <a:pt x="11" y="196"/>
                  </a:lnTo>
                  <a:lnTo>
                    <a:pt x="11" y="196"/>
                  </a:lnTo>
                  <a:lnTo>
                    <a:pt x="5" y="172"/>
                  </a:lnTo>
                  <a:lnTo>
                    <a:pt x="4" y="148"/>
                  </a:lnTo>
                  <a:lnTo>
                    <a:pt x="0" y="108"/>
                  </a:lnTo>
                  <a:lnTo>
                    <a:pt x="2" y="81"/>
                  </a:lnTo>
                  <a:lnTo>
                    <a:pt x="2" y="70"/>
                  </a:lnTo>
                  <a:lnTo>
                    <a:pt x="4" y="64"/>
                  </a:lnTo>
                  <a:lnTo>
                    <a:pt x="9" y="64"/>
                  </a:lnTo>
                  <a:lnTo>
                    <a:pt x="9" y="64"/>
                  </a:lnTo>
                  <a:lnTo>
                    <a:pt x="27" y="64"/>
                  </a:lnTo>
                  <a:lnTo>
                    <a:pt x="44" y="62"/>
                  </a:lnTo>
                  <a:lnTo>
                    <a:pt x="60" y="61"/>
                  </a:lnTo>
                  <a:lnTo>
                    <a:pt x="75" y="57"/>
                  </a:lnTo>
                  <a:lnTo>
                    <a:pt x="100" y="48"/>
                  </a:lnTo>
                  <a:lnTo>
                    <a:pt x="122" y="37"/>
                  </a:lnTo>
                  <a:lnTo>
                    <a:pt x="139" y="26"/>
                  </a:lnTo>
                  <a:lnTo>
                    <a:pt x="150" y="17"/>
                  </a:lnTo>
                  <a:lnTo>
                    <a:pt x="161" y="6"/>
                  </a:lnTo>
                  <a:lnTo>
                    <a:pt x="164" y="0"/>
                  </a:lnTo>
                  <a:lnTo>
                    <a:pt x="170" y="6"/>
                  </a:lnTo>
                  <a:lnTo>
                    <a:pt x="170" y="6"/>
                  </a:lnTo>
                  <a:lnTo>
                    <a:pt x="179" y="17"/>
                  </a:lnTo>
                  <a:lnTo>
                    <a:pt x="192" y="26"/>
                  </a:lnTo>
                  <a:lnTo>
                    <a:pt x="208" y="37"/>
                  </a:lnTo>
                  <a:lnTo>
                    <a:pt x="228" y="48"/>
                  </a:lnTo>
                  <a:lnTo>
                    <a:pt x="254" y="57"/>
                  </a:lnTo>
                  <a:lnTo>
                    <a:pt x="270" y="61"/>
                  </a:lnTo>
                  <a:lnTo>
                    <a:pt x="285" y="62"/>
                  </a:lnTo>
                  <a:lnTo>
                    <a:pt x="303" y="64"/>
                  </a:lnTo>
                  <a:lnTo>
                    <a:pt x="321" y="64"/>
                  </a:lnTo>
                  <a:lnTo>
                    <a:pt x="327" y="64"/>
                  </a:lnTo>
                  <a:lnTo>
                    <a:pt x="327" y="70"/>
                  </a:lnTo>
                  <a:lnTo>
                    <a:pt x="327" y="70"/>
                  </a:lnTo>
                  <a:lnTo>
                    <a:pt x="329" y="81"/>
                  </a:lnTo>
                  <a:lnTo>
                    <a:pt x="329" y="108"/>
                  </a:lnTo>
                  <a:lnTo>
                    <a:pt x="327" y="148"/>
                  </a:lnTo>
                  <a:lnTo>
                    <a:pt x="323" y="172"/>
                  </a:lnTo>
                  <a:lnTo>
                    <a:pt x="318" y="196"/>
                  </a:lnTo>
                  <a:lnTo>
                    <a:pt x="318" y="196"/>
                  </a:lnTo>
                  <a:lnTo>
                    <a:pt x="310" y="221"/>
                  </a:lnTo>
                  <a:lnTo>
                    <a:pt x="301" y="247"/>
                  </a:lnTo>
                  <a:lnTo>
                    <a:pt x="290" y="272"/>
                  </a:lnTo>
                  <a:lnTo>
                    <a:pt x="274" y="300"/>
                  </a:lnTo>
                  <a:lnTo>
                    <a:pt x="254" y="324"/>
                  </a:lnTo>
                  <a:lnTo>
                    <a:pt x="243" y="336"/>
                  </a:lnTo>
                  <a:lnTo>
                    <a:pt x="230" y="349"/>
                  </a:lnTo>
                  <a:lnTo>
                    <a:pt x="215" y="360"/>
                  </a:lnTo>
                  <a:lnTo>
                    <a:pt x="201" y="369"/>
                  </a:lnTo>
                  <a:lnTo>
                    <a:pt x="184" y="380"/>
                  </a:lnTo>
                  <a:lnTo>
                    <a:pt x="166" y="389"/>
                  </a:lnTo>
                  <a:lnTo>
                    <a:pt x="164" y="389"/>
                  </a:lnTo>
                  <a:close/>
                  <a:moveTo>
                    <a:pt x="13" y="77"/>
                  </a:moveTo>
                  <a:lnTo>
                    <a:pt x="13" y="77"/>
                  </a:lnTo>
                  <a:lnTo>
                    <a:pt x="13" y="93"/>
                  </a:lnTo>
                  <a:lnTo>
                    <a:pt x="13" y="121"/>
                  </a:lnTo>
                  <a:lnTo>
                    <a:pt x="16" y="156"/>
                  </a:lnTo>
                  <a:lnTo>
                    <a:pt x="18" y="174"/>
                  </a:lnTo>
                  <a:lnTo>
                    <a:pt x="22" y="194"/>
                  </a:lnTo>
                  <a:lnTo>
                    <a:pt x="22" y="194"/>
                  </a:lnTo>
                  <a:lnTo>
                    <a:pt x="31" y="225"/>
                  </a:lnTo>
                  <a:lnTo>
                    <a:pt x="44" y="254"/>
                  </a:lnTo>
                  <a:lnTo>
                    <a:pt x="56" y="280"/>
                  </a:lnTo>
                  <a:lnTo>
                    <a:pt x="73" y="305"/>
                  </a:lnTo>
                  <a:lnTo>
                    <a:pt x="93" y="325"/>
                  </a:lnTo>
                  <a:lnTo>
                    <a:pt x="115" y="345"/>
                  </a:lnTo>
                  <a:lnTo>
                    <a:pt x="139" y="362"/>
                  </a:lnTo>
                  <a:lnTo>
                    <a:pt x="164" y="376"/>
                  </a:lnTo>
                  <a:lnTo>
                    <a:pt x="164" y="376"/>
                  </a:lnTo>
                  <a:lnTo>
                    <a:pt x="192" y="362"/>
                  </a:lnTo>
                  <a:lnTo>
                    <a:pt x="215" y="345"/>
                  </a:lnTo>
                  <a:lnTo>
                    <a:pt x="235" y="325"/>
                  </a:lnTo>
                  <a:lnTo>
                    <a:pt x="255" y="305"/>
                  </a:lnTo>
                  <a:lnTo>
                    <a:pt x="272" y="280"/>
                  </a:lnTo>
                  <a:lnTo>
                    <a:pt x="287" y="254"/>
                  </a:lnTo>
                  <a:lnTo>
                    <a:pt x="297" y="225"/>
                  </a:lnTo>
                  <a:lnTo>
                    <a:pt x="307" y="194"/>
                  </a:lnTo>
                  <a:lnTo>
                    <a:pt x="307" y="194"/>
                  </a:lnTo>
                  <a:lnTo>
                    <a:pt x="310" y="174"/>
                  </a:lnTo>
                  <a:lnTo>
                    <a:pt x="314" y="156"/>
                  </a:lnTo>
                  <a:lnTo>
                    <a:pt x="316" y="121"/>
                  </a:lnTo>
                  <a:lnTo>
                    <a:pt x="316" y="93"/>
                  </a:lnTo>
                  <a:lnTo>
                    <a:pt x="316" y="77"/>
                  </a:lnTo>
                  <a:lnTo>
                    <a:pt x="316" y="77"/>
                  </a:lnTo>
                  <a:lnTo>
                    <a:pt x="285" y="75"/>
                  </a:lnTo>
                  <a:lnTo>
                    <a:pt x="257" y="70"/>
                  </a:lnTo>
                  <a:lnTo>
                    <a:pt x="234" y="62"/>
                  </a:lnTo>
                  <a:lnTo>
                    <a:pt x="213" y="55"/>
                  </a:lnTo>
                  <a:lnTo>
                    <a:pt x="195" y="44"/>
                  </a:lnTo>
                  <a:lnTo>
                    <a:pt x="182" y="35"/>
                  </a:lnTo>
                  <a:lnTo>
                    <a:pt x="164" y="19"/>
                  </a:lnTo>
                  <a:lnTo>
                    <a:pt x="164" y="19"/>
                  </a:lnTo>
                  <a:lnTo>
                    <a:pt x="148" y="35"/>
                  </a:lnTo>
                  <a:lnTo>
                    <a:pt x="133" y="44"/>
                  </a:lnTo>
                  <a:lnTo>
                    <a:pt x="117" y="53"/>
                  </a:lnTo>
                  <a:lnTo>
                    <a:pt x="98" y="62"/>
                  </a:lnTo>
                  <a:lnTo>
                    <a:pt x="75" y="70"/>
                  </a:lnTo>
                  <a:lnTo>
                    <a:pt x="47" y="75"/>
                  </a:lnTo>
                  <a:lnTo>
                    <a:pt x="18" y="77"/>
                  </a:lnTo>
                  <a:lnTo>
                    <a:pt x="18" y="77"/>
                  </a:lnTo>
                  <a:lnTo>
                    <a:pt x="13" y="77"/>
                  </a:lnTo>
                  <a:close/>
                </a:path>
              </a:pathLst>
            </a:custGeom>
            <a:solidFill>
              <a:srgbClr val="FFC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07" name="Freeform 112">
              <a:extLst>
                <a:ext uri="{FF2B5EF4-FFF2-40B4-BE49-F238E27FC236}">
                  <a16:creationId xmlns:a16="http://schemas.microsoft.com/office/drawing/2014/main" xmlns="" id="{CC2005C1-34AD-4842-B6F7-0A7667363AF2}"/>
                </a:ext>
              </a:extLst>
            </p:cNvPr>
            <p:cNvSpPr>
              <a:spLocks/>
            </p:cNvSpPr>
            <p:nvPr/>
          </p:nvSpPr>
          <p:spPr bwMode="auto">
            <a:xfrm>
              <a:off x="5794376" y="3806826"/>
              <a:ext cx="522288" cy="617538"/>
            </a:xfrm>
            <a:custGeom>
              <a:avLst/>
              <a:gdLst>
                <a:gd name="T0" fmla="*/ 162 w 329"/>
                <a:gd name="T1" fmla="*/ 389 h 389"/>
                <a:gd name="T2" fmla="*/ 144 w 329"/>
                <a:gd name="T3" fmla="*/ 380 h 389"/>
                <a:gd name="T4" fmla="*/ 113 w 329"/>
                <a:gd name="T5" fmla="*/ 360 h 389"/>
                <a:gd name="T6" fmla="*/ 86 w 329"/>
                <a:gd name="T7" fmla="*/ 336 h 389"/>
                <a:gd name="T8" fmla="*/ 55 w 329"/>
                <a:gd name="T9" fmla="*/ 300 h 389"/>
                <a:gd name="T10" fmla="*/ 27 w 329"/>
                <a:gd name="T11" fmla="*/ 247 h 389"/>
                <a:gd name="T12" fmla="*/ 11 w 329"/>
                <a:gd name="T13" fmla="*/ 196 h 389"/>
                <a:gd name="T14" fmla="*/ 5 w 329"/>
                <a:gd name="T15" fmla="*/ 172 h 389"/>
                <a:gd name="T16" fmla="*/ 0 w 329"/>
                <a:gd name="T17" fmla="*/ 108 h 389"/>
                <a:gd name="T18" fmla="*/ 2 w 329"/>
                <a:gd name="T19" fmla="*/ 70 h 389"/>
                <a:gd name="T20" fmla="*/ 9 w 329"/>
                <a:gd name="T21" fmla="*/ 64 h 389"/>
                <a:gd name="T22" fmla="*/ 27 w 329"/>
                <a:gd name="T23" fmla="*/ 64 h 389"/>
                <a:gd name="T24" fmla="*/ 60 w 329"/>
                <a:gd name="T25" fmla="*/ 61 h 389"/>
                <a:gd name="T26" fmla="*/ 100 w 329"/>
                <a:gd name="T27" fmla="*/ 48 h 389"/>
                <a:gd name="T28" fmla="*/ 139 w 329"/>
                <a:gd name="T29" fmla="*/ 26 h 389"/>
                <a:gd name="T30" fmla="*/ 161 w 329"/>
                <a:gd name="T31" fmla="*/ 6 h 389"/>
                <a:gd name="T32" fmla="*/ 170 w 329"/>
                <a:gd name="T33" fmla="*/ 6 h 389"/>
                <a:gd name="T34" fmla="*/ 179 w 329"/>
                <a:gd name="T35" fmla="*/ 17 h 389"/>
                <a:gd name="T36" fmla="*/ 208 w 329"/>
                <a:gd name="T37" fmla="*/ 37 h 389"/>
                <a:gd name="T38" fmla="*/ 254 w 329"/>
                <a:gd name="T39" fmla="*/ 57 h 389"/>
                <a:gd name="T40" fmla="*/ 285 w 329"/>
                <a:gd name="T41" fmla="*/ 62 h 389"/>
                <a:gd name="T42" fmla="*/ 321 w 329"/>
                <a:gd name="T43" fmla="*/ 64 h 389"/>
                <a:gd name="T44" fmla="*/ 327 w 329"/>
                <a:gd name="T45" fmla="*/ 70 h 389"/>
                <a:gd name="T46" fmla="*/ 329 w 329"/>
                <a:gd name="T47" fmla="*/ 81 h 389"/>
                <a:gd name="T48" fmla="*/ 327 w 329"/>
                <a:gd name="T49" fmla="*/ 148 h 389"/>
                <a:gd name="T50" fmla="*/ 318 w 329"/>
                <a:gd name="T51" fmla="*/ 196 h 389"/>
                <a:gd name="T52" fmla="*/ 310 w 329"/>
                <a:gd name="T53" fmla="*/ 221 h 389"/>
                <a:gd name="T54" fmla="*/ 290 w 329"/>
                <a:gd name="T55" fmla="*/ 272 h 389"/>
                <a:gd name="T56" fmla="*/ 254 w 329"/>
                <a:gd name="T57" fmla="*/ 324 h 389"/>
                <a:gd name="T58" fmla="*/ 230 w 329"/>
                <a:gd name="T59" fmla="*/ 349 h 389"/>
                <a:gd name="T60" fmla="*/ 201 w 329"/>
                <a:gd name="T61" fmla="*/ 369 h 389"/>
                <a:gd name="T62" fmla="*/ 166 w 329"/>
                <a:gd name="T63" fmla="*/ 38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9" h="389">
                  <a:moveTo>
                    <a:pt x="164" y="389"/>
                  </a:moveTo>
                  <a:lnTo>
                    <a:pt x="162" y="389"/>
                  </a:lnTo>
                  <a:lnTo>
                    <a:pt x="162" y="389"/>
                  </a:lnTo>
                  <a:lnTo>
                    <a:pt x="144" y="380"/>
                  </a:lnTo>
                  <a:lnTo>
                    <a:pt x="128" y="369"/>
                  </a:lnTo>
                  <a:lnTo>
                    <a:pt x="113" y="360"/>
                  </a:lnTo>
                  <a:lnTo>
                    <a:pt x="98" y="349"/>
                  </a:lnTo>
                  <a:lnTo>
                    <a:pt x="86" y="336"/>
                  </a:lnTo>
                  <a:lnTo>
                    <a:pt x="75" y="324"/>
                  </a:lnTo>
                  <a:lnTo>
                    <a:pt x="55" y="300"/>
                  </a:lnTo>
                  <a:lnTo>
                    <a:pt x="40" y="272"/>
                  </a:lnTo>
                  <a:lnTo>
                    <a:pt x="27" y="247"/>
                  </a:lnTo>
                  <a:lnTo>
                    <a:pt x="18" y="221"/>
                  </a:lnTo>
                  <a:lnTo>
                    <a:pt x="11" y="196"/>
                  </a:lnTo>
                  <a:lnTo>
                    <a:pt x="11" y="196"/>
                  </a:lnTo>
                  <a:lnTo>
                    <a:pt x="5" y="172"/>
                  </a:lnTo>
                  <a:lnTo>
                    <a:pt x="4" y="148"/>
                  </a:lnTo>
                  <a:lnTo>
                    <a:pt x="0" y="108"/>
                  </a:lnTo>
                  <a:lnTo>
                    <a:pt x="2" y="81"/>
                  </a:lnTo>
                  <a:lnTo>
                    <a:pt x="2" y="70"/>
                  </a:lnTo>
                  <a:lnTo>
                    <a:pt x="4" y="64"/>
                  </a:lnTo>
                  <a:lnTo>
                    <a:pt x="9" y="64"/>
                  </a:lnTo>
                  <a:lnTo>
                    <a:pt x="9" y="64"/>
                  </a:lnTo>
                  <a:lnTo>
                    <a:pt x="27" y="64"/>
                  </a:lnTo>
                  <a:lnTo>
                    <a:pt x="44" y="62"/>
                  </a:lnTo>
                  <a:lnTo>
                    <a:pt x="60" y="61"/>
                  </a:lnTo>
                  <a:lnTo>
                    <a:pt x="75" y="57"/>
                  </a:lnTo>
                  <a:lnTo>
                    <a:pt x="100" y="48"/>
                  </a:lnTo>
                  <a:lnTo>
                    <a:pt x="122" y="37"/>
                  </a:lnTo>
                  <a:lnTo>
                    <a:pt x="139" y="26"/>
                  </a:lnTo>
                  <a:lnTo>
                    <a:pt x="150" y="17"/>
                  </a:lnTo>
                  <a:lnTo>
                    <a:pt x="161" y="6"/>
                  </a:lnTo>
                  <a:lnTo>
                    <a:pt x="164" y="0"/>
                  </a:lnTo>
                  <a:lnTo>
                    <a:pt x="170" y="6"/>
                  </a:lnTo>
                  <a:lnTo>
                    <a:pt x="170" y="6"/>
                  </a:lnTo>
                  <a:lnTo>
                    <a:pt x="179" y="17"/>
                  </a:lnTo>
                  <a:lnTo>
                    <a:pt x="192" y="26"/>
                  </a:lnTo>
                  <a:lnTo>
                    <a:pt x="208" y="37"/>
                  </a:lnTo>
                  <a:lnTo>
                    <a:pt x="228" y="48"/>
                  </a:lnTo>
                  <a:lnTo>
                    <a:pt x="254" y="57"/>
                  </a:lnTo>
                  <a:lnTo>
                    <a:pt x="270" y="61"/>
                  </a:lnTo>
                  <a:lnTo>
                    <a:pt x="285" y="62"/>
                  </a:lnTo>
                  <a:lnTo>
                    <a:pt x="303" y="64"/>
                  </a:lnTo>
                  <a:lnTo>
                    <a:pt x="321" y="64"/>
                  </a:lnTo>
                  <a:lnTo>
                    <a:pt x="327" y="64"/>
                  </a:lnTo>
                  <a:lnTo>
                    <a:pt x="327" y="70"/>
                  </a:lnTo>
                  <a:lnTo>
                    <a:pt x="327" y="70"/>
                  </a:lnTo>
                  <a:lnTo>
                    <a:pt x="329" y="81"/>
                  </a:lnTo>
                  <a:lnTo>
                    <a:pt x="329" y="108"/>
                  </a:lnTo>
                  <a:lnTo>
                    <a:pt x="327" y="148"/>
                  </a:lnTo>
                  <a:lnTo>
                    <a:pt x="323" y="172"/>
                  </a:lnTo>
                  <a:lnTo>
                    <a:pt x="318" y="196"/>
                  </a:lnTo>
                  <a:lnTo>
                    <a:pt x="318" y="196"/>
                  </a:lnTo>
                  <a:lnTo>
                    <a:pt x="310" y="221"/>
                  </a:lnTo>
                  <a:lnTo>
                    <a:pt x="301" y="247"/>
                  </a:lnTo>
                  <a:lnTo>
                    <a:pt x="290" y="272"/>
                  </a:lnTo>
                  <a:lnTo>
                    <a:pt x="274" y="300"/>
                  </a:lnTo>
                  <a:lnTo>
                    <a:pt x="254" y="324"/>
                  </a:lnTo>
                  <a:lnTo>
                    <a:pt x="243" y="336"/>
                  </a:lnTo>
                  <a:lnTo>
                    <a:pt x="230" y="349"/>
                  </a:lnTo>
                  <a:lnTo>
                    <a:pt x="215" y="360"/>
                  </a:lnTo>
                  <a:lnTo>
                    <a:pt x="201" y="369"/>
                  </a:lnTo>
                  <a:lnTo>
                    <a:pt x="184" y="380"/>
                  </a:lnTo>
                  <a:lnTo>
                    <a:pt x="166" y="389"/>
                  </a:lnTo>
                  <a:lnTo>
                    <a:pt x="164" y="38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08" name="Freeform 113">
              <a:extLst>
                <a:ext uri="{FF2B5EF4-FFF2-40B4-BE49-F238E27FC236}">
                  <a16:creationId xmlns:a16="http://schemas.microsoft.com/office/drawing/2014/main" xmlns="" id="{EDCADAAB-E9D9-4884-8D6F-9D92F07D80C6}"/>
                </a:ext>
              </a:extLst>
            </p:cNvPr>
            <p:cNvSpPr>
              <a:spLocks/>
            </p:cNvSpPr>
            <p:nvPr/>
          </p:nvSpPr>
          <p:spPr bwMode="auto">
            <a:xfrm>
              <a:off x="5815013" y="3836989"/>
              <a:ext cx="481013" cy="566738"/>
            </a:xfrm>
            <a:custGeom>
              <a:avLst/>
              <a:gdLst>
                <a:gd name="T0" fmla="*/ 0 w 303"/>
                <a:gd name="T1" fmla="*/ 58 h 357"/>
                <a:gd name="T2" fmla="*/ 0 w 303"/>
                <a:gd name="T3" fmla="*/ 58 h 357"/>
                <a:gd name="T4" fmla="*/ 0 w 303"/>
                <a:gd name="T5" fmla="*/ 74 h 357"/>
                <a:gd name="T6" fmla="*/ 0 w 303"/>
                <a:gd name="T7" fmla="*/ 102 h 357"/>
                <a:gd name="T8" fmla="*/ 3 w 303"/>
                <a:gd name="T9" fmla="*/ 137 h 357"/>
                <a:gd name="T10" fmla="*/ 5 w 303"/>
                <a:gd name="T11" fmla="*/ 155 h 357"/>
                <a:gd name="T12" fmla="*/ 9 w 303"/>
                <a:gd name="T13" fmla="*/ 175 h 357"/>
                <a:gd name="T14" fmla="*/ 9 w 303"/>
                <a:gd name="T15" fmla="*/ 175 h 357"/>
                <a:gd name="T16" fmla="*/ 18 w 303"/>
                <a:gd name="T17" fmla="*/ 206 h 357"/>
                <a:gd name="T18" fmla="*/ 31 w 303"/>
                <a:gd name="T19" fmla="*/ 235 h 357"/>
                <a:gd name="T20" fmla="*/ 43 w 303"/>
                <a:gd name="T21" fmla="*/ 261 h 357"/>
                <a:gd name="T22" fmla="*/ 60 w 303"/>
                <a:gd name="T23" fmla="*/ 286 h 357"/>
                <a:gd name="T24" fmla="*/ 80 w 303"/>
                <a:gd name="T25" fmla="*/ 306 h 357"/>
                <a:gd name="T26" fmla="*/ 102 w 303"/>
                <a:gd name="T27" fmla="*/ 326 h 357"/>
                <a:gd name="T28" fmla="*/ 126 w 303"/>
                <a:gd name="T29" fmla="*/ 343 h 357"/>
                <a:gd name="T30" fmla="*/ 151 w 303"/>
                <a:gd name="T31" fmla="*/ 357 h 357"/>
                <a:gd name="T32" fmla="*/ 151 w 303"/>
                <a:gd name="T33" fmla="*/ 357 h 357"/>
                <a:gd name="T34" fmla="*/ 179 w 303"/>
                <a:gd name="T35" fmla="*/ 343 h 357"/>
                <a:gd name="T36" fmla="*/ 202 w 303"/>
                <a:gd name="T37" fmla="*/ 326 h 357"/>
                <a:gd name="T38" fmla="*/ 222 w 303"/>
                <a:gd name="T39" fmla="*/ 306 h 357"/>
                <a:gd name="T40" fmla="*/ 242 w 303"/>
                <a:gd name="T41" fmla="*/ 286 h 357"/>
                <a:gd name="T42" fmla="*/ 259 w 303"/>
                <a:gd name="T43" fmla="*/ 261 h 357"/>
                <a:gd name="T44" fmla="*/ 274 w 303"/>
                <a:gd name="T45" fmla="*/ 235 h 357"/>
                <a:gd name="T46" fmla="*/ 284 w 303"/>
                <a:gd name="T47" fmla="*/ 206 h 357"/>
                <a:gd name="T48" fmla="*/ 294 w 303"/>
                <a:gd name="T49" fmla="*/ 175 h 357"/>
                <a:gd name="T50" fmla="*/ 294 w 303"/>
                <a:gd name="T51" fmla="*/ 175 h 357"/>
                <a:gd name="T52" fmla="*/ 297 w 303"/>
                <a:gd name="T53" fmla="*/ 155 h 357"/>
                <a:gd name="T54" fmla="*/ 301 w 303"/>
                <a:gd name="T55" fmla="*/ 137 h 357"/>
                <a:gd name="T56" fmla="*/ 303 w 303"/>
                <a:gd name="T57" fmla="*/ 102 h 357"/>
                <a:gd name="T58" fmla="*/ 303 w 303"/>
                <a:gd name="T59" fmla="*/ 74 h 357"/>
                <a:gd name="T60" fmla="*/ 303 w 303"/>
                <a:gd name="T61" fmla="*/ 58 h 357"/>
                <a:gd name="T62" fmla="*/ 303 w 303"/>
                <a:gd name="T63" fmla="*/ 58 h 357"/>
                <a:gd name="T64" fmla="*/ 272 w 303"/>
                <a:gd name="T65" fmla="*/ 56 h 357"/>
                <a:gd name="T66" fmla="*/ 244 w 303"/>
                <a:gd name="T67" fmla="*/ 51 h 357"/>
                <a:gd name="T68" fmla="*/ 221 w 303"/>
                <a:gd name="T69" fmla="*/ 43 h 357"/>
                <a:gd name="T70" fmla="*/ 200 w 303"/>
                <a:gd name="T71" fmla="*/ 36 h 357"/>
                <a:gd name="T72" fmla="*/ 182 w 303"/>
                <a:gd name="T73" fmla="*/ 25 h 357"/>
                <a:gd name="T74" fmla="*/ 169 w 303"/>
                <a:gd name="T75" fmla="*/ 16 h 357"/>
                <a:gd name="T76" fmla="*/ 151 w 303"/>
                <a:gd name="T77" fmla="*/ 0 h 357"/>
                <a:gd name="T78" fmla="*/ 151 w 303"/>
                <a:gd name="T79" fmla="*/ 0 h 357"/>
                <a:gd name="T80" fmla="*/ 135 w 303"/>
                <a:gd name="T81" fmla="*/ 16 h 357"/>
                <a:gd name="T82" fmla="*/ 120 w 303"/>
                <a:gd name="T83" fmla="*/ 25 h 357"/>
                <a:gd name="T84" fmla="*/ 104 w 303"/>
                <a:gd name="T85" fmla="*/ 34 h 357"/>
                <a:gd name="T86" fmla="*/ 85 w 303"/>
                <a:gd name="T87" fmla="*/ 43 h 357"/>
                <a:gd name="T88" fmla="*/ 62 w 303"/>
                <a:gd name="T89" fmla="*/ 51 h 357"/>
                <a:gd name="T90" fmla="*/ 34 w 303"/>
                <a:gd name="T91" fmla="*/ 56 h 357"/>
                <a:gd name="T92" fmla="*/ 5 w 303"/>
                <a:gd name="T93" fmla="*/ 58 h 357"/>
                <a:gd name="T94" fmla="*/ 5 w 303"/>
                <a:gd name="T95" fmla="*/ 58 h 357"/>
                <a:gd name="T96" fmla="*/ 0 w 303"/>
                <a:gd name="T97" fmla="*/ 5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3" h="357">
                  <a:moveTo>
                    <a:pt x="0" y="58"/>
                  </a:moveTo>
                  <a:lnTo>
                    <a:pt x="0" y="58"/>
                  </a:lnTo>
                  <a:lnTo>
                    <a:pt x="0" y="74"/>
                  </a:lnTo>
                  <a:lnTo>
                    <a:pt x="0" y="102"/>
                  </a:lnTo>
                  <a:lnTo>
                    <a:pt x="3" y="137"/>
                  </a:lnTo>
                  <a:lnTo>
                    <a:pt x="5" y="155"/>
                  </a:lnTo>
                  <a:lnTo>
                    <a:pt x="9" y="175"/>
                  </a:lnTo>
                  <a:lnTo>
                    <a:pt x="9" y="175"/>
                  </a:lnTo>
                  <a:lnTo>
                    <a:pt x="18" y="206"/>
                  </a:lnTo>
                  <a:lnTo>
                    <a:pt x="31" y="235"/>
                  </a:lnTo>
                  <a:lnTo>
                    <a:pt x="43" y="261"/>
                  </a:lnTo>
                  <a:lnTo>
                    <a:pt x="60" y="286"/>
                  </a:lnTo>
                  <a:lnTo>
                    <a:pt x="80" y="306"/>
                  </a:lnTo>
                  <a:lnTo>
                    <a:pt x="102" y="326"/>
                  </a:lnTo>
                  <a:lnTo>
                    <a:pt x="126" y="343"/>
                  </a:lnTo>
                  <a:lnTo>
                    <a:pt x="151" y="357"/>
                  </a:lnTo>
                  <a:lnTo>
                    <a:pt x="151" y="357"/>
                  </a:lnTo>
                  <a:lnTo>
                    <a:pt x="179" y="343"/>
                  </a:lnTo>
                  <a:lnTo>
                    <a:pt x="202" y="326"/>
                  </a:lnTo>
                  <a:lnTo>
                    <a:pt x="222" y="306"/>
                  </a:lnTo>
                  <a:lnTo>
                    <a:pt x="242" y="286"/>
                  </a:lnTo>
                  <a:lnTo>
                    <a:pt x="259" y="261"/>
                  </a:lnTo>
                  <a:lnTo>
                    <a:pt x="274" y="235"/>
                  </a:lnTo>
                  <a:lnTo>
                    <a:pt x="284" y="206"/>
                  </a:lnTo>
                  <a:lnTo>
                    <a:pt x="294" y="175"/>
                  </a:lnTo>
                  <a:lnTo>
                    <a:pt x="294" y="175"/>
                  </a:lnTo>
                  <a:lnTo>
                    <a:pt x="297" y="155"/>
                  </a:lnTo>
                  <a:lnTo>
                    <a:pt x="301" y="137"/>
                  </a:lnTo>
                  <a:lnTo>
                    <a:pt x="303" y="102"/>
                  </a:lnTo>
                  <a:lnTo>
                    <a:pt x="303" y="74"/>
                  </a:lnTo>
                  <a:lnTo>
                    <a:pt x="303" y="58"/>
                  </a:lnTo>
                  <a:lnTo>
                    <a:pt x="303" y="58"/>
                  </a:lnTo>
                  <a:lnTo>
                    <a:pt x="272" y="56"/>
                  </a:lnTo>
                  <a:lnTo>
                    <a:pt x="244" y="51"/>
                  </a:lnTo>
                  <a:lnTo>
                    <a:pt x="221" y="43"/>
                  </a:lnTo>
                  <a:lnTo>
                    <a:pt x="200" y="36"/>
                  </a:lnTo>
                  <a:lnTo>
                    <a:pt x="182" y="25"/>
                  </a:lnTo>
                  <a:lnTo>
                    <a:pt x="169" y="16"/>
                  </a:lnTo>
                  <a:lnTo>
                    <a:pt x="151" y="0"/>
                  </a:lnTo>
                  <a:lnTo>
                    <a:pt x="151" y="0"/>
                  </a:lnTo>
                  <a:lnTo>
                    <a:pt x="135" y="16"/>
                  </a:lnTo>
                  <a:lnTo>
                    <a:pt x="120" y="25"/>
                  </a:lnTo>
                  <a:lnTo>
                    <a:pt x="104" y="34"/>
                  </a:lnTo>
                  <a:lnTo>
                    <a:pt x="85" y="43"/>
                  </a:lnTo>
                  <a:lnTo>
                    <a:pt x="62" y="51"/>
                  </a:lnTo>
                  <a:lnTo>
                    <a:pt x="34" y="56"/>
                  </a:lnTo>
                  <a:lnTo>
                    <a:pt x="5" y="58"/>
                  </a:lnTo>
                  <a:lnTo>
                    <a:pt x="5" y="58"/>
                  </a:lnTo>
                  <a:lnTo>
                    <a:pt x="0"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09" name="Freeform 114">
              <a:extLst>
                <a:ext uri="{FF2B5EF4-FFF2-40B4-BE49-F238E27FC236}">
                  <a16:creationId xmlns:a16="http://schemas.microsoft.com/office/drawing/2014/main" xmlns="" id="{6983B2D2-9CEC-4413-B34B-C90414AD0106}"/>
                </a:ext>
              </a:extLst>
            </p:cNvPr>
            <p:cNvSpPr>
              <a:spLocks/>
            </p:cNvSpPr>
            <p:nvPr/>
          </p:nvSpPr>
          <p:spPr bwMode="auto">
            <a:xfrm>
              <a:off x="5851526" y="3887789"/>
              <a:ext cx="406400" cy="473075"/>
            </a:xfrm>
            <a:custGeom>
              <a:avLst/>
              <a:gdLst>
                <a:gd name="T0" fmla="*/ 128 w 256"/>
                <a:gd name="T1" fmla="*/ 298 h 298"/>
                <a:gd name="T2" fmla="*/ 128 w 256"/>
                <a:gd name="T3" fmla="*/ 298 h 298"/>
                <a:gd name="T4" fmla="*/ 106 w 256"/>
                <a:gd name="T5" fmla="*/ 285 h 298"/>
                <a:gd name="T6" fmla="*/ 86 w 256"/>
                <a:gd name="T7" fmla="*/ 271 h 298"/>
                <a:gd name="T8" fmla="*/ 70 w 256"/>
                <a:gd name="T9" fmla="*/ 254 h 298"/>
                <a:gd name="T10" fmla="*/ 53 w 256"/>
                <a:gd name="T11" fmla="*/ 234 h 298"/>
                <a:gd name="T12" fmla="*/ 39 w 256"/>
                <a:gd name="T13" fmla="*/ 214 h 298"/>
                <a:gd name="T14" fmla="*/ 28 w 256"/>
                <a:gd name="T15" fmla="*/ 190 h 298"/>
                <a:gd name="T16" fmla="*/ 19 w 256"/>
                <a:gd name="T17" fmla="*/ 165 h 298"/>
                <a:gd name="T18" fmla="*/ 9 w 256"/>
                <a:gd name="T19" fmla="*/ 139 h 298"/>
                <a:gd name="T20" fmla="*/ 9 w 256"/>
                <a:gd name="T21" fmla="*/ 139 h 298"/>
                <a:gd name="T22" fmla="*/ 6 w 256"/>
                <a:gd name="T23" fmla="*/ 112 h 298"/>
                <a:gd name="T24" fmla="*/ 2 w 256"/>
                <a:gd name="T25" fmla="*/ 88 h 298"/>
                <a:gd name="T26" fmla="*/ 0 w 256"/>
                <a:gd name="T27" fmla="*/ 66 h 298"/>
                <a:gd name="T28" fmla="*/ 0 w 256"/>
                <a:gd name="T29" fmla="*/ 48 h 298"/>
                <a:gd name="T30" fmla="*/ 0 w 256"/>
                <a:gd name="T31" fmla="*/ 48 h 298"/>
                <a:gd name="T32" fmla="*/ 22 w 256"/>
                <a:gd name="T33" fmla="*/ 46 h 298"/>
                <a:gd name="T34" fmla="*/ 42 w 256"/>
                <a:gd name="T35" fmla="*/ 42 h 298"/>
                <a:gd name="T36" fmla="*/ 61 w 256"/>
                <a:gd name="T37" fmla="*/ 37 h 298"/>
                <a:gd name="T38" fmla="*/ 79 w 256"/>
                <a:gd name="T39" fmla="*/ 30 h 298"/>
                <a:gd name="T40" fmla="*/ 93 w 256"/>
                <a:gd name="T41" fmla="*/ 22 h 298"/>
                <a:gd name="T42" fmla="*/ 106 w 256"/>
                <a:gd name="T43" fmla="*/ 15 h 298"/>
                <a:gd name="T44" fmla="*/ 128 w 256"/>
                <a:gd name="T45" fmla="*/ 0 h 298"/>
                <a:gd name="T46" fmla="*/ 128 w 256"/>
                <a:gd name="T47" fmla="*/ 0 h 298"/>
                <a:gd name="T48" fmla="*/ 150 w 256"/>
                <a:gd name="T49" fmla="*/ 15 h 298"/>
                <a:gd name="T50" fmla="*/ 163 w 256"/>
                <a:gd name="T51" fmla="*/ 22 h 298"/>
                <a:gd name="T52" fmla="*/ 179 w 256"/>
                <a:gd name="T53" fmla="*/ 30 h 298"/>
                <a:gd name="T54" fmla="*/ 196 w 256"/>
                <a:gd name="T55" fmla="*/ 37 h 298"/>
                <a:gd name="T56" fmla="*/ 214 w 256"/>
                <a:gd name="T57" fmla="*/ 42 h 298"/>
                <a:gd name="T58" fmla="*/ 234 w 256"/>
                <a:gd name="T59" fmla="*/ 46 h 298"/>
                <a:gd name="T60" fmla="*/ 256 w 256"/>
                <a:gd name="T61" fmla="*/ 48 h 298"/>
                <a:gd name="T62" fmla="*/ 256 w 256"/>
                <a:gd name="T63" fmla="*/ 48 h 298"/>
                <a:gd name="T64" fmla="*/ 256 w 256"/>
                <a:gd name="T65" fmla="*/ 66 h 298"/>
                <a:gd name="T66" fmla="*/ 254 w 256"/>
                <a:gd name="T67" fmla="*/ 88 h 298"/>
                <a:gd name="T68" fmla="*/ 252 w 256"/>
                <a:gd name="T69" fmla="*/ 112 h 298"/>
                <a:gd name="T70" fmla="*/ 247 w 256"/>
                <a:gd name="T71" fmla="*/ 139 h 298"/>
                <a:gd name="T72" fmla="*/ 247 w 256"/>
                <a:gd name="T73" fmla="*/ 139 h 298"/>
                <a:gd name="T74" fmla="*/ 240 w 256"/>
                <a:gd name="T75" fmla="*/ 165 h 298"/>
                <a:gd name="T76" fmla="*/ 229 w 256"/>
                <a:gd name="T77" fmla="*/ 190 h 298"/>
                <a:gd name="T78" fmla="*/ 218 w 256"/>
                <a:gd name="T79" fmla="*/ 214 h 298"/>
                <a:gd name="T80" fmla="*/ 203 w 256"/>
                <a:gd name="T81" fmla="*/ 234 h 298"/>
                <a:gd name="T82" fmla="*/ 188 w 256"/>
                <a:gd name="T83" fmla="*/ 254 h 298"/>
                <a:gd name="T84" fmla="*/ 170 w 256"/>
                <a:gd name="T85" fmla="*/ 271 h 298"/>
                <a:gd name="T86" fmla="*/ 150 w 256"/>
                <a:gd name="T87" fmla="*/ 285 h 298"/>
                <a:gd name="T88" fmla="*/ 128 w 256"/>
                <a:gd name="T89"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6" h="298">
                  <a:moveTo>
                    <a:pt x="128" y="298"/>
                  </a:moveTo>
                  <a:lnTo>
                    <a:pt x="128" y="298"/>
                  </a:lnTo>
                  <a:lnTo>
                    <a:pt x="106" y="285"/>
                  </a:lnTo>
                  <a:lnTo>
                    <a:pt x="86" y="271"/>
                  </a:lnTo>
                  <a:lnTo>
                    <a:pt x="70" y="254"/>
                  </a:lnTo>
                  <a:lnTo>
                    <a:pt x="53" y="234"/>
                  </a:lnTo>
                  <a:lnTo>
                    <a:pt x="39" y="214"/>
                  </a:lnTo>
                  <a:lnTo>
                    <a:pt x="28" y="190"/>
                  </a:lnTo>
                  <a:lnTo>
                    <a:pt x="19" y="165"/>
                  </a:lnTo>
                  <a:lnTo>
                    <a:pt x="9" y="139"/>
                  </a:lnTo>
                  <a:lnTo>
                    <a:pt x="9" y="139"/>
                  </a:lnTo>
                  <a:lnTo>
                    <a:pt x="6" y="112"/>
                  </a:lnTo>
                  <a:lnTo>
                    <a:pt x="2" y="88"/>
                  </a:lnTo>
                  <a:lnTo>
                    <a:pt x="0" y="66"/>
                  </a:lnTo>
                  <a:lnTo>
                    <a:pt x="0" y="48"/>
                  </a:lnTo>
                  <a:lnTo>
                    <a:pt x="0" y="48"/>
                  </a:lnTo>
                  <a:lnTo>
                    <a:pt x="22" y="46"/>
                  </a:lnTo>
                  <a:lnTo>
                    <a:pt x="42" y="42"/>
                  </a:lnTo>
                  <a:lnTo>
                    <a:pt x="61" y="37"/>
                  </a:lnTo>
                  <a:lnTo>
                    <a:pt x="79" y="30"/>
                  </a:lnTo>
                  <a:lnTo>
                    <a:pt x="93" y="22"/>
                  </a:lnTo>
                  <a:lnTo>
                    <a:pt x="106" y="15"/>
                  </a:lnTo>
                  <a:lnTo>
                    <a:pt x="128" y="0"/>
                  </a:lnTo>
                  <a:lnTo>
                    <a:pt x="128" y="0"/>
                  </a:lnTo>
                  <a:lnTo>
                    <a:pt x="150" y="15"/>
                  </a:lnTo>
                  <a:lnTo>
                    <a:pt x="163" y="22"/>
                  </a:lnTo>
                  <a:lnTo>
                    <a:pt x="179" y="30"/>
                  </a:lnTo>
                  <a:lnTo>
                    <a:pt x="196" y="37"/>
                  </a:lnTo>
                  <a:lnTo>
                    <a:pt x="214" y="42"/>
                  </a:lnTo>
                  <a:lnTo>
                    <a:pt x="234" y="46"/>
                  </a:lnTo>
                  <a:lnTo>
                    <a:pt x="256" y="48"/>
                  </a:lnTo>
                  <a:lnTo>
                    <a:pt x="256" y="48"/>
                  </a:lnTo>
                  <a:lnTo>
                    <a:pt x="256" y="66"/>
                  </a:lnTo>
                  <a:lnTo>
                    <a:pt x="254" y="88"/>
                  </a:lnTo>
                  <a:lnTo>
                    <a:pt x="252" y="112"/>
                  </a:lnTo>
                  <a:lnTo>
                    <a:pt x="247" y="139"/>
                  </a:lnTo>
                  <a:lnTo>
                    <a:pt x="247" y="139"/>
                  </a:lnTo>
                  <a:lnTo>
                    <a:pt x="240" y="165"/>
                  </a:lnTo>
                  <a:lnTo>
                    <a:pt x="229" y="190"/>
                  </a:lnTo>
                  <a:lnTo>
                    <a:pt x="218" y="214"/>
                  </a:lnTo>
                  <a:lnTo>
                    <a:pt x="203" y="234"/>
                  </a:lnTo>
                  <a:lnTo>
                    <a:pt x="188" y="254"/>
                  </a:lnTo>
                  <a:lnTo>
                    <a:pt x="170" y="271"/>
                  </a:lnTo>
                  <a:lnTo>
                    <a:pt x="150" y="285"/>
                  </a:lnTo>
                  <a:lnTo>
                    <a:pt x="128" y="2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10" name="Freeform 115">
              <a:extLst>
                <a:ext uri="{FF2B5EF4-FFF2-40B4-BE49-F238E27FC236}">
                  <a16:creationId xmlns:a16="http://schemas.microsoft.com/office/drawing/2014/main" xmlns="" id="{0655AE46-AD1F-4843-9E4B-875ED6CD5888}"/>
                </a:ext>
              </a:extLst>
            </p:cNvPr>
            <p:cNvSpPr>
              <a:spLocks/>
            </p:cNvSpPr>
            <p:nvPr/>
          </p:nvSpPr>
          <p:spPr bwMode="auto">
            <a:xfrm>
              <a:off x="5851526" y="3887789"/>
              <a:ext cx="406400" cy="473075"/>
            </a:xfrm>
            <a:custGeom>
              <a:avLst/>
              <a:gdLst>
                <a:gd name="T0" fmla="*/ 128 w 256"/>
                <a:gd name="T1" fmla="*/ 298 h 298"/>
                <a:gd name="T2" fmla="*/ 128 w 256"/>
                <a:gd name="T3" fmla="*/ 298 h 298"/>
                <a:gd name="T4" fmla="*/ 106 w 256"/>
                <a:gd name="T5" fmla="*/ 285 h 298"/>
                <a:gd name="T6" fmla="*/ 86 w 256"/>
                <a:gd name="T7" fmla="*/ 271 h 298"/>
                <a:gd name="T8" fmla="*/ 70 w 256"/>
                <a:gd name="T9" fmla="*/ 254 h 298"/>
                <a:gd name="T10" fmla="*/ 53 w 256"/>
                <a:gd name="T11" fmla="*/ 234 h 298"/>
                <a:gd name="T12" fmla="*/ 39 w 256"/>
                <a:gd name="T13" fmla="*/ 214 h 298"/>
                <a:gd name="T14" fmla="*/ 28 w 256"/>
                <a:gd name="T15" fmla="*/ 190 h 298"/>
                <a:gd name="T16" fmla="*/ 19 w 256"/>
                <a:gd name="T17" fmla="*/ 165 h 298"/>
                <a:gd name="T18" fmla="*/ 9 w 256"/>
                <a:gd name="T19" fmla="*/ 139 h 298"/>
                <a:gd name="T20" fmla="*/ 9 w 256"/>
                <a:gd name="T21" fmla="*/ 139 h 298"/>
                <a:gd name="T22" fmla="*/ 6 w 256"/>
                <a:gd name="T23" fmla="*/ 112 h 298"/>
                <a:gd name="T24" fmla="*/ 2 w 256"/>
                <a:gd name="T25" fmla="*/ 88 h 298"/>
                <a:gd name="T26" fmla="*/ 0 w 256"/>
                <a:gd name="T27" fmla="*/ 66 h 298"/>
                <a:gd name="T28" fmla="*/ 0 w 256"/>
                <a:gd name="T29" fmla="*/ 48 h 298"/>
                <a:gd name="T30" fmla="*/ 0 w 256"/>
                <a:gd name="T31" fmla="*/ 48 h 298"/>
                <a:gd name="T32" fmla="*/ 22 w 256"/>
                <a:gd name="T33" fmla="*/ 46 h 298"/>
                <a:gd name="T34" fmla="*/ 42 w 256"/>
                <a:gd name="T35" fmla="*/ 42 h 298"/>
                <a:gd name="T36" fmla="*/ 61 w 256"/>
                <a:gd name="T37" fmla="*/ 37 h 298"/>
                <a:gd name="T38" fmla="*/ 79 w 256"/>
                <a:gd name="T39" fmla="*/ 30 h 298"/>
                <a:gd name="T40" fmla="*/ 93 w 256"/>
                <a:gd name="T41" fmla="*/ 22 h 298"/>
                <a:gd name="T42" fmla="*/ 106 w 256"/>
                <a:gd name="T43" fmla="*/ 15 h 298"/>
                <a:gd name="T44" fmla="*/ 128 w 256"/>
                <a:gd name="T45" fmla="*/ 0 h 298"/>
                <a:gd name="T46" fmla="*/ 128 w 256"/>
                <a:gd name="T47" fmla="*/ 0 h 298"/>
                <a:gd name="T48" fmla="*/ 150 w 256"/>
                <a:gd name="T49" fmla="*/ 15 h 298"/>
                <a:gd name="T50" fmla="*/ 163 w 256"/>
                <a:gd name="T51" fmla="*/ 22 h 298"/>
                <a:gd name="T52" fmla="*/ 179 w 256"/>
                <a:gd name="T53" fmla="*/ 30 h 298"/>
                <a:gd name="T54" fmla="*/ 196 w 256"/>
                <a:gd name="T55" fmla="*/ 37 h 298"/>
                <a:gd name="T56" fmla="*/ 214 w 256"/>
                <a:gd name="T57" fmla="*/ 42 h 298"/>
                <a:gd name="T58" fmla="*/ 234 w 256"/>
                <a:gd name="T59" fmla="*/ 46 h 298"/>
                <a:gd name="T60" fmla="*/ 256 w 256"/>
                <a:gd name="T61" fmla="*/ 48 h 298"/>
                <a:gd name="T62" fmla="*/ 256 w 256"/>
                <a:gd name="T63" fmla="*/ 48 h 298"/>
                <a:gd name="T64" fmla="*/ 256 w 256"/>
                <a:gd name="T65" fmla="*/ 66 h 298"/>
                <a:gd name="T66" fmla="*/ 254 w 256"/>
                <a:gd name="T67" fmla="*/ 88 h 298"/>
                <a:gd name="T68" fmla="*/ 252 w 256"/>
                <a:gd name="T69" fmla="*/ 112 h 298"/>
                <a:gd name="T70" fmla="*/ 247 w 256"/>
                <a:gd name="T71" fmla="*/ 139 h 298"/>
                <a:gd name="T72" fmla="*/ 247 w 256"/>
                <a:gd name="T73" fmla="*/ 139 h 298"/>
                <a:gd name="T74" fmla="*/ 240 w 256"/>
                <a:gd name="T75" fmla="*/ 165 h 298"/>
                <a:gd name="T76" fmla="*/ 229 w 256"/>
                <a:gd name="T77" fmla="*/ 190 h 298"/>
                <a:gd name="T78" fmla="*/ 218 w 256"/>
                <a:gd name="T79" fmla="*/ 214 h 298"/>
                <a:gd name="T80" fmla="*/ 203 w 256"/>
                <a:gd name="T81" fmla="*/ 234 h 298"/>
                <a:gd name="T82" fmla="*/ 188 w 256"/>
                <a:gd name="T83" fmla="*/ 254 h 298"/>
                <a:gd name="T84" fmla="*/ 170 w 256"/>
                <a:gd name="T85" fmla="*/ 271 h 298"/>
                <a:gd name="T86" fmla="*/ 150 w 256"/>
                <a:gd name="T87" fmla="*/ 285 h 298"/>
                <a:gd name="T88" fmla="*/ 128 w 256"/>
                <a:gd name="T89"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6" h="298">
                  <a:moveTo>
                    <a:pt x="128" y="298"/>
                  </a:moveTo>
                  <a:lnTo>
                    <a:pt x="128" y="298"/>
                  </a:lnTo>
                  <a:lnTo>
                    <a:pt x="106" y="285"/>
                  </a:lnTo>
                  <a:lnTo>
                    <a:pt x="86" y="271"/>
                  </a:lnTo>
                  <a:lnTo>
                    <a:pt x="70" y="254"/>
                  </a:lnTo>
                  <a:lnTo>
                    <a:pt x="53" y="234"/>
                  </a:lnTo>
                  <a:lnTo>
                    <a:pt x="39" y="214"/>
                  </a:lnTo>
                  <a:lnTo>
                    <a:pt x="28" y="190"/>
                  </a:lnTo>
                  <a:lnTo>
                    <a:pt x="19" y="165"/>
                  </a:lnTo>
                  <a:lnTo>
                    <a:pt x="9" y="139"/>
                  </a:lnTo>
                  <a:lnTo>
                    <a:pt x="9" y="139"/>
                  </a:lnTo>
                  <a:lnTo>
                    <a:pt x="6" y="112"/>
                  </a:lnTo>
                  <a:lnTo>
                    <a:pt x="2" y="88"/>
                  </a:lnTo>
                  <a:lnTo>
                    <a:pt x="0" y="66"/>
                  </a:lnTo>
                  <a:lnTo>
                    <a:pt x="0" y="48"/>
                  </a:lnTo>
                  <a:lnTo>
                    <a:pt x="0" y="48"/>
                  </a:lnTo>
                  <a:lnTo>
                    <a:pt x="22" y="46"/>
                  </a:lnTo>
                  <a:lnTo>
                    <a:pt x="42" y="42"/>
                  </a:lnTo>
                  <a:lnTo>
                    <a:pt x="61" y="37"/>
                  </a:lnTo>
                  <a:lnTo>
                    <a:pt x="79" y="30"/>
                  </a:lnTo>
                  <a:lnTo>
                    <a:pt x="93" y="22"/>
                  </a:lnTo>
                  <a:lnTo>
                    <a:pt x="106" y="15"/>
                  </a:lnTo>
                  <a:lnTo>
                    <a:pt x="128" y="0"/>
                  </a:lnTo>
                  <a:lnTo>
                    <a:pt x="128" y="0"/>
                  </a:lnTo>
                  <a:lnTo>
                    <a:pt x="150" y="15"/>
                  </a:lnTo>
                  <a:lnTo>
                    <a:pt x="163" y="22"/>
                  </a:lnTo>
                  <a:lnTo>
                    <a:pt x="179" y="30"/>
                  </a:lnTo>
                  <a:lnTo>
                    <a:pt x="196" y="37"/>
                  </a:lnTo>
                  <a:lnTo>
                    <a:pt x="214" y="42"/>
                  </a:lnTo>
                  <a:lnTo>
                    <a:pt x="234" y="46"/>
                  </a:lnTo>
                  <a:lnTo>
                    <a:pt x="256" y="48"/>
                  </a:lnTo>
                  <a:lnTo>
                    <a:pt x="256" y="48"/>
                  </a:lnTo>
                  <a:lnTo>
                    <a:pt x="256" y="66"/>
                  </a:lnTo>
                  <a:lnTo>
                    <a:pt x="254" y="88"/>
                  </a:lnTo>
                  <a:lnTo>
                    <a:pt x="252" y="112"/>
                  </a:lnTo>
                  <a:lnTo>
                    <a:pt x="247" y="139"/>
                  </a:lnTo>
                  <a:lnTo>
                    <a:pt x="247" y="139"/>
                  </a:lnTo>
                  <a:lnTo>
                    <a:pt x="240" y="165"/>
                  </a:lnTo>
                  <a:lnTo>
                    <a:pt x="229" y="190"/>
                  </a:lnTo>
                  <a:lnTo>
                    <a:pt x="218" y="214"/>
                  </a:lnTo>
                  <a:lnTo>
                    <a:pt x="203" y="234"/>
                  </a:lnTo>
                  <a:lnTo>
                    <a:pt x="188" y="254"/>
                  </a:lnTo>
                  <a:lnTo>
                    <a:pt x="170" y="271"/>
                  </a:lnTo>
                  <a:lnTo>
                    <a:pt x="150" y="285"/>
                  </a:lnTo>
                  <a:lnTo>
                    <a:pt x="128" y="29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11" name="Freeform 116">
              <a:extLst>
                <a:ext uri="{FF2B5EF4-FFF2-40B4-BE49-F238E27FC236}">
                  <a16:creationId xmlns:a16="http://schemas.microsoft.com/office/drawing/2014/main" xmlns="" id="{0400ADED-B050-4580-8DC8-24A1DEAC74EF}"/>
                </a:ext>
              </a:extLst>
            </p:cNvPr>
            <p:cNvSpPr>
              <a:spLocks/>
            </p:cNvSpPr>
            <p:nvPr/>
          </p:nvSpPr>
          <p:spPr bwMode="auto">
            <a:xfrm>
              <a:off x="6054726" y="3887789"/>
              <a:ext cx="203200" cy="473075"/>
            </a:xfrm>
            <a:custGeom>
              <a:avLst/>
              <a:gdLst>
                <a:gd name="T0" fmla="*/ 119 w 128"/>
                <a:gd name="T1" fmla="*/ 139 h 298"/>
                <a:gd name="T2" fmla="*/ 119 w 128"/>
                <a:gd name="T3" fmla="*/ 139 h 298"/>
                <a:gd name="T4" fmla="*/ 124 w 128"/>
                <a:gd name="T5" fmla="*/ 112 h 298"/>
                <a:gd name="T6" fmla="*/ 126 w 128"/>
                <a:gd name="T7" fmla="*/ 88 h 298"/>
                <a:gd name="T8" fmla="*/ 128 w 128"/>
                <a:gd name="T9" fmla="*/ 66 h 298"/>
                <a:gd name="T10" fmla="*/ 128 w 128"/>
                <a:gd name="T11" fmla="*/ 48 h 298"/>
                <a:gd name="T12" fmla="*/ 128 w 128"/>
                <a:gd name="T13" fmla="*/ 48 h 298"/>
                <a:gd name="T14" fmla="*/ 106 w 128"/>
                <a:gd name="T15" fmla="*/ 46 h 298"/>
                <a:gd name="T16" fmla="*/ 86 w 128"/>
                <a:gd name="T17" fmla="*/ 42 h 298"/>
                <a:gd name="T18" fmla="*/ 68 w 128"/>
                <a:gd name="T19" fmla="*/ 37 h 298"/>
                <a:gd name="T20" fmla="*/ 51 w 128"/>
                <a:gd name="T21" fmla="*/ 30 h 298"/>
                <a:gd name="T22" fmla="*/ 35 w 128"/>
                <a:gd name="T23" fmla="*/ 22 h 298"/>
                <a:gd name="T24" fmla="*/ 22 w 128"/>
                <a:gd name="T25" fmla="*/ 15 h 298"/>
                <a:gd name="T26" fmla="*/ 0 w 128"/>
                <a:gd name="T27" fmla="*/ 0 h 298"/>
                <a:gd name="T28" fmla="*/ 0 w 128"/>
                <a:gd name="T29" fmla="*/ 298 h 298"/>
                <a:gd name="T30" fmla="*/ 0 w 128"/>
                <a:gd name="T31" fmla="*/ 298 h 298"/>
                <a:gd name="T32" fmla="*/ 22 w 128"/>
                <a:gd name="T33" fmla="*/ 285 h 298"/>
                <a:gd name="T34" fmla="*/ 42 w 128"/>
                <a:gd name="T35" fmla="*/ 271 h 298"/>
                <a:gd name="T36" fmla="*/ 60 w 128"/>
                <a:gd name="T37" fmla="*/ 254 h 298"/>
                <a:gd name="T38" fmla="*/ 75 w 128"/>
                <a:gd name="T39" fmla="*/ 234 h 298"/>
                <a:gd name="T40" fmla="*/ 90 w 128"/>
                <a:gd name="T41" fmla="*/ 214 h 298"/>
                <a:gd name="T42" fmla="*/ 101 w 128"/>
                <a:gd name="T43" fmla="*/ 190 h 298"/>
                <a:gd name="T44" fmla="*/ 112 w 128"/>
                <a:gd name="T45" fmla="*/ 165 h 298"/>
                <a:gd name="T46" fmla="*/ 119 w 128"/>
                <a:gd name="T47" fmla="*/ 13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8" h="298">
                  <a:moveTo>
                    <a:pt x="119" y="139"/>
                  </a:moveTo>
                  <a:lnTo>
                    <a:pt x="119" y="139"/>
                  </a:lnTo>
                  <a:lnTo>
                    <a:pt x="124" y="112"/>
                  </a:lnTo>
                  <a:lnTo>
                    <a:pt x="126" y="88"/>
                  </a:lnTo>
                  <a:lnTo>
                    <a:pt x="128" y="66"/>
                  </a:lnTo>
                  <a:lnTo>
                    <a:pt x="128" y="48"/>
                  </a:lnTo>
                  <a:lnTo>
                    <a:pt x="128" y="48"/>
                  </a:lnTo>
                  <a:lnTo>
                    <a:pt x="106" y="46"/>
                  </a:lnTo>
                  <a:lnTo>
                    <a:pt x="86" y="42"/>
                  </a:lnTo>
                  <a:lnTo>
                    <a:pt x="68" y="37"/>
                  </a:lnTo>
                  <a:lnTo>
                    <a:pt x="51" y="30"/>
                  </a:lnTo>
                  <a:lnTo>
                    <a:pt x="35" y="22"/>
                  </a:lnTo>
                  <a:lnTo>
                    <a:pt x="22" y="15"/>
                  </a:lnTo>
                  <a:lnTo>
                    <a:pt x="0" y="0"/>
                  </a:lnTo>
                  <a:lnTo>
                    <a:pt x="0" y="298"/>
                  </a:lnTo>
                  <a:lnTo>
                    <a:pt x="0" y="298"/>
                  </a:lnTo>
                  <a:lnTo>
                    <a:pt x="22" y="285"/>
                  </a:lnTo>
                  <a:lnTo>
                    <a:pt x="42" y="271"/>
                  </a:lnTo>
                  <a:lnTo>
                    <a:pt x="60" y="254"/>
                  </a:lnTo>
                  <a:lnTo>
                    <a:pt x="75" y="234"/>
                  </a:lnTo>
                  <a:lnTo>
                    <a:pt x="90" y="214"/>
                  </a:lnTo>
                  <a:lnTo>
                    <a:pt x="101" y="190"/>
                  </a:lnTo>
                  <a:lnTo>
                    <a:pt x="112" y="165"/>
                  </a:lnTo>
                  <a:lnTo>
                    <a:pt x="119" y="139"/>
                  </a:lnTo>
                  <a:close/>
                </a:path>
              </a:pathLst>
            </a:custGeom>
            <a:solidFill>
              <a:srgbClr val="F0F6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12" name="Freeform 117">
              <a:extLst>
                <a:ext uri="{FF2B5EF4-FFF2-40B4-BE49-F238E27FC236}">
                  <a16:creationId xmlns:a16="http://schemas.microsoft.com/office/drawing/2014/main" xmlns="" id="{87697570-3C49-4592-AC6B-6DC29CA847B8}"/>
                </a:ext>
              </a:extLst>
            </p:cNvPr>
            <p:cNvSpPr>
              <a:spLocks/>
            </p:cNvSpPr>
            <p:nvPr/>
          </p:nvSpPr>
          <p:spPr bwMode="auto">
            <a:xfrm>
              <a:off x="6054726" y="3887789"/>
              <a:ext cx="203200" cy="473075"/>
            </a:xfrm>
            <a:custGeom>
              <a:avLst/>
              <a:gdLst>
                <a:gd name="T0" fmla="*/ 119 w 128"/>
                <a:gd name="T1" fmla="*/ 139 h 298"/>
                <a:gd name="T2" fmla="*/ 119 w 128"/>
                <a:gd name="T3" fmla="*/ 139 h 298"/>
                <a:gd name="T4" fmla="*/ 124 w 128"/>
                <a:gd name="T5" fmla="*/ 112 h 298"/>
                <a:gd name="T6" fmla="*/ 126 w 128"/>
                <a:gd name="T7" fmla="*/ 88 h 298"/>
                <a:gd name="T8" fmla="*/ 128 w 128"/>
                <a:gd name="T9" fmla="*/ 66 h 298"/>
                <a:gd name="T10" fmla="*/ 128 w 128"/>
                <a:gd name="T11" fmla="*/ 48 h 298"/>
                <a:gd name="T12" fmla="*/ 128 w 128"/>
                <a:gd name="T13" fmla="*/ 48 h 298"/>
                <a:gd name="T14" fmla="*/ 106 w 128"/>
                <a:gd name="T15" fmla="*/ 46 h 298"/>
                <a:gd name="T16" fmla="*/ 86 w 128"/>
                <a:gd name="T17" fmla="*/ 42 h 298"/>
                <a:gd name="T18" fmla="*/ 68 w 128"/>
                <a:gd name="T19" fmla="*/ 37 h 298"/>
                <a:gd name="T20" fmla="*/ 51 w 128"/>
                <a:gd name="T21" fmla="*/ 30 h 298"/>
                <a:gd name="T22" fmla="*/ 35 w 128"/>
                <a:gd name="T23" fmla="*/ 22 h 298"/>
                <a:gd name="T24" fmla="*/ 22 w 128"/>
                <a:gd name="T25" fmla="*/ 15 h 298"/>
                <a:gd name="T26" fmla="*/ 0 w 128"/>
                <a:gd name="T27" fmla="*/ 0 h 298"/>
                <a:gd name="T28" fmla="*/ 0 w 128"/>
                <a:gd name="T29" fmla="*/ 298 h 298"/>
                <a:gd name="T30" fmla="*/ 0 w 128"/>
                <a:gd name="T31" fmla="*/ 298 h 298"/>
                <a:gd name="T32" fmla="*/ 22 w 128"/>
                <a:gd name="T33" fmla="*/ 285 h 298"/>
                <a:gd name="T34" fmla="*/ 42 w 128"/>
                <a:gd name="T35" fmla="*/ 271 h 298"/>
                <a:gd name="T36" fmla="*/ 60 w 128"/>
                <a:gd name="T37" fmla="*/ 254 h 298"/>
                <a:gd name="T38" fmla="*/ 75 w 128"/>
                <a:gd name="T39" fmla="*/ 234 h 298"/>
                <a:gd name="T40" fmla="*/ 90 w 128"/>
                <a:gd name="T41" fmla="*/ 214 h 298"/>
                <a:gd name="T42" fmla="*/ 101 w 128"/>
                <a:gd name="T43" fmla="*/ 190 h 298"/>
                <a:gd name="T44" fmla="*/ 112 w 128"/>
                <a:gd name="T45" fmla="*/ 165 h 298"/>
                <a:gd name="T46" fmla="*/ 119 w 128"/>
                <a:gd name="T47" fmla="*/ 13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8" h="298">
                  <a:moveTo>
                    <a:pt x="119" y="139"/>
                  </a:moveTo>
                  <a:lnTo>
                    <a:pt x="119" y="139"/>
                  </a:lnTo>
                  <a:lnTo>
                    <a:pt x="124" y="112"/>
                  </a:lnTo>
                  <a:lnTo>
                    <a:pt x="126" y="88"/>
                  </a:lnTo>
                  <a:lnTo>
                    <a:pt x="128" y="66"/>
                  </a:lnTo>
                  <a:lnTo>
                    <a:pt x="128" y="48"/>
                  </a:lnTo>
                  <a:lnTo>
                    <a:pt x="128" y="48"/>
                  </a:lnTo>
                  <a:lnTo>
                    <a:pt x="106" y="46"/>
                  </a:lnTo>
                  <a:lnTo>
                    <a:pt x="86" y="42"/>
                  </a:lnTo>
                  <a:lnTo>
                    <a:pt x="68" y="37"/>
                  </a:lnTo>
                  <a:lnTo>
                    <a:pt x="51" y="30"/>
                  </a:lnTo>
                  <a:lnTo>
                    <a:pt x="35" y="22"/>
                  </a:lnTo>
                  <a:lnTo>
                    <a:pt x="22" y="15"/>
                  </a:lnTo>
                  <a:lnTo>
                    <a:pt x="0" y="0"/>
                  </a:lnTo>
                  <a:lnTo>
                    <a:pt x="0" y="298"/>
                  </a:lnTo>
                  <a:lnTo>
                    <a:pt x="0" y="298"/>
                  </a:lnTo>
                  <a:lnTo>
                    <a:pt x="22" y="285"/>
                  </a:lnTo>
                  <a:lnTo>
                    <a:pt x="42" y="271"/>
                  </a:lnTo>
                  <a:lnTo>
                    <a:pt x="60" y="254"/>
                  </a:lnTo>
                  <a:lnTo>
                    <a:pt x="75" y="234"/>
                  </a:lnTo>
                  <a:lnTo>
                    <a:pt x="90" y="214"/>
                  </a:lnTo>
                  <a:lnTo>
                    <a:pt x="101" y="190"/>
                  </a:lnTo>
                  <a:lnTo>
                    <a:pt x="112" y="165"/>
                  </a:lnTo>
                  <a:lnTo>
                    <a:pt x="119" y="1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13" name="Freeform 118">
              <a:extLst>
                <a:ext uri="{FF2B5EF4-FFF2-40B4-BE49-F238E27FC236}">
                  <a16:creationId xmlns:a16="http://schemas.microsoft.com/office/drawing/2014/main" xmlns="" id="{124FF098-B699-4929-B6A8-C44963515211}"/>
                </a:ext>
              </a:extLst>
            </p:cNvPr>
            <p:cNvSpPr>
              <a:spLocks noEditPoints="1"/>
            </p:cNvSpPr>
            <p:nvPr/>
          </p:nvSpPr>
          <p:spPr bwMode="auto">
            <a:xfrm>
              <a:off x="5983288" y="3995739"/>
              <a:ext cx="144463" cy="174625"/>
            </a:xfrm>
            <a:custGeom>
              <a:avLst/>
              <a:gdLst>
                <a:gd name="T0" fmla="*/ 45 w 91"/>
                <a:gd name="T1" fmla="*/ 16 h 110"/>
                <a:gd name="T2" fmla="*/ 58 w 91"/>
                <a:gd name="T3" fmla="*/ 18 h 110"/>
                <a:gd name="T4" fmla="*/ 67 w 91"/>
                <a:gd name="T5" fmla="*/ 26 h 110"/>
                <a:gd name="T6" fmla="*/ 71 w 91"/>
                <a:gd name="T7" fmla="*/ 31 h 110"/>
                <a:gd name="T8" fmla="*/ 76 w 91"/>
                <a:gd name="T9" fmla="*/ 47 h 110"/>
                <a:gd name="T10" fmla="*/ 76 w 91"/>
                <a:gd name="T11" fmla="*/ 64 h 110"/>
                <a:gd name="T12" fmla="*/ 71 w 91"/>
                <a:gd name="T13" fmla="*/ 80 h 110"/>
                <a:gd name="T14" fmla="*/ 67 w 91"/>
                <a:gd name="T15" fmla="*/ 84 h 110"/>
                <a:gd name="T16" fmla="*/ 58 w 91"/>
                <a:gd name="T17" fmla="*/ 91 h 110"/>
                <a:gd name="T18" fmla="*/ 45 w 91"/>
                <a:gd name="T19" fmla="*/ 95 h 110"/>
                <a:gd name="T20" fmla="*/ 40 w 91"/>
                <a:gd name="T21" fmla="*/ 93 h 110"/>
                <a:gd name="T22" fmla="*/ 29 w 91"/>
                <a:gd name="T23" fmla="*/ 88 h 110"/>
                <a:gd name="T24" fmla="*/ 23 w 91"/>
                <a:gd name="T25" fmla="*/ 84 h 110"/>
                <a:gd name="T26" fmla="*/ 18 w 91"/>
                <a:gd name="T27" fmla="*/ 75 h 110"/>
                <a:gd name="T28" fmla="*/ 16 w 91"/>
                <a:gd name="T29" fmla="*/ 47 h 110"/>
                <a:gd name="T30" fmla="*/ 18 w 91"/>
                <a:gd name="T31" fmla="*/ 37 h 110"/>
                <a:gd name="T32" fmla="*/ 23 w 91"/>
                <a:gd name="T33" fmla="*/ 26 h 110"/>
                <a:gd name="T34" fmla="*/ 29 w 91"/>
                <a:gd name="T35" fmla="*/ 22 h 110"/>
                <a:gd name="T36" fmla="*/ 40 w 91"/>
                <a:gd name="T37" fmla="*/ 16 h 110"/>
                <a:gd name="T38" fmla="*/ 45 w 91"/>
                <a:gd name="T39" fmla="*/ 0 h 110"/>
                <a:gd name="T40" fmla="*/ 36 w 91"/>
                <a:gd name="T41" fmla="*/ 2 h 110"/>
                <a:gd name="T42" fmla="*/ 20 w 91"/>
                <a:gd name="T43" fmla="*/ 7 h 110"/>
                <a:gd name="T44" fmla="*/ 9 w 91"/>
                <a:gd name="T45" fmla="*/ 20 h 110"/>
                <a:gd name="T46" fmla="*/ 1 w 91"/>
                <a:gd name="T47" fmla="*/ 37 h 110"/>
                <a:gd name="T48" fmla="*/ 0 w 91"/>
                <a:gd name="T49" fmla="*/ 64 h 110"/>
                <a:gd name="T50" fmla="*/ 1 w 91"/>
                <a:gd name="T51" fmla="*/ 73 h 110"/>
                <a:gd name="T52" fmla="*/ 9 w 91"/>
                <a:gd name="T53" fmla="*/ 89 h 110"/>
                <a:gd name="T54" fmla="*/ 20 w 91"/>
                <a:gd name="T55" fmla="*/ 102 h 110"/>
                <a:gd name="T56" fmla="*/ 36 w 91"/>
                <a:gd name="T57" fmla="*/ 110 h 110"/>
                <a:gd name="T58" fmla="*/ 45 w 91"/>
                <a:gd name="T59" fmla="*/ 110 h 110"/>
                <a:gd name="T60" fmla="*/ 63 w 91"/>
                <a:gd name="T61" fmla="*/ 106 h 110"/>
                <a:gd name="T62" fmla="*/ 78 w 91"/>
                <a:gd name="T63" fmla="*/ 97 h 110"/>
                <a:gd name="T64" fmla="*/ 87 w 91"/>
                <a:gd name="T65" fmla="*/ 82 h 110"/>
                <a:gd name="T66" fmla="*/ 91 w 91"/>
                <a:gd name="T67" fmla="*/ 64 h 110"/>
                <a:gd name="T68" fmla="*/ 91 w 91"/>
                <a:gd name="T69" fmla="*/ 46 h 110"/>
                <a:gd name="T70" fmla="*/ 87 w 91"/>
                <a:gd name="T71" fmla="*/ 27 h 110"/>
                <a:gd name="T72" fmla="*/ 78 w 91"/>
                <a:gd name="T73" fmla="*/ 15 h 110"/>
                <a:gd name="T74" fmla="*/ 63 w 91"/>
                <a:gd name="T75" fmla="*/ 4 h 110"/>
                <a:gd name="T76" fmla="*/ 45 w 91"/>
                <a:gd name="T77"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1" h="110">
                  <a:moveTo>
                    <a:pt x="45" y="16"/>
                  </a:moveTo>
                  <a:lnTo>
                    <a:pt x="45" y="16"/>
                  </a:lnTo>
                  <a:lnTo>
                    <a:pt x="52" y="16"/>
                  </a:lnTo>
                  <a:lnTo>
                    <a:pt x="58" y="18"/>
                  </a:lnTo>
                  <a:lnTo>
                    <a:pt x="63" y="22"/>
                  </a:lnTo>
                  <a:lnTo>
                    <a:pt x="67" y="26"/>
                  </a:lnTo>
                  <a:lnTo>
                    <a:pt x="67" y="26"/>
                  </a:lnTo>
                  <a:lnTo>
                    <a:pt x="71" y="31"/>
                  </a:lnTo>
                  <a:lnTo>
                    <a:pt x="74" y="37"/>
                  </a:lnTo>
                  <a:lnTo>
                    <a:pt x="76" y="47"/>
                  </a:lnTo>
                  <a:lnTo>
                    <a:pt x="76" y="64"/>
                  </a:lnTo>
                  <a:lnTo>
                    <a:pt x="76" y="64"/>
                  </a:lnTo>
                  <a:lnTo>
                    <a:pt x="74" y="75"/>
                  </a:lnTo>
                  <a:lnTo>
                    <a:pt x="71" y="80"/>
                  </a:lnTo>
                  <a:lnTo>
                    <a:pt x="67" y="84"/>
                  </a:lnTo>
                  <a:lnTo>
                    <a:pt x="67" y="84"/>
                  </a:lnTo>
                  <a:lnTo>
                    <a:pt x="63" y="88"/>
                  </a:lnTo>
                  <a:lnTo>
                    <a:pt x="58" y="91"/>
                  </a:lnTo>
                  <a:lnTo>
                    <a:pt x="52" y="93"/>
                  </a:lnTo>
                  <a:lnTo>
                    <a:pt x="45" y="95"/>
                  </a:lnTo>
                  <a:lnTo>
                    <a:pt x="45" y="95"/>
                  </a:lnTo>
                  <a:lnTo>
                    <a:pt x="40" y="93"/>
                  </a:lnTo>
                  <a:lnTo>
                    <a:pt x="34" y="91"/>
                  </a:lnTo>
                  <a:lnTo>
                    <a:pt x="29" y="88"/>
                  </a:lnTo>
                  <a:lnTo>
                    <a:pt x="23" y="84"/>
                  </a:lnTo>
                  <a:lnTo>
                    <a:pt x="23" y="84"/>
                  </a:lnTo>
                  <a:lnTo>
                    <a:pt x="20" y="80"/>
                  </a:lnTo>
                  <a:lnTo>
                    <a:pt x="18" y="75"/>
                  </a:lnTo>
                  <a:lnTo>
                    <a:pt x="16" y="64"/>
                  </a:lnTo>
                  <a:lnTo>
                    <a:pt x="16" y="47"/>
                  </a:lnTo>
                  <a:lnTo>
                    <a:pt x="16" y="47"/>
                  </a:lnTo>
                  <a:lnTo>
                    <a:pt x="18" y="37"/>
                  </a:lnTo>
                  <a:lnTo>
                    <a:pt x="20" y="31"/>
                  </a:lnTo>
                  <a:lnTo>
                    <a:pt x="23" y="26"/>
                  </a:lnTo>
                  <a:lnTo>
                    <a:pt x="23" y="26"/>
                  </a:lnTo>
                  <a:lnTo>
                    <a:pt x="29" y="22"/>
                  </a:lnTo>
                  <a:lnTo>
                    <a:pt x="34" y="18"/>
                  </a:lnTo>
                  <a:lnTo>
                    <a:pt x="40" y="16"/>
                  </a:lnTo>
                  <a:lnTo>
                    <a:pt x="45" y="16"/>
                  </a:lnTo>
                  <a:close/>
                  <a:moveTo>
                    <a:pt x="45" y="0"/>
                  </a:moveTo>
                  <a:lnTo>
                    <a:pt x="45" y="0"/>
                  </a:lnTo>
                  <a:lnTo>
                    <a:pt x="36" y="2"/>
                  </a:lnTo>
                  <a:lnTo>
                    <a:pt x="29" y="4"/>
                  </a:lnTo>
                  <a:lnTo>
                    <a:pt x="20" y="7"/>
                  </a:lnTo>
                  <a:lnTo>
                    <a:pt x="14" y="15"/>
                  </a:lnTo>
                  <a:lnTo>
                    <a:pt x="9" y="20"/>
                  </a:lnTo>
                  <a:lnTo>
                    <a:pt x="3" y="27"/>
                  </a:lnTo>
                  <a:lnTo>
                    <a:pt x="1" y="37"/>
                  </a:lnTo>
                  <a:lnTo>
                    <a:pt x="0" y="46"/>
                  </a:lnTo>
                  <a:lnTo>
                    <a:pt x="0" y="64"/>
                  </a:lnTo>
                  <a:lnTo>
                    <a:pt x="0" y="64"/>
                  </a:lnTo>
                  <a:lnTo>
                    <a:pt x="1" y="73"/>
                  </a:lnTo>
                  <a:lnTo>
                    <a:pt x="3" y="82"/>
                  </a:lnTo>
                  <a:lnTo>
                    <a:pt x="9" y="89"/>
                  </a:lnTo>
                  <a:lnTo>
                    <a:pt x="14" y="97"/>
                  </a:lnTo>
                  <a:lnTo>
                    <a:pt x="20" y="102"/>
                  </a:lnTo>
                  <a:lnTo>
                    <a:pt x="29" y="106"/>
                  </a:lnTo>
                  <a:lnTo>
                    <a:pt x="36" y="110"/>
                  </a:lnTo>
                  <a:lnTo>
                    <a:pt x="45" y="110"/>
                  </a:lnTo>
                  <a:lnTo>
                    <a:pt x="45" y="110"/>
                  </a:lnTo>
                  <a:lnTo>
                    <a:pt x="54" y="110"/>
                  </a:lnTo>
                  <a:lnTo>
                    <a:pt x="63" y="106"/>
                  </a:lnTo>
                  <a:lnTo>
                    <a:pt x="71" y="102"/>
                  </a:lnTo>
                  <a:lnTo>
                    <a:pt x="78" y="97"/>
                  </a:lnTo>
                  <a:lnTo>
                    <a:pt x="84" y="89"/>
                  </a:lnTo>
                  <a:lnTo>
                    <a:pt x="87" y="82"/>
                  </a:lnTo>
                  <a:lnTo>
                    <a:pt x="91" y="73"/>
                  </a:lnTo>
                  <a:lnTo>
                    <a:pt x="91" y="64"/>
                  </a:lnTo>
                  <a:lnTo>
                    <a:pt x="91" y="46"/>
                  </a:lnTo>
                  <a:lnTo>
                    <a:pt x="91" y="46"/>
                  </a:lnTo>
                  <a:lnTo>
                    <a:pt x="91" y="37"/>
                  </a:lnTo>
                  <a:lnTo>
                    <a:pt x="87" y="27"/>
                  </a:lnTo>
                  <a:lnTo>
                    <a:pt x="84" y="20"/>
                  </a:lnTo>
                  <a:lnTo>
                    <a:pt x="78" y="15"/>
                  </a:lnTo>
                  <a:lnTo>
                    <a:pt x="71" y="7"/>
                  </a:lnTo>
                  <a:lnTo>
                    <a:pt x="63" y="4"/>
                  </a:lnTo>
                  <a:lnTo>
                    <a:pt x="54" y="2"/>
                  </a:lnTo>
                  <a:lnTo>
                    <a:pt x="45" y="0"/>
                  </a:lnTo>
                  <a:close/>
                </a:path>
              </a:pathLst>
            </a:custGeom>
            <a:solidFill>
              <a:srgbClr val="CDE3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14" name="Freeform 119">
              <a:extLst>
                <a:ext uri="{FF2B5EF4-FFF2-40B4-BE49-F238E27FC236}">
                  <a16:creationId xmlns:a16="http://schemas.microsoft.com/office/drawing/2014/main" xmlns="" id="{9B013C68-51A4-490D-91DE-D7841F970F10}"/>
                </a:ext>
              </a:extLst>
            </p:cNvPr>
            <p:cNvSpPr>
              <a:spLocks/>
            </p:cNvSpPr>
            <p:nvPr/>
          </p:nvSpPr>
          <p:spPr bwMode="auto">
            <a:xfrm>
              <a:off x="6008688" y="4021139"/>
              <a:ext cx="95250" cy="125413"/>
            </a:xfrm>
            <a:custGeom>
              <a:avLst/>
              <a:gdLst>
                <a:gd name="T0" fmla="*/ 29 w 60"/>
                <a:gd name="T1" fmla="*/ 0 h 79"/>
                <a:gd name="T2" fmla="*/ 29 w 60"/>
                <a:gd name="T3" fmla="*/ 0 h 79"/>
                <a:gd name="T4" fmla="*/ 36 w 60"/>
                <a:gd name="T5" fmla="*/ 0 h 79"/>
                <a:gd name="T6" fmla="*/ 42 w 60"/>
                <a:gd name="T7" fmla="*/ 2 h 79"/>
                <a:gd name="T8" fmla="*/ 47 w 60"/>
                <a:gd name="T9" fmla="*/ 6 h 79"/>
                <a:gd name="T10" fmla="*/ 51 w 60"/>
                <a:gd name="T11" fmla="*/ 10 h 79"/>
                <a:gd name="T12" fmla="*/ 51 w 60"/>
                <a:gd name="T13" fmla="*/ 10 h 79"/>
                <a:gd name="T14" fmla="*/ 55 w 60"/>
                <a:gd name="T15" fmla="*/ 15 h 79"/>
                <a:gd name="T16" fmla="*/ 58 w 60"/>
                <a:gd name="T17" fmla="*/ 21 h 79"/>
                <a:gd name="T18" fmla="*/ 60 w 60"/>
                <a:gd name="T19" fmla="*/ 31 h 79"/>
                <a:gd name="T20" fmla="*/ 60 w 60"/>
                <a:gd name="T21" fmla="*/ 48 h 79"/>
                <a:gd name="T22" fmla="*/ 60 w 60"/>
                <a:gd name="T23" fmla="*/ 48 h 79"/>
                <a:gd name="T24" fmla="*/ 58 w 60"/>
                <a:gd name="T25" fmla="*/ 59 h 79"/>
                <a:gd name="T26" fmla="*/ 55 w 60"/>
                <a:gd name="T27" fmla="*/ 64 h 79"/>
                <a:gd name="T28" fmla="*/ 51 w 60"/>
                <a:gd name="T29" fmla="*/ 68 h 79"/>
                <a:gd name="T30" fmla="*/ 51 w 60"/>
                <a:gd name="T31" fmla="*/ 68 h 79"/>
                <a:gd name="T32" fmla="*/ 47 w 60"/>
                <a:gd name="T33" fmla="*/ 72 h 79"/>
                <a:gd name="T34" fmla="*/ 42 w 60"/>
                <a:gd name="T35" fmla="*/ 75 h 79"/>
                <a:gd name="T36" fmla="*/ 36 w 60"/>
                <a:gd name="T37" fmla="*/ 77 h 79"/>
                <a:gd name="T38" fmla="*/ 29 w 60"/>
                <a:gd name="T39" fmla="*/ 79 h 79"/>
                <a:gd name="T40" fmla="*/ 29 w 60"/>
                <a:gd name="T41" fmla="*/ 79 h 79"/>
                <a:gd name="T42" fmla="*/ 24 w 60"/>
                <a:gd name="T43" fmla="*/ 77 h 79"/>
                <a:gd name="T44" fmla="*/ 18 w 60"/>
                <a:gd name="T45" fmla="*/ 75 h 79"/>
                <a:gd name="T46" fmla="*/ 13 w 60"/>
                <a:gd name="T47" fmla="*/ 72 h 79"/>
                <a:gd name="T48" fmla="*/ 7 w 60"/>
                <a:gd name="T49" fmla="*/ 68 h 79"/>
                <a:gd name="T50" fmla="*/ 7 w 60"/>
                <a:gd name="T51" fmla="*/ 68 h 79"/>
                <a:gd name="T52" fmla="*/ 4 w 60"/>
                <a:gd name="T53" fmla="*/ 64 h 79"/>
                <a:gd name="T54" fmla="*/ 2 w 60"/>
                <a:gd name="T55" fmla="*/ 59 h 79"/>
                <a:gd name="T56" fmla="*/ 0 w 60"/>
                <a:gd name="T57" fmla="*/ 48 h 79"/>
                <a:gd name="T58" fmla="*/ 0 w 60"/>
                <a:gd name="T59" fmla="*/ 31 h 79"/>
                <a:gd name="T60" fmla="*/ 0 w 60"/>
                <a:gd name="T61" fmla="*/ 31 h 79"/>
                <a:gd name="T62" fmla="*/ 2 w 60"/>
                <a:gd name="T63" fmla="*/ 21 h 79"/>
                <a:gd name="T64" fmla="*/ 4 w 60"/>
                <a:gd name="T65" fmla="*/ 15 h 79"/>
                <a:gd name="T66" fmla="*/ 7 w 60"/>
                <a:gd name="T67" fmla="*/ 10 h 79"/>
                <a:gd name="T68" fmla="*/ 7 w 60"/>
                <a:gd name="T69" fmla="*/ 10 h 79"/>
                <a:gd name="T70" fmla="*/ 13 w 60"/>
                <a:gd name="T71" fmla="*/ 6 h 79"/>
                <a:gd name="T72" fmla="*/ 18 w 60"/>
                <a:gd name="T73" fmla="*/ 2 h 79"/>
                <a:gd name="T74" fmla="*/ 24 w 60"/>
                <a:gd name="T75" fmla="*/ 0 h 79"/>
                <a:gd name="T76" fmla="*/ 29 w 60"/>
                <a:gd name="T7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79">
                  <a:moveTo>
                    <a:pt x="29" y="0"/>
                  </a:moveTo>
                  <a:lnTo>
                    <a:pt x="29" y="0"/>
                  </a:lnTo>
                  <a:lnTo>
                    <a:pt x="36" y="0"/>
                  </a:lnTo>
                  <a:lnTo>
                    <a:pt x="42" y="2"/>
                  </a:lnTo>
                  <a:lnTo>
                    <a:pt x="47" y="6"/>
                  </a:lnTo>
                  <a:lnTo>
                    <a:pt x="51" y="10"/>
                  </a:lnTo>
                  <a:lnTo>
                    <a:pt x="51" y="10"/>
                  </a:lnTo>
                  <a:lnTo>
                    <a:pt x="55" y="15"/>
                  </a:lnTo>
                  <a:lnTo>
                    <a:pt x="58" y="21"/>
                  </a:lnTo>
                  <a:lnTo>
                    <a:pt x="60" y="31"/>
                  </a:lnTo>
                  <a:lnTo>
                    <a:pt x="60" y="48"/>
                  </a:lnTo>
                  <a:lnTo>
                    <a:pt x="60" y="48"/>
                  </a:lnTo>
                  <a:lnTo>
                    <a:pt x="58" y="59"/>
                  </a:lnTo>
                  <a:lnTo>
                    <a:pt x="55" y="64"/>
                  </a:lnTo>
                  <a:lnTo>
                    <a:pt x="51" y="68"/>
                  </a:lnTo>
                  <a:lnTo>
                    <a:pt x="51" y="68"/>
                  </a:lnTo>
                  <a:lnTo>
                    <a:pt x="47" y="72"/>
                  </a:lnTo>
                  <a:lnTo>
                    <a:pt x="42" y="75"/>
                  </a:lnTo>
                  <a:lnTo>
                    <a:pt x="36" y="77"/>
                  </a:lnTo>
                  <a:lnTo>
                    <a:pt x="29" y="79"/>
                  </a:lnTo>
                  <a:lnTo>
                    <a:pt x="29" y="79"/>
                  </a:lnTo>
                  <a:lnTo>
                    <a:pt x="24" y="77"/>
                  </a:lnTo>
                  <a:lnTo>
                    <a:pt x="18" y="75"/>
                  </a:lnTo>
                  <a:lnTo>
                    <a:pt x="13" y="72"/>
                  </a:lnTo>
                  <a:lnTo>
                    <a:pt x="7" y="68"/>
                  </a:lnTo>
                  <a:lnTo>
                    <a:pt x="7" y="68"/>
                  </a:lnTo>
                  <a:lnTo>
                    <a:pt x="4" y="64"/>
                  </a:lnTo>
                  <a:lnTo>
                    <a:pt x="2" y="59"/>
                  </a:lnTo>
                  <a:lnTo>
                    <a:pt x="0" y="48"/>
                  </a:lnTo>
                  <a:lnTo>
                    <a:pt x="0" y="31"/>
                  </a:lnTo>
                  <a:lnTo>
                    <a:pt x="0" y="31"/>
                  </a:lnTo>
                  <a:lnTo>
                    <a:pt x="2" y="21"/>
                  </a:lnTo>
                  <a:lnTo>
                    <a:pt x="4" y="15"/>
                  </a:lnTo>
                  <a:lnTo>
                    <a:pt x="7" y="10"/>
                  </a:lnTo>
                  <a:lnTo>
                    <a:pt x="7" y="10"/>
                  </a:lnTo>
                  <a:lnTo>
                    <a:pt x="13" y="6"/>
                  </a:lnTo>
                  <a:lnTo>
                    <a:pt x="18" y="2"/>
                  </a:lnTo>
                  <a:lnTo>
                    <a:pt x="24" y="0"/>
                  </a:lnTo>
                  <a:lnTo>
                    <a:pt x="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15" name="Freeform 120">
              <a:extLst>
                <a:ext uri="{FF2B5EF4-FFF2-40B4-BE49-F238E27FC236}">
                  <a16:creationId xmlns:a16="http://schemas.microsoft.com/office/drawing/2014/main" xmlns="" id="{F5E630F0-F3A9-4726-AA7C-AA394FED33D5}"/>
                </a:ext>
              </a:extLst>
            </p:cNvPr>
            <p:cNvSpPr>
              <a:spLocks/>
            </p:cNvSpPr>
            <p:nvPr/>
          </p:nvSpPr>
          <p:spPr bwMode="auto">
            <a:xfrm>
              <a:off x="5983288" y="3995739"/>
              <a:ext cx="144463" cy="174625"/>
            </a:xfrm>
            <a:custGeom>
              <a:avLst/>
              <a:gdLst>
                <a:gd name="T0" fmla="*/ 45 w 91"/>
                <a:gd name="T1" fmla="*/ 0 h 110"/>
                <a:gd name="T2" fmla="*/ 45 w 91"/>
                <a:gd name="T3" fmla="*/ 0 h 110"/>
                <a:gd name="T4" fmla="*/ 36 w 91"/>
                <a:gd name="T5" fmla="*/ 2 h 110"/>
                <a:gd name="T6" fmla="*/ 29 w 91"/>
                <a:gd name="T7" fmla="*/ 4 h 110"/>
                <a:gd name="T8" fmla="*/ 20 w 91"/>
                <a:gd name="T9" fmla="*/ 7 h 110"/>
                <a:gd name="T10" fmla="*/ 14 w 91"/>
                <a:gd name="T11" fmla="*/ 15 h 110"/>
                <a:gd name="T12" fmla="*/ 9 w 91"/>
                <a:gd name="T13" fmla="*/ 20 h 110"/>
                <a:gd name="T14" fmla="*/ 3 w 91"/>
                <a:gd name="T15" fmla="*/ 27 h 110"/>
                <a:gd name="T16" fmla="*/ 1 w 91"/>
                <a:gd name="T17" fmla="*/ 37 h 110"/>
                <a:gd name="T18" fmla="*/ 0 w 91"/>
                <a:gd name="T19" fmla="*/ 46 h 110"/>
                <a:gd name="T20" fmla="*/ 0 w 91"/>
                <a:gd name="T21" fmla="*/ 64 h 110"/>
                <a:gd name="T22" fmla="*/ 0 w 91"/>
                <a:gd name="T23" fmla="*/ 64 h 110"/>
                <a:gd name="T24" fmla="*/ 1 w 91"/>
                <a:gd name="T25" fmla="*/ 73 h 110"/>
                <a:gd name="T26" fmla="*/ 3 w 91"/>
                <a:gd name="T27" fmla="*/ 82 h 110"/>
                <a:gd name="T28" fmla="*/ 9 w 91"/>
                <a:gd name="T29" fmla="*/ 89 h 110"/>
                <a:gd name="T30" fmla="*/ 14 w 91"/>
                <a:gd name="T31" fmla="*/ 97 h 110"/>
                <a:gd name="T32" fmla="*/ 20 w 91"/>
                <a:gd name="T33" fmla="*/ 102 h 110"/>
                <a:gd name="T34" fmla="*/ 29 w 91"/>
                <a:gd name="T35" fmla="*/ 106 h 110"/>
                <a:gd name="T36" fmla="*/ 36 w 91"/>
                <a:gd name="T37" fmla="*/ 110 h 110"/>
                <a:gd name="T38" fmla="*/ 45 w 91"/>
                <a:gd name="T39" fmla="*/ 110 h 110"/>
                <a:gd name="T40" fmla="*/ 45 w 91"/>
                <a:gd name="T41" fmla="*/ 110 h 110"/>
                <a:gd name="T42" fmla="*/ 54 w 91"/>
                <a:gd name="T43" fmla="*/ 110 h 110"/>
                <a:gd name="T44" fmla="*/ 63 w 91"/>
                <a:gd name="T45" fmla="*/ 106 h 110"/>
                <a:gd name="T46" fmla="*/ 71 w 91"/>
                <a:gd name="T47" fmla="*/ 102 h 110"/>
                <a:gd name="T48" fmla="*/ 78 w 91"/>
                <a:gd name="T49" fmla="*/ 97 h 110"/>
                <a:gd name="T50" fmla="*/ 84 w 91"/>
                <a:gd name="T51" fmla="*/ 89 h 110"/>
                <a:gd name="T52" fmla="*/ 87 w 91"/>
                <a:gd name="T53" fmla="*/ 82 h 110"/>
                <a:gd name="T54" fmla="*/ 91 w 91"/>
                <a:gd name="T55" fmla="*/ 73 h 110"/>
                <a:gd name="T56" fmla="*/ 91 w 91"/>
                <a:gd name="T57" fmla="*/ 64 h 110"/>
                <a:gd name="T58" fmla="*/ 91 w 91"/>
                <a:gd name="T59" fmla="*/ 46 h 110"/>
                <a:gd name="T60" fmla="*/ 91 w 91"/>
                <a:gd name="T61" fmla="*/ 46 h 110"/>
                <a:gd name="T62" fmla="*/ 91 w 91"/>
                <a:gd name="T63" fmla="*/ 37 h 110"/>
                <a:gd name="T64" fmla="*/ 87 w 91"/>
                <a:gd name="T65" fmla="*/ 27 h 110"/>
                <a:gd name="T66" fmla="*/ 84 w 91"/>
                <a:gd name="T67" fmla="*/ 20 h 110"/>
                <a:gd name="T68" fmla="*/ 78 w 91"/>
                <a:gd name="T69" fmla="*/ 15 h 110"/>
                <a:gd name="T70" fmla="*/ 71 w 91"/>
                <a:gd name="T71" fmla="*/ 7 h 110"/>
                <a:gd name="T72" fmla="*/ 63 w 91"/>
                <a:gd name="T73" fmla="*/ 4 h 110"/>
                <a:gd name="T74" fmla="*/ 54 w 91"/>
                <a:gd name="T75" fmla="*/ 2 h 110"/>
                <a:gd name="T76" fmla="*/ 45 w 91"/>
                <a:gd name="T77"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1" h="110">
                  <a:moveTo>
                    <a:pt x="45" y="0"/>
                  </a:moveTo>
                  <a:lnTo>
                    <a:pt x="45" y="0"/>
                  </a:lnTo>
                  <a:lnTo>
                    <a:pt x="36" y="2"/>
                  </a:lnTo>
                  <a:lnTo>
                    <a:pt x="29" y="4"/>
                  </a:lnTo>
                  <a:lnTo>
                    <a:pt x="20" y="7"/>
                  </a:lnTo>
                  <a:lnTo>
                    <a:pt x="14" y="15"/>
                  </a:lnTo>
                  <a:lnTo>
                    <a:pt x="9" y="20"/>
                  </a:lnTo>
                  <a:lnTo>
                    <a:pt x="3" y="27"/>
                  </a:lnTo>
                  <a:lnTo>
                    <a:pt x="1" y="37"/>
                  </a:lnTo>
                  <a:lnTo>
                    <a:pt x="0" y="46"/>
                  </a:lnTo>
                  <a:lnTo>
                    <a:pt x="0" y="64"/>
                  </a:lnTo>
                  <a:lnTo>
                    <a:pt x="0" y="64"/>
                  </a:lnTo>
                  <a:lnTo>
                    <a:pt x="1" y="73"/>
                  </a:lnTo>
                  <a:lnTo>
                    <a:pt x="3" y="82"/>
                  </a:lnTo>
                  <a:lnTo>
                    <a:pt x="9" y="89"/>
                  </a:lnTo>
                  <a:lnTo>
                    <a:pt x="14" y="97"/>
                  </a:lnTo>
                  <a:lnTo>
                    <a:pt x="20" y="102"/>
                  </a:lnTo>
                  <a:lnTo>
                    <a:pt x="29" y="106"/>
                  </a:lnTo>
                  <a:lnTo>
                    <a:pt x="36" y="110"/>
                  </a:lnTo>
                  <a:lnTo>
                    <a:pt x="45" y="110"/>
                  </a:lnTo>
                  <a:lnTo>
                    <a:pt x="45" y="110"/>
                  </a:lnTo>
                  <a:lnTo>
                    <a:pt x="54" y="110"/>
                  </a:lnTo>
                  <a:lnTo>
                    <a:pt x="63" y="106"/>
                  </a:lnTo>
                  <a:lnTo>
                    <a:pt x="71" y="102"/>
                  </a:lnTo>
                  <a:lnTo>
                    <a:pt x="78" y="97"/>
                  </a:lnTo>
                  <a:lnTo>
                    <a:pt x="84" y="89"/>
                  </a:lnTo>
                  <a:lnTo>
                    <a:pt x="87" y="82"/>
                  </a:lnTo>
                  <a:lnTo>
                    <a:pt x="91" y="73"/>
                  </a:lnTo>
                  <a:lnTo>
                    <a:pt x="91" y="64"/>
                  </a:lnTo>
                  <a:lnTo>
                    <a:pt x="91" y="46"/>
                  </a:lnTo>
                  <a:lnTo>
                    <a:pt x="91" y="46"/>
                  </a:lnTo>
                  <a:lnTo>
                    <a:pt x="91" y="37"/>
                  </a:lnTo>
                  <a:lnTo>
                    <a:pt x="87" y="27"/>
                  </a:lnTo>
                  <a:lnTo>
                    <a:pt x="84" y="20"/>
                  </a:lnTo>
                  <a:lnTo>
                    <a:pt x="78" y="15"/>
                  </a:lnTo>
                  <a:lnTo>
                    <a:pt x="71" y="7"/>
                  </a:lnTo>
                  <a:lnTo>
                    <a:pt x="63" y="4"/>
                  </a:lnTo>
                  <a:lnTo>
                    <a:pt x="54" y="2"/>
                  </a:lnTo>
                  <a:lnTo>
                    <a:pt x="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16" name="Freeform 121">
              <a:extLst>
                <a:ext uri="{FF2B5EF4-FFF2-40B4-BE49-F238E27FC236}">
                  <a16:creationId xmlns:a16="http://schemas.microsoft.com/office/drawing/2014/main" xmlns="" id="{3EA3E878-AB50-42D6-9ACE-4B88FFA7250B}"/>
                </a:ext>
              </a:extLst>
            </p:cNvPr>
            <p:cNvSpPr>
              <a:spLocks/>
            </p:cNvSpPr>
            <p:nvPr/>
          </p:nvSpPr>
          <p:spPr bwMode="auto">
            <a:xfrm>
              <a:off x="5973763" y="4097339"/>
              <a:ext cx="165100" cy="139700"/>
            </a:xfrm>
            <a:custGeom>
              <a:avLst/>
              <a:gdLst>
                <a:gd name="T0" fmla="*/ 104 w 104"/>
                <a:gd name="T1" fmla="*/ 15 h 88"/>
                <a:gd name="T2" fmla="*/ 104 w 104"/>
                <a:gd name="T3" fmla="*/ 36 h 88"/>
                <a:gd name="T4" fmla="*/ 104 w 104"/>
                <a:gd name="T5" fmla="*/ 36 h 88"/>
                <a:gd name="T6" fmla="*/ 102 w 104"/>
                <a:gd name="T7" fmla="*/ 47 h 88"/>
                <a:gd name="T8" fmla="*/ 99 w 104"/>
                <a:gd name="T9" fmla="*/ 57 h 88"/>
                <a:gd name="T10" fmla="*/ 95 w 104"/>
                <a:gd name="T11" fmla="*/ 66 h 88"/>
                <a:gd name="T12" fmla="*/ 88 w 104"/>
                <a:gd name="T13" fmla="*/ 73 h 88"/>
                <a:gd name="T14" fmla="*/ 80 w 104"/>
                <a:gd name="T15" fmla="*/ 80 h 88"/>
                <a:gd name="T16" fmla="*/ 71 w 104"/>
                <a:gd name="T17" fmla="*/ 84 h 88"/>
                <a:gd name="T18" fmla="*/ 62 w 104"/>
                <a:gd name="T19" fmla="*/ 88 h 88"/>
                <a:gd name="T20" fmla="*/ 51 w 104"/>
                <a:gd name="T21" fmla="*/ 88 h 88"/>
                <a:gd name="T22" fmla="*/ 51 w 104"/>
                <a:gd name="T23" fmla="*/ 88 h 88"/>
                <a:gd name="T24" fmla="*/ 42 w 104"/>
                <a:gd name="T25" fmla="*/ 88 h 88"/>
                <a:gd name="T26" fmla="*/ 31 w 104"/>
                <a:gd name="T27" fmla="*/ 84 h 88"/>
                <a:gd name="T28" fmla="*/ 24 w 104"/>
                <a:gd name="T29" fmla="*/ 80 h 88"/>
                <a:gd name="T30" fmla="*/ 15 w 104"/>
                <a:gd name="T31" fmla="*/ 73 h 88"/>
                <a:gd name="T32" fmla="*/ 9 w 104"/>
                <a:gd name="T33" fmla="*/ 66 h 88"/>
                <a:gd name="T34" fmla="*/ 4 w 104"/>
                <a:gd name="T35" fmla="*/ 57 h 88"/>
                <a:gd name="T36" fmla="*/ 2 w 104"/>
                <a:gd name="T37" fmla="*/ 47 h 88"/>
                <a:gd name="T38" fmla="*/ 0 w 104"/>
                <a:gd name="T39" fmla="*/ 36 h 88"/>
                <a:gd name="T40" fmla="*/ 0 w 104"/>
                <a:gd name="T41" fmla="*/ 7 h 88"/>
                <a:gd name="T42" fmla="*/ 0 w 104"/>
                <a:gd name="T43" fmla="*/ 7 h 88"/>
                <a:gd name="T44" fmla="*/ 0 w 104"/>
                <a:gd name="T45" fmla="*/ 5 h 88"/>
                <a:gd name="T46" fmla="*/ 0 w 104"/>
                <a:gd name="T47" fmla="*/ 5 h 88"/>
                <a:gd name="T48" fmla="*/ 2 w 104"/>
                <a:gd name="T49" fmla="*/ 4 h 88"/>
                <a:gd name="T50" fmla="*/ 2 w 104"/>
                <a:gd name="T51" fmla="*/ 4 h 88"/>
                <a:gd name="T52" fmla="*/ 4 w 104"/>
                <a:gd name="T53" fmla="*/ 2 h 88"/>
                <a:gd name="T54" fmla="*/ 4 w 104"/>
                <a:gd name="T55" fmla="*/ 2 h 88"/>
                <a:gd name="T56" fmla="*/ 7 w 104"/>
                <a:gd name="T57" fmla="*/ 0 h 88"/>
                <a:gd name="T58" fmla="*/ 97 w 104"/>
                <a:gd name="T59" fmla="*/ 0 h 88"/>
                <a:gd name="T60" fmla="*/ 97 w 104"/>
                <a:gd name="T61" fmla="*/ 0 h 88"/>
                <a:gd name="T62" fmla="*/ 100 w 104"/>
                <a:gd name="T63" fmla="*/ 2 h 88"/>
                <a:gd name="T64" fmla="*/ 100 w 104"/>
                <a:gd name="T65" fmla="*/ 2 h 88"/>
                <a:gd name="T66" fmla="*/ 102 w 104"/>
                <a:gd name="T67" fmla="*/ 4 h 88"/>
                <a:gd name="T68" fmla="*/ 102 w 104"/>
                <a:gd name="T69" fmla="*/ 4 h 88"/>
                <a:gd name="T70" fmla="*/ 102 w 104"/>
                <a:gd name="T71" fmla="*/ 7 h 88"/>
                <a:gd name="T72" fmla="*/ 102 w 104"/>
                <a:gd name="T73" fmla="*/ 13 h 88"/>
                <a:gd name="T74" fmla="*/ 102 w 104"/>
                <a:gd name="T75" fmla="*/ 13 h 88"/>
                <a:gd name="T76" fmla="*/ 104 w 104"/>
                <a:gd name="T77" fmla="*/ 1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4" h="88">
                  <a:moveTo>
                    <a:pt x="104" y="15"/>
                  </a:moveTo>
                  <a:lnTo>
                    <a:pt x="104" y="36"/>
                  </a:lnTo>
                  <a:lnTo>
                    <a:pt x="104" y="36"/>
                  </a:lnTo>
                  <a:lnTo>
                    <a:pt x="102" y="47"/>
                  </a:lnTo>
                  <a:lnTo>
                    <a:pt x="99" y="57"/>
                  </a:lnTo>
                  <a:lnTo>
                    <a:pt x="95" y="66"/>
                  </a:lnTo>
                  <a:lnTo>
                    <a:pt x="88" y="73"/>
                  </a:lnTo>
                  <a:lnTo>
                    <a:pt x="80" y="80"/>
                  </a:lnTo>
                  <a:lnTo>
                    <a:pt x="71" y="84"/>
                  </a:lnTo>
                  <a:lnTo>
                    <a:pt x="62" y="88"/>
                  </a:lnTo>
                  <a:lnTo>
                    <a:pt x="51" y="88"/>
                  </a:lnTo>
                  <a:lnTo>
                    <a:pt x="51" y="88"/>
                  </a:lnTo>
                  <a:lnTo>
                    <a:pt x="42" y="88"/>
                  </a:lnTo>
                  <a:lnTo>
                    <a:pt x="31" y="84"/>
                  </a:lnTo>
                  <a:lnTo>
                    <a:pt x="24" y="80"/>
                  </a:lnTo>
                  <a:lnTo>
                    <a:pt x="15" y="73"/>
                  </a:lnTo>
                  <a:lnTo>
                    <a:pt x="9" y="66"/>
                  </a:lnTo>
                  <a:lnTo>
                    <a:pt x="4" y="57"/>
                  </a:lnTo>
                  <a:lnTo>
                    <a:pt x="2" y="47"/>
                  </a:lnTo>
                  <a:lnTo>
                    <a:pt x="0" y="36"/>
                  </a:lnTo>
                  <a:lnTo>
                    <a:pt x="0" y="7"/>
                  </a:lnTo>
                  <a:lnTo>
                    <a:pt x="0" y="7"/>
                  </a:lnTo>
                  <a:lnTo>
                    <a:pt x="0" y="5"/>
                  </a:lnTo>
                  <a:lnTo>
                    <a:pt x="0" y="5"/>
                  </a:lnTo>
                  <a:lnTo>
                    <a:pt x="2" y="4"/>
                  </a:lnTo>
                  <a:lnTo>
                    <a:pt x="2" y="4"/>
                  </a:lnTo>
                  <a:lnTo>
                    <a:pt x="4" y="2"/>
                  </a:lnTo>
                  <a:lnTo>
                    <a:pt x="4" y="2"/>
                  </a:lnTo>
                  <a:lnTo>
                    <a:pt x="7" y="0"/>
                  </a:lnTo>
                  <a:lnTo>
                    <a:pt x="97" y="0"/>
                  </a:lnTo>
                  <a:lnTo>
                    <a:pt x="97" y="0"/>
                  </a:lnTo>
                  <a:lnTo>
                    <a:pt x="100" y="2"/>
                  </a:lnTo>
                  <a:lnTo>
                    <a:pt x="100" y="2"/>
                  </a:lnTo>
                  <a:lnTo>
                    <a:pt x="102" y="4"/>
                  </a:lnTo>
                  <a:lnTo>
                    <a:pt x="102" y="4"/>
                  </a:lnTo>
                  <a:lnTo>
                    <a:pt x="102" y="7"/>
                  </a:lnTo>
                  <a:lnTo>
                    <a:pt x="102" y="13"/>
                  </a:lnTo>
                  <a:lnTo>
                    <a:pt x="102" y="13"/>
                  </a:lnTo>
                  <a:lnTo>
                    <a:pt x="104" y="15"/>
                  </a:lnTo>
                  <a:close/>
                </a:path>
              </a:pathLst>
            </a:custGeom>
            <a:solidFill>
              <a:srgbClr val="FFC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17" name="Freeform 122">
              <a:extLst>
                <a:ext uri="{FF2B5EF4-FFF2-40B4-BE49-F238E27FC236}">
                  <a16:creationId xmlns:a16="http://schemas.microsoft.com/office/drawing/2014/main" xmlns="" id="{E27BFB7E-4890-4499-B0A4-B52181720643}"/>
                </a:ext>
              </a:extLst>
            </p:cNvPr>
            <p:cNvSpPr>
              <a:spLocks/>
            </p:cNvSpPr>
            <p:nvPr/>
          </p:nvSpPr>
          <p:spPr bwMode="auto">
            <a:xfrm>
              <a:off x="5973763" y="4097339"/>
              <a:ext cx="165100" cy="139700"/>
            </a:xfrm>
            <a:custGeom>
              <a:avLst/>
              <a:gdLst>
                <a:gd name="T0" fmla="*/ 104 w 104"/>
                <a:gd name="T1" fmla="*/ 15 h 88"/>
                <a:gd name="T2" fmla="*/ 104 w 104"/>
                <a:gd name="T3" fmla="*/ 36 h 88"/>
                <a:gd name="T4" fmla="*/ 104 w 104"/>
                <a:gd name="T5" fmla="*/ 36 h 88"/>
                <a:gd name="T6" fmla="*/ 102 w 104"/>
                <a:gd name="T7" fmla="*/ 47 h 88"/>
                <a:gd name="T8" fmla="*/ 99 w 104"/>
                <a:gd name="T9" fmla="*/ 57 h 88"/>
                <a:gd name="T10" fmla="*/ 95 w 104"/>
                <a:gd name="T11" fmla="*/ 66 h 88"/>
                <a:gd name="T12" fmla="*/ 88 w 104"/>
                <a:gd name="T13" fmla="*/ 73 h 88"/>
                <a:gd name="T14" fmla="*/ 80 w 104"/>
                <a:gd name="T15" fmla="*/ 80 h 88"/>
                <a:gd name="T16" fmla="*/ 71 w 104"/>
                <a:gd name="T17" fmla="*/ 84 h 88"/>
                <a:gd name="T18" fmla="*/ 62 w 104"/>
                <a:gd name="T19" fmla="*/ 88 h 88"/>
                <a:gd name="T20" fmla="*/ 51 w 104"/>
                <a:gd name="T21" fmla="*/ 88 h 88"/>
                <a:gd name="T22" fmla="*/ 51 w 104"/>
                <a:gd name="T23" fmla="*/ 88 h 88"/>
                <a:gd name="T24" fmla="*/ 42 w 104"/>
                <a:gd name="T25" fmla="*/ 88 h 88"/>
                <a:gd name="T26" fmla="*/ 31 w 104"/>
                <a:gd name="T27" fmla="*/ 84 h 88"/>
                <a:gd name="T28" fmla="*/ 24 w 104"/>
                <a:gd name="T29" fmla="*/ 80 h 88"/>
                <a:gd name="T30" fmla="*/ 15 w 104"/>
                <a:gd name="T31" fmla="*/ 73 h 88"/>
                <a:gd name="T32" fmla="*/ 9 w 104"/>
                <a:gd name="T33" fmla="*/ 66 h 88"/>
                <a:gd name="T34" fmla="*/ 4 w 104"/>
                <a:gd name="T35" fmla="*/ 57 h 88"/>
                <a:gd name="T36" fmla="*/ 2 w 104"/>
                <a:gd name="T37" fmla="*/ 47 h 88"/>
                <a:gd name="T38" fmla="*/ 0 w 104"/>
                <a:gd name="T39" fmla="*/ 36 h 88"/>
                <a:gd name="T40" fmla="*/ 0 w 104"/>
                <a:gd name="T41" fmla="*/ 7 h 88"/>
                <a:gd name="T42" fmla="*/ 0 w 104"/>
                <a:gd name="T43" fmla="*/ 7 h 88"/>
                <a:gd name="T44" fmla="*/ 0 w 104"/>
                <a:gd name="T45" fmla="*/ 5 h 88"/>
                <a:gd name="T46" fmla="*/ 0 w 104"/>
                <a:gd name="T47" fmla="*/ 5 h 88"/>
                <a:gd name="T48" fmla="*/ 2 w 104"/>
                <a:gd name="T49" fmla="*/ 4 h 88"/>
                <a:gd name="T50" fmla="*/ 2 w 104"/>
                <a:gd name="T51" fmla="*/ 4 h 88"/>
                <a:gd name="T52" fmla="*/ 4 w 104"/>
                <a:gd name="T53" fmla="*/ 2 h 88"/>
                <a:gd name="T54" fmla="*/ 4 w 104"/>
                <a:gd name="T55" fmla="*/ 2 h 88"/>
                <a:gd name="T56" fmla="*/ 7 w 104"/>
                <a:gd name="T57" fmla="*/ 0 h 88"/>
                <a:gd name="T58" fmla="*/ 97 w 104"/>
                <a:gd name="T59" fmla="*/ 0 h 88"/>
                <a:gd name="T60" fmla="*/ 97 w 104"/>
                <a:gd name="T61" fmla="*/ 0 h 88"/>
                <a:gd name="T62" fmla="*/ 100 w 104"/>
                <a:gd name="T63" fmla="*/ 2 h 88"/>
                <a:gd name="T64" fmla="*/ 100 w 104"/>
                <a:gd name="T65" fmla="*/ 2 h 88"/>
                <a:gd name="T66" fmla="*/ 102 w 104"/>
                <a:gd name="T67" fmla="*/ 4 h 88"/>
                <a:gd name="T68" fmla="*/ 102 w 104"/>
                <a:gd name="T69" fmla="*/ 4 h 88"/>
                <a:gd name="T70" fmla="*/ 102 w 104"/>
                <a:gd name="T71" fmla="*/ 7 h 88"/>
                <a:gd name="T72" fmla="*/ 102 w 104"/>
                <a:gd name="T73" fmla="*/ 13 h 88"/>
                <a:gd name="T74" fmla="*/ 102 w 104"/>
                <a:gd name="T75" fmla="*/ 13 h 88"/>
                <a:gd name="T76" fmla="*/ 104 w 104"/>
                <a:gd name="T77" fmla="*/ 1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4" h="88">
                  <a:moveTo>
                    <a:pt x="104" y="15"/>
                  </a:moveTo>
                  <a:lnTo>
                    <a:pt x="104" y="36"/>
                  </a:lnTo>
                  <a:lnTo>
                    <a:pt x="104" y="36"/>
                  </a:lnTo>
                  <a:lnTo>
                    <a:pt x="102" y="47"/>
                  </a:lnTo>
                  <a:lnTo>
                    <a:pt x="99" y="57"/>
                  </a:lnTo>
                  <a:lnTo>
                    <a:pt x="95" y="66"/>
                  </a:lnTo>
                  <a:lnTo>
                    <a:pt x="88" y="73"/>
                  </a:lnTo>
                  <a:lnTo>
                    <a:pt x="80" y="80"/>
                  </a:lnTo>
                  <a:lnTo>
                    <a:pt x="71" y="84"/>
                  </a:lnTo>
                  <a:lnTo>
                    <a:pt x="62" y="88"/>
                  </a:lnTo>
                  <a:lnTo>
                    <a:pt x="51" y="88"/>
                  </a:lnTo>
                  <a:lnTo>
                    <a:pt x="51" y="88"/>
                  </a:lnTo>
                  <a:lnTo>
                    <a:pt x="42" y="88"/>
                  </a:lnTo>
                  <a:lnTo>
                    <a:pt x="31" y="84"/>
                  </a:lnTo>
                  <a:lnTo>
                    <a:pt x="24" y="80"/>
                  </a:lnTo>
                  <a:lnTo>
                    <a:pt x="15" y="73"/>
                  </a:lnTo>
                  <a:lnTo>
                    <a:pt x="9" y="66"/>
                  </a:lnTo>
                  <a:lnTo>
                    <a:pt x="4" y="57"/>
                  </a:lnTo>
                  <a:lnTo>
                    <a:pt x="2" y="47"/>
                  </a:lnTo>
                  <a:lnTo>
                    <a:pt x="0" y="36"/>
                  </a:lnTo>
                  <a:lnTo>
                    <a:pt x="0" y="7"/>
                  </a:lnTo>
                  <a:lnTo>
                    <a:pt x="0" y="7"/>
                  </a:lnTo>
                  <a:lnTo>
                    <a:pt x="0" y="5"/>
                  </a:lnTo>
                  <a:lnTo>
                    <a:pt x="0" y="5"/>
                  </a:lnTo>
                  <a:lnTo>
                    <a:pt x="2" y="4"/>
                  </a:lnTo>
                  <a:lnTo>
                    <a:pt x="2" y="4"/>
                  </a:lnTo>
                  <a:lnTo>
                    <a:pt x="4" y="2"/>
                  </a:lnTo>
                  <a:lnTo>
                    <a:pt x="4" y="2"/>
                  </a:lnTo>
                  <a:lnTo>
                    <a:pt x="7" y="0"/>
                  </a:lnTo>
                  <a:lnTo>
                    <a:pt x="97" y="0"/>
                  </a:lnTo>
                  <a:lnTo>
                    <a:pt x="97" y="0"/>
                  </a:lnTo>
                  <a:lnTo>
                    <a:pt x="100" y="2"/>
                  </a:lnTo>
                  <a:lnTo>
                    <a:pt x="100" y="2"/>
                  </a:lnTo>
                  <a:lnTo>
                    <a:pt x="102" y="4"/>
                  </a:lnTo>
                  <a:lnTo>
                    <a:pt x="102" y="4"/>
                  </a:lnTo>
                  <a:lnTo>
                    <a:pt x="102" y="7"/>
                  </a:lnTo>
                  <a:lnTo>
                    <a:pt x="102" y="13"/>
                  </a:lnTo>
                  <a:lnTo>
                    <a:pt x="102" y="13"/>
                  </a:lnTo>
                  <a:lnTo>
                    <a:pt x="104"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18" name="Freeform 123">
              <a:extLst>
                <a:ext uri="{FF2B5EF4-FFF2-40B4-BE49-F238E27FC236}">
                  <a16:creationId xmlns:a16="http://schemas.microsoft.com/office/drawing/2014/main" xmlns="" id="{40B2D557-F682-4169-AA7E-DCCF60438767}"/>
                </a:ext>
              </a:extLst>
            </p:cNvPr>
            <p:cNvSpPr>
              <a:spLocks/>
            </p:cNvSpPr>
            <p:nvPr/>
          </p:nvSpPr>
          <p:spPr bwMode="auto">
            <a:xfrm>
              <a:off x="6054726" y="4097339"/>
              <a:ext cx="84138" cy="139700"/>
            </a:xfrm>
            <a:custGeom>
              <a:avLst/>
              <a:gdLst>
                <a:gd name="T0" fmla="*/ 53 w 53"/>
                <a:gd name="T1" fmla="*/ 15 h 88"/>
                <a:gd name="T2" fmla="*/ 53 w 53"/>
                <a:gd name="T3" fmla="*/ 36 h 88"/>
                <a:gd name="T4" fmla="*/ 53 w 53"/>
                <a:gd name="T5" fmla="*/ 36 h 88"/>
                <a:gd name="T6" fmla="*/ 51 w 53"/>
                <a:gd name="T7" fmla="*/ 47 h 88"/>
                <a:gd name="T8" fmla="*/ 48 w 53"/>
                <a:gd name="T9" fmla="*/ 57 h 88"/>
                <a:gd name="T10" fmla="*/ 44 w 53"/>
                <a:gd name="T11" fmla="*/ 66 h 88"/>
                <a:gd name="T12" fmla="*/ 37 w 53"/>
                <a:gd name="T13" fmla="*/ 73 h 88"/>
                <a:gd name="T14" fmla="*/ 29 w 53"/>
                <a:gd name="T15" fmla="*/ 80 h 88"/>
                <a:gd name="T16" fmla="*/ 20 w 53"/>
                <a:gd name="T17" fmla="*/ 84 h 88"/>
                <a:gd name="T18" fmla="*/ 11 w 53"/>
                <a:gd name="T19" fmla="*/ 88 h 88"/>
                <a:gd name="T20" fmla="*/ 0 w 53"/>
                <a:gd name="T21" fmla="*/ 88 h 88"/>
                <a:gd name="T22" fmla="*/ 0 w 53"/>
                <a:gd name="T23" fmla="*/ 0 h 88"/>
                <a:gd name="T24" fmla="*/ 46 w 53"/>
                <a:gd name="T25" fmla="*/ 0 h 88"/>
                <a:gd name="T26" fmla="*/ 46 w 53"/>
                <a:gd name="T27" fmla="*/ 0 h 88"/>
                <a:gd name="T28" fmla="*/ 49 w 53"/>
                <a:gd name="T29" fmla="*/ 2 h 88"/>
                <a:gd name="T30" fmla="*/ 49 w 53"/>
                <a:gd name="T31" fmla="*/ 2 h 88"/>
                <a:gd name="T32" fmla="*/ 51 w 53"/>
                <a:gd name="T33" fmla="*/ 4 h 88"/>
                <a:gd name="T34" fmla="*/ 51 w 53"/>
                <a:gd name="T35" fmla="*/ 4 h 88"/>
                <a:gd name="T36" fmla="*/ 51 w 53"/>
                <a:gd name="T37" fmla="*/ 7 h 88"/>
                <a:gd name="T38" fmla="*/ 51 w 53"/>
                <a:gd name="T39" fmla="*/ 13 h 88"/>
                <a:gd name="T40" fmla="*/ 51 w 53"/>
                <a:gd name="T41" fmla="*/ 13 h 88"/>
                <a:gd name="T42" fmla="*/ 53 w 53"/>
                <a:gd name="T43" fmla="*/ 1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 h="88">
                  <a:moveTo>
                    <a:pt x="53" y="15"/>
                  </a:moveTo>
                  <a:lnTo>
                    <a:pt x="53" y="36"/>
                  </a:lnTo>
                  <a:lnTo>
                    <a:pt x="53" y="36"/>
                  </a:lnTo>
                  <a:lnTo>
                    <a:pt x="51" y="47"/>
                  </a:lnTo>
                  <a:lnTo>
                    <a:pt x="48" y="57"/>
                  </a:lnTo>
                  <a:lnTo>
                    <a:pt x="44" y="66"/>
                  </a:lnTo>
                  <a:lnTo>
                    <a:pt x="37" y="73"/>
                  </a:lnTo>
                  <a:lnTo>
                    <a:pt x="29" y="80"/>
                  </a:lnTo>
                  <a:lnTo>
                    <a:pt x="20" y="84"/>
                  </a:lnTo>
                  <a:lnTo>
                    <a:pt x="11" y="88"/>
                  </a:lnTo>
                  <a:lnTo>
                    <a:pt x="0" y="88"/>
                  </a:lnTo>
                  <a:lnTo>
                    <a:pt x="0" y="0"/>
                  </a:lnTo>
                  <a:lnTo>
                    <a:pt x="46" y="0"/>
                  </a:lnTo>
                  <a:lnTo>
                    <a:pt x="46" y="0"/>
                  </a:lnTo>
                  <a:lnTo>
                    <a:pt x="49" y="2"/>
                  </a:lnTo>
                  <a:lnTo>
                    <a:pt x="49" y="2"/>
                  </a:lnTo>
                  <a:lnTo>
                    <a:pt x="51" y="4"/>
                  </a:lnTo>
                  <a:lnTo>
                    <a:pt x="51" y="4"/>
                  </a:lnTo>
                  <a:lnTo>
                    <a:pt x="51" y="7"/>
                  </a:lnTo>
                  <a:lnTo>
                    <a:pt x="51" y="13"/>
                  </a:lnTo>
                  <a:lnTo>
                    <a:pt x="51" y="13"/>
                  </a:lnTo>
                  <a:lnTo>
                    <a:pt x="53" y="15"/>
                  </a:lnTo>
                  <a:close/>
                </a:path>
              </a:pathLst>
            </a:custGeom>
            <a:solidFill>
              <a:srgbClr val="FFC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19" name="Freeform 124">
              <a:extLst>
                <a:ext uri="{FF2B5EF4-FFF2-40B4-BE49-F238E27FC236}">
                  <a16:creationId xmlns:a16="http://schemas.microsoft.com/office/drawing/2014/main" xmlns="" id="{00174903-5F1E-4E1D-AA2B-FF93B224A3A5}"/>
                </a:ext>
              </a:extLst>
            </p:cNvPr>
            <p:cNvSpPr>
              <a:spLocks/>
            </p:cNvSpPr>
            <p:nvPr/>
          </p:nvSpPr>
          <p:spPr bwMode="auto">
            <a:xfrm>
              <a:off x="6054726" y="4097339"/>
              <a:ext cx="84138" cy="139700"/>
            </a:xfrm>
            <a:custGeom>
              <a:avLst/>
              <a:gdLst>
                <a:gd name="T0" fmla="*/ 53 w 53"/>
                <a:gd name="T1" fmla="*/ 15 h 88"/>
                <a:gd name="T2" fmla="*/ 53 w 53"/>
                <a:gd name="T3" fmla="*/ 36 h 88"/>
                <a:gd name="T4" fmla="*/ 53 w 53"/>
                <a:gd name="T5" fmla="*/ 36 h 88"/>
                <a:gd name="T6" fmla="*/ 51 w 53"/>
                <a:gd name="T7" fmla="*/ 47 h 88"/>
                <a:gd name="T8" fmla="*/ 48 w 53"/>
                <a:gd name="T9" fmla="*/ 57 h 88"/>
                <a:gd name="T10" fmla="*/ 44 w 53"/>
                <a:gd name="T11" fmla="*/ 66 h 88"/>
                <a:gd name="T12" fmla="*/ 37 w 53"/>
                <a:gd name="T13" fmla="*/ 73 h 88"/>
                <a:gd name="T14" fmla="*/ 29 w 53"/>
                <a:gd name="T15" fmla="*/ 80 h 88"/>
                <a:gd name="T16" fmla="*/ 20 w 53"/>
                <a:gd name="T17" fmla="*/ 84 h 88"/>
                <a:gd name="T18" fmla="*/ 11 w 53"/>
                <a:gd name="T19" fmla="*/ 88 h 88"/>
                <a:gd name="T20" fmla="*/ 0 w 53"/>
                <a:gd name="T21" fmla="*/ 88 h 88"/>
                <a:gd name="T22" fmla="*/ 0 w 53"/>
                <a:gd name="T23" fmla="*/ 0 h 88"/>
                <a:gd name="T24" fmla="*/ 46 w 53"/>
                <a:gd name="T25" fmla="*/ 0 h 88"/>
                <a:gd name="T26" fmla="*/ 46 w 53"/>
                <a:gd name="T27" fmla="*/ 0 h 88"/>
                <a:gd name="T28" fmla="*/ 49 w 53"/>
                <a:gd name="T29" fmla="*/ 2 h 88"/>
                <a:gd name="T30" fmla="*/ 49 w 53"/>
                <a:gd name="T31" fmla="*/ 2 h 88"/>
                <a:gd name="T32" fmla="*/ 51 w 53"/>
                <a:gd name="T33" fmla="*/ 4 h 88"/>
                <a:gd name="T34" fmla="*/ 51 w 53"/>
                <a:gd name="T35" fmla="*/ 4 h 88"/>
                <a:gd name="T36" fmla="*/ 51 w 53"/>
                <a:gd name="T37" fmla="*/ 7 h 88"/>
                <a:gd name="T38" fmla="*/ 51 w 53"/>
                <a:gd name="T39" fmla="*/ 13 h 88"/>
                <a:gd name="T40" fmla="*/ 51 w 53"/>
                <a:gd name="T41" fmla="*/ 13 h 88"/>
                <a:gd name="T42" fmla="*/ 53 w 53"/>
                <a:gd name="T43" fmla="*/ 1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 h="88">
                  <a:moveTo>
                    <a:pt x="53" y="15"/>
                  </a:moveTo>
                  <a:lnTo>
                    <a:pt x="53" y="36"/>
                  </a:lnTo>
                  <a:lnTo>
                    <a:pt x="53" y="36"/>
                  </a:lnTo>
                  <a:lnTo>
                    <a:pt x="51" y="47"/>
                  </a:lnTo>
                  <a:lnTo>
                    <a:pt x="48" y="57"/>
                  </a:lnTo>
                  <a:lnTo>
                    <a:pt x="44" y="66"/>
                  </a:lnTo>
                  <a:lnTo>
                    <a:pt x="37" y="73"/>
                  </a:lnTo>
                  <a:lnTo>
                    <a:pt x="29" y="80"/>
                  </a:lnTo>
                  <a:lnTo>
                    <a:pt x="20" y="84"/>
                  </a:lnTo>
                  <a:lnTo>
                    <a:pt x="11" y="88"/>
                  </a:lnTo>
                  <a:lnTo>
                    <a:pt x="0" y="88"/>
                  </a:lnTo>
                  <a:lnTo>
                    <a:pt x="0" y="0"/>
                  </a:lnTo>
                  <a:lnTo>
                    <a:pt x="46" y="0"/>
                  </a:lnTo>
                  <a:lnTo>
                    <a:pt x="46" y="0"/>
                  </a:lnTo>
                  <a:lnTo>
                    <a:pt x="49" y="2"/>
                  </a:lnTo>
                  <a:lnTo>
                    <a:pt x="49" y="2"/>
                  </a:lnTo>
                  <a:lnTo>
                    <a:pt x="51" y="4"/>
                  </a:lnTo>
                  <a:lnTo>
                    <a:pt x="51" y="4"/>
                  </a:lnTo>
                  <a:lnTo>
                    <a:pt x="51" y="7"/>
                  </a:lnTo>
                  <a:lnTo>
                    <a:pt x="51" y="13"/>
                  </a:lnTo>
                  <a:lnTo>
                    <a:pt x="51" y="13"/>
                  </a:lnTo>
                  <a:lnTo>
                    <a:pt x="53"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20" name="Freeform 125">
              <a:extLst>
                <a:ext uri="{FF2B5EF4-FFF2-40B4-BE49-F238E27FC236}">
                  <a16:creationId xmlns:a16="http://schemas.microsoft.com/office/drawing/2014/main" xmlns="" id="{E53CB040-97E8-44E3-BF7F-4C94FA6705DD}"/>
                </a:ext>
              </a:extLst>
            </p:cNvPr>
            <p:cNvSpPr>
              <a:spLocks/>
            </p:cNvSpPr>
            <p:nvPr/>
          </p:nvSpPr>
          <p:spPr bwMode="auto">
            <a:xfrm>
              <a:off x="6054726" y="4097339"/>
              <a:ext cx="84138" cy="139700"/>
            </a:xfrm>
            <a:custGeom>
              <a:avLst/>
              <a:gdLst>
                <a:gd name="T0" fmla="*/ 46 w 53"/>
                <a:gd name="T1" fmla="*/ 0 h 88"/>
                <a:gd name="T2" fmla="*/ 0 w 53"/>
                <a:gd name="T3" fmla="*/ 0 h 88"/>
                <a:gd name="T4" fmla="*/ 0 w 53"/>
                <a:gd name="T5" fmla="*/ 88 h 88"/>
                <a:gd name="T6" fmla="*/ 0 w 53"/>
                <a:gd name="T7" fmla="*/ 88 h 88"/>
                <a:gd name="T8" fmla="*/ 11 w 53"/>
                <a:gd name="T9" fmla="*/ 88 h 88"/>
                <a:gd name="T10" fmla="*/ 20 w 53"/>
                <a:gd name="T11" fmla="*/ 84 h 88"/>
                <a:gd name="T12" fmla="*/ 29 w 53"/>
                <a:gd name="T13" fmla="*/ 80 h 88"/>
                <a:gd name="T14" fmla="*/ 37 w 53"/>
                <a:gd name="T15" fmla="*/ 73 h 88"/>
                <a:gd name="T16" fmla="*/ 44 w 53"/>
                <a:gd name="T17" fmla="*/ 66 h 88"/>
                <a:gd name="T18" fmla="*/ 48 w 53"/>
                <a:gd name="T19" fmla="*/ 57 h 88"/>
                <a:gd name="T20" fmla="*/ 51 w 53"/>
                <a:gd name="T21" fmla="*/ 47 h 88"/>
                <a:gd name="T22" fmla="*/ 53 w 53"/>
                <a:gd name="T23" fmla="*/ 36 h 88"/>
                <a:gd name="T24" fmla="*/ 53 w 53"/>
                <a:gd name="T25" fmla="*/ 15 h 88"/>
                <a:gd name="T26" fmla="*/ 53 w 53"/>
                <a:gd name="T27" fmla="*/ 15 h 88"/>
                <a:gd name="T28" fmla="*/ 51 w 53"/>
                <a:gd name="T29" fmla="*/ 13 h 88"/>
                <a:gd name="T30" fmla="*/ 51 w 53"/>
                <a:gd name="T31" fmla="*/ 7 h 88"/>
                <a:gd name="T32" fmla="*/ 51 w 53"/>
                <a:gd name="T33" fmla="*/ 7 h 88"/>
                <a:gd name="T34" fmla="*/ 51 w 53"/>
                <a:gd name="T35" fmla="*/ 4 h 88"/>
                <a:gd name="T36" fmla="*/ 51 w 53"/>
                <a:gd name="T37" fmla="*/ 4 h 88"/>
                <a:gd name="T38" fmla="*/ 49 w 53"/>
                <a:gd name="T39" fmla="*/ 2 h 88"/>
                <a:gd name="T40" fmla="*/ 49 w 53"/>
                <a:gd name="T41" fmla="*/ 2 h 88"/>
                <a:gd name="T42" fmla="*/ 46 w 53"/>
                <a:gd name="T4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 h="88">
                  <a:moveTo>
                    <a:pt x="46" y="0"/>
                  </a:moveTo>
                  <a:lnTo>
                    <a:pt x="0" y="0"/>
                  </a:lnTo>
                  <a:lnTo>
                    <a:pt x="0" y="88"/>
                  </a:lnTo>
                  <a:lnTo>
                    <a:pt x="0" y="88"/>
                  </a:lnTo>
                  <a:lnTo>
                    <a:pt x="11" y="88"/>
                  </a:lnTo>
                  <a:lnTo>
                    <a:pt x="20" y="84"/>
                  </a:lnTo>
                  <a:lnTo>
                    <a:pt x="29" y="80"/>
                  </a:lnTo>
                  <a:lnTo>
                    <a:pt x="37" y="73"/>
                  </a:lnTo>
                  <a:lnTo>
                    <a:pt x="44" y="66"/>
                  </a:lnTo>
                  <a:lnTo>
                    <a:pt x="48" y="57"/>
                  </a:lnTo>
                  <a:lnTo>
                    <a:pt x="51" y="47"/>
                  </a:lnTo>
                  <a:lnTo>
                    <a:pt x="53" y="36"/>
                  </a:lnTo>
                  <a:lnTo>
                    <a:pt x="53" y="15"/>
                  </a:lnTo>
                  <a:lnTo>
                    <a:pt x="53" y="15"/>
                  </a:lnTo>
                  <a:lnTo>
                    <a:pt x="51" y="13"/>
                  </a:lnTo>
                  <a:lnTo>
                    <a:pt x="51" y="7"/>
                  </a:lnTo>
                  <a:lnTo>
                    <a:pt x="51" y="7"/>
                  </a:lnTo>
                  <a:lnTo>
                    <a:pt x="51" y="4"/>
                  </a:lnTo>
                  <a:lnTo>
                    <a:pt x="51" y="4"/>
                  </a:lnTo>
                  <a:lnTo>
                    <a:pt x="49" y="2"/>
                  </a:lnTo>
                  <a:lnTo>
                    <a:pt x="49" y="2"/>
                  </a:lnTo>
                  <a:lnTo>
                    <a:pt x="46" y="0"/>
                  </a:lnTo>
                  <a:close/>
                </a:path>
              </a:pathLst>
            </a:custGeom>
            <a:solidFill>
              <a:srgbClr val="FEC0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21" name="Freeform 126">
              <a:extLst>
                <a:ext uri="{FF2B5EF4-FFF2-40B4-BE49-F238E27FC236}">
                  <a16:creationId xmlns:a16="http://schemas.microsoft.com/office/drawing/2014/main" xmlns="" id="{CE68C718-176E-449C-9598-64E262803900}"/>
                </a:ext>
              </a:extLst>
            </p:cNvPr>
            <p:cNvSpPr>
              <a:spLocks/>
            </p:cNvSpPr>
            <p:nvPr/>
          </p:nvSpPr>
          <p:spPr bwMode="auto">
            <a:xfrm>
              <a:off x="6054726" y="4097339"/>
              <a:ext cx="84138" cy="139700"/>
            </a:xfrm>
            <a:custGeom>
              <a:avLst/>
              <a:gdLst>
                <a:gd name="T0" fmla="*/ 46 w 53"/>
                <a:gd name="T1" fmla="*/ 0 h 88"/>
                <a:gd name="T2" fmla="*/ 0 w 53"/>
                <a:gd name="T3" fmla="*/ 0 h 88"/>
                <a:gd name="T4" fmla="*/ 0 w 53"/>
                <a:gd name="T5" fmla="*/ 88 h 88"/>
                <a:gd name="T6" fmla="*/ 0 w 53"/>
                <a:gd name="T7" fmla="*/ 88 h 88"/>
                <a:gd name="T8" fmla="*/ 11 w 53"/>
                <a:gd name="T9" fmla="*/ 88 h 88"/>
                <a:gd name="T10" fmla="*/ 20 w 53"/>
                <a:gd name="T11" fmla="*/ 84 h 88"/>
                <a:gd name="T12" fmla="*/ 29 w 53"/>
                <a:gd name="T13" fmla="*/ 80 h 88"/>
                <a:gd name="T14" fmla="*/ 37 w 53"/>
                <a:gd name="T15" fmla="*/ 73 h 88"/>
                <a:gd name="T16" fmla="*/ 44 w 53"/>
                <a:gd name="T17" fmla="*/ 66 h 88"/>
                <a:gd name="T18" fmla="*/ 48 w 53"/>
                <a:gd name="T19" fmla="*/ 57 h 88"/>
                <a:gd name="T20" fmla="*/ 51 w 53"/>
                <a:gd name="T21" fmla="*/ 47 h 88"/>
                <a:gd name="T22" fmla="*/ 53 w 53"/>
                <a:gd name="T23" fmla="*/ 36 h 88"/>
                <a:gd name="T24" fmla="*/ 53 w 53"/>
                <a:gd name="T25" fmla="*/ 15 h 88"/>
                <a:gd name="T26" fmla="*/ 53 w 53"/>
                <a:gd name="T27" fmla="*/ 15 h 88"/>
                <a:gd name="T28" fmla="*/ 51 w 53"/>
                <a:gd name="T29" fmla="*/ 13 h 88"/>
                <a:gd name="T30" fmla="*/ 51 w 53"/>
                <a:gd name="T31" fmla="*/ 7 h 88"/>
                <a:gd name="T32" fmla="*/ 51 w 53"/>
                <a:gd name="T33" fmla="*/ 7 h 88"/>
                <a:gd name="T34" fmla="*/ 51 w 53"/>
                <a:gd name="T35" fmla="*/ 4 h 88"/>
                <a:gd name="T36" fmla="*/ 51 w 53"/>
                <a:gd name="T37" fmla="*/ 4 h 88"/>
                <a:gd name="T38" fmla="*/ 49 w 53"/>
                <a:gd name="T39" fmla="*/ 2 h 88"/>
                <a:gd name="T40" fmla="*/ 49 w 53"/>
                <a:gd name="T41" fmla="*/ 2 h 88"/>
                <a:gd name="T42" fmla="*/ 46 w 53"/>
                <a:gd name="T4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 h="88">
                  <a:moveTo>
                    <a:pt x="46" y="0"/>
                  </a:moveTo>
                  <a:lnTo>
                    <a:pt x="0" y="0"/>
                  </a:lnTo>
                  <a:lnTo>
                    <a:pt x="0" y="88"/>
                  </a:lnTo>
                  <a:lnTo>
                    <a:pt x="0" y="88"/>
                  </a:lnTo>
                  <a:lnTo>
                    <a:pt x="11" y="88"/>
                  </a:lnTo>
                  <a:lnTo>
                    <a:pt x="20" y="84"/>
                  </a:lnTo>
                  <a:lnTo>
                    <a:pt x="29" y="80"/>
                  </a:lnTo>
                  <a:lnTo>
                    <a:pt x="37" y="73"/>
                  </a:lnTo>
                  <a:lnTo>
                    <a:pt x="44" y="66"/>
                  </a:lnTo>
                  <a:lnTo>
                    <a:pt x="48" y="57"/>
                  </a:lnTo>
                  <a:lnTo>
                    <a:pt x="51" y="47"/>
                  </a:lnTo>
                  <a:lnTo>
                    <a:pt x="53" y="36"/>
                  </a:lnTo>
                  <a:lnTo>
                    <a:pt x="53" y="15"/>
                  </a:lnTo>
                  <a:lnTo>
                    <a:pt x="53" y="15"/>
                  </a:lnTo>
                  <a:lnTo>
                    <a:pt x="51" y="13"/>
                  </a:lnTo>
                  <a:lnTo>
                    <a:pt x="51" y="7"/>
                  </a:lnTo>
                  <a:lnTo>
                    <a:pt x="51" y="7"/>
                  </a:lnTo>
                  <a:lnTo>
                    <a:pt x="51" y="4"/>
                  </a:lnTo>
                  <a:lnTo>
                    <a:pt x="51" y="4"/>
                  </a:lnTo>
                  <a:lnTo>
                    <a:pt x="49" y="2"/>
                  </a:lnTo>
                  <a:lnTo>
                    <a:pt x="49" y="2"/>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22" name="Freeform 127">
              <a:extLst>
                <a:ext uri="{FF2B5EF4-FFF2-40B4-BE49-F238E27FC236}">
                  <a16:creationId xmlns:a16="http://schemas.microsoft.com/office/drawing/2014/main" xmlns="" id="{4341A7F8-DEF1-4F6C-9C41-F7FBF62ED76E}"/>
                </a:ext>
              </a:extLst>
            </p:cNvPr>
            <p:cNvSpPr>
              <a:spLocks/>
            </p:cNvSpPr>
            <p:nvPr/>
          </p:nvSpPr>
          <p:spPr bwMode="auto">
            <a:xfrm>
              <a:off x="6037263" y="4132264"/>
              <a:ext cx="34925" cy="60325"/>
            </a:xfrm>
            <a:custGeom>
              <a:avLst/>
              <a:gdLst>
                <a:gd name="T0" fmla="*/ 22 w 22"/>
                <a:gd name="T1" fmla="*/ 11 h 38"/>
                <a:gd name="T2" fmla="*/ 22 w 22"/>
                <a:gd name="T3" fmla="*/ 11 h 38"/>
                <a:gd name="T4" fmla="*/ 22 w 22"/>
                <a:gd name="T5" fmla="*/ 5 h 38"/>
                <a:gd name="T6" fmla="*/ 20 w 22"/>
                <a:gd name="T7" fmla="*/ 2 h 38"/>
                <a:gd name="T8" fmla="*/ 17 w 22"/>
                <a:gd name="T9" fmla="*/ 0 h 38"/>
                <a:gd name="T10" fmla="*/ 11 w 22"/>
                <a:gd name="T11" fmla="*/ 0 h 38"/>
                <a:gd name="T12" fmla="*/ 11 w 22"/>
                <a:gd name="T13" fmla="*/ 0 h 38"/>
                <a:gd name="T14" fmla="*/ 8 w 22"/>
                <a:gd name="T15" fmla="*/ 0 h 38"/>
                <a:gd name="T16" fmla="*/ 4 w 22"/>
                <a:gd name="T17" fmla="*/ 2 h 38"/>
                <a:gd name="T18" fmla="*/ 2 w 22"/>
                <a:gd name="T19" fmla="*/ 5 h 38"/>
                <a:gd name="T20" fmla="*/ 0 w 22"/>
                <a:gd name="T21" fmla="*/ 11 h 38"/>
                <a:gd name="T22" fmla="*/ 0 w 22"/>
                <a:gd name="T23" fmla="*/ 11 h 38"/>
                <a:gd name="T24" fmla="*/ 2 w 22"/>
                <a:gd name="T25" fmla="*/ 16 h 38"/>
                <a:gd name="T26" fmla="*/ 6 w 22"/>
                <a:gd name="T27" fmla="*/ 20 h 38"/>
                <a:gd name="T28" fmla="*/ 6 w 22"/>
                <a:gd name="T29" fmla="*/ 33 h 38"/>
                <a:gd name="T30" fmla="*/ 6 w 22"/>
                <a:gd name="T31" fmla="*/ 33 h 38"/>
                <a:gd name="T32" fmla="*/ 8 w 22"/>
                <a:gd name="T33" fmla="*/ 36 h 38"/>
                <a:gd name="T34" fmla="*/ 11 w 22"/>
                <a:gd name="T35" fmla="*/ 38 h 38"/>
                <a:gd name="T36" fmla="*/ 11 w 22"/>
                <a:gd name="T37" fmla="*/ 38 h 38"/>
                <a:gd name="T38" fmla="*/ 15 w 22"/>
                <a:gd name="T39" fmla="*/ 36 h 38"/>
                <a:gd name="T40" fmla="*/ 17 w 22"/>
                <a:gd name="T41" fmla="*/ 33 h 38"/>
                <a:gd name="T42" fmla="*/ 17 w 22"/>
                <a:gd name="T43" fmla="*/ 20 h 38"/>
                <a:gd name="T44" fmla="*/ 17 w 22"/>
                <a:gd name="T45" fmla="*/ 20 h 38"/>
                <a:gd name="T46" fmla="*/ 22 w 22"/>
                <a:gd name="T47" fmla="*/ 16 h 38"/>
                <a:gd name="T48" fmla="*/ 22 w 22"/>
                <a:gd name="T49" fmla="*/ 11 h 38"/>
                <a:gd name="T50" fmla="*/ 22 w 22"/>
                <a:gd name="T51" fmla="*/ 1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 h="38">
                  <a:moveTo>
                    <a:pt x="22" y="11"/>
                  </a:moveTo>
                  <a:lnTo>
                    <a:pt x="22" y="11"/>
                  </a:lnTo>
                  <a:lnTo>
                    <a:pt x="22" y="5"/>
                  </a:lnTo>
                  <a:lnTo>
                    <a:pt x="20" y="2"/>
                  </a:lnTo>
                  <a:lnTo>
                    <a:pt x="17" y="0"/>
                  </a:lnTo>
                  <a:lnTo>
                    <a:pt x="11" y="0"/>
                  </a:lnTo>
                  <a:lnTo>
                    <a:pt x="11" y="0"/>
                  </a:lnTo>
                  <a:lnTo>
                    <a:pt x="8" y="0"/>
                  </a:lnTo>
                  <a:lnTo>
                    <a:pt x="4" y="2"/>
                  </a:lnTo>
                  <a:lnTo>
                    <a:pt x="2" y="5"/>
                  </a:lnTo>
                  <a:lnTo>
                    <a:pt x="0" y="11"/>
                  </a:lnTo>
                  <a:lnTo>
                    <a:pt x="0" y="11"/>
                  </a:lnTo>
                  <a:lnTo>
                    <a:pt x="2" y="16"/>
                  </a:lnTo>
                  <a:lnTo>
                    <a:pt x="6" y="20"/>
                  </a:lnTo>
                  <a:lnTo>
                    <a:pt x="6" y="33"/>
                  </a:lnTo>
                  <a:lnTo>
                    <a:pt x="6" y="33"/>
                  </a:lnTo>
                  <a:lnTo>
                    <a:pt x="8" y="36"/>
                  </a:lnTo>
                  <a:lnTo>
                    <a:pt x="11" y="38"/>
                  </a:lnTo>
                  <a:lnTo>
                    <a:pt x="11" y="38"/>
                  </a:lnTo>
                  <a:lnTo>
                    <a:pt x="15" y="36"/>
                  </a:lnTo>
                  <a:lnTo>
                    <a:pt x="17" y="33"/>
                  </a:lnTo>
                  <a:lnTo>
                    <a:pt x="17" y="20"/>
                  </a:lnTo>
                  <a:lnTo>
                    <a:pt x="17" y="20"/>
                  </a:lnTo>
                  <a:lnTo>
                    <a:pt x="22" y="16"/>
                  </a:lnTo>
                  <a:lnTo>
                    <a:pt x="22" y="11"/>
                  </a:lnTo>
                  <a:lnTo>
                    <a:pt x="22" y="11"/>
                  </a:lnTo>
                  <a:close/>
                </a:path>
              </a:pathLst>
            </a:custGeom>
            <a:solidFill>
              <a:srgbClr val="F68D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23" name="Freeform 128">
              <a:extLst>
                <a:ext uri="{FF2B5EF4-FFF2-40B4-BE49-F238E27FC236}">
                  <a16:creationId xmlns:a16="http://schemas.microsoft.com/office/drawing/2014/main" xmlns="" id="{0F731975-AEED-4B2B-BB9B-A2CEE6B7E642}"/>
                </a:ext>
              </a:extLst>
            </p:cNvPr>
            <p:cNvSpPr>
              <a:spLocks/>
            </p:cNvSpPr>
            <p:nvPr/>
          </p:nvSpPr>
          <p:spPr bwMode="auto">
            <a:xfrm>
              <a:off x="4895851" y="2490789"/>
              <a:ext cx="298450" cy="296863"/>
            </a:xfrm>
            <a:custGeom>
              <a:avLst/>
              <a:gdLst>
                <a:gd name="T0" fmla="*/ 124 w 188"/>
                <a:gd name="T1" fmla="*/ 187 h 187"/>
                <a:gd name="T2" fmla="*/ 129 w 188"/>
                <a:gd name="T3" fmla="*/ 181 h 187"/>
                <a:gd name="T4" fmla="*/ 137 w 188"/>
                <a:gd name="T5" fmla="*/ 174 h 187"/>
                <a:gd name="T6" fmla="*/ 150 w 188"/>
                <a:gd name="T7" fmla="*/ 167 h 187"/>
                <a:gd name="T8" fmla="*/ 159 w 188"/>
                <a:gd name="T9" fmla="*/ 165 h 187"/>
                <a:gd name="T10" fmla="*/ 168 w 188"/>
                <a:gd name="T11" fmla="*/ 161 h 187"/>
                <a:gd name="T12" fmla="*/ 171 w 188"/>
                <a:gd name="T13" fmla="*/ 152 h 187"/>
                <a:gd name="T14" fmla="*/ 173 w 188"/>
                <a:gd name="T15" fmla="*/ 141 h 187"/>
                <a:gd name="T16" fmla="*/ 179 w 188"/>
                <a:gd name="T17" fmla="*/ 128 h 187"/>
                <a:gd name="T18" fmla="*/ 184 w 188"/>
                <a:gd name="T19" fmla="*/ 117 h 187"/>
                <a:gd name="T20" fmla="*/ 186 w 188"/>
                <a:gd name="T21" fmla="*/ 104 h 187"/>
                <a:gd name="T22" fmla="*/ 188 w 188"/>
                <a:gd name="T23" fmla="*/ 92 h 187"/>
                <a:gd name="T24" fmla="*/ 182 w 188"/>
                <a:gd name="T25" fmla="*/ 79 h 187"/>
                <a:gd name="T26" fmla="*/ 173 w 188"/>
                <a:gd name="T27" fmla="*/ 59 h 187"/>
                <a:gd name="T28" fmla="*/ 171 w 188"/>
                <a:gd name="T29" fmla="*/ 42 h 187"/>
                <a:gd name="T30" fmla="*/ 161 w 188"/>
                <a:gd name="T31" fmla="*/ 39 h 187"/>
                <a:gd name="T32" fmla="*/ 151 w 188"/>
                <a:gd name="T33" fmla="*/ 30 h 187"/>
                <a:gd name="T34" fmla="*/ 146 w 188"/>
                <a:gd name="T35" fmla="*/ 19 h 187"/>
                <a:gd name="T36" fmla="*/ 140 w 188"/>
                <a:gd name="T37" fmla="*/ 13 h 187"/>
                <a:gd name="T38" fmla="*/ 126 w 188"/>
                <a:gd name="T39" fmla="*/ 11 h 187"/>
                <a:gd name="T40" fmla="*/ 119 w 188"/>
                <a:gd name="T41" fmla="*/ 4 h 187"/>
                <a:gd name="T42" fmla="*/ 109 w 188"/>
                <a:gd name="T43" fmla="*/ 10 h 187"/>
                <a:gd name="T44" fmla="*/ 97 w 188"/>
                <a:gd name="T45" fmla="*/ 2 h 187"/>
                <a:gd name="T46" fmla="*/ 89 w 188"/>
                <a:gd name="T47" fmla="*/ 2 h 187"/>
                <a:gd name="T48" fmla="*/ 77 w 188"/>
                <a:gd name="T49" fmla="*/ 8 h 187"/>
                <a:gd name="T50" fmla="*/ 67 w 188"/>
                <a:gd name="T51" fmla="*/ 2 h 187"/>
                <a:gd name="T52" fmla="*/ 62 w 188"/>
                <a:gd name="T53" fmla="*/ 11 h 187"/>
                <a:gd name="T54" fmla="*/ 49 w 188"/>
                <a:gd name="T55" fmla="*/ 11 h 187"/>
                <a:gd name="T56" fmla="*/ 47 w 188"/>
                <a:gd name="T57" fmla="*/ 20 h 187"/>
                <a:gd name="T58" fmla="*/ 36 w 188"/>
                <a:gd name="T59" fmla="*/ 30 h 187"/>
                <a:gd name="T60" fmla="*/ 24 w 188"/>
                <a:gd name="T61" fmla="*/ 33 h 187"/>
                <a:gd name="T62" fmla="*/ 18 w 188"/>
                <a:gd name="T63" fmla="*/ 42 h 187"/>
                <a:gd name="T64" fmla="*/ 18 w 188"/>
                <a:gd name="T65" fmla="*/ 61 h 187"/>
                <a:gd name="T66" fmla="*/ 5 w 188"/>
                <a:gd name="T67" fmla="*/ 66 h 187"/>
                <a:gd name="T68" fmla="*/ 7 w 188"/>
                <a:gd name="T69" fmla="*/ 81 h 187"/>
                <a:gd name="T70" fmla="*/ 0 w 188"/>
                <a:gd name="T71" fmla="*/ 92 h 187"/>
                <a:gd name="T72" fmla="*/ 0 w 188"/>
                <a:gd name="T73" fmla="*/ 104 h 187"/>
                <a:gd name="T74" fmla="*/ 2 w 188"/>
                <a:gd name="T75" fmla="*/ 117 h 187"/>
                <a:gd name="T76" fmla="*/ 9 w 188"/>
                <a:gd name="T77" fmla="*/ 128 h 187"/>
                <a:gd name="T78" fmla="*/ 11 w 188"/>
                <a:gd name="T79" fmla="*/ 141 h 187"/>
                <a:gd name="T80" fmla="*/ 13 w 188"/>
                <a:gd name="T81" fmla="*/ 150 h 187"/>
                <a:gd name="T82" fmla="*/ 18 w 188"/>
                <a:gd name="T83" fmla="*/ 157 h 187"/>
                <a:gd name="T84" fmla="*/ 29 w 188"/>
                <a:gd name="T85" fmla="*/ 161 h 187"/>
                <a:gd name="T86" fmla="*/ 38 w 188"/>
                <a:gd name="T87" fmla="*/ 167 h 187"/>
                <a:gd name="T88" fmla="*/ 44 w 188"/>
                <a:gd name="T89" fmla="*/ 176 h 187"/>
                <a:gd name="T90" fmla="*/ 53 w 188"/>
                <a:gd name="T91" fmla="*/ 181 h 187"/>
                <a:gd name="T92" fmla="*/ 62 w 188"/>
                <a:gd name="T93" fmla="*/ 185 h 187"/>
                <a:gd name="T94" fmla="*/ 71 w 188"/>
                <a:gd name="T95" fmla="*/ 185 h 187"/>
                <a:gd name="T96" fmla="*/ 115 w 188"/>
                <a:gd name="T97" fmla="*/ 18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87">
                  <a:moveTo>
                    <a:pt x="115" y="185"/>
                  </a:moveTo>
                  <a:lnTo>
                    <a:pt x="115" y="185"/>
                  </a:lnTo>
                  <a:lnTo>
                    <a:pt x="120" y="187"/>
                  </a:lnTo>
                  <a:lnTo>
                    <a:pt x="124" y="187"/>
                  </a:lnTo>
                  <a:lnTo>
                    <a:pt x="126" y="185"/>
                  </a:lnTo>
                  <a:lnTo>
                    <a:pt x="128" y="179"/>
                  </a:lnTo>
                  <a:lnTo>
                    <a:pt x="128" y="179"/>
                  </a:lnTo>
                  <a:lnTo>
                    <a:pt x="129" y="181"/>
                  </a:lnTo>
                  <a:lnTo>
                    <a:pt x="133" y="181"/>
                  </a:lnTo>
                  <a:lnTo>
                    <a:pt x="137" y="177"/>
                  </a:lnTo>
                  <a:lnTo>
                    <a:pt x="137" y="174"/>
                  </a:lnTo>
                  <a:lnTo>
                    <a:pt x="137" y="174"/>
                  </a:lnTo>
                  <a:lnTo>
                    <a:pt x="142" y="176"/>
                  </a:lnTo>
                  <a:lnTo>
                    <a:pt x="146" y="176"/>
                  </a:lnTo>
                  <a:lnTo>
                    <a:pt x="148" y="172"/>
                  </a:lnTo>
                  <a:lnTo>
                    <a:pt x="150" y="167"/>
                  </a:lnTo>
                  <a:lnTo>
                    <a:pt x="150" y="167"/>
                  </a:lnTo>
                  <a:lnTo>
                    <a:pt x="153" y="168"/>
                  </a:lnTo>
                  <a:lnTo>
                    <a:pt x="157" y="167"/>
                  </a:lnTo>
                  <a:lnTo>
                    <a:pt x="159" y="165"/>
                  </a:lnTo>
                  <a:lnTo>
                    <a:pt x="159" y="161"/>
                  </a:lnTo>
                  <a:lnTo>
                    <a:pt x="159" y="161"/>
                  </a:lnTo>
                  <a:lnTo>
                    <a:pt x="162" y="161"/>
                  </a:lnTo>
                  <a:lnTo>
                    <a:pt x="168" y="161"/>
                  </a:lnTo>
                  <a:lnTo>
                    <a:pt x="170" y="157"/>
                  </a:lnTo>
                  <a:lnTo>
                    <a:pt x="168" y="152"/>
                  </a:lnTo>
                  <a:lnTo>
                    <a:pt x="168" y="152"/>
                  </a:lnTo>
                  <a:lnTo>
                    <a:pt x="171" y="152"/>
                  </a:lnTo>
                  <a:lnTo>
                    <a:pt x="175" y="150"/>
                  </a:lnTo>
                  <a:lnTo>
                    <a:pt x="175" y="146"/>
                  </a:lnTo>
                  <a:lnTo>
                    <a:pt x="173" y="141"/>
                  </a:lnTo>
                  <a:lnTo>
                    <a:pt x="173" y="141"/>
                  </a:lnTo>
                  <a:lnTo>
                    <a:pt x="177" y="139"/>
                  </a:lnTo>
                  <a:lnTo>
                    <a:pt x="181" y="135"/>
                  </a:lnTo>
                  <a:lnTo>
                    <a:pt x="181" y="132"/>
                  </a:lnTo>
                  <a:lnTo>
                    <a:pt x="179" y="128"/>
                  </a:lnTo>
                  <a:lnTo>
                    <a:pt x="179" y="128"/>
                  </a:lnTo>
                  <a:lnTo>
                    <a:pt x="182" y="125"/>
                  </a:lnTo>
                  <a:lnTo>
                    <a:pt x="184" y="121"/>
                  </a:lnTo>
                  <a:lnTo>
                    <a:pt x="184" y="117"/>
                  </a:lnTo>
                  <a:lnTo>
                    <a:pt x="182" y="112"/>
                  </a:lnTo>
                  <a:lnTo>
                    <a:pt x="182" y="112"/>
                  </a:lnTo>
                  <a:lnTo>
                    <a:pt x="186" y="108"/>
                  </a:lnTo>
                  <a:lnTo>
                    <a:pt x="186" y="104"/>
                  </a:lnTo>
                  <a:lnTo>
                    <a:pt x="186" y="99"/>
                  </a:lnTo>
                  <a:lnTo>
                    <a:pt x="184" y="95"/>
                  </a:lnTo>
                  <a:lnTo>
                    <a:pt x="184" y="95"/>
                  </a:lnTo>
                  <a:lnTo>
                    <a:pt x="188" y="92"/>
                  </a:lnTo>
                  <a:lnTo>
                    <a:pt x="188" y="86"/>
                  </a:lnTo>
                  <a:lnTo>
                    <a:pt x="186" y="83"/>
                  </a:lnTo>
                  <a:lnTo>
                    <a:pt x="182" y="79"/>
                  </a:lnTo>
                  <a:lnTo>
                    <a:pt x="182" y="79"/>
                  </a:lnTo>
                  <a:lnTo>
                    <a:pt x="184" y="72"/>
                  </a:lnTo>
                  <a:lnTo>
                    <a:pt x="182" y="66"/>
                  </a:lnTo>
                  <a:lnTo>
                    <a:pt x="179" y="62"/>
                  </a:lnTo>
                  <a:lnTo>
                    <a:pt x="173" y="59"/>
                  </a:lnTo>
                  <a:lnTo>
                    <a:pt x="173" y="59"/>
                  </a:lnTo>
                  <a:lnTo>
                    <a:pt x="175" y="52"/>
                  </a:lnTo>
                  <a:lnTo>
                    <a:pt x="173" y="44"/>
                  </a:lnTo>
                  <a:lnTo>
                    <a:pt x="171" y="42"/>
                  </a:lnTo>
                  <a:lnTo>
                    <a:pt x="170" y="41"/>
                  </a:lnTo>
                  <a:lnTo>
                    <a:pt x="166" y="39"/>
                  </a:lnTo>
                  <a:lnTo>
                    <a:pt x="161" y="39"/>
                  </a:lnTo>
                  <a:lnTo>
                    <a:pt x="161" y="39"/>
                  </a:lnTo>
                  <a:lnTo>
                    <a:pt x="162" y="33"/>
                  </a:lnTo>
                  <a:lnTo>
                    <a:pt x="161" y="30"/>
                  </a:lnTo>
                  <a:lnTo>
                    <a:pt x="157" y="28"/>
                  </a:lnTo>
                  <a:lnTo>
                    <a:pt x="151" y="30"/>
                  </a:lnTo>
                  <a:lnTo>
                    <a:pt x="151" y="30"/>
                  </a:lnTo>
                  <a:lnTo>
                    <a:pt x="151" y="24"/>
                  </a:lnTo>
                  <a:lnTo>
                    <a:pt x="150" y="20"/>
                  </a:lnTo>
                  <a:lnTo>
                    <a:pt x="146" y="19"/>
                  </a:lnTo>
                  <a:lnTo>
                    <a:pt x="140" y="20"/>
                  </a:lnTo>
                  <a:lnTo>
                    <a:pt x="140" y="20"/>
                  </a:lnTo>
                  <a:lnTo>
                    <a:pt x="140" y="17"/>
                  </a:lnTo>
                  <a:lnTo>
                    <a:pt x="140" y="13"/>
                  </a:lnTo>
                  <a:lnTo>
                    <a:pt x="139" y="11"/>
                  </a:lnTo>
                  <a:lnTo>
                    <a:pt x="137" y="10"/>
                  </a:lnTo>
                  <a:lnTo>
                    <a:pt x="131" y="10"/>
                  </a:lnTo>
                  <a:lnTo>
                    <a:pt x="126" y="11"/>
                  </a:lnTo>
                  <a:lnTo>
                    <a:pt x="126" y="11"/>
                  </a:lnTo>
                  <a:lnTo>
                    <a:pt x="126" y="8"/>
                  </a:lnTo>
                  <a:lnTo>
                    <a:pt x="124" y="6"/>
                  </a:lnTo>
                  <a:lnTo>
                    <a:pt x="119" y="4"/>
                  </a:lnTo>
                  <a:lnTo>
                    <a:pt x="113" y="4"/>
                  </a:lnTo>
                  <a:lnTo>
                    <a:pt x="111" y="6"/>
                  </a:lnTo>
                  <a:lnTo>
                    <a:pt x="109" y="10"/>
                  </a:lnTo>
                  <a:lnTo>
                    <a:pt x="109" y="10"/>
                  </a:lnTo>
                  <a:lnTo>
                    <a:pt x="108" y="6"/>
                  </a:lnTo>
                  <a:lnTo>
                    <a:pt x="106" y="2"/>
                  </a:lnTo>
                  <a:lnTo>
                    <a:pt x="102" y="0"/>
                  </a:lnTo>
                  <a:lnTo>
                    <a:pt x="97" y="2"/>
                  </a:lnTo>
                  <a:lnTo>
                    <a:pt x="93" y="6"/>
                  </a:lnTo>
                  <a:lnTo>
                    <a:pt x="93" y="6"/>
                  </a:lnTo>
                  <a:lnTo>
                    <a:pt x="91" y="4"/>
                  </a:lnTo>
                  <a:lnTo>
                    <a:pt x="89" y="2"/>
                  </a:lnTo>
                  <a:lnTo>
                    <a:pt x="84" y="0"/>
                  </a:lnTo>
                  <a:lnTo>
                    <a:pt x="80" y="2"/>
                  </a:lnTo>
                  <a:lnTo>
                    <a:pt x="78" y="4"/>
                  </a:lnTo>
                  <a:lnTo>
                    <a:pt x="77" y="8"/>
                  </a:lnTo>
                  <a:lnTo>
                    <a:pt x="77" y="8"/>
                  </a:lnTo>
                  <a:lnTo>
                    <a:pt x="75" y="4"/>
                  </a:lnTo>
                  <a:lnTo>
                    <a:pt x="73" y="2"/>
                  </a:lnTo>
                  <a:lnTo>
                    <a:pt x="67" y="2"/>
                  </a:lnTo>
                  <a:lnTo>
                    <a:pt x="64" y="6"/>
                  </a:lnTo>
                  <a:lnTo>
                    <a:pt x="62" y="8"/>
                  </a:lnTo>
                  <a:lnTo>
                    <a:pt x="62" y="11"/>
                  </a:lnTo>
                  <a:lnTo>
                    <a:pt x="62" y="11"/>
                  </a:lnTo>
                  <a:lnTo>
                    <a:pt x="60" y="10"/>
                  </a:lnTo>
                  <a:lnTo>
                    <a:pt x="56" y="8"/>
                  </a:lnTo>
                  <a:lnTo>
                    <a:pt x="51" y="10"/>
                  </a:lnTo>
                  <a:lnTo>
                    <a:pt x="49" y="11"/>
                  </a:lnTo>
                  <a:lnTo>
                    <a:pt x="47" y="13"/>
                  </a:lnTo>
                  <a:lnTo>
                    <a:pt x="47" y="17"/>
                  </a:lnTo>
                  <a:lnTo>
                    <a:pt x="47" y="20"/>
                  </a:lnTo>
                  <a:lnTo>
                    <a:pt x="47" y="20"/>
                  </a:lnTo>
                  <a:lnTo>
                    <a:pt x="42" y="17"/>
                  </a:lnTo>
                  <a:lnTo>
                    <a:pt x="36" y="19"/>
                  </a:lnTo>
                  <a:lnTo>
                    <a:pt x="35" y="22"/>
                  </a:lnTo>
                  <a:lnTo>
                    <a:pt x="36" y="30"/>
                  </a:lnTo>
                  <a:lnTo>
                    <a:pt x="36" y="30"/>
                  </a:lnTo>
                  <a:lnTo>
                    <a:pt x="31" y="28"/>
                  </a:lnTo>
                  <a:lnTo>
                    <a:pt x="27" y="30"/>
                  </a:lnTo>
                  <a:lnTo>
                    <a:pt x="24" y="33"/>
                  </a:lnTo>
                  <a:lnTo>
                    <a:pt x="27" y="39"/>
                  </a:lnTo>
                  <a:lnTo>
                    <a:pt x="27" y="39"/>
                  </a:lnTo>
                  <a:lnTo>
                    <a:pt x="22" y="41"/>
                  </a:lnTo>
                  <a:lnTo>
                    <a:pt x="18" y="42"/>
                  </a:lnTo>
                  <a:lnTo>
                    <a:pt x="14" y="44"/>
                  </a:lnTo>
                  <a:lnTo>
                    <a:pt x="14" y="48"/>
                  </a:lnTo>
                  <a:lnTo>
                    <a:pt x="14" y="53"/>
                  </a:lnTo>
                  <a:lnTo>
                    <a:pt x="18" y="61"/>
                  </a:lnTo>
                  <a:lnTo>
                    <a:pt x="18" y="61"/>
                  </a:lnTo>
                  <a:lnTo>
                    <a:pt x="14" y="61"/>
                  </a:lnTo>
                  <a:lnTo>
                    <a:pt x="11" y="61"/>
                  </a:lnTo>
                  <a:lnTo>
                    <a:pt x="5" y="66"/>
                  </a:lnTo>
                  <a:lnTo>
                    <a:pt x="4" y="73"/>
                  </a:lnTo>
                  <a:lnTo>
                    <a:pt x="5" y="77"/>
                  </a:lnTo>
                  <a:lnTo>
                    <a:pt x="7" y="81"/>
                  </a:lnTo>
                  <a:lnTo>
                    <a:pt x="7" y="81"/>
                  </a:lnTo>
                  <a:lnTo>
                    <a:pt x="4" y="81"/>
                  </a:lnTo>
                  <a:lnTo>
                    <a:pt x="2" y="83"/>
                  </a:lnTo>
                  <a:lnTo>
                    <a:pt x="0" y="86"/>
                  </a:lnTo>
                  <a:lnTo>
                    <a:pt x="0" y="92"/>
                  </a:lnTo>
                  <a:lnTo>
                    <a:pt x="4" y="95"/>
                  </a:lnTo>
                  <a:lnTo>
                    <a:pt x="4" y="95"/>
                  </a:lnTo>
                  <a:lnTo>
                    <a:pt x="0" y="99"/>
                  </a:lnTo>
                  <a:lnTo>
                    <a:pt x="0" y="104"/>
                  </a:lnTo>
                  <a:lnTo>
                    <a:pt x="2" y="110"/>
                  </a:lnTo>
                  <a:lnTo>
                    <a:pt x="5" y="112"/>
                  </a:lnTo>
                  <a:lnTo>
                    <a:pt x="5" y="112"/>
                  </a:lnTo>
                  <a:lnTo>
                    <a:pt x="2" y="117"/>
                  </a:lnTo>
                  <a:lnTo>
                    <a:pt x="2" y="121"/>
                  </a:lnTo>
                  <a:lnTo>
                    <a:pt x="4" y="125"/>
                  </a:lnTo>
                  <a:lnTo>
                    <a:pt x="9" y="128"/>
                  </a:lnTo>
                  <a:lnTo>
                    <a:pt x="9" y="128"/>
                  </a:lnTo>
                  <a:lnTo>
                    <a:pt x="5" y="132"/>
                  </a:lnTo>
                  <a:lnTo>
                    <a:pt x="5" y="137"/>
                  </a:lnTo>
                  <a:lnTo>
                    <a:pt x="9" y="141"/>
                  </a:lnTo>
                  <a:lnTo>
                    <a:pt x="11" y="141"/>
                  </a:lnTo>
                  <a:lnTo>
                    <a:pt x="14" y="141"/>
                  </a:lnTo>
                  <a:lnTo>
                    <a:pt x="14" y="141"/>
                  </a:lnTo>
                  <a:lnTo>
                    <a:pt x="11" y="146"/>
                  </a:lnTo>
                  <a:lnTo>
                    <a:pt x="13" y="150"/>
                  </a:lnTo>
                  <a:lnTo>
                    <a:pt x="14" y="152"/>
                  </a:lnTo>
                  <a:lnTo>
                    <a:pt x="18" y="152"/>
                  </a:lnTo>
                  <a:lnTo>
                    <a:pt x="18" y="152"/>
                  </a:lnTo>
                  <a:lnTo>
                    <a:pt x="18" y="157"/>
                  </a:lnTo>
                  <a:lnTo>
                    <a:pt x="20" y="161"/>
                  </a:lnTo>
                  <a:lnTo>
                    <a:pt x="24" y="163"/>
                  </a:lnTo>
                  <a:lnTo>
                    <a:pt x="29" y="161"/>
                  </a:lnTo>
                  <a:lnTo>
                    <a:pt x="29" y="161"/>
                  </a:lnTo>
                  <a:lnTo>
                    <a:pt x="29" y="167"/>
                  </a:lnTo>
                  <a:lnTo>
                    <a:pt x="31" y="168"/>
                  </a:lnTo>
                  <a:lnTo>
                    <a:pt x="35" y="170"/>
                  </a:lnTo>
                  <a:lnTo>
                    <a:pt x="38" y="167"/>
                  </a:lnTo>
                  <a:lnTo>
                    <a:pt x="38" y="167"/>
                  </a:lnTo>
                  <a:lnTo>
                    <a:pt x="38" y="172"/>
                  </a:lnTo>
                  <a:lnTo>
                    <a:pt x="40" y="176"/>
                  </a:lnTo>
                  <a:lnTo>
                    <a:pt x="44" y="176"/>
                  </a:lnTo>
                  <a:lnTo>
                    <a:pt x="51" y="174"/>
                  </a:lnTo>
                  <a:lnTo>
                    <a:pt x="51" y="174"/>
                  </a:lnTo>
                  <a:lnTo>
                    <a:pt x="51" y="179"/>
                  </a:lnTo>
                  <a:lnTo>
                    <a:pt x="53" y="181"/>
                  </a:lnTo>
                  <a:lnTo>
                    <a:pt x="56" y="181"/>
                  </a:lnTo>
                  <a:lnTo>
                    <a:pt x="60" y="179"/>
                  </a:lnTo>
                  <a:lnTo>
                    <a:pt x="60" y="179"/>
                  </a:lnTo>
                  <a:lnTo>
                    <a:pt x="62" y="185"/>
                  </a:lnTo>
                  <a:lnTo>
                    <a:pt x="64" y="187"/>
                  </a:lnTo>
                  <a:lnTo>
                    <a:pt x="67" y="187"/>
                  </a:lnTo>
                  <a:lnTo>
                    <a:pt x="71" y="185"/>
                  </a:lnTo>
                  <a:lnTo>
                    <a:pt x="71" y="185"/>
                  </a:lnTo>
                  <a:lnTo>
                    <a:pt x="75" y="168"/>
                  </a:lnTo>
                  <a:lnTo>
                    <a:pt x="113" y="168"/>
                  </a:lnTo>
                  <a:lnTo>
                    <a:pt x="113" y="168"/>
                  </a:lnTo>
                  <a:lnTo>
                    <a:pt x="115" y="1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24" name="Freeform 129">
              <a:extLst>
                <a:ext uri="{FF2B5EF4-FFF2-40B4-BE49-F238E27FC236}">
                  <a16:creationId xmlns:a16="http://schemas.microsoft.com/office/drawing/2014/main" xmlns="" id="{B46E8D63-F81F-4920-BDEF-C6F9A7C4E9FF}"/>
                </a:ext>
              </a:extLst>
            </p:cNvPr>
            <p:cNvSpPr>
              <a:spLocks/>
            </p:cNvSpPr>
            <p:nvPr/>
          </p:nvSpPr>
          <p:spPr bwMode="auto">
            <a:xfrm>
              <a:off x="4895851" y="2490789"/>
              <a:ext cx="298450" cy="296863"/>
            </a:xfrm>
            <a:custGeom>
              <a:avLst/>
              <a:gdLst>
                <a:gd name="T0" fmla="*/ 124 w 188"/>
                <a:gd name="T1" fmla="*/ 187 h 187"/>
                <a:gd name="T2" fmla="*/ 129 w 188"/>
                <a:gd name="T3" fmla="*/ 181 h 187"/>
                <a:gd name="T4" fmla="*/ 137 w 188"/>
                <a:gd name="T5" fmla="*/ 174 h 187"/>
                <a:gd name="T6" fmla="*/ 150 w 188"/>
                <a:gd name="T7" fmla="*/ 167 h 187"/>
                <a:gd name="T8" fmla="*/ 159 w 188"/>
                <a:gd name="T9" fmla="*/ 165 h 187"/>
                <a:gd name="T10" fmla="*/ 168 w 188"/>
                <a:gd name="T11" fmla="*/ 161 h 187"/>
                <a:gd name="T12" fmla="*/ 171 w 188"/>
                <a:gd name="T13" fmla="*/ 152 h 187"/>
                <a:gd name="T14" fmla="*/ 173 w 188"/>
                <a:gd name="T15" fmla="*/ 141 h 187"/>
                <a:gd name="T16" fmla="*/ 179 w 188"/>
                <a:gd name="T17" fmla="*/ 128 h 187"/>
                <a:gd name="T18" fmla="*/ 184 w 188"/>
                <a:gd name="T19" fmla="*/ 117 h 187"/>
                <a:gd name="T20" fmla="*/ 186 w 188"/>
                <a:gd name="T21" fmla="*/ 104 h 187"/>
                <a:gd name="T22" fmla="*/ 188 w 188"/>
                <a:gd name="T23" fmla="*/ 92 h 187"/>
                <a:gd name="T24" fmla="*/ 182 w 188"/>
                <a:gd name="T25" fmla="*/ 79 h 187"/>
                <a:gd name="T26" fmla="*/ 173 w 188"/>
                <a:gd name="T27" fmla="*/ 59 h 187"/>
                <a:gd name="T28" fmla="*/ 171 w 188"/>
                <a:gd name="T29" fmla="*/ 42 h 187"/>
                <a:gd name="T30" fmla="*/ 161 w 188"/>
                <a:gd name="T31" fmla="*/ 39 h 187"/>
                <a:gd name="T32" fmla="*/ 151 w 188"/>
                <a:gd name="T33" fmla="*/ 30 h 187"/>
                <a:gd name="T34" fmla="*/ 146 w 188"/>
                <a:gd name="T35" fmla="*/ 19 h 187"/>
                <a:gd name="T36" fmla="*/ 140 w 188"/>
                <a:gd name="T37" fmla="*/ 13 h 187"/>
                <a:gd name="T38" fmla="*/ 126 w 188"/>
                <a:gd name="T39" fmla="*/ 11 h 187"/>
                <a:gd name="T40" fmla="*/ 119 w 188"/>
                <a:gd name="T41" fmla="*/ 4 h 187"/>
                <a:gd name="T42" fmla="*/ 109 w 188"/>
                <a:gd name="T43" fmla="*/ 10 h 187"/>
                <a:gd name="T44" fmla="*/ 97 w 188"/>
                <a:gd name="T45" fmla="*/ 2 h 187"/>
                <a:gd name="T46" fmla="*/ 89 w 188"/>
                <a:gd name="T47" fmla="*/ 2 h 187"/>
                <a:gd name="T48" fmla="*/ 77 w 188"/>
                <a:gd name="T49" fmla="*/ 8 h 187"/>
                <a:gd name="T50" fmla="*/ 67 w 188"/>
                <a:gd name="T51" fmla="*/ 2 h 187"/>
                <a:gd name="T52" fmla="*/ 62 w 188"/>
                <a:gd name="T53" fmla="*/ 11 h 187"/>
                <a:gd name="T54" fmla="*/ 49 w 188"/>
                <a:gd name="T55" fmla="*/ 11 h 187"/>
                <a:gd name="T56" fmla="*/ 47 w 188"/>
                <a:gd name="T57" fmla="*/ 20 h 187"/>
                <a:gd name="T58" fmla="*/ 36 w 188"/>
                <a:gd name="T59" fmla="*/ 30 h 187"/>
                <a:gd name="T60" fmla="*/ 24 w 188"/>
                <a:gd name="T61" fmla="*/ 33 h 187"/>
                <a:gd name="T62" fmla="*/ 18 w 188"/>
                <a:gd name="T63" fmla="*/ 42 h 187"/>
                <a:gd name="T64" fmla="*/ 18 w 188"/>
                <a:gd name="T65" fmla="*/ 61 h 187"/>
                <a:gd name="T66" fmla="*/ 5 w 188"/>
                <a:gd name="T67" fmla="*/ 66 h 187"/>
                <a:gd name="T68" fmla="*/ 7 w 188"/>
                <a:gd name="T69" fmla="*/ 81 h 187"/>
                <a:gd name="T70" fmla="*/ 0 w 188"/>
                <a:gd name="T71" fmla="*/ 92 h 187"/>
                <a:gd name="T72" fmla="*/ 0 w 188"/>
                <a:gd name="T73" fmla="*/ 104 h 187"/>
                <a:gd name="T74" fmla="*/ 2 w 188"/>
                <a:gd name="T75" fmla="*/ 117 h 187"/>
                <a:gd name="T76" fmla="*/ 9 w 188"/>
                <a:gd name="T77" fmla="*/ 128 h 187"/>
                <a:gd name="T78" fmla="*/ 11 w 188"/>
                <a:gd name="T79" fmla="*/ 141 h 187"/>
                <a:gd name="T80" fmla="*/ 13 w 188"/>
                <a:gd name="T81" fmla="*/ 150 h 187"/>
                <a:gd name="T82" fmla="*/ 18 w 188"/>
                <a:gd name="T83" fmla="*/ 157 h 187"/>
                <a:gd name="T84" fmla="*/ 29 w 188"/>
                <a:gd name="T85" fmla="*/ 161 h 187"/>
                <a:gd name="T86" fmla="*/ 38 w 188"/>
                <a:gd name="T87" fmla="*/ 167 h 187"/>
                <a:gd name="T88" fmla="*/ 44 w 188"/>
                <a:gd name="T89" fmla="*/ 176 h 187"/>
                <a:gd name="T90" fmla="*/ 53 w 188"/>
                <a:gd name="T91" fmla="*/ 181 h 187"/>
                <a:gd name="T92" fmla="*/ 62 w 188"/>
                <a:gd name="T93" fmla="*/ 185 h 187"/>
                <a:gd name="T94" fmla="*/ 71 w 188"/>
                <a:gd name="T95" fmla="*/ 185 h 187"/>
                <a:gd name="T96" fmla="*/ 115 w 188"/>
                <a:gd name="T97" fmla="*/ 18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87">
                  <a:moveTo>
                    <a:pt x="115" y="185"/>
                  </a:moveTo>
                  <a:lnTo>
                    <a:pt x="115" y="185"/>
                  </a:lnTo>
                  <a:lnTo>
                    <a:pt x="120" y="187"/>
                  </a:lnTo>
                  <a:lnTo>
                    <a:pt x="124" y="187"/>
                  </a:lnTo>
                  <a:lnTo>
                    <a:pt x="126" y="185"/>
                  </a:lnTo>
                  <a:lnTo>
                    <a:pt x="128" y="179"/>
                  </a:lnTo>
                  <a:lnTo>
                    <a:pt x="128" y="179"/>
                  </a:lnTo>
                  <a:lnTo>
                    <a:pt x="129" y="181"/>
                  </a:lnTo>
                  <a:lnTo>
                    <a:pt x="133" y="181"/>
                  </a:lnTo>
                  <a:lnTo>
                    <a:pt x="137" y="177"/>
                  </a:lnTo>
                  <a:lnTo>
                    <a:pt x="137" y="174"/>
                  </a:lnTo>
                  <a:lnTo>
                    <a:pt x="137" y="174"/>
                  </a:lnTo>
                  <a:lnTo>
                    <a:pt x="142" y="176"/>
                  </a:lnTo>
                  <a:lnTo>
                    <a:pt x="146" y="176"/>
                  </a:lnTo>
                  <a:lnTo>
                    <a:pt x="148" y="172"/>
                  </a:lnTo>
                  <a:lnTo>
                    <a:pt x="150" y="167"/>
                  </a:lnTo>
                  <a:lnTo>
                    <a:pt x="150" y="167"/>
                  </a:lnTo>
                  <a:lnTo>
                    <a:pt x="153" y="168"/>
                  </a:lnTo>
                  <a:lnTo>
                    <a:pt x="157" y="167"/>
                  </a:lnTo>
                  <a:lnTo>
                    <a:pt x="159" y="165"/>
                  </a:lnTo>
                  <a:lnTo>
                    <a:pt x="159" y="161"/>
                  </a:lnTo>
                  <a:lnTo>
                    <a:pt x="159" y="161"/>
                  </a:lnTo>
                  <a:lnTo>
                    <a:pt x="162" y="161"/>
                  </a:lnTo>
                  <a:lnTo>
                    <a:pt x="168" y="161"/>
                  </a:lnTo>
                  <a:lnTo>
                    <a:pt x="170" y="157"/>
                  </a:lnTo>
                  <a:lnTo>
                    <a:pt x="168" y="152"/>
                  </a:lnTo>
                  <a:lnTo>
                    <a:pt x="168" y="152"/>
                  </a:lnTo>
                  <a:lnTo>
                    <a:pt x="171" y="152"/>
                  </a:lnTo>
                  <a:lnTo>
                    <a:pt x="175" y="150"/>
                  </a:lnTo>
                  <a:lnTo>
                    <a:pt x="175" y="146"/>
                  </a:lnTo>
                  <a:lnTo>
                    <a:pt x="173" y="141"/>
                  </a:lnTo>
                  <a:lnTo>
                    <a:pt x="173" y="141"/>
                  </a:lnTo>
                  <a:lnTo>
                    <a:pt x="177" y="139"/>
                  </a:lnTo>
                  <a:lnTo>
                    <a:pt x="181" y="135"/>
                  </a:lnTo>
                  <a:lnTo>
                    <a:pt x="181" y="132"/>
                  </a:lnTo>
                  <a:lnTo>
                    <a:pt x="179" y="128"/>
                  </a:lnTo>
                  <a:lnTo>
                    <a:pt x="179" y="128"/>
                  </a:lnTo>
                  <a:lnTo>
                    <a:pt x="182" y="125"/>
                  </a:lnTo>
                  <a:lnTo>
                    <a:pt x="184" y="121"/>
                  </a:lnTo>
                  <a:lnTo>
                    <a:pt x="184" y="117"/>
                  </a:lnTo>
                  <a:lnTo>
                    <a:pt x="182" y="112"/>
                  </a:lnTo>
                  <a:lnTo>
                    <a:pt x="182" y="112"/>
                  </a:lnTo>
                  <a:lnTo>
                    <a:pt x="186" y="108"/>
                  </a:lnTo>
                  <a:lnTo>
                    <a:pt x="186" y="104"/>
                  </a:lnTo>
                  <a:lnTo>
                    <a:pt x="186" y="99"/>
                  </a:lnTo>
                  <a:lnTo>
                    <a:pt x="184" y="95"/>
                  </a:lnTo>
                  <a:lnTo>
                    <a:pt x="184" y="95"/>
                  </a:lnTo>
                  <a:lnTo>
                    <a:pt x="188" y="92"/>
                  </a:lnTo>
                  <a:lnTo>
                    <a:pt x="188" y="86"/>
                  </a:lnTo>
                  <a:lnTo>
                    <a:pt x="186" y="83"/>
                  </a:lnTo>
                  <a:lnTo>
                    <a:pt x="182" y="79"/>
                  </a:lnTo>
                  <a:lnTo>
                    <a:pt x="182" y="79"/>
                  </a:lnTo>
                  <a:lnTo>
                    <a:pt x="184" y="72"/>
                  </a:lnTo>
                  <a:lnTo>
                    <a:pt x="182" y="66"/>
                  </a:lnTo>
                  <a:lnTo>
                    <a:pt x="179" y="62"/>
                  </a:lnTo>
                  <a:lnTo>
                    <a:pt x="173" y="59"/>
                  </a:lnTo>
                  <a:lnTo>
                    <a:pt x="173" y="59"/>
                  </a:lnTo>
                  <a:lnTo>
                    <a:pt x="175" y="52"/>
                  </a:lnTo>
                  <a:lnTo>
                    <a:pt x="173" y="44"/>
                  </a:lnTo>
                  <a:lnTo>
                    <a:pt x="171" y="42"/>
                  </a:lnTo>
                  <a:lnTo>
                    <a:pt x="170" y="41"/>
                  </a:lnTo>
                  <a:lnTo>
                    <a:pt x="166" y="39"/>
                  </a:lnTo>
                  <a:lnTo>
                    <a:pt x="161" y="39"/>
                  </a:lnTo>
                  <a:lnTo>
                    <a:pt x="161" y="39"/>
                  </a:lnTo>
                  <a:lnTo>
                    <a:pt x="162" y="33"/>
                  </a:lnTo>
                  <a:lnTo>
                    <a:pt x="161" y="30"/>
                  </a:lnTo>
                  <a:lnTo>
                    <a:pt x="157" y="28"/>
                  </a:lnTo>
                  <a:lnTo>
                    <a:pt x="151" y="30"/>
                  </a:lnTo>
                  <a:lnTo>
                    <a:pt x="151" y="30"/>
                  </a:lnTo>
                  <a:lnTo>
                    <a:pt x="151" y="24"/>
                  </a:lnTo>
                  <a:lnTo>
                    <a:pt x="150" y="20"/>
                  </a:lnTo>
                  <a:lnTo>
                    <a:pt x="146" y="19"/>
                  </a:lnTo>
                  <a:lnTo>
                    <a:pt x="140" y="20"/>
                  </a:lnTo>
                  <a:lnTo>
                    <a:pt x="140" y="20"/>
                  </a:lnTo>
                  <a:lnTo>
                    <a:pt x="140" y="17"/>
                  </a:lnTo>
                  <a:lnTo>
                    <a:pt x="140" y="13"/>
                  </a:lnTo>
                  <a:lnTo>
                    <a:pt x="139" y="11"/>
                  </a:lnTo>
                  <a:lnTo>
                    <a:pt x="137" y="10"/>
                  </a:lnTo>
                  <a:lnTo>
                    <a:pt x="131" y="10"/>
                  </a:lnTo>
                  <a:lnTo>
                    <a:pt x="126" y="11"/>
                  </a:lnTo>
                  <a:lnTo>
                    <a:pt x="126" y="11"/>
                  </a:lnTo>
                  <a:lnTo>
                    <a:pt x="126" y="8"/>
                  </a:lnTo>
                  <a:lnTo>
                    <a:pt x="124" y="6"/>
                  </a:lnTo>
                  <a:lnTo>
                    <a:pt x="119" y="4"/>
                  </a:lnTo>
                  <a:lnTo>
                    <a:pt x="113" y="4"/>
                  </a:lnTo>
                  <a:lnTo>
                    <a:pt x="111" y="6"/>
                  </a:lnTo>
                  <a:lnTo>
                    <a:pt x="109" y="10"/>
                  </a:lnTo>
                  <a:lnTo>
                    <a:pt x="109" y="10"/>
                  </a:lnTo>
                  <a:lnTo>
                    <a:pt x="108" y="6"/>
                  </a:lnTo>
                  <a:lnTo>
                    <a:pt x="106" y="2"/>
                  </a:lnTo>
                  <a:lnTo>
                    <a:pt x="102" y="0"/>
                  </a:lnTo>
                  <a:lnTo>
                    <a:pt x="97" y="2"/>
                  </a:lnTo>
                  <a:lnTo>
                    <a:pt x="93" y="6"/>
                  </a:lnTo>
                  <a:lnTo>
                    <a:pt x="93" y="6"/>
                  </a:lnTo>
                  <a:lnTo>
                    <a:pt x="91" y="4"/>
                  </a:lnTo>
                  <a:lnTo>
                    <a:pt x="89" y="2"/>
                  </a:lnTo>
                  <a:lnTo>
                    <a:pt x="84" y="0"/>
                  </a:lnTo>
                  <a:lnTo>
                    <a:pt x="80" y="2"/>
                  </a:lnTo>
                  <a:lnTo>
                    <a:pt x="78" y="4"/>
                  </a:lnTo>
                  <a:lnTo>
                    <a:pt x="77" y="8"/>
                  </a:lnTo>
                  <a:lnTo>
                    <a:pt x="77" y="8"/>
                  </a:lnTo>
                  <a:lnTo>
                    <a:pt x="75" y="4"/>
                  </a:lnTo>
                  <a:lnTo>
                    <a:pt x="73" y="2"/>
                  </a:lnTo>
                  <a:lnTo>
                    <a:pt x="67" y="2"/>
                  </a:lnTo>
                  <a:lnTo>
                    <a:pt x="64" y="6"/>
                  </a:lnTo>
                  <a:lnTo>
                    <a:pt x="62" y="8"/>
                  </a:lnTo>
                  <a:lnTo>
                    <a:pt x="62" y="11"/>
                  </a:lnTo>
                  <a:lnTo>
                    <a:pt x="62" y="11"/>
                  </a:lnTo>
                  <a:lnTo>
                    <a:pt x="60" y="10"/>
                  </a:lnTo>
                  <a:lnTo>
                    <a:pt x="56" y="8"/>
                  </a:lnTo>
                  <a:lnTo>
                    <a:pt x="51" y="10"/>
                  </a:lnTo>
                  <a:lnTo>
                    <a:pt x="49" y="11"/>
                  </a:lnTo>
                  <a:lnTo>
                    <a:pt x="47" y="13"/>
                  </a:lnTo>
                  <a:lnTo>
                    <a:pt x="47" y="17"/>
                  </a:lnTo>
                  <a:lnTo>
                    <a:pt x="47" y="20"/>
                  </a:lnTo>
                  <a:lnTo>
                    <a:pt x="47" y="20"/>
                  </a:lnTo>
                  <a:lnTo>
                    <a:pt x="42" y="17"/>
                  </a:lnTo>
                  <a:lnTo>
                    <a:pt x="36" y="19"/>
                  </a:lnTo>
                  <a:lnTo>
                    <a:pt x="35" y="22"/>
                  </a:lnTo>
                  <a:lnTo>
                    <a:pt x="36" y="30"/>
                  </a:lnTo>
                  <a:lnTo>
                    <a:pt x="36" y="30"/>
                  </a:lnTo>
                  <a:lnTo>
                    <a:pt x="31" y="28"/>
                  </a:lnTo>
                  <a:lnTo>
                    <a:pt x="27" y="30"/>
                  </a:lnTo>
                  <a:lnTo>
                    <a:pt x="24" y="33"/>
                  </a:lnTo>
                  <a:lnTo>
                    <a:pt x="27" y="39"/>
                  </a:lnTo>
                  <a:lnTo>
                    <a:pt x="27" y="39"/>
                  </a:lnTo>
                  <a:lnTo>
                    <a:pt x="22" y="41"/>
                  </a:lnTo>
                  <a:lnTo>
                    <a:pt x="18" y="42"/>
                  </a:lnTo>
                  <a:lnTo>
                    <a:pt x="14" y="44"/>
                  </a:lnTo>
                  <a:lnTo>
                    <a:pt x="14" y="48"/>
                  </a:lnTo>
                  <a:lnTo>
                    <a:pt x="14" y="53"/>
                  </a:lnTo>
                  <a:lnTo>
                    <a:pt x="18" y="61"/>
                  </a:lnTo>
                  <a:lnTo>
                    <a:pt x="18" y="61"/>
                  </a:lnTo>
                  <a:lnTo>
                    <a:pt x="14" y="61"/>
                  </a:lnTo>
                  <a:lnTo>
                    <a:pt x="11" y="61"/>
                  </a:lnTo>
                  <a:lnTo>
                    <a:pt x="5" y="66"/>
                  </a:lnTo>
                  <a:lnTo>
                    <a:pt x="4" y="73"/>
                  </a:lnTo>
                  <a:lnTo>
                    <a:pt x="5" y="77"/>
                  </a:lnTo>
                  <a:lnTo>
                    <a:pt x="7" y="81"/>
                  </a:lnTo>
                  <a:lnTo>
                    <a:pt x="7" y="81"/>
                  </a:lnTo>
                  <a:lnTo>
                    <a:pt x="4" y="81"/>
                  </a:lnTo>
                  <a:lnTo>
                    <a:pt x="2" y="83"/>
                  </a:lnTo>
                  <a:lnTo>
                    <a:pt x="0" y="86"/>
                  </a:lnTo>
                  <a:lnTo>
                    <a:pt x="0" y="92"/>
                  </a:lnTo>
                  <a:lnTo>
                    <a:pt x="4" y="95"/>
                  </a:lnTo>
                  <a:lnTo>
                    <a:pt x="4" y="95"/>
                  </a:lnTo>
                  <a:lnTo>
                    <a:pt x="0" y="99"/>
                  </a:lnTo>
                  <a:lnTo>
                    <a:pt x="0" y="104"/>
                  </a:lnTo>
                  <a:lnTo>
                    <a:pt x="2" y="110"/>
                  </a:lnTo>
                  <a:lnTo>
                    <a:pt x="5" y="112"/>
                  </a:lnTo>
                  <a:lnTo>
                    <a:pt x="5" y="112"/>
                  </a:lnTo>
                  <a:lnTo>
                    <a:pt x="2" y="117"/>
                  </a:lnTo>
                  <a:lnTo>
                    <a:pt x="2" y="121"/>
                  </a:lnTo>
                  <a:lnTo>
                    <a:pt x="4" y="125"/>
                  </a:lnTo>
                  <a:lnTo>
                    <a:pt x="9" y="128"/>
                  </a:lnTo>
                  <a:lnTo>
                    <a:pt x="9" y="128"/>
                  </a:lnTo>
                  <a:lnTo>
                    <a:pt x="5" y="132"/>
                  </a:lnTo>
                  <a:lnTo>
                    <a:pt x="5" y="137"/>
                  </a:lnTo>
                  <a:lnTo>
                    <a:pt x="9" y="141"/>
                  </a:lnTo>
                  <a:lnTo>
                    <a:pt x="11" y="141"/>
                  </a:lnTo>
                  <a:lnTo>
                    <a:pt x="14" y="141"/>
                  </a:lnTo>
                  <a:lnTo>
                    <a:pt x="14" y="141"/>
                  </a:lnTo>
                  <a:lnTo>
                    <a:pt x="11" y="146"/>
                  </a:lnTo>
                  <a:lnTo>
                    <a:pt x="13" y="150"/>
                  </a:lnTo>
                  <a:lnTo>
                    <a:pt x="14" y="152"/>
                  </a:lnTo>
                  <a:lnTo>
                    <a:pt x="18" y="152"/>
                  </a:lnTo>
                  <a:lnTo>
                    <a:pt x="18" y="152"/>
                  </a:lnTo>
                  <a:lnTo>
                    <a:pt x="18" y="157"/>
                  </a:lnTo>
                  <a:lnTo>
                    <a:pt x="20" y="161"/>
                  </a:lnTo>
                  <a:lnTo>
                    <a:pt x="24" y="163"/>
                  </a:lnTo>
                  <a:lnTo>
                    <a:pt x="29" y="161"/>
                  </a:lnTo>
                  <a:lnTo>
                    <a:pt x="29" y="161"/>
                  </a:lnTo>
                  <a:lnTo>
                    <a:pt x="29" y="167"/>
                  </a:lnTo>
                  <a:lnTo>
                    <a:pt x="31" y="168"/>
                  </a:lnTo>
                  <a:lnTo>
                    <a:pt x="35" y="170"/>
                  </a:lnTo>
                  <a:lnTo>
                    <a:pt x="38" y="167"/>
                  </a:lnTo>
                  <a:lnTo>
                    <a:pt x="38" y="167"/>
                  </a:lnTo>
                  <a:lnTo>
                    <a:pt x="38" y="172"/>
                  </a:lnTo>
                  <a:lnTo>
                    <a:pt x="40" y="176"/>
                  </a:lnTo>
                  <a:lnTo>
                    <a:pt x="44" y="176"/>
                  </a:lnTo>
                  <a:lnTo>
                    <a:pt x="51" y="174"/>
                  </a:lnTo>
                  <a:lnTo>
                    <a:pt x="51" y="174"/>
                  </a:lnTo>
                  <a:lnTo>
                    <a:pt x="51" y="179"/>
                  </a:lnTo>
                  <a:lnTo>
                    <a:pt x="53" y="181"/>
                  </a:lnTo>
                  <a:lnTo>
                    <a:pt x="56" y="181"/>
                  </a:lnTo>
                  <a:lnTo>
                    <a:pt x="60" y="179"/>
                  </a:lnTo>
                  <a:lnTo>
                    <a:pt x="60" y="179"/>
                  </a:lnTo>
                  <a:lnTo>
                    <a:pt x="62" y="185"/>
                  </a:lnTo>
                  <a:lnTo>
                    <a:pt x="64" y="187"/>
                  </a:lnTo>
                  <a:lnTo>
                    <a:pt x="67" y="187"/>
                  </a:lnTo>
                  <a:lnTo>
                    <a:pt x="71" y="185"/>
                  </a:lnTo>
                  <a:lnTo>
                    <a:pt x="71" y="185"/>
                  </a:lnTo>
                  <a:lnTo>
                    <a:pt x="75" y="168"/>
                  </a:lnTo>
                  <a:lnTo>
                    <a:pt x="113" y="168"/>
                  </a:lnTo>
                  <a:lnTo>
                    <a:pt x="113" y="168"/>
                  </a:lnTo>
                  <a:lnTo>
                    <a:pt x="115" y="1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25" name="Freeform 130">
              <a:extLst>
                <a:ext uri="{FF2B5EF4-FFF2-40B4-BE49-F238E27FC236}">
                  <a16:creationId xmlns:a16="http://schemas.microsoft.com/office/drawing/2014/main" xmlns="" id="{F8602731-5AEB-4AF5-9307-243E3B2D2A9F}"/>
                </a:ext>
              </a:extLst>
            </p:cNvPr>
            <p:cNvSpPr>
              <a:spLocks/>
            </p:cNvSpPr>
            <p:nvPr/>
          </p:nvSpPr>
          <p:spPr bwMode="auto">
            <a:xfrm>
              <a:off x="4506913" y="2795589"/>
              <a:ext cx="635000" cy="1322388"/>
            </a:xfrm>
            <a:custGeom>
              <a:avLst/>
              <a:gdLst>
                <a:gd name="T0" fmla="*/ 258 w 400"/>
                <a:gd name="T1" fmla="*/ 2 h 833"/>
                <a:gd name="T2" fmla="*/ 245 w 400"/>
                <a:gd name="T3" fmla="*/ 0 h 833"/>
                <a:gd name="T4" fmla="*/ 227 w 400"/>
                <a:gd name="T5" fmla="*/ 7 h 833"/>
                <a:gd name="T6" fmla="*/ 205 w 400"/>
                <a:gd name="T7" fmla="*/ 29 h 833"/>
                <a:gd name="T8" fmla="*/ 196 w 400"/>
                <a:gd name="T9" fmla="*/ 48 h 833"/>
                <a:gd name="T10" fmla="*/ 188 w 400"/>
                <a:gd name="T11" fmla="*/ 79 h 833"/>
                <a:gd name="T12" fmla="*/ 183 w 400"/>
                <a:gd name="T13" fmla="*/ 188 h 833"/>
                <a:gd name="T14" fmla="*/ 174 w 400"/>
                <a:gd name="T15" fmla="*/ 343 h 833"/>
                <a:gd name="T16" fmla="*/ 161 w 400"/>
                <a:gd name="T17" fmla="*/ 431 h 833"/>
                <a:gd name="T18" fmla="*/ 143 w 400"/>
                <a:gd name="T19" fmla="*/ 520 h 833"/>
                <a:gd name="T20" fmla="*/ 115 w 400"/>
                <a:gd name="T21" fmla="*/ 610 h 833"/>
                <a:gd name="T22" fmla="*/ 102 w 400"/>
                <a:gd name="T23" fmla="*/ 637 h 833"/>
                <a:gd name="T24" fmla="*/ 55 w 400"/>
                <a:gd name="T25" fmla="*/ 736 h 833"/>
                <a:gd name="T26" fmla="*/ 17 w 400"/>
                <a:gd name="T27" fmla="*/ 796 h 833"/>
                <a:gd name="T28" fmla="*/ 0 w 400"/>
                <a:gd name="T29" fmla="*/ 811 h 833"/>
                <a:gd name="T30" fmla="*/ 15 w 400"/>
                <a:gd name="T31" fmla="*/ 814 h 833"/>
                <a:gd name="T32" fmla="*/ 55 w 400"/>
                <a:gd name="T33" fmla="*/ 816 h 833"/>
                <a:gd name="T34" fmla="*/ 110 w 400"/>
                <a:gd name="T35" fmla="*/ 813 h 833"/>
                <a:gd name="T36" fmla="*/ 154 w 400"/>
                <a:gd name="T37" fmla="*/ 800 h 833"/>
                <a:gd name="T38" fmla="*/ 168 w 400"/>
                <a:gd name="T39" fmla="*/ 793 h 833"/>
                <a:gd name="T40" fmla="*/ 197 w 400"/>
                <a:gd name="T41" fmla="*/ 782 h 833"/>
                <a:gd name="T42" fmla="*/ 223 w 400"/>
                <a:gd name="T43" fmla="*/ 782 h 833"/>
                <a:gd name="T44" fmla="*/ 247 w 400"/>
                <a:gd name="T45" fmla="*/ 787 h 833"/>
                <a:gd name="T46" fmla="*/ 269 w 400"/>
                <a:gd name="T47" fmla="*/ 798 h 833"/>
                <a:gd name="T48" fmla="*/ 298 w 400"/>
                <a:gd name="T49" fmla="*/ 820 h 833"/>
                <a:gd name="T50" fmla="*/ 309 w 400"/>
                <a:gd name="T51" fmla="*/ 833 h 833"/>
                <a:gd name="T52" fmla="*/ 343 w 400"/>
                <a:gd name="T53" fmla="*/ 827 h 833"/>
                <a:gd name="T54" fmla="*/ 373 w 400"/>
                <a:gd name="T55" fmla="*/ 816 h 833"/>
                <a:gd name="T56" fmla="*/ 391 w 400"/>
                <a:gd name="T57" fmla="*/ 802 h 833"/>
                <a:gd name="T58" fmla="*/ 396 w 400"/>
                <a:gd name="T59" fmla="*/ 794 h 833"/>
                <a:gd name="T60" fmla="*/ 400 w 400"/>
                <a:gd name="T61" fmla="*/ 599 h 833"/>
                <a:gd name="T62" fmla="*/ 395 w 400"/>
                <a:gd name="T63" fmla="*/ 356 h 833"/>
                <a:gd name="T64" fmla="*/ 387 w 400"/>
                <a:gd name="T65" fmla="*/ 239 h 833"/>
                <a:gd name="T66" fmla="*/ 373 w 400"/>
                <a:gd name="T67" fmla="*/ 146 h 833"/>
                <a:gd name="T68" fmla="*/ 358 w 400"/>
                <a:gd name="T69" fmla="*/ 97 h 833"/>
                <a:gd name="T70" fmla="*/ 353 w 400"/>
                <a:gd name="T71" fmla="*/ 84 h 833"/>
                <a:gd name="T72" fmla="*/ 311 w 400"/>
                <a:gd name="T73" fmla="*/ 27 h 833"/>
                <a:gd name="T74" fmla="*/ 281 w 400"/>
                <a:gd name="T75" fmla="*/ 4 h 833"/>
                <a:gd name="T76" fmla="*/ 263 w 400"/>
                <a:gd name="T77" fmla="*/ 0 h 833"/>
                <a:gd name="T78" fmla="*/ 258 w 400"/>
                <a:gd name="T79" fmla="*/ 2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0" h="833">
                  <a:moveTo>
                    <a:pt x="258" y="2"/>
                  </a:moveTo>
                  <a:lnTo>
                    <a:pt x="258" y="2"/>
                  </a:lnTo>
                  <a:lnTo>
                    <a:pt x="250" y="0"/>
                  </a:lnTo>
                  <a:lnTo>
                    <a:pt x="245" y="0"/>
                  </a:lnTo>
                  <a:lnTo>
                    <a:pt x="236" y="4"/>
                  </a:lnTo>
                  <a:lnTo>
                    <a:pt x="227" y="7"/>
                  </a:lnTo>
                  <a:lnTo>
                    <a:pt x="216" y="17"/>
                  </a:lnTo>
                  <a:lnTo>
                    <a:pt x="205" y="29"/>
                  </a:lnTo>
                  <a:lnTo>
                    <a:pt x="196" y="48"/>
                  </a:lnTo>
                  <a:lnTo>
                    <a:pt x="196" y="48"/>
                  </a:lnTo>
                  <a:lnTo>
                    <a:pt x="192" y="60"/>
                  </a:lnTo>
                  <a:lnTo>
                    <a:pt x="188" y="79"/>
                  </a:lnTo>
                  <a:lnTo>
                    <a:pt x="185" y="126"/>
                  </a:lnTo>
                  <a:lnTo>
                    <a:pt x="183" y="188"/>
                  </a:lnTo>
                  <a:lnTo>
                    <a:pt x="179" y="261"/>
                  </a:lnTo>
                  <a:lnTo>
                    <a:pt x="174" y="343"/>
                  </a:lnTo>
                  <a:lnTo>
                    <a:pt x="168" y="387"/>
                  </a:lnTo>
                  <a:lnTo>
                    <a:pt x="161" y="431"/>
                  </a:lnTo>
                  <a:lnTo>
                    <a:pt x="154" y="475"/>
                  </a:lnTo>
                  <a:lnTo>
                    <a:pt x="143" y="520"/>
                  </a:lnTo>
                  <a:lnTo>
                    <a:pt x="130" y="566"/>
                  </a:lnTo>
                  <a:lnTo>
                    <a:pt x="115" y="610"/>
                  </a:lnTo>
                  <a:lnTo>
                    <a:pt x="115" y="610"/>
                  </a:lnTo>
                  <a:lnTo>
                    <a:pt x="102" y="637"/>
                  </a:lnTo>
                  <a:lnTo>
                    <a:pt x="73" y="701"/>
                  </a:lnTo>
                  <a:lnTo>
                    <a:pt x="55" y="736"/>
                  </a:lnTo>
                  <a:lnTo>
                    <a:pt x="35" y="769"/>
                  </a:lnTo>
                  <a:lnTo>
                    <a:pt x="17" y="796"/>
                  </a:lnTo>
                  <a:lnTo>
                    <a:pt x="7" y="805"/>
                  </a:lnTo>
                  <a:lnTo>
                    <a:pt x="0" y="811"/>
                  </a:lnTo>
                  <a:lnTo>
                    <a:pt x="0" y="811"/>
                  </a:lnTo>
                  <a:lnTo>
                    <a:pt x="15" y="814"/>
                  </a:lnTo>
                  <a:lnTo>
                    <a:pt x="33" y="816"/>
                  </a:lnTo>
                  <a:lnTo>
                    <a:pt x="55" y="816"/>
                  </a:lnTo>
                  <a:lnTo>
                    <a:pt x="81" y="816"/>
                  </a:lnTo>
                  <a:lnTo>
                    <a:pt x="110" y="813"/>
                  </a:lnTo>
                  <a:lnTo>
                    <a:pt x="139" y="805"/>
                  </a:lnTo>
                  <a:lnTo>
                    <a:pt x="154" y="800"/>
                  </a:lnTo>
                  <a:lnTo>
                    <a:pt x="168" y="793"/>
                  </a:lnTo>
                  <a:lnTo>
                    <a:pt x="168" y="793"/>
                  </a:lnTo>
                  <a:lnTo>
                    <a:pt x="183" y="785"/>
                  </a:lnTo>
                  <a:lnTo>
                    <a:pt x="197" y="782"/>
                  </a:lnTo>
                  <a:lnTo>
                    <a:pt x="210" y="782"/>
                  </a:lnTo>
                  <a:lnTo>
                    <a:pt x="223" y="782"/>
                  </a:lnTo>
                  <a:lnTo>
                    <a:pt x="236" y="783"/>
                  </a:lnTo>
                  <a:lnTo>
                    <a:pt x="247" y="787"/>
                  </a:lnTo>
                  <a:lnTo>
                    <a:pt x="258" y="793"/>
                  </a:lnTo>
                  <a:lnTo>
                    <a:pt x="269" y="798"/>
                  </a:lnTo>
                  <a:lnTo>
                    <a:pt x="285" y="809"/>
                  </a:lnTo>
                  <a:lnTo>
                    <a:pt x="298" y="820"/>
                  </a:lnTo>
                  <a:lnTo>
                    <a:pt x="309" y="833"/>
                  </a:lnTo>
                  <a:lnTo>
                    <a:pt x="309" y="833"/>
                  </a:lnTo>
                  <a:lnTo>
                    <a:pt x="320" y="833"/>
                  </a:lnTo>
                  <a:lnTo>
                    <a:pt x="343" y="827"/>
                  </a:lnTo>
                  <a:lnTo>
                    <a:pt x="358" y="824"/>
                  </a:lnTo>
                  <a:lnTo>
                    <a:pt x="373" y="816"/>
                  </a:lnTo>
                  <a:lnTo>
                    <a:pt x="385" y="807"/>
                  </a:lnTo>
                  <a:lnTo>
                    <a:pt x="391" y="802"/>
                  </a:lnTo>
                  <a:lnTo>
                    <a:pt x="396" y="794"/>
                  </a:lnTo>
                  <a:lnTo>
                    <a:pt x="396" y="794"/>
                  </a:lnTo>
                  <a:lnTo>
                    <a:pt x="398" y="699"/>
                  </a:lnTo>
                  <a:lnTo>
                    <a:pt x="400" y="599"/>
                  </a:lnTo>
                  <a:lnTo>
                    <a:pt x="398" y="478"/>
                  </a:lnTo>
                  <a:lnTo>
                    <a:pt x="395" y="356"/>
                  </a:lnTo>
                  <a:lnTo>
                    <a:pt x="391" y="296"/>
                  </a:lnTo>
                  <a:lnTo>
                    <a:pt x="387" y="239"/>
                  </a:lnTo>
                  <a:lnTo>
                    <a:pt x="380" y="190"/>
                  </a:lnTo>
                  <a:lnTo>
                    <a:pt x="373" y="146"/>
                  </a:lnTo>
                  <a:lnTo>
                    <a:pt x="364" y="110"/>
                  </a:lnTo>
                  <a:lnTo>
                    <a:pt x="358" y="97"/>
                  </a:lnTo>
                  <a:lnTo>
                    <a:pt x="353" y="84"/>
                  </a:lnTo>
                  <a:lnTo>
                    <a:pt x="353" y="84"/>
                  </a:lnTo>
                  <a:lnTo>
                    <a:pt x="331" y="51"/>
                  </a:lnTo>
                  <a:lnTo>
                    <a:pt x="311" y="27"/>
                  </a:lnTo>
                  <a:lnTo>
                    <a:pt x="294" y="13"/>
                  </a:lnTo>
                  <a:lnTo>
                    <a:pt x="281" y="4"/>
                  </a:lnTo>
                  <a:lnTo>
                    <a:pt x="270" y="0"/>
                  </a:lnTo>
                  <a:lnTo>
                    <a:pt x="263" y="0"/>
                  </a:lnTo>
                  <a:lnTo>
                    <a:pt x="258" y="0"/>
                  </a:lnTo>
                  <a:lnTo>
                    <a:pt x="258" y="2"/>
                  </a:lnTo>
                  <a:close/>
                </a:path>
              </a:pathLst>
            </a:custGeom>
            <a:solidFill>
              <a:srgbClr val="DC5B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26" name="Freeform 131">
              <a:extLst>
                <a:ext uri="{FF2B5EF4-FFF2-40B4-BE49-F238E27FC236}">
                  <a16:creationId xmlns:a16="http://schemas.microsoft.com/office/drawing/2014/main" xmlns="" id="{B4E667F2-FBF8-418A-9B51-B29EB8292715}"/>
                </a:ext>
              </a:extLst>
            </p:cNvPr>
            <p:cNvSpPr>
              <a:spLocks/>
            </p:cNvSpPr>
            <p:nvPr/>
          </p:nvSpPr>
          <p:spPr bwMode="auto">
            <a:xfrm>
              <a:off x="4506913" y="2795589"/>
              <a:ext cx="635000" cy="1322388"/>
            </a:xfrm>
            <a:custGeom>
              <a:avLst/>
              <a:gdLst>
                <a:gd name="T0" fmla="*/ 258 w 400"/>
                <a:gd name="T1" fmla="*/ 2 h 833"/>
                <a:gd name="T2" fmla="*/ 245 w 400"/>
                <a:gd name="T3" fmla="*/ 0 h 833"/>
                <a:gd name="T4" fmla="*/ 227 w 400"/>
                <a:gd name="T5" fmla="*/ 7 h 833"/>
                <a:gd name="T6" fmla="*/ 205 w 400"/>
                <a:gd name="T7" fmla="*/ 29 h 833"/>
                <a:gd name="T8" fmla="*/ 196 w 400"/>
                <a:gd name="T9" fmla="*/ 48 h 833"/>
                <a:gd name="T10" fmla="*/ 188 w 400"/>
                <a:gd name="T11" fmla="*/ 79 h 833"/>
                <a:gd name="T12" fmla="*/ 183 w 400"/>
                <a:gd name="T13" fmla="*/ 188 h 833"/>
                <a:gd name="T14" fmla="*/ 174 w 400"/>
                <a:gd name="T15" fmla="*/ 343 h 833"/>
                <a:gd name="T16" fmla="*/ 161 w 400"/>
                <a:gd name="T17" fmla="*/ 431 h 833"/>
                <a:gd name="T18" fmla="*/ 143 w 400"/>
                <a:gd name="T19" fmla="*/ 520 h 833"/>
                <a:gd name="T20" fmla="*/ 115 w 400"/>
                <a:gd name="T21" fmla="*/ 610 h 833"/>
                <a:gd name="T22" fmla="*/ 102 w 400"/>
                <a:gd name="T23" fmla="*/ 637 h 833"/>
                <a:gd name="T24" fmla="*/ 55 w 400"/>
                <a:gd name="T25" fmla="*/ 736 h 833"/>
                <a:gd name="T26" fmla="*/ 17 w 400"/>
                <a:gd name="T27" fmla="*/ 796 h 833"/>
                <a:gd name="T28" fmla="*/ 0 w 400"/>
                <a:gd name="T29" fmla="*/ 811 h 833"/>
                <a:gd name="T30" fmla="*/ 15 w 400"/>
                <a:gd name="T31" fmla="*/ 814 h 833"/>
                <a:gd name="T32" fmla="*/ 55 w 400"/>
                <a:gd name="T33" fmla="*/ 816 h 833"/>
                <a:gd name="T34" fmla="*/ 110 w 400"/>
                <a:gd name="T35" fmla="*/ 813 h 833"/>
                <a:gd name="T36" fmla="*/ 154 w 400"/>
                <a:gd name="T37" fmla="*/ 800 h 833"/>
                <a:gd name="T38" fmla="*/ 168 w 400"/>
                <a:gd name="T39" fmla="*/ 793 h 833"/>
                <a:gd name="T40" fmla="*/ 197 w 400"/>
                <a:gd name="T41" fmla="*/ 782 h 833"/>
                <a:gd name="T42" fmla="*/ 223 w 400"/>
                <a:gd name="T43" fmla="*/ 782 h 833"/>
                <a:gd name="T44" fmla="*/ 247 w 400"/>
                <a:gd name="T45" fmla="*/ 787 h 833"/>
                <a:gd name="T46" fmla="*/ 269 w 400"/>
                <a:gd name="T47" fmla="*/ 798 h 833"/>
                <a:gd name="T48" fmla="*/ 298 w 400"/>
                <a:gd name="T49" fmla="*/ 820 h 833"/>
                <a:gd name="T50" fmla="*/ 309 w 400"/>
                <a:gd name="T51" fmla="*/ 833 h 833"/>
                <a:gd name="T52" fmla="*/ 343 w 400"/>
                <a:gd name="T53" fmla="*/ 827 h 833"/>
                <a:gd name="T54" fmla="*/ 373 w 400"/>
                <a:gd name="T55" fmla="*/ 816 h 833"/>
                <a:gd name="T56" fmla="*/ 391 w 400"/>
                <a:gd name="T57" fmla="*/ 802 h 833"/>
                <a:gd name="T58" fmla="*/ 396 w 400"/>
                <a:gd name="T59" fmla="*/ 794 h 833"/>
                <a:gd name="T60" fmla="*/ 400 w 400"/>
                <a:gd name="T61" fmla="*/ 599 h 833"/>
                <a:gd name="T62" fmla="*/ 395 w 400"/>
                <a:gd name="T63" fmla="*/ 356 h 833"/>
                <a:gd name="T64" fmla="*/ 387 w 400"/>
                <a:gd name="T65" fmla="*/ 239 h 833"/>
                <a:gd name="T66" fmla="*/ 373 w 400"/>
                <a:gd name="T67" fmla="*/ 146 h 833"/>
                <a:gd name="T68" fmla="*/ 358 w 400"/>
                <a:gd name="T69" fmla="*/ 97 h 833"/>
                <a:gd name="T70" fmla="*/ 353 w 400"/>
                <a:gd name="T71" fmla="*/ 84 h 833"/>
                <a:gd name="T72" fmla="*/ 311 w 400"/>
                <a:gd name="T73" fmla="*/ 27 h 833"/>
                <a:gd name="T74" fmla="*/ 281 w 400"/>
                <a:gd name="T75" fmla="*/ 4 h 833"/>
                <a:gd name="T76" fmla="*/ 263 w 400"/>
                <a:gd name="T77" fmla="*/ 0 h 833"/>
                <a:gd name="T78" fmla="*/ 258 w 400"/>
                <a:gd name="T79" fmla="*/ 2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0" h="833">
                  <a:moveTo>
                    <a:pt x="258" y="2"/>
                  </a:moveTo>
                  <a:lnTo>
                    <a:pt x="258" y="2"/>
                  </a:lnTo>
                  <a:lnTo>
                    <a:pt x="250" y="0"/>
                  </a:lnTo>
                  <a:lnTo>
                    <a:pt x="245" y="0"/>
                  </a:lnTo>
                  <a:lnTo>
                    <a:pt x="236" y="4"/>
                  </a:lnTo>
                  <a:lnTo>
                    <a:pt x="227" y="7"/>
                  </a:lnTo>
                  <a:lnTo>
                    <a:pt x="216" y="17"/>
                  </a:lnTo>
                  <a:lnTo>
                    <a:pt x="205" y="29"/>
                  </a:lnTo>
                  <a:lnTo>
                    <a:pt x="196" y="48"/>
                  </a:lnTo>
                  <a:lnTo>
                    <a:pt x="196" y="48"/>
                  </a:lnTo>
                  <a:lnTo>
                    <a:pt x="192" y="60"/>
                  </a:lnTo>
                  <a:lnTo>
                    <a:pt x="188" y="79"/>
                  </a:lnTo>
                  <a:lnTo>
                    <a:pt x="185" y="126"/>
                  </a:lnTo>
                  <a:lnTo>
                    <a:pt x="183" y="188"/>
                  </a:lnTo>
                  <a:lnTo>
                    <a:pt x="179" y="261"/>
                  </a:lnTo>
                  <a:lnTo>
                    <a:pt x="174" y="343"/>
                  </a:lnTo>
                  <a:lnTo>
                    <a:pt x="168" y="387"/>
                  </a:lnTo>
                  <a:lnTo>
                    <a:pt x="161" y="431"/>
                  </a:lnTo>
                  <a:lnTo>
                    <a:pt x="154" y="475"/>
                  </a:lnTo>
                  <a:lnTo>
                    <a:pt x="143" y="520"/>
                  </a:lnTo>
                  <a:lnTo>
                    <a:pt x="130" y="566"/>
                  </a:lnTo>
                  <a:lnTo>
                    <a:pt x="115" y="610"/>
                  </a:lnTo>
                  <a:lnTo>
                    <a:pt x="115" y="610"/>
                  </a:lnTo>
                  <a:lnTo>
                    <a:pt x="102" y="637"/>
                  </a:lnTo>
                  <a:lnTo>
                    <a:pt x="73" y="701"/>
                  </a:lnTo>
                  <a:lnTo>
                    <a:pt x="55" y="736"/>
                  </a:lnTo>
                  <a:lnTo>
                    <a:pt x="35" y="769"/>
                  </a:lnTo>
                  <a:lnTo>
                    <a:pt x="17" y="796"/>
                  </a:lnTo>
                  <a:lnTo>
                    <a:pt x="7" y="805"/>
                  </a:lnTo>
                  <a:lnTo>
                    <a:pt x="0" y="811"/>
                  </a:lnTo>
                  <a:lnTo>
                    <a:pt x="0" y="811"/>
                  </a:lnTo>
                  <a:lnTo>
                    <a:pt x="15" y="814"/>
                  </a:lnTo>
                  <a:lnTo>
                    <a:pt x="33" y="816"/>
                  </a:lnTo>
                  <a:lnTo>
                    <a:pt x="55" y="816"/>
                  </a:lnTo>
                  <a:lnTo>
                    <a:pt x="81" y="816"/>
                  </a:lnTo>
                  <a:lnTo>
                    <a:pt x="110" y="813"/>
                  </a:lnTo>
                  <a:lnTo>
                    <a:pt x="139" y="805"/>
                  </a:lnTo>
                  <a:lnTo>
                    <a:pt x="154" y="800"/>
                  </a:lnTo>
                  <a:lnTo>
                    <a:pt x="168" y="793"/>
                  </a:lnTo>
                  <a:lnTo>
                    <a:pt x="168" y="793"/>
                  </a:lnTo>
                  <a:lnTo>
                    <a:pt x="183" y="785"/>
                  </a:lnTo>
                  <a:lnTo>
                    <a:pt x="197" y="782"/>
                  </a:lnTo>
                  <a:lnTo>
                    <a:pt x="210" y="782"/>
                  </a:lnTo>
                  <a:lnTo>
                    <a:pt x="223" y="782"/>
                  </a:lnTo>
                  <a:lnTo>
                    <a:pt x="236" y="783"/>
                  </a:lnTo>
                  <a:lnTo>
                    <a:pt x="247" y="787"/>
                  </a:lnTo>
                  <a:lnTo>
                    <a:pt x="258" y="793"/>
                  </a:lnTo>
                  <a:lnTo>
                    <a:pt x="269" y="798"/>
                  </a:lnTo>
                  <a:lnTo>
                    <a:pt x="285" y="809"/>
                  </a:lnTo>
                  <a:lnTo>
                    <a:pt x="298" y="820"/>
                  </a:lnTo>
                  <a:lnTo>
                    <a:pt x="309" y="833"/>
                  </a:lnTo>
                  <a:lnTo>
                    <a:pt x="309" y="833"/>
                  </a:lnTo>
                  <a:lnTo>
                    <a:pt x="320" y="833"/>
                  </a:lnTo>
                  <a:lnTo>
                    <a:pt x="343" y="827"/>
                  </a:lnTo>
                  <a:lnTo>
                    <a:pt x="358" y="824"/>
                  </a:lnTo>
                  <a:lnTo>
                    <a:pt x="373" y="816"/>
                  </a:lnTo>
                  <a:lnTo>
                    <a:pt x="385" y="807"/>
                  </a:lnTo>
                  <a:lnTo>
                    <a:pt x="391" y="802"/>
                  </a:lnTo>
                  <a:lnTo>
                    <a:pt x="396" y="794"/>
                  </a:lnTo>
                  <a:lnTo>
                    <a:pt x="396" y="794"/>
                  </a:lnTo>
                  <a:lnTo>
                    <a:pt x="398" y="699"/>
                  </a:lnTo>
                  <a:lnTo>
                    <a:pt x="400" y="599"/>
                  </a:lnTo>
                  <a:lnTo>
                    <a:pt x="398" y="478"/>
                  </a:lnTo>
                  <a:lnTo>
                    <a:pt x="395" y="356"/>
                  </a:lnTo>
                  <a:lnTo>
                    <a:pt x="391" y="296"/>
                  </a:lnTo>
                  <a:lnTo>
                    <a:pt x="387" y="239"/>
                  </a:lnTo>
                  <a:lnTo>
                    <a:pt x="380" y="190"/>
                  </a:lnTo>
                  <a:lnTo>
                    <a:pt x="373" y="146"/>
                  </a:lnTo>
                  <a:lnTo>
                    <a:pt x="364" y="110"/>
                  </a:lnTo>
                  <a:lnTo>
                    <a:pt x="358" y="97"/>
                  </a:lnTo>
                  <a:lnTo>
                    <a:pt x="353" y="84"/>
                  </a:lnTo>
                  <a:lnTo>
                    <a:pt x="353" y="84"/>
                  </a:lnTo>
                  <a:lnTo>
                    <a:pt x="331" y="51"/>
                  </a:lnTo>
                  <a:lnTo>
                    <a:pt x="311" y="27"/>
                  </a:lnTo>
                  <a:lnTo>
                    <a:pt x="294" y="13"/>
                  </a:lnTo>
                  <a:lnTo>
                    <a:pt x="281" y="4"/>
                  </a:lnTo>
                  <a:lnTo>
                    <a:pt x="270" y="0"/>
                  </a:lnTo>
                  <a:lnTo>
                    <a:pt x="263" y="0"/>
                  </a:lnTo>
                  <a:lnTo>
                    <a:pt x="258" y="0"/>
                  </a:lnTo>
                  <a:lnTo>
                    <a:pt x="258"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27" name="Freeform 132">
              <a:extLst>
                <a:ext uri="{FF2B5EF4-FFF2-40B4-BE49-F238E27FC236}">
                  <a16:creationId xmlns:a16="http://schemas.microsoft.com/office/drawing/2014/main" xmlns="" id="{31CC732C-7AED-49A0-B4EB-E93F3F6196D0}"/>
                </a:ext>
              </a:extLst>
            </p:cNvPr>
            <p:cNvSpPr>
              <a:spLocks/>
            </p:cNvSpPr>
            <p:nvPr/>
          </p:nvSpPr>
          <p:spPr bwMode="auto">
            <a:xfrm>
              <a:off x="4524376" y="2795589"/>
              <a:ext cx="635000" cy="1322388"/>
            </a:xfrm>
            <a:custGeom>
              <a:avLst/>
              <a:gdLst>
                <a:gd name="T0" fmla="*/ 396 w 400"/>
                <a:gd name="T1" fmla="*/ 794 h 833"/>
                <a:gd name="T2" fmla="*/ 387 w 400"/>
                <a:gd name="T3" fmla="*/ 807 h 833"/>
                <a:gd name="T4" fmla="*/ 360 w 400"/>
                <a:gd name="T5" fmla="*/ 824 h 833"/>
                <a:gd name="T6" fmla="*/ 320 w 400"/>
                <a:gd name="T7" fmla="*/ 833 h 833"/>
                <a:gd name="T8" fmla="*/ 311 w 400"/>
                <a:gd name="T9" fmla="*/ 833 h 833"/>
                <a:gd name="T10" fmla="*/ 287 w 400"/>
                <a:gd name="T11" fmla="*/ 809 h 833"/>
                <a:gd name="T12" fmla="*/ 259 w 400"/>
                <a:gd name="T13" fmla="*/ 793 h 833"/>
                <a:gd name="T14" fmla="*/ 238 w 400"/>
                <a:gd name="T15" fmla="*/ 783 h 833"/>
                <a:gd name="T16" fmla="*/ 212 w 400"/>
                <a:gd name="T17" fmla="*/ 782 h 833"/>
                <a:gd name="T18" fmla="*/ 185 w 400"/>
                <a:gd name="T19" fmla="*/ 785 h 833"/>
                <a:gd name="T20" fmla="*/ 170 w 400"/>
                <a:gd name="T21" fmla="*/ 793 h 833"/>
                <a:gd name="T22" fmla="*/ 141 w 400"/>
                <a:gd name="T23" fmla="*/ 805 h 833"/>
                <a:gd name="T24" fmla="*/ 82 w 400"/>
                <a:gd name="T25" fmla="*/ 816 h 833"/>
                <a:gd name="T26" fmla="*/ 33 w 400"/>
                <a:gd name="T27" fmla="*/ 816 h 833"/>
                <a:gd name="T28" fmla="*/ 0 w 400"/>
                <a:gd name="T29" fmla="*/ 811 h 833"/>
                <a:gd name="T30" fmla="*/ 9 w 400"/>
                <a:gd name="T31" fmla="*/ 805 h 833"/>
                <a:gd name="T32" fmla="*/ 35 w 400"/>
                <a:gd name="T33" fmla="*/ 771 h 833"/>
                <a:gd name="T34" fmla="*/ 49 w 400"/>
                <a:gd name="T35" fmla="*/ 747 h 833"/>
                <a:gd name="T36" fmla="*/ 90 w 400"/>
                <a:gd name="T37" fmla="*/ 668 h 833"/>
                <a:gd name="T38" fmla="*/ 115 w 400"/>
                <a:gd name="T39" fmla="*/ 610 h 833"/>
                <a:gd name="T40" fmla="*/ 139 w 400"/>
                <a:gd name="T41" fmla="*/ 530 h 833"/>
                <a:gd name="T42" fmla="*/ 154 w 400"/>
                <a:gd name="T43" fmla="*/ 446 h 833"/>
                <a:gd name="T44" fmla="*/ 163 w 400"/>
                <a:gd name="T45" fmla="*/ 360 h 833"/>
                <a:gd name="T46" fmla="*/ 175 w 400"/>
                <a:gd name="T47" fmla="*/ 132 h 833"/>
                <a:gd name="T48" fmla="*/ 183 w 400"/>
                <a:gd name="T49" fmla="*/ 62 h 833"/>
                <a:gd name="T50" fmla="*/ 188 w 400"/>
                <a:gd name="T51" fmla="*/ 49 h 833"/>
                <a:gd name="T52" fmla="*/ 210 w 400"/>
                <a:gd name="T53" fmla="*/ 18 h 833"/>
                <a:gd name="T54" fmla="*/ 232 w 400"/>
                <a:gd name="T55" fmla="*/ 4 h 833"/>
                <a:gd name="T56" fmla="*/ 250 w 400"/>
                <a:gd name="T57" fmla="*/ 0 h 833"/>
                <a:gd name="T58" fmla="*/ 258 w 400"/>
                <a:gd name="T59" fmla="*/ 2 h 833"/>
                <a:gd name="T60" fmla="*/ 265 w 400"/>
                <a:gd name="T61" fmla="*/ 0 h 833"/>
                <a:gd name="T62" fmla="*/ 279 w 400"/>
                <a:gd name="T63" fmla="*/ 4 h 833"/>
                <a:gd name="T64" fmla="*/ 301 w 400"/>
                <a:gd name="T65" fmla="*/ 17 h 833"/>
                <a:gd name="T66" fmla="*/ 314 w 400"/>
                <a:gd name="T67" fmla="*/ 31 h 833"/>
                <a:gd name="T68" fmla="*/ 354 w 400"/>
                <a:gd name="T69" fmla="*/ 84 h 833"/>
                <a:gd name="T70" fmla="*/ 360 w 400"/>
                <a:gd name="T71" fmla="*/ 97 h 833"/>
                <a:gd name="T72" fmla="*/ 374 w 400"/>
                <a:gd name="T73" fmla="*/ 146 h 833"/>
                <a:gd name="T74" fmla="*/ 387 w 400"/>
                <a:gd name="T75" fmla="*/ 239 h 833"/>
                <a:gd name="T76" fmla="*/ 396 w 400"/>
                <a:gd name="T77" fmla="*/ 356 h 833"/>
                <a:gd name="T78" fmla="*/ 400 w 400"/>
                <a:gd name="T79" fmla="*/ 599 h 833"/>
                <a:gd name="T80" fmla="*/ 396 w 400"/>
                <a:gd name="T81" fmla="*/ 794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0" h="833">
                  <a:moveTo>
                    <a:pt x="396" y="794"/>
                  </a:moveTo>
                  <a:lnTo>
                    <a:pt x="396" y="794"/>
                  </a:lnTo>
                  <a:lnTo>
                    <a:pt x="393" y="802"/>
                  </a:lnTo>
                  <a:lnTo>
                    <a:pt x="387" y="807"/>
                  </a:lnTo>
                  <a:lnTo>
                    <a:pt x="374" y="816"/>
                  </a:lnTo>
                  <a:lnTo>
                    <a:pt x="360" y="824"/>
                  </a:lnTo>
                  <a:lnTo>
                    <a:pt x="345" y="827"/>
                  </a:lnTo>
                  <a:lnTo>
                    <a:pt x="320" y="833"/>
                  </a:lnTo>
                  <a:lnTo>
                    <a:pt x="311" y="833"/>
                  </a:lnTo>
                  <a:lnTo>
                    <a:pt x="311" y="833"/>
                  </a:lnTo>
                  <a:lnTo>
                    <a:pt x="300" y="820"/>
                  </a:lnTo>
                  <a:lnTo>
                    <a:pt x="287" y="809"/>
                  </a:lnTo>
                  <a:lnTo>
                    <a:pt x="269" y="798"/>
                  </a:lnTo>
                  <a:lnTo>
                    <a:pt x="259" y="793"/>
                  </a:lnTo>
                  <a:lnTo>
                    <a:pt x="248" y="787"/>
                  </a:lnTo>
                  <a:lnTo>
                    <a:pt x="238" y="783"/>
                  </a:lnTo>
                  <a:lnTo>
                    <a:pt x="225" y="782"/>
                  </a:lnTo>
                  <a:lnTo>
                    <a:pt x="212" y="782"/>
                  </a:lnTo>
                  <a:lnTo>
                    <a:pt x="197" y="782"/>
                  </a:lnTo>
                  <a:lnTo>
                    <a:pt x="185" y="785"/>
                  </a:lnTo>
                  <a:lnTo>
                    <a:pt x="170" y="793"/>
                  </a:lnTo>
                  <a:lnTo>
                    <a:pt x="170" y="793"/>
                  </a:lnTo>
                  <a:lnTo>
                    <a:pt x="155" y="800"/>
                  </a:lnTo>
                  <a:lnTo>
                    <a:pt x="141" y="805"/>
                  </a:lnTo>
                  <a:lnTo>
                    <a:pt x="110" y="813"/>
                  </a:lnTo>
                  <a:lnTo>
                    <a:pt x="82" y="816"/>
                  </a:lnTo>
                  <a:lnTo>
                    <a:pt x="57" y="816"/>
                  </a:lnTo>
                  <a:lnTo>
                    <a:pt x="33" y="816"/>
                  </a:lnTo>
                  <a:lnTo>
                    <a:pt x="17" y="814"/>
                  </a:lnTo>
                  <a:lnTo>
                    <a:pt x="0" y="811"/>
                  </a:lnTo>
                  <a:lnTo>
                    <a:pt x="0" y="811"/>
                  </a:lnTo>
                  <a:lnTo>
                    <a:pt x="9" y="805"/>
                  </a:lnTo>
                  <a:lnTo>
                    <a:pt x="17" y="796"/>
                  </a:lnTo>
                  <a:lnTo>
                    <a:pt x="35" y="771"/>
                  </a:lnTo>
                  <a:lnTo>
                    <a:pt x="35" y="771"/>
                  </a:lnTo>
                  <a:lnTo>
                    <a:pt x="49" y="747"/>
                  </a:lnTo>
                  <a:lnTo>
                    <a:pt x="64" y="721"/>
                  </a:lnTo>
                  <a:lnTo>
                    <a:pt x="90" y="668"/>
                  </a:lnTo>
                  <a:lnTo>
                    <a:pt x="115" y="610"/>
                  </a:lnTo>
                  <a:lnTo>
                    <a:pt x="115" y="610"/>
                  </a:lnTo>
                  <a:lnTo>
                    <a:pt x="128" y="572"/>
                  </a:lnTo>
                  <a:lnTo>
                    <a:pt x="139" y="530"/>
                  </a:lnTo>
                  <a:lnTo>
                    <a:pt x="146" y="489"/>
                  </a:lnTo>
                  <a:lnTo>
                    <a:pt x="154" y="446"/>
                  </a:lnTo>
                  <a:lnTo>
                    <a:pt x="159" y="402"/>
                  </a:lnTo>
                  <a:lnTo>
                    <a:pt x="163" y="360"/>
                  </a:lnTo>
                  <a:lnTo>
                    <a:pt x="170" y="276"/>
                  </a:lnTo>
                  <a:lnTo>
                    <a:pt x="175" y="132"/>
                  </a:lnTo>
                  <a:lnTo>
                    <a:pt x="181" y="80"/>
                  </a:lnTo>
                  <a:lnTo>
                    <a:pt x="183" y="62"/>
                  </a:lnTo>
                  <a:lnTo>
                    <a:pt x="188" y="49"/>
                  </a:lnTo>
                  <a:lnTo>
                    <a:pt x="188" y="49"/>
                  </a:lnTo>
                  <a:lnTo>
                    <a:pt x="197" y="31"/>
                  </a:lnTo>
                  <a:lnTo>
                    <a:pt x="210" y="18"/>
                  </a:lnTo>
                  <a:lnTo>
                    <a:pt x="221" y="9"/>
                  </a:lnTo>
                  <a:lnTo>
                    <a:pt x="232" y="4"/>
                  </a:lnTo>
                  <a:lnTo>
                    <a:pt x="243" y="2"/>
                  </a:lnTo>
                  <a:lnTo>
                    <a:pt x="250" y="0"/>
                  </a:lnTo>
                  <a:lnTo>
                    <a:pt x="258" y="2"/>
                  </a:lnTo>
                  <a:lnTo>
                    <a:pt x="258" y="2"/>
                  </a:lnTo>
                  <a:lnTo>
                    <a:pt x="261" y="0"/>
                  </a:lnTo>
                  <a:lnTo>
                    <a:pt x="265" y="0"/>
                  </a:lnTo>
                  <a:lnTo>
                    <a:pt x="272" y="0"/>
                  </a:lnTo>
                  <a:lnTo>
                    <a:pt x="279" y="4"/>
                  </a:lnTo>
                  <a:lnTo>
                    <a:pt x="289" y="9"/>
                  </a:lnTo>
                  <a:lnTo>
                    <a:pt x="301" y="17"/>
                  </a:lnTo>
                  <a:lnTo>
                    <a:pt x="314" y="31"/>
                  </a:lnTo>
                  <a:lnTo>
                    <a:pt x="314" y="31"/>
                  </a:lnTo>
                  <a:lnTo>
                    <a:pt x="332" y="53"/>
                  </a:lnTo>
                  <a:lnTo>
                    <a:pt x="354" y="84"/>
                  </a:lnTo>
                  <a:lnTo>
                    <a:pt x="354" y="84"/>
                  </a:lnTo>
                  <a:lnTo>
                    <a:pt x="360" y="97"/>
                  </a:lnTo>
                  <a:lnTo>
                    <a:pt x="365" y="110"/>
                  </a:lnTo>
                  <a:lnTo>
                    <a:pt x="374" y="146"/>
                  </a:lnTo>
                  <a:lnTo>
                    <a:pt x="382" y="190"/>
                  </a:lnTo>
                  <a:lnTo>
                    <a:pt x="387" y="239"/>
                  </a:lnTo>
                  <a:lnTo>
                    <a:pt x="393" y="296"/>
                  </a:lnTo>
                  <a:lnTo>
                    <a:pt x="396" y="356"/>
                  </a:lnTo>
                  <a:lnTo>
                    <a:pt x="400" y="478"/>
                  </a:lnTo>
                  <a:lnTo>
                    <a:pt x="400" y="599"/>
                  </a:lnTo>
                  <a:lnTo>
                    <a:pt x="400" y="699"/>
                  </a:lnTo>
                  <a:lnTo>
                    <a:pt x="396" y="794"/>
                  </a:lnTo>
                  <a:close/>
                </a:path>
              </a:pathLst>
            </a:custGeom>
            <a:solidFill>
              <a:srgbClr val="D30C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28" name="Freeform 133">
              <a:extLst>
                <a:ext uri="{FF2B5EF4-FFF2-40B4-BE49-F238E27FC236}">
                  <a16:creationId xmlns:a16="http://schemas.microsoft.com/office/drawing/2014/main" xmlns="" id="{BC04830F-4B6C-440A-A4D8-AF57DFA203D9}"/>
                </a:ext>
              </a:extLst>
            </p:cNvPr>
            <p:cNvSpPr>
              <a:spLocks/>
            </p:cNvSpPr>
            <p:nvPr/>
          </p:nvSpPr>
          <p:spPr bwMode="auto">
            <a:xfrm>
              <a:off x="4524376" y="2795589"/>
              <a:ext cx="635000" cy="1322388"/>
            </a:xfrm>
            <a:custGeom>
              <a:avLst/>
              <a:gdLst>
                <a:gd name="T0" fmla="*/ 396 w 400"/>
                <a:gd name="T1" fmla="*/ 794 h 833"/>
                <a:gd name="T2" fmla="*/ 387 w 400"/>
                <a:gd name="T3" fmla="*/ 807 h 833"/>
                <a:gd name="T4" fmla="*/ 360 w 400"/>
                <a:gd name="T5" fmla="*/ 824 h 833"/>
                <a:gd name="T6" fmla="*/ 320 w 400"/>
                <a:gd name="T7" fmla="*/ 833 h 833"/>
                <a:gd name="T8" fmla="*/ 311 w 400"/>
                <a:gd name="T9" fmla="*/ 833 h 833"/>
                <a:gd name="T10" fmla="*/ 287 w 400"/>
                <a:gd name="T11" fmla="*/ 809 h 833"/>
                <a:gd name="T12" fmla="*/ 259 w 400"/>
                <a:gd name="T13" fmla="*/ 793 h 833"/>
                <a:gd name="T14" fmla="*/ 238 w 400"/>
                <a:gd name="T15" fmla="*/ 783 h 833"/>
                <a:gd name="T16" fmla="*/ 212 w 400"/>
                <a:gd name="T17" fmla="*/ 782 h 833"/>
                <a:gd name="T18" fmla="*/ 185 w 400"/>
                <a:gd name="T19" fmla="*/ 785 h 833"/>
                <a:gd name="T20" fmla="*/ 170 w 400"/>
                <a:gd name="T21" fmla="*/ 793 h 833"/>
                <a:gd name="T22" fmla="*/ 141 w 400"/>
                <a:gd name="T23" fmla="*/ 805 h 833"/>
                <a:gd name="T24" fmla="*/ 82 w 400"/>
                <a:gd name="T25" fmla="*/ 816 h 833"/>
                <a:gd name="T26" fmla="*/ 33 w 400"/>
                <a:gd name="T27" fmla="*/ 816 h 833"/>
                <a:gd name="T28" fmla="*/ 0 w 400"/>
                <a:gd name="T29" fmla="*/ 811 h 833"/>
                <a:gd name="T30" fmla="*/ 9 w 400"/>
                <a:gd name="T31" fmla="*/ 805 h 833"/>
                <a:gd name="T32" fmla="*/ 35 w 400"/>
                <a:gd name="T33" fmla="*/ 771 h 833"/>
                <a:gd name="T34" fmla="*/ 49 w 400"/>
                <a:gd name="T35" fmla="*/ 747 h 833"/>
                <a:gd name="T36" fmla="*/ 90 w 400"/>
                <a:gd name="T37" fmla="*/ 668 h 833"/>
                <a:gd name="T38" fmla="*/ 115 w 400"/>
                <a:gd name="T39" fmla="*/ 610 h 833"/>
                <a:gd name="T40" fmla="*/ 139 w 400"/>
                <a:gd name="T41" fmla="*/ 530 h 833"/>
                <a:gd name="T42" fmla="*/ 154 w 400"/>
                <a:gd name="T43" fmla="*/ 446 h 833"/>
                <a:gd name="T44" fmla="*/ 163 w 400"/>
                <a:gd name="T45" fmla="*/ 360 h 833"/>
                <a:gd name="T46" fmla="*/ 175 w 400"/>
                <a:gd name="T47" fmla="*/ 132 h 833"/>
                <a:gd name="T48" fmla="*/ 183 w 400"/>
                <a:gd name="T49" fmla="*/ 62 h 833"/>
                <a:gd name="T50" fmla="*/ 188 w 400"/>
                <a:gd name="T51" fmla="*/ 49 h 833"/>
                <a:gd name="T52" fmla="*/ 210 w 400"/>
                <a:gd name="T53" fmla="*/ 18 h 833"/>
                <a:gd name="T54" fmla="*/ 232 w 400"/>
                <a:gd name="T55" fmla="*/ 4 h 833"/>
                <a:gd name="T56" fmla="*/ 250 w 400"/>
                <a:gd name="T57" fmla="*/ 0 h 833"/>
                <a:gd name="T58" fmla="*/ 258 w 400"/>
                <a:gd name="T59" fmla="*/ 2 h 833"/>
                <a:gd name="T60" fmla="*/ 265 w 400"/>
                <a:gd name="T61" fmla="*/ 0 h 833"/>
                <a:gd name="T62" fmla="*/ 279 w 400"/>
                <a:gd name="T63" fmla="*/ 4 h 833"/>
                <a:gd name="T64" fmla="*/ 301 w 400"/>
                <a:gd name="T65" fmla="*/ 17 h 833"/>
                <a:gd name="T66" fmla="*/ 314 w 400"/>
                <a:gd name="T67" fmla="*/ 31 h 833"/>
                <a:gd name="T68" fmla="*/ 354 w 400"/>
                <a:gd name="T69" fmla="*/ 84 h 833"/>
                <a:gd name="T70" fmla="*/ 360 w 400"/>
                <a:gd name="T71" fmla="*/ 97 h 833"/>
                <a:gd name="T72" fmla="*/ 374 w 400"/>
                <a:gd name="T73" fmla="*/ 146 h 833"/>
                <a:gd name="T74" fmla="*/ 387 w 400"/>
                <a:gd name="T75" fmla="*/ 239 h 833"/>
                <a:gd name="T76" fmla="*/ 396 w 400"/>
                <a:gd name="T77" fmla="*/ 356 h 833"/>
                <a:gd name="T78" fmla="*/ 400 w 400"/>
                <a:gd name="T79" fmla="*/ 599 h 833"/>
                <a:gd name="T80" fmla="*/ 396 w 400"/>
                <a:gd name="T81" fmla="*/ 794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0" h="833">
                  <a:moveTo>
                    <a:pt x="396" y="794"/>
                  </a:moveTo>
                  <a:lnTo>
                    <a:pt x="396" y="794"/>
                  </a:lnTo>
                  <a:lnTo>
                    <a:pt x="393" y="802"/>
                  </a:lnTo>
                  <a:lnTo>
                    <a:pt x="387" y="807"/>
                  </a:lnTo>
                  <a:lnTo>
                    <a:pt x="374" y="816"/>
                  </a:lnTo>
                  <a:lnTo>
                    <a:pt x="360" y="824"/>
                  </a:lnTo>
                  <a:lnTo>
                    <a:pt x="345" y="827"/>
                  </a:lnTo>
                  <a:lnTo>
                    <a:pt x="320" y="833"/>
                  </a:lnTo>
                  <a:lnTo>
                    <a:pt x="311" y="833"/>
                  </a:lnTo>
                  <a:lnTo>
                    <a:pt x="311" y="833"/>
                  </a:lnTo>
                  <a:lnTo>
                    <a:pt x="300" y="820"/>
                  </a:lnTo>
                  <a:lnTo>
                    <a:pt x="287" y="809"/>
                  </a:lnTo>
                  <a:lnTo>
                    <a:pt x="269" y="798"/>
                  </a:lnTo>
                  <a:lnTo>
                    <a:pt x="259" y="793"/>
                  </a:lnTo>
                  <a:lnTo>
                    <a:pt x="248" y="787"/>
                  </a:lnTo>
                  <a:lnTo>
                    <a:pt x="238" y="783"/>
                  </a:lnTo>
                  <a:lnTo>
                    <a:pt x="225" y="782"/>
                  </a:lnTo>
                  <a:lnTo>
                    <a:pt x="212" y="782"/>
                  </a:lnTo>
                  <a:lnTo>
                    <a:pt x="197" y="782"/>
                  </a:lnTo>
                  <a:lnTo>
                    <a:pt x="185" y="785"/>
                  </a:lnTo>
                  <a:lnTo>
                    <a:pt x="170" y="793"/>
                  </a:lnTo>
                  <a:lnTo>
                    <a:pt x="170" y="793"/>
                  </a:lnTo>
                  <a:lnTo>
                    <a:pt x="155" y="800"/>
                  </a:lnTo>
                  <a:lnTo>
                    <a:pt x="141" y="805"/>
                  </a:lnTo>
                  <a:lnTo>
                    <a:pt x="110" y="813"/>
                  </a:lnTo>
                  <a:lnTo>
                    <a:pt x="82" y="816"/>
                  </a:lnTo>
                  <a:lnTo>
                    <a:pt x="57" y="816"/>
                  </a:lnTo>
                  <a:lnTo>
                    <a:pt x="33" y="816"/>
                  </a:lnTo>
                  <a:lnTo>
                    <a:pt x="17" y="814"/>
                  </a:lnTo>
                  <a:lnTo>
                    <a:pt x="0" y="811"/>
                  </a:lnTo>
                  <a:lnTo>
                    <a:pt x="0" y="811"/>
                  </a:lnTo>
                  <a:lnTo>
                    <a:pt x="9" y="805"/>
                  </a:lnTo>
                  <a:lnTo>
                    <a:pt x="17" y="796"/>
                  </a:lnTo>
                  <a:lnTo>
                    <a:pt x="35" y="771"/>
                  </a:lnTo>
                  <a:lnTo>
                    <a:pt x="35" y="771"/>
                  </a:lnTo>
                  <a:lnTo>
                    <a:pt x="49" y="747"/>
                  </a:lnTo>
                  <a:lnTo>
                    <a:pt x="64" y="721"/>
                  </a:lnTo>
                  <a:lnTo>
                    <a:pt x="90" y="668"/>
                  </a:lnTo>
                  <a:lnTo>
                    <a:pt x="115" y="610"/>
                  </a:lnTo>
                  <a:lnTo>
                    <a:pt x="115" y="610"/>
                  </a:lnTo>
                  <a:lnTo>
                    <a:pt x="128" y="572"/>
                  </a:lnTo>
                  <a:lnTo>
                    <a:pt x="139" y="530"/>
                  </a:lnTo>
                  <a:lnTo>
                    <a:pt x="146" y="489"/>
                  </a:lnTo>
                  <a:lnTo>
                    <a:pt x="154" y="446"/>
                  </a:lnTo>
                  <a:lnTo>
                    <a:pt x="159" y="402"/>
                  </a:lnTo>
                  <a:lnTo>
                    <a:pt x="163" y="360"/>
                  </a:lnTo>
                  <a:lnTo>
                    <a:pt x="170" y="276"/>
                  </a:lnTo>
                  <a:lnTo>
                    <a:pt x="175" y="132"/>
                  </a:lnTo>
                  <a:lnTo>
                    <a:pt x="181" y="80"/>
                  </a:lnTo>
                  <a:lnTo>
                    <a:pt x="183" y="62"/>
                  </a:lnTo>
                  <a:lnTo>
                    <a:pt x="188" y="49"/>
                  </a:lnTo>
                  <a:lnTo>
                    <a:pt x="188" y="49"/>
                  </a:lnTo>
                  <a:lnTo>
                    <a:pt x="197" y="31"/>
                  </a:lnTo>
                  <a:lnTo>
                    <a:pt x="210" y="18"/>
                  </a:lnTo>
                  <a:lnTo>
                    <a:pt x="221" y="9"/>
                  </a:lnTo>
                  <a:lnTo>
                    <a:pt x="232" y="4"/>
                  </a:lnTo>
                  <a:lnTo>
                    <a:pt x="243" y="2"/>
                  </a:lnTo>
                  <a:lnTo>
                    <a:pt x="250" y="0"/>
                  </a:lnTo>
                  <a:lnTo>
                    <a:pt x="258" y="2"/>
                  </a:lnTo>
                  <a:lnTo>
                    <a:pt x="258" y="2"/>
                  </a:lnTo>
                  <a:lnTo>
                    <a:pt x="261" y="0"/>
                  </a:lnTo>
                  <a:lnTo>
                    <a:pt x="265" y="0"/>
                  </a:lnTo>
                  <a:lnTo>
                    <a:pt x="272" y="0"/>
                  </a:lnTo>
                  <a:lnTo>
                    <a:pt x="279" y="4"/>
                  </a:lnTo>
                  <a:lnTo>
                    <a:pt x="289" y="9"/>
                  </a:lnTo>
                  <a:lnTo>
                    <a:pt x="301" y="17"/>
                  </a:lnTo>
                  <a:lnTo>
                    <a:pt x="314" y="31"/>
                  </a:lnTo>
                  <a:lnTo>
                    <a:pt x="314" y="31"/>
                  </a:lnTo>
                  <a:lnTo>
                    <a:pt x="332" y="53"/>
                  </a:lnTo>
                  <a:lnTo>
                    <a:pt x="354" y="84"/>
                  </a:lnTo>
                  <a:lnTo>
                    <a:pt x="354" y="84"/>
                  </a:lnTo>
                  <a:lnTo>
                    <a:pt x="360" y="97"/>
                  </a:lnTo>
                  <a:lnTo>
                    <a:pt x="365" y="110"/>
                  </a:lnTo>
                  <a:lnTo>
                    <a:pt x="374" y="146"/>
                  </a:lnTo>
                  <a:lnTo>
                    <a:pt x="382" y="190"/>
                  </a:lnTo>
                  <a:lnTo>
                    <a:pt x="387" y="239"/>
                  </a:lnTo>
                  <a:lnTo>
                    <a:pt x="393" y="296"/>
                  </a:lnTo>
                  <a:lnTo>
                    <a:pt x="396" y="356"/>
                  </a:lnTo>
                  <a:lnTo>
                    <a:pt x="400" y="478"/>
                  </a:lnTo>
                  <a:lnTo>
                    <a:pt x="400" y="599"/>
                  </a:lnTo>
                  <a:lnTo>
                    <a:pt x="400" y="699"/>
                  </a:lnTo>
                  <a:lnTo>
                    <a:pt x="396" y="79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29" name="Freeform 134">
              <a:extLst>
                <a:ext uri="{FF2B5EF4-FFF2-40B4-BE49-F238E27FC236}">
                  <a16:creationId xmlns:a16="http://schemas.microsoft.com/office/drawing/2014/main" xmlns="" id="{101F705D-1D26-4753-ABF7-3C361217105A}"/>
                </a:ext>
              </a:extLst>
            </p:cNvPr>
            <p:cNvSpPr>
              <a:spLocks noEditPoints="1"/>
            </p:cNvSpPr>
            <p:nvPr/>
          </p:nvSpPr>
          <p:spPr bwMode="auto">
            <a:xfrm>
              <a:off x="4579938" y="2795589"/>
              <a:ext cx="446088" cy="1223963"/>
            </a:xfrm>
            <a:custGeom>
              <a:avLst/>
              <a:gdLst>
                <a:gd name="T0" fmla="*/ 170 w 281"/>
                <a:gd name="T1" fmla="*/ 175 h 771"/>
                <a:gd name="T2" fmla="*/ 139 w 281"/>
                <a:gd name="T3" fmla="*/ 163 h 771"/>
                <a:gd name="T4" fmla="*/ 131 w 281"/>
                <a:gd name="T5" fmla="*/ 321 h 771"/>
                <a:gd name="T6" fmla="*/ 120 w 281"/>
                <a:gd name="T7" fmla="*/ 440 h 771"/>
                <a:gd name="T8" fmla="*/ 97 w 281"/>
                <a:gd name="T9" fmla="*/ 555 h 771"/>
                <a:gd name="T10" fmla="*/ 80 w 281"/>
                <a:gd name="T11" fmla="*/ 610 h 771"/>
                <a:gd name="T12" fmla="*/ 55 w 281"/>
                <a:gd name="T13" fmla="*/ 668 h 771"/>
                <a:gd name="T14" fmla="*/ 14 w 281"/>
                <a:gd name="T15" fmla="*/ 747 h 771"/>
                <a:gd name="T16" fmla="*/ 0 w 281"/>
                <a:gd name="T17" fmla="*/ 771 h 771"/>
                <a:gd name="T18" fmla="*/ 33 w 281"/>
                <a:gd name="T19" fmla="*/ 751 h 771"/>
                <a:gd name="T20" fmla="*/ 64 w 281"/>
                <a:gd name="T21" fmla="*/ 721 h 771"/>
                <a:gd name="T22" fmla="*/ 93 w 281"/>
                <a:gd name="T23" fmla="*/ 685 h 771"/>
                <a:gd name="T24" fmla="*/ 119 w 281"/>
                <a:gd name="T25" fmla="*/ 637 h 771"/>
                <a:gd name="T26" fmla="*/ 135 w 281"/>
                <a:gd name="T27" fmla="*/ 595 h 771"/>
                <a:gd name="T28" fmla="*/ 175 w 281"/>
                <a:gd name="T29" fmla="*/ 462 h 771"/>
                <a:gd name="T30" fmla="*/ 173 w 281"/>
                <a:gd name="T31" fmla="*/ 436 h 771"/>
                <a:gd name="T32" fmla="*/ 175 w 281"/>
                <a:gd name="T33" fmla="*/ 389 h 771"/>
                <a:gd name="T34" fmla="*/ 179 w 281"/>
                <a:gd name="T35" fmla="*/ 367 h 771"/>
                <a:gd name="T36" fmla="*/ 188 w 281"/>
                <a:gd name="T37" fmla="*/ 342 h 771"/>
                <a:gd name="T38" fmla="*/ 190 w 281"/>
                <a:gd name="T39" fmla="*/ 340 h 771"/>
                <a:gd name="T40" fmla="*/ 190 w 281"/>
                <a:gd name="T41" fmla="*/ 338 h 771"/>
                <a:gd name="T42" fmla="*/ 190 w 281"/>
                <a:gd name="T43" fmla="*/ 338 h 771"/>
                <a:gd name="T44" fmla="*/ 217 w 281"/>
                <a:gd name="T45" fmla="*/ 261 h 771"/>
                <a:gd name="T46" fmla="*/ 219 w 281"/>
                <a:gd name="T47" fmla="*/ 248 h 771"/>
                <a:gd name="T48" fmla="*/ 219 w 281"/>
                <a:gd name="T49" fmla="*/ 237 h 771"/>
                <a:gd name="T50" fmla="*/ 217 w 281"/>
                <a:gd name="T51" fmla="*/ 212 h 771"/>
                <a:gd name="T52" fmla="*/ 206 w 281"/>
                <a:gd name="T53" fmla="*/ 177 h 771"/>
                <a:gd name="T54" fmla="*/ 192 w 281"/>
                <a:gd name="T55" fmla="*/ 144 h 771"/>
                <a:gd name="T56" fmla="*/ 230 w 281"/>
                <a:gd name="T57" fmla="*/ 0 h 771"/>
                <a:gd name="T58" fmla="*/ 224 w 281"/>
                <a:gd name="T59" fmla="*/ 0 h 771"/>
                <a:gd name="T60" fmla="*/ 223 w 281"/>
                <a:gd name="T61" fmla="*/ 2 h 771"/>
                <a:gd name="T62" fmla="*/ 215 w 281"/>
                <a:gd name="T63" fmla="*/ 0 h 771"/>
                <a:gd name="T64" fmla="*/ 212 w 281"/>
                <a:gd name="T65" fmla="*/ 0 h 771"/>
                <a:gd name="T66" fmla="*/ 210 w 281"/>
                <a:gd name="T67" fmla="*/ 2 h 771"/>
                <a:gd name="T68" fmla="*/ 190 w 281"/>
                <a:gd name="T69" fmla="*/ 7 h 771"/>
                <a:gd name="T70" fmla="*/ 173 w 281"/>
                <a:gd name="T71" fmla="*/ 18 h 771"/>
                <a:gd name="T72" fmla="*/ 159 w 281"/>
                <a:gd name="T73" fmla="*/ 37 h 771"/>
                <a:gd name="T74" fmla="*/ 153 w 281"/>
                <a:gd name="T75" fmla="*/ 49 h 771"/>
                <a:gd name="T76" fmla="*/ 144 w 281"/>
                <a:gd name="T77" fmla="*/ 91 h 771"/>
                <a:gd name="T78" fmla="*/ 170 w 281"/>
                <a:gd name="T79" fmla="*/ 40 h 771"/>
                <a:gd name="T80" fmla="*/ 175 w 281"/>
                <a:gd name="T81" fmla="*/ 31 h 771"/>
                <a:gd name="T82" fmla="*/ 197 w 281"/>
                <a:gd name="T83" fmla="*/ 17 h 771"/>
                <a:gd name="T84" fmla="*/ 232 w 281"/>
                <a:gd name="T85" fmla="*/ 6 h 771"/>
                <a:gd name="T86" fmla="*/ 281 w 281"/>
                <a:gd name="T87" fmla="*/ 40 h 771"/>
                <a:gd name="T88" fmla="*/ 279 w 281"/>
                <a:gd name="T89" fmla="*/ 31 h 771"/>
                <a:gd name="T90" fmla="*/ 279 w 281"/>
                <a:gd name="T91" fmla="*/ 31 h 771"/>
                <a:gd name="T92" fmla="*/ 270 w 281"/>
                <a:gd name="T93" fmla="*/ 22 h 771"/>
                <a:gd name="T94" fmla="*/ 246 w 281"/>
                <a:gd name="T95" fmla="*/ 4 h 771"/>
                <a:gd name="T96" fmla="*/ 230 w 281"/>
                <a:gd name="T97" fmla="*/ 0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1" h="771">
                  <a:moveTo>
                    <a:pt x="192" y="144"/>
                  </a:moveTo>
                  <a:lnTo>
                    <a:pt x="170" y="175"/>
                  </a:lnTo>
                  <a:lnTo>
                    <a:pt x="139" y="163"/>
                  </a:lnTo>
                  <a:lnTo>
                    <a:pt x="139" y="163"/>
                  </a:lnTo>
                  <a:lnTo>
                    <a:pt x="135" y="265"/>
                  </a:lnTo>
                  <a:lnTo>
                    <a:pt x="131" y="321"/>
                  </a:lnTo>
                  <a:lnTo>
                    <a:pt x="126" y="380"/>
                  </a:lnTo>
                  <a:lnTo>
                    <a:pt x="120" y="440"/>
                  </a:lnTo>
                  <a:lnTo>
                    <a:pt x="109" y="499"/>
                  </a:lnTo>
                  <a:lnTo>
                    <a:pt x="97" y="555"/>
                  </a:lnTo>
                  <a:lnTo>
                    <a:pt x="89" y="583"/>
                  </a:lnTo>
                  <a:lnTo>
                    <a:pt x="80" y="610"/>
                  </a:lnTo>
                  <a:lnTo>
                    <a:pt x="80" y="610"/>
                  </a:lnTo>
                  <a:lnTo>
                    <a:pt x="55" y="668"/>
                  </a:lnTo>
                  <a:lnTo>
                    <a:pt x="29" y="721"/>
                  </a:lnTo>
                  <a:lnTo>
                    <a:pt x="14" y="747"/>
                  </a:lnTo>
                  <a:lnTo>
                    <a:pt x="0" y="771"/>
                  </a:lnTo>
                  <a:lnTo>
                    <a:pt x="0" y="771"/>
                  </a:lnTo>
                  <a:lnTo>
                    <a:pt x="16" y="761"/>
                  </a:lnTo>
                  <a:lnTo>
                    <a:pt x="33" y="751"/>
                  </a:lnTo>
                  <a:lnTo>
                    <a:pt x="49" y="736"/>
                  </a:lnTo>
                  <a:lnTo>
                    <a:pt x="64" y="721"/>
                  </a:lnTo>
                  <a:lnTo>
                    <a:pt x="80" y="703"/>
                  </a:lnTo>
                  <a:lnTo>
                    <a:pt x="93" y="685"/>
                  </a:lnTo>
                  <a:lnTo>
                    <a:pt x="106" y="661"/>
                  </a:lnTo>
                  <a:lnTo>
                    <a:pt x="119" y="637"/>
                  </a:lnTo>
                  <a:lnTo>
                    <a:pt x="119" y="637"/>
                  </a:lnTo>
                  <a:lnTo>
                    <a:pt x="135" y="595"/>
                  </a:lnTo>
                  <a:lnTo>
                    <a:pt x="150" y="552"/>
                  </a:lnTo>
                  <a:lnTo>
                    <a:pt x="175" y="462"/>
                  </a:lnTo>
                  <a:lnTo>
                    <a:pt x="175" y="462"/>
                  </a:lnTo>
                  <a:lnTo>
                    <a:pt x="173" y="436"/>
                  </a:lnTo>
                  <a:lnTo>
                    <a:pt x="173" y="411"/>
                  </a:lnTo>
                  <a:lnTo>
                    <a:pt x="175" y="389"/>
                  </a:lnTo>
                  <a:lnTo>
                    <a:pt x="179" y="367"/>
                  </a:lnTo>
                  <a:lnTo>
                    <a:pt x="179" y="367"/>
                  </a:lnTo>
                  <a:lnTo>
                    <a:pt x="188" y="342"/>
                  </a:lnTo>
                  <a:lnTo>
                    <a:pt x="188" y="342"/>
                  </a:lnTo>
                  <a:lnTo>
                    <a:pt x="188" y="342"/>
                  </a:lnTo>
                  <a:lnTo>
                    <a:pt x="190" y="340"/>
                  </a:lnTo>
                  <a:lnTo>
                    <a:pt x="190" y="340"/>
                  </a:lnTo>
                  <a:lnTo>
                    <a:pt x="190" y="338"/>
                  </a:lnTo>
                  <a:lnTo>
                    <a:pt x="190" y="338"/>
                  </a:lnTo>
                  <a:lnTo>
                    <a:pt x="190" y="338"/>
                  </a:lnTo>
                  <a:lnTo>
                    <a:pt x="188" y="338"/>
                  </a:lnTo>
                  <a:lnTo>
                    <a:pt x="217" y="261"/>
                  </a:lnTo>
                  <a:lnTo>
                    <a:pt x="217" y="261"/>
                  </a:lnTo>
                  <a:lnTo>
                    <a:pt x="219" y="248"/>
                  </a:lnTo>
                  <a:lnTo>
                    <a:pt x="219" y="237"/>
                  </a:lnTo>
                  <a:lnTo>
                    <a:pt x="219" y="237"/>
                  </a:lnTo>
                  <a:lnTo>
                    <a:pt x="219" y="225"/>
                  </a:lnTo>
                  <a:lnTo>
                    <a:pt x="217" y="212"/>
                  </a:lnTo>
                  <a:lnTo>
                    <a:pt x="212" y="192"/>
                  </a:lnTo>
                  <a:lnTo>
                    <a:pt x="206" y="177"/>
                  </a:lnTo>
                  <a:lnTo>
                    <a:pt x="204" y="172"/>
                  </a:lnTo>
                  <a:lnTo>
                    <a:pt x="192" y="144"/>
                  </a:lnTo>
                  <a:close/>
                  <a:moveTo>
                    <a:pt x="230" y="0"/>
                  </a:moveTo>
                  <a:lnTo>
                    <a:pt x="230" y="0"/>
                  </a:lnTo>
                  <a:lnTo>
                    <a:pt x="224" y="0"/>
                  </a:lnTo>
                  <a:lnTo>
                    <a:pt x="224" y="0"/>
                  </a:lnTo>
                  <a:lnTo>
                    <a:pt x="223" y="2"/>
                  </a:lnTo>
                  <a:lnTo>
                    <a:pt x="223" y="2"/>
                  </a:lnTo>
                  <a:lnTo>
                    <a:pt x="215" y="0"/>
                  </a:lnTo>
                  <a:lnTo>
                    <a:pt x="215" y="0"/>
                  </a:lnTo>
                  <a:lnTo>
                    <a:pt x="212" y="0"/>
                  </a:lnTo>
                  <a:lnTo>
                    <a:pt x="212" y="0"/>
                  </a:lnTo>
                  <a:lnTo>
                    <a:pt x="210" y="2"/>
                  </a:lnTo>
                  <a:lnTo>
                    <a:pt x="210" y="2"/>
                  </a:lnTo>
                  <a:lnTo>
                    <a:pt x="197" y="4"/>
                  </a:lnTo>
                  <a:lnTo>
                    <a:pt x="190" y="7"/>
                  </a:lnTo>
                  <a:lnTo>
                    <a:pt x="182" y="11"/>
                  </a:lnTo>
                  <a:lnTo>
                    <a:pt x="173" y="18"/>
                  </a:lnTo>
                  <a:lnTo>
                    <a:pt x="166" y="26"/>
                  </a:lnTo>
                  <a:lnTo>
                    <a:pt x="159" y="37"/>
                  </a:lnTo>
                  <a:lnTo>
                    <a:pt x="153" y="49"/>
                  </a:lnTo>
                  <a:lnTo>
                    <a:pt x="153" y="49"/>
                  </a:lnTo>
                  <a:lnTo>
                    <a:pt x="148" y="66"/>
                  </a:lnTo>
                  <a:lnTo>
                    <a:pt x="144" y="91"/>
                  </a:lnTo>
                  <a:lnTo>
                    <a:pt x="144" y="91"/>
                  </a:lnTo>
                  <a:lnTo>
                    <a:pt x="170" y="40"/>
                  </a:lnTo>
                  <a:lnTo>
                    <a:pt x="170" y="40"/>
                  </a:lnTo>
                  <a:lnTo>
                    <a:pt x="175" y="31"/>
                  </a:lnTo>
                  <a:lnTo>
                    <a:pt x="186" y="24"/>
                  </a:lnTo>
                  <a:lnTo>
                    <a:pt x="197" y="17"/>
                  </a:lnTo>
                  <a:lnTo>
                    <a:pt x="210" y="11"/>
                  </a:lnTo>
                  <a:lnTo>
                    <a:pt x="232" y="6"/>
                  </a:lnTo>
                  <a:lnTo>
                    <a:pt x="241" y="2"/>
                  </a:lnTo>
                  <a:lnTo>
                    <a:pt x="281" y="40"/>
                  </a:lnTo>
                  <a:lnTo>
                    <a:pt x="281" y="40"/>
                  </a:lnTo>
                  <a:lnTo>
                    <a:pt x="279" y="31"/>
                  </a:lnTo>
                  <a:lnTo>
                    <a:pt x="279" y="31"/>
                  </a:lnTo>
                  <a:lnTo>
                    <a:pt x="279" y="31"/>
                  </a:lnTo>
                  <a:lnTo>
                    <a:pt x="270" y="22"/>
                  </a:lnTo>
                  <a:lnTo>
                    <a:pt x="270" y="22"/>
                  </a:lnTo>
                  <a:lnTo>
                    <a:pt x="257" y="11"/>
                  </a:lnTo>
                  <a:lnTo>
                    <a:pt x="246" y="4"/>
                  </a:lnTo>
                  <a:lnTo>
                    <a:pt x="237" y="0"/>
                  </a:lnTo>
                  <a:lnTo>
                    <a:pt x="230" y="0"/>
                  </a:lnTo>
                  <a:close/>
                </a:path>
              </a:pathLst>
            </a:custGeom>
            <a:solidFill>
              <a:srgbClr val="9B0F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30" name="Freeform 135">
              <a:extLst>
                <a:ext uri="{FF2B5EF4-FFF2-40B4-BE49-F238E27FC236}">
                  <a16:creationId xmlns:a16="http://schemas.microsoft.com/office/drawing/2014/main" xmlns="" id="{6169F866-7292-4F8D-BCA1-ECF3E4851BA0}"/>
                </a:ext>
              </a:extLst>
            </p:cNvPr>
            <p:cNvSpPr>
              <a:spLocks/>
            </p:cNvSpPr>
            <p:nvPr/>
          </p:nvSpPr>
          <p:spPr bwMode="auto">
            <a:xfrm>
              <a:off x="4579938" y="3024189"/>
              <a:ext cx="347663" cy="995363"/>
            </a:xfrm>
            <a:custGeom>
              <a:avLst/>
              <a:gdLst>
                <a:gd name="T0" fmla="*/ 192 w 219"/>
                <a:gd name="T1" fmla="*/ 0 h 627"/>
                <a:gd name="T2" fmla="*/ 170 w 219"/>
                <a:gd name="T3" fmla="*/ 31 h 627"/>
                <a:gd name="T4" fmla="*/ 139 w 219"/>
                <a:gd name="T5" fmla="*/ 19 h 627"/>
                <a:gd name="T6" fmla="*/ 139 w 219"/>
                <a:gd name="T7" fmla="*/ 19 h 627"/>
                <a:gd name="T8" fmla="*/ 135 w 219"/>
                <a:gd name="T9" fmla="*/ 121 h 627"/>
                <a:gd name="T10" fmla="*/ 131 w 219"/>
                <a:gd name="T11" fmla="*/ 177 h 627"/>
                <a:gd name="T12" fmla="*/ 126 w 219"/>
                <a:gd name="T13" fmla="*/ 236 h 627"/>
                <a:gd name="T14" fmla="*/ 120 w 219"/>
                <a:gd name="T15" fmla="*/ 296 h 627"/>
                <a:gd name="T16" fmla="*/ 109 w 219"/>
                <a:gd name="T17" fmla="*/ 355 h 627"/>
                <a:gd name="T18" fmla="*/ 97 w 219"/>
                <a:gd name="T19" fmla="*/ 411 h 627"/>
                <a:gd name="T20" fmla="*/ 89 w 219"/>
                <a:gd name="T21" fmla="*/ 439 h 627"/>
                <a:gd name="T22" fmla="*/ 80 w 219"/>
                <a:gd name="T23" fmla="*/ 466 h 627"/>
                <a:gd name="T24" fmla="*/ 80 w 219"/>
                <a:gd name="T25" fmla="*/ 466 h 627"/>
                <a:gd name="T26" fmla="*/ 55 w 219"/>
                <a:gd name="T27" fmla="*/ 524 h 627"/>
                <a:gd name="T28" fmla="*/ 29 w 219"/>
                <a:gd name="T29" fmla="*/ 577 h 627"/>
                <a:gd name="T30" fmla="*/ 14 w 219"/>
                <a:gd name="T31" fmla="*/ 603 h 627"/>
                <a:gd name="T32" fmla="*/ 0 w 219"/>
                <a:gd name="T33" fmla="*/ 627 h 627"/>
                <a:gd name="T34" fmla="*/ 0 w 219"/>
                <a:gd name="T35" fmla="*/ 627 h 627"/>
                <a:gd name="T36" fmla="*/ 16 w 219"/>
                <a:gd name="T37" fmla="*/ 617 h 627"/>
                <a:gd name="T38" fmla="*/ 33 w 219"/>
                <a:gd name="T39" fmla="*/ 607 h 627"/>
                <a:gd name="T40" fmla="*/ 49 w 219"/>
                <a:gd name="T41" fmla="*/ 592 h 627"/>
                <a:gd name="T42" fmla="*/ 64 w 219"/>
                <a:gd name="T43" fmla="*/ 577 h 627"/>
                <a:gd name="T44" fmla="*/ 80 w 219"/>
                <a:gd name="T45" fmla="*/ 559 h 627"/>
                <a:gd name="T46" fmla="*/ 93 w 219"/>
                <a:gd name="T47" fmla="*/ 541 h 627"/>
                <a:gd name="T48" fmla="*/ 106 w 219"/>
                <a:gd name="T49" fmla="*/ 517 h 627"/>
                <a:gd name="T50" fmla="*/ 119 w 219"/>
                <a:gd name="T51" fmla="*/ 493 h 627"/>
                <a:gd name="T52" fmla="*/ 119 w 219"/>
                <a:gd name="T53" fmla="*/ 493 h 627"/>
                <a:gd name="T54" fmla="*/ 135 w 219"/>
                <a:gd name="T55" fmla="*/ 451 h 627"/>
                <a:gd name="T56" fmla="*/ 150 w 219"/>
                <a:gd name="T57" fmla="*/ 408 h 627"/>
                <a:gd name="T58" fmla="*/ 175 w 219"/>
                <a:gd name="T59" fmla="*/ 318 h 627"/>
                <a:gd name="T60" fmla="*/ 175 w 219"/>
                <a:gd name="T61" fmla="*/ 318 h 627"/>
                <a:gd name="T62" fmla="*/ 173 w 219"/>
                <a:gd name="T63" fmla="*/ 292 h 627"/>
                <a:gd name="T64" fmla="*/ 173 w 219"/>
                <a:gd name="T65" fmla="*/ 267 h 627"/>
                <a:gd name="T66" fmla="*/ 175 w 219"/>
                <a:gd name="T67" fmla="*/ 245 h 627"/>
                <a:gd name="T68" fmla="*/ 179 w 219"/>
                <a:gd name="T69" fmla="*/ 223 h 627"/>
                <a:gd name="T70" fmla="*/ 179 w 219"/>
                <a:gd name="T71" fmla="*/ 223 h 627"/>
                <a:gd name="T72" fmla="*/ 188 w 219"/>
                <a:gd name="T73" fmla="*/ 198 h 627"/>
                <a:gd name="T74" fmla="*/ 188 w 219"/>
                <a:gd name="T75" fmla="*/ 198 h 627"/>
                <a:gd name="T76" fmla="*/ 188 w 219"/>
                <a:gd name="T77" fmla="*/ 198 h 627"/>
                <a:gd name="T78" fmla="*/ 190 w 219"/>
                <a:gd name="T79" fmla="*/ 196 h 627"/>
                <a:gd name="T80" fmla="*/ 190 w 219"/>
                <a:gd name="T81" fmla="*/ 196 h 627"/>
                <a:gd name="T82" fmla="*/ 190 w 219"/>
                <a:gd name="T83" fmla="*/ 194 h 627"/>
                <a:gd name="T84" fmla="*/ 190 w 219"/>
                <a:gd name="T85" fmla="*/ 194 h 627"/>
                <a:gd name="T86" fmla="*/ 190 w 219"/>
                <a:gd name="T87" fmla="*/ 194 h 627"/>
                <a:gd name="T88" fmla="*/ 188 w 219"/>
                <a:gd name="T89" fmla="*/ 194 h 627"/>
                <a:gd name="T90" fmla="*/ 217 w 219"/>
                <a:gd name="T91" fmla="*/ 117 h 627"/>
                <a:gd name="T92" fmla="*/ 217 w 219"/>
                <a:gd name="T93" fmla="*/ 117 h 627"/>
                <a:gd name="T94" fmla="*/ 219 w 219"/>
                <a:gd name="T95" fmla="*/ 104 h 627"/>
                <a:gd name="T96" fmla="*/ 219 w 219"/>
                <a:gd name="T97" fmla="*/ 93 h 627"/>
                <a:gd name="T98" fmla="*/ 219 w 219"/>
                <a:gd name="T99" fmla="*/ 93 h 627"/>
                <a:gd name="T100" fmla="*/ 219 w 219"/>
                <a:gd name="T101" fmla="*/ 81 h 627"/>
                <a:gd name="T102" fmla="*/ 217 w 219"/>
                <a:gd name="T103" fmla="*/ 68 h 627"/>
                <a:gd name="T104" fmla="*/ 212 w 219"/>
                <a:gd name="T105" fmla="*/ 48 h 627"/>
                <a:gd name="T106" fmla="*/ 206 w 219"/>
                <a:gd name="T107" fmla="*/ 33 h 627"/>
                <a:gd name="T108" fmla="*/ 204 w 219"/>
                <a:gd name="T109" fmla="*/ 28 h 627"/>
                <a:gd name="T110" fmla="*/ 192 w 219"/>
                <a:gd name="T111" fmla="*/ 0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9" h="627">
                  <a:moveTo>
                    <a:pt x="192" y="0"/>
                  </a:moveTo>
                  <a:lnTo>
                    <a:pt x="170" y="31"/>
                  </a:lnTo>
                  <a:lnTo>
                    <a:pt x="139" y="19"/>
                  </a:lnTo>
                  <a:lnTo>
                    <a:pt x="139" y="19"/>
                  </a:lnTo>
                  <a:lnTo>
                    <a:pt x="135" y="121"/>
                  </a:lnTo>
                  <a:lnTo>
                    <a:pt x="131" y="177"/>
                  </a:lnTo>
                  <a:lnTo>
                    <a:pt x="126" y="236"/>
                  </a:lnTo>
                  <a:lnTo>
                    <a:pt x="120" y="296"/>
                  </a:lnTo>
                  <a:lnTo>
                    <a:pt x="109" y="355"/>
                  </a:lnTo>
                  <a:lnTo>
                    <a:pt x="97" y="411"/>
                  </a:lnTo>
                  <a:lnTo>
                    <a:pt x="89" y="439"/>
                  </a:lnTo>
                  <a:lnTo>
                    <a:pt x="80" y="466"/>
                  </a:lnTo>
                  <a:lnTo>
                    <a:pt x="80" y="466"/>
                  </a:lnTo>
                  <a:lnTo>
                    <a:pt x="55" y="524"/>
                  </a:lnTo>
                  <a:lnTo>
                    <a:pt x="29" y="577"/>
                  </a:lnTo>
                  <a:lnTo>
                    <a:pt x="14" y="603"/>
                  </a:lnTo>
                  <a:lnTo>
                    <a:pt x="0" y="627"/>
                  </a:lnTo>
                  <a:lnTo>
                    <a:pt x="0" y="627"/>
                  </a:lnTo>
                  <a:lnTo>
                    <a:pt x="16" y="617"/>
                  </a:lnTo>
                  <a:lnTo>
                    <a:pt x="33" y="607"/>
                  </a:lnTo>
                  <a:lnTo>
                    <a:pt x="49" y="592"/>
                  </a:lnTo>
                  <a:lnTo>
                    <a:pt x="64" y="577"/>
                  </a:lnTo>
                  <a:lnTo>
                    <a:pt x="80" y="559"/>
                  </a:lnTo>
                  <a:lnTo>
                    <a:pt x="93" y="541"/>
                  </a:lnTo>
                  <a:lnTo>
                    <a:pt x="106" y="517"/>
                  </a:lnTo>
                  <a:lnTo>
                    <a:pt x="119" y="493"/>
                  </a:lnTo>
                  <a:lnTo>
                    <a:pt x="119" y="493"/>
                  </a:lnTo>
                  <a:lnTo>
                    <a:pt x="135" y="451"/>
                  </a:lnTo>
                  <a:lnTo>
                    <a:pt x="150" y="408"/>
                  </a:lnTo>
                  <a:lnTo>
                    <a:pt x="175" y="318"/>
                  </a:lnTo>
                  <a:lnTo>
                    <a:pt x="175" y="318"/>
                  </a:lnTo>
                  <a:lnTo>
                    <a:pt x="173" y="292"/>
                  </a:lnTo>
                  <a:lnTo>
                    <a:pt x="173" y="267"/>
                  </a:lnTo>
                  <a:lnTo>
                    <a:pt x="175" y="245"/>
                  </a:lnTo>
                  <a:lnTo>
                    <a:pt x="179" y="223"/>
                  </a:lnTo>
                  <a:lnTo>
                    <a:pt x="179" y="223"/>
                  </a:lnTo>
                  <a:lnTo>
                    <a:pt x="188" y="198"/>
                  </a:lnTo>
                  <a:lnTo>
                    <a:pt x="188" y="198"/>
                  </a:lnTo>
                  <a:lnTo>
                    <a:pt x="188" y="198"/>
                  </a:lnTo>
                  <a:lnTo>
                    <a:pt x="190" y="196"/>
                  </a:lnTo>
                  <a:lnTo>
                    <a:pt x="190" y="196"/>
                  </a:lnTo>
                  <a:lnTo>
                    <a:pt x="190" y="194"/>
                  </a:lnTo>
                  <a:lnTo>
                    <a:pt x="190" y="194"/>
                  </a:lnTo>
                  <a:lnTo>
                    <a:pt x="190" y="194"/>
                  </a:lnTo>
                  <a:lnTo>
                    <a:pt x="188" y="194"/>
                  </a:lnTo>
                  <a:lnTo>
                    <a:pt x="217" y="117"/>
                  </a:lnTo>
                  <a:lnTo>
                    <a:pt x="217" y="117"/>
                  </a:lnTo>
                  <a:lnTo>
                    <a:pt x="219" y="104"/>
                  </a:lnTo>
                  <a:lnTo>
                    <a:pt x="219" y="93"/>
                  </a:lnTo>
                  <a:lnTo>
                    <a:pt x="219" y="93"/>
                  </a:lnTo>
                  <a:lnTo>
                    <a:pt x="219" y="81"/>
                  </a:lnTo>
                  <a:lnTo>
                    <a:pt x="217" y="68"/>
                  </a:lnTo>
                  <a:lnTo>
                    <a:pt x="212" y="48"/>
                  </a:lnTo>
                  <a:lnTo>
                    <a:pt x="206" y="33"/>
                  </a:lnTo>
                  <a:lnTo>
                    <a:pt x="204" y="28"/>
                  </a:lnTo>
                  <a:lnTo>
                    <a:pt x="1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31" name="Freeform 136">
              <a:extLst>
                <a:ext uri="{FF2B5EF4-FFF2-40B4-BE49-F238E27FC236}">
                  <a16:creationId xmlns:a16="http://schemas.microsoft.com/office/drawing/2014/main" xmlns="" id="{C2129D03-4F7F-498E-BEAA-59185E53203B}"/>
                </a:ext>
              </a:extLst>
            </p:cNvPr>
            <p:cNvSpPr>
              <a:spLocks/>
            </p:cNvSpPr>
            <p:nvPr/>
          </p:nvSpPr>
          <p:spPr bwMode="auto">
            <a:xfrm>
              <a:off x="4808538" y="2795589"/>
              <a:ext cx="217488" cy="144463"/>
            </a:xfrm>
            <a:custGeom>
              <a:avLst/>
              <a:gdLst>
                <a:gd name="T0" fmla="*/ 86 w 137"/>
                <a:gd name="T1" fmla="*/ 0 h 91"/>
                <a:gd name="T2" fmla="*/ 86 w 137"/>
                <a:gd name="T3" fmla="*/ 0 h 91"/>
                <a:gd name="T4" fmla="*/ 80 w 137"/>
                <a:gd name="T5" fmla="*/ 0 h 91"/>
                <a:gd name="T6" fmla="*/ 80 w 137"/>
                <a:gd name="T7" fmla="*/ 0 h 91"/>
                <a:gd name="T8" fmla="*/ 79 w 137"/>
                <a:gd name="T9" fmla="*/ 2 h 91"/>
                <a:gd name="T10" fmla="*/ 79 w 137"/>
                <a:gd name="T11" fmla="*/ 2 h 91"/>
                <a:gd name="T12" fmla="*/ 71 w 137"/>
                <a:gd name="T13" fmla="*/ 0 h 91"/>
                <a:gd name="T14" fmla="*/ 71 w 137"/>
                <a:gd name="T15" fmla="*/ 0 h 91"/>
                <a:gd name="T16" fmla="*/ 68 w 137"/>
                <a:gd name="T17" fmla="*/ 0 h 91"/>
                <a:gd name="T18" fmla="*/ 68 w 137"/>
                <a:gd name="T19" fmla="*/ 0 h 91"/>
                <a:gd name="T20" fmla="*/ 66 w 137"/>
                <a:gd name="T21" fmla="*/ 2 h 91"/>
                <a:gd name="T22" fmla="*/ 66 w 137"/>
                <a:gd name="T23" fmla="*/ 2 h 91"/>
                <a:gd name="T24" fmla="*/ 53 w 137"/>
                <a:gd name="T25" fmla="*/ 4 h 91"/>
                <a:gd name="T26" fmla="*/ 46 w 137"/>
                <a:gd name="T27" fmla="*/ 7 h 91"/>
                <a:gd name="T28" fmla="*/ 38 w 137"/>
                <a:gd name="T29" fmla="*/ 11 h 91"/>
                <a:gd name="T30" fmla="*/ 29 w 137"/>
                <a:gd name="T31" fmla="*/ 18 h 91"/>
                <a:gd name="T32" fmla="*/ 22 w 137"/>
                <a:gd name="T33" fmla="*/ 26 h 91"/>
                <a:gd name="T34" fmla="*/ 15 w 137"/>
                <a:gd name="T35" fmla="*/ 37 h 91"/>
                <a:gd name="T36" fmla="*/ 9 w 137"/>
                <a:gd name="T37" fmla="*/ 49 h 91"/>
                <a:gd name="T38" fmla="*/ 9 w 137"/>
                <a:gd name="T39" fmla="*/ 49 h 91"/>
                <a:gd name="T40" fmla="*/ 4 w 137"/>
                <a:gd name="T41" fmla="*/ 66 h 91"/>
                <a:gd name="T42" fmla="*/ 0 w 137"/>
                <a:gd name="T43" fmla="*/ 91 h 91"/>
                <a:gd name="T44" fmla="*/ 0 w 137"/>
                <a:gd name="T45" fmla="*/ 91 h 91"/>
                <a:gd name="T46" fmla="*/ 26 w 137"/>
                <a:gd name="T47" fmla="*/ 40 h 91"/>
                <a:gd name="T48" fmla="*/ 26 w 137"/>
                <a:gd name="T49" fmla="*/ 40 h 91"/>
                <a:gd name="T50" fmla="*/ 31 w 137"/>
                <a:gd name="T51" fmla="*/ 31 h 91"/>
                <a:gd name="T52" fmla="*/ 42 w 137"/>
                <a:gd name="T53" fmla="*/ 24 h 91"/>
                <a:gd name="T54" fmla="*/ 53 w 137"/>
                <a:gd name="T55" fmla="*/ 17 h 91"/>
                <a:gd name="T56" fmla="*/ 66 w 137"/>
                <a:gd name="T57" fmla="*/ 11 h 91"/>
                <a:gd name="T58" fmla="*/ 88 w 137"/>
                <a:gd name="T59" fmla="*/ 6 h 91"/>
                <a:gd name="T60" fmla="*/ 97 w 137"/>
                <a:gd name="T61" fmla="*/ 2 h 91"/>
                <a:gd name="T62" fmla="*/ 137 w 137"/>
                <a:gd name="T63" fmla="*/ 40 h 91"/>
                <a:gd name="T64" fmla="*/ 137 w 137"/>
                <a:gd name="T65" fmla="*/ 40 h 91"/>
                <a:gd name="T66" fmla="*/ 135 w 137"/>
                <a:gd name="T67" fmla="*/ 31 h 91"/>
                <a:gd name="T68" fmla="*/ 135 w 137"/>
                <a:gd name="T69" fmla="*/ 31 h 91"/>
                <a:gd name="T70" fmla="*/ 135 w 137"/>
                <a:gd name="T71" fmla="*/ 31 h 91"/>
                <a:gd name="T72" fmla="*/ 126 w 137"/>
                <a:gd name="T73" fmla="*/ 22 h 91"/>
                <a:gd name="T74" fmla="*/ 126 w 137"/>
                <a:gd name="T75" fmla="*/ 22 h 91"/>
                <a:gd name="T76" fmla="*/ 113 w 137"/>
                <a:gd name="T77" fmla="*/ 11 h 91"/>
                <a:gd name="T78" fmla="*/ 102 w 137"/>
                <a:gd name="T79" fmla="*/ 4 h 91"/>
                <a:gd name="T80" fmla="*/ 93 w 137"/>
                <a:gd name="T81" fmla="*/ 0 h 91"/>
                <a:gd name="T82" fmla="*/ 86 w 137"/>
                <a:gd name="T8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7" h="91">
                  <a:moveTo>
                    <a:pt x="86" y="0"/>
                  </a:moveTo>
                  <a:lnTo>
                    <a:pt x="86" y="0"/>
                  </a:lnTo>
                  <a:lnTo>
                    <a:pt x="80" y="0"/>
                  </a:lnTo>
                  <a:lnTo>
                    <a:pt x="80" y="0"/>
                  </a:lnTo>
                  <a:lnTo>
                    <a:pt x="79" y="2"/>
                  </a:lnTo>
                  <a:lnTo>
                    <a:pt x="79" y="2"/>
                  </a:lnTo>
                  <a:lnTo>
                    <a:pt x="71" y="0"/>
                  </a:lnTo>
                  <a:lnTo>
                    <a:pt x="71" y="0"/>
                  </a:lnTo>
                  <a:lnTo>
                    <a:pt x="68" y="0"/>
                  </a:lnTo>
                  <a:lnTo>
                    <a:pt x="68" y="0"/>
                  </a:lnTo>
                  <a:lnTo>
                    <a:pt x="66" y="2"/>
                  </a:lnTo>
                  <a:lnTo>
                    <a:pt x="66" y="2"/>
                  </a:lnTo>
                  <a:lnTo>
                    <a:pt x="53" y="4"/>
                  </a:lnTo>
                  <a:lnTo>
                    <a:pt x="46" y="7"/>
                  </a:lnTo>
                  <a:lnTo>
                    <a:pt x="38" y="11"/>
                  </a:lnTo>
                  <a:lnTo>
                    <a:pt x="29" y="18"/>
                  </a:lnTo>
                  <a:lnTo>
                    <a:pt x="22" y="26"/>
                  </a:lnTo>
                  <a:lnTo>
                    <a:pt x="15" y="37"/>
                  </a:lnTo>
                  <a:lnTo>
                    <a:pt x="9" y="49"/>
                  </a:lnTo>
                  <a:lnTo>
                    <a:pt x="9" y="49"/>
                  </a:lnTo>
                  <a:lnTo>
                    <a:pt x="4" y="66"/>
                  </a:lnTo>
                  <a:lnTo>
                    <a:pt x="0" y="91"/>
                  </a:lnTo>
                  <a:lnTo>
                    <a:pt x="0" y="91"/>
                  </a:lnTo>
                  <a:lnTo>
                    <a:pt x="26" y="40"/>
                  </a:lnTo>
                  <a:lnTo>
                    <a:pt x="26" y="40"/>
                  </a:lnTo>
                  <a:lnTo>
                    <a:pt x="31" y="31"/>
                  </a:lnTo>
                  <a:lnTo>
                    <a:pt x="42" y="24"/>
                  </a:lnTo>
                  <a:lnTo>
                    <a:pt x="53" y="17"/>
                  </a:lnTo>
                  <a:lnTo>
                    <a:pt x="66" y="11"/>
                  </a:lnTo>
                  <a:lnTo>
                    <a:pt x="88" y="6"/>
                  </a:lnTo>
                  <a:lnTo>
                    <a:pt x="97" y="2"/>
                  </a:lnTo>
                  <a:lnTo>
                    <a:pt x="137" y="40"/>
                  </a:lnTo>
                  <a:lnTo>
                    <a:pt x="137" y="40"/>
                  </a:lnTo>
                  <a:lnTo>
                    <a:pt x="135" y="31"/>
                  </a:lnTo>
                  <a:lnTo>
                    <a:pt x="135" y="31"/>
                  </a:lnTo>
                  <a:lnTo>
                    <a:pt x="135" y="31"/>
                  </a:lnTo>
                  <a:lnTo>
                    <a:pt x="126" y="22"/>
                  </a:lnTo>
                  <a:lnTo>
                    <a:pt x="126" y="22"/>
                  </a:lnTo>
                  <a:lnTo>
                    <a:pt x="113" y="11"/>
                  </a:lnTo>
                  <a:lnTo>
                    <a:pt x="102" y="4"/>
                  </a:lnTo>
                  <a:lnTo>
                    <a:pt x="93" y="0"/>
                  </a:lnTo>
                  <a:lnTo>
                    <a:pt x="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32" name="Freeform 137">
              <a:extLst>
                <a:ext uri="{FF2B5EF4-FFF2-40B4-BE49-F238E27FC236}">
                  <a16:creationId xmlns:a16="http://schemas.microsoft.com/office/drawing/2014/main" xmlns="" id="{A18FBA3F-B982-4D2F-8EB7-D7FB8B66227C}"/>
                </a:ext>
              </a:extLst>
            </p:cNvPr>
            <p:cNvSpPr>
              <a:spLocks/>
            </p:cNvSpPr>
            <p:nvPr/>
          </p:nvSpPr>
          <p:spPr bwMode="auto">
            <a:xfrm>
              <a:off x="4997451" y="3922714"/>
              <a:ext cx="103188" cy="501650"/>
            </a:xfrm>
            <a:custGeom>
              <a:avLst/>
              <a:gdLst>
                <a:gd name="T0" fmla="*/ 0 w 65"/>
                <a:gd name="T1" fmla="*/ 241 h 316"/>
                <a:gd name="T2" fmla="*/ 0 w 65"/>
                <a:gd name="T3" fmla="*/ 241 h 316"/>
                <a:gd name="T4" fmla="*/ 0 w 65"/>
                <a:gd name="T5" fmla="*/ 227 h 316"/>
                <a:gd name="T6" fmla="*/ 2 w 65"/>
                <a:gd name="T7" fmla="*/ 210 h 316"/>
                <a:gd name="T8" fmla="*/ 3 w 65"/>
                <a:gd name="T9" fmla="*/ 181 h 316"/>
                <a:gd name="T10" fmla="*/ 3 w 65"/>
                <a:gd name="T11" fmla="*/ 181 h 316"/>
                <a:gd name="T12" fmla="*/ 5 w 65"/>
                <a:gd name="T13" fmla="*/ 176 h 316"/>
                <a:gd name="T14" fmla="*/ 5 w 65"/>
                <a:gd name="T15" fmla="*/ 176 h 316"/>
                <a:gd name="T16" fmla="*/ 25 w 65"/>
                <a:gd name="T17" fmla="*/ 99 h 316"/>
                <a:gd name="T18" fmla="*/ 42 w 65"/>
                <a:gd name="T19" fmla="*/ 41 h 316"/>
                <a:gd name="T20" fmla="*/ 49 w 65"/>
                <a:gd name="T21" fmla="*/ 17 h 316"/>
                <a:gd name="T22" fmla="*/ 55 w 65"/>
                <a:gd name="T23" fmla="*/ 2 h 316"/>
                <a:gd name="T24" fmla="*/ 55 w 65"/>
                <a:gd name="T25" fmla="*/ 2 h 316"/>
                <a:gd name="T26" fmla="*/ 55 w 65"/>
                <a:gd name="T27" fmla="*/ 0 h 316"/>
                <a:gd name="T28" fmla="*/ 55 w 65"/>
                <a:gd name="T29" fmla="*/ 0 h 316"/>
                <a:gd name="T30" fmla="*/ 55 w 65"/>
                <a:gd name="T31" fmla="*/ 42 h 316"/>
                <a:gd name="T32" fmla="*/ 55 w 65"/>
                <a:gd name="T33" fmla="*/ 42 h 316"/>
                <a:gd name="T34" fmla="*/ 51 w 65"/>
                <a:gd name="T35" fmla="*/ 81 h 316"/>
                <a:gd name="T36" fmla="*/ 45 w 65"/>
                <a:gd name="T37" fmla="*/ 119 h 316"/>
                <a:gd name="T38" fmla="*/ 45 w 65"/>
                <a:gd name="T39" fmla="*/ 119 h 316"/>
                <a:gd name="T40" fmla="*/ 38 w 65"/>
                <a:gd name="T41" fmla="*/ 161 h 316"/>
                <a:gd name="T42" fmla="*/ 34 w 65"/>
                <a:gd name="T43" fmla="*/ 198 h 316"/>
                <a:gd name="T44" fmla="*/ 36 w 65"/>
                <a:gd name="T45" fmla="*/ 230 h 316"/>
                <a:gd name="T46" fmla="*/ 38 w 65"/>
                <a:gd name="T47" fmla="*/ 243 h 316"/>
                <a:gd name="T48" fmla="*/ 40 w 65"/>
                <a:gd name="T49" fmla="*/ 254 h 316"/>
                <a:gd name="T50" fmla="*/ 40 w 65"/>
                <a:gd name="T51" fmla="*/ 254 h 316"/>
                <a:gd name="T52" fmla="*/ 47 w 65"/>
                <a:gd name="T53" fmla="*/ 271 h 316"/>
                <a:gd name="T54" fmla="*/ 53 w 65"/>
                <a:gd name="T55" fmla="*/ 283 h 316"/>
                <a:gd name="T56" fmla="*/ 65 w 65"/>
                <a:gd name="T57" fmla="*/ 298 h 316"/>
                <a:gd name="T58" fmla="*/ 65 w 65"/>
                <a:gd name="T59" fmla="*/ 298 h 316"/>
                <a:gd name="T60" fmla="*/ 65 w 65"/>
                <a:gd name="T61" fmla="*/ 302 h 316"/>
                <a:gd name="T62" fmla="*/ 65 w 65"/>
                <a:gd name="T63" fmla="*/ 302 h 316"/>
                <a:gd name="T64" fmla="*/ 64 w 65"/>
                <a:gd name="T65" fmla="*/ 307 h 316"/>
                <a:gd name="T66" fmla="*/ 58 w 65"/>
                <a:gd name="T67" fmla="*/ 311 h 316"/>
                <a:gd name="T68" fmla="*/ 51 w 65"/>
                <a:gd name="T69" fmla="*/ 314 h 316"/>
                <a:gd name="T70" fmla="*/ 44 w 65"/>
                <a:gd name="T71" fmla="*/ 316 h 316"/>
                <a:gd name="T72" fmla="*/ 44 w 65"/>
                <a:gd name="T73" fmla="*/ 316 h 316"/>
                <a:gd name="T74" fmla="*/ 38 w 65"/>
                <a:gd name="T75" fmla="*/ 314 h 316"/>
                <a:gd name="T76" fmla="*/ 33 w 65"/>
                <a:gd name="T77" fmla="*/ 311 h 316"/>
                <a:gd name="T78" fmla="*/ 18 w 65"/>
                <a:gd name="T79" fmla="*/ 296 h 316"/>
                <a:gd name="T80" fmla="*/ 0 w 65"/>
                <a:gd name="T81" fmla="*/ 274 h 316"/>
                <a:gd name="T82" fmla="*/ 0 w 65"/>
                <a:gd name="T83" fmla="*/ 274 h 316"/>
                <a:gd name="T84" fmla="*/ 0 w 65"/>
                <a:gd name="T85" fmla="*/ 241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 h="316">
                  <a:moveTo>
                    <a:pt x="0" y="241"/>
                  </a:moveTo>
                  <a:lnTo>
                    <a:pt x="0" y="241"/>
                  </a:lnTo>
                  <a:lnTo>
                    <a:pt x="0" y="227"/>
                  </a:lnTo>
                  <a:lnTo>
                    <a:pt x="2" y="210"/>
                  </a:lnTo>
                  <a:lnTo>
                    <a:pt x="3" y="181"/>
                  </a:lnTo>
                  <a:lnTo>
                    <a:pt x="3" y="181"/>
                  </a:lnTo>
                  <a:lnTo>
                    <a:pt x="5" y="176"/>
                  </a:lnTo>
                  <a:lnTo>
                    <a:pt x="5" y="176"/>
                  </a:lnTo>
                  <a:lnTo>
                    <a:pt x="25" y="99"/>
                  </a:lnTo>
                  <a:lnTo>
                    <a:pt x="42" y="41"/>
                  </a:lnTo>
                  <a:lnTo>
                    <a:pt x="49" y="17"/>
                  </a:lnTo>
                  <a:lnTo>
                    <a:pt x="55" y="2"/>
                  </a:lnTo>
                  <a:lnTo>
                    <a:pt x="55" y="2"/>
                  </a:lnTo>
                  <a:lnTo>
                    <a:pt x="55" y="0"/>
                  </a:lnTo>
                  <a:lnTo>
                    <a:pt x="55" y="0"/>
                  </a:lnTo>
                  <a:lnTo>
                    <a:pt x="55" y="42"/>
                  </a:lnTo>
                  <a:lnTo>
                    <a:pt x="55" y="42"/>
                  </a:lnTo>
                  <a:lnTo>
                    <a:pt x="51" y="81"/>
                  </a:lnTo>
                  <a:lnTo>
                    <a:pt x="45" y="119"/>
                  </a:lnTo>
                  <a:lnTo>
                    <a:pt x="45" y="119"/>
                  </a:lnTo>
                  <a:lnTo>
                    <a:pt x="38" y="161"/>
                  </a:lnTo>
                  <a:lnTo>
                    <a:pt x="34" y="198"/>
                  </a:lnTo>
                  <a:lnTo>
                    <a:pt x="36" y="230"/>
                  </a:lnTo>
                  <a:lnTo>
                    <a:pt x="38" y="243"/>
                  </a:lnTo>
                  <a:lnTo>
                    <a:pt x="40" y="254"/>
                  </a:lnTo>
                  <a:lnTo>
                    <a:pt x="40" y="254"/>
                  </a:lnTo>
                  <a:lnTo>
                    <a:pt x="47" y="271"/>
                  </a:lnTo>
                  <a:lnTo>
                    <a:pt x="53" y="283"/>
                  </a:lnTo>
                  <a:lnTo>
                    <a:pt x="65" y="298"/>
                  </a:lnTo>
                  <a:lnTo>
                    <a:pt x="65" y="298"/>
                  </a:lnTo>
                  <a:lnTo>
                    <a:pt x="65" y="302"/>
                  </a:lnTo>
                  <a:lnTo>
                    <a:pt x="65" y="302"/>
                  </a:lnTo>
                  <a:lnTo>
                    <a:pt x="64" y="307"/>
                  </a:lnTo>
                  <a:lnTo>
                    <a:pt x="58" y="311"/>
                  </a:lnTo>
                  <a:lnTo>
                    <a:pt x="51" y="314"/>
                  </a:lnTo>
                  <a:lnTo>
                    <a:pt x="44" y="316"/>
                  </a:lnTo>
                  <a:lnTo>
                    <a:pt x="44" y="316"/>
                  </a:lnTo>
                  <a:lnTo>
                    <a:pt x="38" y="314"/>
                  </a:lnTo>
                  <a:lnTo>
                    <a:pt x="33" y="311"/>
                  </a:lnTo>
                  <a:lnTo>
                    <a:pt x="18" y="296"/>
                  </a:lnTo>
                  <a:lnTo>
                    <a:pt x="0" y="274"/>
                  </a:lnTo>
                  <a:lnTo>
                    <a:pt x="0" y="274"/>
                  </a:lnTo>
                  <a:lnTo>
                    <a:pt x="0" y="241"/>
                  </a:lnTo>
                  <a:close/>
                </a:path>
              </a:pathLst>
            </a:custGeom>
            <a:solidFill>
              <a:srgbClr val="C59B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33" name="Freeform 138">
              <a:extLst>
                <a:ext uri="{FF2B5EF4-FFF2-40B4-BE49-F238E27FC236}">
                  <a16:creationId xmlns:a16="http://schemas.microsoft.com/office/drawing/2014/main" xmlns="" id="{11794506-9F01-476C-BF52-6B19EE439AD3}"/>
                </a:ext>
              </a:extLst>
            </p:cNvPr>
            <p:cNvSpPr>
              <a:spLocks/>
            </p:cNvSpPr>
            <p:nvPr/>
          </p:nvSpPr>
          <p:spPr bwMode="auto">
            <a:xfrm>
              <a:off x="4997451" y="3922714"/>
              <a:ext cx="103188" cy="501650"/>
            </a:xfrm>
            <a:custGeom>
              <a:avLst/>
              <a:gdLst>
                <a:gd name="T0" fmla="*/ 0 w 65"/>
                <a:gd name="T1" fmla="*/ 241 h 316"/>
                <a:gd name="T2" fmla="*/ 0 w 65"/>
                <a:gd name="T3" fmla="*/ 241 h 316"/>
                <a:gd name="T4" fmla="*/ 0 w 65"/>
                <a:gd name="T5" fmla="*/ 227 h 316"/>
                <a:gd name="T6" fmla="*/ 2 w 65"/>
                <a:gd name="T7" fmla="*/ 210 h 316"/>
                <a:gd name="T8" fmla="*/ 3 w 65"/>
                <a:gd name="T9" fmla="*/ 181 h 316"/>
                <a:gd name="T10" fmla="*/ 3 w 65"/>
                <a:gd name="T11" fmla="*/ 181 h 316"/>
                <a:gd name="T12" fmla="*/ 5 w 65"/>
                <a:gd name="T13" fmla="*/ 176 h 316"/>
                <a:gd name="T14" fmla="*/ 5 w 65"/>
                <a:gd name="T15" fmla="*/ 176 h 316"/>
                <a:gd name="T16" fmla="*/ 25 w 65"/>
                <a:gd name="T17" fmla="*/ 99 h 316"/>
                <a:gd name="T18" fmla="*/ 42 w 65"/>
                <a:gd name="T19" fmla="*/ 41 h 316"/>
                <a:gd name="T20" fmla="*/ 49 w 65"/>
                <a:gd name="T21" fmla="*/ 17 h 316"/>
                <a:gd name="T22" fmla="*/ 55 w 65"/>
                <a:gd name="T23" fmla="*/ 2 h 316"/>
                <a:gd name="T24" fmla="*/ 55 w 65"/>
                <a:gd name="T25" fmla="*/ 2 h 316"/>
                <a:gd name="T26" fmla="*/ 55 w 65"/>
                <a:gd name="T27" fmla="*/ 0 h 316"/>
                <a:gd name="T28" fmla="*/ 55 w 65"/>
                <a:gd name="T29" fmla="*/ 0 h 316"/>
                <a:gd name="T30" fmla="*/ 55 w 65"/>
                <a:gd name="T31" fmla="*/ 42 h 316"/>
                <a:gd name="T32" fmla="*/ 55 w 65"/>
                <a:gd name="T33" fmla="*/ 42 h 316"/>
                <a:gd name="T34" fmla="*/ 51 w 65"/>
                <a:gd name="T35" fmla="*/ 81 h 316"/>
                <a:gd name="T36" fmla="*/ 45 w 65"/>
                <a:gd name="T37" fmla="*/ 119 h 316"/>
                <a:gd name="T38" fmla="*/ 45 w 65"/>
                <a:gd name="T39" fmla="*/ 119 h 316"/>
                <a:gd name="T40" fmla="*/ 38 w 65"/>
                <a:gd name="T41" fmla="*/ 161 h 316"/>
                <a:gd name="T42" fmla="*/ 34 w 65"/>
                <a:gd name="T43" fmla="*/ 198 h 316"/>
                <a:gd name="T44" fmla="*/ 36 w 65"/>
                <a:gd name="T45" fmla="*/ 230 h 316"/>
                <a:gd name="T46" fmla="*/ 38 w 65"/>
                <a:gd name="T47" fmla="*/ 243 h 316"/>
                <a:gd name="T48" fmla="*/ 40 w 65"/>
                <a:gd name="T49" fmla="*/ 254 h 316"/>
                <a:gd name="T50" fmla="*/ 40 w 65"/>
                <a:gd name="T51" fmla="*/ 254 h 316"/>
                <a:gd name="T52" fmla="*/ 47 w 65"/>
                <a:gd name="T53" fmla="*/ 271 h 316"/>
                <a:gd name="T54" fmla="*/ 53 w 65"/>
                <a:gd name="T55" fmla="*/ 283 h 316"/>
                <a:gd name="T56" fmla="*/ 65 w 65"/>
                <a:gd name="T57" fmla="*/ 298 h 316"/>
                <a:gd name="T58" fmla="*/ 65 w 65"/>
                <a:gd name="T59" fmla="*/ 298 h 316"/>
                <a:gd name="T60" fmla="*/ 65 w 65"/>
                <a:gd name="T61" fmla="*/ 302 h 316"/>
                <a:gd name="T62" fmla="*/ 65 w 65"/>
                <a:gd name="T63" fmla="*/ 302 h 316"/>
                <a:gd name="T64" fmla="*/ 64 w 65"/>
                <a:gd name="T65" fmla="*/ 307 h 316"/>
                <a:gd name="T66" fmla="*/ 58 w 65"/>
                <a:gd name="T67" fmla="*/ 311 h 316"/>
                <a:gd name="T68" fmla="*/ 51 w 65"/>
                <a:gd name="T69" fmla="*/ 314 h 316"/>
                <a:gd name="T70" fmla="*/ 44 w 65"/>
                <a:gd name="T71" fmla="*/ 316 h 316"/>
                <a:gd name="T72" fmla="*/ 44 w 65"/>
                <a:gd name="T73" fmla="*/ 316 h 316"/>
                <a:gd name="T74" fmla="*/ 38 w 65"/>
                <a:gd name="T75" fmla="*/ 314 h 316"/>
                <a:gd name="T76" fmla="*/ 33 w 65"/>
                <a:gd name="T77" fmla="*/ 311 h 316"/>
                <a:gd name="T78" fmla="*/ 18 w 65"/>
                <a:gd name="T79" fmla="*/ 296 h 316"/>
                <a:gd name="T80" fmla="*/ 0 w 65"/>
                <a:gd name="T81" fmla="*/ 274 h 316"/>
                <a:gd name="T82" fmla="*/ 0 w 65"/>
                <a:gd name="T83" fmla="*/ 274 h 316"/>
                <a:gd name="T84" fmla="*/ 0 w 65"/>
                <a:gd name="T85" fmla="*/ 241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 h="316">
                  <a:moveTo>
                    <a:pt x="0" y="241"/>
                  </a:moveTo>
                  <a:lnTo>
                    <a:pt x="0" y="241"/>
                  </a:lnTo>
                  <a:lnTo>
                    <a:pt x="0" y="227"/>
                  </a:lnTo>
                  <a:lnTo>
                    <a:pt x="2" y="210"/>
                  </a:lnTo>
                  <a:lnTo>
                    <a:pt x="3" y="181"/>
                  </a:lnTo>
                  <a:lnTo>
                    <a:pt x="3" y="181"/>
                  </a:lnTo>
                  <a:lnTo>
                    <a:pt x="5" y="176"/>
                  </a:lnTo>
                  <a:lnTo>
                    <a:pt x="5" y="176"/>
                  </a:lnTo>
                  <a:lnTo>
                    <a:pt x="25" y="99"/>
                  </a:lnTo>
                  <a:lnTo>
                    <a:pt x="42" y="41"/>
                  </a:lnTo>
                  <a:lnTo>
                    <a:pt x="49" y="17"/>
                  </a:lnTo>
                  <a:lnTo>
                    <a:pt x="55" y="2"/>
                  </a:lnTo>
                  <a:lnTo>
                    <a:pt x="55" y="2"/>
                  </a:lnTo>
                  <a:lnTo>
                    <a:pt x="55" y="0"/>
                  </a:lnTo>
                  <a:lnTo>
                    <a:pt x="55" y="0"/>
                  </a:lnTo>
                  <a:lnTo>
                    <a:pt x="55" y="42"/>
                  </a:lnTo>
                  <a:lnTo>
                    <a:pt x="55" y="42"/>
                  </a:lnTo>
                  <a:lnTo>
                    <a:pt x="51" y="81"/>
                  </a:lnTo>
                  <a:lnTo>
                    <a:pt x="45" y="119"/>
                  </a:lnTo>
                  <a:lnTo>
                    <a:pt x="45" y="119"/>
                  </a:lnTo>
                  <a:lnTo>
                    <a:pt x="38" y="161"/>
                  </a:lnTo>
                  <a:lnTo>
                    <a:pt x="34" y="198"/>
                  </a:lnTo>
                  <a:lnTo>
                    <a:pt x="36" y="230"/>
                  </a:lnTo>
                  <a:lnTo>
                    <a:pt x="38" y="243"/>
                  </a:lnTo>
                  <a:lnTo>
                    <a:pt x="40" y="254"/>
                  </a:lnTo>
                  <a:lnTo>
                    <a:pt x="40" y="254"/>
                  </a:lnTo>
                  <a:lnTo>
                    <a:pt x="47" y="271"/>
                  </a:lnTo>
                  <a:lnTo>
                    <a:pt x="53" y="283"/>
                  </a:lnTo>
                  <a:lnTo>
                    <a:pt x="65" y="298"/>
                  </a:lnTo>
                  <a:lnTo>
                    <a:pt x="65" y="298"/>
                  </a:lnTo>
                  <a:lnTo>
                    <a:pt x="65" y="302"/>
                  </a:lnTo>
                  <a:lnTo>
                    <a:pt x="65" y="302"/>
                  </a:lnTo>
                  <a:lnTo>
                    <a:pt x="64" y="307"/>
                  </a:lnTo>
                  <a:lnTo>
                    <a:pt x="58" y="311"/>
                  </a:lnTo>
                  <a:lnTo>
                    <a:pt x="51" y="314"/>
                  </a:lnTo>
                  <a:lnTo>
                    <a:pt x="44" y="316"/>
                  </a:lnTo>
                  <a:lnTo>
                    <a:pt x="44" y="316"/>
                  </a:lnTo>
                  <a:lnTo>
                    <a:pt x="38" y="314"/>
                  </a:lnTo>
                  <a:lnTo>
                    <a:pt x="33" y="311"/>
                  </a:lnTo>
                  <a:lnTo>
                    <a:pt x="18" y="296"/>
                  </a:lnTo>
                  <a:lnTo>
                    <a:pt x="0" y="274"/>
                  </a:lnTo>
                  <a:lnTo>
                    <a:pt x="0" y="274"/>
                  </a:lnTo>
                  <a:lnTo>
                    <a:pt x="0" y="24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34" name="Freeform 139">
              <a:extLst>
                <a:ext uri="{FF2B5EF4-FFF2-40B4-BE49-F238E27FC236}">
                  <a16:creationId xmlns:a16="http://schemas.microsoft.com/office/drawing/2014/main" xmlns="" id="{912EE040-1434-4C30-9BCD-B4811C0976CB}"/>
                </a:ext>
              </a:extLst>
            </p:cNvPr>
            <p:cNvSpPr>
              <a:spLocks/>
            </p:cNvSpPr>
            <p:nvPr/>
          </p:nvSpPr>
          <p:spPr bwMode="auto">
            <a:xfrm>
              <a:off x="4903788" y="3827464"/>
              <a:ext cx="209550" cy="617538"/>
            </a:xfrm>
            <a:custGeom>
              <a:avLst/>
              <a:gdLst>
                <a:gd name="T0" fmla="*/ 30 w 132"/>
                <a:gd name="T1" fmla="*/ 389 h 389"/>
                <a:gd name="T2" fmla="*/ 30 w 132"/>
                <a:gd name="T3" fmla="*/ 389 h 389"/>
                <a:gd name="T4" fmla="*/ 30 w 132"/>
                <a:gd name="T5" fmla="*/ 389 h 389"/>
                <a:gd name="T6" fmla="*/ 24 w 132"/>
                <a:gd name="T7" fmla="*/ 387 h 389"/>
                <a:gd name="T8" fmla="*/ 19 w 132"/>
                <a:gd name="T9" fmla="*/ 380 h 389"/>
                <a:gd name="T10" fmla="*/ 9 w 132"/>
                <a:gd name="T11" fmla="*/ 363 h 389"/>
                <a:gd name="T12" fmla="*/ 9 w 132"/>
                <a:gd name="T13" fmla="*/ 363 h 389"/>
                <a:gd name="T14" fmla="*/ 6 w 132"/>
                <a:gd name="T15" fmla="*/ 353 h 389"/>
                <a:gd name="T16" fmla="*/ 2 w 132"/>
                <a:gd name="T17" fmla="*/ 340 h 389"/>
                <a:gd name="T18" fmla="*/ 0 w 132"/>
                <a:gd name="T19" fmla="*/ 312 h 389"/>
                <a:gd name="T20" fmla="*/ 2 w 132"/>
                <a:gd name="T21" fmla="*/ 292 h 389"/>
                <a:gd name="T22" fmla="*/ 4 w 132"/>
                <a:gd name="T23" fmla="*/ 281 h 389"/>
                <a:gd name="T24" fmla="*/ 4 w 132"/>
                <a:gd name="T25" fmla="*/ 281 h 389"/>
                <a:gd name="T26" fmla="*/ 9 w 132"/>
                <a:gd name="T27" fmla="*/ 274 h 389"/>
                <a:gd name="T28" fmla="*/ 9 w 132"/>
                <a:gd name="T29" fmla="*/ 274 h 389"/>
                <a:gd name="T30" fmla="*/ 13 w 132"/>
                <a:gd name="T31" fmla="*/ 267 h 389"/>
                <a:gd name="T32" fmla="*/ 17 w 132"/>
                <a:gd name="T33" fmla="*/ 254 h 389"/>
                <a:gd name="T34" fmla="*/ 20 w 132"/>
                <a:gd name="T35" fmla="*/ 216 h 389"/>
                <a:gd name="T36" fmla="*/ 24 w 132"/>
                <a:gd name="T37" fmla="*/ 164 h 389"/>
                <a:gd name="T38" fmla="*/ 26 w 132"/>
                <a:gd name="T39" fmla="*/ 106 h 389"/>
                <a:gd name="T40" fmla="*/ 26 w 132"/>
                <a:gd name="T41" fmla="*/ 106 h 389"/>
                <a:gd name="T42" fmla="*/ 24 w 132"/>
                <a:gd name="T43" fmla="*/ 99 h 389"/>
                <a:gd name="T44" fmla="*/ 26 w 132"/>
                <a:gd name="T45" fmla="*/ 77 h 389"/>
                <a:gd name="T46" fmla="*/ 28 w 132"/>
                <a:gd name="T47" fmla="*/ 64 h 389"/>
                <a:gd name="T48" fmla="*/ 31 w 132"/>
                <a:gd name="T49" fmla="*/ 49 h 389"/>
                <a:gd name="T50" fmla="*/ 37 w 132"/>
                <a:gd name="T51" fmla="*/ 35 h 389"/>
                <a:gd name="T52" fmla="*/ 46 w 132"/>
                <a:gd name="T53" fmla="*/ 18 h 389"/>
                <a:gd name="T54" fmla="*/ 46 w 132"/>
                <a:gd name="T55" fmla="*/ 18 h 389"/>
                <a:gd name="T56" fmla="*/ 51 w 132"/>
                <a:gd name="T57" fmla="*/ 13 h 389"/>
                <a:gd name="T58" fmla="*/ 59 w 132"/>
                <a:gd name="T59" fmla="*/ 7 h 389"/>
                <a:gd name="T60" fmla="*/ 64 w 132"/>
                <a:gd name="T61" fmla="*/ 4 h 389"/>
                <a:gd name="T62" fmla="*/ 72 w 132"/>
                <a:gd name="T63" fmla="*/ 2 h 389"/>
                <a:gd name="T64" fmla="*/ 86 w 132"/>
                <a:gd name="T65" fmla="*/ 0 h 389"/>
                <a:gd name="T66" fmla="*/ 99 w 132"/>
                <a:gd name="T67" fmla="*/ 2 h 389"/>
                <a:gd name="T68" fmla="*/ 112 w 132"/>
                <a:gd name="T69" fmla="*/ 6 h 389"/>
                <a:gd name="T70" fmla="*/ 123 w 132"/>
                <a:gd name="T71" fmla="*/ 11 h 389"/>
                <a:gd name="T72" fmla="*/ 132 w 132"/>
                <a:gd name="T73" fmla="*/ 15 h 389"/>
                <a:gd name="T74" fmla="*/ 132 w 132"/>
                <a:gd name="T75" fmla="*/ 15 h 389"/>
                <a:gd name="T76" fmla="*/ 128 w 132"/>
                <a:gd name="T77" fmla="*/ 27 h 389"/>
                <a:gd name="T78" fmla="*/ 114 w 132"/>
                <a:gd name="T79" fmla="*/ 60 h 389"/>
                <a:gd name="T80" fmla="*/ 114 w 132"/>
                <a:gd name="T81" fmla="*/ 60 h 389"/>
                <a:gd name="T82" fmla="*/ 114 w 132"/>
                <a:gd name="T83" fmla="*/ 62 h 389"/>
                <a:gd name="T84" fmla="*/ 114 w 132"/>
                <a:gd name="T85" fmla="*/ 62 h 389"/>
                <a:gd name="T86" fmla="*/ 108 w 132"/>
                <a:gd name="T87" fmla="*/ 77 h 389"/>
                <a:gd name="T88" fmla="*/ 101 w 132"/>
                <a:gd name="T89" fmla="*/ 101 h 389"/>
                <a:gd name="T90" fmla="*/ 84 w 132"/>
                <a:gd name="T91" fmla="*/ 159 h 389"/>
                <a:gd name="T92" fmla="*/ 64 w 132"/>
                <a:gd name="T93" fmla="*/ 236 h 389"/>
                <a:gd name="T94" fmla="*/ 64 w 132"/>
                <a:gd name="T95" fmla="*/ 236 h 389"/>
                <a:gd name="T96" fmla="*/ 61 w 132"/>
                <a:gd name="T97" fmla="*/ 261 h 389"/>
                <a:gd name="T98" fmla="*/ 59 w 132"/>
                <a:gd name="T99" fmla="*/ 281 h 389"/>
                <a:gd name="T100" fmla="*/ 59 w 132"/>
                <a:gd name="T101" fmla="*/ 301 h 389"/>
                <a:gd name="T102" fmla="*/ 59 w 132"/>
                <a:gd name="T103" fmla="*/ 301 h 389"/>
                <a:gd name="T104" fmla="*/ 59 w 132"/>
                <a:gd name="T105" fmla="*/ 325 h 389"/>
                <a:gd name="T106" fmla="*/ 57 w 132"/>
                <a:gd name="T107" fmla="*/ 349 h 389"/>
                <a:gd name="T108" fmla="*/ 57 w 132"/>
                <a:gd name="T109" fmla="*/ 349 h 389"/>
                <a:gd name="T110" fmla="*/ 59 w 132"/>
                <a:gd name="T111" fmla="*/ 360 h 389"/>
                <a:gd name="T112" fmla="*/ 61 w 132"/>
                <a:gd name="T113" fmla="*/ 371 h 389"/>
                <a:gd name="T114" fmla="*/ 61 w 132"/>
                <a:gd name="T115" fmla="*/ 371 h 389"/>
                <a:gd name="T116" fmla="*/ 66 w 132"/>
                <a:gd name="T117" fmla="*/ 380 h 389"/>
                <a:gd name="T118" fmla="*/ 61 w 132"/>
                <a:gd name="T119" fmla="*/ 385 h 389"/>
                <a:gd name="T120" fmla="*/ 30 w 132"/>
                <a:gd name="T121" fmla="*/ 38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389">
                  <a:moveTo>
                    <a:pt x="30" y="389"/>
                  </a:moveTo>
                  <a:lnTo>
                    <a:pt x="30" y="389"/>
                  </a:lnTo>
                  <a:lnTo>
                    <a:pt x="30" y="389"/>
                  </a:lnTo>
                  <a:lnTo>
                    <a:pt x="24" y="387"/>
                  </a:lnTo>
                  <a:lnTo>
                    <a:pt x="19" y="380"/>
                  </a:lnTo>
                  <a:lnTo>
                    <a:pt x="9" y="363"/>
                  </a:lnTo>
                  <a:lnTo>
                    <a:pt x="9" y="363"/>
                  </a:lnTo>
                  <a:lnTo>
                    <a:pt x="6" y="353"/>
                  </a:lnTo>
                  <a:lnTo>
                    <a:pt x="2" y="340"/>
                  </a:lnTo>
                  <a:lnTo>
                    <a:pt x="0" y="312"/>
                  </a:lnTo>
                  <a:lnTo>
                    <a:pt x="2" y="292"/>
                  </a:lnTo>
                  <a:lnTo>
                    <a:pt x="4" y="281"/>
                  </a:lnTo>
                  <a:lnTo>
                    <a:pt x="4" y="281"/>
                  </a:lnTo>
                  <a:lnTo>
                    <a:pt x="9" y="274"/>
                  </a:lnTo>
                  <a:lnTo>
                    <a:pt x="9" y="274"/>
                  </a:lnTo>
                  <a:lnTo>
                    <a:pt x="13" y="267"/>
                  </a:lnTo>
                  <a:lnTo>
                    <a:pt x="17" y="254"/>
                  </a:lnTo>
                  <a:lnTo>
                    <a:pt x="20" y="216"/>
                  </a:lnTo>
                  <a:lnTo>
                    <a:pt x="24" y="164"/>
                  </a:lnTo>
                  <a:lnTo>
                    <a:pt x="26" y="106"/>
                  </a:lnTo>
                  <a:lnTo>
                    <a:pt x="26" y="106"/>
                  </a:lnTo>
                  <a:lnTo>
                    <a:pt x="24" y="99"/>
                  </a:lnTo>
                  <a:lnTo>
                    <a:pt x="26" y="77"/>
                  </a:lnTo>
                  <a:lnTo>
                    <a:pt x="28" y="64"/>
                  </a:lnTo>
                  <a:lnTo>
                    <a:pt x="31" y="49"/>
                  </a:lnTo>
                  <a:lnTo>
                    <a:pt x="37" y="35"/>
                  </a:lnTo>
                  <a:lnTo>
                    <a:pt x="46" y="18"/>
                  </a:lnTo>
                  <a:lnTo>
                    <a:pt x="46" y="18"/>
                  </a:lnTo>
                  <a:lnTo>
                    <a:pt x="51" y="13"/>
                  </a:lnTo>
                  <a:lnTo>
                    <a:pt x="59" y="7"/>
                  </a:lnTo>
                  <a:lnTo>
                    <a:pt x="64" y="4"/>
                  </a:lnTo>
                  <a:lnTo>
                    <a:pt x="72" y="2"/>
                  </a:lnTo>
                  <a:lnTo>
                    <a:pt x="86" y="0"/>
                  </a:lnTo>
                  <a:lnTo>
                    <a:pt x="99" y="2"/>
                  </a:lnTo>
                  <a:lnTo>
                    <a:pt x="112" y="6"/>
                  </a:lnTo>
                  <a:lnTo>
                    <a:pt x="123" y="11"/>
                  </a:lnTo>
                  <a:lnTo>
                    <a:pt x="132" y="15"/>
                  </a:lnTo>
                  <a:lnTo>
                    <a:pt x="132" y="15"/>
                  </a:lnTo>
                  <a:lnTo>
                    <a:pt x="128" y="27"/>
                  </a:lnTo>
                  <a:lnTo>
                    <a:pt x="114" y="60"/>
                  </a:lnTo>
                  <a:lnTo>
                    <a:pt x="114" y="60"/>
                  </a:lnTo>
                  <a:lnTo>
                    <a:pt x="114" y="62"/>
                  </a:lnTo>
                  <a:lnTo>
                    <a:pt x="114" y="62"/>
                  </a:lnTo>
                  <a:lnTo>
                    <a:pt x="108" y="77"/>
                  </a:lnTo>
                  <a:lnTo>
                    <a:pt x="101" y="101"/>
                  </a:lnTo>
                  <a:lnTo>
                    <a:pt x="84" y="159"/>
                  </a:lnTo>
                  <a:lnTo>
                    <a:pt x="64" y="236"/>
                  </a:lnTo>
                  <a:lnTo>
                    <a:pt x="64" y="236"/>
                  </a:lnTo>
                  <a:lnTo>
                    <a:pt x="61" y="261"/>
                  </a:lnTo>
                  <a:lnTo>
                    <a:pt x="59" y="281"/>
                  </a:lnTo>
                  <a:lnTo>
                    <a:pt x="59" y="301"/>
                  </a:lnTo>
                  <a:lnTo>
                    <a:pt x="59" y="301"/>
                  </a:lnTo>
                  <a:lnTo>
                    <a:pt x="59" y="325"/>
                  </a:lnTo>
                  <a:lnTo>
                    <a:pt x="57" y="349"/>
                  </a:lnTo>
                  <a:lnTo>
                    <a:pt x="57" y="349"/>
                  </a:lnTo>
                  <a:lnTo>
                    <a:pt x="59" y="360"/>
                  </a:lnTo>
                  <a:lnTo>
                    <a:pt x="61" y="371"/>
                  </a:lnTo>
                  <a:lnTo>
                    <a:pt x="61" y="371"/>
                  </a:lnTo>
                  <a:lnTo>
                    <a:pt x="66" y="380"/>
                  </a:lnTo>
                  <a:lnTo>
                    <a:pt x="61" y="385"/>
                  </a:lnTo>
                  <a:lnTo>
                    <a:pt x="30" y="389"/>
                  </a:lnTo>
                  <a:close/>
                </a:path>
              </a:pathLst>
            </a:custGeom>
            <a:solidFill>
              <a:srgbClr val="C59B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35" name="Freeform 140">
              <a:extLst>
                <a:ext uri="{FF2B5EF4-FFF2-40B4-BE49-F238E27FC236}">
                  <a16:creationId xmlns:a16="http://schemas.microsoft.com/office/drawing/2014/main" xmlns="" id="{7AE6A5E0-2639-4A4C-B7A7-023954E59290}"/>
                </a:ext>
              </a:extLst>
            </p:cNvPr>
            <p:cNvSpPr>
              <a:spLocks/>
            </p:cNvSpPr>
            <p:nvPr/>
          </p:nvSpPr>
          <p:spPr bwMode="auto">
            <a:xfrm>
              <a:off x="4903788" y="3827464"/>
              <a:ext cx="209550" cy="617538"/>
            </a:xfrm>
            <a:custGeom>
              <a:avLst/>
              <a:gdLst>
                <a:gd name="T0" fmla="*/ 30 w 132"/>
                <a:gd name="T1" fmla="*/ 389 h 389"/>
                <a:gd name="T2" fmla="*/ 30 w 132"/>
                <a:gd name="T3" fmla="*/ 389 h 389"/>
                <a:gd name="T4" fmla="*/ 30 w 132"/>
                <a:gd name="T5" fmla="*/ 389 h 389"/>
                <a:gd name="T6" fmla="*/ 24 w 132"/>
                <a:gd name="T7" fmla="*/ 387 h 389"/>
                <a:gd name="T8" fmla="*/ 19 w 132"/>
                <a:gd name="T9" fmla="*/ 380 h 389"/>
                <a:gd name="T10" fmla="*/ 9 w 132"/>
                <a:gd name="T11" fmla="*/ 363 h 389"/>
                <a:gd name="T12" fmla="*/ 9 w 132"/>
                <a:gd name="T13" fmla="*/ 363 h 389"/>
                <a:gd name="T14" fmla="*/ 6 w 132"/>
                <a:gd name="T15" fmla="*/ 353 h 389"/>
                <a:gd name="T16" fmla="*/ 2 w 132"/>
                <a:gd name="T17" fmla="*/ 340 h 389"/>
                <a:gd name="T18" fmla="*/ 0 w 132"/>
                <a:gd name="T19" fmla="*/ 312 h 389"/>
                <a:gd name="T20" fmla="*/ 2 w 132"/>
                <a:gd name="T21" fmla="*/ 292 h 389"/>
                <a:gd name="T22" fmla="*/ 4 w 132"/>
                <a:gd name="T23" fmla="*/ 281 h 389"/>
                <a:gd name="T24" fmla="*/ 4 w 132"/>
                <a:gd name="T25" fmla="*/ 281 h 389"/>
                <a:gd name="T26" fmla="*/ 9 w 132"/>
                <a:gd name="T27" fmla="*/ 274 h 389"/>
                <a:gd name="T28" fmla="*/ 9 w 132"/>
                <a:gd name="T29" fmla="*/ 274 h 389"/>
                <a:gd name="T30" fmla="*/ 13 w 132"/>
                <a:gd name="T31" fmla="*/ 267 h 389"/>
                <a:gd name="T32" fmla="*/ 17 w 132"/>
                <a:gd name="T33" fmla="*/ 254 h 389"/>
                <a:gd name="T34" fmla="*/ 20 w 132"/>
                <a:gd name="T35" fmla="*/ 216 h 389"/>
                <a:gd name="T36" fmla="*/ 24 w 132"/>
                <a:gd name="T37" fmla="*/ 164 h 389"/>
                <a:gd name="T38" fmla="*/ 26 w 132"/>
                <a:gd name="T39" fmla="*/ 106 h 389"/>
                <a:gd name="T40" fmla="*/ 26 w 132"/>
                <a:gd name="T41" fmla="*/ 106 h 389"/>
                <a:gd name="T42" fmla="*/ 24 w 132"/>
                <a:gd name="T43" fmla="*/ 99 h 389"/>
                <a:gd name="T44" fmla="*/ 26 w 132"/>
                <a:gd name="T45" fmla="*/ 77 h 389"/>
                <a:gd name="T46" fmla="*/ 28 w 132"/>
                <a:gd name="T47" fmla="*/ 64 h 389"/>
                <a:gd name="T48" fmla="*/ 31 w 132"/>
                <a:gd name="T49" fmla="*/ 49 h 389"/>
                <a:gd name="T50" fmla="*/ 37 w 132"/>
                <a:gd name="T51" fmla="*/ 35 h 389"/>
                <a:gd name="T52" fmla="*/ 46 w 132"/>
                <a:gd name="T53" fmla="*/ 18 h 389"/>
                <a:gd name="T54" fmla="*/ 46 w 132"/>
                <a:gd name="T55" fmla="*/ 18 h 389"/>
                <a:gd name="T56" fmla="*/ 51 w 132"/>
                <a:gd name="T57" fmla="*/ 13 h 389"/>
                <a:gd name="T58" fmla="*/ 59 w 132"/>
                <a:gd name="T59" fmla="*/ 7 h 389"/>
                <a:gd name="T60" fmla="*/ 64 w 132"/>
                <a:gd name="T61" fmla="*/ 4 h 389"/>
                <a:gd name="T62" fmla="*/ 72 w 132"/>
                <a:gd name="T63" fmla="*/ 2 h 389"/>
                <a:gd name="T64" fmla="*/ 86 w 132"/>
                <a:gd name="T65" fmla="*/ 0 h 389"/>
                <a:gd name="T66" fmla="*/ 99 w 132"/>
                <a:gd name="T67" fmla="*/ 2 h 389"/>
                <a:gd name="T68" fmla="*/ 112 w 132"/>
                <a:gd name="T69" fmla="*/ 6 h 389"/>
                <a:gd name="T70" fmla="*/ 123 w 132"/>
                <a:gd name="T71" fmla="*/ 11 h 389"/>
                <a:gd name="T72" fmla="*/ 132 w 132"/>
                <a:gd name="T73" fmla="*/ 15 h 389"/>
                <a:gd name="T74" fmla="*/ 132 w 132"/>
                <a:gd name="T75" fmla="*/ 15 h 389"/>
                <a:gd name="T76" fmla="*/ 128 w 132"/>
                <a:gd name="T77" fmla="*/ 27 h 389"/>
                <a:gd name="T78" fmla="*/ 114 w 132"/>
                <a:gd name="T79" fmla="*/ 60 h 389"/>
                <a:gd name="T80" fmla="*/ 114 w 132"/>
                <a:gd name="T81" fmla="*/ 60 h 389"/>
                <a:gd name="T82" fmla="*/ 114 w 132"/>
                <a:gd name="T83" fmla="*/ 62 h 389"/>
                <a:gd name="T84" fmla="*/ 114 w 132"/>
                <a:gd name="T85" fmla="*/ 62 h 389"/>
                <a:gd name="T86" fmla="*/ 108 w 132"/>
                <a:gd name="T87" fmla="*/ 77 h 389"/>
                <a:gd name="T88" fmla="*/ 101 w 132"/>
                <a:gd name="T89" fmla="*/ 101 h 389"/>
                <a:gd name="T90" fmla="*/ 84 w 132"/>
                <a:gd name="T91" fmla="*/ 159 h 389"/>
                <a:gd name="T92" fmla="*/ 64 w 132"/>
                <a:gd name="T93" fmla="*/ 236 h 389"/>
                <a:gd name="T94" fmla="*/ 64 w 132"/>
                <a:gd name="T95" fmla="*/ 236 h 389"/>
                <a:gd name="T96" fmla="*/ 61 w 132"/>
                <a:gd name="T97" fmla="*/ 261 h 389"/>
                <a:gd name="T98" fmla="*/ 59 w 132"/>
                <a:gd name="T99" fmla="*/ 281 h 389"/>
                <a:gd name="T100" fmla="*/ 59 w 132"/>
                <a:gd name="T101" fmla="*/ 301 h 389"/>
                <a:gd name="T102" fmla="*/ 59 w 132"/>
                <a:gd name="T103" fmla="*/ 301 h 389"/>
                <a:gd name="T104" fmla="*/ 59 w 132"/>
                <a:gd name="T105" fmla="*/ 325 h 389"/>
                <a:gd name="T106" fmla="*/ 57 w 132"/>
                <a:gd name="T107" fmla="*/ 349 h 389"/>
                <a:gd name="T108" fmla="*/ 57 w 132"/>
                <a:gd name="T109" fmla="*/ 349 h 389"/>
                <a:gd name="T110" fmla="*/ 59 w 132"/>
                <a:gd name="T111" fmla="*/ 360 h 389"/>
                <a:gd name="T112" fmla="*/ 61 w 132"/>
                <a:gd name="T113" fmla="*/ 371 h 389"/>
                <a:gd name="T114" fmla="*/ 61 w 132"/>
                <a:gd name="T115" fmla="*/ 371 h 389"/>
                <a:gd name="T116" fmla="*/ 66 w 132"/>
                <a:gd name="T117" fmla="*/ 380 h 389"/>
                <a:gd name="T118" fmla="*/ 61 w 132"/>
                <a:gd name="T119" fmla="*/ 385 h 389"/>
                <a:gd name="T120" fmla="*/ 30 w 132"/>
                <a:gd name="T121" fmla="*/ 38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389">
                  <a:moveTo>
                    <a:pt x="30" y="389"/>
                  </a:moveTo>
                  <a:lnTo>
                    <a:pt x="30" y="389"/>
                  </a:lnTo>
                  <a:lnTo>
                    <a:pt x="30" y="389"/>
                  </a:lnTo>
                  <a:lnTo>
                    <a:pt x="24" y="387"/>
                  </a:lnTo>
                  <a:lnTo>
                    <a:pt x="19" y="380"/>
                  </a:lnTo>
                  <a:lnTo>
                    <a:pt x="9" y="363"/>
                  </a:lnTo>
                  <a:lnTo>
                    <a:pt x="9" y="363"/>
                  </a:lnTo>
                  <a:lnTo>
                    <a:pt x="6" y="353"/>
                  </a:lnTo>
                  <a:lnTo>
                    <a:pt x="2" y="340"/>
                  </a:lnTo>
                  <a:lnTo>
                    <a:pt x="0" y="312"/>
                  </a:lnTo>
                  <a:lnTo>
                    <a:pt x="2" y="292"/>
                  </a:lnTo>
                  <a:lnTo>
                    <a:pt x="4" y="281"/>
                  </a:lnTo>
                  <a:lnTo>
                    <a:pt x="4" y="281"/>
                  </a:lnTo>
                  <a:lnTo>
                    <a:pt x="9" y="274"/>
                  </a:lnTo>
                  <a:lnTo>
                    <a:pt x="9" y="274"/>
                  </a:lnTo>
                  <a:lnTo>
                    <a:pt x="13" y="267"/>
                  </a:lnTo>
                  <a:lnTo>
                    <a:pt x="17" y="254"/>
                  </a:lnTo>
                  <a:lnTo>
                    <a:pt x="20" y="216"/>
                  </a:lnTo>
                  <a:lnTo>
                    <a:pt x="24" y="164"/>
                  </a:lnTo>
                  <a:lnTo>
                    <a:pt x="26" y="106"/>
                  </a:lnTo>
                  <a:lnTo>
                    <a:pt x="26" y="106"/>
                  </a:lnTo>
                  <a:lnTo>
                    <a:pt x="24" y="99"/>
                  </a:lnTo>
                  <a:lnTo>
                    <a:pt x="26" y="77"/>
                  </a:lnTo>
                  <a:lnTo>
                    <a:pt x="28" y="64"/>
                  </a:lnTo>
                  <a:lnTo>
                    <a:pt x="31" y="49"/>
                  </a:lnTo>
                  <a:lnTo>
                    <a:pt x="37" y="35"/>
                  </a:lnTo>
                  <a:lnTo>
                    <a:pt x="46" y="18"/>
                  </a:lnTo>
                  <a:lnTo>
                    <a:pt x="46" y="18"/>
                  </a:lnTo>
                  <a:lnTo>
                    <a:pt x="51" y="13"/>
                  </a:lnTo>
                  <a:lnTo>
                    <a:pt x="59" y="7"/>
                  </a:lnTo>
                  <a:lnTo>
                    <a:pt x="64" y="4"/>
                  </a:lnTo>
                  <a:lnTo>
                    <a:pt x="72" y="2"/>
                  </a:lnTo>
                  <a:lnTo>
                    <a:pt x="86" y="0"/>
                  </a:lnTo>
                  <a:lnTo>
                    <a:pt x="99" y="2"/>
                  </a:lnTo>
                  <a:lnTo>
                    <a:pt x="112" y="6"/>
                  </a:lnTo>
                  <a:lnTo>
                    <a:pt x="123" y="11"/>
                  </a:lnTo>
                  <a:lnTo>
                    <a:pt x="132" y="15"/>
                  </a:lnTo>
                  <a:lnTo>
                    <a:pt x="132" y="15"/>
                  </a:lnTo>
                  <a:lnTo>
                    <a:pt x="128" y="27"/>
                  </a:lnTo>
                  <a:lnTo>
                    <a:pt x="114" y="60"/>
                  </a:lnTo>
                  <a:lnTo>
                    <a:pt x="114" y="60"/>
                  </a:lnTo>
                  <a:lnTo>
                    <a:pt x="114" y="62"/>
                  </a:lnTo>
                  <a:lnTo>
                    <a:pt x="114" y="62"/>
                  </a:lnTo>
                  <a:lnTo>
                    <a:pt x="108" y="77"/>
                  </a:lnTo>
                  <a:lnTo>
                    <a:pt x="101" y="101"/>
                  </a:lnTo>
                  <a:lnTo>
                    <a:pt x="84" y="159"/>
                  </a:lnTo>
                  <a:lnTo>
                    <a:pt x="64" y="236"/>
                  </a:lnTo>
                  <a:lnTo>
                    <a:pt x="64" y="236"/>
                  </a:lnTo>
                  <a:lnTo>
                    <a:pt x="61" y="261"/>
                  </a:lnTo>
                  <a:lnTo>
                    <a:pt x="59" y="281"/>
                  </a:lnTo>
                  <a:lnTo>
                    <a:pt x="59" y="301"/>
                  </a:lnTo>
                  <a:lnTo>
                    <a:pt x="59" y="301"/>
                  </a:lnTo>
                  <a:lnTo>
                    <a:pt x="59" y="325"/>
                  </a:lnTo>
                  <a:lnTo>
                    <a:pt x="57" y="349"/>
                  </a:lnTo>
                  <a:lnTo>
                    <a:pt x="57" y="349"/>
                  </a:lnTo>
                  <a:lnTo>
                    <a:pt x="59" y="360"/>
                  </a:lnTo>
                  <a:lnTo>
                    <a:pt x="61" y="371"/>
                  </a:lnTo>
                  <a:lnTo>
                    <a:pt x="61" y="371"/>
                  </a:lnTo>
                  <a:lnTo>
                    <a:pt x="66" y="380"/>
                  </a:lnTo>
                  <a:lnTo>
                    <a:pt x="61" y="385"/>
                  </a:lnTo>
                  <a:lnTo>
                    <a:pt x="30" y="38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36" name="Freeform 141">
              <a:extLst>
                <a:ext uri="{FF2B5EF4-FFF2-40B4-BE49-F238E27FC236}">
                  <a16:creationId xmlns:a16="http://schemas.microsoft.com/office/drawing/2014/main" xmlns="" id="{E8EF43FF-BD02-4E7C-B890-2C0D4E5D544B}"/>
                </a:ext>
              </a:extLst>
            </p:cNvPr>
            <p:cNvSpPr>
              <a:spLocks/>
            </p:cNvSpPr>
            <p:nvPr/>
          </p:nvSpPr>
          <p:spPr bwMode="auto">
            <a:xfrm>
              <a:off x="4881563" y="4273551"/>
              <a:ext cx="165100" cy="223838"/>
            </a:xfrm>
            <a:custGeom>
              <a:avLst/>
              <a:gdLst>
                <a:gd name="T0" fmla="*/ 98 w 104"/>
                <a:gd name="T1" fmla="*/ 141 h 141"/>
                <a:gd name="T2" fmla="*/ 98 w 104"/>
                <a:gd name="T3" fmla="*/ 141 h 141"/>
                <a:gd name="T4" fmla="*/ 89 w 104"/>
                <a:gd name="T5" fmla="*/ 141 h 141"/>
                <a:gd name="T6" fmla="*/ 78 w 104"/>
                <a:gd name="T7" fmla="*/ 139 h 141"/>
                <a:gd name="T8" fmla="*/ 65 w 104"/>
                <a:gd name="T9" fmla="*/ 135 h 141"/>
                <a:gd name="T10" fmla="*/ 53 w 104"/>
                <a:gd name="T11" fmla="*/ 130 h 141"/>
                <a:gd name="T12" fmla="*/ 42 w 104"/>
                <a:gd name="T13" fmla="*/ 124 h 141"/>
                <a:gd name="T14" fmla="*/ 31 w 104"/>
                <a:gd name="T15" fmla="*/ 117 h 141"/>
                <a:gd name="T16" fmla="*/ 22 w 104"/>
                <a:gd name="T17" fmla="*/ 110 h 141"/>
                <a:gd name="T18" fmla="*/ 16 w 104"/>
                <a:gd name="T19" fmla="*/ 101 h 141"/>
                <a:gd name="T20" fmla="*/ 16 w 104"/>
                <a:gd name="T21" fmla="*/ 101 h 141"/>
                <a:gd name="T22" fmla="*/ 13 w 104"/>
                <a:gd name="T23" fmla="*/ 93 h 141"/>
                <a:gd name="T24" fmla="*/ 11 w 104"/>
                <a:gd name="T25" fmla="*/ 82 h 141"/>
                <a:gd name="T26" fmla="*/ 9 w 104"/>
                <a:gd name="T27" fmla="*/ 130 h 141"/>
                <a:gd name="T28" fmla="*/ 2 w 104"/>
                <a:gd name="T29" fmla="*/ 130 h 141"/>
                <a:gd name="T30" fmla="*/ 2 w 104"/>
                <a:gd name="T31" fmla="*/ 44 h 141"/>
                <a:gd name="T32" fmla="*/ 2 w 104"/>
                <a:gd name="T33" fmla="*/ 44 h 141"/>
                <a:gd name="T34" fmla="*/ 0 w 104"/>
                <a:gd name="T35" fmla="*/ 39 h 141"/>
                <a:gd name="T36" fmla="*/ 0 w 104"/>
                <a:gd name="T37" fmla="*/ 39 h 141"/>
                <a:gd name="T38" fmla="*/ 2 w 104"/>
                <a:gd name="T39" fmla="*/ 31 h 141"/>
                <a:gd name="T40" fmla="*/ 5 w 104"/>
                <a:gd name="T41" fmla="*/ 22 h 141"/>
                <a:gd name="T42" fmla="*/ 18 w 104"/>
                <a:gd name="T43" fmla="*/ 0 h 141"/>
                <a:gd name="T44" fmla="*/ 18 w 104"/>
                <a:gd name="T45" fmla="*/ 0 h 141"/>
                <a:gd name="T46" fmla="*/ 16 w 104"/>
                <a:gd name="T47" fmla="*/ 11 h 141"/>
                <a:gd name="T48" fmla="*/ 14 w 104"/>
                <a:gd name="T49" fmla="*/ 31 h 141"/>
                <a:gd name="T50" fmla="*/ 16 w 104"/>
                <a:gd name="T51" fmla="*/ 59 h 141"/>
                <a:gd name="T52" fmla="*/ 20 w 104"/>
                <a:gd name="T53" fmla="*/ 72 h 141"/>
                <a:gd name="T54" fmla="*/ 23 w 104"/>
                <a:gd name="T55" fmla="*/ 82 h 141"/>
                <a:gd name="T56" fmla="*/ 23 w 104"/>
                <a:gd name="T57" fmla="*/ 82 h 141"/>
                <a:gd name="T58" fmla="*/ 29 w 104"/>
                <a:gd name="T59" fmla="*/ 92 h 141"/>
                <a:gd name="T60" fmla="*/ 33 w 104"/>
                <a:gd name="T61" fmla="*/ 99 h 141"/>
                <a:gd name="T62" fmla="*/ 38 w 104"/>
                <a:gd name="T63" fmla="*/ 103 h 141"/>
                <a:gd name="T64" fmla="*/ 42 w 104"/>
                <a:gd name="T65" fmla="*/ 104 h 141"/>
                <a:gd name="T66" fmla="*/ 47 w 104"/>
                <a:gd name="T67" fmla="*/ 106 h 141"/>
                <a:gd name="T68" fmla="*/ 49 w 104"/>
                <a:gd name="T69" fmla="*/ 106 h 141"/>
                <a:gd name="T70" fmla="*/ 75 w 104"/>
                <a:gd name="T71" fmla="*/ 104 h 141"/>
                <a:gd name="T72" fmla="*/ 80 w 104"/>
                <a:gd name="T73" fmla="*/ 99 h 141"/>
                <a:gd name="T74" fmla="*/ 80 w 104"/>
                <a:gd name="T75" fmla="*/ 99 h 141"/>
                <a:gd name="T76" fmla="*/ 89 w 104"/>
                <a:gd name="T77" fmla="*/ 113 h 141"/>
                <a:gd name="T78" fmla="*/ 100 w 104"/>
                <a:gd name="T79" fmla="*/ 126 h 141"/>
                <a:gd name="T80" fmla="*/ 104 w 104"/>
                <a:gd name="T81" fmla="*/ 132 h 141"/>
                <a:gd name="T82" fmla="*/ 104 w 104"/>
                <a:gd name="T83" fmla="*/ 135 h 141"/>
                <a:gd name="T84" fmla="*/ 104 w 104"/>
                <a:gd name="T85" fmla="*/ 139 h 141"/>
                <a:gd name="T86" fmla="*/ 98 w 104"/>
                <a:gd name="T8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4" h="141">
                  <a:moveTo>
                    <a:pt x="98" y="141"/>
                  </a:moveTo>
                  <a:lnTo>
                    <a:pt x="98" y="141"/>
                  </a:lnTo>
                  <a:lnTo>
                    <a:pt x="89" y="141"/>
                  </a:lnTo>
                  <a:lnTo>
                    <a:pt x="78" y="139"/>
                  </a:lnTo>
                  <a:lnTo>
                    <a:pt x="65" y="135"/>
                  </a:lnTo>
                  <a:lnTo>
                    <a:pt x="53" y="130"/>
                  </a:lnTo>
                  <a:lnTo>
                    <a:pt x="42" y="124"/>
                  </a:lnTo>
                  <a:lnTo>
                    <a:pt x="31" y="117"/>
                  </a:lnTo>
                  <a:lnTo>
                    <a:pt x="22" y="110"/>
                  </a:lnTo>
                  <a:lnTo>
                    <a:pt x="16" y="101"/>
                  </a:lnTo>
                  <a:lnTo>
                    <a:pt x="16" y="101"/>
                  </a:lnTo>
                  <a:lnTo>
                    <a:pt x="13" y="93"/>
                  </a:lnTo>
                  <a:lnTo>
                    <a:pt x="11" y="82"/>
                  </a:lnTo>
                  <a:lnTo>
                    <a:pt x="9" y="130"/>
                  </a:lnTo>
                  <a:lnTo>
                    <a:pt x="2" y="130"/>
                  </a:lnTo>
                  <a:lnTo>
                    <a:pt x="2" y="44"/>
                  </a:lnTo>
                  <a:lnTo>
                    <a:pt x="2" y="44"/>
                  </a:lnTo>
                  <a:lnTo>
                    <a:pt x="0" y="39"/>
                  </a:lnTo>
                  <a:lnTo>
                    <a:pt x="0" y="39"/>
                  </a:lnTo>
                  <a:lnTo>
                    <a:pt x="2" y="31"/>
                  </a:lnTo>
                  <a:lnTo>
                    <a:pt x="5" y="22"/>
                  </a:lnTo>
                  <a:lnTo>
                    <a:pt x="18" y="0"/>
                  </a:lnTo>
                  <a:lnTo>
                    <a:pt x="18" y="0"/>
                  </a:lnTo>
                  <a:lnTo>
                    <a:pt x="16" y="11"/>
                  </a:lnTo>
                  <a:lnTo>
                    <a:pt x="14" y="31"/>
                  </a:lnTo>
                  <a:lnTo>
                    <a:pt x="16" y="59"/>
                  </a:lnTo>
                  <a:lnTo>
                    <a:pt x="20" y="72"/>
                  </a:lnTo>
                  <a:lnTo>
                    <a:pt x="23" y="82"/>
                  </a:lnTo>
                  <a:lnTo>
                    <a:pt x="23" y="82"/>
                  </a:lnTo>
                  <a:lnTo>
                    <a:pt x="29" y="92"/>
                  </a:lnTo>
                  <a:lnTo>
                    <a:pt x="33" y="99"/>
                  </a:lnTo>
                  <a:lnTo>
                    <a:pt x="38" y="103"/>
                  </a:lnTo>
                  <a:lnTo>
                    <a:pt x="42" y="104"/>
                  </a:lnTo>
                  <a:lnTo>
                    <a:pt x="47" y="106"/>
                  </a:lnTo>
                  <a:lnTo>
                    <a:pt x="49" y="106"/>
                  </a:lnTo>
                  <a:lnTo>
                    <a:pt x="75" y="104"/>
                  </a:lnTo>
                  <a:lnTo>
                    <a:pt x="80" y="99"/>
                  </a:lnTo>
                  <a:lnTo>
                    <a:pt x="80" y="99"/>
                  </a:lnTo>
                  <a:lnTo>
                    <a:pt x="89" y="113"/>
                  </a:lnTo>
                  <a:lnTo>
                    <a:pt x="100" y="126"/>
                  </a:lnTo>
                  <a:lnTo>
                    <a:pt x="104" y="132"/>
                  </a:lnTo>
                  <a:lnTo>
                    <a:pt x="104" y="135"/>
                  </a:lnTo>
                  <a:lnTo>
                    <a:pt x="104" y="139"/>
                  </a:lnTo>
                  <a:lnTo>
                    <a:pt x="98" y="141"/>
                  </a:lnTo>
                  <a:close/>
                </a:path>
              </a:pathLst>
            </a:custGeom>
            <a:solidFill>
              <a:srgbClr val="2221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37" name="Freeform 142">
              <a:extLst>
                <a:ext uri="{FF2B5EF4-FFF2-40B4-BE49-F238E27FC236}">
                  <a16:creationId xmlns:a16="http://schemas.microsoft.com/office/drawing/2014/main" xmlns="" id="{68CB8A2C-080C-4804-A70E-3214D3FA0788}"/>
                </a:ext>
              </a:extLst>
            </p:cNvPr>
            <p:cNvSpPr>
              <a:spLocks/>
            </p:cNvSpPr>
            <p:nvPr/>
          </p:nvSpPr>
          <p:spPr bwMode="auto">
            <a:xfrm>
              <a:off x="4881563" y="4273551"/>
              <a:ext cx="165100" cy="223838"/>
            </a:xfrm>
            <a:custGeom>
              <a:avLst/>
              <a:gdLst>
                <a:gd name="T0" fmla="*/ 98 w 104"/>
                <a:gd name="T1" fmla="*/ 141 h 141"/>
                <a:gd name="T2" fmla="*/ 98 w 104"/>
                <a:gd name="T3" fmla="*/ 141 h 141"/>
                <a:gd name="T4" fmla="*/ 89 w 104"/>
                <a:gd name="T5" fmla="*/ 141 h 141"/>
                <a:gd name="T6" fmla="*/ 78 w 104"/>
                <a:gd name="T7" fmla="*/ 139 h 141"/>
                <a:gd name="T8" fmla="*/ 65 w 104"/>
                <a:gd name="T9" fmla="*/ 135 h 141"/>
                <a:gd name="T10" fmla="*/ 53 w 104"/>
                <a:gd name="T11" fmla="*/ 130 h 141"/>
                <a:gd name="T12" fmla="*/ 42 w 104"/>
                <a:gd name="T13" fmla="*/ 124 h 141"/>
                <a:gd name="T14" fmla="*/ 31 w 104"/>
                <a:gd name="T15" fmla="*/ 117 h 141"/>
                <a:gd name="T16" fmla="*/ 22 w 104"/>
                <a:gd name="T17" fmla="*/ 110 h 141"/>
                <a:gd name="T18" fmla="*/ 16 w 104"/>
                <a:gd name="T19" fmla="*/ 101 h 141"/>
                <a:gd name="T20" fmla="*/ 16 w 104"/>
                <a:gd name="T21" fmla="*/ 101 h 141"/>
                <a:gd name="T22" fmla="*/ 13 w 104"/>
                <a:gd name="T23" fmla="*/ 93 h 141"/>
                <a:gd name="T24" fmla="*/ 11 w 104"/>
                <a:gd name="T25" fmla="*/ 82 h 141"/>
                <a:gd name="T26" fmla="*/ 9 w 104"/>
                <a:gd name="T27" fmla="*/ 130 h 141"/>
                <a:gd name="T28" fmla="*/ 2 w 104"/>
                <a:gd name="T29" fmla="*/ 130 h 141"/>
                <a:gd name="T30" fmla="*/ 2 w 104"/>
                <a:gd name="T31" fmla="*/ 44 h 141"/>
                <a:gd name="T32" fmla="*/ 2 w 104"/>
                <a:gd name="T33" fmla="*/ 44 h 141"/>
                <a:gd name="T34" fmla="*/ 0 w 104"/>
                <a:gd name="T35" fmla="*/ 39 h 141"/>
                <a:gd name="T36" fmla="*/ 0 w 104"/>
                <a:gd name="T37" fmla="*/ 39 h 141"/>
                <a:gd name="T38" fmla="*/ 2 w 104"/>
                <a:gd name="T39" fmla="*/ 31 h 141"/>
                <a:gd name="T40" fmla="*/ 5 w 104"/>
                <a:gd name="T41" fmla="*/ 22 h 141"/>
                <a:gd name="T42" fmla="*/ 18 w 104"/>
                <a:gd name="T43" fmla="*/ 0 h 141"/>
                <a:gd name="T44" fmla="*/ 18 w 104"/>
                <a:gd name="T45" fmla="*/ 0 h 141"/>
                <a:gd name="T46" fmla="*/ 16 w 104"/>
                <a:gd name="T47" fmla="*/ 11 h 141"/>
                <a:gd name="T48" fmla="*/ 14 w 104"/>
                <a:gd name="T49" fmla="*/ 31 h 141"/>
                <a:gd name="T50" fmla="*/ 16 w 104"/>
                <a:gd name="T51" fmla="*/ 59 h 141"/>
                <a:gd name="T52" fmla="*/ 20 w 104"/>
                <a:gd name="T53" fmla="*/ 72 h 141"/>
                <a:gd name="T54" fmla="*/ 23 w 104"/>
                <a:gd name="T55" fmla="*/ 82 h 141"/>
                <a:gd name="T56" fmla="*/ 23 w 104"/>
                <a:gd name="T57" fmla="*/ 82 h 141"/>
                <a:gd name="T58" fmla="*/ 29 w 104"/>
                <a:gd name="T59" fmla="*/ 92 h 141"/>
                <a:gd name="T60" fmla="*/ 33 w 104"/>
                <a:gd name="T61" fmla="*/ 99 h 141"/>
                <a:gd name="T62" fmla="*/ 38 w 104"/>
                <a:gd name="T63" fmla="*/ 103 h 141"/>
                <a:gd name="T64" fmla="*/ 42 w 104"/>
                <a:gd name="T65" fmla="*/ 104 h 141"/>
                <a:gd name="T66" fmla="*/ 47 w 104"/>
                <a:gd name="T67" fmla="*/ 106 h 141"/>
                <a:gd name="T68" fmla="*/ 49 w 104"/>
                <a:gd name="T69" fmla="*/ 106 h 141"/>
                <a:gd name="T70" fmla="*/ 75 w 104"/>
                <a:gd name="T71" fmla="*/ 104 h 141"/>
                <a:gd name="T72" fmla="*/ 80 w 104"/>
                <a:gd name="T73" fmla="*/ 99 h 141"/>
                <a:gd name="T74" fmla="*/ 80 w 104"/>
                <a:gd name="T75" fmla="*/ 99 h 141"/>
                <a:gd name="T76" fmla="*/ 89 w 104"/>
                <a:gd name="T77" fmla="*/ 113 h 141"/>
                <a:gd name="T78" fmla="*/ 100 w 104"/>
                <a:gd name="T79" fmla="*/ 126 h 141"/>
                <a:gd name="T80" fmla="*/ 104 w 104"/>
                <a:gd name="T81" fmla="*/ 132 h 141"/>
                <a:gd name="T82" fmla="*/ 104 w 104"/>
                <a:gd name="T83" fmla="*/ 135 h 141"/>
                <a:gd name="T84" fmla="*/ 104 w 104"/>
                <a:gd name="T85" fmla="*/ 139 h 141"/>
                <a:gd name="T86" fmla="*/ 98 w 104"/>
                <a:gd name="T8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4" h="141">
                  <a:moveTo>
                    <a:pt x="98" y="141"/>
                  </a:moveTo>
                  <a:lnTo>
                    <a:pt x="98" y="141"/>
                  </a:lnTo>
                  <a:lnTo>
                    <a:pt x="89" y="141"/>
                  </a:lnTo>
                  <a:lnTo>
                    <a:pt x="78" y="139"/>
                  </a:lnTo>
                  <a:lnTo>
                    <a:pt x="65" y="135"/>
                  </a:lnTo>
                  <a:lnTo>
                    <a:pt x="53" y="130"/>
                  </a:lnTo>
                  <a:lnTo>
                    <a:pt x="42" y="124"/>
                  </a:lnTo>
                  <a:lnTo>
                    <a:pt x="31" y="117"/>
                  </a:lnTo>
                  <a:lnTo>
                    <a:pt x="22" y="110"/>
                  </a:lnTo>
                  <a:lnTo>
                    <a:pt x="16" y="101"/>
                  </a:lnTo>
                  <a:lnTo>
                    <a:pt x="16" y="101"/>
                  </a:lnTo>
                  <a:lnTo>
                    <a:pt x="13" y="93"/>
                  </a:lnTo>
                  <a:lnTo>
                    <a:pt x="11" y="82"/>
                  </a:lnTo>
                  <a:lnTo>
                    <a:pt x="9" y="130"/>
                  </a:lnTo>
                  <a:lnTo>
                    <a:pt x="2" y="130"/>
                  </a:lnTo>
                  <a:lnTo>
                    <a:pt x="2" y="44"/>
                  </a:lnTo>
                  <a:lnTo>
                    <a:pt x="2" y="44"/>
                  </a:lnTo>
                  <a:lnTo>
                    <a:pt x="0" y="39"/>
                  </a:lnTo>
                  <a:lnTo>
                    <a:pt x="0" y="39"/>
                  </a:lnTo>
                  <a:lnTo>
                    <a:pt x="2" y="31"/>
                  </a:lnTo>
                  <a:lnTo>
                    <a:pt x="5" y="22"/>
                  </a:lnTo>
                  <a:lnTo>
                    <a:pt x="18" y="0"/>
                  </a:lnTo>
                  <a:lnTo>
                    <a:pt x="18" y="0"/>
                  </a:lnTo>
                  <a:lnTo>
                    <a:pt x="16" y="11"/>
                  </a:lnTo>
                  <a:lnTo>
                    <a:pt x="14" y="31"/>
                  </a:lnTo>
                  <a:lnTo>
                    <a:pt x="16" y="59"/>
                  </a:lnTo>
                  <a:lnTo>
                    <a:pt x="20" y="72"/>
                  </a:lnTo>
                  <a:lnTo>
                    <a:pt x="23" y="82"/>
                  </a:lnTo>
                  <a:lnTo>
                    <a:pt x="23" y="82"/>
                  </a:lnTo>
                  <a:lnTo>
                    <a:pt x="29" y="92"/>
                  </a:lnTo>
                  <a:lnTo>
                    <a:pt x="33" y="99"/>
                  </a:lnTo>
                  <a:lnTo>
                    <a:pt x="38" y="103"/>
                  </a:lnTo>
                  <a:lnTo>
                    <a:pt x="42" y="104"/>
                  </a:lnTo>
                  <a:lnTo>
                    <a:pt x="47" y="106"/>
                  </a:lnTo>
                  <a:lnTo>
                    <a:pt x="49" y="106"/>
                  </a:lnTo>
                  <a:lnTo>
                    <a:pt x="75" y="104"/>
                  </a:lnTo>
                  <a:lnTo>
                    <a:pt x="80" y="99"/>
                  </a:lnTo>
                  <a:lnTo>
                    <a:pt x="80" y="99"/>
                  </a:lnTo>
                  <a:lnTo>
                    <a:pt x="89" y="113"/>
                  </a:lnTo>
                  <a:lnTo>
                    <a:pt x="100" y="126"/>
                  </a:lnTo>
                  <a:lnTo>
                    <a:pt x="104" y="132"/>
                  </a:lnTo>
                  <a:lnTo>
                    <a:pt x="104" y="135"/>
                  </a:lnTo>
                  <a:lnTo>
                    <a:pt x="104" y="139"/>
                  </a:lnTo>
                  <a:lnTo>
                    <a:pt x="98" y="14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38" name="Freeform 143">
              <a:extLst>
                <a:ext uri="{FF2B5EF4-FFF2-40B4-BE49-F238E27FC236}">
                  <a16:creationId xmlns:a16="http://schemas.microsoft.com/office/drawing/2014/main" xmlns="" id="{886CD837-818A-4C72-9669-52019C484B42}"/>
                </a:ext>
              </a:extLst>
            </p:cNvPr>
            <p:cNvSpPr>
              <a:spLocks/>
            </p:cNvSpPr>
            <p:nvPr/>
          </p:nvSpPr>
          <p:spPr bwMode="auto">
            <a:xfrm>
              <a:off x="4994276" y="4357689"/>
              <a:ext cx="193675" cy="104775"/>
            </a:xfrm>
            <a:custGeom>
              <a:avLst/>
              <a:gdLst>
                <a:gd name="T0" fmla="*/ 117 w 122"/>
                <a:gd name="T1" fmla="*/ 46 h 66"/>
                <a:gd name="T2" fmla="*/ 117 w 122"/>
                <a:gd name="T3" fmla="*/ 46 h 66"/>
                <a:gd name="T4" fmla="*/ 119 w 122"/>
                <a:gd name="T5" fmla="*/ 48 h 66"/>
                <a:gd name="T6" fmla="*/ 122 w 122"/>
                <a:gd name="T7" fmla="*/ 51 h 66"/>
                <a:gd name="T8" fmla="*/ 122 w 122"/>
                <a:gd name="T9" fmla="*/ 55 h 66"/>
                <a:gd name="T10" fmla="*/ 120 w 122"/>
                <a:gd name="T11" fmla="*/ 57 h 66"/>
                <a:gd name="T12" fmla="*/ 115 w 122"/>
                <a:gd name="T13" fmla="*/ 59 h 66"/>
                <a:gd name="T14" fmla="*/ 106 w 122"/>
                <a:gd name="T15" fmla="*/ 62 h 66"/>
                <a:gd name="T16" fmla="*/ 106 w 122"/>
                <a:gd name="T17" fmla="*/ 62 h 66"/>
                <a:gd name="T18" fmla="*/ 86 w 122"/>
                <a:gd name="T19" fmla="*/ 66 h 66"/>
                <a:gd name="T20" fmla="*/ 66 w 122"/>
                <a:gd name="T21" fmla="*/ 66 h 66"/>
                <a:gd name="T22" fmla="*/ 51 w 122"/>
                <a:gd name="T23" fmla="*/ 64 h 66"/>
                <a:gd name="T24" fmla="*/ 40 w 122"/>
                <a:gd name="T25" fmla="*/ 60 h 66"/>
                <a:gd name="T26" fmla="*/ 40 w 122"/>
                <a:gd name="T27" fmla="*/ 60 h 66"/>
                <a:gd name="T28" fmla="*/ 33 w 122"/>
                <a:gd name="T29" fmla="*/ 53 h 66"/>
                <a:gd name="T30" fmla="*/ 22 w 122"/>
                <a:gd name="T31" fmla="*/ 42 h 66"/>
                <a:gd name="T32" fmla="*/ 0 w 122"/>
                <a:gd name="T33" fmla="*/ 15 h 66"/>
                <a:gd name="T34" fmla="*/ 0 w 122"/>
                <a:gd name="T35" fmla="*/ 15 h 66"/>
                <a:gd name="T36" fmla="*/ 0 w 122"/>
                <a:gd name="T37" fmla="*/ 0 h 66"/>
                <a:gd name="T38" fmla="*/ 0 w 122"/>
                <a:gd name="T39" fmla="*/ 0 h 66"/>
                <a:gd name="T40" fmla="*/ 20 w 122"/>
                <a:gd name="T41" fmla="*/ 22 h 66"/>
                <a:gd name="T42" fmla="*/ 35 w 122"/>
                <a:gd name="T43" fmla="*/ 37 h 66"/>
                <a:gd name="T44" fmla="*/ 40 w 122"/>
                <a:gd name="T45" fmla="*/ 40 h 66"/>
                <a:gd name="T46" fmla="*/ 46 w 122"/>
                <a:gd name="T47" fmla="*/ 42 h 66"/>
                <a:gd name="T48" fmla="*/ 46 w 122"/>
                <a:gd name="T49" fmla="*/ 42 h 66"/>
                <a:gd name="T50" fmla="*/ 53 w 122"/>
                <a:gd name="T51" fmla="*/ 40 h 66"/>
                <a:gd name="T52" fmla="*/ 60 w 122"/>
                <a:gd name="T53" fmla="*/ 37 h 66"/>
                <a:gd name="T54" fmla="*/ 66 w 122"/>
                <a:gd name="T55" fmla="*/ 33 h 66"/>
                <a:gd name="T56" fmla="*/ 67 w 122"/>
                <a:gd name="T57" fmla="*/ 28 h 66"/>
                <a:gd name="T58" fmla="*/ 67 w 122"/>
                <a:gd name="T59" fmla="*/ 28 h 66"/>
                <a:gd name="T60" fmla="*/ 67 w 122"/>
                <a:gd name="T61" fmla="*/ 24 h 66"/>
                <a:gd name="T62" fmla="*/ 67 w 122"/>
                <a:gd name="T63" fmla="*/ 24 h 66"/>
                <a:gd name="T64" fmla="*/ 69 w 122"/>
                <a:gd name="T65" fmla="*/ 28 h 66"/>
                <a:gd name="T66" fmla="*/ 69 w 122"/>
                <a:gd name="T67" fmla="*/ 28 h 66"/>
                <a:gd name="T68" fmla="*/ 86 w 122"/>
                <a:gd name="T69" fmla="*/ 35 h 66"/>
                <a:gd name="T70" fmla="*/ 102 w 122"/>
                <a:gd name="T71" fmla="*/ 42 h 66"/>
                <a:gd name="T72" fmla="*/ 117 w 122"/>
                <a:gd name="T73" fmla="*/ 4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2" h="66">
                  <a:moveTo>
                    <a:pt x="117" y="46"/>
                  </a:moveTo>
                  <a:lnTo>
                    <a:pt x="117" y="46"/>
                  </a:lnTo>
                  <a:lnTo>
                    <a:pt x="119" y="48"/>
                  </a:lnTo>
                  <a:lnTo>
                    <a:pt x="122" y="51"/>
                  </a:lnTo>
                  <a:lnTo>
                    <a:pt x="122" y="55"/>
                  </a:lnTo>
                  <a:lnTo>
                    <a:pt x="120" y="57"/>
                  </a:lnTo>
                  <a:lnTo>
                    <a:pt x="115" y="59"/>
                  </a:lnTo>
                  <a:lnTo>
                    <a:pt x="106" y="62"/>
                  </a:lnTo>
                  <a:lnTo>
                    <a:pt x="106" y="62"/>
                  </a:lnTo>
                  <a:lnTo>
                    <a:pt x="86" y="66"/>
                  </a:lnTo>
                  <a:lnTo>
                    <a:pt x="66" y="66"/>
                  </a:lnTo>
                  <a:lnTo>
                    <a:pt x="51" y="64"/>
                  </a:lnTo>
                  <a:lnTo>
                    <a:pt x="40" y="60"/>
                  </a:lnTo>
                  <a:lnTo>
                    <a:pt x="40" y="60"/>
                  </a:lnTo>
                  <a:lnTo>
                    <a:pt x="33" y="53"/>
                  </a:lnTo>
                  <a:lnTo>
                    <a:pt x="22" y="42"/>
                  </a:lnTo>
                  <a:lnTo>
                    <a:pt x="0" y="15"/>
                  </a:lnTo>
                  <a:lnTo>
                    <a:pt x="0" y="15"/>
                  </a:lnTo>
                  <a:lnTo>
                    <a:pt x="0" y="0"/>
                  </a:lnTo>
                  <a:lnTo>
                    <a:pt x="0" y="0"/>
                  </a:lnTo>
                  <a:lnTo>
                    <a:pt x="20" y="22"/>
                  </a:lnTo>
                  <a:lnTo>
                    <a:pt x="35" y="37"/>
                  </a:lnTo>
                  <a:lnTo>
                    <a:pt x="40" y="40"/>
                  </a:lnTo>
                  <a:lnTo>
                    <a:pt x="46" y="42"/>
                  </a:lnTo>
                  <a:lnTo>
                    <a:pt x="46" y="42"/>
                  </a:lnTo>
                  <a:lnTo>
                    <a:pt x="53" y="40"/>
                  </a:lnTo>
                  <a:lnTo>
                    <a:pt x="60" y="37"/>
                  </a:lnTo>
                  <a:lnTo>
                    <a:pt x="66" y="33"/>
                  </a:lnTo>
                  <a:lnTo>
                    <a:pt x="67" y="28"/>
                  </a:lnTo>
                  <a:lnTo>
                    <a:pt x="67" y="28"/>
                  </a:lnTo>
                  <a:lnTo>
                    <a:pt x="67" y="24"/>
                  </a:lnTo>
                  <a:lnTo>
                    <a:pt x="67" y="24"/>
                  </a:lnTo>
                  <a:lnTo>
                    <a:pt x="69" y="28"/>
                  </a:lnTo>
                  <a:lnTo>
                    <a:pt x="69" y="28"/>
                  </a:lnTo>
                  <a:lnTo>
                    <a:pt x="86" y="35"/>
                  </a:lnTo>
                  <a:lnTo>
                    <a:pt x="102" y="42"/>
                  </a:lnTo>
                  <a:lnTo>
                    <a:pt x="117" y="46"/>
                  </a:lnTo>
                  <a:close/>
                </a:path>
              </a:pathLst>
            </a:custGeom>
            <a:solidFill>
              <a:srgbClr val="2221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39" name="Freeform 144">
              <a:extLst>
                <a:ext uri="{FF2B5EF4-FFF2-40B4-BE49-F238E27FC236}">
                  <a16:creationId xmlns:a16="http://schemas.microsoft.com/office/drawing/2014/main" xmlns="" id="{97DFB33D-E255-49A0-8467-73B35B84FF3C}"/>
                </a:ext>
              </a:extLst>
            </p:cNvPr>
            <p:cNvSpPr>
              <a:spLocks/>
            </p:cNvSpPr>
            <p:nvPr/>
          </p:nvSpPr>
          <p:spPr bwMode="auto">
            <a:xfrm>
              <a:off x="4994276" y="4357689"/>
              <a:ext cx="193675" cy="104775"/>
            </a:xfrm>
            <a:custGeom>
              <a:avLst/>
              <a:gdLst>
                <a:gd name="T0" fmla="*/ 117 w 122"/>
                <a:gd name="T1" fmla="*/ 46 h 66"/>
                <a:gd name="T2" fmla="*/ 117 w 122"/>
                <a:gd name="T3" fmla="*/ 46 h 66"/>
                <a:gd name="T4" fmla="*/ 119 w 122"/>
                <a:gd name="T5" fmla="*/ 48 h 66"/>
                <a:gd name="T6" fmla="*/ 122 w 122"/>
                <a:gd name="T7" fmla="*/ 51 h 66"/>
                <a:gd name="T8" fmla="*/ 122 w 122"/>
                <a:gd name="T9" fmla="*/ 55 h 66"/>
                <a:gd name="T10" fmla="*/ 120 w 122"/>
                <a:gd name="T11" fmla="*/ 57 h 66"/>
                <a:gd name="T12" fmla="*/ 115 w 122"/>
                <a:gd name="T13" fmla="*/ 59 h 66"/>
                <a:gd name="T14" fmla="*/ 106 w 122"/>
                <a:gd name="T15" fmla="*/ 62 h 66"/>
                <a:gd name="T16" fmla="*/ 106 w 122"/>
                <a:gd name="T17" fmla="*/ 62 h 66"/>
                <a:gd name="T18" fmla="*/ 86 w 122"/>
                <a:gd name="T19" fmla="*/ 66 h 66"/>
                <a:gd name="T20" fmla="*/ 66 w 122"/>
                <a:gd name="T21" fmla="*/ 66 h 66"/>
                <a:gd name="T22" fmla="*/ 51 w 122"/>
                <a:gd name="T23" fmla="*/ 64 h 66"/>
                <a:gd name="T24" fmla="*/ 40 w 122"/>
                <a:gd name="T25" fmla="*/ 60 h 66"/>
                <a:gd name="T26" fmla="*/ 40 w 122"/>
                <a:gd name="T27" fmla="*/ 60 h 66"/>
                <a:gd name="T28" fmla="*/ 33 w 122"/>
                <a:gd name="T29" fmla="*/ 53 h 66"/>
                <a:gd name="T30" fmla="*/ 22 w 122"/>
                <a:gd name="T31" fmla="*/ 42 h 66"/>
                <a:gd name="T32" fmla="*/ 0 w 122"/>
                <a:gd name="T33" fmla="*/ 15 h 66"/>
                <a:gd name="T34" fmla="*/ 0 w 122"/>
                <a:gd name="T35" fmla="*/ 15 h 66"/>
                <a:gd name="T36" fmla="*/ 0 w 122"/>
                <a:gd name="T37" fmla="*/ 0 h 66"/>
                <a:gd name="T38" fmla="*/ 0 w 122"/>
                <a:gd name="T39" fmla="*/ 0 h 66"/>
                <a:gd name="T40" fmla="*/ 20 w 122"/>
                <a:gd name="T41" fmla="*/ 22 h 66"/>
                <a:gd name="T42" fmla="*/ 35 w 122"/>
                <a:gd name="T43" fmla="*/ 37 h 66"/>
                <a:gd name="T44" fmla="*/ 40 w 122"/>
                <a:gd name="T45" fmla="*/ 40 h 66"/>
                <a:gd name="T46" fmla="*/ 46 w 122"/>
                <a:gd name="T47" fmla="*/ 42 h 66"/>
                <a:gd name="T48" fmla="*/ 46 w 122"/>
                <a:gd name="T49" fmla="*/ 42 h 66"/>
                <a:gd name="T50" fmla="*/ 53 w 122"/>
                <a:gd name="T51" fmla="*/ 40 h 66"/>
                <a:gd name="T52" fmla="*/ 60 w 122"/>
                <a:gd name="T53" fmla="*/ 37 h 66"/>
                <a:gd name="T54" fmla="*/ 66 w 122"/>
                <a:gd name="T55" fmla="*/ 33 h 66"/>
                <a:gd name="T56" fmla="*/ 67 w 122"/>
                <a:gd name="T57" fmla="*/ 28 h 66"/>
                <a:gd name="T58" fmla="*/ 67 w 122"/>
                <a:gd name="T59" fmla="*/ 28 h 66"/>
                <a:gd name="T60" fmla="*/ 67 w 122"/>
                <a:gd name="T61" fmla="*/ 24 h 66"/>
                <a:gd name="T62" fmla="*/ 67 w 122"/>
                <a:gd name="T63" fmla="*/ 24 h 66"/>
                <a:gd name="T64" fmla="*/ 69 w 122"/>
                <a:gd name="T65" fmla="*/ 28 h 66"/>
                <a:gd name="T66" fmla="*/ 69 w 122"/>
                <a:gd name="T67" fmla="*/ 28 h 66"/>
                <a:gd name="T68" fmla="*/ 86 w 122"/>
                <a:gd name="T69" fmla="*/ 35 h 66"/>
                <a:gd name="T70" fmla="*/ 102 w 122"/>
                <a:gd name="T71" fmla="*/ 42 h 66"/>
                <a:gd name="T72" fmla="*/ 117 w 122"/>
                <a:gd name="T73" fmla="*/ 4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2" h="66">
                  <a:moveTo>
                    <a:pt x="117" y="46"/>
                  </a:moveTo>
                  <a:lnTo>
                    <a:pt x="117" y="46"/>
                  </a:lnTo>
                  <a:lnTo>
                    <a:pt x="119" y="48"/>
                  </a:lnTo>
                  <a:lnTo>
                    <a:pt x="122" y="51"/>
                  </a:lnTo>
                  <a:lnTo>
                    <a:pt x="122" y="55"/>
                  </a:lnTo>
                  <a:lnTo>
                    <a:pt x="120" y="57"/>
                  </a:lnTo>
                  <a:lnTo>
                    <a:pt x="115" y="59"/>
                  </a:lnTo>
                  <a:lnTo>
                    <a:pt x="106" y="62"/>
                  </a:lnTo>
                  <a:lnTo>
                    <a:pt x="106" y="62"/>
                  </a:lnTo>
                  <a:lnTo>
                    <a:pt x="86" y="66"/>
                  </a:lnTo>
                  <a:lnTo>
                    <a:pt x="66" y="66"/>
                  </a:lnTo>
                  <a:lnTo>
                    <a:pt x="51" y="64"/>
                  </a:lnTo>
                  <a:lnTo>
                    <a:pt x="40" y="60"/>
                  </a:lnTo>
                  <a:lnTo>
                    <a:pt x="40" y="60"/>
                  </a:lnTo>
                  <a:lnTo>
                    <a:pt x="33" y="53"/>
                  </a:lnTo>
                  <a:lnTo>
                    <a:pt x="22" y="42"/>
                  </a:lnTo>
                  <a:lnTo>
                    <a:pt x="0" y="15"/>
                  </a:lnTo>
                  <a:lnTo>
                    <a:pt x="0" y="15"/>
                  </a:lnTo>
                  <a:lnTo>
                    <a:pt x="0" y="0"/>
                  </a:lnTo>
                  <a:lnTo>
                    <a:pt x="0" y="0"/>
                  </a:lnTo>
                  <a:lnTo>
                    <a:pt x="20" y="22"/>
                  </a:lnTo>
                  <a:lnTo>
                    <a:pt x="35" y="37"/>
                  </a:lnTo>
                  <a:lnTo>
                    <a:pt x="40" y="40"/>
                  </a:lnTo>
                  <a:lnTo>
                    <a:pt x="46" y="42"/>
                  </a:lnTo>
                  <a:lnTo>
                    <a:pt x="46" y="42"/>
                  </a:lnTo>
                  <a:lnTo>
                    <a:pt x="53" y="40"/>
                  </a:lnTo>
                  <a:lnTo>
                    <a:pt x="60" y="37"/>
                  </a:lnTo>
                  <a:lnTo>
                    <a:pt x="66" y="33"/>
                  </a:lnTo>
                  <a:lnTo>
                    <a:pt x="67" y="28"/>
                  </a:lnTo>
                  <a:lnTo>
                    <a:pt x="67" y="28"/>
                  </a:lnTo>
                  <a:lnTo>
                    <a:pt x="67" y="24"/>
                  </a:lnTo>
                  <a:lnTo>
                    <a:pt x="67" y="24"/>
                  </a:lnTo>
                  <a:lnTo>
                    <a:pt x="69" y="28"/>
                  </a:lnTo>
                  <a:lnTo>
                    <a:pt x="69" y="28"/>
                  </a:lnTo>
                  <a:lnTo>
                    <a:pt x="86" y="35"/>
                  </a:lnTo>
                  <a:lnTo>
                    <a:pt x="102" y="42"/>
                  </a:lnTo>
                  <a:lnTo>
                    <a:pt x="117" y="4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40" name="Freeform 145">
              <a:extLst>
                <a:ext uri="{FF2B5EF4-FFF2-40B4-BE49-F238E27FC236}">
                  <a16:creationId xmlns:a16="http://schemas.microsoft.com/office/drawing/2014/main" xmlns="" id="{148212B4-1409-4264-9285-AC25C1129F43}"/>
                </a:ext>
              </a:extLst>
            </p:cNvPr>
            <p:cNvSpPr>
              <a:spLocks/>
            </p:cNvSpPr>
            <p:nvPr/>
          </p:nvSpPr>
          <p:spPr bwMode="auto">
            <a:xfrm>
              <a:off x="4959351" y="2563814"/>
              <a:ext cx="182563" cy="393700"/>
            </a:xfrm>
            <a:custGeom>
              <a:avLst/>
              <a:gdLst>
                <a:gd name="T0" fmla="*/ 115 w 115"/>
                <a:gd name="T1" fmla="*/ 86 h 248"/>
                <a:gd name="T2" fmla="*/ 104 w 115"/>
                <a:gd name="T3" fmla="*/ 38 h 248"/>
                <a:gd name="T4" fmla="*/ 62 w 115"/>
                <a:gd name="T5" fmla="*/ 0 h 248"/>
                <a:gd name="T6" fmla="*/ 38 w 115"/>
                <a:gd name="T7" fmla="*/ 0 h 248"/>
                <a:gd name="T8" fmla="*/ 24 w 115"/>
                <a:gd name="T9" fmla="*/ 37 h 248"/>
                <a:gd name="T10" fmla="*/ 24 w 115"/>
                <a:gd name="T11" fmla="*/ 37 h 248"/>
                <a:gd name="T12" fmla="*/ 22 w 115"/>
                <a:gd name="T13" fmla="*/ 38 h 248"/>
                <a:gd name="T14" fmla="*/ 15 w 115"/>
                <a:gd name="T15" fmla="*/ 46 h 248"/>
                <a:gd name="T16" fmla="*/ 7 w 115"/>
                <a:gd name="T17" fmla="*/ 58 h 248"/>
                <a:gd name="T18" fmla="*/ 4 w 115"/>
                <a:gd name="T19" fmla="*/ 68 h 248"/>
                <a:gd name="T20" fmla="*/ 0 w 115"/>
                <a:gd name="T21" fmla="*/ 79 h 248"/>
                <a:gd name="T22" fmla="*/ 0 w 115"/>
                <a:gd name="T23" fmla="*/ 79 h 248"/>
                <a:gd name="T24" fmla="*/ 0 w 115"/>
                <a:gd name="T25" fmla="*/ 91 h 248"/>
                <a:gd name="T26" fmla="*/ 2 w 115"/>
                <a:gd name="T27" fmla="*/ 100 h 248"/>
                <a:gd name="T28" fmla="*/ 4 w 115"/>
                <a:gd name="T29" fmla="*/ 111 h 248"/>
                <a:gd name="T30" fmla="*/ 7 w 115"/>
                <a:gd name="T31" fmla="*/ 119 h 248"/>
                <a:gd name="T32" fmla="*/ 15 w 115"/>
                <a:gd name="T33" fmla="*/ 131 h 248"/>
                <a:gd name="T34" fmla="*/ 18 w 115"/>
                <a:gd name="T35" fmla="*/ 135 h 248"/>
                <a:gd name="T36" fmla="*/ 11 w 115"/>
                <a:gd name="T37" fmla="*/ 146 h 248"/>
                <a:gd name="T38" fmla="*/ 11 w 115"/>
                <a:gd name="T39" fmla="*/ 146 h 248"/>
                <a:gd name="T40" fmla="*/ 51 w 115"/>
                <a:gd name="T41" fmla="*/ 172 h 248"/>
                <a:gd name="T42" fmla="*/ 51 w 115"/>
                <a:gd name="T43" fmla="*/ 172 h 248"/>
                <a:gd name="T44" fmla="*/ 57 w 115"/>
                <a:gd name="T45" fmla="*/ 177 h 248"/>
                <a:gd name="T46" fmla="*/ 64 w 115"/>
                <a:gd name="T47" fmla="*/ 186 h 248"/>
                <a:gd name="T48" fmla="*/ 79 w 115"/>
                <a:gd name="T49" fmla="*/ 214 h 248"/>
                <a:gd name="T50" fmla="*/ 97 w 115"/>
                <a:gd name="T51" fmla="*/ 248 h 248"/>
                <a:gd name="T52" fmla="*/ 97 w 115"/>
                <a:gd name="T53" fmla="*/ 248 h 248"/>
                <a:gd name="T54" fmla="*/ 99 w 115"/>
                <a:gd name="T55" fmla="*/ 239 h 248"/>
                <a:gd name="T56" fmla="*/ 99 w 115"/>
                <a:gd name="T57" fmla="*/ 232 h 248"/>
                <a:gd name="T58" fmla="*/ 99 w 115"/>
                <a:gd name="T59" fmla="*/ 221 h 248"/>
                <a:gd name="T60" fmla="*/ 99 w 115"/>
                <a:gd name="T61" fmla="*/ 221 h 248"/>
                <a:gd name="T62" fmla="*/ 95 w 115"/>
                <a:gd name="T63" fmla="*/ 208 h 248"/>
                <a:gd name="T64" fmla="*/ 88 w 115"/>
                <a:gd name="T65" fmla="*/ 194 h 248"/>
                <a:gd name="T66" fmla="*/ 77 w 115"/>
                <a:gd name="T67" fmla="*/ 175 h 248"/>
                <a:gd name="T68" fmla="*/ 77 w 115"/>
                <a:gd name="T69" fmla="*/ 175 h 248"/>
                <a:gd name="T70" fmla="*/ 77 w 115"/>
                <a:gd name="T71" fmla="*/ 155 h 248"/>
                <a:gd name="T72" fmla="*/ 77 w 115"/>
                <a:gd name="T73" fmla="*/ 155 h 248"/>
                <a:gd name="T74" fmla="*/ 77 w 115"/>
                <a:gd name="T75" fmla="*/ 148 h 248"/>
                <a:gd name="T76" fmla="*/ 79 w 115"/>
                <a:gd name="T77" fmla="*/ 142 h 248"/>
                <a:gd name="T78" fmla="*/ 80 w 115"/>
                <a:gd name="T79" fmla="*/ 139 h 248"/>
                <a:gd name="T80" fmla="*/ 80 w 115"/>
                <a:gd name="T81" fmla="*/ 139 h 248"/>
                <a:gd name="T82" fmla="*/ 86 w 115"/>
                <a:gd name="T83" fmla="*/ 135 h 248"/>
                <a:gd name="T84" fmla="*/ 95 w 115"/>
                <a:gd name="T85" fmla="*/ 126 h 248"/>
                <a:gd name="T86" fmla="*/ 102 w 115"/>
                <a:gd name="T87" fmla="*/ 119 h 248"/>
                <a:gd name="T88" fmla="*/ 108 w 115"/>
                <a:gd name="T89" fmla="*/ 110 h 248"/>
                <a:gd name="T90" fmla="*/ 111 w 115"/>
                <a:gd name="T91" fmla="*/ 99 h 248"/>
                <a:gd name="T92" fmla="*/ 115 w 115"/>
                <a:gd name="T93" fmla="*/ 8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5" h="248">
                  <a:moveTo>
                    <a:pt x="115" y="86"/>
                  </a:moveTo>
                  <a:lnTo>
                    <a:pt x="104" y="38"/>
                  </a:lnTo>
                  <a:lnTo>
                    <a:pt x="62" y="0"/>
                  </a:lnTo>
                  <a:lnTo>
                    <a:pt x="38" y="0"/>
                  </a:lnTo>
                  <a:lnTo>
                    <a:pt x="24" y="37"/>
                  </a:lnTo>
                  <a:lnTo>
                    <a:pt x="24" y="37"/>
                  </a:lnTo>
                  <a:lnTo>
                    <a:pt x="22" y="38"/>
                  </a:lnTo>
                  <a:lnTo>
                    <a:pt x="15" y="46"/>
                  </a:lnTo>
                  <a:lnTo>
                    <a:pt x="7" y="58"/>
                  </a:lnTo>
                  <a:lnTo>
                    <a:pt x="4" y="68"/>
                  </a:lnTo>
                  <a:lnTo>
                    <a:pt x="0" y="79"/>
                  </a:lnTo>
                  <a:lnTo>
                    <a:pt x="0" y="79"/>
                  </a:lnTo>
                  <a:lnTo>
                    <a:pt x="0" y="91"/>
                  </a:lnTo>
                  <a:lnTo>
                    <a:pt x="2" y="100"/>
                  </a:lnTo>
                  <a:lnTo>
                    <a:pt x="4" y="111"/>
                  </a:lnTo>
                  <a:lnTo>
                    <a:pt x="7" y="119"/>
                  </a:lnTo>
                  <a:lnTo>
                    <a:pt x="15" y="131"/>
                  </a:lnTo>
                  <a:lnTo>
                    <a:pt x="18" y="135"/>
                  </a:lnTo>
                  <a:lnTo>
                    <a:pt x="11" y="146"/>
                  </a:lnTo>
                  <a:lnTo>
                    <a:pt x="11" y="146"/>
                  </a:lnTo>
                  <a:lnTo>
                    <a:pt x="51" y="172"/>
                  </a:lnTo>
                  <a:lnTo>
                    <a:pt x="51" y="172"/>
                  </a:lnTo>
                  <a:lnTo>
                    <a:pt x="57" y="177"/>
                  </a:lnTo>
                  <a:lnTo>
                    <a:pt x="64" y="186"/>
                  </a:lnTo>
                  <a:lnTo>
                    <a:pt x="79" y="214"/>
                  </a:lnTo>
                  <a:lnTo>
                    <a:pt x="97" y="248"/>
                  </a:lnTo>
                  <a:lnTo>
                    <a:pt x="97" y="248"/>
                  </a:lnTo>
                  <a:lnTo>
                    <a:pt x="99" y="239"/>
                  </a:lnTo>
                  <a:lnTo>
                    <a:pt x="99" y="232"/>
                  </a:lnTo>
                  <a:lnTo>
                    <a:pt x="99" y="221"/>
                  </a:lnTo>
                  <a:lnTo>
                    <a:pt x="99" y="221"/>
                  </a:lnTo>
                  <a:lnTo>
                    <a:pt x="95" y="208"/>
                  </a:lnTo>
                  <a:lnTo>
                    <a:pt x="88" y="194"/>
                  </a:lnTo>
                  <a:lnTo>
                    <a:pt x="77" y="175"/>
                  </a:lnTo>
                  <a:lnTo>
                    <a:pt x="77" y="175"/>
                  </a:lnTo>
                  <a:lnTo>
                    <a:pt x="77" y="155"/>
                  </a:lnTo>
                  <a:lnTo>
                    <a:pt x="77" y="155"/>
                  </a:lnTo>
                  <a:lnTo>
                    <a:pt x="77" y="148"/>
                  </a:lnTo>
                  <a:lnTo>
                    <a:pt x="79" y="142"/>
                  </a:lnTo>
                  <a:lnTo>
                    <a:pt x="80" y="139"/>
                  </a:lnTo>
                  <a:lnTo>
                    <a:pt x="80" y="139"/>
                  </a:lnTo>
                  <a:lnTo>
                    <a:pt x="86" y="135"/>
                  </a:lnTo>
                  <a:lnTo>
                    <a:pt x="95" y="126"/>
                  </a:lnTo>
                  <a:lnTo>
                    <a:pt x="102" y="119"/>
                  </a:lnTo>
                  <a:lnTo>
                    <a:pt x="108" y="110"/>
                  </a:lnTo>
                  <a:lnTo>
                    <a:pt x="111" y="99"/>
                  </a:lnTo>
                  <a:lnTo>
                    <a:pt x="115" y="86"/>
                  </a:lnTo>
                  <a:close/>
                </a:path>
              </a:pathLst>
            </a:custGeom>
            <a:solidFill>
              <a:srgbClr val="C59B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41" name="Freeform 146">
              <a:extLst>
                <a:ext uri="{FF2B5EF4-FFF2-40B4-BE49-F238E27FC236}">
                  <a16:creationId xmlns:a16="http://schemas.microsoft.com/office/drawing/2014/main" xmlns="" id="{9A568AF0-160C-48DC-8817-DB65203B8263}"/>
                </a:ext>
              </a:extLst>
            </p:cNvPr>
            <p:cNvSpPr>
              <a:spLocks/>
            </p:cNvSpPr>
            <p:nvPr/>
          </p:nvSpPr>
          <p:spPr bwMode="auto">
            <a:xfrm>
              <a:off x="4959351" y="2563814"/>
              <a:ext cx="182563" cy="393700"/>
            </a:xfrm>
            <a:custGeom>
              <a:avLst/>
              <a:gdLst>
                <a:gd name="T0" fmla="*/ 115 w 115"/>
                <a:gd name="T1" fmla="*/ 86 h 248"/>
                <a:gd name="T2" fmla="*/ 104 w 115"/>
                <a:gd name="T3" fmla="*/ 38 h 248"/>
                <a:gd name="T4" fmla="*/ 62 w 115"/>
                <a:gd name="T5" fmla="*/ 0 h 248"/>
                <a:gd name="T6" fmla="*/ 38 w 115"/>
                <a:gd name="T7" fmla="*/ 0 h 248"/>
                <a:gd name="T8" fmla="*/ 24 w 115"/>
                <a:gd name="T9" fmla="*/ 37 h 248"/>
                <a:gd name="T10" fmla="*/ 24 w 115"/>
                <a:gd name="T11" fmla="*/ 37 h 248"/>
                <a:gd name="T12" fmla="*/ 22 w 115"/>
                <a:gd name="T13" fmla="*/ 38 h 248"/>
                <a:gd name="T14" fmla="*/ 15 w 115"/>
                <a:gd name="T15" fmla="*/ 46 h 248"/>
                <a:gd name="T16" fmla="*/ 7 w 115"/>
                <a:gd name="T17" fmla="*/ 58 h 248"/>
                <a:gd name="T18" fmla="*/ 4 w 115"/>
                <a:gd name="T19" fmla="*/ 68 h 248"/>
                <a:gd name="T20" fmla="*/ 0 w 115"/>
                <a:gd name="T21" fmla="*/ 79 h 248"/>
                <a:gd name="T22" fmla="*/ 0 w 115"/>
                <a:gd name="T23" fmla="*/ 79 h 248"/>
                <a:gd name="T24" fmla="*/ 0 w 115"/>
                <a:gd name="T25" fmla="*/ 91 h 248"/>
                <a:gd name="T26" fmla="*/ 2 w 115"/>
                <a:gd name="T27" fmla="*/ 100 h 248"/>
                <a:gd name="T28" fmla="*/ 4 w 115"/>
                <a:gd name="T29" fmla="*/ 111 h 248"/>
                <a:gd name="T30" fmla="*/ 7 w 115"/>
                <a:gd name="T31" fmla="*/ 119 h 248"/>
                <a:gd name="T32" fmla="*/ 15 w 115"/>
                <a:gd name="T33" fmla="*/ 131 h 248"/>
                <a:gd name="T34" fmla="*/ 18 w 115"/>
                <a:gd name="T35" fmla="*/ 135 h 248"/>
                <a:gd name="T36" fmla="*/ 11 w 115"/>
                <a:gd name="T37" fmla="*/ 146 h 248"/>
                <a:gd name="T38" fmla="*/ 11 w 115"/>
                <a:gd name="T39" fmla="*/ 146 h 248"/>
                <a:gd name="T40" fmla="*/ 51 w 115"/>
                <a:gd name="T41" fmla="*/ 172 h 248"/>
                <a:gd name="T42" fmla="*/ 51 w 115"/>
                <a:gd name="T43" fmla="*/ 172 h 248"/>
                <a:gd name="T44" fmla="*/ 57 w 115"/>
                <a:gd name="T45" fmla="*/ 177 h 248"/>
                <a:gd name="T46" fmla="*/ 64 w 115"/>
                <a:gd name="T47" fmla="*/ 186 h 248"/>
                <a:gd name="T48" fmla="*/ 79 w 115"/>
                <a:gd name="T49" fmla="*/ 214 h 248"/>
                <a:gd name="T50" fmla="*/ 97 w 115"/>
                <a:gd name="T51" fmla="*/ 248 h 248"/>
                <a:gd name="T52" fmla="*/ 97 w 115"/>
                <a:gd name="T53" fmla="*/ 248 h 248"/>
                <a:gd name="T54" fmla="*/ 99 w 115"/>
                <a:gd name="T55" fmla="*/ 239 h 248"/>
                <a:gd name="T56" fmla="*/ 99 w 115"/>
                <a:gd name="T57" fmla="*/ 232 h 248"/>
                <a:gd name="T58" fmla="*/ 99 w 115"/>
                <a:gd name="T59" fmla="*/ 221 h 248"/>
                <a:gd name="T60" fmla="*/ 99 w 115"/>
                <a:gd name="T61" fmla="*/ 221 h 248"/>
                <a:gd name="T62" fmla="*/ 95 w 115"/>
                <a:gd name="T63" fmla="*/ 208 h 248"/>
                <a:gd name="T64" fmla="*/ 88 w 115"/>
                <a:gd name="T65" fmla="*/ 194 h 248"/>
                <a:gd name="T66" fmla="*/ 77 w 115"/>
                <a:gd name="T67" fmla="*/ 175 h 248"/>
                <a:gd name="T68" fmla="*/ 77 w 115"/>
                <a:gd name="T69" fmla="*/ 175 h 248"/>
                <a:gd name="T70" fmla="*/ 77 w 115"/>
                <a:gd name="T71" fmla="*/ 155 h 248"/>
                <a:gd name="T72" fmla="*/ 77 w 115"/>
                <a:gd name="T73" fmla="*/ 155 h 248"/>
                <a:gd name="T74" fmla="*/ 77 w 115"/>
                <a:gd name="T75" fmla="*/ 148 h 248"/>
                <a:gd name="T76" fmla="*/ 79 w 115"/>
                <a:gd name="T77" fmla="*/ 142 h 248"/>
                <a:gd name="T78" fmla="*/ 80 w 115"/>
                <a:gd name="T79" fmla="*/ 139 h 248"/>
                <a:gd name="T80" fmla="*/ 80 w 115"/>
                <a:gd name="T81" fmla="*/ 139 h 248"/>
                <a:gd name="T82" fmla="*/ 86 w 115"/>
                <a:gd name="T83" fmla="*/ 135 h 248"/>
                <a:gd name="T84" fmla="*/ 95 w 115"/>
                <a:gd name="T85" fmla="*/ 126 h 248"/>
                <a:gd name="T86" fmla="*/ 102 w 115"/>
                <a:gd name="T87" fmla="*/ 119 h 248"/>
                <a:gd name="T88" fmla="*/ 108 w 115"/>
                <a:gd name="T89" fmla="*/ 110 h 248"/>
                <a:gd name="T90" fmla="*/ 111 w 115"/>
                <a:gd name="T91" fmla="*/ 99 h 248"/>
                <a:gd name="T92" fmla="*/ 115 w 115"/>
                <a:gd name="T93" fmla="*/ 8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5" h="248">
                  <a:moveTo>
                    <a:pt x="115" y="86"/>
                  </a:moveTo>
                  <a:lnTo>
                    <a:pt x="104" y="38"/>
                  </a:lnTo>
                  <a:lnTo>
                    <a:pt x="62" y="0"/>
                  </a:lnTo>
                  <a:lnTo>
                    <a:pt x="38" y="0"/>
                  </a:lnTo>
                  <a:lnTo>
                    <a:pt x="24" y="37"/>
                  </a:lnTo>
                  <a:lnTo>
                    <a:pt x="24" y="37"/>
                  </a:lnTo>
                  <a:lnTo>
                    <a:pt x="22" y="38"/>
                  </a:lnTo>
                  <a:lnTo>
                    <a:pt x="15" y="46"/>
                  </a:lnTo>
                  <a:lnTo>
                    <a:pt x="7" y="58"/>
                  </a:lnTo>
                  <a:lnTo>
                    <a:pt x="4" y="68"/>
                  </a:lnTo>
                  <a:lnTo>
                    <a:pt x="0" y="79"/>
                  </a:lnTo>
                  <a:lnTo>
                    <a:pt x="0" y="79"/>
                  </a:lnTo>
                  <a:lnTo>
                    <a:pt x="0" y="91"/>
                  </a:lnTo>
                  <a:lnTo>
                    <a:pt x="2" y="100"/>
                  </a:lnTo>
                  <a:lnTo>
                    <a:pt x="4" y="111"/>
                  </a:lnTo>
                  <a:lnTo>
                    <a:pt x="7" y="119"/>
                  </a:lnTo>
                  <a:lnTo>
                    <a:pt x="15" y="131"/>
                  </a:lnTo>
                  <a:lnTo>
                    <a:pt x="18" y="135"/>
                  </a:lnTo>
                  <a:lnTo>
                    <a:pt x="11" y="146"/>
                  </a:lnTo>
                  <a:lnTo>
                    <a:pt x="11" y="146"/>
                  </a:lnTo>
                  <a:lnTo>
                    <a:pt x="51" y="172"/>
                  </a:lnTo>
                  <a:lnTo>
                    <a:pt x="51" y="172"/>
                  </a:lnTo>
                  <a:lnTo>
                    <a:pt x="57" y="177"/>
                  </a:lnTo>
                  <a:lnTo>
                    <a:pt x="64" y="186"/>
                  </a:lnTo>
                  <a:lnTo>
                    <a:pt x="79" y="214"/>
                  </a:lnTo>
                  <a:lnTo>
                    <a:pt x="97" y="248"/>
                  </a:lnTo>
                  <a:lnTo>
                    <a:pt x="97" y="248"/>
                  </a:lnTo>
                  <a:lnTo>
                    <a:pt x="99" y="239"/>
                  </a:lnTo>
                  <a:lnTo>
                    <a:pt x="99" y="232"/>
                  </a:lnTo>
                  <a:lnTo>
                    <a:pt x="99" y="221"/>
                  </a:lnTo>
                  <a:lnTo>
                    <a:pt x="99" y="221"/>
                  </a:lnTo>
                  <a:lnTo>
                    <a:pt x="95" y="208"/>
                  </a:lnTo>
                  <a:lnTo>
                    <a:pt x="88" y="194"/>
                  </a:lnTo>
                  <a:lnTo>
                    <a:pt x="77" y="175"/>
                  </a:lnTo>
                  <a:lnTo>
                    <a:pt x="77" y="175"/>
                  </a:lnTo>
                  <a:lnTo>
                    <a:pt x="77" y="155"/>
                  </a:lnTo>
                  <a:lnTo>
                    <a:pt x="77" y="155"/>
                  </a:lnTo>
                  <a:lnTo>
                    <a:pt x="77" y="148"/>
                  </a:lnTo>
                  <a:lnTo>
                    <a:pt x="79" y="142"/>
                  </a:lnTo>
                  <a:lnTo>
                    <a:pt x="80" y="139"/>
                  </a:lnTo>
                  <a:lnTo>
                    <a:pt x="80" y="139"/>
                  </a:lnTo>
                  <a:lnTo>
                    <a:pt x="86" y="135"/>
                  </a:lnTo>
                  <a:lnTo>
                    <a:pt x="95" y="126"/>
                  </a:lnTo>
                  <a:lnTo>
                    <a:pt x="102" y="119"/>
                  </a:lnTo>
                  <a:lnTo>
                    <a:pt x="108" y="110"/>
                  </a:lnTo>
                  <a:lnTo>
                    <a:pt x="111" y="99"/>
                  </a:lnTo>
                  <a:lnTo>
                    <a:pt x="115" y="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42" name="Freeform 147">
              <a:extLst>
                <a:ext uri="{FF2B5EF4-FFF2-40B4-BE49-F238E27FC236}">
                  <a16:creationId xmlns:a16="http://schemas.microsoft.com/office/drawing/2014/main" xmlns="" id="{22B368C6-1A44-4CAC-800C-A981A08A22BC}"/>
                </a:ext>
              </a:extLst>
            </p:cNvPr>
            <p:cNvSpPr>
              <a:spLocks/>
            </p:cNvSpPr>
            <p:nvPr/>
          </p:nvSpPr>
          <p:spPr bwMode="auto">
            <a:xfrm>
              <a:off x="5081588" y="2798764"/>
              <a:ext cx="0" cy="11113"/>
            </a:xfrm>
            <a:custGeom>
              <a:avLst/>
              <a:gdLst>
                <a:gd name="T0" fmla="*/ 0 h 7"/>
                <a:gd name="T1" fmla="*/ 0 h 7"/>
                <a:gd name="T2" fmla="*/ 7 h 7"/>
                <a:gd name="T3" fmla="*/ 7 h 7"/>
                <a:gd name="T4" fmla="*/ 7 h 7"/>
                <a:gd name="T5" fmla="*/ 0 h 7"/>
              </a:gdLst>
              <a:ahLst/>
              <a:cxnLst>
                <a:cxn ang="0">
                  <a:pos x="0" y="T0"/>
                </a:cxn>
                <a:cxn ang="0">
                  <a:pos x="0" y="T1"/>
                </a:cxn>
                <a:cxn ang="0">
                  <a:pos x="0" y="T2"/>
                </a:cxn>
                <a:cxn ang="0">
                  <a:pos x="0" y="T3"/>
                </a:cxn>
                <a:cxn ang="0">
                  <a:pos x="0" y="T4"/>
                </a:cxn>
                <a:cxn ang="0">
                  <a:pos x="0" y="T5"/>
                </a:cxn>
              </a:cxnLst>
              <a:rect l="0" t="0" r="r" b="b"/>
              <a:pathLst>
                <a:path h="7">
                  <a:moveTo>
                    <a:pt x="0" y="0"/>
                  </a:moveTo>
                  <a:lnTo>
                    <a:pt x="0" y="0"/>
                  </a:lnTo>
                  <a:lnTo>
                    <a:pt x="0" y="7"/>
                  </a:lnTo>
                  <a:lnTo>
                    <a:pt x="0" y="7"/>
                  </a:lnTo>
                  <a:lnTo>
                    <a:pt x="0" y="7"/>
                  </a:lnTo>
                  <a:lnTo>
                    <a:pt x="0" y="0"/>
                  </a:lnTo>
                  <a:close/>
                </a:path>
              </a:pathLst>
            </a:custGeom>
            <a:solidFill>
              <a:srgbClr val="ACA9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43" name="Freeform 148">
              <a:extLst>
                <a:ext uri="{FF2B5EF4-FFF2-40B4-BE49-F238E27FC236}">
                  <a16:creationId xmlns:a16="http://schemas.microsoft.com/office/drawing/2014/main" xmlns="" id="{C3AC1480-2580-49D7-B8E4-615F8FD1DBEF}"/>
                </a:ext>
              </a:extLst>
            </p:cNvPr>
            <p:cNvSpPr>
              <a:spLocks/>
            </p:cNvSpPr>
            <p:nvPr/>
          </p:nvSpPr>
          <p:spPr bwMode="auto">
            <a:xfrm>
              <a:off x="5081588" y="2798764"/>
              <a:ext cx="0" cy="11113"/>
            </a:xfrm>
            <a:custGeom>
              <a:avLst/>
              <a:gdLst>
                <a:gd name="T0" fmla="*/ 0 h 7"/>
                <a:gd name="T1" fmla="*/ 0 h 7"/>
                <a:gd name="T2" fmla="*/ 7 h 7"/>
                <a:gd name="T3" fmla="*/ 7 h 7"/>
                <a:gd name="T4" fmla="*/ 7 h 7"/>
                <a:gd name="T5" fmla="*/ 0 h 7"/>
              </a:gdLst>
              <a:ahLst/>
              <a:cxnLst>
                <a:cxn ang="0">
                  <a:pos x="0" y="T0"/>
                </a:cxn>
                <a:cxn ang="0">
                  <a:pos x="0" y="T1"/>
                </a:cxn>
                <a:cxn ang="0">
                  <a:pos x="0" y="T2"/>
                </a:cxn>
                <a:cxn ang="0">
                  <a:pos x="0" y="T3"/>
                </a:cxn>
                <a:cxn ang="0">
                  <a:pos x="0" y="T4"/>
                </a:cxn>
                <a:cxn ang="0">
                  <a:pos x="0" y="T5"/>
                </a:cxn>
              </a:cxnLst>
              <a:rect l="0" t="0" r="r" b="b"/>
              <a:pathLst>
                <a:path h="7">
                  <a:moveTo>
                    <a:pt x="0" y="0"/>
                  </a:moveTo>
                  <a:lnTo>
                    <a:pt x="0" y="0"/>
                  </a:lnTo>
                  <a:lnTo>
                    <a:pt x="0" y="7"/>
                  </a:lnTo>
                  <a:lnTo>
                    <a:pt x="0" y="7"/>
                  </a:lnTo>
                  <a:lnTo>
                    <a:pt x="0" y="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44" name="Freeform 149">
              <a:extLst>
                <a:ext uri="{FF2B5EF4-FFF2-40B4-BE49-F238E27FC236}">
                  <a16:creationId xmlns:a16="http://schemas.microsoft.com/office/drawing/2014/main" xmlns="" id="{636A24C5-F6E2-48F3-86AD-AB86E2F43ADB}"/>
                </a:ext>
              </a:extLst>
            </p:cNvPr>
            <p:cNvSpPr>
              <a:spLocks/>
            </p:cNvSpPr>
            <p:nvPr/>
          </p:nvSpPr>
          <p:spPr bwMode="auto">
            <a:xfrm>
              <a:off x="5002213" y="2781301"/>
              <a:ext cx="82550" cy="38100"/>
            </a:xfrm>
            <a:custGeom>
              <a:avLst/>
              <a:gdLst>
                <a:gd name="T0" fmla="*/ 0 w 52"/>
                <a:gd name="T1" fmla="*/ 0 h 24"/>
                <a:gd name="T2" fmla="*/ 0 w 52"/>
                <a:gd name="T3" fmla="*/ 0 h 24"/>
                <a:gd name="T4" fmla="*/ 2 w 52"/>
                <a:gd name="T5" fmla="*/ 4 h 24"/>
                <a:gd name="T6" fmla="*/ 10 w 52"/>
                <a:gd name="T7" fmla="*/ 13 h 24"/>
                <a:gd name="T8" fmla="*/ 15 w 52"/>
                <a:gd name="T9" fmla="*/ 16 h 24"/>
                <a:gd name="T10" fmla="*/ 22 w 52"/>
                <a:gd name="T11" fmla="*/ 20 h 24"/>
                <a:gd name="T12" fmla="*/ 30 w 52"/>
                <a:gd name="T13" fmla="*/ 24 h 24"/>
                <a:gd name="T14" fmla="*/ 39 w 52"/>
                <a:gd name="T15" fmla="*/ 24 h 24"/>
                <a:gd name="T16" fmla="*/ 39 w 52"/>
                <a:gd name="T17" fmla="*/ 24 h 24"/>
                <a:gd name="T18" fmla="*/ 41 w 52"/>
                <a:gd name="T19" fmla="*/ 24 h 24"/>
                <a:gd name="T20" fmla="*/ 48 w 52"/>
                <a:gd name="T21" fmla="*/ 22 h 24"/>
                <a:gd name="T22" fmla="*/ 50 w 52"/>
                <a:gd name="T23" fmla="*/ 18 h 24"/>
                <a:gd name="T24" fmla="*/ 50 w 52"/>
                <a:gd name="T25" fmla="*/ 18 h 24"/>
                <a:gd name="T26" fmla="*/ 50 w 52"/>
                <a:gd name="T27" fmla="*/ 18 h 24"/>
                <a:gd name="T28" fmla="*/ 50 w 52"/>
                <a:gd name="T29" fmla="*/ 18 h 24"/>
                <a:gd name="T30" fmla="*/ 50 w 52"/>
                <a:gd name="T31" fmla="*/ 11 h 24"/>
                <a:gd name="T32" fmla="*/ 52 w 52"/>
                <a:gd name="T33" fmla="*/ 4 h 24"/>
                <a:gd name="T34" fmla="*/ 52 w 52"/>
                <a:gd name="T35" fmla="*/ 4 h 24"/>
                <a:gd name="T36" fmla="*/ 44 w 52"/>
                <a:gd name="T37" fmla="*/ 9 h 24"/>
                <a:gd name="T38" fmla="*/ 39 w 52"/>
                <a:gd name="T39" fmla="*/ 13 h 24"/>
                <a:gd name="T40" fmla="*/ 33 w 52"/>
                <a:gd name="T41" fmla="*/ 15 h 24"/>
                <a:gd name="T42" fmla="*/ 33 w 52"/>
                <a:gd name="T43" fmla="*/ 15 h 24"/>
                <a:gd name="T44" fmla="*/ 30 w 52"/>
                <a:gd name="T45" fmla="*/ 15 h 24"/>
                <a:gd name="T46" fmla="*/ 30 w 52"/>
                <a:gd name="T47" fmla="*/ 15 h 24"/>
                <a:gd name="T48" fmla="*/ 19 w 52"/>
                <a:gd name="T49" fmla="*/ 13 h 24"/>
                <a:gd name="T50" fmla="*/ 6 w 52"/>
                <a:gd name="T51" fmla="*/ 5 h 24"/>
                <a:gd name="T52" fmla="*/ 0 w 52"/>
                <a:gd name="T5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 h="24">
                  <a:moveTo>
                    <a:pt x="0" y="0"/>
                  </a:moveTo>
                  <a:lnTo>
                    <a:pt x="0" y="0"/>
                  </a:lnTo>
                  <a:lnTo>
                    <a:pt x="2" y="4"/>
                  </a:lnTo>
                  <a:lnTo>
                    <a:pt x="10" y="13"/>
                  </a:lnTo>
                  <a:lnTo>
                    <a:pt x="15" y="16"/>
                  </a:lnTo>
                  <a:lnTo>
                    <a:pt x="22" y="20"/>
                  </a:lnTo>
                  <a:lnTo>
                    <a:pt x="30" y="24"/>
                  </a:lnTo>
                  <a:lnTo>
                    <a:pt x="39" y="24"/>
                  </a:lnTo>
                  <a:lnTo>
                    <a:pt x="39" y="24"/>
                  </a:lnTo>
                  <a:lnTo>
                    <a:pt x="41" y="24"/>
                  </a:lnTo>
                  <a:lnTo>
                    <a:pt x="48" y="22"/>
                  </a:lnTo>
                  <a:lnTo>
                    <a:pt x="50" y="18"/>
                  </a:lnTo>
                  <a:lnTo>
                    <a:pt x="50" y="18"/>
                  </a:lnTo>
                  <a:lnTo>
                    <a:pt x="50" y="18"/>
                  </a:lnTo>
                  <a:lnTo>
                    <a:pt x="50" y="18"/>
                  </a:lnTo>
                  <a:lnTo>
                    <a:pt x="50" y="11"/>
                  </a:lnTo>
                  <a:lnTo>
                    <a:pt x="52" y="4"/>
                  </a:lnTo>
                  <a:lnTo>
                    <a:pt x="52" y="4"/>
                  </a:lnTo>
                  <a:lnTo>
                    <a:pt x="44" y="9"/>
                  </a:lnTo>
                  <a:lnTo>
                    <a:pt x="39" y="13"/>
                  </a:lnTo>
                  <a:lnTo>
                    <a:pt x="33" y="15"/>
                  </a:lnTo>
                  <a:lnTo>
                    <a:pt x="33" y="15"/>
                  </a:lnTo>
                  <a:lnTo>
                    <a:pt x="30" y="15"/>
                  </a:lnTo>
                  <a:lnTo>
                    <a:pt x="30" y="15"/>
                  </a:lnTo>
                  <a:lnTo>
                    <a:pt x="19" y="13"/>
                  </a:lnTo>
                  <a:lnTo>
                    <a:pt x="6" y="5"/>
                  </a:lnTo>
                  <a:lnTo>
                    <a:pt x="0" y="0"/>
                  </a:lnTo>
                  <a:close/>
                </a:path>
              </a:pathLst>
            </a:custGeom>
            <a:solidFill>
              <a:srgbClr val="9072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45" name="Freeform 150">
              <a:extLst>
                <a:ext uri="{FF2B5EF4-FFF2-40B4-BE49-F238E27FC236}">
                  <a16:creationId xmlns:a16="http://schemas.microsoft.com/office/drawing/2014/main" xmlns="" id="{60CCF643-5F50-4034-9B9D-07CA2CD321DC}"/>
                </a:ext>
              </a:extLst>
            </p:cNvPr>
            <p:cNvSpPr>
              <a:spLocks/>
            </p:cNvSpPr>
            <p:nvPr/>
          </p:nvSpPr>
          <p:spPr bwMode="auto">
            <a:xfrm>
              <a:off x="5002213" y="2781301"/>
              <a:ext cx="82550" cy="38100"/>
            </a:xfrm>
            <a:custGeom>
              <a:avLst/>
              <a:gdLst>
                <a:gd name="T0" fmla="*/ 0 w 52"/>
                <a:gd name="T1" fmla="*/ 0 h 24"/>
                <a:gd name="T2" fmla="*/ 0 w 52"/>
                <a:gd name="T3" fmla="*/ 0 h 24"/>
                <a:gd name="T4" fmla="*/ 2 w 52"/>
                <a:gd name="T5" fmla="*/ 4 h 24"/>
                <a:gd name="T6" fmla="*/ 10 w 52"/>
                <a:gd name="T7" fmla="*/ 13 h 24"/>
                <a:gd name="T8" fmla="*/ 15 w 52"/>
                <a:gd name="T9" fmla="*/ 16 h 24"/>
                <a:gd name="T10" fmla="*/ 22 w 52"/>
                <a:gd name="T11" fmla="*/ 20 h 24"/>
                <a:gd name="T12" fmla="*/ 30 w 52"/>
                <a:gd name="T13" fmla="*/ 24 h 24"/>
                <a:gd name="T14" fmla="*/ 39 w 52"/>
                <a:gd name="T15" fmla="*/ 24 h 24"/>
                <a:gd name="T16" fmla="*/ 39 w 52"/>
                <a:gd name="T17" fmla="*/ 24 h 24"/>
                <a:gd name="T18" fmla="*/ 41 w 52"/>
                <a:gd name="T19" fmla="*/ 24 h 24"/>
                <a:gd name="T20" fmla="*/ 48 w 52"/>
                <a:gd name="T21" fmla="*/ 22 h 24"/>
                <a:gd name="T22" fmla="*/ 50 w 52"/>
                <a:gd name="T23" fmla="*/ 18 h 24"/>
                <a:gd name="T24" fmla="*/ 50 w 52"/>
                <a:gd name="T25" fmla="*/ 18 h 24"/>
                <a:gd name="T26" fmla="*/ 50 w 52"/>
                <a:gd name="T27" fmla="*/ 18 h 24"/>
                <a:gd name="T28" fmla="*/ 50 w 52"/>
                <a:gd name="T29" fmla="*/ 18 h 24"/>
                <a:gd name="T30" fmla="*/ 50 w 52"/>
                <a:gd name="T31" fmla="*/ 11 h 24"/>
                <a:gd name="T32" fmla="*/ 52 w 52"/>
                <a:gd name="T33" fmla="*/ 4 h 24"/>
                <a:gd name="T34" fmla="*/ 52 w 52"/>
                <a:gd name="T35" fmla="*/ 4 h 24"/>
                <a:gd name="T36" fmla="*/ 44 w 52"/>
                <a:gd name="T37" fmla="*/ 9 h 24"/>
                <a:gd name="T38" fmla="*/ 39 w 52"/>
                <a:gd name="T39" fmla="*/ 13 h 24"/>
                <a:gd name="T40" fmla="*/ 33 w 52"/>
                <a:gd name="T41" fmla="*/ 15 h 24"/>
                <a:gd name="T42" fmla="*/ 33 w 52"/>
                <a:gd name="T43" fmla="*/ 15 h 24"/>
                <a:gd name="T44" fmla="*/ 30 w 52"/>
                <a:gd name="T45" fmla="*/ 15 h 24"/>
                <a:gd name="T46" fmla="*/ 30 w 52"/>
                <a:gd name="T47" fmla="*/ 15 h 24"/>
                <a:gd name="T48" fmla="*/ 19 w 52"/>
                <a:gd name="T49" fmla="*/ 13 h 24"/>
                <a:gd name="T50" fmla="*/ 6 w 52"/>
                <a:gd name="T51" fmla="*/ 5 h 24"/>
                <a:gd name="T52" fmla="*/ 0 w 52"/>
                <a:gd name="T5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 h="24">
                  <a:moveTo>
                    <a:pt x="0" y="0"/>
                  </a:moveTo>
                  <a:lnTo>
                    <a:pt x="0" y="0"/>
                  </a:lnTo>
                  <a:lnTo>
                    <a:pt x="2" y="4"/>
                  </a:lnTo>
                  <a:lnTo>
                    <a:pt x="10" y="13"/>
                  </a:lnTo>
                  <a:lnTo>
                    <a:pt x="15" y="16"/>
                  </a:lnTo>
                  <a:lnTo>
                    <a:pt x="22" y="20"/>
                  </a:lnTo>
                  <a:lnTo>
                    <a:pt x="30" y="24"/>
                  </a:lnTo>
                  <a:lnTo>
                    <a:pt x="39" y="24"/>
                  </a:lnTo>
                  <a:lnTo>
                    <a:pt x="39" y="24"/>
                  </a:lnTo>
                  <a:lnTo>
                    <a:pt x="41" y="24"/>
                  </a:lnTo>
                  <a:lnTo>
                    <a:pt x="48" y="22"/>
                  </a:lnTo>
                  <a:lnTo>
                    <a:pt x="50" y="18"/>
                  </a:lnTo>
                  <a:lnTo>
                    <a:pt x="50" y="18"/>
                  </a:lnTo>
                  <a:lnTo>
                    <a:pt x="50" y="18"/>
                  </a:lnTo>
                  <a:lnTo>
                    <a:pt x="50" y="18"/>
                  </a:lnTo>
                  <a:lnTo>
                    <a:pt x="50" y="11"/>
                  </a:lnTo>
                  <a:lnTo>
                    <a:pt x="52" y="4"/>
                  </a:lnTo>
                  <a:lnTo>
                    <a:pt x="52" y="4"/>
                  </a:lnTo>
                  <a:lnTo>
                    <a:pt x="44" y="9"/>
                  </a:lnTo>
                  <a:lnTo>
                    <a:pt x="39" y="13"/>
                  </a:lnTo>
                  <a:lnTo>
                    <a:pt x="33" y="15"/>
                  </a:lnTo>
                  <a:lnTo>
                    <a:pt x="33" y="15"/>
                  </a:lnTo>
                  <a:lnTo>
                    <a:pt x="30" y="15"/>
                  </a:lnTo>
                  <a:lnTo>
                    <a:pt x="30" y="15"/>
                  </a:lnTo>
                  <a:lnTo>
                    <a:pt x="19" y="13"/>
                  </a:lnTo>
                  <a:lnTo>
                    <a:pt x="6"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46" name="Freeform 151">
              <a:extLst>
                <a:ext uri="{FF2B5EF4-FFF2-40B4-BE49-F238E27FC236}">
                  <a16:creationId xmlns:a16="http://schemas.microsoft.com/office/drawing/2014/main" xmlns="" id="{4FB9B74A-0279-4138-A6CE-F8657D55B440}"/>
                </a:ext>
              </a:extLst>
            </p:cNvPr>
            <p:cNvSpPr>
              <a:spLocks/>
            </p:cNvSpPr>
            <p:nvPr/>
          </p:nvSpPr>
          <p:spPr bwMode="auto">
            <a:xfrm>
              <a:off x="5141913" y="3044826"/>
              <a:ext cx="60325" cy="574675"/>
            </a:xfrm>
            <a:custGeom>
              <a:avLst/>
              <a:gdLst>
                <a:gd name="T0" fmla="*/ 2 w 38"/>
                <a:gd name="T1" fmla="*/ 181 h 362"/>
                <a:gd name="T2" fmla="*/ 2 w 38"/>
                <a:gd name="T3" fmla="*/ 0 h 362"/>
                <a:gd name="T4" fmla="*/ 33 w 38"/>
                <a:gd name="T5" fmla="*/ 6 h 362"/>
                <a:gd name="T6" fmla="*/ 26 w 38"/>
                <a:gd name="T7" fmla="*/ 93 h 362"/>
                <a:gd name="T8" fmla="*/ 37 w 38"/>
                <a:gd name="T9" fmla="*/ 166 h 362"/>
                <a:gd name="T10" fmla="*/ 37 w 38"/>
                <a:gd name="T11" fmla="*/ 166 h 362"/>
                <a:gd name="T12" fmla="*/ 35 w 38"/>
                <a:gd name="T13" fmla="*/ 192 h 362"/>
                <a:gd name="T14" fmla="*/ 33 w 38"/>
                <a:gd name="T15" fmla="*/ 221 h 362"/>
                <a:gd name="T16" fmla="*/ 27 w 38"/>
                <a:gd name="T17" fmla="*/ 259 h 362"/>
                <a:gd name="T18" fmla="*/ 38 w 38"/>
                <a:gd name="T19" fmla="*/ 303 h 362"/>
                <a:gd name="T20" fmla="*/ 22 w 38"/>
                <a:gd name="T21" fmla="*/ 347 h 362"/>
                <a:gd name="T22" fmla="*/ 22 w 38"/>
                <a:gd name="T23" fmla="*/ 347 h 362"/>
                <a:gd name="T24" fmla="*/ 18 w 38"/>
                <a:gd name="T25" fmla="*/ 353 h 362"/>
                <a:gd name="T26" fmla="*/ 9 w 38"/>
                <a:gd name="T27" fmla="*/ 362 h 362"/>
                <a:gd name="T28" fmla="*/ 9 w 38"/>
                <a:gd name="T29" fmla="*/ 362 h 362"/>
                <a:gd name="T30" fmla="*/ 9 w 38"/>
                <a:gd name="T31" fmla="*/ 362 h 362"/>
                <a:gd name="T32" fmla="*/ 7 w 38"/>
                <a:gd name="T33" fmla="*/ 360 h 362"/>
                <a:gd name="T34" fmla="*/ 6 w 38"/>
                <a:gd name="T35" fmla="*/ 351 h 362"/>
                <a:gd name="T36" fmla="*/ 4 w 38"/>
                <a:gd name="T37" fmla="*/ 320 h 362"/>
                <a:gd name="T38" fmla="*/ 0 w 38"/>
                <a:gd name="T39" fmla="*/ 272 h 362"/>
                <a:gd name="T40" fmla="*/ 2 w 38"/>
                <a:gd name="T41" fmla="*/ 181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62">
                  <a:moveTo>
                    <a:pt x="2" y="181"/>
                  </a:moveTo>
                  <a:lnTo>
                    <a:pt x="2" y="0"/>
                  </a:lnTo>
                  <a:lnTo>
                    <a:pt x="33" y="6"/>
                  </a:lnTo>
                  <a:lnTo>
                    <a:pt x="26" y="93"/>
                  </a:lnTo>
                  <a:lnTo>
                    <a:pt x="37" y="166"/>
                  </a:lnTo>
                  <a:lnTo>
                    <a:pt x="37" y="166"/>
                  </a:lnTo>
                  <a:lnTo>
                    <a:pt x="35" y="192"/>
                  </a:lnTo>
                  <a:lnTo>
                    <a:pt x="33" y="221"/>
                  </a:lnTo>
                  <a:lnTo>
                    <a:pt x="27" y="259"/>
                  </a:lnTo>
                  <a:lnTo>
                    <a:pt x="38" y="303"/>
                  </a:lnTo>
                  <a:lnTo>
                    <a:pt x="22" y="347"/>
                  </a:lnTo>
                  <a:lnTo>
                    <a:pt x="22" y="347"/>
                  </a:lnTo>
                  <a:lnTo>
                    <a:pt x="18" y="353"/>
                  </a:lnTo>
                  <a:lnTo>
                    <a:pt x="9" y="362"/>
                  </a:lnTo>
                  <a:lnTo>
                    <a:pt x="9" y="362"/>
                  </a:lnTo>
                  <a:lnTo>
                    <a:pt x="9" y="362"/>
                  </a:lnTo>
                  <a:lnTo>
                    <a:pt x="7" y="360"/>
                  </a:lnTo>
                  <a:lnTo>
                    <a:pt x="6" y="351"/>
                  </a:lnTo>
                  <a:lnTo>
                    <a:pt x="4" y="320"/>
                  </a:lnTo>
                  <a:lnTo>
                    <a:pt x="0" y="272"/>
                  </a:lnTo>
                  <a:lnTo>
                    <a:pt x="2" y="181"/>
                  </a:lnTo>
                  <a:close/>
                </a:path>
              </a:pathLst>
            </a:custGeom>
            <a:solidFill>
              <a:srgbClr val="C59B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47" name="Freeform 152">
              <a:extLst>
                <a:ext uri="{FF2B5EF4-FFF2-40B4-BE49-F238E27FC236}">
                  <a16:creationId xmlns:a16="http://schemas.microsoft.com/office/drawing/2014/main" xmlns="" id="{CE8BF2D4-434A-48EA-9E00-9502EAF4B387}"/>
                </a:ext>
              </a:extLst>
            </p:cNvPr>
            <p:cNvSpPr>
              <a:spLocks/>
            </p:cNvSpPr>
            <p:nvPr/>
          </p:nvSpPr>
          <p:spPr bwMode="auto">
            <a:xfrm>
              <a:off x="5141913" y="3044826"/>
              <a:ext cx="60325" cy="574675"/>
            </a:xfrm>
            <a:custGeom>
              <a:avLst/>
              <a:gdLst>
                <a:gd name="T0" fmla="*/ 2 w 38"/>
                <a:gd name="T1" fmla="*/ 181 h 362"/>
                <a:gd name="T2" fmla="*/ 2 w 38"/>
                <a:gd name="T3" fmla="*/ 0 h 362"/>
                <a:gd name="T4" fmla="*/ 33 w 38"/>
                <a:gd name="T5" fmla="*/ 6 h 362"/>
                <a:gd name="T6" fmla="*/ 26 w 38"/>
                <a:gd name="T7" fmla="*/ 93 h 362"/>
                <a:gd name="T8" fmla="*/ 37 w 38"/>
                <a:gd name="T9" fmla="*/ 166 h 362"/>
                <a:gd name="T10" fmla="*/ 37 w 38"/>
                <a:gd name="T11" fmla="*/ 166 h 362"/>
                <a:gd name="T12" fmla="*/ 35 w 38"/>
                <a:gd name="T13" fmla="*/ 192 h 362"/>
                <a:gd name="T14" fmla="*/ 33 w 38"/>
                <a:gd name="T15" fmla="*/ 221 h 362"/>
                <a:gd name="T16" fmla="*/ 27 w 38"/>
                <a:gd name="T17" fmla="*/ 259 h 362"/>
                <a:gd name="T18" fmla="*/ 38 w 38"/>
                <a:gd name="T19" fmla="*/ 303 h 362"/>
                <a:gd name="T20" fmla="*/ 22 w 38"/>
                <a:gd name="T21" fmla="*/ 347 h 362"/>
                <a:gd name="T22" fmla="*/ 22 w 38"/>
                <a:gd name="T23" fmla="*/ 347 h 362"/>
                <a:gd name="T24" fmla="*/ 18 w 38"/>
                <a:gd name="T25" fmla="*/ 353 h 362"/>
                <a:gd name="T26" fmla="*/ 9 w 38"/>
                <a:gd name="T27" fmla="*/ 362 h 362"/>
                <a:gd name="T28" fmla="*/ 9 w 38"/>
                <a:gd name="T29" fmla="*/ 362 h 362"/>
                <a:gd name="T30" fmla="*/ 9 w 38"/>
                <a:gd name="T31" fmla="*/ 362 h 362"/>
                <a:gd name="T32" fmla="*/ 7 w 38"/>
                <a:gd name="T33" fmla="*/ 360 h 362"/>
                <a:gd name="T34" fmla="*/ 6 w 38"/>
                <a:gd name="T35" fmla="*/ 351 h 362"/>
                <a:gd name="T36" fmla="*/ 4 w 38"/>
                <a:gd name="T37" fmla="*/ 320 h 362"/>
                <a:gd name="T38" fmla="*/ 0 w 38"/>
                <a:gd name="T39" fmla="*/ 272 h 362"/>
                <a:gd name="T40" fmla="*/ 2 w 38"/>
                <a:gd name="T41" fmla="*/ 181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62">
                  <a:moveTo>
                    <a:pt x="2" y="181"/>
                  </a:moveTo>
                  <a:lnTo>
                    <a:pt x="2" y="0"/>
                  </a:lnTo>
                  <a:lnTo>
                    <a:pt x="33" y="6"/>
                  </a:lnTo>
                  <a:lnTo>
                    <a:pt x="26" y="93"/>
                  </a:lnTo>
                  <a:lnTo>
                    <a:pt x="37" y="166"/>
                  </a:lnTo>
                  <a:lnTo>
                    <a:pt x="37" y="166"/>
                  </a:lnTo>
                  <a:lnTo>
                    <a:pt x="35" y="192"/>
                  </a:lnTo>
                  <a:lnTo>
                    <a:pt x="33" y="221"/>
                  </a:lnTo>
                  <a:lnTo>
                    <a:pt x="27" y="259"/>
                  </a:lnTo>
                  <a:lnTo>
                    <a:pt x="38" y="303"/>
                  </a:lnTo>
                  <a:lnTo>
                    <a:pt x="22" y="347"/>
                  </a:lnTo>
                  <a:lnTo>
                    <a:pt x="22" y="347"/>
                  </a:lnTo>
                  <a:lnTo>
                    <a:pt x="18" y="353"/>
                  </a:lnTo>
                  <a:lnTo>
                    <a:pt x="9" y="362"/>
                  </a:lnTo>
                  <a:lnTo>
                    <a:pt x="9" y="362"/>
                  </a:lnTo>
                  <a:lnTo>
                    <a:pt x="9" y="362"/>
                  </a:lnTo>
                  <a:lnTo>
                    <a:pt x="7" y="360"/>
                  </a:lnTo>
                  <a:lnTo>
                    <a:pt x="6" y="351"/>
                  </a:lnTo>
                  <a:lnTo>
                    <a:pt x="4" y="320"/>
                  </a:lnTo>
                  <a:lnTo>
                    <a:pt x="0" y="272"/>
                  </a:lnTo>
                  <a:lnTo>
                    <a:pt x="2" y="1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48" name="Freeform 153">
              <a:extLst>
                <a:ext uri="{FF2B5EF4-FFF2-40B4-BE49-F238E27FC236}">
                  <a16:creationId xmlns:a16="http://schemas.microsoft.com/office/drawing/2014/main" xmlns="" id="{E6700C2A-5C3D-416D-8FBC-B4D73395B43D}"/>
                </a:ext>
              </a:extLst>
            </p:cNvPr>
            <p:cNvSpPr>
              <a:spLocks/>
            </p:cNvSpPr>
            <p:nvPr/>
          </p:nvSpPr>
          <p:spPr bwMode="auto">
            <a:xfrm>
              <a:off x="4854576" y="3314701"/>
              <a:ext cx="322263" cy="555625"/>
            </a:xfrm>
            <a:custGeom>
              <a:avLst/>
              <a:gdLst>
                <a:gd name="T0" fmla="*/ 6 w 203"/>
                <a:gd name="T1" fmla="*/ 40 h 350"/>
                <a:gd name="T2" fmla="*/ 6 w 203"/>
                <a:gd name="T3" fmla="*/ 40 h 350"/>
                <a:gd name="T4" fmla="*/ 11 w 203"/>
                <a:gd name="T5" fmla="*/ 24 h 350"/>
                <a:gd name="T6" fmla="*/ 19 w 203"/>
                <a:gd name="T7" fmla="*/ 7 h 350"/>
                <a:gd name="T8" fmla="*/ 48 w 203"/>
                <a:gd name="T9" fmla="*/ 0 h 350"/>
                <a:gd name="T10" fmla="*/ 203 w 203"/>
                <a:gd name="T11" fmla="*/ 25 h 350"/>
                <a:gd name="T12" fmla="*/ 203 w 203"/>
                <a:gd name="T13" fmla="*/ 25 h 350"/>
                <a:gd name="T14" fmla="*/ 201 w 203"/>
                <a:gd name="T15" fmla="*/ 62 h 350"/>
                <a:gd name="T16" fmla="*/ 197 w 203"/>
                <a:gd name="T17" fmla="*/ 148 h 350"/>
                <a:gd name="T18" fmla="*/ 190 w 203"/>
                <a:gd name="T19" fmla="*/ 254 h 350"/>
                <a:gd name="T20" fmla="*/ 185 w 203"/>
                <a:gd name="T21" fmla="*/ 305 h 350"/>
                <a:gd name="T22" fmla="*/ 177 w 203"/>
                <a:gd name="T23" fmla="*/ 349 h 350"/>
                <a:gd name="T24" fmla="*/ 61 w 203"/>
                <a:gd name="T25" fmla="*/ 350 h 350"/>
                <a:gd name="T26" fmla="*/ 61 w 203"/>
                <a:gd name="T27" fmla="*/ 350 h 350"/>
                <a:gd name="T28" fmla="*/ 42 w 203"/>
                <a:gd name="T29" fmla="*/ 299 h 350"/>
                <a:gd name="T30" fmla="*/ 28 w 203"/>
                <a:gd name="T31" fmla="*/ 250 h 350"/>
                <a:gd name="T32" fmla="*/ 13 w 203"/>
                <a:gd name="T33" fmla="*/ 192 h 350"/>
                <a:gd name="T34" fmla="*/ 13 w 203"/>
                <a:gd name="T35" fmla="*/ 192 h 350"/>
                <a:gd name="T36" fmla="*/ 9 w 203"/>
                <a:gd name="T37" fmla="*/ 179 h 350"/>
                <a:gd name="T38" fmla="*/ 9 w 203"/>
                <a:gd name="T39" fmla="*/ 179 h 350"/>
                <a:gd name="T40" fmla="*/ 2 w 203"/>
                <a:gd name="T41" fmla="*/ 139 h 350"/>
                <a:gd name="T42" fmla="*/ 0 w 203"/>
                <a:gd name="T43" fmla="*/ 102 h 350"/>
                <a:gd name="T44" fmla="*/ 0 w 203"/>
                <a:gd name="T45" fmla="*/ 69 h 350"/>
                <a:gd name="T46" fmla="*/ 4 w 203"/>
                <a:gd name="T47" fmla="*/ 55 h 350"/>
                <a:gd name="T48" fmla="*/ 6 w 203"/>
                <a:gd name="T49" fmla="*/ 4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350">
                  <a:moveTo>
                    <a:pt x="6" y="40"/>
                  </a:moveTo>
                  <a:lnTo>
                    <a:pt x="6" y="40"/>
                  </a:lnTo>
                  <a:lnTo>
                    <a:pt x="11" y="24"/>
                  </a:lnTo>
                  <a:lnTo>
                    <a:pt x="19" y="7"/>
                  </a:lnTo>
                  <a:lnTo>
                    <a:pt x="48" y="0"/>
                  </a:lnTo>
                  <a:lnTo>
                    <a:pt x="203" y="25"/>
                  </a:lnTo>
                  <a:lnTo>
                    <a:pt x="203" y="25"/>
                  </a:lnTo>
                  <a:lnTo>
                    <a:pt x="201" y="62"/>
                  </a:lnTo>
                  <a:lnTo>
                    <a:pt x="197" y="148"/>
                  </a:lnTo>
                  <a:lnTo>
                    <a:pt x="190" y="254"/>
                  </a:lnTo>
                  <a:lnTo>
                    <a:pt x="185" y="305"/>
                  </a:lnTo>
                  <a:lnTo>
                    <a:pt x="177" y="349"/>
                  </a:lnTo>
                  <a:lnTo>
                    <a:pt x="61" y="350"/>
                  </a:lnTo>
                  <a:lnTo>
                    <a:pt x="61" y="350"/>
                  </a:lnTo>
                  <a:lnTo>
                    <a:pt x="42" y="299"/>
                  </a:lnTo>
                  <a:lnTo>
                    <a:pt x="28" y="250"/>
                  </a:lnTo>
                  <a:lnTo>
                    <a:pt x="13" y="192"/>
                  </a:lnTo>
                  <a:lnTo>
                    <a:pt x="13" y="192"/>
                  </a:lnTo>
                  <a:lnTo>
                    <a:pt x="9" y="179"/>
                  </a:lnTo>
                  <a:lnTo>
                    <a:pt x="9" y="179"/>
                  </a:lnTo>
                  <a:lnTo>
                    <a:pt x="2" y="139"/>
                  </a:lnTo>
                  <a:lnTo>
                    <a:pt x="0" y="102"/>
                  </a:lnTo>
                  <a:lnTo>
                    <a:pt x="0" y="69"/>
                  </a:lnTo>
                  <a:lnTo>
                    <a:pt x="4" y="55"/>
                  </a:lnTo>
                  <a:lnTo>
                    <a:pt x="6" y="40"/>
                  </a:lnTo>
                  <a:close/>
                </a:path>
              </a:pathLst>
            </a:custGeom>
            <a:solidFill>
              <a:srgbClr val="7027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49" name="Freeform 154">
              <a:extLst>
                <a:ext uri="{FF2B5EF4-FFF2-40B4-BE49-F238E27FC236}">
                  <a16:creationId xmlns:a16="http://schemas.microsoft.com/office/drawing/2014/main" xmlns="" id="{2CD6E979-2A6D-46DD-8D3F-CB3151823741}"/>
                </a:ext>
              </a:extLst>
            </p:cNvPr>
            <p:cNvSpPr>
              <a:spLocks/>
            </p:cNvSpPr>
            <p:nvPr/>
          </p:nvSpPr>
          <p:spPr bwMode="auto">
            <a:xfrm>
              <a:off x="4854576" y="3314701"/>
              <a:ext cx="322263" cy="555625"/>
            </a:xfrm>
            <a:custGeom>
              <a:avLst/>
              <a:gdLst>
                <a:gd name="T0" fmla="*/ 6 w 203"/>
                <a:gd name="T1" fmla="*/ 40 h 350"/>
                <a:gd name="T2" fmla="*/ 6 w 203"/>
                <a:gd name="T3" fmla="*/ 40 h 350"/>
                <a:gd name="T4" fmla="*/ 11 w 203"/>
                <a:gd name="T5" fmla="*/ 24 h 350"/>
                <a:gd name="T6" fmla="*/ 19 w 203"/>
                <a:gd name="T7" fmla="*/ 7 h 350"/>
                <a:gd name="T8" fmla="*/ 48 w 203"/>
                <a:gd name="T9" fmla="*/ 0 h 350"/>
                <a:gd name="T10" fmla="*/ 203 w 203"/>
                <a:gd name="T11" fmla="*/ 25 h 350"/>
                <a:gd name="T12" fmla="*/ 203 w 203"/>
                <a:gd name="T13" fmla="*/ 25 h 350"/>
                <a:gd name="T14" fmla="*/ 201 w 203"/>
                <a:gd name="T15" fmla="*/ 62 h 350"/>
                <a:gd name="T16" fmla="*/ 197 w 203"/>
                <a:gd name="T17" fmla="*/ 148 h 350"/>
                <a:gd name="T18" fmla="*/ 190 w 203"/>
                <a:gd name="T19" fmla="*/ 254 h 350"/>
                <a:gd name="T20" fmla="*/ 185 w 203"/>
                <a:gd name="T21" fmla="*/ 305 h 350"/>
                <a:gd name="T22" fmla="*/ 177 w 203"/>
                <a:gd name="T23" fmla="*/ 349 h 350"/>
                <a:gd name="T24" fmla="*/ 61 w 203"/>
                <a:gd name="T25" fmla="*/ 350 h 350"/>
                <a:gd name="T26" fmla="*/ 61 w 203"/>
                <a:gd name="T27" fmla="*/ 350 h 350"/>
                <a:gd name="T28" fmla="*/ 42 w 203"/>
                <a:gd name="T29" fmla="*/ 299 h 350"/>
                <a:gd name="T30" fmla="*/ 28 w 203"/>
                <a:gd name="T31" fmla="*/ 250 h 350"/>
                <a:gd name="T32" fmla="*/ 13 w 203"/>
                <a:gd name="T33" fmla="*/ 192 h 350"/>
                <a:gd name="T34" fmla="*/ 13 w 203"/>
                <a:gd name="T35" fmla="*/ 192 h 350"/>
                <a:gd name="T36" fmla="*/ 9 w 203"/>
                <a:gd name="T37" fmla="*/ 179 h 350"/>
                <a:gd name="T38" fmla="*/ 9 w 203"/>
                <a:gd name="T39" fmla="*/ 179 h 350"/>
                <a:gd name="T40" fmla="*/ 2 w 203"/>
                <a:gd name="T41" fmla="*/ 139 h 350"/>
                <a:gd name="T42" fmla="*/ 0 w 203"/>
                <a:gd name="T43" fmla="*/ 102 h 350"/>
                <a:gd name="T44" fmla="*/ 0 w 203"/>
                <a:gd name="T45" fmla="*/ 69 h 350"/>
                <a:gd name="T46" fmla="*/ 4 w 203"/>
                <a:gd name="T47" fmla="*/ 55 h 350"/>
                <a:gd name="T48" fmla="*/ 6 w 203"/>
                <a:gd name="T49" fmla="*/ 4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350">
                  <a:moveTo>
                    <a:pt x="6" y="40"/>
                  </a:moveTo>
                  <a:lnTo>
                    <a:pt x="6" y="40"/>
                  </a:lnTo>
                  <a:lnTo>
                    <a:pt x="11" y="24"/>
                  </a:lnTo>
                  <a:lnTo>
                    <a:pt x="19" y="7"/>
                  </a:lnTo>
                  <a:lnTo>
                    <a:pt x="48" y="0"/>
                  </a:lnTo>
                  <a:lnTo>
                    <a:pt x="203" y="25"/>
                  </a:lnTo>
                  <a:lnTo>
                    <a:pt x="203" y="25"/>
                  </a:lnTo>
                  <a:lnTo>
                    <a:pt x="201" y="62"/>
                  </a:lnTo>
                  <a:lnTo>
                    <a:pt x="197" y="148"/>
                  </a:lnTo>
                  <a:lnTo>
                    <a:pt x="190" y="254"/>
                  </a:lnTo>
                  <a:lnTo>
                    <a:pt x="185" y="305"/>
                  </a:lnTo>
                  <a:lnTo>
                    <a:pt x="177" y="349"/>
                  </a:lnTo>
                  <a:lnTo>
                    <a:pt x="61" y="350"/>
                  </a:lnTo>
                  <a:lnTo>
                    <a:pt x="61" y="350"/>
                  </a:lnTo>
                  <a:lnTo>
                    <a:pt x="42" y="299"/>
                  </a:lnTo>
                  <a:lnTo>
                    <a:pt x="28" y="250"/>
                  </a:lnTo>
                  <a:lnTo>
                    <a:pt x="13" y="192"/>
                  </a:lnTo>
                  <a:lnTo>
                    <a:pt x="13" y="192"/>
                  </a:lnTo>
                  <a:lnTo>
                    <a:pt x="9" y="179"/>
                  </a:lnTo>
                  <a:lnTo>
                    <a:pt x="9" y="179"/>
                  </a:lnTo>
                  <a:lnTo>
                    <a:pt x="2" y="139"/>
                  </a:lnTo>
                  <a:lnTo>
                    <a:pt x="0" y="102"/>
                  </a:lnTo>
                  <a:lnTo>
                    <a:pt x="0" y="69"/>
                  </a:lnTo>
                  <a:lnTo>
                    <a:pt x="4" y="55"/>
                  </a:lnTo>
                  <a:lnTo>
                    <a:pt x="6" y="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50" name="Freeform 155">
              <a:extLst>
                <a:ext uri="{FF2B5EF4-FFF2-40B4-BE49-F238E27FC236}">
                  <a16:creationId xmlns:a16="http://schemas.microsoft.com/office/drawing/2014/main" xmlns="" id="{7986CE2B-5964-4942-A921-14152F5FBE29}"/>
                </a:ext>
              </a:extLst>
            </p:cNvPr>
            <p:cNvSpPr>
              <a:spLocks/>
            </p:cNvSpPr>
            <p:nvPr/>
          </p:nvSpPr>
          <p:spPr bwMode="auto">
            <a:xfrm>
              <a:off x="4878388" y="3335339"/>
              <a:ext cx="3175" cy="3175"/>
            </a:xfrm>
            <a:custGeom>
              <a:avLst/>
              <a:gdLst>
                <a:gd name="T0" fmla="*/ 2 w 2"/>
                <a:gd name="T1" fmla="*/ 0 h 2"/>
                <a:gd name="T2" fmla="*/ 0 w 2"/>
                <a:gd name="T3" fmla="*/ 2 h 2"/>
                <a:gd name="T4" fmla="*/ 0 w 2"/>
                <a:gd name="T5" fmla="*/ 2 h 2"/>
                <a:gd name="T6" fmla="*/ 0 w 2"/>
                <a:gd name="T7" fmla="*/ 2 h 2"/>
                <a:gd name="T8" fmla="*/ 0 w 2"/>
                <a:gd name="T9" fmla="*/ 2 h 2"/>
                <a:gd name="T10" fmla="*/ 2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2" y="0"/>
                  </a:moveTo>
                  <a:lnTo>
                    <a:pt x="0" y="2"/>
                  </a:lnTo>
                  <a:lnTo>
                    <a:pt x="0" y="2"/>
                  </a:lnTo>
                  <a:lnTo>
                    <a:pt x="0" y="2"/>
                  </a:lnTo>
                  <a:lnTo>
                    <a:pt x="0" y="2"/>
                  </a:lnTo>
                  <a:lnTo>
                    <a:pt x="2" y="0"/>
                  </a:lnTo>
                  <a:close/>
                </a:path>
              </a:pathLst>
            </a:custGeom>
            <a:solidFill>
              <a:srgbClr val="740A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51" name="Freeform 156">
              <a:extLst>
                <a:ext uri="{FF2B5EF4-FFF2-40B4-BE49-F238E27FC236}">
                  <a16:creationId xmlns:a16="http://schemas.microsoft.com/office/drawing/2014/main" xmlns="" id="{13C7A06A-810E-4205-9898-13EE48B4AAB6}"/>
                </a:ext>
              </a:extLst>
            </p:cNvPr>
            <p:cNvSpPr>
              <a:spLocks/>
            </p:cNvSpPr>
            <p:nvPr/>
          </p:nvSpPr>
          <p:spPr bwMode="auto">
            <a:xfrm>
              <a:off x="4878388" y="3335339"/>
              <a:ext cx="3175" cy="3175"/>
            </a:xfrm>
            <a:custGeom>
              <a:avLst/>
              <a:gdLst>
                <a:gd name="T0" fmla="*/ 2 w 2"/>
                <a:gd name="T1" fmla="*/ 0 h 2"/>
                <a:gd name="T2" fmla="*/ 0 w 2"/>
                <a:gd name="T3" fmla="*/ 2 h 2"/>
                <a:gd name="T4" fmla="*/ 0 w 2"/>
                <a:gd name="T5" fmla="*/ 2 h 2"/>
                <a:gd name="T6" fmla="*/ 0 w 2"/>
                <a:gd name="T7" fmla="*/ 2 h 2"/>
                <a:gd name="T8" fmla="*/ 0 w 2"/>
                <a:gd name="T9" fmla="*/ 2 h 2"/>
                <a:gd name="T10" fmla="*/ 2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2" y="0"/>
                  </a:moveTo>
                  <a:lnTo>
                    <a:pt x="0" y="2"/>
                  </a:lnTo>
                  <a:lnTo>
                    <a:pt x="0" y="2"/>
                  </a:lnTo>
                  <a:lnTo>
                    <a:pt x="0" y="2"/>
                  </a:lnTo>
                  <a:lnTo>
                    <a:pt x="0"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52" name="Freeform 157">
              <a:extLst>
                <a:ext uri="{FF2B5EF4-FFF2-40B4-BE49-F238E27FC236}">
                  <a16:creationId xmlns:a16="http://schemas.microsoft.com/office/drawing/2014/main" xmlns="" id="{950D9572-8031-46BD-ADAF-F10F465580FB}"/>
                </a:ext>
              </a:extLst>
            </p:cNvPr>
            <p:cNvSpPr>
              <a:spLocks/>
            </p:cNvSpPr>
            <p:nvPr/>
          </p:nvSpPr>
          <p:spPr bwMode="auto">
            <a:xfrm>
              <a:off x="5173663" y="3367089"/>
              <a:ext cx="3175" cy="4763"/>
            </a:xfrm>
            <a:custGeom>
              <a:avLst/>
              <a:gdLst>
                <a:gd name="T0" fmla="*/ 2 w 2"/>
                <a:gd name="T1" fmla="*/ 0 h 3"/>
                <a:gd name="T2" fmla="*/ 2 w 2"/>
                <a:gd name="T3" fmla="*/ 0 h 3"/>
                <a:gd name="T4" fmla="*/ 2 w 2"/>
                <a:gd name="T5" fmla="*/ 0 h 3"/>
                <a:gd name="T6" fmla="*/ 2 w 2"/>
                <a:gd name="T7" fmla="*/ 0 h 3"/>
                <a:gd name="T8" fmla="*/ 0 w 2"/>
                <a:gd name="T9" fmla="*/ 3 h 3"/>
                <a:gd name="T10" fmla="*/ 2 w 2"/>
                <a:gd name="T11" fmla="*/ 0 h 3"/>
              </a:gdLst>
              <a:ahLst/>
              <a:cxnLst>
                <a:cxn ang="0">
                  <a:pos x="T0" y="T1"/>
                </a:cxn>
                <a:cxn ang="0">
                  <a:pos x="T2" y="T3"/>
                </a:cxn>
                <a:cxn ang="0">
                  <a:pos x="T4" y="T5"/>
                </a:cxn>
                <a:cxn ang="0">
                  <a:pos x="T6" y="T7"/>
                </a:cxn>
                <a:cxn ang="0">
                  <a:pos x="T8" y="T9"/>
                </a:cxn>
                <a:cxn ang="0">
                  <a:pos x="T10" y="T11"/>
                </a:cxn>
              </a:cxnLst>
              <a:rect l="0" t="0" r="r" b="b"/>
              <a:pathLst>
                <a:path w="2" h="3">
                  <a:moveTo>
                    <a:pt x="2" y="0"/>
                  </a:moveTo>
                  <a:lnTo>
                    <a:pt x="2" y="0"/>
                  </a:lnTo>
                  <a:lnTo>
                    <a:pt x="2" y="0"/>
                  </a:lnTo>
                  <a:lnTo>
                    <a:pt x="2" y="0"/>
                  </a:lnTo>
                  <a:lnTo>
                    <a:pt x="0" y="3"/>
                  </a:lnTo>
                  <a:lnTo>
                    <a:pt x="2" y="0"/>
                  </a:lnTo>
                  <a:close/>
                </a:path>
              </a:pathLst>
            </a:custGeom>
            <a:solidFill>
              <a:srgbClr val="9072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53" name="Freeform 158">
              <a:extLst>
                <a:ext uri="{FF2B5EF4-FFF2-40B4-BE49-F238E27FC236}">
                  <a16:creationId xmlns:a16="http://schemas.microsoft.com/office/drawing/2014/main" xmlns="" id="{1218EE44-CDD6-425D-BDB4-5E577C953187}"/>
                </a:ext>
              </a:extLst>
            </p:cNvPr>
            <p:cNvSpPr>
              <a:spLocks/>
            </p:cNvSpPr>
            <p:nvPr/>
          </p:nvSpPr>
          <p:spPr bwMode="auto">
            <a:xfrm>
              <a:off x="5173663" y="3367089"/>
              <a:ext cx="3175" cy="4763"/>
            </a:xfrm>
            <a:custGeom>
              <a:avLst/>
              <a:gdLst>
                <a:gd name="T0" fmla="*/ 2 w 2"/>
                <a:gd name="T1" fmla="*/ 0 h 3"/>
                <a:gd name="T2" fmla="*/ 2 w 2"/>
                <a:gd name="T3" fmla="*/ 0 h 3"/>
                <a:gd name="T4" fmla="*/ 2 w 2"/>
                <a:gd name="T5" fmla="*/ 0 h 3"/>
                <a:gd name="T6" fmla="*/ 2 w 2"/>
                <a:gd name="T7" fmla="*/ 0 h 3"/>
                <a:gd name="T8" fmla="*/ 0 w 2"/>
                <a:gd name="T9" fmla="*/ 3 h 3"/>
                <a:gd name="T10" fmla="*/ 2 w 2"/>
                <a:gd name="T11" fmla="*/ 0 h 3"/>
              </a:gdLst>
              <a:ahLst/>
              <a:cxnLst>
                <a:cxn ang="0">
                  <a:pos x="T0" y="T1"/>
                </a:cxn>
                <a:cxn ang="0">
                  <a:pos x="T2" y="T3"/>
                </a:cxn>
                <a:cxn ang="0">
                  <a:pos x="T4" y="T5"/>
                </a:cxn>
                <a:cxn ang="0">
                  <a:pos x="T6" y="T7"/>
                </a:cxn>
                <a:cxn ang="0">
                  <a:pos x="T8" y="T9"/>
                </a:cxn>
                <a:cxn ang="0">
                  <a:pos x="T10" y="T11"/>
                </a:cxn>
              </a:cxnLst>
              <a:rect l="0" t="0" r="r" b="b"/>
              <a:pathLst>
                <a:path w="2" h="3">
                  <a:moveTo>
                    <a:pt x="2" y="0"/>
                  </a:moveTo>
                  <a:lnTo>
                    <a:pt x="2" y="0"/>
                  </a:lnTo>
                  <a:lnTo>
                    <a:pt x="2" y="0"/>
                  </a:lnTo>
                  <a:lnTo>
                    <a:pt x="2" y="0"/>
                  </a:lnTo>
                  <a:lnTo>
                    <a:pt x="0" y="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54" name="Freeform 159">
              <a:extLst>
                <a:ext uri="{FF2B5EF4-FFF2-40B4-BE49-F238E27FC236}">
                  <a16:creationId xmlns:a16="http://schemas.microsoft.com/office/drawing/2014/main" xmlns="" id="{3E80D22E-0ACC-4166-9A3D-58D0E7C238B2}"/>
                </a:ext>
              </a:extLst>
            </p:cNvPr>
            <p:cNvSpPr>
              <a:spLocks/>
            </p:cNvSpPr>
            <p:nvPr/>
          </p:nvSpPr>
          <p:spPr bwMode="auto">
            <a:xfrm>
              <a:off x="4878388" y="3328989"/>
              <a:ext cx="298450" cy="66675"/>
            </a:xfrm>
            <a:custGeom>
              <a:avLst/>
              <a:gdLst>
                <a:gd name="T0" fmla="*/ 15 w 188"/>
                <a:gd name="T1" fmla="*/ 0 h 42"/>
                <a:gd name="T2" fmla="*/ 15 w 188"/>
                <a:gd name="T3" fmla="*/ 0 h 42"/>
                <a:gd name="T4" fmla="*/ 7 w 188"/>
                <a:gd name="T5" fmla="*/ 0 h 42"/>
                <a:gd name="T6" fmla="*/ 7 w 188"/>
                <a:gd name="T7" fmla="*/ 0 h 42"/>
                <a:gd name="T8" fmla="*/ 4 w 188"/>
                <a:gd name="T9" fmla="*/ 2 h 42"/>
                <a:gd name="T10" fmla="*/ 2 w 188"/>
                <a:gd name="T11" fmla="*/ 4 h 42"/>
                <a:gd name="T12" fmla="*/ 2 w 188"/>
                <a:gd name="T13" fmla="*/ 4 h 42"/>
                <a:gd name="T14" fmla="*/ 0 w 188"/>
                <a:gd name="T15" fmla="*/ 6 h 42"/>
                <a:gd name="T16" fmla="*/ 0 w 188"/>
                <a:gd name="T17" fmla="*/ 6 h 42"/>
                <a:gd name="T18" fmla="*/ 11 w 188"/>
                <a:gd name="T19" fmla="*/ 6 h 42"/>
                <a:gd name="T20" fmla="*/ 11 w 188"/>
                <a:gd name="T21" fmla="*/ 6 h 42"/>
                <a:gd name="T22" fmla="*/ 20 w 188"/>
                <a:gd name="T23" fmla="*/ 6 h 42"/>
                <a:gd name="T24" fmla="*/ 33 w 188"/>
                <a:gd name="T25" fmla="*/ 9 h 42"/>
                <a:gd name="T26" fmla="*/ 49 w 188"/>
                <a:gd name="T27" fmla="*/ 15 h 42"/>
                <a:gd name="T28" fmla="*/ 69 w 188"/>
                <a:gd name="T29" fmla="*/ 22 h 42"/>
                <a:gd name="T30" fmla="*/ 69 w 188"/>
                <a:gd name="T31" fmla="*/ 22 h 42"/>
                <a:gd name="T32" fmla="*/ 88 w 188"/>
                <a:gd name="T33" fmla="*/ 31 h 42"/>
                <a:gd name="T34" fmla="*/ 108 w 188"/>
                <a:gd name="T35" fmla="*/ 37 h 42"/>
                <a:gd name="T36" fmla="*/ 126 w 188"/>
                <a:gd name="T37" fmla="*/ 42 h 42"/>
                <a:gd name="T38" fmla="*/ 146 w 188"/>
                <a:gd name="T39" fmla="*/ 42 h 42"/>
                <a:gd name="T40" fmla="*/ 146 w 188"/>
                <a:gd name="T41" fmla="*/ 42 h 42"/>
                <a:gd name="T42" fmla="*/ 168 w 188"/>
                <a:gd name="T43" fmla="*/ 40 h 42"/>
                <a:gd name="T44" fmla="*/ 177 w 188"/>
                <a:gd name="T45" fmla="*/ 38 h 42"/>
                <a:gd name="T46" fmla="*/ 186 w 188"/>
                <a:gd name="T47" fmla="*/ 35 h 42"/>
                <a:gd name="T48" fmla="*/ 186 w 188"/>
                <a:gd name="T49" fmla="*/ 27 h 42"/>
                <a:gd name="T50" fmla="*/ 186 w 188"/>
                <a:gd name="T51" fmla="*/ 27 h 42"/>
                <a:gd name="T52" fmla="*/ 188 w 188"/>
                <a:gd name="T53" fmla="*/ 24 h 42"/>
                <a:gd name="T54" fmla="*/ 188 w 188"/>
                <a:gd name="T55" fmla="*/ 24 h 42"/>
                <a:gd name="T56" fmla="*/ 168 w 188"/>
                <a:gd name="T57" fmla="*/ 26 h 42"/>
                <a:gd name="T58" fmla="*/ 140 w 188"/>
                <a:gd name="T59" fmla="*/ 26 h 42"/>
                <a:gd name="T60" fmla="*/ 140 w 188"/>
                <a:gd name="T61" fmla="*/ 26 h 42"/>
                <a:gd name="T62" fmla="*/ 120 w 188"/>
                <a:gd name="T63" fmla="*/ 26 h 42"/>
                <a:gd name="T64" fmla="*/ 100 w 188"/>
                <a:gd name="T65" fmla="*/ 24 h 42"/>
                <a:gd name="T66" fmla="*/ 82 w 188"/>
                <a:gd name="T67" fmla="*/ 20 h 42"/>
                <a:gd name="T68" fmla="*/ 64 w 188"/>
                <a:gd name="T69" fmla="*/ 13 h 42"/>
                <a:gd name="T70" fmla="*/ 64 w 188"/>
                <a:gd name="T71" fmla="*/ 13 h 42"/>
                <a:gd name="T72" fmla="*/ 47 w 188"/>
                <a:gd name="T73" fmla="*/ 7 h 42"/>
                <a:gd name="T74" fmla="*/ 35 w 188"/>
                <a:gd name="T75" fmla="*/ 2 h 42"/>
                <a:gd name="T76" fmla="*/ 24 w 188"/>
                <a:gd name="T77" fmla="*/ 0 h 42"/>
                <a:gd name="T78" fmla="*/ 15 w 188"/>
                <a:gd name="T7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8" h="42">
                  <a:moveTo>
                    <a:pt x="15" y="0"/>
                  </a:moveTo>
                  <a:lnTo>
                    <a:pt x="15" y="0"/>
                  </a:lnTo>
                  <a:lnTo>
                    <a:pt x="7" y="0"/>
                  </a:lnTo>
                  <a:lnTo>
                    <a:pt x="7" y="0"/>
                  </a:lnTo>
                  <a:lnTo>
                    <a:pt x="4" y="2"/>
                  </a:lnTo>
                  <a:lnTo>
                    <a:pt x="2" y="4"/>
                  </a:lnTo>
                  <a:lnTo>
                    <a:pt x="2" y="4"/>
                  </a:lnTo>
                  <a:lnTo>
                    <a:pt x="0" y="6"/>
                  </a:lnTo>
                  <a:lnTo>
                    <a:pt x="0" y="6"/>
                  </a:lnTo>
                  <a:lnTo>
                    <a:pt x="11" y="6"/>
                  </a:lnTo>
                  <a:lnTo>
                    <a:pt x="11" y="6"/>
                  </a:lnTo>
                  <a:lnTo>
                    <a:pt x="20" y="6"/>
                  </a:lnTo>
                  <a:lnTo>
                    <a:pt x="33" y="9"/>
                  </a:lnTo>
                  <a:lnTo>
                    <a:pt x="49" y="15"/>
                  </a:lnTo>
                  <a:lnTo>
                    <a:pt x="69" y="22"/>
                  </a:lnTo>
                  <a:lnTo>
                    <a:pt x="69" y="22"/>
                  </a:lnTo>
                  <a:lnTo>
                    <a:pt x="88" y="31"/>
                  </a:lnTo>
                  <a:lnTo>
                    <a:pt x="108" y="37"/>
                  </a:lnTo>
                  <a:lnTo>
                    <a:pt x="126" y="42"/>
                  </a:lnTo>
                  <a:lnTo>
                    <a:pt x="146" y="42"/>
                  </a:lnTo>
                  <a:lnTo>
                    <a:pt x="146" y="42"/>
                  </a:lnTo>
                  <a:lnTo>
                    <a:pt x="168" y="40"/>
                  </a:lnTo>
                  <a:lnTo>
                    <a:pt x="177" y="38"/>
                  </a:lnTo>
                  <a:lnTo>
                    <a:pt x="186" y="35"/>
                  </a:lnTo>
                  <a:lnTo>
                    <a:pt x="186" y="27"/>
                  </a:lnTo>
                  <a:lnTo>
                    <a:pt x="186" y="27"/>
                  </a:lnTo>
                  <a:lnTo>
                    <a:pt x="188" y="24"/>
                  </a:lnTo>
                  <a:lnTo>
                    <a:pt x="188" y="24"/>
                  </a:lnTo>
                  <a:lnTo>
                    <a:pt x="168" y="26"/>
                  </a:lnTo>
                  <a:lnTo>
                    <a:pt x="140" y="26"/>
                  </a:lnTo>
                  <a:lnTo>
                    <a:pt x="140" y="26"/>
                  </a:lnTo>
                  <a:lnTo>
                    <a:pt x="120" y="26"/>
                  </a:lnTo>
                  <a:lnTo>
                    <a:pt x="100" y="24"/>
                  </a:lnTo>
                  <a:lnTo>
                    <a:pt x="82" y="20"/>
                  </a:lnTo>
                  <a:lnTo>
                    <a:pt x="64" y="13"/>
                  </a:lnTo>
                  <a:lnTo>
                    <a:pt x="64" y="13"/>
                  </a:lnTo>
                  <a:lnTo>
                    <a:pt x="47" y="7"/>
                  </a:lnTo>
                  <a:lnTo>
                    <a:pt x="35" y="2"/>
                  </a:lnTo>
                  <a:lnTo>
                    <a:pt x="24" y="0"/>
                  </a:lnTo>
                  <a:lnTo>
                    <a:pt x="15" y="0"/>
                  </a:lnTo>
                  <a:close/>
                </a:path>
              </a:pathLst>
            </a:custGeom>
            <a:solidFill>
              <a:srgbClr val="571E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55" name="Freeform 160">
              <a:extLst>
                <a:ext uri="{FF2B5EF4-FFF2-40B4-BE49-F238E27FC236}">
                  <a16:creationId xmlns:a16="http://schemas.microsoft.com/office/drawing/2014/main" xmlns="" id="{01F235B2-A65D-4B74-97C2-B57009AFE044}"/>
                </a:ext>
              </a:extLst>
            </p:cNvPr>
            <p:cNvSpPr>
              <a:spLocks/>
            </p:cNvSpPr>
            <p:nvPr/>
          </p:nvSpPr>
          <p:spPr bwMode="auto">
            <a:xfrm>
              <a:off x="4878388" y="3328989"/>
              <a:ext cx="298450" cy="66675"/>
            </a:xfrm>
            <a:custGeom>
              <a:avLst/>
              <a:gdLst>
                <a:gd name="T0" fmla="*/ 15 w 188"/>
                <a:gd name="T1" fmla="*/ 0 h 42"/>
                <a:gd name="T2" fmla="*/ 15 w 188"/>
                <a:gd name="T3" fmla="*/ 0 h 42"/>
                <a:gd name="T4" fmla="*/ 7 w 188"/>
                <a:gd name="T5" fmla="*/ 0 h 42"/>
                <a:gd name="T6" fmla="*/ 7 w 188"/>
                <a:gd name="T7" fmla="*/ 0 h 42"/>
                <a:gd name="T8" fmla="*/ 4 w 188"/>
                <a:gd name="T9" fmla="*/ 2 h 42"/>
                <a:gd name="T10" fmla="*/ 2 w 188"/>
                <a:gd name="T11" fmla="*/ 4 h 42"/>
                <a:gd name="T12" fmla="*/ 2 w 188"/>
                <a:gd name="T13" fmla="*/ 4 h 42"/>
                <a:gd name="T14" fmla="*/ 0 w 188"/>
                <a:gd name="T15" fmla="*/ 6 h 42"/>
                <a:gd name="T16" fmla="*/ 0 w 188"/>
                <a:gd name="T17" fmla="*/ 6 h 42"/>
                <a:gd name="T18" fmla="*/ 11 w 188"/>
                <a:gd name="T19" fmla="*/ 6 h 42"/>
                <a:gd name="T20" fmla="*/ 11 w 188"/>
                <a:gd name="T21" fmla="*/ 6 h 42"/>
                <a:gd name="T22" fmla="*/ 20 w 188"/>
                <a:gd name="T23" fmla="*/ 6 h 42"/>
                <a:gd name="T24" fmla="*/ 33 w 188"/>
                <a:gd name="T25" fmla="*/ 9 h 42"/>
                <a:gd name="T26" fmla="*/ 49 w 188"/>
                <a:gd name="T27" fmla="*/ 15 h 42"/>
                <a:gd name="T28" fmla="*/ 69 w 188"/>
                <a:gd name="T29" fmla="*/ 22 h 42"/>
                <a:gd name="T30" fmla="*/ 69 w 188"/>
                <a:gd name="T31" fmla="*/ 22 h 42"/>
                <a:gd name="T32" fmla="*/ 88 w 188"/>
                <a:gd name="T33" fmla="*/ 31 h 42"/>
                <a:gd name="T34" fmla="*/ 108 w 188"/>
                <a:gd name="T35" fmla="*/ 37 h 42"/>
                <a:gd name="T36" fmla="*/ 126 w 188"/>
                <a:gd name="T37" fmla="*/ 42 h 42"/>
                <a:gd name="T38" fmla="*/ 146 w 188"/>
                <a:gd name="T39" fmla="*/ 42 h 42"/>
                <a:gd name="T40" fmla="*/ 146 w 188"/>
                <a:gd name="T41" fmla="*/ 42 h 42"/>
                <a:gd name="T42" fmla="*/ 168 w 188"/>
                <a:gd name="T43" fmla="*/ 40 h 42"/>
                <a:gd name="T44" fmla="*/ 177 w 188"/>
                <a:gd name="T45" fmla="*/ 38 h 42"/>
                <a:gd name="T46" fmla="*/ 186 w 188"/>
                <a:gd name="T47" fmla="*/ 35 h 42"/>
                <a:gd name="T48" fmla="*/ 186 w 188"/>
                <a:gd name="T49" fmla="*/ 27 h 42"/>
                <a:gd name="T50" fmla="*/ 186 w 188"/>
                <a:gd name="T51" fmla="*/ 27 h 42"/>
                <a:gd name="T52" fmla="*/ 188 w 188"/>
                <a:gd name="T53" fmla="*/ 24 h 42"/>
                <a:gd name="T54" fmla="*/ 188 w 188"/>
                <a:gd name="T55" fmla="*/ 24 h 42"/>
                <a:gd name="T56" fmla="*/ 168 w 188"/>
                <a:gd name="T57" fmla="*/ 26 h 42"/>
                <a:gd name="T58" fmla="*/ 140 w 188"/>
                <a:gd name="T59" fmla="*/ 26 h 42"/>
                <a:gd name="T60" fmla="*/ 140 w 188"/>
                <a:gd name="T61" fmla="*/ 26 h 42"/>
                <a:gd name="T62" fmla="*/ 120 w 188"/>
                <a:gd name="T63" fmla="*/ 26 h 42"/>
                <a:gd name="T64" fmla="*/ 100 w 188"/>
                <a:gd name="T65" fmla="*/ 24 h 42"/>
                <a:gd name="T66" fmla="*/ 82 w 188"/>
                <a:gd name="T67" fmla="*/ 20 h 42"/>
                <a:gd name="T68" fmla="*/ 64 w 188"/>
                <a:gd name="T69" fmla="*/ 13 h 42"/>
                <a:gd name="T70" fmla="*/ 64 w 188"/>
                <a:gd name="T71" fmla="*/ 13 h 42"/>
                <a:gd name="T72" fmla="*/ 47 w 188"/>
                <a:gd name="T73" fmla="*/ 7 h 42"/>
                <a:gd name="T74" fmla="*/ 35 w 188"/>
                <a:gd name="T75" fmla="*/ 2 h 42"/>
                <a:gd name="T76" fmla="*/ 24 w 188"/>
                <a:gd name="T77" fmla="*/ 0 h 42"/>
                <a:gd name="T78" fmla="*/ 15 w 188"/>
                <a:gd name="T7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8" h="42">
                  <a:moveTo>
                    <a:pt x="15" y="0"/>
                  </a:moveTo>
                  <a:lnTo>
                    <a:pt x="15" y="0"/>
                  </a:lnTo>
                  <a:lnTo>
                    <a:pt x="7" y="0"/>
                  </a:lnTo>
                  <a:lnTo>
                    <a:pt x="7" y="0"/>
                  </a:lnTo>
                  <a:lnTo>
                    <a:pt x="4" y="2"/>
                  </a:lnTo>
                  <a:lnTo>
                    <a:pt x="2" y="4"/>
                  </a:lnTo>
                  <a:lnTo>
                    <a:pt x="2" y="4"/>
                  </a:lnTo>
                  <a:lnTo>
                    <a:pt x="0" y="6"/>
                  </a:lnTo>
                  <a:lnTo>
                    <a:pt x="0" y="6"/>
                  </a:lnTo>
                  <a:lnTo>
                    <a:pt x="11" y="6"/>
                  </a:lnTo>
                  <a:lnTo>
                    <a:pt x="11" y="6"/>
                  </a:lnTo>
                  <a:lnTo>
                    <a:pt x="20" y="6"/>
                  </a:lnTo>
                  <a:lnTo>
                    <a:pt x="33" y="9"/>
                  </a:lnTo>
                  <a:lnTo>
                    <a:pt x="49" y="15"/>
                  </a:lnTo>
                  <a:lnTo>
                    <a:pt x="69" y="22"/>
                  </a:lnTo>
                  <a:lnTo>
                    <a:pt x="69" y="22"/>
                  </a:lnTo>
                  <a:lnTo>
                    <a:pt x="88" y="31"/>
                  </a:lnTo>
                  <a:lnTo>
                    <a:pt x="108" y="37"/>
                  </a:lnTo>
                  <a:lnTo>
                    <a:pt x="126" y="42"/>
                  </a:lnTo>
                  <a:lnTo>
                    <a:pt x="146" y="42"/>
                  </a:lnTo>
                  <a:lnTo>
                    <a:pt x="146" y="42"/>
                  </a:lnTo>
                  <a:lnTo>
                    <a:pt x="168" y="40"/>
                  </a:lnTo>
                  <a:lnTo>
                    <a:pt x="177" y="38"/>
                  </a:lnTo>
                  <a:lnTo>
                    <a:pt x="186" y="35"/>
                  </a:lnTo>
                  <a:lnTo>
                    <a:pt x="186" y="27"/>
                  </a:lnTo>
                  <a:lnTo>
                    <a:pt x="186" y="27"/>
                  </a:lnTo>
                  <a:lnTo>
                    <a:pt x="188" y="24"/>
                  </a:lnTo>
                  <a:lnTo>
                    <a:pt x="188" y="24"/>
                  </a:lnTo>
                  <a:lnTo>
                    <a:pt x="168" y="26"/>
                  </a:lnTo>
                  <a:lnTo>
                    <a:pt x="140" y="26"/>
                  </a:lnTo>
                  <a:lnTo>
                    <a:pt x="140" y="26"/>
                  </a:lnTo>
                  <a:lnTo>
                    <a:pt x="120" y="26"/>
                  </a:lnTo>
                  <a:lnTo>
                    <a:pt x="100" y="24"/>
                  </a:lnTo>
                  <a:lnTo>
                    <a:pt x="82" y="20"/>
                  </a:lnTo>
                  <a:lnTo>
                    <a:pt x="64" y="13"/>
                  </a:lnTo>
                  <a:lnTo>
                    <a:pt x="64" y="13"/>
                  </a:lnTo>
                  <a:lnTo>
                    <a:pt x="47" y="7"/>
                  </a:lnTo>
                  <a:lnTo>
                    <a:pt x="35" y="2"/>
                  </a:lnTo>
                  <a:lnTo>
                    <a:pt x="24" y="0"/>
                  </a:lnTo>
                  <a:lnTo>
                    <a:pt x="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56" name="Freeform 161">
              <a:extLst>
                <a:ext uri="{FF2B5EF4-FFF2-40B4-BE49-F238E27FC236}">
                  <a16:creationId xmlns:a16="http://schemas.microsoft.com/office/drawing/2014/main" xmlns="" id="{37ACE1CF-1423-4A99-B00B-983E32E106D8}"/>
                </a:ext>
              </a:extLst>
            </p:cNvPr>
            <p:cNvSpPr>
              <a:spLocks/>
            </p:cNvSpPr>
            <p:nvPr/>
          </p:nvSpPr>
          <p:spPr bwMode="auto">
            <a:xfrm>
              <a:off x="4762501" y="2798764"/>
              <a:ext cx="438150" cy="571500"/>
            </a:xfrm>
            <a:custGeom>
              <a:avLst/>
              <a:gdLst>
                <a:gd name="T0" fmla="*/ 89 w 276"/>
                <a:gd name="T1" fmla="*/ 170 h 360"/>
                <a:gd name="T2" fmla="*/ 77 w 276"/>
                <a:gd name="T3" fmla="*/ 142 h 360"/>
                <a:gd name="T4" fmla="*/ 55 w 276"/>
                <a:gd name="T5" fmla="*/ 173 h 360"/>
                <a:gd name="T6" fmla="*/ 0 w 276"/>
                <a:gd name="T7" fmla="*/ 151 h 360"/>
                <a:gd name="T8" fmla="*/ 0 w 276"/>
                <a:gd name="T9" fmla="*/ 151 h 360"/>
                <a:gd name="T10" fmla="*/ 55 w 276"/>
                <a:gd name="T11" fmla="*/ 38 h 360"/>
                <a:gd name="T12" fmla="*/ 55 w 276"/>
                <a:gd name="T13" fmla="*/ 38 h 360"/>
                <a:gd name="T14" fmla="*/ 60 w 276"/>
                <a:gd name="T15" fmla="*/ 29 h 360"/>
                <a:gd name="T16" fmla="*/ 71 w 276"/>
                <a:gd name="T17" fmla="*/ 22 h 360"/>
                <a:gd name="T18" fmla="*/ 82 w 276"/>
                <a:gd name="T19" fmla="*/ 15 h 360"/>
                <a:gd name="T20" fmla="*/ 95 w 276"/>
                <a:gd name="T21" fmla="*/ 9 h 360"/>
                <a:gd name="T22" fmla="*/ 117 w 276"/>
                <a:gd name="T23" fmla="*/ 4 h 360"/>
                <a:gd name="T24" fmla="*/ 126 w 276"/>
                <a:gd name="T25" fmla="*/ 0 h 360"/>
                <a:gd name="T26" fmla="*/ 224 w 276"/>
                <a:gd name="T27" fmla="*/ 93 h 360"/>
                <a:gd name="T28" fmla="*/ 224 w 276"/>
                <a:gd name="T29" fmla="*/ 93 h 360"/>
                <a:gd name="T30" fmla="*/ 224 w 276"/>
                <a:gd name="T31" fmla="*/ 86 h 360"/>
                <a:gd name="T32" fmla="*/ 223 w 276"/>
                <a:gd name="T33" fmla="*/ 77 h 360"/>
                <a:gd name="T34" fmla="*/ 217 w 276"/>
                <a:gd name="T35" fmla="*/ 58 h 360"/>
                <a:gd name="T36" fmla="*/ 208 w 276"/>
                <a:gd name="T37" fmla="*/ 40 h 360"/>
                <a:gd name="T38" fmla="*/ 223 w 276"/>
                <a:gd name="T39" fmla="*/ 38 h 360"/>
                <a:gd name="T40" fmla="*/ 223 w 276"/>
                <a:gd name="T41" fmla="*/ 38 h 360"/>
                <a:gd name="T42" fmla="*/ 234 w 276"/>
                <a:gd name="T43" fmla="*/ 44 h 360"/>
                <a:gd name="T44" fmla="*/ 248 w 276"/>
                <a:gd name="T45" fmla="*/ 53 h 360"/>
                <a:gd name="T46" fmla="*/ 248 w 276"/>
                <a:gd name="T47" fmla="*/ 53 h 360"/>
                <a:gd name="T48" fmla="*/ 250 w 276"/>
                <a:gd name="T49" fmla="*/ 58 h 360"/>
                <a:gd name="T50" fmla="*/ 254 w 276"/>
                <a:gd name="T51" fmla="*/ 71 h 360"/>
                <a:gd name="T52" fmla="*/ 263 w 276"/>
                <a:gd name="T53" fmla="*/ 109 h 360"/>
                <a:gd name="T54" fmla="*/ 276 w 276"/>
                <a:gd name="T55" fmla="*/ 162 h 360"/>
                <a:gd name="T56" fmla="*/ 263 w 276"/>
                <a:gd name="T57" fmla="*/ 162 h 360"/>
                <a:gd name="T58" fmla="*/ 255 w 276"/>
                <a:gd name="T59" fmla="*/ 177 h 360"/>
                <a:gd name="T60" fmla="*/ 255 w 276"/>
                <a:gd name="T61" fmla="*/ 177 h 360"/>
                <a:gd name="T62" fmla="*/ 254 w 276"/>
                <a:gd name="T63" fmla="*/ 190 h 360"/>
                <a:gd name="T64" fmla="*/ 254 w 276"/>
                <a:gd name="T65" fmla="*/ 190 h 360"/>
                <a:gd name="T66" fmla="*/ 250 w 276"/>
                <a:gd name="T67" fmla="*/ 214 h 360"/>
                <a:gd name="T68" fmla="*/ 250 w 276"/>
                <a:gd name="T69" fmla="*/ 239 h 360"/>
                <a:gd name="T70" fmla="*/ 252 w 276"/>
                <a:gd name="T71" fmla="*/ 268 h 360"/>
                <a:gd name="T72" fmla="*/ 255 w 276"/>
                <a:gd name="T73" fmla="*/ 294 h 360"/>
                <a:gd name="T74" fmla="*/ 263 w 276"/>
                <a:gd name="T75" fmla="*/ 340 h 360"/>
                <a:gd name="T76" fmla="*/ 266 w 276"/>
                <a:gd name="T77" fmla="*/ 358 h 360"/>
                <a:gd name="T78" fmla="*/ 266 w 276"/>
                <a:gd name="T79" fmla="*/ 358 h 360"/>
                <a:gd name="T80" fmla="*/ 252 w 276"/>
                <a:gd name="T81" fmla="*/ 358 h 360"/>
                <a:gd name="T82" fmla="*/ 219 w 276"/>
                <a:gd name="T83" fmla="*/ 360 h 360"/>
                <a:gd name="T84" fmla="*/ 197 w 276"/>
                <a:gd name="T85" fmla="*/ 360 h 360"/>
                <a:gd name="T86" fmla="*/ 175 w 276"/>
                <a:gd name="T87" fmla="*/ 358 h 360"/>
                <a:gd name="T88" fmla="*/ 155 w 276"/>
                <a:gd name="T89" fmla="*/ 354 h 360"/>
                <a:gd name="T90" fmla="*/ 137 w 276"/>
                <a:gd name="T91" fmla="*/ 347 h 360"/>
                <a:gd name="T92" fmla="*/ 137 w 276"/>
                <a:gd name="T93" fmla="*/ 347 h 360"/>
                <a:gd name="T94" fmla="*/ 117 w 276"/>
                <a:gd name="T95" fmla="*/ 340 h 360"/>
                <a:gd name="T96" fmla="*/ 102 w 276"/>
                <a:gd name="T97" fmla="*/ 336 h 360"/>
                <a:gd name="T98" fmla="*/ 89 w 276"/>
                <a:gd name="T99" fmla="*/ 334 h 360"/>
                <a:gd name="T100" fmla="*/ 80 w 276"/>
                <a:gd name="T101" fmla="*/ 334 h 360"/>
                <a:gd name="T102" fmla="*/ 80 w 276"/>
                <a:gd name="T103" fmla="*/ 334 h 360"/>
                <a:gd name="T104" fmla="*/ 75 w 276"/>
                <a:gd name="T105" fmla="*/ 336 h 360"/>
                <a:gd name="T106" fmla="*/ 73 w 276"/>
                <a:gd name="T107" fmla="*/ 336 h 360"/>
                <a:gd name="T108" fmla="*/ 102 w 276"/>
                <a:gd name="T109" fmla="*/ 259 h 360"/>
                <a:gd name="T110" fmla="*/ 102 w 276"/>
                <a:gd name="T111" fmla="*/ 259 h 360"/>
                <a:gd name="T112" fmla="*/ 104 w 276"/>
                <a:gd name="T113" fmla="*/ 243 h 360"/>
                <a:gd name="T114" fmla="*/ 104 w 276"/>
                <a:gd name="T115" fmla="*/ 228 h 360"/>
                <a:gd name="T116" fmla="*/ 102 w 276"/>
                <a:gd name="T117" fmla="*/ 212 h 360"/>
                <a:gd name="T118" fmla="*/ 100 w 276"/>
                <a:gd name="T119" fmla="*/ 199 h 360"/>
                <a:gd name="T120" fmla="*/ 93 w 276"/>
                <a:gd name="T121" fmla="*/ 179 h 360"/>
                <a:gd name="T122" fmla="*/ 89 w 276"/>
                <a:gd name="T123" fmla="*/ 17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6" h="360">
                  <a:moveTo>
                    <a:pt x="89" y="170"/>
                  </a:moveTo>
                  <a:lnTo>
                    <a:pt x="77" y="142"/>
                  </a:lnTo>
                  <a:lnTo>
                    <a:pt x="55" y="173"/>
                  </a:lnTo>
                  <a:lnTo>
                    <a:pt x="0" y="151"/>
                  </a:lnTo>
                  <a:lnTo>
                    <a:pt x="0" y="151"/>
                  </a:lnTo>
                  <a:lnTo>
                    <a:pt x="55" y="38"/>
                  </a:lnTo>
                  <a:lnTo>
                    <a:pt x="55" y="38"/>
                  </a:lnTo>
                  <a:lnTo>
                    <a:pt x="60" y="29"/>
                  </a:lnTo>
                  <a:lnTo>
                    <a:pt x="71" y="22"/>
                  </a:lnTo>
                  <a:lnTo>
                    <a:pt x="82" y="15"/>
                  </a:lnTo>
                  <a:lnTo>
                    <a:pt x="95" y="9"/>
                  </a:lnTo>
                  <a:lnTo>
                    <a:pt x="117" y="4"/>
                  </a:lnTo>
                  <a:lnTo>
                    <a:pt x="126" y="0"/>
                  </a:lnTo>
                  <a:lnTo>
                    <a:pt x="224" y="93"/>
                  </a:lnTo>
                  <a:lnTo>
                    <a:pt x="224" y="93"/>
                  </a:lnTo>
                  <a:lnTo>
                    <a:pt x="224" y="86"/>
                  </a:lnTo>
                  <a:lnTo>
                    <a:pt x="223" y="77"/>
                  </a:lnTo>
                  <a:lnTo>
                    <a:pt x="217" y="58"/>
                  </a:lnTo>
                  <a:lnTo>
                    <a:pt x="208" y="40"/>
                  </a:lnTo>
                  <a:lnTo>
                    <a:pt x="223" y="38"/>
                  </a:lnTo>
                  <a:lnTo>
                    <a:pt x="223" y="38"/>
                  </a:lnTo>
                  <a:lnTo>
                    <a:pt x="234" y="44"/>
                  </a:lnTo>
                  <a:lnTo>
                    <a:pt x="248" y="53"/>
                  </a:lnTo>
                  <a:lnTo>
                    <a:pt x="248" y="53"/>
                  </a:lnTo>
                  <a:lnTo>
                    <a:pt x="250" y="58"/>
                  </a:lnTo>
                  <a:lnTo>
                    <a:pt x="254" y="71"/>
                  </a:lnTo>
                  <a:lnTo>
                    <a:pt x="263" y="109"/>
                  </a:lnTo>
                  <a:lnTo>
                    <a:pt x="276" y="162"/>
                  </a:lnTo>
                  <a:lnTo>
                    <a:pt x="263" y="162"/>
                  </a:lnTo>
                  <a:lnTo>
                    <a:pt x="255" y="177"/>
                  </a:lnTo>
                  <a:lnTo>
                    <a:pt x="255" y="177"/>
                  </a:lnTo>
                  <a:lnTo>
                    <a:pt x="254" y="190"/>
                  </a:lnTo>
                  <a:lnTo>
                    <a:pt x="254" y="190"/>
                  </a:lnTo>
                  <a:lnTo>
                    <a:pt x="250" y="214"/>
                  </a:lnTo>
                  <a:lnTo>
                    <a:pt x="250" y="239"/>
                  </a:lnTo>
                  <a:lnTo>
                    <a:pt x="252" y="268"/>
                  </a:lnTo>
                  <a:lnTo>
                    <a:pt x="255" y="294"/>
                  </a:lnTo>
                  <a:lnTo>
                    <a:pt x="263" y="340"/>
                  </a:lnTo>
                  <a:lnTo>
                    <a:pt x="266" y="358"/>
                  </a:lnTo>
                  <a:lnTo>
                    <a:pt x="266" y="358"/>
                  </a:lnTo>
                  <a:lnTo>
                    <a:pt x="252" y="358"/>
                  </a:lnTo>
                  <a:lnTo>
                    <a:pt x="219" y="360"/>
                  </a:lnTo>
                  <a:lnTo>
                    <a:pt x="197" y="360"/>
                  </a:lnTo>
                  <a:lnTo>
                    <a:pt x="175" y="358"/>
                  </a:lnTo>
                  <a:lnTo>
                    <a:pt x="155" y="354"/>
                  </a:lnTo>
                  <a:lnTo>
                    <a:pt x="137" y="347"/>
                  </a:lnTo>
                  <a:lnTo>
                    <a:pt x="137" y="347"/>
                  </a:lnTo>
                  <a:lnTo>
                    <a:pt x="117" y="340"/>
                  </a:lnTo>
                  <a:lnTo>
                    <a:pt x="102" y="336"/>
                  </a:lnTo>
                  <a:lnTo>
                    <a:pt x="89" y="334"/>
                  </a:lnTo>
                  <a:lnTo>
                    <a:pt x="80" y="334"/>
                  </a:lnTo>
                  <a:lnTo>
                    <a:pt x="80" y="334"/>
                  </a:lnTo>
                  <a:lnTo>
                    <a:pt x="75" y="336"/>
                  </a:lnTo>
                  <a:lnTo>
                    <a:pt x="73" y="336"/>
                  </a:lnTo>
                  <a:lnTo>
                    <a:pt x="102" y="259"/>
                  </a:lnTo>
                  <a:lnTo>
                    <a:pt x="102" y="259"/>
                  </a:lnTo>
                  <a:lnTo>
                    <a:pt x="104" y="243"/>
                  </a:lnTo>
                  <a:lnTo>
                    <a:pt x="104" y="228"/>
                  </a:lnTo>
                  <a:lnTo>
                    <a:pt x="102" y="212"/>
                  </a:lnTo>
                  <a:lnTo>
                    <a:pt x="100" y="199"/>
                  </a:lnTo>
                  <a:lnTo>
                    <a:pt x="93" y="179"/>
                  </a:lnTo>
                  <a:lnTo>
                    <a:pt x="89" y="170"/>
                  </a:lnTo>
                  <a:close/>
                </a:path>
              </a:pathLst>
            </a:custGeom>
            <a:solidFill>
              <a:srgbClr val="7027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57" name="Freeform 162">
              <a:extLst>
                <a:ext uri="{FF2B5EF4-FFF2-40B4-BE49-F238E27FC236}">
                  <a16:creationId xmlns:a16="http://schemas.microsoft.com/office/drawing/2014/main" xmlns="" id="{F6507335-265D-4F9B-967F-3398B45C441B}"/>
                </a:ext>
              </a:extLst>
            </p:cNvPr>
            <p:cNvSpPr>
              <a:spLocks/>
            </p:cNvSpPr>
            <p:nvPr/>
          </p:nvSpPr>
          <p:spPr bwMode="auto">
            <a:xfrm>
              <a:off x="4762501" y="2798764"/>
              <a:ext cx="438150" cy="571500"/>
            </a:xfrm>
            <a:custGeom>
              <a:avLst/>
              <a:gdLst>
                <a:gd name="T0" fmla="*/ 89 w 276"/>
                <a:gd name="T1" fmla="*/ 170 h 360"/>
                <a:gd name="T2" fmla="*/ 77 w 276"/>
                <a:gd name="T3" fmla="*/ 142 h 360"/>
                <a:gd name="T4" fmla="*/ 55 w 276"/>
                <a:gd name="T5" fmla="*/ 173 h 360"/>
                <a:gd name="T6" fmla="*/ 0 w 276"/>
                <a:gd name="T7" fmla="*/ 151 h 360"/>
                <a:gd name="T8" fmla="*/ 0 w 276"/>
                <a:gd name="T9" fmla="*/ 151 h 360"/>
                <a:gd name="T10" fmla="*/ 55 w 276"/>
                <a:gd name="T11" fmla="*/ 38 h 360"/>
                <a:gd name="T12" fmla="*/ 55 w 276"/>
                <a:gd name="T13" fmla="*/ 38 h 360"/>
                <a:gd name="T14" fmla="*/ 60 w 276"/>
                <a:gd name="T15" fmla="*/ 29 h 360"/>
                <a:gd name="T16" fmla="*/ 71 w 276"/>
                <a:gd name="T17" fmla="*/ 22 h 360"/>
                <a:gd name="T18" fmla="*/ 82 w 276"/>
                <a:gd name="T19" fmla="*/ 15 h 360"/>
                <a:gd name="T20" fmla="*/ 95 w 276"/>
                <a:gd name="T21" fmla="*/ 9 h 360"/>
                <a:gd name="T22" fmla="*/ 117 w 276"/>
                <a:gd name="T23" fmla="*/ 4 h 360"/>
                <a:gd name="T24" fmla="*/ 126 w 276"/>
                <a:gd name="T25" fmla="*/ 0 h 360"/>
                <a:gd name="T26" fmla="*/ 224 w 276"/>
                <a:gd name="T27" fmla="*/ 93 h 360"/>
                <a:gd name="T28" fmla="*/ 224 w 276"/>
                <a:gd name="T29" fmla="*/ 93 h 360"/>
                <a:gd name="T30" fmla="*/ 224 w 276"/>
                <a:gd name="T31" fmla="*/ 86 h 360"/>
                <a:gd name="T32" fmla="*/ 223 w 276"/>
                <a:gd name="T33" fmla="*/ 77 h 360"/>
                <a:gd name="T34" fmla="*/ 217 w 276"/>
                <a:gd name="T35" fmla="*/ 58 h 360"/>
                <a:gd name="T36" fmla="*/ 208 w 276"/>
                <a:gd name="T37" fmla="*/ 40 h 360"/>
                <a:gd name="T38" fmla="*/ 223 w 276"/>
                <a:gd name="T39" fmla="*/ 38 h 360"/>
                <a:gd name="T40" fmla="*/ 223 w 276"/>
                <a:gd name="T41" fmla="*/ 38 h 360"/>
                <a:gd name="T42" fmla="*/ 234 w 276"/>
                <a:gd name="T43" fmla="*/ 44 h 360"/>
                <a:gd name="T44" fmla="*/ 248 w 276"/>
                <a:gd name="T45" fmla="*/ 53 h 360"/>
                <a:gd name="T46" fmla="*/ 248 w 276"/>
                <a:gd name="T47" fmla="*/ 53 h 360"/>
                <a:gd name="T48" fmla="*/ 250 w 276"/>
                <a:gd name="T49" fmla="*/ 58 h 360"/>
                <a:gd name="T50" fmla="*/ 254 w 276"/>
                <a:gd name="T51" fmla="*/ 71 h 360"/>
                <a:gd name="T52" fmla="*/ 263 w 276"/>
                <a:gd name="T53" fmla="*/ 109 h 360"/>
                <a:gd name="T54" fmla="*/ 276 w 276"/>
                <a:gd name="T55" fmla="*/ 162 h 360"/>
                <a:gd name="T56" fmla="*/ 263 w 276"/>
                <a:gd name="T57" fmla="*/ 162 h 360"/>
                <a:gd name="T58" fmla="*/ 255 w 276"/>
                <a:gd name="T59" fmla="*/ 177 h 360"/>
                <a:gd name="T60" fmla="*/ 255 w 276"/>
                <a:gd name="T61" fmla="*/ 177 h 360"/>
                <a:gd name="T62" fmla="*/ 254 w 276"/>
                <a:gd name="T63" fmla="*/ 190 h 360"/>
                <a:gd name="T64" fmla="*/ 254 w 276"/>
                <a:gd name="T65" fmla="*/ 190 h 360"/>
                <a:gd name="T66" fmla="*/ 250 w 276"/>
                <a:gd name="T67" fmla="*/ 214 h 360"/>
                <a:gd name="T68" fmla="*/ 250 w 276"/>
                <a:gd name="T69" fmla="*/ 239 h 360"/>
                <a:gd name="T70" fmla="*/ 252 w 276"/>
                <a:gd name="T71" fmla="*/ 268 h 360"/>
                <a:gd name="T72" fmla="*/ 255 w 276"/>
                <a:gd name="T73" fmla="*/ 294 h 360"/>
                <a:gd name="T74" fmla="*/ 263 w 276"/>
                <a:gd name="T75" fmla="*/ 340 h 360"/>
                <a:gd name="T76" fmla="*/ 266 w 276"/>
                <a:gd name="T77" fmla="*/ 358 h 360"/>
                <a:gd name="T78" fmla="*/ 266 w 276"/>
                <a:gd name="T79" fmla="*/ 358 h 360"/>
                <a:gd name="T80" fmla="*/ 252 w 276"/>
                <a:gd name="T81" fmla="*/ 358 h 360"/>
                <a:gd name="T82" fmla="*/ 219 w 276"/>
                <a:gd name="T83" fmla="*/ 360 h 360"/>
                <a:gd name="T84" fmla="*/ 197 w 276"/>
                <a:gd name="T85" fmla="*/ 360 h 360"/>
                <a:gd name="T86" fmla="*/ 175 w 276"/>
                <a:gd name="T87" fmla="*/ 358 h 360"/>
                <a:gd name="T88" fmla="*/ 155 w 276"/>
                <a:gd name="T89" fmla="*/ 354 h 360"/>
                <a:gd name="T90" fmla="*/ 137 w 276"/>
                <a:gd name="T91" fmla="*/ 347 h 360"/>
                <a:gd name="T92" fmla="*/ 137 w 276"/>
                <a:gd name="T93" fmla="*/ 347 h 360"/>
                <a:gd name="T94" fmla="*/ 117 w 276"/>
                <a:gd name="T95" fmla="*/ 340 h 360"/>
                <a:gd name="T96" fmla="*/ 102 w 276"/>
                <a:gd name="T97" fmla="*/ 336 h 360"/>
                <a:gd name="T98" fmla="*/ 89 w 276"/>
                <a:gd name="T99" fmla="*/ 334 h 360"/>
                <a:gd name="T100" fmla="*/ 80 w 276"/>
                <a:gd name="T101" fmla="*/ 334 h 360"/>
                <a:gd name="T102" fmla="*/ 80 w 276"/>
                <a:gd name="T103" fmla="*/ 334 h 360"/>
                <a:gd name="T104" fmla="*/ 75 w 276"/>
                <a:gd name="T105" fmla="*/ 336 h 360"/>
                <a:gd name="T106" fmla="*/ 73 w 276"/>
                <a:gd name="T107" fmla="*/ 336 h 360"/>
                <a:gd name="T108" fmla="*/ 102 w 276"/>
                <a:gd name="T109" fmla="*/ 259 h 360"/>
                <a:gd name="T110" fmla="*/ 102 w 276"/>
                <a:gd name="T111" fmla="*/ 259 h 360"/>
                <a:gd name="T112" fmla="*/ 104 w 276"/>
                <a:gd name="T113" fmla="*/ 243 h 360"/>
                <a:gd name="T114" fmla="*/ 104 w 276"/>
                <a:gd name="T115" fmla="*/ 228 h 360"/>
                <a:gd name="T116" fmla="*/ 102 w 276"/>
                <a:gd name="T117" fmla="*/ 212 h 360"/>
                <a:gd name="T118" fmla="*/ 100 w 276"/>
                <a:gd name="T119" fmla="*/ 199 h 360"/>
                <a:gd name="T120" fmla="*/ 93 w 276"/>
                <a:gd name="T121" fmla="*/ 179 h 360"/>
                <a:gd name="T122" fmla="*/ 89 w 276"/>
                <a:gd name="T123" fmla="*/ 17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6" h="360">
                  <a:moveTo>
                    <a:pt x="89" y="170"/>
                  </a:moveTo>
                  <a:lnTo>
                    <a:pt x="77" y="142"/>
                  </a:lnTo>
                  <a:lnTo>
                    <a:pt x="55" y="173"/>
                  </a:lnTo>
                  <a:lnTo>
                    <a:pt x="0" y="151"/>
                  </a:lnTo>
                  <a:lnTo>
                    <a:pt x="0" y="151"/>
                  </a:lnTo>
                  <a:lnTo>
                    <a:pt x="55" y="38"/>
                  </a:lnTo>
                  <a:lnTo>
                    <a:pt x="55" y="38"/>
                  </a:lnTo>
                  <a:lnTo>
                    <a:pt x="60" y="29"/>
                  </a:lnTo>
                  <a:lnTo>
                    <a:pt x="71" y="22"/>
                  </a:lnTo>
                  <a:lnTo>
                    <a:pt x="82" y="15"/>
                  </a:lnTo>
                  <a:lnTo>
                    <a:pt x="95" y="9"/>
                  </a:lnTo>
                  <a:lnTo>
                    <a:pt x="117" y="4"/>
                  </a:lnTo>
                  <a:lnTo>
                    <a:pt x="126" y="0"/>
                  </a:lnTo>
                  <a:lnTo>
                    <a:pt x="224" y="93"/>
                  </a:lnTo>
                  <a:lnTo>
                    <a:pt x="224" y="93"/>
                  </a:lnTo>
                  <a:lnTo>
                    <a:pt x="224" y="86"/>
                  </a:lnTo>
                  <a:lnTo>
                    <a:pt x="223" y="77"/>
                  </a:lnTo>
                  <a:lnTo>
                    <a:pt x="217" y="58"/>
                  </a:lnTo>
                  <a:lnTo>
                    <a:pt x="208" y="40"/>
                  </a:lnTo>
                  <a:lnTo>
                    <a:pt x="223" y="38"/>
                  </a:lnTo>
                  <a:lnTo>
                    <a:pt x="223" y="38"/>
                  </a:lnTo>
                  <a:lnTo>
                    <a:pt x="234" y="44"/>
                  </a:lnTo>
                  <a:lnTo>
                    <a:pt x="248" y="53"/>
                  </a:lnTo>
                  <a:lnTo>
                    <a:pt x="248" y="53"/>
                  </a:lnTo>
                  <a:lnTo>
                    <a:pt x="250" y="58"/>
                  </a:lnTo>
                  <a:lnTo>
                    <a:pt x="254" y="71"/>
                  </a:lnTo>
                  <a:lnTo>
                    <a:pt x="263" y="109"/>
                  </a:lnTo>
                  <a:lnTo>
                    <a:pt x="276" y="162"/>
                  </a:lnTo>
                  <a:lnTo>
                    <a:pt x="263" y="162"/>
                  </a:lnTo>
                  <a:lnTo>
                    <a:pt x="255" y="177"/>
                  </a:lnTo>
                  <a:lnTo>
                    <a:pt x="255" y="177"/>
                  </a:lnTo>
                  <a:lnTo>
                    <a:pt x="254" y="190"/>
                  </a:lnTo>
                  <a:lnTo>
                    <a:pt x="254" y="190"/>
                  </a:lnTo>
                  <a:lnTo>
                    <a:pt x="250" y="214"/>
                  </a:lnTo>
                  <a:lnTo>
                    <a:pt x="250" y="239"/>
                  </a:lnTo>
                  <a:lnTo>
                    <a:pt x="252" y="268"/>
                  </a:lnTo>
                  <a:lnTo>
                    <a:pt x="255" y="294"/>
                  </a:lnTo>
                  <a:lnTo>
                    <a:pt x="263" y="340"/>
                  </a:lnTo>
                  <a:lnTo>
                    <a:pt x="266" y="358"/>
                  </a:lnTo>
                  <a:lnTo>
                    <a:pt x="266" y="358"/>
                  </a:lnTo>
                  <a:lnTo>
                    <a:pt x="252" y="358"/>
                  </a:lnTo>
                  <a:lnTo>
                    <a:pt x="219" y="360"/>
                  </a:lnTo>
                  <a:lnTo>
                    <a:pt x="197" y="360"/>
                  </a:lnTo>
                  <a:lnTo>
                    <a:pt x="175" y="358"/>
                  </a:lnTo>
                  <a:lnTo>
                    <a:pt x="155" y="354"/>
                  </a:lnTo>
                  <a:lnTo>
                    <a:pt x="137" y="347"/>
                  </a:lnTo>
                  <a:lnTo>
                    <a:pt x="137" y="347"/>
                  </a:lnTo>
                  <a:lnTo>
                    <a:pt x="117" y="340"/>
                  </a:lnTo>
                  <a:lnTo>
                    <a:pt x="102" y="336"/>
                  </a:lnTo>
                  <a:lnTo>
                    <a:pt x="89" y="334"/>
                  </a:lnTo>
                  <a:lnTo>
                    <a:pt x="80" y="334"/>
                  </a:lnTo>
                  <a:lnTo>
                    <a:pt x="80" y="334"/>
                  </a:lnTo>
                  <a:lnTo>
                    <a:pt x="75" y="336"/>
                  </a:lnTo>
                  <a:lnTo>
                    <a:pt x="73" y="336"/>
                  </a:lnTo>
                  <a:lnTo>
                    <a:pt x="102" y="259"/>
                  </a:lnTo>
                  <a:lnTo>
                    <a:pt x="102" y="259"/>
                  </a:lnTo>
                  <a:lnTo>
                    <a:pt x="104" y="243"/>
                  </a:lnTo>
                  <a:lnTo>
                    <a:pt x="104" y="228"/>
                  </a:lnTo>
                  <a:lnTo>
                    <a:pt x="102" y="212"/>
                  </a:lnTo>
                  <a:lnTo>
                    <a:pt x="100" y="199"/>
                  </a:lnTo>
                  <a:lnTo>
                    <a:pt x="93" y="179"/>
                  </a:lnTo>
                  <a:lnTo>
                    <a:pt x="89" y="17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58" name="Freeform 163">
              <a:extLst>
                <a:ext uri="{FF2B5EF4-FFF2-40B4-BE49-F238E27FC236}">
                  <a16:creationId xmlns:a16="http://schemas.microsoft.com/office/drawing/2014/main" xmlns="" id="{83B1327E-15EA-4677-A45D-CF32F794866F}"/>
                </a:ext>
              </a:extLst>
            </p:cNvPr>
            <p:cNvSpPr>
              <a:spLocks/>
            </p:cNvSpPr>
            <p:nvPr/>
          </p:nvSpPr>
          <p:spPr bwMode="auto">
            <a:xfrm>
              <a:off x="4878388" y="2981326"/>
              <a:ext cx="77788" cy="350838"/>
            </a:xfrm>
            <a:custGeom>
              <a:avLst/>
              <a:gdLst>
                <a:gd name="T0" fmla="*/ 24 w 49"/>
                <a:gd name="T1" fmla="*/ 0 h 221"/>
                <a:gd name="T2" fmla="*/ 5 w 49"/>
                <a:gd name="T3" fmla="*/ 27 h 221"/>
                <a:gd name="T4" fmla="*/ 16 w 49"/>
                <a:gd name="T5" fmla="*/ 55 h 221"/>
                <a:gd name="T6" fmla="*/ 16 w 49"/>
                <a:gd name="T7" fmla="*/ 55 h 221"/>
                <a:gd name="T8" fmla="*/ 18 w 49"/>
                <a:gd name="T9" fmla="*/ 60 h 221"/>
                <a:gd name="T10" fmla="*/ 24 w 49"/>
                <a:gd name="T11" fmla="*/ 75 h 221"/>
                <a:gd name="T12" fmla="*/ 29 w 49"/>
                <a:gd name="T13" fmla="*/ 95 h 221"/>
                <a:gd name="T14" fmla="*/ 31 w 49"/>
                <a:gd name="T15" fmla="*/ 108 h 221"/>
                <a:gd name="T16" fmla="*/ 31 w 49"/>
                <a:gd name="T17" fmla="*/ 120 h 221"/>
                <a:gd name="T18" fmla="*/ 31 w 49"/>
                <a:gd name="T19" fmla="*/ 120 h 221"/>
                <a:gd name="T20" fmla="*/ 31 w 49"/>
                <a:gd name="T21" fmla="*/ 131 h 221"/>
                <a:gd name="T22" fmla="*/ 29 w 49"/>
                <a:gd name="T23" fmla="*/ 144 h 221"/>
                <a:gd name="T24" fmla="*/ 0 w 49"/>
                <a:gd name="T25" fmla="*/ 221 h 221"/>
                <a:gd name="T26" fmla="*/ 2 w 49"/>
                <a:gd name="T27" fmla="*/ 221 h 221"/>
                <a:gd name="T28" fmla="*/ 2 w 49"/>
                <a:gd name="T29" fmla="*/ 221 h 221"/>
                <a:gd name="T30" fmla="*/ 7 w 49"/>
                <a:gd name="T31" fmla="*/ 219 h 221"/>
                <a:gd name="T32" fmla="*/ 7 w 49"/>
                <a:gd name="T33" fmla="*/ 219 h 221"/>
                <a:gd name="T34" fmla="*/ 18 w 49"/>
                <a:gd name="T35" fmla="*/ 201 h 221"/>
                <a:gd name="T36" fmla="*/ 25 w 49"/>
                <a:gd name="T37" fmla="*/ 181 h 221"/>
                <a:gd name="T38" fmla="*/ 36 w 49"/>
                <a:gd name="T39" fmla="*/ 150 h 221"/>
                <a:gd name="T40" fmla="*/ 36 w 49"/>
                <a:gd name="T41" fmla="*/ 150 h 221"/>
                <a:gd name="T42" fmla="*/ 44 w 49"/>
                <a:gd name="T43" fmla="*/ 130 h 221"/>
                <a:gd name="T44" fmla="*/ 47 w 49"/>
                <a:gd name="T45" fmla="*/ 113 h 221"/>
                <a:gd name="T46" fmla="*/ 49 w 49"/>
                <a:gd name="T47" fmla="*/ 99 h 221"/>
                <a:gd name="T48" fmla="*/ 49 w 49"/>
                <a:gd name="T49" fmla="*/ 86 h 221"/>
                <a:gd name="T50" fmla="*/ 47 w 49"/>
                <a:gd name="T51" fmla="*/ 75 h 221"/>
                <a:gd name="T52" fmla="*/ 46 w 49"/>
                <a:gd name="T53" fmla="*/ 66 h 221"/>
                <a:gd name="T54" fmla="*/ 38 w 49"/>
                <a:gd name="T55" fmla="*/ 53 h 221"/>
                <a:gd name="T56" fmla="*/ 38 w 49"/>
                <a:gd name="T57" fmla="*/ 53 h 221"/>
                <a:gd name="T58" fmla="*/ 33 w 49"/>
                <a:gd name="T59" fmla="*/ 38 h 221"/>
                <a:gd name="T60" fmla="*/ 29 w 49"/>
                <a:gd name="T61" fmla="*/ 24 h 221"/>
                <a:gd name="T62" fmla="*/ 27 w 49"/>
                <a:gd name="T63" fmla="*/ 5 h 221"/>
                <a:gd name="T64" fmla="*/ 24 w 49"/>
                <a:gd name="T65"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 h="221">
                  <a:moveTo>
                    <a:pt x="24" y="0"/>
                  </a:moveTo>
                  <a:lnTo>
                    <a:pt x="5" y="27"/>
                  </a:lnTo>
                  <a:lnTo>
                    <a:pt x="16" y="55"/>
                  </a:lnTo>
                  <a:lnTo>
                    <a:pt x="16" y="55"/>
                  </a:lnTo>
                  <a:lnTo>
                    <a:pt x="18" y="60"/>
                  </a:lnTo>
                  <a:lnTo>
                    <a:pt x="24" y="75"/>
                  </a:lnTo>
                  <a:lnTo>
                    <a:pt x="29" y="95"/>
                  </a:lnTo>
                  <a:lnTo>
                    <a:pt x="31" y="108"/>
                  </a:lnTo>
                  <a:lnTo>
                    <a:pt x="31" y="120"/>
                  </a:lnTo>
                  <a:lnTo>
                    <a:pt x="31" y="120"/>
                  </a:lnTo>
                  <a:lnTo>
                    <a:pt x="31" y="131"/>
                  </a:lnTo>
                  <a:lnTo>
                    <a:pt x="29" y="144"/>
                  </a:lnTo>
                  <a:lnTo>
                    <a:pt x="0" y="221"/>
                  </a:lnTo>
                  <a:lnTo>
                    <a:pt x="2" y="221"/>
                  </a:lnTo>
                  <a:lnTo>
                    <a:pt x="2" y="221"/>
                  </a:lnTo>
                  <a:lnTo>
                    <a:pt x="7" y="219"/>
                  </a:lnTo>
                  <a:lnTo>
                    <a:pt x="7" y="219"/>
                  </a:lnTo>
                  <a:lnTo>
                    <a:pt x="18" y="201"/>
                  </a:lnTo>
                  <a:lnTo>
                    <a:pt x="25" y="181"/>
                  </a:lnTo>
                  <a:lnTo>
                    <a:pt x="36" y="150"/>
                  </a:lnTo>
                  <a:lnTo>
                    <a:pt x="36" y="150"/>
                  </a:lnTo>
                  <a:lnTo>
                    <a:pt x="44" y="130"/>
                  </a:lnTo>
                  <a:lnTo>
                    <a:pt x="47" y="113"/>
                  </a:lnTo>
                  <a:lnTo>
                    <a:pt x="49" y="99"/>
                  </a:lnTo>
                  <a:lnTo>
                    <a:pt x="49" y="86"/>
                  </a:lnTo>
                  <a:lnTo>
                    <a:pt x="47" y="75"/>
                  </a:lnTo>
                  <a:lnTo>
                    <a:pt x="46" y="66"/>
                  </a:lnTo>
                  <a:lnTo>
                    <a:pt x="38" y="53"/>
                  </a:lnTo>
                  <a:lnTo>
                    <a:pt x="38" y="53"/>
                  </a:lnTo>
                  <a:lnTo>
                    <a:pt x="33" y="38"/>
                  </a:lnTo>
                  <a:lnTo>
                    <a:pt x="29" y="24"/>
                  </a:lnTo>
                  <a:lnTo>
                    <a:pt x="27" y="5"/>
                  </a:lnTo>
                  <a:lnTo>
                    <a:pt x="24" y="0"/>
                  </a:lnTo>
                  <a:close/>
                </a:path>
              </a:pathLst>
            </a:custGeom>
            <a:solidFill>
              <a:srgbClr val="571E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59" name="Freeform 164">
              <a:extLst>
                <a:ext uri="{FF2B5EF4-FFF2-40B4-BE49-F238E27FC236}">
                  <a16:creationId xmlns:a16="http://schemas.microsoft.com/office/drawing/2014/main" xmlns="" id="{2F92C20E-EA60-479C-86A0-4C22A1F7619A}"/>
                </a:ext>
              </a:extLst>
            </p:cNvPr>
            <p:cNvSpPr>
              <a:spLocks/>
            </p:cNvSpPr>
            <p:nvPr/>
          </p:nvSpPr>
          <p:spPr bwMode="auto">
            <a:xfrm>
              <a:off x="4878388" y="2981326"/>
              <a:ext cx="77788" cy="350838"/>
            </a:xfrm>
            <a:custGeom>
              <a:avLst/>
              <a:gdLst>
                <a:gd name="T0" fmla="*/ 24 w 49"/>
                <a:gd name="T1" fmla="*/ 0 h 221"/>
                <a:gd name="T2" fmla="*/ 5 w 49"/>
                <a:gd name="T3" fmla="*/ 27 h 221"/>
                <a:gd name="T4" fmla="*/ 16 w 49"/>
                <a:gd name="T5" fmla="*/ 55 h 221"/>
                <a:gd name="T6" fmla="*/ 16 w 49"/>
                <a:gd name="T7" fmla="*/ 55 h 221"/>
                <a:gd name="T8" fmla="*/ 18 w 49"/>
                <a:gd name="T9" fmla="*/ 60 h 221"/>
                <a:gd name="T10" fmla="*/ 24 w 49"/>
                <a:gd name="T11" fmla="*/ 75 h 221"/>
                <a:gd name="T12" fmla="*/ 29 w 49"/>
                <a:gd name="T13" fmla="*/ 95 h 221"/>
                <a:gd name="T14" fmla="*/ 31 w 49"/>
                <a:gd name="T15" fmla="*/ 108 h 221"/>
                <a:gd name="T16" fmla="*/ 31 w 49"/>
                <a:gd name="T17" fmla="*/ 120 h 221"/>
                <a:gd name="T18" fmla="*/ 31 w 49"/>
                <a:gd name="T19" fmla="*/ 120 h 221"/>
                <a:gd name="T20" fmla="*/ 31 w 49"/>
                <a:gd name="T21" fmla="*/ 131 h 221"/>
                <a:gd name="T22" fmla="*/ 29 w 49"/>
                <a:gd name="T23" fmla="*/ 144 h 221"/>
                <a:gd name="T24" fmla="*/ 0 w 49"/>
                <a:gd name="T25" fmla="*/ 221 h 221"/>
                <a:gd name="T26" fmla="*/ 2 w 49"/>
                <a:gd name="T27" fmla="*/ 221 h 221"/>
                <a:gd name="T28" fmla="*/ 2 w 49"/>
                <a:gd name="T29" fmla="*/ 221 h 221"/>
                <a:gd name="T30" fmla="*/ 7 w 49"/>
                <a:gd name="T31" fmla="*/ 219 h 221"/>
                <a:gd name="T32" fmla="*/ 7 w 49"/>
                <a:gd name="T33" fmla="*/ 219 h 221"/>
                <a:gd name="T34" fmla="*/ 18 w 49"/>
                <a:gd name="T35" fmla="*/ 201 h 221"/>
                <a:gd name="T36" fmla="*/ 25 w 49"/>
                <a:gd name="T37" fmla="*/ 181 h 221"/>
                <a:gd name="T38" fmla="*/ 36 w 49"/>
                <a:gd name="T39" fmla="*/ 150 h 221"/>
                <a:gd name="T40" fmla="*/ 36 w 49"/>
                <a:gd name="T41" fmla="*/ 150 h 221"/>
                <a:gd name="T42" fmla="*/ 44 w 49"/>
                <a:gd name="T43" fmla="*/ 130 h 221"/>
                <a:gd name="T44" fmla="*/ 47 w 49"/>
                <a:gd name="T45" fmla="*/ 113 h 221"/>
                <a:gd name="T46" fmla="*/ 49 w 49"/>
                <a:gd name="T47" fmla="*/ 99 h 221"/>
                <a:gd name="T48" fmla="*/ 49 w 49"/>
                <a:gd name="T49" fmla="*/ 86 h 221"/>
                <a:gd name="T50" fmla="*/ 47 w 49"/>
                <a:gd name="T51" fmla="*/ 75 h 221"/>
                <a:gd name="T52" fmla="*/ 46 w 49"/>
                <a:gd name="T53" fmla="*/ 66 h 221"/>
                <a:gd name="T54" fmla="*/ 38 w 49"/>
                <a:gd name="T55" fmla="*/ 53 h 221"/>
                <a:gd name="T56" fmla="*/ 38 w 49"/>
                <a:gd name="T57" fmla="*/ 53 h 221"/>
                <a:gd name="T58" fmla="*/ 33 w 49"/>
                <a:gd name="T59" fmla="*/ 38 h 221"/>
                <a:gd name="T60" fmla="*/ 29 w 49"/>
                <a:gd name="T61" fmla="*/ 24 h 221"/>
                <a:gd name="T62" fmla="*/ 27 w 49"/>
                <a:gd name="T63" fmla="*/ 5 h 221"/>
                <a:gd name="T64" fmla="*/ 24 w 49"/>
                <a:gd name="T65"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 h="221">
                  <a:moveTo>
                    <a:pt x="24" y="0"/>
                  </a:moveTo>
                  <a:lnTo>
                    <a:pt x="5" y="27"/>
                  </a:lnTo>
                  <a:lnTo>
                    <a:pt x="16" y="55"/>
                  </a:lnTo>
                  <a:lnTo>
                    <a:pt x="16" y="55"/>
                  </a:lnTo>
                  <a:lnTo>
                    <a:pt x="18" y="60"/>
                  </a:lnTo>
                  <a:lnTo>
                    <a:pt x="24" y="75"/>
                  </a:lnTo>
                  <a:lnTo>
                    <a:pt x="29" y="95"/>
                  </a:lnTo>
                  <a:lnTo>
                    <a:pt x="31" y="108"/>
                  </a:lnTo>
                  <a:lnTo>
                    <a:pt x="31" y="120"/>
                  </a:lnTo>
                  <a:lnTo>
                    <a:pt x="31" y="120"/>
                  </a:lnTo>
                  <a:lnTo>
                    <a:pt x="31" y="131"/>
                  </a:lnTo>
                  <a:lnTo>
                    <a:pt x="29" y="144"/>
                  </a:lnTo>
                  <a:lnTo>
                    <a:pt x="0" y="221"/>
                  </a:lnTo>
                  <a:lnTo>
                    <a:pt x="2" y="221"/>
                  </a:lnTo>
                  <a:lnTo>
                    <a:pt x="2" y="221"/>
                  </a:lnTo>
                  <a:lnTo>
                    <a:pt x="7" y="219"/>
                  </a:lnTo>
                  <a:lnTo>
                    <a:pt x="7" y="219"/>
                  </a:lnTo>
                  <a:lnTo>
                    <a:pt x="18" y="201"/>
                  </a:lnTo>
                  <a:lnTo>
                    <a:pt x="25" y="181"/>
                  </a:lnTo>
                  <a:lnTo>
                    <a:pt x="36" y="150"/>
                  </a:lnTo>
                  <a:lnTo>
                    <a:pt x="36" y="150"/>
                  </a:lnTo>
                  <a:lnTo>
                    <a:pt x="44" y="130"/>
                  </a:lnTo>
                  <a:lnTo>
                    <a:pt x="47" y="113"/>
                  </a:lnTo>
                  <a:lnTo>
                    <a:pt x="49" y="99"/>
                  </a:lnTo>
                  <a:lnTo>
                    <a:pt x="49" y="86"/>
                  </a:lnTo>
                  <a:lnTo>
                    <a:pt x="47" y="75"/>
                  </a:lnTo>
                  <a:lnTo>
                    <a:pt x="46" y="66"/>
                  </a:lnTo>
                  <a:lnTo>
                    <a:pt x="38" y="53"/>
                  </a:lnTo>
                  <a:lnTo>
                    <a:pt x="38" y="53"/>
                  </a:lnTo>
                  <a:lnTo>
                    <a:pt x="33" y="38"/>
                  </a:lnTo>
                  <a:lnTo>
                    <a:pt x="29" y="24"/>
                  </a:lnTo>
                  <a:lnTo>
                    <a:pt x="27" y="5"/>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60" name="Freeform 165">
              <a:extLst>
                <a:ext uri="{FF2B5EF4-FFF2-40B4-BE49-F238E27FC236}">
                  <a16:creationId xmlns:a16="http://schemas.microsoft.com/office/drawing/2014/main" xmlns="" id="{0CB56ABC-F040-46F0-AC8E-6F46B2B19C85}"/>
                </a:ext>
              </a:extLst>
            </p:cNvPr>
            <p:cNvSpPr>
              <a:spLocks/>
            </p:cNvSpPr>
            <p:nvPr/>
          </p:nvSpPr>
          <p:spPr bwMode="auto">
            <a:xfrm>
              <a:off x="4962526" y="2795589"/>
              <a:ext cx="155575" cy="150813"/>
            </a:xfrm>
            <a:custGeom>
              <a:avLst/>
              <a:gdLst>
                <a:gd name="T0" fmla="*/ 98 w 98"/>
                <a:gd name="T1" fmla="*/ 95 h 95"/>
                <a:gd name="T2" fmla="*/ 98 w 98"/>
                <a:gd name="T3" fmla="*/ 95 h 95"/>
                <a:gd name="T4" fmla="*/ 53 w 98"/>
                <a:gd name="T5" fmla="*/ 27 h 95"/>
                <a:gd name="T6" fmla="*/ 53 w 98"/>
                <a:gd name="T7" fmla="*/ 27 h 95"/>
                <a:gd name="T8" fmla="*/ 44 w 98"/>
                <a:gd name="T9" fmla="*/ 20 h 95"/>
                <a:gd name="T10" fmla="*/ 29 w 98"/>
                <a:gd name="T11" fmla="*/ 11 h 95"/>
                <a:gd name="T12" fmla="*/ 9 w 98"/>
                <a:gd name="T13" fmla="*/ 0 h 95"/>
                <a:gd name="T14" fmla="*/ 0 w 98"/>
                <a:gd name="T15" fmla="*/ 2 h 95"/>
                <a:gd name="T16" fmla="*/ 25 w 98"/>
                <a:gd name="T17" fmla="*/ 57 h 95"/>
                <a:gd name="T18" fmla="*/ 40 w 98"/>
                <a:gd name="T19" fmla="*/ 42 h 95"/>
                <a:gd name="T20" fmla="*/ 98 w 98"/>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8" h="95">
                  <a:moveTo>
                    <a:pt x="98" y="95"/>
                  </a:moveTo>
                  <a:lnTo>
                    <a:pt x="98" y="95"/>
                  </a:lnTo>
                  <a:lnTo>
                    <a:pt x="53" y="27"/>
                  </a:lnTo>
                  <a:lnTo>
                    <a:pt x="53" y="27"/>
                  </a:lnTo>
                  <a:lnTo>
                    <a:pt x="44" y="20"/>
                  </a:lnTo>
                  <a:lnTo>
                    <a:pt x="29" y="11"/>
                  </a:lnTo>
                  <a:lnTo>
                    <a:pt x="9" y="0"/>
                  </a:lnTo>
                  <a:lnTo>
                    <a:pt x="0" y="2"/>
                  </a:lnTo>
                  <a:lnTo>
                    <a:pt x="25" y="57"/>
                  </a:lnTo>
                  <a:lnTo>
                    <a:pt x="40" y="42"/>
                  </a:lnTo>
                  <a:lnTo>
                    <a:pt x="98" y="95"/>
                  </a:lnTo>
                  <a:close/>
                </a:path>
              </a:pathLst>
            </a:custGeom>
            <a:solidFill>
              <a:srgbClr val="D0D1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61" name="Freeform 166">
              <a:extLst>
                <a:ext uri="{FF2B5EF4-FFF2-40B4-BE49-F238E27FC236}">
                  <a16:creationId xmlns:a16="http://schemas.microsoft.com/office/drawing/2014/main" xmlns="" id="{EEA5E70A-55B7-47A4-8AC6-8890F5F14008}"/>
                </a:ext>
              </a:extLst>
            </p:cNvPr>
            <p:cNvSpPr>
              <a:spLocks/>
            </p:cNvSpPr>
            <p:nvPr/>
          </p:nvSpPr>
          <p:spPr bwMode="auto">
            <a:xfrm>
              <a:off x="5081588" y="2841626"/>
              <a:ext cx="52388" cy="107950"/>
            </a:xfrm>
            <a:custGeom>
              <a:avLst/>
              <a:gdLst>
                <a:gd name="T0" fmla="*/ 25 w 33"/>
                <a:gd name="T1" fmla="*/ 68 h 68"/>
                <a:gd name="T2" fmla="*/ 25 w 33"/>
                <a:gd name="T3" fmla="*/ 68 h 68"/>
                <a:gd name="T4" fmla="*/ 23 w 33"/>
                <a:gd name="T5" fmla="*/ 68 h 68"/>
                <a:gd name="T6" fmla="*/ 22 w 33"/>
                <a:gd name="T7" fmla="*/ 64 h 68"/>
                <a:gd name="T8" fmla="*/ 20 w 33"/>
                <a:gd name="T9" fmla="*/ 50 h 68"/>
                <a:gd name="T10" fmla="*/ 14 w 33"/>
                <a:gd name="T11" fmla="*/ 31 h 68"/>
                <a:gd name="T12" fmla="*/ 11 w 33"/>
                <a:gd name="T13" fmla="*/ 20 h 68"/>
                <a:gd name="T14" fmla="*/ 7 w 33"/>
                <a:gd name="T15" fmla="*/ 13 h 68"/>
                <a:gd name="T16" fmla="*/ 0 w 33"/>
                <a:gd name="T17" fmla="*/ 0 h 68"/>
                <a:gd name="T18" fmla="*/ 0 w 33"/>
                <a:gd name="T19" fmla="*/ 0 h 68"/>
                <a:gd name="T20" fmla="*/ 12 w 33"/>
                <a:gd name="T21" fmla="*/ 6 h 68"/>
                <a:gd name="T22" fmla="*/ 23 w 33"/>
                <a:gd name="T23" fmla="*/ 13 h 68"/>
                <a:gd name="T24" fmla="*/ 33 w 33"/>
                <a:gd name="T25" fmla="*/ 20 h 68"/>
                <a:gd name="T26" fmla="*/ 33 w 33"/>
                <a:gd name="T27" fmla="*/ 20 h 68"/>
                <a:gd name="T28" fmla="*/ 33 w 33"/>
                <a:gd name="T29" fmla="*/ 22 h 68"/>
                <a:gd name="T30" fmla="*/ 33 w 33"/>
                <a:gd name="T31" fmla="*/ 24 h 68"/>
                <a:gd name="T32" fmla="*/ 31 w 33"/>
                <a:gd name="T33" fmla="*/ 24 h 68"/>
                <a:gd name="T34" fmla="*/ 20 w 33"/>
                <a:gd name="T35" fmla="*/ 22 h 68"/>
                <a:gd name="T36" fmla="*/ 20 w 33"/>
                <a:gd name="T37" fmla="*/ 22 h 68"/>
                <a:gd name="T38" fmla="*/ 22 w 33"/>
                <a:gd name="T39" fmla="*/ 24 h 68"/>
                <a:gd name="T40" fmla="*/ 25 w 33"/>
                <a:gd name="T41" fmla="*/ 33 h 68"/>
                <a:gd name="T42" fmla="*/ 27 w 33"/>
                <a:gd name="T43" fmla="*/ 40 h 68"/>
                <a:gd name="T44" fmla="*/ 27 w 33"/>
                <a:gd name="T45" fmla="*/ 48 h 68"/>
                <a:gd name="T46" fmla="*/ 27 w 33"/>
                <a:gd name="T47" fmla="*/ 59 h 68"/>
                <a:gd name="T48" fmla="*/ 25 w 33"/>
                <a:gd name="T49"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 h="68">
                  <a:moveTo>
                    <a:pt x="25" y="68"/>
                  </a:moveTo>
                  <a:lnTo>
                    <a:pt x="25" y="68"/>
                  </a:lnTo>
                  <a:lnTo>
                    <a:pt x="23" y="68"/>
                  </a:lnTo>
                  <a:lnTo>
                    <a:pt x="22" y="64"/>
                  </a:lnTo>
                  <a:lnTo>
                    <a:pt x="20" y="50"/>
                  </a:lnTo>
                  <a:lnTo>
                    <a:pt x="14" y="31"/>
                  </a:lnTo>
                  <a:lnTo>
                    <a:pt x="11" y="20"/>
                  </a:lnTo>
                  <a:lnTo>
                    <a:pt x="7" y="13"/>
                  </a:lnTo>
                  <a:lnTo>
                    <a:pt x="0" y="0"/>
                  </a:lnTo>
                  <a:lnTo>
                    <a:pt x="0" y="0"/>
                  </a:lnTo>
                  <a:lnTo>
                    <a:pt x="12" y="6"/>
                  </a:lnTo>
                  <a:lnTo>
                    <a:pt x="23" y="13"/>
                  </a:lnTo>
                  <a:lnTo>
                    <a:pt x="33" y="20"/>
                  </a:lnTo>
                  <a:lnTo>
                    <a:pt x="33" y="20"/>
                  </a:lnTo>
                  <a:lnTo>
                    <a:pt x="33" y="22"/>
                  </a:lnTo>
                  <a:lnTo>
                    <a:pt x="33" y="24"/>
                  </a:lnTo>
                  <a:lnTo>
                    <a:pt x="31" y="24"/>
                  </a:lnTo>
                  <a:lnTo>
                    <a:pt x="20" y="22"/>
                  </a:lnTo>
                  <a:lnTo>
                    <a:pt x="20" y="22"/>
                  </a:lnTo>
                  <a:lnTo>
                    <a:pt x="22" y="24"/>
                  </a:lnTo>
                  <a:lnTo>
                    <a:pt x="25" y="33"/>
                  </a:lnTo>
                  <a:lnTo>
                    <a:pt x="27" y="40"/>
                  </a:lnTo>
                  <a:lnTo>
                    <a:pt x="27" y="48"/>
                  </a:lnTo>
                  <a:lnTo>
                    <a:pt x="27" y="59"/>
                  </a:lnTo>
                  <a:lnTo>
                    <a:pt x="25" y="68"/>
                  </a:lnTo>
                  <a:close/>
                </a:path>
              </a:pathLst>
            </a:custGeom>
            <a:solidFill>
              <a:srgbClr val="D0D1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62" name="Freeform 167">
              <a:extLst>
                <a:ext uri="{FF2B5EF4-FFF2-40B4-BE49-F238E27FC236}">
                  <a16:creationId xmlns:a16="http://schemas.microsoft.com/office/drawing/2014/main" xmlns="" id="{99A34E4D-37BD-4E1A-AD82-8D3267540D19}"/>
                </a:ext>
              </a:extLst>
            </p:cNvPr>
            <p:cNvSpPr>
              <a:spLocks/>
            </p:cNvSpPr>
            <p:nvPr/>
          </p:nvSpPr>
          <p:spPr bwMode="auto">
            <a:xfrm>
              <a:off x="5081588" y="2841626"/>
              <a:ext cx="52388" cy="107950"/>
            </a:xfrm>
            <a:custGeom>
              <a:avLst/>
              <a:gdLst>
                <a:gd name="T0" fmla="*/ 25 w 33"/>
                <a:gd name="T1" fmla="*/ 68 h 68"/>
                <a:gd name="T2" fmla="*/ 25 w 33"/>
                <a:gd name="T3" fmla="*/ 68 h 68"/>
                <a:gd name="T4" fmla="*/ 23 w 33"/>
                <a:gd name="T5" fmla="*/ 68 h 68"/>
                <a:gd name="T6" fmla="*/ 22 w 33"/>
                <a:gd name="T7" fmla="*/ 64 h 68"/>
                <a:gd name="T8" fmla="*/ 20 w 33"/>
                <a:gd name="T9" fmla="*/ 50 h 68"/>
                <a:gd name="T10" fmla="*/ 14 w 33"/>
                <a:gd name="T11" fmla="*/ 31 h 68"/>
                <a:gd name="T12" fmla="*/ 11 w 33"/>
                <a:gd name="T13" fmla="*/ 20 h 68"/>
                <a:gd name="T14" fmla="*/ 7 w 33"/>
                <a:gd name="T15" fmla="*/ 13 h 68"/>
                <a:gd name="T16" fmla="*/ 0 w 33"/>
                <a:gd name="T17" fmla="*/ 0 h 68"/>
                <a:gd name="T18" fmla="*/ 0 w 33"/>
                <a:gd name="T19" fmla="*/ 0 h 68"/>
                <a:gd name="T20" fmla="*/ 12 w 33"/>
                <a:gd name="T21" fmla="*/ 6 h 68"/>
                <a:gd name="T22" fmla="*/ 23 w 33"/>
                <a:gd name="T23" fmla="*/ 13 h 68"/>
                <a:gd name="T24" fmla="*/ 33 w 33"/>
                <a:gd name="T25" fmla="*/ 20 h 68"/>
                <a:gd name="T26" fmla="*/ 33 w 33"/>
                <a:gd name="T27" fmla="*/ 20 h 68"/>
                <a:gd name="T28" fmla="*/ 33 w 33"/>
                <a:gd name="T29" fmla="*/ 22 h 68"/>
                <a:gd name="T30" fmla="*/ 33 w 33"/>
                <a:gd name="T31" fmla="*/ 24 h 68"/>
                <a:gd name="T32" fmla="*/ 31 w 33"/>
                <a:gd name="T33" fmla="*/ 24 h 68"/>
                <a:gd name="T34" fmla="*/ 20 w 33"/>
                <a:gd name="T35" fmla="*/ 22 h 68"/>
                <a:gd name="T36" fmla="*/ 20 w 33"/>
                <a:gd name="T37" fmla="*/ 22 h 68"/>
                <a:gd name="T38" fmla="*/ 22 w 33"/>
                <a:gd name="T39" fmla="*/ 24 h 68"/>
                <a:gd name="T40" fmla="*/ 25 w 33"/>
                <a:gd name="T41" fmla="*/ 33 h 68"/>
                <a:gd name="T42" fmla="*/ 27 w 33"/>
                <a:gd name="T43" fmla="*/ 40 h 68"/>
                <a:gd name="T44" fmla="*/ 27 w 33"/>
                <a:gd name="T45" fmla="*/ 48 h 68"/>
                <a:gd name="T46" fmla="*/ 27 w 33"/>
                <a:gd name="T47" fmla="*/ 59 h 68"/>
                <a:gd name="T48" fmla="*/ 25 w 33"/>
                <a:gd name="T49"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 h="68">
                  <a:moveTo>
                    <a:pt x="25" y="68"/>
                  </a:moveTo>
                  <a:lnTo>
                    <a:pt x="25" y="68"/>
                  </a:lnTo>
                  <a:lnTo>
                    <a:pt x="23" y="68"/>
                  </a:lnTo>
                  <a:lnTo>
                    <a:pt x="22" y="64"/>
                  </a:lnTo>
                  <a:lnTo>
                    <a:pt x="20" y="50"/>
                  </a:lnTo>
                  <a:lnTo>
                    <a:pt x="14" y="31"/>
                  </a:lnTo>
                  <a:lnTo>
                    <a:pt x="11" y="20"/>
                  </a:lnTo>
                  <a:lnTo>
                    <a:pt x="7" y="13"/>
                  </a:lnTo>
                  <a:lnTo>
                    <a:pt x="0" y="0"/>
                  </a:lnTo>
                  <a:lnTo>
                    <a:pt x="0" y="0"/>
                  </a:lnTo>
                  <a:lnTo>
                    <a:pt x="12" y="6"/>
                  </a:lnTo>
                  <a:lnTo>
                    <a:pt x="23" y="13"/>
                  </a:lnTo>
                  <a:lnTo>
                    <a:pt x="33" y="20"/>
                  </a:lnTo>
                  <a:lnTo>
                    <a:pt x="33" y="20"/>
                  </a:lnTo>
                  <a:lnTo>
                    <a:pt x="33" y="22"/>
                  </a:lnTo>
                  <a:lnTo>
                    <a:pt x="33" y="24"/>
                  </a:lnTo>
                  <a:lnTo>
                    <a:pt x="31" y="24"/>
                  </a:lnTo>
                  <a:lnTo>
                    <a:pt x="20" y="22"/>
                  </a:lnTo>
                  <a:lnTo>
                    <a:pt x="20" y="22"/>
                  </a:lnTo>
                  <a:lnTo>
                    <a:pt x="22" y="24"/>
                  </a:lnTo>
                  <a:lnTo>
                    <a:pt x="25" y="33"/>
                  </a:lnTo>
                  <a:lnTo>
                    <a:pt x="27" y="40"/>
                  </a:lnTo>
                  <a:lnTo>
                    <a:pt x="27" y="48"/>
                  </a:lnTo>
                  <a:lnTo>
                    <a:pt x="27" y="59"/>
                  </a:lnTo>
                  <a:lnTo>
                    <a:pt x="25" y="6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63" name="Freeform 168">
              <a:extLst>
                <a:ext uri="{FF2B5EF4-FFF2-40B4-BE49-F238E27FC236}">
                  <a16:creationId xmlns:a16="http://schemas.microsoft.com/office/drawing/2014/main" xmlns="" id="{83C66B4F-34AE-4FBF-AB3D-FE0F4C383266}"/>
                </a:ext>
              </a:extLst>
            </p:cNvPr>
            <p:cNvSpPr>
              <a:spLocks/>
            </p:cNvSpPr>
            <p:nvPr/>
          </p:nvSpPr>
          <p:spPr bwMode="auto">
            <a:xfrm>
              <a:off x="5165726" y="3076576"/>
              <a:ext cx="4763" cy="17463"/>
            </a:xfrm>
            <a:custGeom>
              <a:avLst/>
              <a:gdLst>
                <a:gd name="T0" fmla="*/ 3 w 3"/>
                <a:gd name="T1" fmla="*/ 0 h 11"/>
                <a:gd name="T2" fmla="*/ 1 w 3"/>
                <a:gd name="T3" fmla="*/ 2 h 11"/>
                <a:gd name="T4" fmla="*/ 1 w 3"/>
                <a:gd name="T5" fmla="*/ 2 h 11"/>
                <a:gd name="T6" fmla="*/ 0 w 3"/>
                <a:gd name="T7" fmla="*/ 11 h 11"/>
                <a:gd name="T8" fmla="*/ 0 w 3"/>
                <a:gd name="T9" fmla="*/ 11 h 11"/>
                <a:gd name="T10" fmla="*/ 0 w 3"/>
                <a:gd name="T11" fmla="*/ 11 h 11"/>
                <a:gd name="T12" fmla="*/ 3 w 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3" h="11">
                  <a:moveTo>
                    <a:pt x="3" y="0"/>
                  </a:moveTo>
                  <a:lnTo>
                    <a:pt x="1" y="2"/>
                  </a:lnTo>
                  <a:lnTo>
                    <a:pt x="1" y="2"/>
                  </a:lnTo>
                  <a:lnTo>
                    <a:pt x="0" y="11"/>
                  </a:lnTo>
                  <a:lnTo>
                    <a:pt x="0" y="11"/>
                  </a:lnTo>
                  <a:lnTo>
                    <a:pt x="0" y="11"/>
                  </a:lnTo>
                  <a:lnTo>
                    <a:pt x="3" y="0"/>
                  </a:lnTo>
                  <a:close/>
                </a:path>
              </a:pathLst>
            </a:custGeom>
            <a:solidFill>
              <a:srgbClr val="9072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64" name="Freeform 169">
              <a:extLst>
                <a:ext uri="{FF2B5EF4-FFF2-40B4-BE49-F238E27FC236}">
                  <a16:creationId xmlns:a16="http://schemas.microsoft.com/office/drawing/2014/main" xmlns="" id="{D1CC110D-350B-4F19-A44D-C677920F479D}"/>
                </a:ext>
              </a:extLst>
            </p:cNvPr>
            <p:cNvSpPr>
              <a:spLocks/>
            </p:cNvSpPr>
            <p:nvPr/>
          </p:nvSpPr>
          <p:spPr bwMode="auto">
            <a:xfrm>
              <a:off x="5165726" y="3076576"/>
              <a:ext cx="4763" cy="17463"/>
            </a:xfrm>
            <a:custGeom>
              <a:avLst/>
              <a:gdLst>
                <a:gd name="T0" fmla="*/ 3 w 3"/>
                <a:gd name="T1" fmla="*/ 0 h 11"/>
                <a:gd name="T2" fmla="*/ 1 w 3"/>
                <a:gd name="T3" fmla="*/ 2 h 11"/>
                <a:gd name="T4" fmla="*/ 1 w 3"/>
                <a:gd name="T5" fmla="*/ 2 h 11"/>
                <a:gd name="T6" fmla="*/ 0 w 3"/>
                <a:gd name="T7" fmla="*/ 11 h 11"/>
                <a:gd name="T8" fmla="*/ 0 w 3"/>
                <a:gd name="T9" fmla="*/ 11 h 11"/>
                <a:gd name="T10" fmla="*/ 0 w 3"/>
                <a:gd name="T11" fmla="*/ 11 h 11"/>
                <a:gd name="T12" fmla="*/ 3 w 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3" h="11">
                  <a:moveTo>
                    <a:pt x="3" y="0"/>
                  </a:moveTo>
                  <a:lnTo>
                    <a:pt x="1" y="2"/>
                  </a:lnTo>
                  <a:lnTo>
                    <a:pt x="1" y="2"/>
                  </a:lnTo>
                  <a:lnTo>
                    <a:pt x="0" y="11"/>
                  </a:lnTo>
                  <a:lnTo>
                    <a:pt x="0" y="11"/>
                  </a:lnTo>
                  <a:lnTo>
                    <a:pt x="0" y="1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65" name="Freeform 170">
              <a:extLst>
                <a:ext uri="{FF2B5EF4-FFF2-40B4-BE49-F238E27FC236}">
                  <a16:creationId xmlns:a16="http://schemas.microsoft.com/office/drawing/2014/main" xmlns="" id="{D39610CB-6A4F-46AF-B8FF-E5695A41FD8A}"/>
                </a:ext>
              </a:extLst>
            </p:cNvPr>
            <p:cNvSpPr>
              <a:spLocks/>
            </p:cNvSpPr>
            <p:nvPr/>
          </p:nvSpPr>
          <p:spPr bwMode="auto">
            <a:xfrm>
              <a:off x="5011738" y="3051176"/>
              <a:ext cx="171450" cy="42863"/>
            </a:xfrm>
            <a:custGeom>
              <a:avLst/>
              <a:gdLst>
                <a:gd name="T0" fmla="*/ 108 w 108"/>
                <a:gd name="T1" fmla="*/ 0 h 27"/>
                <a:gd name="T2" fmla="*/ 108 w 108"/>
                <a:gd name="T3" fmla="*/ 0 h 27"/>
                <a:gd name="T4" fmla="*/ 98 w 108"/>
                <a:gd name="T5" fmla="*/ 9 h 27"/>
                <a:gd name="T6" fmla="*/ 88 w 108"/>
                <a:gd name="T7" fmla="*/ 14 h 27"/>
                <a:gd name="T8" fmla="*/ 82 w 108"/>
                <a:gd name="T9" fmla="*/ 16 h 27"/>
                <a:gd name="T10" fmla="*/ 77 w 108"/>
                <a:gd name="T11" fmla="*/ 16 h 27"/>
                <a:gd name="T12" fmla="*/ 0 w 108"/>
                <a:gd name="T13" fmla="*/ 16 h 27"/>
                <a:gd name="T14" fmla="*/ 97 w 108"/>
                <a:gd name="T15" fmla="*/ 27 h 27"/>
                <a:gd name="T16" fmla="*/ 97 w 108"/>
                <a:gd name="T17" fmla="*/ 27 h 27"/>
                <a:gd name="T18" fmla="*/ 98 w 108"/>
                <a:gd name="T19" fmla="*/ 18 h 27"/>
                <a:gd name="T20" fmla="*/ 100 w 108"/>
                <a:gd name="T21" fmla="*/ 16 h 27"/>
                <a:gd name="T22" fmla="*/ 100 w 108"/>
                <a:gd name="T23" fmla="*/ 16 h 27"/>
                <a:gd name="T24" fmla="*/ 100 w 108"/>
                <a:gd name="T25" fmla="*/ 14 h 27"/>
                <a:gd name="T26" fmla="*/ 108 w 108"/>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27">
                  <a:moveTo>
                    <a:pt x="108" y="0"/>
                  </a:moveTo>
                  <a:lnTo>
                    <a:pt x="108" y="0"/>
                  </a:lnTo>
                  <a:lnTo>
                    <a:pt x="98" y="9"/>
                  </a:lnTo>
                  <a:lnTo>
                    <a:pt x="88" y="14"/>
                  </a:lnTo>
                  <a:lnTo>
                    <a:pt x="82" y="16"/>
                  </a:lnTo>
                  <a:lnTo>
                    <a:pt x="77" y="16"/>
                  </a:lnTo>
                  <a:lnTo>
                    <a:pt x="0" y="16"/>
                  </a:lnTo>
                  <a:lnTo>
                    <a:pt x="97" y="27"/>
                  </a:lnTo>
                  <a:lnTo>
                    <a:pt x="97" y="27"/>
                  </a:lnTo>
                  <a:lnTo>
                    <a:pt x="98" y="18"/>
                  </a:lnTo>
                  <a:lnTo>
                    <a:pt x="100" y="16"/>
                  </a:lnTo>
                  <a:lnTo>
                    <a:pt x="100" y="16"/>
                  </a:lnTo>
                  <a:lnTo>
                    <a:pt x="100" y="14"/>
                  </a:lnTo>
                  <a:lnTo>
                    <a:pt x="108" y="0"/>
                  </a:lnTo>
                  <a:close/>
                </a:path>
              </a:pathLst>
            </a:custGeom>
            <a:solidFill>
              <a:srgbClr val="571E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66" name="Freeform 171">
              <a:extLst>
                <a:ext uri="{FF2B5EF4-FFF2-40B4-BE49-F238E27FC236}">
                  <a16:creationId xmlns:a16="http://schemas.microsoft.com/office/drawing/2014/main" xmlns="" id="{EE85FEB4-AC74-42E7-BA49-212087D940D7}"/>
                </a:ext>
              </a:extLst>
            </p:cNvPr>
            <p:cNvSpPr>
              <a:spLocks/>
            </p:cNvSpPr>
            <p:nvPr/>
          </p:nvSpPr>
          <p:spPr bwMode="auto">
            <a:xfrm>
              <a:off x="5011738" y="3051176"/>
              <a:ext cx="171450" cy="42863"/>
            </a:xfrm>
            <a:custGeom>
              <a:avLst/>
              <a:gdLst>
                <a:gd name="T0" fmla="*/ 108 w 108"/>
                <a:gd name="T1" fmla="*/ 0 h 27"/>
                <a:gd name="T2" fmla="*/ 108 w 108"/>
                <a:gd name="T3" fmla="*/ 0 h 27"/>
                <a:gd name="T4" fmla="*/ 98 w 108"/>
                <a:gd name="T5" fmla="*/ 9 h 27"/>
                <a:gd name="T6" fmla="*/ 88 w 108"/>
                <a:gd name="T7" fmla="*/ 14 h 27"/>
                <a:gd name="T8" fmla="*/ 82 w 108"/>
                <a:gd name="T9" fmla="*/ 16 h 27"/>
                <a:gd name="T10" fmla="*/ 77 w 108"/>
                <a:gd name="T11" fmla="*/ 16 h 27"/>
                <a:gd name="T12" fmla="*/ 0 w 108"/>
                <a:gd name="T13" fmla="*/ 16 h 27"/>
                <a:gd name="T14" fmla="*/ 97 w 108"/>
                <a:gd name="T15" fmla="*/ 27 h 27"/>
                <a:gd name="T16" fmla="*/ 97 w 108"/>
                <a:gd name="T17" fmla="*/ 27 h 27"/>
                <a:gd name="T18" fmla="*/ 98 w 108"/>
                <a:gd name="T19" fmla="*/ 18 h 27"/>
                <a:gd name="T20" fmla="*/ 100 w 108"/>
                <a:gd name="T21" fmla="*/ 16 h 27"/>
                <a:gd name="T22" fmla="*/ 100 w 108"/>
                <a:gd name="T23" fmla="*/ 16 h 27"/>
                <a:gd name="T24" fmla="*/ 100 w 108"/>
                <a:gd name="T25" fmla="*/ 14 h 27"/>
                <a:gd name="T26" fmla="*/ 108 w 108"/>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27">
                  <a:moveTo>
                    <a:pt x="108" y="0"/>
                  </a:moveTo>
                  <a:lnTo>
                    <a:pt x="108" y="0"/>
                  </a:lnTo>
                  <a:lnTo>
                    <a:pt x="98" y="9"/>
                  </a:lnTo>
                  <a:lnTo>
                    <a:pt x="88" y="14"/>
                  </a:lnTo>
                  <a:lnTo>
                    <a:pt x="82" y="16"/>
                  </a:lnTo>
                  <a:lnTo>
                    <a:pt x="77" y="16"/>
                  </a:lnTo>
                  <a:lnTo>
                    <a:pt x="0" y="16"/>
                  </a:lnTo>
                  <a:lnTo>
                    <a:pt x="97" y="27"/>
                  </a:lnTo>
                  <a:lnTo>
                    <a:pt x="97" y="27"/>
                  </a:lnTo>
                  <a:lnTo>
                    <a:pt x="98" y="18"/>
                  </a:lnTo>
                  <a:lnTo>
                    <a:pt x="100" y="16"/>
                  </a:lnTo>
                  <a:lnTo>
                    <a:pt x="100" y="16"/>
                  </a:lnTo>
                  <a:lnTo>
                    <a:pt x="100" y="14"/>
                  </a:lnTo>
                  <a:lnTo>
                    <a:pt x="10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67" name="Freeform 172">
              <a:extLst>
                <a:ext uri="{FF2B5EF4-FFF2-40B4-BE49-F238E27FC236}">
                  <a16:creationId xmlns:a16="http://schemas.microsoft.com/office/drawing/2014/main" xmlns="" id="{C142F175-605B-48B3-A0DD-0096B98B9C26}"/>
                </a:ext>
              </a:extLst>
            </p:cNvPr>
            <p:cNvSpPr>
              <a:spLocks/>
            </p:cNvSpPr>
            <p:nvPr/>
          </p:nvSpPr>
          <p:spPr bwMode="auto">
            <a:xfrm>
              <a:off x="4878388" y="3332164"/>
              <a:ext cx="3175"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lnTo>
                    <a:pt x="0" y="0"/>
                  </a:lnTo>
                  <a:lnTo>
                    <a:pt x="2" y="0"/>
                  </a:lnTo>
                  <a:lnTo>
                    <a:pt x="0" y="0"/>
                  </a:lnTo>
                  <a:close/>
                </a:path>
              </a:pathLst>
            </a:custGeom>
            <a:solidFill>
              <a:srgbClr val="288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68" name="Freeform 173">
              <a:extLst>
                <a:ext uri="{FF2B5EF4-FFF2-40B4-BE49-F238E27FC236}">
                  <a16:creationId xmlns:a16="http://schemas.microsoft.com/office/drawing/2014/main" xmlns="" id="{6C890F29-CE49-4D44-AEE2-D57E4AA47440}"/>
                </a:ext>
              </a:extLst>
            </p:cNvPr>
            <p:cNvSpPr>
              <a:spLocks/>
            </p:cNvSpPr>
            <p:nvPr/>
          </p:nvSpPr>
          <p:spPr bwMode="auto">
            <a:xfrm>
              <a:off x="4878388" y="3332164"/>
              <a:ext cx="3175"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lnTo>
                    <a:pt x="0"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69" name="Freeform 174">
              <a:extLst>
                <a:ext uri="{FF2B5EF4-FFF2-40B4-BE49-F238E27FC236}">
                  <a16:creationId xmlns:a16="http://schemas.microsoft.com/office/drawing/2014/main" xmlns="" id="{F0D77B00-0C42-4DFE-8679-24EA19EC8881}"/>
                </a:ext>
              </a:extLst>
            </p:cNvPr>
            <p:cNvSpPr>
              <a:spLocks noEditPoints="1"/>
            </p:cNvSpPr>
            <p:nvPr/>
          </p:nvSpPr>
          <p:spPr bwMode="auto">
            <a:xfrm>
              <a:off x="5081588" y="3922714"/>
              <a:ext cx="3175" cy="6350"/>
            </a:xfrm>
            <a:custGeom>
              <a:avLst/>
              <a:gdLst>
                <a:gd name="T0" fmla="*/ 2 w 2"/>
                <a:gd name="T1" fmla="*/ 2 h 4"/>
                <a:gd name="T2" fmla="*/ 2 w 2"/>
                <a:gd name="T3" fmla="*/ 2 h 4"/>
                <a:gd name="T4" fmla="*/ 0 w 2"/>
                <a:gd name="T5" fmla="*/ 4 h 4"/>
                <a:gd name="T6" fmla="*/ 0 w 2"/>
                <a:gd name="T7" fmla="*/ 4 h 4"/>
                <a:gd name="T8" fmla="*/ 2 w 2"/>
                <a:gd name="T9" fmla="*/ 2 h 4"/>
                <a:gd name="T10" fmla="*/ 2 w 2"/>
                <a:gd name="T11" fmla="*/ 0 h 4"/>
                <a:gd name="T12" fmla="*/ 2 w 2"/>
                <a:gd name="T13" fmla="*/ 0 h 4"/>
                <a:gd name="T14" fmla="*/ 2 w 2"/>
                <a:gd name="T15" fmla="*/ 0 h 4"/>
                <a:gd name="T16" fmla="*/ 2 w 2"/>
                <a:gd name="T17" fmla="*/ 0 h 4"/>
                <a:gd name="T18" fmla="*/ 2 w 2"/>
                <a:gd name="T19" fmla="*/ 0 h 4"/>
                <a:gd name="T20" fmla="*/ 2 w 2"/>
                <a:gd name="T21" fmla="*/ 2 h 4"/>
                <a:gd name="T22" fmla="*/ 2 w 2"/>
                <a:gd name="T23" fmla="*/ 2 h 4"/>
                <a:gd name="T24" fmla="*/ 2 w 2"/>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4">
                  <a:moveTo>
                    <a:pt x="2" y="2"/>
                  </a:moveTo>
                  <a:lnTo>
                    <a:pt x="2" y="2"/>
                  </a:lnTo>
                  <a:lnTo>
                    <a:pt x="0" y="4"/>
                  </a:lnTo>
                  <a:lnTo>
                    <a:pt x="0" y="4"/>
                  </a:lnTo>
                  <a:lnTo>
                    <a:pt x="2" y="2"/>
                  </a:lnTo>
                  <a:close/>
                  <a:moveTo>
                    <a:pt x="2" y="0"/>
                  </a:moveTo>
                  <a:lnTo>
                    <a:pt x="2" y="0"/>
                  </a:lnTo>
                  <a:lnTo>
                    <a:pt x="2" y="0"/>
                  </a:lnTo>
                  <a:lnTo>
                    <a:pt x="2" y="0"/>
                  </a:lnTo>
                  <a:lnTo>
                    <a:pt x="2" y="0"/>
                  </a:lnTo>
                  <a:lnTo>
                    <a:pt x="2" y="2"/>
                  </a:lnTo>
                  <a:lnTo>
                    <a:pt x="2" y="2"/>
                  </a:lnTo>
                  <a:lnTo>
                    <a:pt x="2" y="0"/>
                  </a:lnTo>
                  <a:close/>
                </a:path>
              </a:pathLst>
            </a:custGeom>
            <a:solidFill>
              <a:srgbClr val="A00F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70" name="Freeform 175">
              <a:extLst>
                <a:ext uri="{FF2B5EF4-FFF2-40B4-BE49-F238E27FC236}">
                  <a16:creationId xmlns:a16="http://schemas.microsoft.com/office/drawing/2014/main" xmlns="" id="{91194E0E-9A27-49AC-A94D-EF4E508B373F}"/>
                </a:ext>
              </a:extLst>
            </p:cNvPr>
            <p:cNvSpPr>
              <a:spLocks/>
            </p:cNvSpPr>
            <p:nvPr/>
          </p:nvSpPr>
          <p:spPr bwMode="auto">
            <a:xfrm>
              <a:off x="5081588" y="3925889"/>
              <a:ext cx="3175" cy="3175"/>
            </a:xfrm>
            <a:custGeom>
              <a:avLst/>
              <a:gdLst>
                <a:gd name="T0" fmla="*/ 2 w 2"/>
                <a:gd name="T1" fmla="*/ 0 h 2"/>
                <a:gd name="T2" fmla="*/ 2 w 2"/>
                <a:gd name="T3" fmla="*/ 0 h 2"/>
                <a:gd name="T4" fmla="*/ 0 w 2"/>
                <a:gd name="T5" fmla="*/ 2 h 2"/>
                <a:gd name="T6" fmla="*/ 0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2" y="0"/>
                  </a:lnTo>
                  <a:lnTo>
                    <a:pt x="0" y="2"/>
                  </a:lnTo>
                  <a:lnTo>
                    <a:pt x="0"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71" name="Freeform 176">
              <a:extLst>
                <a:ext uri="{FF2B5EF4-FFF2-40B4-BE49-F238E27FC236}">
                  <a16:creationId xmlns:a16="http://schemas.microsoft.com/office/drawing/2014/main" xmlns="" id="{34389D4F-9D07-45D1-96A7-AA3CF5D9CF27}"/>
                </a:ext>
              </a:extLst>
            </p:cNvPr>
            <p:cNvSpPr>
              <a:spLocks/>
            </p:cNvSpPr>
            <p:nvPr/>
          </p:nvSpPr>
          <p:spPr bwMode="auto">
            <a:xfrm>
              <a:off x="5084763" y="3922714"/>
              <a:ext cx="0" cy="3175"/>
            </a:xfrm>
            <a:custGeom>
              <a:avLst/>
              <a:gdLst>
                <a:gd name="T0" fmla="*/ 0 h 2"/>
                <a:gd name="T1" fmla="*/ 0 h 2"/>
                <a:gd name="T2" fmla="*/ 0 h 2"/>
                <a:gd name="T3" fmla="*/ 0 h 2"/>
                <a:gd name="T4" fmla="*/ 0 h 2"/>
                <a:gd name="T5" fmla="*/ 2 h 2"/>
                <a:gd name="T6" fmla="*/ 2 h 2"/>
                <a:gd name="T7" fmla="*/ 0 h 2"/>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2">
                  <a:moveTo>
                    <a:pt x="0" y="0"/>
                  </a:moveTo>
                  <a:lnTo>
                    <a:pt x="0" y="0"/>
                  </a:lnTo>
                  <a:lnTo>
                    <a:pt x="0" y="0"/>
                  </a:lnTo>
                  <a:lnTo>
                    <a:pt x="0" y="0"/>
                  </a:lnTo>
                  <a:lnTo>
                    <a:pt x="0" y="0"/>
                  </a:lnTo>
                  <a:lnTo>
                    <a:pt x="0" y="2"/>
                  </a:ln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72" name="Freeform 177">
              <a:extLst>
                <a:ext uri="{FF2B5EF4-FFF2-40B4-BE49-F238E27FC236}">
                  <a16:creationId xmlns:a16="http://schemas.microsoft.com/office/drawing/2014/main" xmlns="" id="{95C7DCC2-0587-44FC-B2AF-37C4DF373355}"/>
                </a:ext>
              </a:extLst>
            </p:cNvPr>
            <p:cNvSpPr>
              <a:spLocks/>
            </p:cNvSpPr>
            <p:nvPr/>
          </p:nvSpPr>
          <p:spPr bwMode="auto">
            <a:xfrm>
              <a:off x="5002213" y="3922714"/>
              <a:ext cx="82550" cy="287338"/>
            </a:xfrm>
            <a:custGeom>
              <a:avLst/>
              <a:gdLst>
                <a:gd name="T0" fmla="*/ 52 w 52"/>
                <a:gd name="T1" fmla="*/ 0 h 181"/>
                <a:gd name="T2" fmla="*/ 52 w 52"/>
                <a:gd name="T3" fmla="*/ 0 h 181"/>
                <a:gd name="T4" fmla="*/ 52 w 52"/>
                <a:gd name="T5" fmla="*/ 0 h 181"/>
                <a:gd name="T6" fmla="*/ 52 w 52"/>
                <a:gd name="T7" fmla="*/ 2 h 181"/>
                <a:gd name="T8" fmla="*/ 52 w 52"/>
                <a:gd name="T9" fmla="*/ 2 h 181"/>
                <a:gd name="T10" fmla="*/ 52 w 52"/>
                <a:gd name="T11" fmla="*/ 2 h 181"/>
                <a:gd name="T12" fmla="*/ 52 w 52"/>
                <a:gd name="T13" fmla="*/ 2 h 181"/>
                <a:gd name="T14" fmla="*/ 52 w 52"/>
                <a:gd name="T15" fmla="*/ 2 h 181"/>
                <a:gd name="T16" fmla="*/ 52 w 52"/>
                <a:gd name="T17" fmla="*/ 2 h 181"/>
                <a:gd name="T18" fmla="*/ 50 w 52"/>
                <a:gd name="T19" fmla="*/ 4 h 181"/>
                <a:gd name="T20" fmla="*/ 50 w 52"/>
                <a:gd name="T21" fmla="*/ 4 h 181"/>
                <a:gd name="T22" fmla="*/ 44 w 52"/>
                <a:gd name="T23" fmla="*/ 22 h 181"/>
                <a:gd name="T24" fmla="*/ 37 w 52"/>
                <a:gd name="T25" fmla="*/ 46 h 181"/>
                <a:gd name="T26" fmla="*/ 20 w 52"/>
                <a:gd name="T27" fmla="*/ 103 h 181"/>
                <a:gd name="T28" fmla="*/ 2 w 52"/>
                <a:gd name="T29" fmla="*/ 176 h 181"/>
                <a:gd name="T30" fmla="*/ 2 w 52"/>
                <a:gd name="T31" fmla="*/ 176 h 181"/>
                <a:gd name="T32" fmla="*/ 2 w 52"/>
                <a:gd name="T33" fmla="*/ 176 h 181"/>
                <a:gd name="T34" fmla="*/ 2 w 52"/>
                <a:gd name="T35" fmla="*/ 176 h 181"/>
                <a:gd name="T36" fmla="*/ 2 w 52"/>
                <a:gd name="T37" fmla="*/ 176 h 181"/>
                <a:gd name="T38" fmla="*/ 2 w 52"/>
                <a:gd name="T39" fmla="*/ 176 h 181"/>
                <a:gd name="T40" fmla="*/ 2 w 52"/>
                <a:gd name="T41" fmla="*/ 176 h 181"/>
                <a:gd name="T42" fmla="*/ 2 w 52"/>
                <a:gd name="T43" fmla="*/ 176 h 181"/>
                <a:gd name="T44" fmla="*/ 2 w 52"/>
                <a:gd name="T45" fmla="*/ 176 h 181"/>
                <a:gd name="T46" fmla="*/ 2 w 52"/>
                <a:gd name="T47" fmla="*/ 176 h 181"/>
                <a:gd name="T48" fmla="*/ 0 w 52"/>
                <a:gd name="T49" fmla="*/ 181 h 181"/>
                <a:gd name="T50" fmla="*/ 52 w 52"/>
                <a:gd name="T51" fmla="*/ 42 h 181"/>
                <a:gd name="T52" fmla="*/ 52 w 52"/>
                <a:gd name="T53" fmla="*/ 42 h 181"/>
                <a:gd name="T54" fmla="*/ 52 w 52"/>
                <a:gd name="T55" fmla="*/ 2 h 181"/>
                <a:gd name="T56" fmla="*/ 52 w 52"/>
                <a:gd name="T57" fmla="*/ 2 h 181"/>
                <a:gd name="T58" fmla="*/ 52 w 52"/>
                <a:gd name="T5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2" h="181">
                  <a:moveTo>
                    <a:pt x="52" y="0"/>
                  </a:moveTo>
                  <a:lnTo>
                    <a:pt x="52" y="0"/>
                  </a:lnTo>
                  <a:lnTo>
                    <a:pt x="52" y="0"/>
                  </a:lnTo>
                  <a:lnTo>
                    <a:pt x="52" y="2"/>
                  </a:lnTo>
                  <a:lnTo>
                    <a:pt x="52" y="2"/>
                  </a:lnTo>
                  <a:lnTo>
                    <a:pt x="52" y="2"/>
                  </a:lnTo>
                  <a:lnTo>
                    <a:pt x="52" y="2"/>
                  </a:lnTo>
                  <a:lnTo>
                    <a:pt x="52" y="2"/>
                  </a:lnTo>
                  <a:lnTo>
                    <a:pt x="52" y="2"/>
                  </a:lnTo>
                  <a:lnTo>
                    <a:pt x="50" y="4"/>
                  </a:lnTo>
                  <a:lnTo>
                    <a:pt x="50" y="4"/>
                  </a:lnTo>
                  <a:lnTo>
                    <a:pt x="44" y="22"/>
                  </a:lnTo>
                  <a:lnTo>
                    <a:pt x="37" y="46"/>
                  </a:lnTo>
                  <a:lnTo>
                    <a:pt x="20" y="103"/>
                  </a:lnTo>
                  <a:lnTo>
                    <a:pt x="2" y="176"/>
                  </a:lnTo>
                  <a:lnTo>
                    <a:pt x="2" y="176"/>
                  </a:lnTo>
                  <a:lnTo>
                    <a:pt x="2" y="176"/>
                  </a:lnTo>
                  <a:lnTo>
                    <a:pt x="2" y="176"/>
                  </a:lnTo>
                  <a:lnTo>
                    <a:pt x="2" y="176"/>
                  </a:lnTo>
                  <a:lnTo>
                    <a:pt x="2" y="176"/>
                  </a:lnTo>
                  <a:lnTo>
                    <a:pt x="2" y="176"/>
                  </a:lnTo>
                  <a:lnTo>
                    <a:pt x="2" y="176"/>
                  </a:lnTo>
                  <a:lnTo>
                    <a:pt x="2" y="176"/>
                  </a:lnTo>
                  <a:lnTo>
                    <a:pt x="2" y="176"/>
                  </a:lnTo>
                  <a:lnTo>
                    <a:pt x="0" y="181"/>
                  </a:lnTo>
                  <a:lnTo>
                    <a:pt x="52" y="42"/>
                  </a:lnTo>
                  <a:lnTo>
                    <a:pt x="52" y="42"/>
                  </a:lnTo>
                  <a:lnTo>
                    <a:pt x="52" y="2"/>
                  </a:lnTo>
                  <a:lnTo>
                    <a:pt x="52" y="2"/>
                  </a:lnTo>
                  <a:lnTo>
                    <a:pt x="52" y="0"/>
                  </a:lnTo>
                  <a:close/>
                </a:path>
              </a:pathLst>
            </a:custGeom>
            <a:solidFill>
              <a:srgbClr val="9575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73" name="Freeform 178">
              <a:extLst>
                <a:ext uri="{FF2B5EF4-FFF2-40B4-BE49-F238E27FC236}">
                  <a16:creationId xmlns:a16="http://schemas.microsoft.com/office/drawing/2014/main" xmlns="" id="{9E951D84-AE14-4E0A-BB5E-DA0FF39FA219}"/>
                </a:ext>
              </a:extLst>
            </p:cNvPr>
            <p:cNvSpPr>
              <a:spLocks/>
            </p:cNvSpPr>
            <p:nvPr/>
          </p:nvSpPr>
          <p:spPr bwMode="auto">
            <a:xfrm>
              <a:off x="5002213" y="3922714"/>
              <a:ext cx="82550" cy="287338"/>
            </a:xfrm>
            <a:custGeom>
              <a:avLst/>
              <a:gdLst>
                <a:gd name="T0" fmla="*/ 52 w 52"/>
                <a:gd name="T1" fmla="*/ 0 h 181"/>
                <a:gd name="T2" fmla="*/ 52 w 52"/>
                <a:gd name="T3" fmla="*/ 0 h 181"/>
                <a:gd name="T4" fmla="*/ 52 w 52"/>
                <a:gd name="T5" fmla="*/ 0 h 181"/>
                <a:gd name="T6" fmla="*/ 52 w 52"/>
                <a:gd name="T7" fmla="*/ 2 h 181"/>
                <a:gd name="T8" fmla="*/ 52 w 52"/>
                <a:gd name="T9" fmla="*/ 2 h 181"/>
                <a:gd name="T10" fmla="*/ 52 w 52"/>
                <a:gd name="T11" fmla="*/ 2 h 181"/>
                <a:gd name="T12" fmla="*/ 52 w 52"/>
                <a:gd name="T13" fmla="*/ 2 h 181"/>
                <a:gd name="T14" fmla="*/ 52 w 52"/>
                <a:gd name="T15" fmla="*/ 2 h 181"/>
                <a:gd name="T16" fmla="*/ 52 w 52"/>
                <a:gd name="T17" fmla="*/ 2 h 181"/>
                <a:gd name="T18" fmla="*/ 50 w 52"/>
                <a:gd name="T19" fmla="*/ 4 h 181"/>
                <a:gd name="T20" fmla="*/ 50 w 52"/>
                <a:gd name="T21" fmla="*/ 4 h 181"/>
                <a:gd name="T22" fmla="*/ 44 w 52"/>
                <a:gd name="T23" fmla="*/ 22 h 181"/>
                <a:gd name="T24" fmla="*/ 37 w 52"/>
                <a:gd name="T25" fmla="*/ 46 h 181"/>
                <a:gd name="T26" fmla="*/ 20 w 52"/>
                <a:gd name="T27" fmla="*/ 103 h 181"/>
                <a:gd name="T28" fmla="*/ 2 w 52"/>
                <a:gd name="T29" fmla="*/ 176 h 181"/>
                <a:gd name="T30" fmla="*/ 2 w 52"/>
                <a:gd name="T31" fmla="*/ 176 h 181"/>
                <a:gd name="T32" fmla="*/ 2 w 52"/>
                <a:gd name="T33" fmla="*/ 176 h 181"/>
                <a:gd name="T34" fmla="*/ 2 w 52"/>
                <a:gd name="T35" fmla="*/ 176 h 181"/>
                <a:gd name="T36" fmla="*/ 2 w 52"/>
                <a:gd name="T37" fmla="*/ 176 h 181"/>
                <a:gd name="T38" fmla="*/ 2 w 52"/>
                <a:gd name="T39" fmla="*/ 176 h 181"/>
                <a:gd name="T40" fmla="*/ 2 w 52"/>
                <a:gd name="T41" fmla="*/ 176 h 181"/>
                <a:gd name="T42" fmla="*/ 2 w 52"/>
                <a:gd name="T43" fmla="*/ 176 h 181"/>
                <a:gd name="T44" fmla="*/ 2 w 52"/>
                <a:gd name="T45" fmla="*/ 176 h 181"/>
                <a:gd name="T46" fmla="*/ 2 w 52"/>
                <a:gd name="T47" fmla="*/ 176 h 181"/>
                <a:gd name="T48" fmla="*/ 0 w 52"/>
                <a:gd name="T49" fmla="*/ 181 h 181"/>
                <a:gd name="T50" fmla="*/ 52 w 52"/>
                <a:gd name="T51" fmla="*/ 42 h 181"/>
                <a:gd name="T52" fmla="*/ 52 w 52"/>
                <a:gd name="T53" fmla="*/ 42 h 181"/>
                <a:gd name="T54" fmla="*/ 52 w 52"/>
                <a:gd name="T55" fmla="*/ 2 h 181"/>
                <a:gd name="T56" fmla="*/ 52 w 52"/>
                <a:gd name="T57" fmla="*/ 2 h 181"/>
                <a:gd name="T58" fmla="*/ 52 w 52"/>
                <a:gd name="T5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2" h="181">
                  <a:moveTo>
                    <a:pt x="52" y="0"/>
                  </a:moveTo>
                  <a:lnTo>
                    <a:pt x="52" y="0"/>
                  </a:lnTo>
                  <a:lnTo>
                    <a:pt x="52" y="0"/>
                  </a:lnTo>
                  <a:lnTo>
                    <a:pt x="52" y="2"/>
                  </a:lnTo>
                  <a:lnTo>
                    <a:pt x="52" y="2"/>
                  </a:lnTo>
                  <a:lnTo>
                    <a:pt x="52" y="2"/>
                  </a:lnTo>
                  <a:lnTo>
                    <a:pt x="52" y="2"/>
                  </a:lnTo>
                  <a:lnTo>
                    <a:pt x="52" y="2"/>
                  </a:lnTo>
                  <a:lnTo>
                    <a:pt x="52" y="2"/>
                  </a:lnTo>
                  <a:lnTo>
                    <a:pt x="50" y="4"/>
                  </a:lnTo>
                  <a:lnTo>
                    <a:pt x="50" y="4"/>
                  </a:lnTo>
                  <a:lnTo>
                    <a:pt x="44" y="22"/>
                  </a:lnTo>
                  <a:lnTo>
                    <a:pt x="37" y="46"/>
                  </a:lnTo>
                  <a:lnTo>
                    <a:pt x="20" y="103"/>
                  </a:lnTo>
                  <a:lnTo>
                    <a:pt x="2" y="176"/>
                  </a:lnTo>
                  <a:lnTo>
                    <a:pt x="2" y="176"/>
                  </a:lnTo>
                  <a:lnTo>
                    <a:pt x="2" y="176"/>
                  </a:lnTo>
                  <a:lnTo>
                    <a:pt x="2" y="176"/>
                  </a:lnTo>
                  <a:lnTo>
                    <a:pt x="2" y="176"/>
                  </a:lnTo>
                  <a:lnTo>
                    <a:pt x="2" y="176"/>
                  </a:lnTo>
                  <a:lnTo>
                    <a:pt x="2" y="176"/>
                  </a:lnTo>
                  <a:lnTo>
                    <a:pt x="2" y="176"/>
                  </a:lnTo>
                  <a:lnTo>
                    <a:pt x="2" y="176"/>
                  </a:lnTo>
                  <a:lnTo>
                    <a:pt x="2" y="176"/>
                  </a:lnTo>
                  <a:lnTo>
                    <a:pt x="0" y="181"/>
                  </a:lnTo>
                  <a:lnTo>
                    <a:pt x="52" y="42"/>
                  </a:lnTo>
                  <a:lnTo>
                    <a:pt x="52" y="42"/>
                  </a:lnTo>
                  <a:lnTo>
                    <a:pt x="52" y="2"/>
                  </a:lnTo>
                  <a:lnTo>
                    <a:pt x="52" y="2"/>
                  </a:lnTo>
                  <a:lnTo>
                    <a:pt x="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74" name="Freeform 179">
              <a:extLst>
                <a:ext uri="{FF2B5EF4-FFF2-40B4-BE49-F238E27FC236}">
                  <a16:creationId xmlns:a16="http://schemas.microsoft.com/office/drawing/2014/main" xmlns="" id="{E026D15B-7C22-43DC-87C5-8EAE327B478A}"/>
                </a:ext>
              </a:extLst>
            </p:cNvPr>
            <p:cNvSpPr>
              <a:spLocks noEditPoints="1"/>
            </p:cNvSpPr>
            <p:nvPr/>
          </p:nvSpPr>
          <p:spPr bwMode="auto">
            <a:xfrm>
              <a:off x="5005388" y="3922714"/>
              <a:ext cx="79375" cy="279400"/>
            </a:xfrm>
            <a:custGeom>
              <a:avLst/>
              <a:gdLst>
                <a:gd name="T0" fmla="*/ 0 w 50"/>
                <a:gd name="T1" fmla="*/ 176 h 176"/>
                <a:gd name="T2" fmla="*/ 0 w 50"/>
                <a:gd name="T3" fmla="*/ 176 h 176"/>
                <a:gd name="T4" fmla="*/ 0 w 50"/>
                <a:gd name="T5" fmla="*/ 176 h 176"/>
                <a:gd name="T6" fmla="*/ 0 w 50"/>
                <a:gd name="T7" fmla="*/ 176 h 176"/>
                <a:gd name="T8" fmla="*/ 0 w 50"/>
                <a:gd name="T9" fmla="*/ 176 h 176"/>
                <a:gd name="T10" fmla="*/ 0 w 50"/>
                <a:gd name="T11" fmla="*/ 176 h 176"/>
                <a:gd name="T12" fmla="*/ 0 w 50"/>
                <a:gd name="T13" fmla="*/ 176 h 176"/>
                <a:gd name="T14" fmla="*/ 0 w 50"/>
                <a:gd name="T15" fmla="*/ 176 h 176"/>
                <a:gd name="T16" fmla="*/ 50 w 50"/>
                <a:gd name="T17" fmla="*/ 0 h 176"/>
                <a:gd name="T18" fmla="*/ 50 w 50"/>
                <a:gd name="T19" fmla="*/ 0 h 176"/>
                <a:gd name="T20" fmla="*/ 50 w 50"/>
                <a:gd name="T21" fmla="*/ 2 h 176"/>
                <a:gd name="T22" fmla="*/ 50 w 50"/>
                <a:gd name="T23" fmla="*/ 2 h 176"/>
                <a:gd name="T24" fmla="*/ 44 w 50"/>
                <a:gd name="T25" fmla="*/ 17 h 176"/>
                <a:gd name="T26" fmla="*/ 37 w 50"/>
                <a:gd name="T27" fmla="*/ 41 h 176"/>
                <a:gd name="T28" fmla="*/ 20 w 50"/>
                <a:gd name="T29" fmla="*/ 99 h 176"/>
                <a:gd name="T30" fmla="*/ 0 w 50"/>
                <a:gd name="T31" fmla="*/ 176 h 176"/>
                <a:gd name="T32" fmla="*/ 0 w 50"/>
                <a:gd name="T33" fmla="*/ 176 h 176"/>
                <a:gd name="T34" fmla="*/ 0 w 50"/>
                <a:gd name="T35" fmla="*/ 176 h 176"/>
                <a:gd name="T36" fmla="*/ 0 w 50"/>
                <a:gd name="T37" fmla="*/ 176 h 176"/>
                <a:gd name="T38" fmla="*/ 18 w 50"/>
                <a:gd name="T39" fmla="*/ 103 h 176"/>
                <a:gd name="T40" fmla="*/ 35 w 50"/>
                <a:gd name="T41" fmla="*/ 46 h 176"/>
                <a:gd name="T42" fmla="*/ 42 w 50"/>
                <a:gd name="T43" fmla="*/ 22 h 176"/>
                <a:gd name="T44" fmla="*/ 48 w 50"/>
                <a:gd name="T45" fmla="*/ 4 h 176"/>
                <a:gd name="T46" fmla="*/ 48 w 50"/>
                <a:gd name="T47" fmla="*/ 4 h 176"/>
                <a:gd name="T48" fmla="*/ 50 w 50"/>
                <a:gd name="T49" fmla="*/ 2 h 176"/>
                <a:gd name="T50" fmla="*/ 50 w 50"/>
                <a:gd name="T51" fmla="*/ 2 h 176"/>
                <a:gd name="T52" fmla="*/ 50 w 50"/>
                <a:gd name="T53" fmla="*/ 2 h 176"/>
                <a:gd name="T54" fmla="*/ 50 w 50"/>
                <a:gd name="T55" fmla="*/ 2 h 176"/>
                <a:gd name="T56" fmla="*/ 50 w 50"/>
                <a:gd name="T57" fmla="*/ 2 h 176"/>
                <a:gd name="T58" fmla="*/ 50 w 50"/>
                <a:gd name="T59" fmla="*/ 2 h 176"/>
                <a:gd name="T60" fmla="*/ 50 w 50"/>
                <a:gd name="T61" fmla="*/ 0 h 176"/>
                <a:gd name="T62" fmla="*/ 50 w 50"/>
                <a:gd name="T63" fmla="*/ 0 h 176"/>
                <a:gd name="T64" fmla="*/ 50 w 50"/>
                <a:gd name="T65" fmla="*/ 0 h 176"/>
                <a:gd name="T66" fmla="*/ 50 w 50"/>
                <a:gd name="T67"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0" h="176">
                  <a:moveTo>
                    <a:pt x="0" y="176"/>
                  </a:moveTo>
                  <a:lnTo>
                    <a:pt x="0" y="176"/>
                  </a:lnTo>
                  <a:lnTo>
                    <a:pt x="0" y="176"/>
                  </a:lnTo>
                  <a:lnTo>
                    <a:pt x="0" y="176"/>
                  </a:lnTo>
                  <a:lnTo>
                    <a:pt x="0" y="176"/>
                  </a:lnTo>
                  <a:close/>
                  <a:moveTo>
                    <a:pt x="0" y="176"/>
                  </a:moveTo>
                  <a:lnTo>
                    <a:pt x="0" y="176"/>
                  </a:lnTo>
                  <a:lnTo>
                    <a:pt x="0" y="176"/>
                  </a:lnTo>
                  <a:close/>
                  <a:moveTo>
                    <a:pt x="50" y="0"/>
                  </a:moveTo>
                  <a:lnTo>
                    <a:pt x="50" y="0"/>
                  </a:lnTo>
                  <a:lnTo>
                    <a:pt x="50" y="2"/>
                  </a:lnTo>
                  <a:lnTo>
                    <a:pt x="50" y="2"/>
                  </a:lnTo>
                  <a:lnTo>
                    <a:pt x="44" y="17"/>
                  </a:lnTo>
                  <a:lnTo>
                    <a:pt x="37" y="41"/>
                  </a:lnTo>
                  <a:lnTo>
                    <a:pt x="20" y="99"/>
                  </a:lnTo>
                  <a:lnTo>
                    <a:pt x="0" y="176"/>
                  </a:lnTo>
                  <a:lnTo>
                    <a:pt x="0" y="176"/>
                  </a:lnTo>
                  <a:lnTo>
                    <a:pt x="0" y="176"/>
                  </a:lnTo>
                  <a:lnTo>
                    <a:pt x="0" y="176"/>
                  </a:lnTo>
                  <a:lnTo>
                    <a:pt x="18" y="103"/>
                  </a:lnTo>
                  <a:lnTo>
                    <a:pt x="35" y="46"/>
                  </a:lnTo>
                  <a:lnTo>
                    <a:pt x="42" y="22"/>
                  </a:lnTo>
                  <a:lnTo>
                    <a:pt x="48" y="4"/>
                  </a:lnTo>
                  <a:lnTo>
                    <a:pt x="48" y="4"/>
                  </a:lnTo>
                  <a:lnTo>
                    <a:pt x="50" y="2"/>
                  </a:lnTo>
                  <a:lnTo>
                    <a:pt x="50" y="2"/>
                  </a:lnTo>
                  <a:lnTo>
                    <a:pt x="50" y="2"/>
                  </a:lnTo>
                  <a:lnTo>
                    <a:pt x="50" y="2"/>
                  </a:lnTo>
                  <a:lnTo>
                    <a:pt x="50" y="2"/>
                  </a:lnTo>
                  <a:lnTo>
                    <a:pt x="50" y="2"/>
                  </a:lnTo>
                  <a:lnTo>
                    <a:pt x="50" y="0"/>
                  </a:lnTo>
                  <a:lnTo>
                    <a:pt x="50" y="0"/>
                  </a:lnTo>
                  <a:lnTo>
                    <a:pt x="50" y="0"/>
                  </a:lnTo>
                  <a:lnTo>
                    <a:pt x="50" y="0"/>
                  </a:lnTo>
                  <a:close/>
                </a:path>
              </a:pathLst>
            </a:custGeom>
            <a:solidFill>
              <a:srgbClr val="9575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75" name="Rectangle 180">
              <a:extLst>
                <a:ext uri="{FF2B5EF4-FFF2-40B4-BE49-F238E27FC236}">
                  <a16:creationId xmlns:a16="http://schemas.microsoft.com/office/drawing/2014/main" xmlns="" id="{A8BCAEFF-60AB-4EB5-9742-086ED8E8BBDD}"/>
                </a:ext>
              </a:extLst>
            </p:cNvPr>
            <p:cNvSpPr>
              <a:spLocks noChangeArrowheads="1"/>
            </p:cNvSpPr>
            <p:nvPr/>
          </p:nvSpPr>
          <p:spPr bwMode="auto">
            <a:xfrm>
              <a:off x="5005388" y="4202114"/>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76" name="Freeform 181">
              <a:extLst>
                <a:ext uri="{FF2B5EF4-FFF2-40B4-BE49-F238E27FC236}">
                  <a16:creationId xmlns:a16="http://schemas.microsoft.com/office/drawing/2014/main" xmlns="" id="{1F5E02F1-5412-4BDF-B141-65175EC17FD1}"/>
                </a:ext>
              </a:extLst>
            </p:cNvPr>
            <p:cNvSpPr>
              <a:spLocks/>
            </p:cNvSpPr>
            <p:nvPr/>
          </p:nvSpPr>
          <p:spPr bwMode="auto">
            <a:xfrm>
              <a:off x="5005388" y="4202114"/>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77" name="Freeform 182">
              <a:extLst>
                <a:ext uri="{FF2B5EF4-FFF2-40B4-BE49-F238E27FC236}">
                  <a16:creationId xmlns:a16="http://schemas.microsoft.com/office/drawing/2014/main" xmlns="" id="{BB72F01B-20A6-478B-BC27-F316156210F7}"/>
                </a:ext>
              </a:extLst>
            </p:cNvPr>
            <p:cNvSpPr>
              <a:spLocks/>
            </p:cNvSpPr>
            <p:nvPr/>
          </p:nvSpPr>
          <p:spPr bwMode="auto">
            <a:xfrm>
              <a:off x="5005388" y="3922714"/>
              <a:ext cx="79375" cy="279400"/>
            </a:xfrm>
            <a:custGeom>
              <a:avLst/>
              <a:gdLst>
                <a:gd name="T0" fmla="*/ 50 w 50"/>
                <a:gd name="T1" fmla="*/ 0 h 176"/>
                <a:gd name="T2" fmla="*/ 50 w 50"/>
                <a:gd name="T3" fmla="*/ 0 h 176"/>
                <a:gd name="T4" fmla="*/ 50 w 50"/>
                <a:gd name="T5" fmla="*/ 2 h 176"/>
                <a:gd name="T6" fmla="*/ 50 w 50"/>
                <a:gd name="T7" fmla="*/ 2 h 176"/>
                <a:gd name="T8" fmla="*/ 44 w 50"/>
                <a:gd name="T9" fmla="*/ 17 h 176"/>
                <a:gd name="T10" fmla="*/ 37 w 50"/>
                <a:gd name="T11" fmla="*/ 41 h 176"/>
                <a:gd name="T12" fmla="*/ 20 w 50"/>
                <a:gd name="T13" fmla="*/ 99 h 176"/>
                <a:gd name="T14" fmla="*/ 0 w 50"/>
                <a:gd name="T15" fmla="*/ 176 h 176"/>
                <a:gd name="T16" fmla="*/ 0 w 50"/>
                <a:gd name="T17" fmla="*/ 176 h 176"/>
                <a:gd name="T18" fmla="*/ 0 w 50"/>
                <a:gd name="T19" fmla="*/ 176 h 176"/>
                <a:gd name="T20" fmla="*/ 0 w 50"/>
                <a:gd name="T21" fmla="*/ 176 h 176"/>
                <a:gd name="T22" fmla="*/ 18 w 50"/>
                <a:gd name="T23" fmla="*/ 103 h 176"/>
                <a:gd name="T24" fmla="*/ 35 w 50"/>
                <a:gd name="T25" fmla="*/ 46 h 176"/>
                <a:gd name="T26" fmla="*/ 42 w 50"/>
                <a:gd name="T27" fmla="*/ 22 h 176"/>
                <a:gd name="T28" fmla="*/ 48 w 50"/>
                <a:gd name="T29" fmla="*/ 4 h 176"/>
                <a:gd name="T30" fmla="*/ 48 w 50"/>
                <a:gd name="T31" fmla="*/ 4 h 176"/>
                <a:gd name="T32" fmla="*/ 50 w 50"/>
                <a:gd name="T33" fmla="*/ 2 h 176"/>
                <a:gd name="T34" fmla="*/ 50 w 50"/>
                <a:gd name="T35" fmla="*/ 2 h 176"/>
                <a:gd name="T36" fmla="*/ 50 w 50"/>
                <a:gd name="T37" fmla="*/ 2 h 176"/>
                <a:gd name="T38" fmla="*/ 50 w 50"/>
                <a:gd name="T39" fmla="*/ 2 h 176"/>
                <a:gd name="T40" fmla="*/ 50 w 50"/>
                <a:gd name="T41" fmla="*/ 2 h 176"/>
                <a:gd name="T42" fmla="*/ 50 w 50"/>
                <a:gd name="T43" fmla="*/ 2 h 176"/>
                <a:gd name="T44" fmla="*/ 50 w 50"/>
                <a:gd name="T45" fmla="*/ 0 h 176"/>
                <a:gd name="T46" fmla="*/ 50 w 50"/>
                <a:gd name="T47" fmla="*/ 0 h 176"/>
                <a:gd name="T48" fmla="*/ 50 w 50"/>
                <a:gd name="T49" fmla="*/ 0 h 176"/>
                <a:gd name="T50" fmla="*/ 50 w 50"/>
                <a:gd name="T51"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76">
                  <a:moveTo>
                    <a:pt x="50" y="0"/>
                  </a:moveTo>
                  <a:lnTo>
                    <a:pt x="50" y="0"/>
                  </a:lnTo>
                  <a:lnTo>
                    <a:pt x="50" y="2"/>
                  </a:lnTo>
                  <a:lnTo>
                    <a:pt x="50" y="2"/>
                  </a:lnTo>
                  <a:lnTo>
                    <a:pt x="44" y="17"/>
                  </a:lnTo>
                  <a:lnTo>
                    <a:pt x="37" y="41"/>
                  </a:lnTo>
                  <a:lnTo>
                    <a:pt x="20" y="99"/>
                  </a:lnTo>
                  <a:lnTo>
                    <a:pt x="0" y="176"/>
                  </a:lnTo>
                  <a:lnTo>
                    <a:pt x="0" y="176"/>
                  </a:lnTo>
                  <a:lnTo>
                    <a:pt x="0" y="176"/>
                  </a:lnTo>
                  <a:lnTo>
                    <a:pt x="0" y="176"/>
                  </a:lnTo>
                  <a:lnTo>
                    <a:pt x="18" y="103"/>
                  </a:lnTo>
                  <a:lnTo>
                    <a:pt x="35" y="46"/>
                  </a:lnTo>
                  <a:lnTo>
                    <a:pt x="42" y="22"/>
                  </a:lnTo>
                  <a:lnTo>
                    <a:pt x="48" y="4"/>
                  </a:lnTo>
                  <a:lnTo>
                    <a:pt x="48" y="4"/>
                  </a:lnTo>
                  <a:lnTo>
                    <a:pt x="50" y="2"/>
                  </a:lnTo>
                  <a:lnTo>
                    <a:pt x="50" y="2"/>
                  </a:lnTo>
                  <a:lnTo>
                    <a:pt x="50" y="2"/>
                  </a:lnTo>
                  <a:lnTo>
                    <a:pt x="50" y="2"/>
                  </a:lnTo>
                  <a:lnTo>
                    <a:pt x="50" y="2"/>
                  </a:lnTo>
                  <a:lnTo>
                    <a:pt x="50" y="2"/>
                  </a:lnTo>
                  <a:lnTo>
                    <a:pt x="50" y="0"/>
                  </a:lnTo>
                  <a:lnTo>
                    <a:pt x="50" y="0"/>
                  </a:lnTo>
                  <a:lnTo>
                    <a:pt x="50" y="0"/>
                  </a:lnTo>
                  <a:lnTo>
                    <a:pt x="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78" name="Freeform 183">
              <a:extLst>
                <a:ext uri="{FF2B5EF4-FFF2-40B4-BE49-F238E27FC236}">
                  <a16:creationId xmlns:a16="http://schemas.microsoft.com/office/drawing/2014/main" xmlns="" id="{3D28E0D1-E8EA-4797-97A0-898109736003}"/>
                </a:ext>
              </a:extLst>
            </p:cNvPr>
            <p:cNvSpPr>
              <a:spLocks/>
            </p:cNvSpPr>
            <p:nvPr/>
          </p:nvSpPr>
          <p:spPr bwMode="auto">
            <a:xfrm>
              <a:off x="4730751" y="3044826"/>
              <a:ext cx="257175" cy="428625"/>
            </a:xfrm>
            <a:custGeom>
              <a:avLst/>
              <a:gdLst>
                <a:gd name="T0" fmla="*/ 47 w 162"/>
                <a:gd name="T1" fmla="*/ 73 h 270"/>
                <a:gd name="T2" fmla="*/ 47 w 162"/>
                <a:gd name="T3" fmla="*/ 75 h 270"/>
                <a:gd name="T4" fmla="*/ 95 w 162"/>
                <a:gd name="T5" fmla="*/ 177 h 270"/>
                <a:gd name="T6" fmla="*/ 95 w 162"/>
                <a:gd name="T7" fmla="*/ 177 h 270"/>
                <a:gd name="T8" fmla="*/ 100 w 162"/>
                <a:gd name="T9" fmla="*/ 183 h 270"/>
                <a:gd name="T10" fmla="*/ 104 w 162"/>
                <a:gd name="T11" fmla="*/ 190 h 270"/>
                <a:gd name="T12" fmla="*/ 104 w 162"/>
                <a:gd name="T13" fmla="*/ 190 h 270"/>
                <a:gd name="T14" fmla="*/ 109 w 162"/>
                <a:gd name="T15" fmla="*/ 197 h 270"/>
                <a:gd name="T16" fmla="*/ 117 w 162"/>
                <a:gd name="T17" fmla="*/ 201 h 270"/>
                <a:gd name="T18" fmla="*/ 117 w 162"/>
                <a:gd name="T19" fmla="*/ 201 h 270"/>
                <a:gd name="T20" fmla="*/ 129 w 162"/>
                <a:gd name="T21" fmla="*/ 208 h 270"/>
                <a:gd name="T22" fmla="*/ 137 w 162"/>
                <a:gd name="T23" fmla="*/ 214 h 270"/>
                <a:gd name="T24" fmla="*/ 140 w 162"/>
                <a:gd name="T25" fmla="*/ 219 h 270"/>
                <a:gd name="T26" fmla="*/ 140 w 162"/>
                <a:gd name="T27" fmla="*/ 219 h 270"/>
                <a:gd name="T28" fmla="*/ 162 w 162"/>
                <a:gd name="T29" fmla="*/ 259 h 270"/>
                <a:gd name="T30" fmla="*/ 162 w 162"/>
                <a:gd name="T31" fmla="*/ 259 h 270"/>
                <a:gd name="T32" fmla="*/ 157 w 162"/>
                <a:gd name="T33" fmla="*/ 261 h 270"/>
                <a:gd name="T34" fmla="*/ 151 w 162"/>
                <a:gd name="T35" fmla="*/ 261 h 270"/>
                <a:gd name="T36" fmla="*/ 148 w 162"/>
                <a:gd name="T37" fmla="*/ 259 h 270"/>
                <a:gd name="T38" fmla="*/ 148 w 162"/>
                <a:gd name="T39" fmla="*/ 259 h 270"/>
                <a:gd name="T40" fmla="*/ 129 w 162"/>
                <a:gd name="T41" fmla="*/ 234 h 270"/>
                <a:gd name="T42" fmla="*/ 129 w 162"/>
                <a:gd name="T43" fmla="*/ 245 h 270"/>
                <a:gd name="T44" fmla="*/ 135 w 162"/>
                <a:gd name="T45" fmla="*/ 254 h 270"/>
                <a:gd name="T46" fmla="*/ 135 w 162"/>
                <a:gd name="T47" fmla="*/ 254 h 270"/>
                <a:gd name="T48" fmla="*/ 140 w 162"/>
                <a:gd name="T49" fmla="*/ 256 h 270"/>
                <a:gd name="T50" fmla="*/ 144 w 162"/>
                <a:gd name="T51" fmla="*/ 259 h 270"/>
                <a:gd name="T52" fmla="*/ 148 w 162"/>
                <a:gd name="T53" fmla="*/ 263 h 270"/>
                <a:gd name="T54" fmla="*/ 148 w 162"/>
                <a:gd name="T55" fmla="*/ 263 h 270"/>
                <a:gd name="T56" fmla="*/ 148 w 162"/>
                <a:gd name="T57" fmla="*/ 265 h 270"/>
                <a:gd name="T58" fmla="*/ 148 w 162"/>
                <a:gd name="T59" fmla="*/ 267 h 270"/>
                <a:gd name="T60" fmla="*/ 144 w 162"/>
                <a:gd name="T61" fmla="*/ 270 h 270"/>
                <a:gd name="T62" fmla="*/ 144 w 162"/>
                <a:gd name="T63" fmla="*/ 270 h 270"/>
                <a:gd name="T64" fmla="*/ 137 w 162"/>
                <a:gd name="T65" fmla="*/ 270 h 270"/>
                <a:gd name="T66" fmla="*/ 129 w 162"/>
                <a:gd name="T67" fmla="*/ 269 h 270"/>
                <a:gd name="T68" fmla="*/ 120 w 162"/>
                <a:gd name="T69" fmla="*/ 267 h 270"/>
                <a:gd name="T70" fmla="*/ 120 w 162"/>
                <a:gd name="T71" fmla="*/ 267 h 270"/>
                <a:gd name="T72" fmla="*/ 117 w 162"/>
                <a:gd name="T73" fmla="*/ 267 h 270"/>
                <a:gd name="T74" fmla="*/ 109 w 162"/>
                <a:gd name="T75" fmla="*/ 265 h 270"/>
                <a:gd name="T76" fmla="*/ 109 w 162"/>
                <a:gd name="T77" fmla="*/ 265 h 270"/>
                <a:gd name="T78" fmla="*/ 104 w 162"/>
                <a:gd name="T79" fmla="*/ 261 h 270"/>
                <a:gd name="T80" fmla="*/ 104 w 162"/>
                <a:gd name="T81" fmla="*/ 261 h 270"/>
                <a:gd name="T82" fmla="*/ 100 w 162"/>
                <a:gd name="T83" fmla="*/ 261 h 270"/>
                <a:gd name="T84" fmla="*/ 97 w 162"/>
                <a:gd name="T85" fmla="*/ 261 h 270"/>
                <a:gd name="T86" fmla="*/ 95 w 162"/>
                <a:gd name="T87" fmla="*/ 259 h 270"/>
                <a:gd name="T88" fmla="*/ 95 w 162"/>
                <a:gd name="T89" fmla="*/ 259 h 270"/>
                <a:gd name="T90" fmla="*/ 91 w 162"/>
                <a:gd name="T91" fmla="*/ 252 h 270"/>
                <a:gd name="T92" fmla="*/ 87 w 162"/>
                <a:gd name="T93" fmla="*/ 241 h 270"/>
                <a:gd name="T94" fmla="*/ 82 w 162"/>
                <a:gd name="T95" fmla="*/ 225 h 270"/>
                <a:gd name="T96" fmla="*/ 82 w 162"/>
                <a:gd name="T97" fmla="*/ 225 h 270"/>
                <a:gd name="T98" fmla="*/ 67 w 162"/>
                <a:gd name="T99" fmla="*/ 199 h 270"/>
                <a:gd name="T100" fmla="*/ 67 w 162"/>
                <a:gd name="T101" fmla="*/ 199 h 270"/>
                <a:gd name="T102" fmla="*/ 34 w 162"/>
                <a:gd name="T103" fmla="*/ 141 h 270"/>
                <a:gd name="T104" fmla="*/ 2 w 162"/>
                <a:gd name="T105" fmla="*/ 84 h 270"/>
                <a:gd name="T106" fmla="*/ 2 w 162"/>
                <a:gd name="T107" fmla="*/ 84 h 270"/>
                <a:gd name="T108" fmla="*/ 0 w 162"/>
                <a:gd name="T109" fmla="*/ 79 h 270"/>
                <a:gd name="T110" fmla="*/ 2 w 162"/>
                <a:gd name="T111" fmla="*/ 62 h 270"/>
                <a:gd name="T112" fmla="*/ 3 w 162"/>
                <a:gd name="T113" fmla="*/ 51 h 270"/>
                <a:gd name="T114" fmla="*/ 7 w 162"/>
                <a:gd name="T115" fmla="*/ 37 h 270"/>
                <a:gd name="T116" fmla="*/ 14 w 162"/>
                <a:gd name="T117" fmla="*/ 20 h 270"/>
                <a:gd name="T118" fmla="*/ 24 w 162"/>
                <a:gd name="T119" fmla="*/ 0 h 270"/>
                <a:gd name="T120" fmla="*/ 71 w 162"/>
                <a:gd name="T121" fmla="*/ 17 h 270"/>
                <a:gd name="T122" fmla="*/ 47 w 162"/>
                <a:gd name="T123" fmla="*/ 73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 h="270">
                  <a:moveTo>
                    <a:pt x="47" y="73"/>
                  </a:moveTo>
                  <a:lnTo>
                    <a:pt x="47" y="75"/>
                  </a:lnTo>
                  <a:lnTo>
                    <a:pt x="95" y="177"/>
                  </a:lnTo>
                  <a:lnTo>
                    <a:pt x="95" y="177"/>
                  </a:lnTo>
                  <a:lnTo>
                    <a:pt x="100" y="183"/>
                  </a:lnTo>
                  <a:lnTo>
                    <a:pt x="104" y="190"/>
                  </a:lnTo>
                  <a:lnTo>
                    <a:pt x="104" y="190"/>
                  </a:lnTo>
                  <a:lnTo>
                    <a:pt x="109" y="197"/>
                  </a:lnTo>
                  <a:lnTo>
                    <a:pt x="117" y="201"/>
                  </a:lnTo>
                  <a:lnTo>
                    <a:pt x="117" y="201"/>
                  </a:lnTo>
                  <a:lnTo>
                    <a:pt x="129" y="208"/>
                  </a:lnTo>
                  <a:lnTo>
                    <a:pt x="137" y="214"/>
                  </a:lnTo>
                  <a:lnTo>
                    <a:pt x="140" y="219"/>
                  </a:lnTo>
                  <a:lnTo>
                    <a:pt x="140" y="219"/>
                  </a:lnTo>
                  <a:lnTo>
                    <a:pt x="162" y="259"/>
                  </a:lnTo>
                  <a:lnTo>
                    <a:pt x="162" y="259"/>
                  </a:lnTo>
                  <a:lnTo>
                    <a:pt x="157" y="261"/>
                  </a:lnTo>
                  <a:lnTo>
                    <a:pt x="151" y="261"/>
                  </a:lnTo>
                  <a:lnTo>
                    <a:pt x="148" y="259"/>
                  </a:lnTo>
                  <a:lnTo>
                    <a:pt x="148" y="259"/>
                  </a:lnTo>
                  <a:lnTo>
                    <a:pt x="129" y="234"/>
                  </a:lnTo>
                  <a:lnTo>
                    <a:pt x="129" y="245"/>
                  </a:lnTo>
                  <a:lnTo>
                    <a:pt x="135" y="254"/>
                  </a:lnTo>
                  <a:lnTo>
                    <a:pt x="135" y="254"/>
                  </a:lnTo>
                  <a:lnTo>
                    <a:pt x="140" y="256"/>
                  </a:lnTo>
                  <a:lnTo>
                    <a:pt x="144" y="259"/>
                  </a:lnTo>
                  <a:lnTo>
                    <a:pt x="148" y="263"/>
                  </a:lnTo>
                  <a:lnTo>
                    <a:pt x="148" y="263"/>
                  </a:lnTo>
                  <a:lnTo>
                    <a:pt x="148" y="265"/>
                  </a:lnTo>
                  <a:lnTo>
                    <a:pt x="148" y="267"/>
                  </a:lnTo>
                  <a:lnTo>
                    <a:pt x="144" y="270"/>
                  </a:lnTo>
                  <a:lnTo>
                    <a:pt x="144" y="270"/>
                  </a:lnTo>
                  <a:lnTo>
                    <a:pt x="137" y="270"/>
                  </a:lnTo>
                  <a:lnTo>
                    <a:pt x="129" y="269"/>
                  </a:lnTo>
                  <a:lnTo>
                    <a:pt x="120" y="267"/>
                  </a:lnTo>
                  <a:lnTo>
                    <a:pt x="120" y="267"/>
                  </a:lnTo>
                  <a:lnTo>
                    <a:pt x="117" y="267"/>
                  </a:lnTo>
                  <a:lnTo>
                    <a:pt x="109" y="265"/>
                  </a:lnTo>
                  <a:lnTo>
                    <a:pt x="109" y="265"/>
                  </a:lnTo>
                  <a:lnTo>
                    <a:pt x="104" y="261"/>
                  </a:lnTo>
                  <a:lnTo>
                    <a:pt x="104" y="261"/>
                  </a:lnTo>
                  <a:lnTo>
                    <a:pt x="100" y="261"/>
                  </a:lnTo>
                  <a:lnTo>
                    <a:pt x="97" y="261"/>
                  </a:lnTo>
                  <a:lnTo>
                    <a:pt x="95" y="259"/>
                  </a:lnTo>
                  <a:lnTo>
                    <a:pt x="95" y="259"/>
                  </a:lnTo>
                  <a:lnTo>
                    <a:pt x="91" y="252"/>
                  </a:lnTo>
                  <a:lnTo>
                    <a:pt x="87" y="241"/>
                  </a:lnTo>
                  <a:lnTo>
                    <a:pt x="82" y="225"/>
                  </a:lnTo>
                  <a:lnTo>
                    <a:pt x="82" y="225"/>
                  </a:lnTo>
                  <a:lnTo>
                    <a:pt x="67" y="199"/>
                  </a:lnTo>
                  <a:lnTo>
                    <a:pt x="67" y="199"/>
                  </a:lnTo>
                  <a:lnTo>
                    <a:pt x="34" y="141"/>
                  </a:lnTo>
                  <a:lnTo>
                    <a:pt x="2" y="84"/>
                  </a:lnTo>
                  <a:lnTo>
                    <a:pt x="2" y="84"/>
                  </a:lnTo>
                  <a:lnTo>
                    <a:pt x="0" y="79"/>
                  </a:lnTo>
                  <a:lnTo>
                    <a:pt x="2" y="62"/>
                  </a:lnTo>
                  <a:lnTo>
                    <a:pt x="3" y="51"/>
                  </a:lnTo>
                  <a:lnTo>
                    <a:pt x="7" y="37"/>
                  </a:lnTo>
                  <a:lnTo>
                    <a:pt x="14" y="20"/>
                  </a:lnTo>
                  <a:lnTo>
                    <a:pt x="24" y="0"/>
                  </a:lnTo>
                  <a:lnTo>
                    <a:pt x="71" y="17"/>
                  </a:lnTo>
                  <a:lnTo>
                    <a:pt x="47" y="73"/>
                  </a:lnTo>
                  <a:close/>
                </a:path>
              </a:pathLst>
            </a:custGeom>
            <a:solidFill>
              <a:srgbClr val="C59B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79" name="Freeform 184">
              <a:extLst>
                <a:ext uri="{FF2B5EF4-FFF2-40B4-BE49-F238E27FC236}">
                  <a16:creationId xmlns:a16="http://schemas.microsoft.com/office/drawing/2014/main" xmlns="" id="{8E1226A7-69E9-476C-86E4-91EB13CDB427}"/>
                </a:ext>
              </a:extLst>
            </p:cNvPr>
            <p:cNvSpPr>
              <a:spLocks/>
            </p:cNvSpPr>
            <p:nvPr/>
          </p:nvSpPr>
          <p:spPr bwMode="auto">
            <a:xfrm>
              <a:off x="4730751" y="3044826"/>
              <a:ext cx="257175" cy="428625"/>
            </a:xfrm>
            <a:custGeom>
              <a:avLst/>
              <a:gdLst>
                <a:gd name="T0" fmla="*/ 47 w 162"/>
                <a:gd name="T1" fmla="*/ 73 h 270"/>
                <a:gd name="T2" fmla="*/ 47 w 162"/>
                <a:gd name="T3" fmla="*/ 75 h 270"/>
                <a:gd name="T4" fmla="*/ 95 w 162"/>
                <a:gd name="T5" fmla="*/ 177 h 270"/>
                <a:gd name="T6" fmla="*/ 95 w 162"/>
                <a:gd name="T7" fmla="*/ 177 h 270"/>
                <a:gd name="T8" fmla="*/ 100 w 162"/>
                <a:gd name="T9" fmla="*/ 183 h 270"/>
                <a:gd name="T10" fmla="*/ 104 w 162"/>
                <a:gd name="T11" fmla="*/ 190 h 270"/>
                <a:gd name="T12" fmla="*/ 104 w 162"/>
                <a:gd name="T13" fmla="*/ 190 h 270"/>
                <a:gd name="T14" fmla="*/ 109 w 162"/>
                <a:gd name="T15" fmla="*/ 197 h 270"/>
                <a:gd name="T16" fmla="*/ 117 w 162"/>
                <a:gd name="T17" fmla="*/ 201 h 270"/>
                <a:gd name="T18" fmla="*/ 117 w 162"/>
                <a:gd name="T19" fmla="*/ 201 h 270"/>
                <a:gd name="T20" fmla="*/ 129 w 162"/>
                <a:gd name="T21" fmla="*/ 208 h 270"/>
                <a:gd name="T22" fmla="*/ 137 w 162"/>
                <a:gd name="T23" fmla="*/ 214 h 270"/>
                <a:gd name="T24" fmla="*/ 140 w 162"/>
                <a:gd name="T25" fmla="*/ 219 h 270"/>
                <a:gd name="T26" fmla="*/ 140 w 162"/>
                <a:gd name="T27" fmla="*/ 219 h 270"/>
                <a:gd name="T28" fmla="*/ 162 w 162"/>
                <a:gd name="T29" fmla="*/ 259 h 270"/>
                <a:gd name="T30" fmla="*/ 162 w 162"/>
                <a:gd name="T31" fmla="*/ 259 h 270"/>
                <a:gd name="T32" fmla="*/ 157 w 162"/>
                <a:gd name="T33" fmla="*/ 261 h 270"/>
                <a:gd name="T34" fmla="*/ 151 w 162"/>
                <a:gd name="T35" fmla="*/ 261 h 270"/>
                <a:gd name="T36" fmla="*/ 148 w 162"/>
                <a:gd name="T37" fmla="*/ 259 h 270"/>
                <a:gd name="T38" fmla="*/ 148 w 162"/>
                <a:gd name="T39" fmla="*/ 259 h 270"/>
                <a:gd name="T40" fmla="*/ 129 w 162"/>
                <a:gd name="T41" fmla="*/ 234 h 270"/>
                <a:gd name="T42" fmla="*/ 129 w 162"/>
                <a:gd name="T43" fmla="*/ 245 h 270"/>
                <a:gd name="T44" fmla="*/ 135 w 162"/>
                <a:gd name="T45" fmla="*/ 254 h 270"/>
                <a:gd name="T46" fmla="*/ 135 w 162"/>
                <a:gd name="T47" fmla="*/ 254 h 270"/>
                <a:gd name="T48" fmla="*/ 140 w 162"/>
                <a:gd name="T49" fmla="*/ 256 h 270"/>
                <a:gd name="T50" fmla="*/ 144 w 162"/>
                <a:gd name="T51" fmla="*/ 259 h 270"/>
                <a:gd name="T52" fmla="*/ 148 w 162"/>
                <a:gd name="T53" fmla="*/ 263 h 270"/>
                <a:gd name="T54" fmla="*/ 148 w 162"/>
                <a:gd name="T55" fmla="*/ 263 h 270"/>
                <a:gd name="T56" fmla="*/ 148 w 162"/>
                <a:gd name="T57" fmla="*/ 265 h 270"/>
                <a:gd name="T58" fmla="*/ 148 w 162"/>
                <a:gd name="T59" fmla="*/ 267 h 270"/>
                <a:gd name="T60" fmla="*/ 144 w 162"/>
                <a:gd name="T61" fmla="*/ 270 h 270"/>
                <a:gd name="T62" fmla="*/ 144 w 162"/>
                <a:gd name="T63" fmla="*/ 270 h 270"/>
                <a:gd name="T64" fmla="*/ 137 w 162"/>
                <a:gd name="T65" fmla="*/ 270 h 270"/>
                <a:gd name="T66" fmla="*/ 129 w 162"/>
                <a:gd name="T67" fmla="*/ 269 h 270"/>
                <a:gd name="T68" fmla="*/ 120 w 162"/>
                <a:gd name="T69" fmla="*/ 267 h 270"/>
                <a:gd name="T70" fmla="*/ 120 w 162"/>
                <a:gd name="T71" fmla="*/ 267 h 270"/>
                <a:gd name="T72" fmla="*/ 117 w 162"/>
                <a:gd name="T73" fmla="*/ 267 h 270"/>
                <a:gd name="T74" fmla="*/ 109 w 162"/>
                <a:gd name="T75" fmla="*/ 265 h 270"/>
                <a:gd name="T76" fmla="*/ 109 w 162"/>
                <a:gd name="T77" fmla="*/ 265 h 270"/>
                <a:gd name="T78" fmla="*/ 104 w 162"/>
                <a:gd name="T79" fmla="*/ 261 h 270"/>
                <a:gd name="T80" fmla="*/ 104 w 162"/>
                <a:gd name="T81" fmla="*/ 261 h 270"/>
                <a:gd name="T82" fmla="*/ 100 w 162"/>
                <a:gd name="T83" fmla="*/ 261 h 270"/>
                <a:gd name="T84" fmla="*/ 97 w 162"/>
                <a:gd name="T85" fmla="*/ 261 h 270"/>
                <a:gd name="T86" fmla="*/ 95 w 162"/>
                <a:gd name="T87" fmla="*/ 259 h 270"/>
                <a:gd name="T88" fmla="*/ 95 w 162"/>
                <a:gd name="T89" fmla="*/ 259 h 270"/>
                <a:gd name="T90" fmla="*/ 91 w 162"/>
                <a:gd name="T91" fmla="*/ 252 h 270"/>
                <a:gd name="T92" fmla="*/ 87 w 162"/>
                <a:gd name="T93" fmla="*/ 241 h 270"/>
                <a:gd name="T94" fmla="*/ 82 w 162"/>
                <a:gd name="T95" fmla="*/ 225 h 270"/>
                <a:gd name="T96" fmla="*/ 82 w 162"/>
                <a:gd name="T97" fmla="*/ 225 h 270"/>
                <a:gd name="T98" fmla="*/ 67 w 162"/>
                <a:gd name="T99" fmla="*/ 199 h 270"/>
                <a:gd name="T100" fmla="*/ 67 w 162"/>
                <a:gd name="T101" fmla="*/ 199 h 270"/>
                <a:gd name="T102" fmla="*/ 34 w 162"/>
                <a:gd name="T103" fmla="*/ 141 h 270"/>
                <a:gd name="T104" fmla="*/ 2 w 162"/>
                <a:gd name="T105" fmla="*/ 84 h 270"/>
                <a:gd name="T106" fmla="*/ 2 w 162"/>
                <a:gd name="T107" fmla="*/ 84 h 270"/>
                <a:gd name="T108" fmla="*/ 0 w 162"/>
                <a:gd name="T109" fmla="*/ 79 h 270"/>
                <a:gd name="T110" fmla="*/ 2 w 162"/>
                <a:gd name="T111" fmla="*/ 62 h 270"/>
                <a:gd name="T112" fmla="*/ 3 w 162"/>
                <a:gd name="T113" fmla="*/ 51 h 270"/>
                <a:gd name="T114" fmla="*/ 7 w 162"/>
                <a:gd name="T115" fmla="*/ 37 h 270"/>
                <a:gd name="T116" fmla="*/ 14 w 162"/>
                <a:gd name="T117" fmla="*/ 20 h 270"/>
                <a:gd name="T118" fmla="*/ 24 w 162"/>
                <a:gd name="T119" fmla="*/ 0 h 270"/>
                <a:gd name="T120" fmla="*/ 71 w 162"/>
                <a:gd name="T121" fmla="*/ 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2" h="270">
                  <a:moveTo>
                    <a:pt x="47" y="73"/>
                  </a:moveTo>
                  <a:lnTo>
                    <a:pt x="47" y="75"/>
                  </a:lnTo>
                  <a:lnTo>
                    <a:pt x="95" y="177"/>
                  </a:lnTo>
                  <a:lnTo>
                    <a:pt x="95" y="177"/>
                  </a:lnTo>
                  <a:lnTo>
                    <a:pt x="100" y="183"/>
                  </a:lnTo>
                  <a:lnTo>
                    <a:pt x="104" y="190"/>
                  </a:lnTo>
                  <a:lnTo>
                    <a:pt x="104" y="190"/>
                  </a:lnTo>
                  <a:lnTo>
                    <a:pt x="109" y="197"/>
                  </a:lnTo>
                  <a:lnTo>
                    <a:pt x="117" y="201"/>
                  </a:lnTo>
                  <a:lnTo>
                    <a:pt x="117" y="201"/>
                  </a:lnTo>
                  <a:lnTo>
                    <a:pt x="129" y="208"/>
                  </a:lnTo>
                  <a:lnTo>
                    <a:pt x="137" y="214"/>
                  </a:lnTo>
                  <a:lnTo>
                    <a:pt x="140" y="219"/>
                  </a:lnTo>
                  <a:lnTo>
                    <a:pt x="140" y="219"/>
                  </a:lnTo>
                  <a:lnTo>
                    <a:pt x="162" y="259"/>
                  </a:lnTo>
                  <a:lnTo>
                    <a:pt x="162" y="259"/>
                  </a:lnTo>
                  <a:lnTo>
                    <a:pt x="157" y="261"/>
                  </a:lnTo>
                  <a:lnTo>
                    <a:pt x="151" y="261"/>
                  </a:lnTo>
                  <a:lnTo>
                    <a:pt x="148" y="259"/>
                  </a:lnTo>
                  <a:lnTo>
                    <a:pt x="148" y="259"/>
                  </a:lnTo>
                  <a:lnTo>
                    <a:pt x="129" y="234"/>
                  </a:lnTo>
                  <a:lnTo>
                    <a:pt x="129" y="245"/>
                  </a:lnTo>
                  <a:lnTo>
                    <a:pt x="135" y="254"/>
                  </a:lnTo>
                  <a:lnTo>
                    <a:pt x="135" y="254"/>
                  </a:lnTo>
                  <a:lnTo>
                    <a:pt x="140" y="256"/>
                  </a:lnTo>
                  <a:lnTo>
                    <a:pt x="144" y="259"/>
                  </a:lnTo>
                  <a:lnTo>
                    <a:pt x="148" y="263"/>
                  </a:lnTo>
                  <a:lnTo>
                    <a:pt x="148" y="263"/>
                  </a:lnTo>
                  <a:lnTo>
                    <a:pt x="148" y="265"/>
                  </a:lnTo>
                  <a:lnTo>
                    <a:pt x="148" y="267"/>
                  </a:lnTo>
                  <a:lnTo>
                    <a:pt x="144" y="270"/>
                  </a:lnTo>
                  <a:lnTo>
                    <a:pt x="144" y="270"/>
                  </a:lnTo>
                  <a:lnTo>
                    <a:pt x="137" y="270"/>
                  </a:lnTo>
                  <a:lnTo>
                    <a:pt x="129" y="269"/>
                  </a:lnTo>
                  <a:lnTo>
                    <a:pt x="120" y="267"/>
                  </a:lnTo>
                  <a:lnTo>
                    <a:pt x="120" y="267"/>
                  </a:lnTo>
                  <a:lnTo>
                    <a:pt x="117" y="267"/>
                  </a:lnTo>
                  <a:lnTo>
                    <a:pt x="109" y="265"/>
                  </a:lnTo>
                  <a:lnTo>
                    <a:pt x="109" y="265"/>
                  </a:lnTo>
                  <a:lnTo>
                    <a:pt x="104" y="261"/>
                  </a:lnTo>
                  <a:lnTo>
                    <a:pt x="104" y="261"/>
                  </a:lnTo>
                  <a:lnTo>
                    <a:pt x="100" y="261"/>
                  </a:lnTo>
                  <a:lnTo>
                    <a:pt x="97" y="261"/>
                  </a:lnTo>
                  <a:lnTo>
                    <a:pt x="95" y="259"/>
                  </a:lnTo>
                  <a:lnTo>
                    <a:pt x="95" y="259"/>
                  </a:lnTo>
                  <a:lnTo>
                    <a:pt x="91" y="252"/>
                  </a:lnTo>
                  <a:lnTo>
                    <a:pt x="87" y="241"/>
                  </a:lnTo>
                  <a:lnTo>
                    <a:pt x="82" y="225"/>
                  </a:lnTo>
                  <a:lnTo>
                    <a:pt x="82" y="225"/>
                  </a:lnTo>
                  <a:lnTo>
                    <a:pt x="67" y="199"/>
                  </a:lnTo>
                  <a:lnTo>
                    <a:pt x="67" y="199"/>
                  </a:lnTo>
                  <a:lnTo>
                    <a:pt x="34" y="141"/>
                  </a:lnTo>
                  <a:lnTo>
                    <a:pt x="2" y="84"/>
                  </a:lnTo>
                  <a:lnTo>
                    <a:pt x="2" y="84"/>
                  </a:lnTo>
                  <a:lnTo>
                    <a:pt x="0" y="79"/>
                  </a:lnTo>
                  <a:lnTo>
                    <a:pt x="2" y="62"/>
                  </a:lnTo>
                  <a:lnTo>
                    <a:pt x="3" y="51"/>
                  </a:lnTo>
                  <a:lnTo>
                    <a:pt x="7" y="37"/>
                  </a:lnTo>
                  <a:lnTo>
                    <a:pt x="14" y="20"/>
                  </a:lnTo>
                  <a:lnTo>
                    <a:pt x="24" y="0"/>
                  </a:lnTo>
                  <a:lnTo>
                    <a:pt x="71" y="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80" name="Freeform 185">
              <a:extLst>
                <a:ext uri="{FF2B5EF4-FFF2-40B4-BE49-F238E27FC236}">
                  <a16:creationId xmlns:a16="http://schemas.microsoft.com/office/drawing/2014/main" xmlns="" id="{8116C290-BD8D-469D-8138-64EB328790ED}"/>
                </a:ext>
              </a:extLst>
            </p:cNvPr>
            <p:cNvSpPr>
              <a:spLocks/>
            </p:cNvSpPr>
            <p:nvPr/>
          </p:nvSpPr>
          <p:spPr bwMode="auto">
            <a:xfrm>
              <a:off x="4832351" y="3325814"/>
              <a:ext cx="53975" cy="34925"/>
            </a:xfrm>
            <a:custGeom>
              <a:avLst/>
              <a:gdLst>
                <a:gd name="T0" fmla="*/ 31 w 34"/>
                <a:gd name="T1" fmla="*/ 0 h 22"/>
                <a:gd name="T2" fmla="*/ 0 w 34"/>
                <a:gd name="T3" fmla="*/ 15 h 22"/>
                <a:gd name="T4" fmla="*/ 3 w 34"/>
                <a:gd name="T5" fmla="*/ 22 h 22"/>
                <a:gd name="T6" fmla="*/ 34 w 34"/>
                <a:gd name="T7" fmla="*/ 6 h 22"/>
                <a:gd name="T8" fmla="*/ 31 w 34"/>
                <a:gd name="T9" fmla="*/ 0 h 22"/>
              </a:gdLst>
              <a:ahLst/>
              <a:cxnLst>
                <a:cxn ang="0">
                  <a:pos x="T0" y="T1"/>
                </a:cxn>
                <a:cxn ang="0">
                  <a:pos x="T2" y="T3"/>
                </a:cxn>
                <a:cxn ang="0">
                  <a:pos x="T4" y="T5"/>
                </a:cxn>
                <a:cxn ang="0">
                  <a:pos x="T6" y="T7"/>
                </a:cxn>
                <a:cxn ang="0">
                  <a:pos x="T8" y="T9"/>
                </a:cxn>
              </a:cxnLst>
              <a:rect l="0" t="0" r="r" b="b"/>
              <a:pathLst>
                <a:path w="34" h="22">
                  <a:moveTo>
                    <a:pt x="31" y="0"/>
                  </a:moveTo>
                  <a:lnTo>
                    <a:pt x="0" y="15"/>
                  </a:lnTo>
                  <a:lnTo>
                    <a:pt x="3" y="22"/>
                  </a:lnTo>
                  <a:lnTo>
                    <a:pt x="34" y="6"/>
                  </a:lnTo>
                  <a:lnTo>
                    <a:pt x="31" y="0"/>
                  </a:lnTo>
                  <a:close/>
                </a:path>
              </a:pathLst>
            </a:custGeom>
            <a:solidFill>
              <a:srgbClr val="288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81" name="Freeform 186">
              <a:extLst>
                <a:ext uri="{FF2B5EF4-FFF2-40B4-BE49-F238E27FC236}">
                  <a16:creationId xmlns:a16="http://schemas.microsoft.com/office/drawing/2014/main" xmlns="" id="{377B605E-4689-4DF1-8420-68CA50883C26}"/>
                </a:ext>
              </a:extLst>
            </p:cNvPr>
            <p:cNvSpPr>
              <a:spLocks/>
            </p:cNvSpPr>
            <p:nvPr/>
          </p:nvSpPr>
          <p:spPr bwMode="auto">
            <a:xfrm>
              <a:off x="4822826" y="3335339"/>
              <a:ext cx="28575" cy="36513"/>
            </a:xfrm>
            <a:custGeom>
              <a:avLst/>
              <a:gdLst>
                <a:gd name="T0" fmla="*/ 0 w 18"/>
                <a:gd name="T1" fmla="*/ 14 h 23"/>
                <a:gd name="T2" fmla="*/ 0 w 18"/>
                <a:gd name="T3" fmla="*/ 14 h 23"/>
                <a:gd name="T4" fmla="*/ 4 w 18"/>
                <a:gd name="T5" fmla="*/ 20 h 23"/>
                <a:gd name="T6" fmla="*/ 8 w 18"/>
                <a:gd name="T7" fmla="*/ 22 h 23"/>
                <a:gd name="T8" fmla="*/ 11 w 18"/>
                <a:gd name="T9" fmla="*/ 23 h 23"/>
                <a:gd name="T10" fmla="*/ 15 w 18"/>
                <a:gd name="T11" fmla="*/ 22 h 23"/>
                <a:gd name="T12" fmla="*/ 15 w 18"/>
                <a:gd name="T13" fmla="*/ 22 h 23"/>
                <a:gd name="T14" fmla="*/ 17 w 18"/>
                <a:gd name="T15" fmla="*/ 20 h 23"/>
                <a:gd name="T16" fmla="*/ 18 w 18"/>
                <a:gd name="T17" fmla="*/ 16 h 23"/>
                <a:gd name="T18" fmla="*/ 18 w 18"/>
                <a:gd name="T19" fmla="*/ 12 h 23"/>
                <a:gd name="T20" fmla="*/ 17 w 18"/>
                <a:gd name="T21" fmla="*/ 7 h 23"/>
                <a:gd name="T22" fmla="*/ 17 w 18"/>
                <a:gd name="T23" fmla="*/ 7 h 23"/>
                <a:gd name="T24" fmla="*/ 15 w 18"/>
                <a:gd name="T25" fmla="*/ 3 h 23"/>
                <a:gd name="T26" fmla="*/ 11 w 18"/>
                <a:gd name="T27" fmla="*/ 0 h 23"/>
                <a:gd name="T28" fmla="*/ 8 w 18"/>
                <a:gd name="T29" fmla="*/ 0 h 23"/>
                <a:gd name="T30" fmla="*/ 4 w 18"/>
                <a:gd name="T31" fmla="*/ 0 h 23"/>
                <a:gd name="T32" fmla="*/ 4 w 18"/>
                <a:gd name="T33" fmla="*/ 0 h 23"/>
                <a:gd name="T34" fmla="*/ 0 w 18"/>
                <a:gd name="T35" fmla="*/ 2 h 23"/>
                <a:gd name="T36" fmla="*/ 0 w 18"/>
                <a:gd name="T37" fmla="*/ 5 h 23"/>
                <a:gd name="T38" fmla="*/ 0 w 18"/>
                <a:gd name="T39" fmla="*/ 11 h 23"/>
                <a:gd name="T40" fmla="*/ 0 w 18"/>
                <a:gd name="T4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23">
                  <a:moveTo>
                    <a:pt x="0" y="14"/>
                  </a:moveTo>
                  <a:lnTo>
                    <a:pt x="0" y="14"/>
                  </a:lnTo>
                  <a:lnTo>
                    <a:pt x="4" y="20"/>
                  </a:lnTo>
                  <a:lnTo>
                    <a:pt x="8" y="22"/>
                  </a:lnTo>
                  <a:lnTo>
                    <a:pt x="11" y="23"/>
                  </a:lnTo>
                  <a:lnTo>
                    <a:pt x="15" y="22"/>
                  </a:lnTo>
                  <a:lnTo>
                    <a:pt x="15" y="22"/>
                  </a:lnTo>
                  <a:lnTo>
                    <a:pt x="17" y="20"/>
                  </a:lnTo>
                  <a:lnTo>
                    <a:pt x="18" y="16"/>
                  </a:lnTo>
                  <a:lnTo>
                    <a:pt x="18" y="12"/>
                  </a:lnTo>
                  <a:lnTo>
                    <a:pt x="17" y="7"/>
                  </a:lnTo>
                  <a:lnTo>
                    <a:pt x="17" y="7"/>
                  </a:lnTo>
                  <a:lnTo>
                    <a:pt x="15" y="3"/>
                  </a:lnTo>
                  <a:lnTo>
                    <a:pt x="11" y="0"/>
                  </a:lnTo>
                  <a:lnTo>
                    <a:pt x="8" y="0"/>
                  </a:lnTo>
                  <a:lnTo>
                    <a:pt x="4" y="0"/>
                  </a:lnTo>
                  <a:lnTo>
                    <a:pt x="4" y="0"/>
                  </a:lnTo>
                  <a:lnTo>
                    <a:pt x="0" y="2"/>
                  </a:lnTo>
                  <a:lnTo>
                    <a:pt x="0" y="5"/>
                  </a:lnTo>
                  <a:lnTo>
                    <a:pt x="0" y="11"/>
                  </a:lnTo>
                  <a:lnTo>
                    <a:pt x="0" y="14"/>
                  </a:lnTo>
                  <a:close/>
                </a:path>
              </a:pathLst>
            </a:custGeom>
            <a:solidFill>
              <a:srgbClr val="288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82" name="Freeform 187">
              <a:extLst>
                <a:ext uri="{FF2B5EF4-FFF2-40B4-BE49-F238E27FC236}">
                  <a16:creationId xmlns:a16="http://schemas.microsoft.com/office/drawing/2014/main" xmlns="" id="{E1212AF3-DD1E-4758-B309-5589189BCD30}"/>
                </a:ext>
              </a:extLst>
            </p:cNvPr>
            <p:cNvSpPr>
              <a:spLocks/>
            </p:cNvSpPr>
            <p:nvPr/>
          </p:nvSpPr>
          <p:spPr bwMode="auto">
            <a:xfrm>
              <a:off x="4822826" y="3335339"/>
              <a:ext cx="28575" cy="36513"/>
            </a:xfrm>
            <a:custGeom>
              <a:avLst/>
              <a:gdLst>
                <a:gd name="T0" fmla="*/ 0 w 18"/>
                <a:gd name="T1" fmla="*/ 14 h 23"/>
                <a:gd name="T2" fmla="*/ 0 w 18"/>
                <a:gd name="T3" fmla="*/ 14 h 23"/>
                <a:gd name="T4" fmla="*/ 4 w 18"/>
                <a:gd name="T5" fmla="*/ 20 h 23"/>
                <a:gd name="T6" fmla="*/ 8 w 18"/>
                <a:gd name="T7" fmla="*/ 22 h 23"/>
                <a:gd name="T8" fmla="*/ 11 w 18"/>
                <a:gd name="T9" fmla="*/ 23 h 23"/>
                <a:gd name="T10" fmla="*/ 15 w 18"/>
                <a:gd name="T11" fmla="*/ 22 h 23"/>
                <a:gd name="T12" fmla="*/ 15 w 18"/>
                <a:gd name="T13" fmla="*/ 22 h 23"/>
                <a:gd name="T14" fmla="*/ 17 w 18"/>
                <a:gd name="T15" fmla="*/ 20 h 23"/>
                <a:gd name="T16" fmla="*/ 18 w 18"/>
                <a:gd name="T17" fmla="*/ 16 h 23"/>
                <a:gd name="T18" fmla="*/ 18 w 18"/>
                <a:gd name="T19" fmla="*/ 12 h 23"/>
                <a:gd name="T20" fmla="*/ 17 w 18"/>
                <a:gd name="T21" fmla="*/ 7 h 23"/>
                <a:gd name="T22" fmla="*/ 17 w 18"/>
                <a:gd name="T23" fmla="*/ 7 h 23"/>
                <a:gd name="T24" fmla="*/ 15 w 18"/>
                <a:gd name="T25" fmla="*/ 3 h 23"/>
                <a:gd name="T26" fmla="*/ 11 w 18"/>
                <a:gd name="T27" fmla="*/ 0 h 23"/>
                <a:gd name="T28" fmla="*/ 8 w 18"/>
                <a:gd name="T29" fmla="*/ 0 h 23"/>
                <a:gd name="T30" fmla="*/ 4 w 18"/>
                <a:gd name="T31" fmla="*/ 0 h 23"/>
                <a:gd name="T32" fmla="*/ 4 w 18"/>
                <a:gd name="T33" fmla="*/ 0 h 23"/>
                <a:gd name="T34" fmla="*/ 0 w 18"/>
                <a:gd name="T35" fmla="*/ 2 h 23"/>
                <a:gd name="T36" fmla="*/ 0 w 18"/>
                <a:gd name="T37" fmla="*/ 5 h 23"/>
                <a:gd name="T38" fmla="*/ 0 w 18"/>
                <a:gd name="T39" fmla="*/ 11 h 23"/>
                <a:gd name="T40" fmla="*/ 0 w 18"/>
                <a:gd name="T4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23">
                  <a:moveTo>
                    <a:pt x="0" y="14"/>
                  </a:moveTo>
                  <a:lnTo>
                    <a:pt x="0" y="14"/>
                  </a:lnTo>
                  <a:lnTo>
                    <a:pt x="4" y="20"/>
                  </a:lnTo>
                  <a:lnTo>
                    <a:pt x="8" y="22"/>
                  </a:lnTo>
                  <a:lnTo>
                    <a:pt x="11" y="23"/>
                  </a:lnTo>
                  <a:lnTo>
                    <a:pt x="15" y="22"/>
                  </a:lnTo>
                  <a:lnTo>
                    <a:pt x="15" y="22"/>
                  </a:lnTo>
                  <a:lnTo>
                    <a:pt x="17" y="20"/>
                  </a:lnTo>
                  <a:lnTo>
                    <a:pt x="18" y="16"/>
                  </a:lnTo>
                  <a:lnTo>
                    <a:pt x="18" y="12"/>
                  </a:lnTo>
                  <a:lnTo>
                    <a:pt x="17" y="7"/>
                  </a:lnTo>
                  <a:lnTo>
                    <a:pt x="17" y="7"/>
                  </a:lnTo>
                  <a:lnTo>
                    <a:pt x="15" y="3"/>
                  </a:lnTo>
                  <a:lnTo>
                    <a:pt x="11" y="0"/>
                  </a:lnTo>
                  <a:lnTo>
                    <a:pt x="8" y="0"/>
                  </a:lnTo>
                  <a:lnTo>
                    <a:pt x="4" y="0"/>
                  </a:lnTo>
                  <a:lnTo>
                    <a:pt x="4" y="0"/>
                  </a:lnTo>
                  <a:lnTo>
                    <a:pt x="0" y="2"/>
                  </a:lnTo>
                  <a:lnTo>
                    <a:pt x="0" y="5"/>
                  </a:lnTo>
                  <a:lnTo>
                    <a:pt x="0" y="11"/>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83" name="Freeform 188">
              <a:extLst>
                <a:ext uri="{FF2B5EF4-FFF2-40B4-BE49-F238E27FC236}">
                  <a16:creationId xmlns:a16="http://schemas.microsoft.com/office/drawing/2014/main" xmlns="" id="{A91877C6-38D4-4AB2-A084-03AF13AB21BF}"/>
                </a:ext>
              </a:extLst>
            </p:cNvPr>
            <p:cNvSpPr>
              <a:spLocks/>
            </p:cNvSpPr>
            <p:nvPr/>
          </p:nvSpPr>
          <p:spPr bwMode="auto">
            <a:xfrm>
              <a:off x="4822826" y="3338514"/>
              <a:ext cx="26988" cy="31750"/>
            </a:xfrm>
            <a:custGeom>
              <a:avLst/>
              <a:gdLst>
                <a:gd name="T0" fmla="*/ 2 w 17"/>
                <a:gd name="T1" fmla="*/ 12 h 20"/>
                <a:gd name="T2" fmla="*/ 2 w 17"/>
                <a:gd name="T3" fmla="*/ 12 h 20"/>
                <a:gd name="T4" fmla="*/ 4 w 17"/>
                <a:gd name="T5" fmla="*/ 16 h 20"/>
                <a:gd name="T6" fmla="*/ 8 w 17"/>
                <a:gd name="T7" fmla="*/ 18 h 20"/>
                <a:gd name="T8" fmla="*/ 11 w 17"/>
                <a:gd name="T9" fmla="*/ 20 h 20"/>
                <a:gd name="T10" fmla="*/ 13 w 17"/>
                <a:gd name="T11" fmla="*/ 20 h 20"/>
                <a:gd name="T12" fmla="*/ 13 w 17"/>
                <a:gd name="T13" fmla="*/ 20 h 20"/>
                <a:gd name="T14" fmla="*/ 15 w 17"/>
                <a:gd name="T15" fmla="*/ 18 h 20"/>
                <a:gd name="T16" fmla="*/ 17 w 17"/>
                <a:gd name="T17" fmla="*/ 14 h 20"/>
                <a:gd name="T18" fmla="*/ 17 w 17"/>
                <a:gd name="T19" fmla="*/ 10 h 20"/>
                <a:gd name="T20" fmla="*/ 15 w 17"/>
                <a:gd name="T21" fmla="*/ 7 h 20"/>
                <a:gd name="T22" fmla="*/ 15 w 17"/>
                <a:gd name="T23" fmla="*/ 7 h 20"/>
                <a:gd name="T24" fmla="*/ 13 w 17"/>
                <a:gd name="T25" fmla="*/ 3 h 20"/>
                <a:gd name="T26" fmla="*/ 9 w 17"/>
                <a:gd name="T27" fmla="*/ 0 h 20"/>
                <a:gd name="T28" fmla="*/ 8 w 17"/>
                <a:gd name="T29" fmla="*/ 0 h 20"/>
                <a:gd name="T30" fmla="*/ 4 w 17"/>
                <a:gd name="T31" fmla="*/ 0 h 20"/>
                <a:gd name="T32" fmla="*/ 4 w 17"/>
                <a:gd name="T33" fmla="*/ 0 h 20"/>
                <a:gd name="T34" fmla="*/ 2 w 17"/>
                <a:gd name="T35" fmla="*/ 1 h 20"/>
                <a:gd name="T36" fmla="*/ 0 w 17"/>
                <a:gd name="T37" fmla="*/ 5 h 20"/>
                <a:gd name="T38" fmla="*/ 2 w 17"/>
                <a:gd name="T39" fmla="*/ 9 h 20"/>
                <a:gd name="T40" fmla="*/ 2 w 17"/>
                <a:gd name="T41"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20">
                  <a:moveTo>
                    <a:pt x="2" y="12"/>
                  </a:moveTo>
                  <a:lnTo>
                    <a:pt x="2" y="12"/>
                  </a:lnTo>
                  <a:lnTo>
                    <a:pt x="4" y="16"/>
                  </a:lnTo>
                  <a:lnTo>
                    <a:pt x="8" y="18"/>
                  </a:lnTo>
                  <a:lnTo>
                    <a:pt x="11" y="20"/>
                  </a:lnTo>
                  <a:lnTo>
                    <a:pt x="13" y="20"/>
                  </a:lnTo>
                  <a:lnTo>
                    <a:pt x="13" y="20"/>
                  </a:lnTo>
                  <a:lnTo>
                    <a:pt x="15" y="18"/>
                  </a:lnTo>
                  <a:lnTo>
                    <a:pt x="17" y="14"/>
                  </a:lnTo>
                  <a:lnTo>
                    <a:pt x="17" y="10"/>
                  </a:lnTo>
                  <a:lnTo>
                    <a:pt x="15" y="7"/>
                  </a:lnTo>
                  <a:lnTo>
                    <a:pt x="15" y="7"/>
                  </a:lnTo>
                  <a:lnTo>
                    <a:pt x="13" y="3"/>
                  </a:lnTo>
                  <a:lnTo>
                    <a:pt x="9" y="0"/>
                  </a:lnTo>
                  <a:lnTo>
                    <a:pt x="8" y="0"/>
                  </a:lnTo>
                  <a:lnTo>
                    <a:pt x="4" y="0"/>
                  </a:lnTo>
                  <a:lnTo>
                    <a:pt x="4" y="0"/>
                  </a:lnTo>
                  <a:lnTo>
                    <a:pt x="2" y="1"/>
                  </a:lnTo>
                  <a:lnTo>
                    <a:pt x="0" y="5"/>
                  </a:lnTo>
                  <a:lnTo>
                    <a:pt x="2" y="9"/>
                  </a:lnTo>
                  <a:lnTo>
                    <a:pt x="2"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84" name="Freeform 189">
              <a:extLst>
                <a:ext uri="{FF2B5EF4-FFF2-40B4-BE49-F238E27FC236}">
                  <a16:creationId xmlns:a16="http://schemas.microsoft.com/office/drawing/2014/main" xmlns="" id="{075277B2-8F70-4273-882B-0BAD5E0E116B}"/>
                </a:ext>
              </a:extLst>
            </p:cNvPr>
            <p:cNvSpPr>
              <a:spLocks/>
            </p:cNvSpPr>
            <p:nvPr/>
          </p:nvSpPr>
          <p:spPr bwMode="auto">
            <a:xfrm>
              <a:off x="4822826" y="3338514"/>
              <a:ext cx="26988" cy="31750"/>
            </a:xfrm>
            <a:custGeom>
              <a:avLst/>
              <a:gdLst>
                <a:gd name="T0" fmla="*/ 2 w 17"/>
                <a:gd name="T1" fmla="*/ 12 h 20"/>
                <a:gd name="T2" fmla="*/ 2 w 17"/>
                <a:gd name="T3" fmla="*/ 12 h 20"/>
                <a:gd name="T4" fmla="*/ 4 w 17"/>
                <a:gd name="T5" fmla="*/ 16 h 20"/>
                <a:gd name="T6" fmla="*/ 8 w 17"/>
                <a:gd name="T7" fmla="*/ 18 h 20"/>
                <a:gd name="T8" fmla="*/ 11 w 17"/>
                <a:gd name="T9" fmla="*/ 20 h 20"/>
                <a:gd name="T10" fmla="*/ 13 w 17"/>
                <a:gd name="T11" fmla="*/ 20 h 20"/>
                <a:gd name="T12" fmla="*/ 13 w 17"/>
                <a:gd name="T13" fmla="*/ 20 h 20"/>
                <a:gd name="T14" fmla="*/ 15 w 17"/>
                <a:gd name="T15" fmla="*/ 18 h 20"/>
                <a:gd name="T16" fmla="*/ 17 w 17"/>
                <a:gd name="T17" fmla="*/ 14 h 20"/>
                <a:gd name="T18" fmla="*/ 17 w 17"/>
                <a:gd name="T19" fmla="*/ 10 h 20"/>
                <a:gd name="T20" fmla="*/ 15 w 17"/>
                <a:gd name="T21" fmla="*/ 7 h 20"/>
                <a:gd name="T22" fmla="*/ 15 w 17"/>
                <a:gd name="T23" fmla="*/ 7 h 20"/>
                <a:gd name="T24" fmla="*/ 13 w 17"/>
                <a:gd name="T25" fmla="*/ 3 h 20"/>
                <a:gd name="T26" fmla="*/ 9 w 17"/>
                <a:gd name="T27" fmla="*/ 0 h 20"/>
                <a:gd name="T28" fmla="*/ 8 w 17"/>
                <a:gd name="T29" fmla="*/ 0 h 20"/>
                <a:gd name="T30" fmla="*/ 4 w 17"/>
                <a:gd name="T31" fmla="*/ 0 h 20"/>
                <a:gd name="T32" fmla="*/ 4 w 17"/>
                <a:gd name="T33" fmla="*/ 0 h 20"/>
                <a:gd name="T34" fmla="*/ 2 w 17"/>
                <a:gd name="T35" fmla="*/ 1 h 20"/>
                <a:gd name="T36" fmla="*/ 0 w 17"/>
                <a:gd name="T37" fmla="*/ 5 h 20"/>
                <a:gd name="T38" fmla="*/ 2 w 17"/>
                <a:gd name="T39" fmla="*/ 9 h 20"/>
                <a:gd name="T40" fmla="*/ 2 w 17"/>
                <a:gd name="T41"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20">
                  <a:moveTo>
                    <a:pt x="2" y="12"/>
                  </a:moveTo>
                  <a:lnTo>
                    <a:pt x="2" y="12"/>
                  </a:lnTo>
                  <a:lnTo>
                    <a:pt x="4" y="16"/>
                  </a:lnTo>
                  <a:lnTo>
                    <a:pt x="8" y="18"/>
                  </a:lnTo>
                  <a:lnTo>
                    <a:pt x="11" y="20"/>
                  </a:lnTo>
                  <a:lnTo>
                    <a:pt x="13" y="20"/>
                  </a:lnTo>
                  <a:lnTo>
                    <a:pt x="13" y="20"/>
                  </a:lnTo>
                  <a:lnTo>
                    <a:pt x="15" y="18"/>
                  </a:lnTo>
                  <a:lnTo>
                    <a:pt x="17" y="14"/>
                  </a:lnTo>
                  <a:lnTo>
                    <a:pt x="17" y="10"/>
                  </a:lnTo>
                  <a:lnTo>
                    <a:pt x="15" y="7"/>
                  </a:lnTo>
                  <a:lnTo>
                    <a:pt x="15" y="7"/>
                  </a:lnTo>
                  <a:lnTo>
                    <a:pt x="13" y="3"/>
                  </a:lnTo>
                  <a:lnTo>
                    <a:pt x="9" y="0"/>
                  </a:lnTo>
                  <a:lnTo>
                    <a:pt x="8" y="0"/>
                  </a:lnTo>
                  <a:lnTo>
                    <a:pt x="4" y="0"/>
                  </a:lnTo>
                  <a:lnTo>
                    <a:pt x="4" y="0"/>
                  </a:lnTo>
                  <a:lnTo>
                    <a:pt x="2" y="1"/>
                  </a:lnTo>
                  <a:lnTo>
                    <a:pt x="0" y="5"/>
                  </a:lnTo>
                  <a:lnTo>
                    <a:pt x="2" y="9"/>
                  </a:lnTo>
                  <a:lnTo>
                    <a:pt x="2" y="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85" name="Freeform 190">
              <a:extLst>
                <a:ext uri="{FF2B5EF4-FFF2-40B4-BE49-F238E27FC236}">
                  <a16:creationId xmlns:a16="http://schemas.microsoft.com/office/drawing/2014/main" xmlns="" id="{91CFD5A2-9FE6-4449-A719-9C6C8BC71FB7}"/>
                </a:ext>
              </a:extLst>
            </p:cNvPr>
            <p:cNvSpPr>
              <a:spLocks/>
            </p:cNvSpPr>
            <p:nvPr/>
          </p:nvSpPr>
          <p:spPr bwMode="auto">
            <a:xfrm>
              <a:off x="4864101" y="3349626"/>
              <a:ext cx="158750" cy="207963"/>
            </a:xfrm>
            <a:custGeom>
              <a:avLst/>
              <a:gdLst>
                <a:gd name="T0" fmla="*/ 55 w 100"/>
                <a:gd name="T1" fmla="*/ 0 h 131"/>
                <a:gd name="T2" fmla="*/ 55 w 100"/>
                <a:gd name="T3" fmla="*/ 0 h 131"/>
                <a:gd name="T4" fmla="*/ 51 w 100"/>
                <a:gd name="T5" fmla="*/ 7 h 131"/>
                <a:gd name="T6" fmla="*/ 40 w 100"/>
                <a:gd name="T7" fmla="*/ 27 h 131"/>
                <a:gd name="T8" fmla="*/ 33 w 100"/>
                <a:gd name="T9" fmla="*/ 38 h 131"/>
                <a:gd name="T10" fmla="*/ 24 w 100"/>
                <a:gd name="T11" fmla="*/ 47 h 131"/>
                <a:gd name="T12" fmla="*/ 13 w 100"/>
                <a:gd name="T13" fmla="*/ 55 h 131"/>
                <a:gd name="T14" fmla="*/ 5 w 100"/>
                <a:gd name="T15" fmla="*/ 56 h 131"/>
                <a:gd name="T16" fmla="*/ 0 w 100"/>
                <a:gd name="T17" fmla="*/ 58 h 131"/>
                <a:gd name="T18" fmla="*/ 13 w 100"/>
                <a:gd name="T19" fmla="*/ 98 h 131"/>
                <a:gd name="T20" fmla="*/ 64 w 100"/>
                <a:gd name="T21" fmla="*/ 131 h 131"/>
                <a:gd name="T22" fmla="*/ 100 w 100"/>
                <a:gd name="T23" fmla="*/ 45 h 131"/>
                <a:gd name="T24" fmla="*/ 55 w 100"/>
                <a:gd name="T2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 h="131">
                  <a:moveTo>
                    <a:pt x="55" y="0"/>
                  </a:moveTo>
                  <a:lnTo>
                    <a:pt x="55" y="0"/>
                  </a:lnTo>
                  <a:lnTo>
                    <a:pt x="51" y="7"/>
                  </a:lnTo>
                  <a:lnTo>
                    <a:pt x="40" y="27"/>
                  </a:lnTo>
                  <a:lnTo>
                    <a:pt x="33" y="38"/>
                  </a:lnTo>
                  <a:lnTo>
                    <a:pt x="24" y="47"/>
                  </a:lnTo>
                  <a:lnTo>
                    <a:pt x="13" y="55"/>
                  </a:lnTo>
                  <a:lnTo>
                    <a:pt x="5" y="56"/>
                  </a:lnTo>
                  <a:lnTo>
                    <a:pt x="0" y="58"/>
                  </a:lnTo>
                  <a:lnTo>
                    <a:pt x="13" y="98"/>
                  </a:lnTo>
                  <a:lnTo>
                    <a:pt x="64" y="131"/>
                  </a:lnTo>
                  <a:lnTo>
                    <a:pt x="100" y="45"/>
                  </a:lnTo>
                  <a:lnTo>
                    <a:pt x="55" y="0"/>
                  </a:lnTo>
                  <a:close/>
                </a:path>
              </a:pathLst>
            </a:custGeom>
            <a:solidFill>
              <a:srgbClr val="7027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86" name="Freeform 191">
              <a:extLst>
                <a:ext uri="{FF2B5EF4-FFF2-40B4-BE49-F238E27FC236}">
                  <a16:creationId xmlns:a16="http://schemas.microsoft.com/office/drawing/2014/main" xmlns="" id="{6B9E62E7-5A80-4DB6-A7C3-A398CD5E078D}"/>
                </a:ext>
              </a:extLst>
            </p:cNvPr>
            <p:cNvSpPr>
              <a:spLocks/>
            </p:cNvSpPr>
            <p:nvPr/>
          </p:nvSpPr>
          <p:spPr bwMode="auto">
            <a:xfrm>
              <a:off x="4945063" y="2514601"/>
              <a:ext cx="206375" cy="171450"/>
            </a:xfrm>
            <a:custGeom>
              <a:avLst/>
              <a:gdLst>
                <a:gd name="T0" fmla="*/ 97 w 130"/>
                <a:gd name="T1" fmla="*/ 66 h 108"/>
                <a:gd name="T2" fmla="*/ 91 w 130"/>
                <a:gd name="T3" fmla="*/ 64 h 108"/>
                <a:gd name="T4" fmla="*/ 89 w 130"/>
                <a:gd name="T5" fmla="*/ 66 h 108"/>
                <a:gd name="T6" fmla="*/ 86 w 130"/>
                <a:gd name="T7" fmla="*/ 69 h 108"/>
                <a:gd name="T8" fmla="*/ 82 w 130"/>
                <a:gd name="T9" fmla="*/ 66 h 108"/>
                <a:gd name="T10" fmla="*/ 77 w 130"/>
                <a:gd name="T11" fmla="*/ 64 h 108"/>
                <a:gd name="T12" fmla="*/ 75 w 130"/>
                <a:gd name="T13" fmla="*/ 66 h 108"/>
                <a:gd name="T14" fmla="*/ 73 w 130"/>
                <a:gd name="T15" fmla="*/ 68 h 108"/>
                <a:gd name="T16" fmla="*/ 66 w 130"/>
                <a:gd name="T17" fmla="*/ 69 h 108"/>
                <a:gd name="T18" fmla="*/ 60 w 130"/>
                <a:gd name="T19" fmla="*/ 66 h 108"/>
                <a:gd name="T20" fmla="*/ 58 w 130"/>
                <a:gd name="T21" fmla="*/ 62 h 108"/>
                <a:gd name="T22" fmla="*/ 55 w 130"/>
                <a:gd name="T23" fmla="*/ 62 h 108"/>
                <a:gd name="T24" fmla="*/ 53 w 130"/>
                <a:gd name="T25" fmla="*/ 66 h 108"/>
                <a:gd name="T26" fmla="*/ 49 w 130"/>
                <a:gd name="T27" fmla="*/ 69 h 108"/>
                <a:gd name="T28" fmla="*/ 46 w 130"/>
                <a:gd name="T29" fmla="*/ 69 h 108"/>
                <a:gd name="T30" fmla="*/ 38 w 130"/>
                <a:gd name="T31" fmla="*/ 66 h 108"/>
                <a:gd name="T32" fmla="*/ 35 w 130"/>
                <a:gd name="T33" fmla="*/ 66 h 108"/>
                <a:gd name="T34" fmla="*/ 27 w 130"/>
                <a:gd name="T35" fmla="*/ 71 h 108"/>
                <a:gd name="T36" fmla="*/ 18 w 130"/>
                <a:gd name="T37" fmla="*/ 82 h 108"/>
                <a:gd name="T38" fmla="*/ 9 w 130"/>
                <a:gd name="T39" fmla="*/ 108 h 108"/>
                <a:gd name="T40" fmla="*/ 5 w 130"/>
                <a:gd name="T41" fmla="*/ 99 h 108"/>
                <a:gd name="T42" fmla="*/ 0 w 130"/>
                <a:gd name="T43" fmla="*/ 69 h 108"/>
                <a:gd name="T44" fmla="*/ 4 w 130"/>
                <a:gd name="T45" fmla="*/ 42 h 108"/>
                <a:gd name="T46" fmla="*/ 7 w 130"/>
                <a:gd name="T47" fmla="*/ 33 h 108"/>
                <a:gd name="T48" fmla="*/ 22 w 130"/>
                <a:gd name="T49" fmla="*/ 16 h 108"/>
                <a:gd name="T50" fmla="*/ 47 w 130"/>
                <a:gd name="T51" fmla="*/ 4 h 108"/>
                <a:gd name="T52" fmla="*/ 75 w 130"/>
                <a:gd name="T53" fmla="*/ 2 h 108"/>
                <a:gd name="T54" fmla="*/ 89 w 130"/>
                <a:gd name="T55" fmla="*/ 9 h 108"/>
                <a:gd name="T56" fmla="*/ 95 w 130"/>
                <a:gd name="T57" fmla="*/ 13 h 108"/>
                <a:gd name="T58" fmla="*/ 106 w 130"/>
                <a:gd name="T59" fmla="*/ 16 h 108"/>
                <a:gd name="T60" fmla="*/ 115 w 130"/>
                <a:gd name="T61" fmla="*/ 26 h 108"/>
                <a:gd name="T62" fmla="*/ 122 w 130"/>
                <a:gd name="T63" fmla="*/ 37 h 108"/>
                <a:gd name="T64" fmla="*/ 126 w 130"/>
                <a:gd name="T65" fmla="*/ 49 h 108"/>
                <a:gd name="T66" fmla="*/ 128 w 130"/>
                <a:gd name="T67" fmla="*/ 77 h 108"/>
                <a:gd name="T68" fmla="*/ 124 w 130"/>
                <a:gd name="T69" fmla="*/ 106 h 108"/>
                <a:gd name="T70" fmla="*/ 122 w 130"/>
                <a:gd name="T71" fmla="*/ 104 h 108"/>
                <a:gd name="T72" fmla="*/ 122 w 130"/>
                <a:gd name="T73" fmla="*/ 102 h 108"/>
                <a:gd name="T74" fmla="*/ 120 w 130"/>
                <a:gd name="T75" fmla="*/ 97 h 108"/>
                <a:gd name="T76" fmla="*/ 115 w 130"/>
                <a:gd name="T77" fmla="*/ 86 h 108"/>
                <a:gd name="T78" fmla="*/ 109 w 130"/>
                <a:gd name="T79" fmla="*/ 77 h 108"/>
                <a:gd name="T80" fmla="*/ 98 w 130"/>
                <a:gd name="T81" fmla="*/ 6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0" h="108">
                  <a:moveTo>
                    <a:pt x="97" y="66"/>
                  </a:moveTo>
                  <a:lnTo>
                    <a:pt x="97" y="66"/>
                  </a:lnTo>
                  <a:lnTo>
                    <a:pt x="95" y="64"/>
                  </a:lnTo>
                  <a:lnTo>
                    <a:pt x="91" y="64"/>
                  </a:lnTo>
                  <a:lnTo>
                    <a:pt x="91" y="64"/>
                  </a:lnTo>
                  <a:lnTo>
                    <a:pt x="89" y="66"/>
                  </a:lnTo>
                  <a:lnTo>
                    <a:pt x="86" y="69"/>
                  </a:lnTo>
                  <a:lnTo>
                    <a:pt x="86" y="69"/>
                  </a:lnTo>
                  <a:lnTo>
                    <a:pt x="84" y="68"/>
                  </a:lnTo>
                  <a:lnTo>
                    <a:pt x="82" y="66"/>
                  </a:lnTo>
                  <a:lnTo>
                    <a:pt x="80" y="64"/>
                  </a:lnTo>
                  <a:lnTo>
                    <a:pt x="77" y="64"/>
                  </a:lnTo>
                  <a:lnTo>
                    <a:pt x="77" y="64"/>
                  </a:lnTo>
                  <a:lnTo>
                    <a:pt x="75" y="66"/>
                  </a:lnTo>
                  <a:lnTo>
                    <a:pt x="73" y="68"/>
                  </a:lnTo>
                  <a:lnTo>
                    <a:pt x="73" y="68"/>
                  </a:lnTo>
                  <a:lnTo>
                    <a:pt x="71" y="69"/>
                  </a:lnTo>
                  <a:lnTo>
                    <a:pt x="66" y="69"/>
                  </a:lnTo>
                  <a:lnTo>
                    <a:pt x="62" y="68"/>
                  </a:lnTo>
                  <a:lnTo>
                    <a:pt x="60" y="66"/>
                  </a:lnTo>
                  <a:lnTo>
                    <a:pt x="60" y="66"/>
                  </a:lnTo>
                  <a:lnTo>
                    <a:pt x="58" y="62"/>
                  </a:lnTo>
                  <a:lnTo>
                    <a:pt x="58" y="62"/>
                  </a:lnTo>
                  <a:lnTo>
                    <a:pt x="55" y="62"/>
                  </a:lnTo>
                  <a:lnTo>
                    <a:pt x="53" y="66"/>
                  </a:lnTo>
                  <a:lnTo>
                    <a:pt x="53" y="66"/>
                  </a:lnTo>
                  <a:lnTo>
                    <a:pt x="51" y="68"/>
                  </a:lnTo>
                  <a:lnTo>
                    <a:pt x="49" y="69"/>
                  </a:lnTo>
                  <a:lnTo>
                    <a:pt x="49" y="69"/>
                  </a:lnTo>
                  <a:lnTo>
                    <a:pt x="46" y="69"/>
                  </a:lnTo>
                  <a:lnTo>
                    <a:pt x="44" y="69"/>
                  </a:lnTo>
                  <a:lnTo>
                    <a:pt x="38" y="66"/>
                  </a:lnTo>
                  <a:lnTo>
                    <a:pt x="38" y="66"/>
                  </a:lnTo>
                  <a:lnTo>
                    <a:pt x="35" y="66"/>
                  </a:lnTo>
                  <a:lnTo>
                    <a:pt x="33" y="68"/>
                  </a:lnTo>
                  <a:lnTo>
                    <a:pt x="27" y="71"/>
                  </a:lnTo>
                  <a:lnTo>
                    <a:pt x="18" y="82"/>
                  </a:lnTo>
                  <a:lnTo>
                    <a:pt x="18" y="82"/>
                  </a:lnTo>
                  <a:lnTo>
                    <a:pt x="13" y="95"/>
                  </a:lnTo>
                  <a:lnTo>
                    <a:pt x="9" y="108"/>
                  </a:lnTo>
                  <a:lnTo>
                    <a:pt x="9" y="108"/>
                  </a:lnTo>
                  <a:lnTo>
                    <a:pt x="5" y="99"/>
                  </a:lnTo>
                  <a:lnTo>
                    <a:pt x="2" y="88"/>
                  </a:lnTo>
                  <a:lnTo>
                    <a:pt x="0" y="69"/>
                  </a:lnTo>
                  <a:lnTo>
                    <a:pt x="2" y="53"/>
                  </a:lnTo>
                  <a:lnTo>
                    <a:pt x="4" y="42"/>
                  </a:lnTo>
                  <a:lnTo>
                    <a:pt x="4" y="42"/>
                  </a:lnTo>
                  <a:lnTo>
                    <a:pt x="7" y="33"/>
                  </a:lnTo>
                  <a:lnTo>
                    <a:pt x="11" y="27"/>
                  </a:lnTo>
                  <a:lnTo>
                    <a:pt x="22" y="16"/>
                  </a:lnTo>
                  <a:lnTo>
                    <a:pt x="35" y="7"/>
                  </a:lnTo>
                  <a:lnTo>
                    <a:pt x="47" y="4"/>
                  </a:lnTo>
                  <a:lnTo>
                    <a:pt x="62" y="0"/>
                  </a:lnTo>
                  <a:lnTo>
                    <a:pt x="75" y="2"/>
                  </a:lnTo>
                  <a:lnTo>
                    <a:pt x="86" y="5"/>
                  </a:lnTo>
                  <a:lnTo>
                    <a:pt x="89" y="9"/>
                  </a:lnTo>
                  <a:lnTo>
                    <a:pt x="95" y="13"/>
                  </a:lnTo>
                  <a:lnTo>
                    <a:pt x="95" y="13"/>
                  </a:lnTo>
                  <a:lnTo>
                    <a:pt x="100" y="15"/>
                  </a:lnTo>
                  <a:lnTo>
                    <a:pt x="106" y="16"/>
                  </a:lnTo>
                  <a:lnTo>
                    <a:pt x="106" y="16"/>
                  </a:lnTo>
                  <a:lnTo>
                    <a:pt x="115" y="26"/>
                  </a:lnTo>
                  <a:lnTo>
                    <a:pt x="115" y="26"/>
                  </a:lnTo>
                  <a:lnTo>
                    <a:pt x="122" y="37"/>
                  </a:lnTo>
                  <a:lnTo>
                    <a:pt x="126" y="49"/>
                  </a:lnTo>
                  <a:lnTo>
                    <a:pt x="126" y="49"/>
                  </a:lnTo>
                  <a:lnTo>
                    <a:pt x="130" y="64"/>
                  </a:lnTo>
                  <a:lnTo>
                    <a:pt x="128" y="77"/>
                  </a:lnTo>
                  <a:lnTo>
                    <a:pt x="124" y="106"/>
                  </a:lnTo>
                  <a:lnTo>
                    <a:pt x="124" y="106"/>
                  </a:lnTo>
                  <a:lnTo>
                    <a:pt x="122" y="106"/>
                  </a:lnTo>
                  <a:lnTo>
                    <a:pt x="122" y="104"/>
                  </a:lnTo>
                  <a:lnTo>
                    <a:pt x="122" y="104"/>
                  </a:lnTo>
                  <a:lnTo>
                    <a:pt x="122" y="102"/>
                  </a:lnTo>
                  <a:lnTo>
                    <a:pt x="122" y="102"/>
                  </a:lnTo>
                  <a:lnTo>
                    <a:pt x="120" y="97"/>
                  </a:lnTo>
                  <a:lnTo>
                    <a:pt x="120" y="97"/>
                  </a:lnTo>
                  <a:lnTo>
                    <a:pt x="115" y="86"/>
                  </a:lnTo>
                  <a:lnTo>
                    <a:pt x="109" y="77"/>
                  </a:lnTo>
                  <a:lnTo>
                    <a:pt x="109" y="77"/>
                  </a:lnTo>
                  <a:lnTo>
                    <a:pt x="104" y="73"/>
                  </a:lnTo>
                  <a:lnTo>
                    <a:pt x="98" y="66"/>
                  </a:lnTo>
                  <a:lnTo>
                    <a:pt x="97" y="6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grpSp>
      <p:grpSp>
        <p:nvGrpSpPr>
          <p:cNvPr id="318" name="Group 317"/>
          <p:cNvGrpSpPr/>
          <p:nvPr/>
        </p:nvGrpSpPr>
        <p:grpSpPr>
          <a:xfrm>
            <a:off x="998400" y="1330126"/>
            <a:ext cx="3335474" cy="1286363"/>
            <a:chOff x="998400" y="1330126"/>
            <a:chExt cx="3335474" cy="1286363"/>
          </a:xfrm>
        </p:grpSpPr>
        <p:sp>
          <p:nvSpPr>
            <p:cNvPr id="188" name="Rectangle 313">
              <a:extLst>
                <a:ext uri="{FF2B5EF4-FFF2-40B4-BE49-F238E27FC236}">
                  <a16:creationId xmlns:a16="http://schemas.microsoft.com/office/drawing/2014/main" xmlns="" id="{A8D7A6EB-BAC6-4170-9F01-779B158170A1}"/>
                </a:ext>
              </a:extLst>
            </p:cNvPr>
            <p:cNvSpPr>
              <a:spLocks noChangeArrowheads="1"/>
            </p:cNvSpPr>
            <p:nvPr/>
          </p:nvSpPr>
          <p:spPr bwMode="auto">
            <a:xfrm>
              <a:off x="1428049" y="1572418"/>
              <a:ext cx="2905825" cy="1044071"/>
            </a:xfrm>
            <a:prstGeom prst="rect">
              <a:avLst/>
            </a:prstGeom>
            <a:noFill/>
            <a:ln w="6350">
              <a:solidFill>
                <a:srgbClr val="005EB8"/>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91440" bIns="91440"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spcAft>
                  <a:spcPts val="300"/>
                </a:spcAft>
              </a:pPr>
              <a:r>
                <a:rPr lang="en-US" altLang="en-US" sz="900" b="1" dirty="0">
                  <a:solidFill>
                    <a:srgbClr val="005EB8"/>
                  </a:solidFill>
                  <a:latin typeface="+mn-lt"/>
                </a:rPr>
                <a:t>Assess and design for multi-cloud</a:t>
              </a:r>
              <a:endParaRPr kumimoji="0" lang="en-US" altLang="en-US" sz="900" b="1" i="0" u="none" strike="noStrike" cap="none" normalizeH="0" baseline="0" dirty="0">
                <a:ln>
                  <a:noFill/>
                </a:ln>
                <a:solidFill>
                  <a:srgbClr val="005EB8"/>
                </a:solidFill>
                <a:effectLst/>
                <a:latin typeface="+mn-lt"/>
              </a:endParaRPr>
            </a:p>
            <a:p>
              <a:pPr lvl="0">
                <a:spcAft>
                  <a:spcPts val="300"/>
                </a:spcAft>
              </a:pPr>
              <a:r>
                <a:rPr lang="en-US" altLang="en-US" sz="900" dirty="0">
                  <a:latin typeface="+mn-lt"/>
                </a:rPr>
                <a:t>Many organizations have multiple platforms; select and evaluate 3rd party tools and or native platform capabilities that can cover other platforms/that cover multi-platform and vendor requirements; IAM Governance, Monitoring, Configuration mgmt., etc.</a:t>
              </a:r>
              <a:endParaRPr kumimoji="0" lang="en-US" altLang="en-US" sz="900" b="0" i="0" u="none" strike="noStrike" cap="none" normalizeH="0" dirty="0">
                <a:ln>
                  <a:noFill/>
                </a:ln>
                <a:effectLst/>
                <a:latin typeface="+mn-lt"/>
              </a:endParaRPr>
            </a:p>
          </p:txBody>
        </p:sp>
        <p:grpSp>
          <p:nvGrpSpPr>
            <p:cNvPr id="255" name="Group 254"/>
            <p:cNvGrpSpPr/>
            <p:nvPr/>
          </p:nvGrpSpPr>
          <p:grpSpPr>
            <a:xfrm>
              <a:off x="998400" y="1330126"/>
              <a:ext cx="585788" cy="585788"/>
              <a:chOff x="998400" y="1330126"/>
              <a:chExt cx="585788" cy="585788"/>
            </a:xfrm>
          </p:grpSpPr>
          <p:sp>
            <p:nvSpPr>
              <p:cNvPr id="189" name="Freeform 316">
                <a:extLst>
                  <a:ext uri="{FF2B5EF4-FFF2-40B4-BE49-F238E27FC236}">
                    <a16:creationId xmlns:a16="http://schemas.microsoft.com/office/drawing/2014/main" xmlns="" id="{D8D0550D-0FE8-4537-A9E5-3C97B7901B38}"/>
                  </a:ext>
                </a:extLst>
              </p:cNvPr>
              <p:cNvSpPr>
                <a:spLocks/>
              </p:cNvSpPr>
              <p:nvPr/>
            </p:nvSpPr>
            <p:spPr bwMode="auto">
              <a:xfrm>
                <a:off x="998400" y="1330126"/>
                <a:ext cx="585788" cy="585788"/>
              </a:xfrm>
              <a:prstGeom prst="ellipse">
                <a:avLst/>
              </a:prstGeom>
              <a:solidFill>
                <a:srgbClr val="005EB8"/>
              </a:solidFill>
              <a:ln>
                <a:noFill/>
              </a:ln>
            </p:spPr>
            <p:txBody>
              <a:bodyPr vert="horz" wrap="square" lIns="91440" tIns="45720" rIns="91440" bIns="45720" numCol="1" anchor="t" anchorCtr="0" compatLnSpc="1">
                <a:prstTxWarp prst="textNoShape">
                  <a:avLst/>
                </a:prstTxWarp>
              </a:bodyPr>
              <a:lstStyle/>
              <a:p>
                <a:endParaRPr lang="en-US" sz="900" dirty="0"/>
              </a:p>
            </p:txBody>
          </p:sp>
          <p:grpSp>
            <p:nvGrpSpPr>
              <p:cNvPr id="190" name="Group 189">
                <a:extLst>
                  <a:ext uri="{FF2B5EF4-FFF2-40B4-BE49-F238E27FC236}">
                    <a16:creationId xmlns:a16="http://schemas.microsoft.com/office/drawing/2014/main" xmlns="" id="{512A56F0-015C-4FEA-9E65-4D6945C062C5}"/>
                  </a:ext>
                </a:extLst>
              </p:cNvPr>
              <p:cNvGrpSpPr/>
              <p:nvPr/>
            </p:nvGrpSpPr>
            <p:grpSpPr>
              <a:xfrm>
                <a:off x="1101588" y="1447601"/>
                <a:ext cx="379413" cy="350838"/>
                <a:chOff x="1087438" y="1543050"/>
                <a:chExt cx="379413" cy="350838"/>
              </a:xfrm>
            </p:grpSpPr>
            <p:sp>
              <p:nvSpPr>
                <p:cNvPr id="191" name="Freeform 317">
                  <a:extLst>
                    <a:ext uri="{FF2B5EF4-FFF2-40B4-BE49-F238E27FC236}">
                      <a16:creationId xmlns:a16="http://schemas.microsoft.com/office/drawing/2014/main" xmlns="" id="{C4362AB8-90C3-4BF0-9458-A23F421C8F4C}"/>
                    </a:ext>
                  </a:extLst>
                </p:cNvPr>
                <p:cNvSpPr>
                  <a:spLocks/>
                </p:cNvSpPr>
                <p:nvPr/>
              </p:nvSpPr>
              <p:spPr bwMode="auto">
                <a:xfrm>
                  <a:off x="1087438" y="1543050"/>
                  <a:ext cx="306388" cy="252413"/>
                </a:xfrm>
                <a:custGeom>
                  <a:avLst/>
                  <a:gdLst>
                    <a:gd name="T0" fmla="*/ 149 w 193"/>
                    <a:gd name="T1" fmla="*/ 0 h 159"/>
                    <a:gd name="T2" fmla="*/ 129 w 193"/>
                    <a:gd name="T3" fmla="*/ 6 h 159"/>
                    <a:gd name="T4" fmla="*/ 115 w 193"/>
                    <a:gd name="T5" fmla="*/ 19 h 159"/>
                    <a:gd name="T6" fmla="*/ 109 w 193"/>
                    <a:gd name="T7" fmla="*/ 13 h 159"/>
                    <a:gd name="T8" fmla="*/ 95 w 193"/>
                    <a:gd name="T9" fmla="*/ 9 h 159"/>
                    <a:gd name="T10" fmla="*/ 87 w 193"/>
                    <a:gd name="T11" fmla="*/ 9 h 159"/>
                    <a:gd name="T12" fmla="*/ 71 w 193"/>
                    <a:gd name="T13" fmla="*/ 11 h 159"/>
                    <a:gd name="T14" fmla="*/ 58 w 193"/>
                    <a:gd name="T15" fmla="*/ 20 h 159"/>
                    <a:gd name="T16" fmla="*/ 49 w 193"/>
                    <a:gd name="T17" fmla="*/ 35 h 159"/>
                    <a:gd name="T18" fmla="*/ 45 w 193"/>
                    <a:gd name="T19" fmla="*/ 51 h 159"/>
                    <a:gd name="T20" fmla="*/ 45 w 193"/>
                    <a:gd name="T21" fmla="*/ 53 h 159"/>
                    <a:gd name="T22" fmla="*/ 36 w 193"/>
                    <a:gd name="T23" fmla="*/ 55 h 159"/>
                    <a:gd name="T24" fmla="*/ 20 w 193"/>
                    <a:gd name="T25" fmla="*/ 64 h 159"/>
                    <a:gd name="T26" fmla="*/ 7 w 193"/>
                    <a:gd name="T27" fmla="*/ 79 h 159"/>
                    <a:gd name="T28" fmla="*/ 0 w 193"/>
                    <a:gd name="T29" fmla="*/ 95 h 159"/>
                    <a:gd name="T30" fmla="*/ 0 w 193"/>
                    <a:gd name="T31" fmla="*/ 106 h 159"/>
                    <a:gd name="T32" fmla="*/ 3 w 193"/>
                    <a:gd name="T33" fmla="*/ 126 h 159"/>
                    <a:gd name="T34" fmla="*/ 14 w 193"/>
                    <a:gd name="T35" fmla="*/ 143 h 159"/>
                    <a:gd name="T36" fmla="*/ 31 w 193"/>
                    <a:gd name="T37" fmla="*/ 154 h 159"/>
                    <a:gd name="T38" fmla="*/ 53 w 193"/>
                    <a:gd name="T39" fmla="*/ 159 h 159"/>
                    <a:gd name="T40" fmla="*/ 62 w 193"/>
                    <a:gd name="T41" fmla="*/ 157 h 159"/>
                    <a:gd name="T42" fmla="*/ 71 w 193"/>
                    <a:gd name="T43" fmla="*/ 156 h 159"/>
                    <a:gd name="T44" fmla="*/ 56 w 193"/>
                    <a:gd name="T45" fmla="*/ 141 h 159"/>
                    <a:gd name="T46" fmla="*/ 51 w 193"/>
                    <a:gd name="T47" fmla="*/ 119 h 159"/>
                    <a:gd name="T48" fmla="*/ 53 w 193"/>
                    <a:gd name="T49" fmla="*/ 110 h 159"/>
                    <a:gd name="T50" fmla="*/ 60 w 193"/>
                    <a:gd name="T51" fmla="*/ 93 h 159"/>
                    <a:gd name="T52" fmla="*/ 65 w 193"/>
                    <a:gd name="T53" fmla="*/ 86 h 159"/>
                    <a:gd name="T54" fmla="*/ 84 w 193"/>
                    <a:gd name="T55" fmla="*/ 77 h 159"/>
                    <a:gd name="T56" fmla="*/ 86 w 193"/>
                    <a:gd name="T57" fmla="*/ 66 h 159"/>
                    <a:gd name="T58" fmla="*/ 89 w 193"/>
                    <a:gd name="T59" fmla="*/ 59 h 159"/>
                    <a:gd name="T60" fmla="*/ 100 w 193"/>
                    <a:gd name="T61" fmla="*/ 48 h 159"/>
                    <a:gd name="T62" fmla="*/ 106 w 193"/>
                    <a:gd name="T63" fmla="*/ 44 h 159"/>
                    <a:gd name="T64" fmla="*/ 126 w 193"/>
                    <a:gd name="T65" fmla="*/ 39 h 159"/>
                    <a:gd name="T66" fmla="*/ 129 w 193"/>
                    <a:gd name="T67" fmla="*/ 39 h 159"/>
                    <a:gd name="T68" fmla="*/ 140 w 193"/>
                    <a:gd name="T69" fmla="*/ 42 h 159"/>
                    <a:gd name="T70" fmla="*/ 151 w 193"/>
                    <a:gd name="T71" fmla="*/ 48 h 159"/>
                    <a:gd name="T72" fmla="*/ 175 w 193"/>
                    <a:gd name="T73" fmla="*/ 39 h 159"/>
                    <a:gd name="T74" fmla="*/ 184 w 193"/>
                    <a:gd name="T75" fmla="*/ 40 h 159"/>
                    <a:gd name="T76" fmla="*/ 193 w 193"/>
                    <a:gd name="T77" fmla="*/ 42 h 159"/>
                    <a:gd name="T78" fmla="*/ 190 w 193"/>
                    <a:gd name="T79" fmla="*/ 26 h 159"/>
                    <a:gd name="T80" fmla="*/ 179 w 193"/>
                    <a:gd name="T81" fmla="*/ 13 h 159"/>
                    <a:gd name="T82" fmla="*/ 166 w 193"/>
                    <a:gd name="T83" fmla="*/ 4 h 159"/>
                    <a:gd name="T84" fmla="*/ 149 w 193"/>
                    <a:gd name="T85"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3" h="159">
                      <a:moveTo>
                        <a:pt x="149" y="0"/>
                      </a:moveTo>
                      <a:lnTo>
                        <a:pt x="149" y="0"/>
                      </a:lnTo>
                      <a:lnTo>
                        <a:pt x="138" y="2"/>
                      </a:lnTo>
                      <a:lnTo>
                        <a:pt x="129" y="6"/>
                      </a:lnTo>
                      <a:lnTo>
                        <a:pt x="122" y="11"/>
                      </a:lnTo>
                      <a:lnTo>
                        <a:pt x="115" y="19"/>
                      </a:lnTo>
                      <a:lnTo>
                        <a:pt x="115" y="19"/>
                      </a:lnTo>
                      <a:lnTo>
                        <a:pt x="109" y="13"/>
                      </a:lnTo>
                      <a:lnTo>
                        <a:pt x="102" y="11"/>
                      </a:lnTo>
                      <a:lnTo>
                        <a:pt x="95" y="9"/>
                      </a:lnTo>
                      <a:lnTo>
                        <a:pt x="87" y="9"/>
                      </a:lnTo>
                      <a:lnTo>
                        <a:pt x="87" y="9"/>
                      </a:lnTo>
                      <a:lnTo>
                        <a:pt x="80" y="9"/>
                      </a:lnTo>
                      <a:lnTo>
                        <a:pt x="71" y="11"/>
                      </a:lnTo>
                      <a:lnTo>
                        <a:pt x="64" y="15"/>
                      </a:lnTo>
                      <a:lnTo>
                        <a:pt x="58" y="20"/>
                      </a:lnTo>
                      <a:lnTo>
                        <a:pt x="53" y="28"/>
                      </a:lnTo>
                      <a:lnTo>
                        <a:pt x="49" y="35"/>
                      </a:lnTo>
                      <a:lnTo>
                        <a:pt x="47" y="42"/>
                      </a:lnTo>
                      <a:lnTo>
                        <a:pt x="45" y="51"/>
                      </a:lnTo>
                      <a:lnTo>
                        <a:pt x="45" y="51"/>
                      </a:lnTo>
                      <a:lnTo>
                        <a:pt x="45" y="53"/>
                      </a:lnTo>
                      <a:lnTo>
                        <a:pt x="45" y="53"/>
                      </a:lnTo>
                      <a:lnTo>
                        <a:pt x="36" y="55"/>
                      </a:lnTo>
                      <a:lnTo>
                        <a:pt x="27" y="59"/>
                      </a:lnTo>
                      <a:lnTo>
                        <a:pt x="20" y="64"/>
                      </a:lnTo>
                      <a:lnTo>
                        <a:pt x="13" y="70"/>
                      </a:lnTo>
                      <a:lnTo>
                        <a:pt x="7" y="79"/>
                      </a:lnTo>
                      <a:lnTo>
                        <a:pt x="3" y="86"/>
                      </a:lnTo>
                      <a:lnTo>
                        <a:pt x="0" y="95"/>
                      </a:lnTo>
                      <a:lnTo>
                        <a:pt x="0" y="106"/>
                      </a:lnTo>
                      <a:lnTo>
                        <a:pt x="0" y="106"/>
                      </a:lnTo>
                      <a:lnTo>
                        <a:pt x="0" y="117"/>
                      </a:lnTo>
                      <a:lnTo>
                        <a:pt x="3" y="126"/>
                      </a:lnTo>
                      <a:lnTo>
                        <a:pt x="9" y="135"/>
                      </a:lnTo>
                      <a:lnTo>
                        <a:pt x="14" y="143"/>
                      </a:lnTo>
                      <a:lnTo>
                        <a:pt x="22" y="150"/>
                      </a:lnTo>
                      <a:lnTo>
                        <a:pt x="31" y="154"/>
                      </a:lnTo>
                      <a:lnTo>
                        <a:pt x="42" y="157"/>
                      </a:lnTo>
                      <a:lnTo>
                        <a:pt x="53" y="159"/>
                      </a:lnTo>
                      <a:lnTo>
                        <a:pt x="53" y="159"/>
                      </a:lnTo>
                      <a:lnTo>
                        <a:pt x="62" y="157"/>
                      </a:lnTo>
                      <a:lnTo>
                        <a:pt x="71" y="156"/>
                      </a:lnTo>
                      <a:lnTo>
                        <a:pt x="71" y="156"/>
                      </a:lnTo>
                      <a:lnTo>
                        <a:pt x="62" y="148"/>
                      </a:lnTo>
                      <a:lnTo>
                        <a:pt x="56" y="141"/>
                      </a:lnTo>
                      <a:lnTo>
                        <a:pt x="53" y="130"/>
                      </a:lnTo>
                      <a:lnTo>
                        <a:pt x="51" y="119"/>
                      </a:lnTo>
                      <a:lnTo>
                        <a:pt x="51" y="119"/>
                      </a:lnTo>
                      <a:lnTo>
                        <a:pt x="53" y="110"/>
                      </a:lnTo>
                      <a:lnTo>
                        <a:pt x="55" y="101"/>
                      </a:lnTo>
                      <a:lnTo>
                        <a:pt x="60" y="93"/>
                      </a:lnTo>
                      <a:lnTo>
                        <a:pt x="65" y="86"/>
                      </a:lnTo>
                      <a:lnTo>
                        <a:pt x="65" y="86"/>
                      </a:lnTo>
                      <a:lnTo>
                        <a:pt x="75" y="81"/>
                      </a:lnTo>
                      <a:lnTo>
                        <a:pt x="84" y="77"/>
                      </a:lnTo>
                      <a:lnTo>
                        <a:pt x="84" y="77"/>
                      </a:lnTo>
                      <a:lnTo>
                        <a:pt x="86" y="66"/>
                      </a:lnTo>
                      <a:lnTo>
                        <a:pt x="86" y="66"/>
                      </a:lnTo>
                      <a:lnTo>
                        <a:pt x="89" y="59"/>
                      </a:lnTo>
                      <a:lnTo>
                        <a:pt x="95" y="53"/>
                      </a:lnTo>
                      <a:lnTo>
                        <a:pt x="100" y="48"/>
                      </a:lnTo>
                      <a:lnTo>
                        <a:pt x="106" y="44"/>
                      </a:lnTo>
                      <a:lnTo>
                        <a:pt x="106" y="44"/>
                      </a:lnTo>
                      <a:lnTo>
                        <a:pt x="115" y="40"/>
                      </a:lnTo>
                      <a:lnTo>
                        <a:pt x="126" y="39"/>
                      </a:lnTo>
                      <a:lnTo>
                        <a:pt x="126" y="39"/>
                      </a:lnTo>
                      <a:lnTo>
                        <a:pt x="129" y="39"/>
                      </a:lnTo>
                      <a:lnTo>
                        <a:pt x="129" y="39"/>
                      </a:lnTo>
                      <a:lnTo>
                        <a:pt x="140" y="42"/>
                      </a:lnTo>
                      <a:lnTo>
                        <a:pt x="151" y="48"/>
                      </a:lnTo>
                      <a:lnTo>
                        <a:pt x="151" y="48"/>
                      </a:lnTo>
                      <a:lnTo>
                        <a:pt x="162" y="40"/>
                      </a:lnTo>
                      <a:lnTo>
                        <a:pt x="175" y="39"/>
                      </a:lnTo>
                      <a:lnTo>
                        <a:pt x="175" y="39"/>
                      </a:lnTo>
                      <a:lnTo>
                        <a:pt x="184" y="40"/>
                      </a:lnTo>
                      <a:lnTo>
                        <a:pt x="193" y="42"/>
                      </a:lnTo>
                      <a:lnTo>
                        <a:pt x="193" y="42"/>
                      </a:lnTo>
                      <a:lnTo>
                        <a:pt x="191" y="35"/>
                      </a:lnTo>
                      <a:lnTo>
                        <a:pt x="190" y="26"/>
                      </a:lnTo>
                      <a:lnTo>
                        <a:pt x="184" y="19"/>
                      </a:lnTo>
                      <a:lnTo>
                        <a:pt x="179" y="13"/>
                      </a:lnTo>
                      <a:lnTo>
                        <a:pt x="173" y="8"/>
                      </a:lnTo>
                      <a:lnTo>
                        <a:pt x="166" y="4"/>
                      </a:lnTo>
                      <a:lnTo>
                        <a:pt x="159" y="2"/>
                      </a:lnTo>
                      <a:lnTo>
                        <a:pt x="149" y="0"/>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92" name="Freeform 318">
                  <a:extLst>
                    <a:ext uri="{FF2B5EF4-FFF2-40B4-BE49-F238E27FC236}">
                      <a16:creationId xmlns:a16="http://schemas.microsoft.com/office/drawing/2014/main" xmlns="" id="{4FDBBAEF-9DC8-41BE-BFC1-9E1385A5FDE7}"/>
                    </a:ext>
                  </a:extLst>
                </p:cNvPr>
                <p:cNvSpPr>
                  <a:spLocks/>
                </p:cNvSpPr>
                <p:nvPr/>
              </p:nvSpPr>
              <p:spPr bwMode="auto">
                <a:xfrm>
                  <a:off x="1182688" y="1616075"/>
                  <a:ext cx="284163" cy="176213"/>
                </a:xfrm>
                <a:custGeom>
                  <a:avLst/>
                  <a:gdLst>
                    <a:gd name="T0" fmla="*/ 150 w 179"/>
                    <a:gd name="T1" fmla="*/ 36 h 111"/>
                    <a:gd name="T2" fmla="*/ 148 w 179"/>
                    <a:gd name="T3" fmla="*/ 29 h 111"/>
                    <a:gd name="T4" fmla="*/ 142 w 179"/>
                    <a:gd name="T5" fmla="*/ 16 h 111"/>
                    <a:gd name="T6" fmla="*/ 133 w 179"/>
                    <a:gd name="T7" fmla="*/ 5 h 111"/>
                    <a:gd name="T8" fmla="*/ 119 w 179"/>
                    <a:gd name="T9" fmla="*/ 0 h 111"/>
                    <a:gd name="T10" fmla="*/ 111 w 179"/>
                    <a:gd name="T11" fmla="*/ 0 h 111"/>
                    <a:gd name="T12" fmla="*/ 100 w 179"/>
                    <a:gd name="T13" fmla="*/ 2 h 111"/>
                    <a:gd name="T14" fmla="*/ 89 w 179"/>
                    <a:gd name="T15" fmla="*/ 7 h 111"/>
                    <a:gd name="T16" fmla="*/ 68 w 179"/>
                    <a:gd name="T17" fmla="*/ 0 h 111"/>
                    <a:gd name="T18" fmla="*/ 58 w 179"/>
                    <a:gd name="T19" fmla="*/ 0 h 111"/>
                    <a:gd name="T20" fmla="*/ 46 w 179"/>
                    <a:gd name="T21" fmla="*/ 7 h 111"/>
                    <a:gd name="T22" fmla="*/ 36 w 179"/>
                    <a:gd name="T23" fmla="*/ 16 h 111"/>
                    <a:gd name="T24" fmla="*/ 31 w 179"/>
                    <a:gd name="T25" fmla="*/ 29 h 111"/>
                    <a:gd name="T26" fmla="*/ 29 w 179"/>
                    <a:gd name="T27" fmla="*/ 38 h 111"/>
                    <a:gd name="T28" fmla="*/ 24 w 179"/>
                    <a:gd name="T29" fmla="*/ 40 h 111"/>
                    <a:gd name="T30" fmla="*/ 9 w 179"/>
                    <a:gd name="T31" fmla="*/ 51 h 111"/>
                    <a:gd name="T32" fmla="*/ 0 w 179"/>
                    <a:gd name="T33" fmla="*/ 68 h 111"/>
                    <a:gd name="T34" fmla="*/ 0 w 179"/>
                    <a:gd name="T35" fmla="*/ 75 h 111"/>
                    <a:gd name="T36" fmla="*/ 4 w 179"/>
                    <a:gd name="T37" fmla="*/ 88 h 111"/>
                    <a:gd name="T38" fmla="*/ 11 w 179"/>
                    <a:gd name="T39" fmla="*/ 100 h 111"/>
                    <a:gd name="T40" fmla="*/ 22 w 179"/>
                    <a:gd name="T41" fmla="*/ 108 h 111"/>
                    <a:gd name="T42" fmla="*/ 35 w 179"/>
                    <a:gd name="T43" fmla="*/ 111 h 111"/>
                    <a:gd name="T44" fmla="*/ 35 w 179"/>
                    <a:gd name="T45" fmla="*/ 104 h 111"/>
                    <a:gd name="T46" fmla="*/ 35 w 179"/>
                    <a:gd name="T47" fmla="*/ 93 h 111"/>
                    <a:gd name="T48" fmla="*/ 44 w 179"/>
                    <a:gd name="T49" fmla="*/ 73 h 111"/>
                    <a:gd name="T50" fmla="*/ 58 w 179"/>
                    <a:gd name="T51" fmla="*/ 58 h 111"/>
                    <a:gd name="T52" fmla="*/ 78 w 179"/>
                    <a:gd name="T53" fmla="*/ 51 h 111"/>
                    <a:gd name="T54" fmla="*/ 89 w 179"/>
                    <a:gd name="T55" fmla="*/ 49 h 111"/>
                    <a:gd name="T56" fmla="*/ 111 w 179"/>
                    <a:gd name="T57" fmla="*/ 53 h 111"/>
                    <a:gd name="T58" fmla="*/ 128 w 179"/>
                    <a:gd name="T59" fmla="*/ 66 h 111"/>
                    <a:gd name="T60" fmla="*/ 141 w 179"/>
                    <a:gd name="T61" fmla="*/ 82 h 111"/>
                    <a:gd name="T62" fmla="*/ 144 w 179"/>
                    <a:gd name="T63" fmla="*/ 104 h 111"/>
                    <a:gd name="T64" fmla="*/ 144 w 179"/>
                    <a:gd name="T65" fmla="*/ 111 h 111"/>
                    <a:gd name="T66" fmla="*/ 152 w 179"/>
                    <a:gd name="T67" fmla="*/ 110 h 111"/>
                    <a:gd name="T68" fmla="*/ 162 w 179"/>
                    <a:gd name="T69" fmla="*/ 104 h 111"/>
                    <a:gd name="T70" fmla="*/ 172 w 179"/>
                    <a:gd name="T71" fmla="*/ 95 h 111"/>
                    <a:gd name="T72" fmla="*/ 177 w 179"/>
                    <a:gd name="T73" fmla="*/ 82 h 111"/>
                    <a:gd name="T74" fmla="*/ 179 w 179"/>
                    <a:gd name="T75" fmla="*/ 75 h 111"/>
                    <a:gd name="T76" fmla="*/ 175 w 179"/>
                    <a:gd name="T77" fmla="*/ 62 h 111"/>
                    <a:gd name="T78" fmla="*/ 161 w 179"/>
                    <a:gd name="T79" fmla="*/ 42 h 111"/>
                    <a:gd name="T80" fmla="*/ 150 w 179"/>
                    <a:gd name="T81" fmla="*/ 3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111">
                      <a:moveTo>
                        <a:pt x="150" y="38"/>
                      </a:moveTo>
                      <a:lnTo>
                        <a:pt x="150" y="36"/>
                      </a:lnTo>
                      <a:lnTo>
                        <a:pt x="150" y="36"/>
                      </a:lnTo>
                      <a:lnTo>
                        <a:pt x="148" y="29"/>
                      </a:lnTo>
                      <a:lnTo>
                        <a:pt x="146" y="22"/>
                      </a:lnTo>
                      <a:lnTo>
                        <a:pt x="142" y="16"/>
                      </a:lnTo>
                      <a:lnTo>
                        <a:pt x="139" y="11"/>
                      </a:lnTo>
                      <a:lnTo>
                        <a:pt x="133" y="5"/>
                      </a:lnTo>
                      <a:lnTo>
                        <a:pt x="126" y="2"/>
                      </a:lnTo>
                      <a:lnTo>
                        <a:pt x="119" y="0"/>
                      </a:lnTo>
                      <a:lnTo>
                        <a:pt x="111" y="0"/>
                      </a:lnTo>
                      <a:lnTo>
                        <a:pt x="111" y="0"/>
                      </a:lnTo>
                      <a:lnTo>
                        <a:pt x="106" y="0"/>
                      </a:lnTo>
                      <a:lnTo>
                        <a:pt x="100" y="2"/>
                      </a:lnTo>
                      <a:lnTo>
                        <a:pt x="89" y="7"/>
                      </a:lnTo>
                      <a:lnTo>
                        <a:pt x="89" y="7"/>
                      </a:lnTo>
                      <a:lnTo>
                        <a:pt x="78" y="2"/>
                      </a:lnTo>
                      <a:lnTo>
                        <a:pt x="68" y="0"/>
                      </a:lnTo>
                      <a:lnTo>
                        <a:pt x="68" y="0"/>
                      </a:lnTo>
                      <a:lnTo>
                        <a:pt x="58" y="0"/>
                      </a:lnTo>
                      <a:lnTo>
                        <a:pt x="53" y="4"/>
                      </a:lnTo>
                      <a:lnTo>
                        <a:pt x="46" y="7"/>
                      </a:lnTo>
                      <a:lnTo>
                        <a:pt x="40" y="11"/>
                      </a:lnTo>
                      <a:lnTo>
                        <a:pt x="36" y="16"/>
                      </a:lnTo>
                      <a:lnTo>
                        <a:pt x="33" y="22"/>
                      </a:lnTo>
                      <a:lnTo>
                        <a:pt x="31" y="29"/>
                      </a:lnTo>
                      <a:lnTo>
                        <a:pt x="29" y="36"/>
                      </a:lnTo>
                      <a:lnTo>
                        <a:pt x="29" y="38"/>
                      </a:lnTo>
                      <a:lnTo>
                        <a:pt x="29" y="38"/>
                      </a:lnTo>
                      <a:lnTo>
                        <a:pt x="24" y="40"/>
                      </a:lnTo>
                      <a:lnTo>
                        <a:pt x="18" y="42"/>
                      </a:lnTo>
                      <a:lnTo>
                        <a:pt x="9" y="51"/>
                      </a:lnTo>
                      <a:lnTo>
                        <a:pt x="2" y="62"/>
                      </a:lnTo>
                      <a:lnTo>
                        <a:pt x="0" y="68"/>
                      </a:lnTo>
                      <a:lnTo>
                        <a:pt x="0" y="75"/>
                      </a:lnTo>
                      <a:lnTo>
                        <a:pt x="0" y="75"/>
                      </a:lnTo>
                      <a:lnTo>
                        <a:pt x="2" y="82"/>
                      </a:lnTo>
                      <a:lnTo>
                        <a:pt x="4" y="88"/>
                      </a:lnTo>
                      <a:lnTo>
                        <a:pt x="5" y="95"/>
                      </a:lnTo>
                      <a:lnTo>
                        <a:pt x="11" y="100"/>
                      </a:lnTo>
                      <a:lnTo>
                        <a:pt x="15" y="104"/>
                      </a:lnTo>
                      <a:lnTo>
                        <a:pt x="22" y="108"/>
                      </a:lnTo>
                      <a:lnTo>
                        <a:pt x="27" y="110"/>
                      </a:lnTo>
                      <a:lnTo>
                        <a:pt x="35" y="111"/>
                      </a:lnTo>
                      <a:lnTo>
                        <a:pt x="35" y="111"/>
                      </a:lnTo>
                      <a:lnTo>
                        <a:pt x="35" y="104"/>
                      </a:lnTo>
                      <a:lnTo>
                        <a:pt x="35" y="104"/>
                      </a:lnTo>
                      <a:lnTo>
                        <a:pt x="35" y="93"/>
                      </a:lnTo>
                      <a:lnTo>
                        <a:pt x="38" y="82"/>
                      </a:lnTo>
                      <a:lnTo>
                        <a:pt x="44" y="73"/>
                      </a:lnTo>
                      <a:lnTo>
                        <a:pt x="51" y="66"/>
                      </a:lnTo>
                      <a:lnTo>
                        <a:pt x="58" y="58"/>
                      </a:lnTo>
                      <a:lnTo>
                        <a:pt x="68" y="53"/>
                      </a:lnTo>
                      <a:lnTo>
                        <a:pt x="78" y="51"/>
                      </a:lnTo>
                      <a:lnTo>
                        <a:pt x="89" y="49"/>
                      </a:lnTo>
                      <a:lnTo>
                        <a:pt x="89" y="49"/>
                      </a:lnTo>
                      <a:lnTo>
                        <a:pt x="100" y="51"/>
                      </a:lnTo>
                      <a:lnTo>
                        <a:pt x="111" y="53"/>
                      </a:lnTo>
                      <a:lnTo>
                        <a:pt x="120" y="58"/>
                      </a:lnTo>
                      <a:lnTo>
                        <a:pt x="128" y="66"/>
                      </a:lnTo>
                      <a:lnTo>
                        <a:pt x="135" y="73"/>
                      </a:lnTo>
                      <a:lnTo>
                        <a:pt x="141" y="82"/>
                      </a:lnTo>
                      <a:lnTo>
                        <a:pt x="142" y="93"/>
                      </a:lnTo>
                      <a:lnTo>
                        <a:pt x="144" y="104"/>
                      </a:lnTo>
                      <a:lnTo>
                        <a:pt x="144" y="104"/>
                      </a:lnTo>
                      <a:lnTo>
                        <a:pt x="144" y="111"/>
                      </a:lnTo>
                      <a:lnTo>
                        <a:pt x="144" y="111"/>
                      </a:lnTo>
                      <a:lnTo>
                        <a:pt x="152" y="110"/>
                      </a:lnTo>
                      <a:lnTo>
                        <a:pt x="157" y="108"/>
                      </a:lnTo>
                      <a:lnTo>
                        <a:pt x="162" y="104"/>
                      </a:lnTo>
                      <a:lnTo>
                        <a:pt x="168" y="100"/>
                      </a:lnTo>
                      <a:lnTo>
                        <a:pt x="172" y="95"/>
                      </a:lnTo>
                      <a:lnTo>
                        <a:pt x="175" y="88"/>
                      </a:lnTo>
                      <a:lnTo>
                        <a:pt x="177" y="82"/>
                      </a:lnTo>
                      <a:lnTo>
                        <a:pt x="179" y="75"/>
                      </a:lnTo>
                      <a:lnTo>
                        <a:pt x="179" y="75"/>
                      </a:lnTo>
                      <a:lnTo>
                        <a:pt x="177" y="68"/>
                      </a:lnTo>
                      <a:lnTo>
                        <a:pt x="175" y="62"/>
                      </a:lnTo>
                      <a:lnTo>
                        <a:pt x="170" y="51"/>
                      </a:lnTo>
                      <a:lnTo>
                        <a:pt x="161" y="42"/>
                      </a:lnTo>
                      <a:lnTo>
                        <a:pt x="155" y="40"/>
                      </a:lnTo>
                      <a:lnTo>
                        <a:pt x="150" y="38"/>
                      </a:lnTo>
                      <a:lnTo>
                        <a:pt x="15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93" name="Freeform 319">
                  <a:extLst>
                    <a:ext uri="{FF2B5EF4-FFF2-40B4-BE49-F238E27FC236}">
                      <a16:creationId xmlns:a16="http://schemas.microsoft.com/office/drawing/2014/main" xmlns="" id="{B01650CE-DCFD-4143-AA33-4FA8A0043A87}"/>
                    </a:ext>
                  </a:extLst>
                </p:cNvPr>
                <p:cNvSpPr>
                  <a:spLocks noEditPoints="1"/>
                </p:cNvSpPr>
                <p:nvPr/>
              </p:nvSpPr>
              <p:spPr bwMode="auto">
                <a:xfrm>
                  <a:off x="1266826" y="1720850"/>
                  <a:ext cx="115888" cy="173038"/>
                </a:xfrm>
                <a:custGeom>
                  <a:avLst/>
                  <a:gdLst>
                    <a:gd name="T0" fmla="*/ 44 w 73"/>
                    <a:gd name="T1" fmla="*/ 56 h 109"/>
                    <a:gd name="T2" fmla="*/ 44 w 73"/>
                    <a:gd name="T3" fmla="*/ 33 h 109"/>
                    <a:gd name="T4" fmla="*/ 38 w 73"/>
                    <a:gd name="T5" fmla="*/ 25 h 109"/>
                    <a:gd name="T6" fmla="*/ 31 w 73"/>
                    <a:gd name="T7" fmla="*/ 25 h 109"/>
                    <a:gd name="T8" fmla="*/ 27 w 73"/>
                    <a:gd name="T9" fmla="*/ 33 h 109"/>
                    <a:gd name="T10" fmla="*/ 27 w 73"/>
                    <a:gd name="T11" fmla="*/ 80 h 109"/>
                    <a:gd name="T12" fmla="*/ 16 w 73"/>
                    <a:gd name="T13" fmla="*/ 69 h 109"/>
                    <a:gd name="T14" fmla="*/ 7 w 73"/>
                    <a:gd name="T15" fmla="*/ 69 h 109"/>
                    <a:gd name="T16" fmla="*/ 4 w 73"/>
                    <a:gd name="T17" fmla="*/ 75 h 109"/>
                    <a:gd name="T18" fmla="*/ 25 w 73"/>
                    <a:gd name="T19" fmla="*/ 109 h 109"/>
                    <a:gd name="T20" fmla="*/ 27 w 73"/>
                    <a:gd name="T21" fmla="*/ 109 h 109"/>
                    <a:gd name="T22" fmla="*/ 64 w 73"/>
                    <a:gd name="T23" fmla="*/ 107 h 109"/>
                    <a:gd name="T24" fmla="*/ 73 w 73"/>
                    <a:gd name="T25" fmla="*/ 75 h 109"/>
                    <a:gd name="T26" fmla="*/ 20 w 73"/>
                    <a:gd name="T27" fmla="*/ 20 h 109"/>
                    <a:gd name="T28" fmla="*/ 24 w 73"/>
                    <a:gd name="T29" fmla="*/ 20 h 109"/>
                    <a:gd name="T30" fmla="*/ 24 w 73"/>
                    <a:gd name="T31" fmla="*/ 18 h 109"/>
                    <a:gd name="T32" fmla="*/ 15 w 73"/>
                    <a:gd name="T33" fmla="*/ 7 h 109"/>
                    <a:gd name="T34" fmla="*/ 13 w 73"/>
                    <a:gd name="T35" fmla="*/ 7 h 109"/>
                    <a:gd name="T36" fmla="*/ 20 w 73"/>
                    <a:gd name="T37" fmla="*/ 20 h 109"/>
                    <a:gd name="T38" fmla="*/ 5 w 73"/>
                    <a:gd name="T39" fmla="*/ 47 h 109"/>
                    <a:gd name="T40" fmla="*/ 5 w 73"/>
                    <a:gd name="T41" fmla="*/ 51 h 109"/>
                    <a:gd name="T42" fmla="*/ 7 w 73"/>
                    <a:gd name="T43" fmla="*/ 51 h 109"/>
                    <a:gd name="T44" fmla="*/ 18 w 73"/>
                    <a:gd name="T45" fmla="*/ 45 h 109"/>
                    <a:gd name="T46" fmla="*/ 20 w 73"/>
                    <a:gd name="T47" fmla="*/ 42 h 109"/>
                    <a:gd name="T48" fmla="*/ 16 w 73"/>
                    <a:gd name="T49" fmla="*/ 42 h 109"/>
                    <a:gd name="T50" fmla="*/ 18 w 73"/>
                    <a:gd name="T51" fmla="*/ 31 h 109"/>
                    <a:gd name="T52" fmla="*/ 16 w 73"/>
                    <a:gd name="T53" fmla="*/ 27 h 109"/>
                    <a:gd name="T54" fmla="*/ 4 w 73"/>
                    <a:gd name="T55" fmla="*/ 25 h 109"/>
                    <a:gd name="T56" fmla="*/ 2 w 73"/>
                    <a:gd name="T57" fmla="*/ 31 h 109"/>
                    <a:gd name="T58" fmla="*/ 35 w 73"/>
                    <a:gd name="T59" fmla="*/ 16 h 109"/>
                    <a:gd name="T60" fmla="*/ 36 w 73"/>
                    <a:gd name="T61" fmla="*/ 14 h 109"/>
                    <a:gd name="T62" fmla="*/ 36 w 73"/>
                    <a:gd name="T63" fmla="*/ 0 h 109"/>
                    <a:gd name="T64" fmla="*/ 33 w 73"/>
                    <a:gd name="T65" fmla="*/ 0 h 109"/>
                    <a:gd name="T66" fmla="*/ 33 w 73"/>
                    <a:gd name="T67" fmla="*/ 14 h 109"/>
                    <a:gd name="T68" fmla="*/ 51 w 73"/>
                    <a:gd name="T69" fmla="*/ 31 h 109"/>
                    <a:gd name="T70" fmla="*/ 53 w 73"/>
                    <a:gd name="T71" fmla="*/ 33 h 109"/>
                    <a:gd name="T72" fmla="*/ 67 w 73"/>
                    <a:gd name="T73" fmla="*/ 31 h 109"/>
                    <a:gd name="T74" fmla="*/ 67 w 73"/>
                    <a:gd name="T75" fmla="*/ 27 h 109"/>
                    <a:gd name="T76" fmla="*/ 66 w 73"/>
                    <a:gd name="T77" fmla="*/ 25 h 109"/>
                    <a:gd name="T78" fmla="*/ 51 w 73"/>
                    <a:gd name="T79" fmla="*/ 31 h 109"/>
                    <a:gd name="T80" fmla="*/ 51 w 73"/>
                    <a:gd name="T81" fmla="*/ 40 h 109"/>
                    <a:gd name="T82" fmla="*/ 49 w 73"/>
                    <a:gd name="T83" fmla="*/ 44 h 109"/>
                    <a:gd name="T84" fmla="*/ 62 w 73"/>
                    <a:gd name="T85" fmla="*/ 51 h 109"/>
                    <a:gd name="T86" fmla="*/ 64 w 73"/>
                    <a:gd name="T87" fmla="*/ 51 h 109"/>
                    <a:gd name="T88" fmla="*/ 64 w 73"/>
                    <a:gd name="T89" fmla="*/ 49 h 109"/>
                    <a:gd name="T90" fmla="*/ 47 w 73"/>
                    <a:gd name="T91" fmla="*/ 22 h 109"/>
                    <a:gd name="T92" fmla="*/ 49 w 73"/>
                    <a:gd name="T93" fmla="*/ 20 h 109"/>
                    <a:gd name="T94" fmla="*/ 58 w 73"/>
                    <a:gd name="T95" fmla="*/ 9 h 109"/>
                    <a:gd name="T96" fmla="*/ 55 w 73"/>
                    <a:gd name="T97" fmla="*/ 7 h 109"/>
                    <a:gd name="T98" fmla="*/ 46 w 73"/>
                    <a:gd name="T99" fmla="*/ 18 h 109"/>
                    <a:gd name="T100" fmla="*/ 46 w 73"/>
                    <a:gd name="T101" fmla="*/ 2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3" h="109">
                      <a:moveTo>
                        <a:pt x="71" y="73"/>
                      </a:moveTo>
                      <a:lnTo>
                        <a:pt x="71" y="73"/>
                      </a:lnTo>
                      <a:lnTo>
                        <a:pt x="44" y="56"/>
                      </a:lnTo>
                      <a:lnTo>
                        <a:pt x="44" y="56"/>
                      </a:lnTo>
                      <a:lnTo>
                        <a:pt x="44" y="33"/>
                      </a:lnTo>
                      <a:lnTo>
                        <a:pt x="44" y="33"/>
                      </a:lnTo>
                      <a:lnTo>
                        <a:pt x="42" y="29"/>
                      </a:lnTo>
                      <a:lnTo>
                        <a:pt x="40" y="27"/>
                      </a:lnTo>
                      <a:lnTo>
                        <a:pt x="38" y="25"/>
                      </a:lnTo>
                      <a:lnTo>
                        <a:pt x="35" y="25"/>
                      </a:lnTo>
                      <a:lnTo>
                        <a:pt x="35" y="25"/>
                      </a:lnTo>
                      <a:lnTo>
                        <a:pt x="31" y="25"/>
                      </a:lnTo>
                      <a:lnTo>
                        <a:pt x="29" y="27"/>
                      </a:lnTo>
                      <a:lnTo>
                        <a:pt x="27" y="29"/>
                      </a:lnTo>
                      <a:lnTo>
                        <a:pt x="27" y="33"/>
                      </a:lnTo>
                      <a:lnTo>
                        <a:pt x="27" y="33"/>
                      </a:lnTo>
                      <a:lnTo>
                        <a:pt x="27" y="80"/>
                      </a:lnTo>
                      <a:lnTo>
                        <a:pt x="27" y="80"/>
                      </a:lnTo>
                      <a:lnTo>
                        <a:pt x="18" y="71"/>
                      </a:lnTo>
                      <a:lnTo>
                        <a:pt x="18" y="71"/>
                      </a:lnTo>
                      <a:lnTo>
                        <a:pt x="16" y="69"/>
                      </a:lnTo>
                      <a:lnTo>
                        <a:pt x="13" y="67"/>
                      </a:lnTo>
                      <a:lnTo>
                        <a:pt x="11" y="67"/>
                      </a:lnTo>
                      <a:lnTo>
                        <a:pt x="7" y="69"/>
                      </a:lnTo>
                      <a:lnTo>
                        <a:pt x="7" y="69"/>
                      </a:lnTo>
                      <a:lnTo>
                        <a:pt x="5" y="71"/>
                      </a:lnTo>
                      <a:lnTo>
                        <a:pt x="4" y="75"/>
                      </a:lnTo>
                      <a:lnTo>
                        <a:pt x="4" y="80"/>
                      </a:lnTo>
                      <a:lnTo>
                        <a:pt x="4" y="80"/>
                      </a:lnTo>
                      <a:lnTo>
                        <a:pt x="25" y="109"/>
                      </a:lnTo>
                      <a:lnTo>
                        <a:pt x="25" y="109"/>
                      </a:lnTo>
                      <a:lnTo>
                        <a:pt x="27" y="109"/>
                      </a:lnTo>
                      <a:lnTo>
                        <a:pt x="27" y="109"/>
                      </a:lnTo>
                      <a:lnTo>
                        <a:pt x="62" y="109"/>
                      </a:lnTo>
                      <a:lnTo>
                        <a:pt x="62" y="109"/>
                      </a:lnTo>
                      <a:lnTo>
                        <a:pt x="64" y="107"/>
                      </a:lnTo>
                      <a:lnTo>
                        <a:pt x="64" y="107"/>
                      </a:lnTo>
                      <a:lnTo>
                        <a:pt x="73" y="75"/>
                      </a:lnTo>
                      <a:lnTo>
                        <a:pt x="73" y="75"/>
                      </a:lnTo>
                      <a:lnTo>
                        <a:pt x="71" y="73"/>
                      </a:lnTo>
                      <a:close/>
                      <a:moveTo>
                        <a:pt x="20" y="20"/>
                      </a:moveTo>
                      <a:lnTo>
                        <a:pt x="20" y="20"/>
                      </a:lnTo>
                      <a:lnTo>
                        <a:pt x="24" y="22"/>
                      </a:lnTo>
                      <a:lnTo>
                        <a:pt x="24" y="22"/>
                      </a:lnTo>
                      <a:lnTo>
                        <a:pt x="24" y="20"/>
                      </a:lnTo>
                      <a:lnTo>
                        <a:pt x="24" y="20"/>
                      </a:lnTo>
                      <a:lnTo>
                        <a:pt x="24" y="18"/>
                      </a:lnTo>
                      <a:lnTo>
                        <a:pt x="24" y="18"/>
                      </a:lnTo>
                      <a:lnTo>
                        <a:pt x="24" y="18"/>
                      </a:lnTo>
                      <a:lnTo>
                        <a:pt x="15" y="7"/>
                      </a:lnTo>
                      <a:lnTo>
                        <a:pt x="15" y="7"/>
                      </a:lnTo>
                      <a:lnTo>
                        <a:pt x="15" y="7"/>
                      </a:lnTo>
                      <a:lnTo>
                        <a:pt x="13" y="7"/>
                      </a:lnTo>
                      <a:lnTo>
                        <a:pt x="13" y="7"/>
                      </a:lnTo>
                      <a:lnTo>
                        <a:pt x="13" y="9"/>
                      </a:lnTo>
                      <a:lnTo>
                        <a:pt x="13" y="11"/>
                      </a:lnTo>
                      <a:lnTo>
                        <a:pt x="20" y="20"/>
                      </a:lnTo>
                      <a:close/>
                      <a:moveTo>
                        <a:pt x="16" y="42"/>
                      </a:moveTo>
                      <a:lnTo>
                        <a:pt x="16" y="42"/>
                      </a:lnTo>
                      <a:lnTo>
                        <a:pt x="5" y="47"/>
                      </a:lnTo>
                      <a:lnTo>
                        <a:pt x="5" y="47"/>
                      </a:lnTo>
                      <a:lnTo>
                        <a:pt x="5" y="49"/>
                      </a:lnTo>
                      <a:lnTo>
                        <a:pt x="5" y="51"/>
                      </a:lnTo>
                      <a:lnTo>
                        <a:pt x="5" y="51"/>
                      </a:lnTo>
                      <a:lnTo>
                        <a:pt x="5" y="51"/>
                      </a:lnTo>
                      <a:lnTo>
                        <a:pt x="7" y="51"/>
                      </a:lnTo>
                      <a:lnTo>
                        <a:pt x="7" y="51"/>
                      </a:lnTo>
                      <a:lnTo>
                        <a:pt x="7" y="51"/>
                      </a:lnTo>
                      <a:lnTo>
                        <a:pt x="18" y="45"/>
                      </a:lnTo>
                      <a:lnTo>
                        <a:pt x="18" y="45"/>
                      </a:lnTo>
                      <a:lnTo>
                        <a:pt x="20" y="44"/>
                      </a:lnTo>
                      <a:lnTo>
                        <a:pt x="20" y="42"/>
                      </a:lnTo>
                      <a:lnTo>
                        <a:pt x="20" y="42"/>
                      </a:lnTo>
                      <a:lnTo>
                        <a:pt x="18" y="40"/>
                      </a:lnTo>
                      <a:lnTo>
                        <a:pt x="16" y="42"/>
                      </a:lnTo>
                      <a:close/>
                      <a:moveTo>
                        <a:pt x="15" y="33"/>
                      </a:moveTo>
                      <a:lnTo>
                        <a:pt x="15" y="33"/>
                      </a:lnTo>
                      <a:lnTo>
                        <a:pt x="18" y="31"/>
                      </a:lnTo>
                      <a:lnTo>
                        <a:pt x="18" y="31"/>
                      </a:lnTo>
                      <a:lnTo>
                        <a:pt x="18" y="31"/>
                      </a:lnTo>
                      <a:lnTo>
                        <a:pt x="16" y="27"/>
                      </a:lnTo>
                      <a:lnTo>
                        <a:pt x="16" y="27"/>
                      </a:lnTo>
                      <a:lnTo>
                        <a:pt x="4" y="25"/>
                      </a:lnTo>
                      <a:lnTo>
                        <a:pt x="4" y="25"/>
                      </a:lnTo>
                      <a:lnTo>
                        <a:pt x="0" y="27"/>
                      </a:lnTo>
                      <a:lnTo>
                        <a:pt x="0" y="27"/>
                      </a:lnTo>
                      <a:lnTo>
                        <a:pt x="2" y="31"/>
                      </a:lnTo>
                      <a:lnTo>
                        <a:pt x="2" y="31"/>
                      </a:lnTo>
                      <a:lnTo>
                        <a:pt x="15" y="33"/>
                      </a:lnTo>
                      <a:close/>
                      <a:moveTo>
                        <a:pt x="35" y="16"/>
                      </a:moveTo>
                      <a:lnTo>
                        <a:pt x="35" y="16"/>
                      </a:lnTo>
                      <a:lnTo>
                        <a:pt x="36" y="14"/>
                      </a:lnTo>
                      <a:lnTo>
                        <a:pt x="36" y="14"/>
                      </a:lnTo>
                      <a:lnTo>
                        <a:pt x="36" y="2"/>
                      </a:lnTo>
                      <a:lnTo>
                        <a:pt x="36" y="2"/>
                      </a:lnTo>
                      <a:lnTo>
                        <a:pt x="36" y="0"/>
                      </a:lnTo>
                      <a:lnTo>
                        <a:pt x="35" y="0"/>
                      </a:lnTo>
                      <a:lnTo>
                        <a:pt x="35" y="0"/>
                      </a:lnTo>
                      <a:lnTo>
                        <a:pt x="33" y="0"/>
                      </a:lnTo>
                      <a:lnTo>
                        <a:pt x="33" y="2"/>
                      </a:lnTo>
                      <a:lnTo>
                        <a:pt x="33" y="2"/>
                      </a:lnTo>
                      <a:lnTo>
                        <a:pt x="33" y="14"/>
                      </a:lnTo>
                      <a:lnTo>
                        <a:pt x="33" y="14"/>
                      </a:lnTo>
                      <a:lnTo>
                        <a:pt x="35" y="16"/>
                      </a:lnTo>
                      <a:close/>
                      <a:moveTo>
                        <a:pt x="51" y="31"/>
                      </a:moveTo>
                      <a:lnTo>
                        <a:pt x="51" y="31"/>
                      </a:lnTo>
                      <a:lnTo>
                        <a:pt x="53" y="33"/>
                      </a:lnTo>
                      <a:lnTo>
                        <a:pt x="53" y="33"/>
                      </a:lnTo>
                      <a:lnTo>
                        <a:pt x="55" y="33"/>
                      </a:lnTo>
                      <a:lnTo>
                        <a:pt x="55" y="33"/>
                      </a:lnTo>
                      <a:lnTo>
                        <a:pt x="67" y="31"/>
                      </a:lnTo>
                      <a:lnTo>
                        <a:pt x="67" y="31"/>
                      </a:lnTo>
                      <a:lnTo>
                        <a:pt x="67" y="29"/>
                      </a:lnTo>
                      <a:lnTo>
                        <a:pt x="67" y="27"/>
                      </a:lnTo>
                      <a:lnTo>
                        <a:pt x="67" y="27"/>
                      </a:lnTo>
                      <a:lnTo>
                        <a:pt x="66" y="25"/>
                      </a:lnTo>
                      <a:lnTo>
                        <a:pt x="66" y="25"/>
                      </a:lnTo>
                      <a:lnTo>
                        <a:pt x="53" y="27"/>
                      </a:lnTo>
                      <a:lnTo>
                        <a:pt x="53" y="27"/>
                      </a:lnTo>
                      <a:lnTo>
                        <a:pt x="51" y="31"/>
                      </a:lnTo>
                      <a:close/>
                      <a:moveTo>
                        <a:pt x="53" y="42"/>
                      </a:moveTo>
                      <a:lnTo>
                        <a:pt x="53" y="42"/>
                      </a:lnTo>
                      <a:lnTo>
                        <a:pt x="51" y="40"/>
                      </a:lnTo>
                      <a:lnTo>
                        <a:pt x="49" y="42"/>
                      </a:lnTo>
                      <a:lnTo>
                        <a:pt x="49" y="42"/>
                      </a:lnTo>
                      <a:lnTo>
                        <a:pt x="49" y="44"/>
                      </a:lnTo>
                      <a:lnTo>
                        <a:pt x="51" y="45"/>
                      </a:lnTo>
                      <a:lnTo>
                        <a:pt x="51" y="45"/>
                      </a:lnTo>
                      <a:lnTo>
                        <a:pt x="62" y="51"/>
                      </a:lnTo>
                      <a:lnTo>
                        <a:pt x="62" y="51"/>
                      </a:lnTo>
                      <a:lnTo>
                        <a:pt x="62" y="51"/>
                      </a:lnTo>
                      <a:lnTo>
                        <a:pt x="64" y="51"/>
                      </a:lnTo>
                      <a:lnTo>
                        <a:pt x="64" y="51"/>
                      </a:lnTo>
                      <a:lnTo>
                        <a:pt x="64" y="51"/>
                      </a:lnTo>
                      <a:lnTo>
                        <a:pt x="64" y="49"/>
                      </a:lnTo>
                      <a:lnTo>
                        <a:pt x="64" y="47"/>
                      </a:lnTo>
                      <a:lnTo>
                        <a:pt x="53" y="42"/>
                      </a:lnTo>
                      <a:close/>
                      <a:moveTo>
                        <a:pt x="47" y="22"/>
                      </a:moveTo>
                      <a:lnTo>
                        <a:pt x="47" y="22"/>
                      </a:lnTo>
                      <a:lnTo>
                        <a:pt x="49" y="20"/>
                      </a:lnTo>
                      <a:lnTo>
                        <a:pt x="49" y="20"/>
                      </a:lnTo>
                      <a:lnTo>
                        <a:pt x="57" y="11"/>
                      </a:lnTo>
                      <a:lnTo>
                        <a:pt x="57" y="11"/>
                      </a:lnTo>
                      <a:lnTo>
                        <a:pt x="58" y="9"/>
                      </a:lnTo>
                      <a:lnTo>
                        <a:pt x="57" y="7"/>
                      </a:lnTo>
                      <a:lnTo>
                        <a:pt x="57" y="7"/>
                      </a:lnTo>
                      <a:lnTo>
                        <a:pt x="55" y="7"/>
                      </a:lnTo>
                      <a:lnTo>
                        <a:pt x="55" y="7"/>
                      </a:lnTo>
                      <a:lnTo>
                        <a:pt x="55" y="7"/>
                      </a:lnTo>
                      <a:lnTo>
                        <a:pt x="46" y="18"/>
                      </a:lnTo>
                      <a:lnTo>
                        <a:pt x="46" y="18"/>
                      </a:lnTo>
                      <a:lnTo>
                        <a:pt x="46" y="18"/>
                      </a:lnTo>
                      <a:lnTo>
                        <a:pt x="46" y="20"/>
                      </a:lnTo>
                      <a:lnTo>
                        <a:pt x="46" y="20"/>
                      </a:lnTo>
                      <a:lnTo>
                        <a:pt x="47" y="22"/>
                      </a:lnTo>
                      <a:close/>
                    </a:path>
                  </a:pathLst>
                </a:custGeom>
                <a:solidFill>
                  <a:srgbClr val="FFC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94" name="Freeform 320">
                  <a:extLst>
                    <a:ext uri="{FF2B5EF4-FFF2-40B4-BE49-F238E27FC236}">
                      <a16:creationId xmlns:a16="http://schemas.microsoft.com/office/drawing/2014/main" xmlns="" id="{2831B221-FD74-4A23-8D04-C15244E5BDB1}"/>
                    </a:ext>
                  </a:extLst>
                </p:cNvPr>
                <p:cNvSpPr>
                  <a:spLocks/>
                </p:cNvSpPr>
                <p:nvPr/>
              </p:nvSpPr>
              <p:spPr bwMode="auto">
                <a:xfrm>
                  <a:off x="1273176" y="1760538"/>
                  <a:ext cx="109538" cy="133350"/>
                </a:xfrm>
                <a:custGeom>
                  <a:avLst/>
                  <a:gdLst>
                    <a:gd name="T0" fmla="*/ 67 w 69"/>
                    <a:gd name="T1" fmla="*/ 48 h 84"/>
                    <a:gd name="T2" fmla="*/ 67 w 69"/>
                    <a:gd name="T3" fmla="*/ 48 h 84"/>
                    <a:gd name="T4" fmla="*/ 40 w 69"/>
                    <a:gd name="T5" fmla="*/ 31 h 84"/>
                    <a:gd name="T6" fmla="*/ 40 w 69"/>
                    <a:gd name="T7" fmla="*/ 31 h 84"/>
                    <a:gd name="T8" fmla="*/ 40 w 69"/>
                    <a:gd name="T9" fmla="*/ 8 h 84"/>
                    <a:gd name="T10" fmla="*/ 40 w 69"/>
                    <a:gd name="T11" fmla="*/ 8 h 84"/>
                    <a:gd name="T12" fmla="*/ 38 w 69"/>
                    <a:gd name="T13" fmla="*/ 4 h 84"/>
                    <a:gd name="T14" fmla="*/ 36 w 69"/>
                    <a:gd name="T15" fmla="*/ 2 h 84"/>
                    <a:gd name="T16" fmla="*/ 34 w 69"/>
                    <a:gd name="T17" fmla="*/ 0 h 84"/>
                    <a:gd name="T18" fmla="*/ 31 w 69"/>
                    <a:gd name="T19" fmla="*/ 0 h 84"/>
                    <a:gd name="T20" fmla="*/ 31 w 69"/>
                    <a:gd name="T21" fmla="*/ 0 h 84"/>
                    <a:gd name="T22" fmla="*/ 27 w 69"/>
                    <a:gd name="T23" fmla="*/ 0 h 84"/>
                    <a:gd name="T24" fmla="*/ 25 w 69"/>
                    <a:gd name="T25" fmla="*/ 2 h 84"/>
                    <a:gd name="T26" fmla="*/ 23 w 69"/>
                    <a:gd name="T27" fmla="*/ 4 h 84"/>
                    <a:gd name="T28" fmla="*/ 23 w 69"/>
                    <a:gd name="T29" fmla="*/ 8 h 84"/>
                    <a:gd name="T30" fmla="*/ 23 w 69"/>
                    <a:gd name="T31" fmla="*/ 8 h 84"/>
                    <a:gd name="T32" fmla="*/ 23 w 69"/>
                    <a:gd name="T33" fmla="*/ 55 h 84"/>
                    <a:gd name="T34" fmla="*/ 23 w 69"/>
                    <a:gd name="T35" fmla="*/ 55 h 84"/>
                    <a:gd name="T36" fmla="*/ 14 w 69"/>
                    <a:gd name="T37" fmla="*/ 46 h 84"/>
                    <a:gd name="T38" fmla="*/ 14 w 69"/>
                    <a:gd name="T39" fmla="*/ 46 h 84"/>
                    <a:gd name="T40" fmla="*/ 12 w 69"/>
                    <a:gd name="T41" fmla="*/ 44 h 84"/>
                    <a:gd name="T42" fmla="*/ 9 w 69"/>
                    <a:gd name="T43" fmla="*/ 42 h 84"/>
                    <a:gd name="T44" fmla="*/ 7 w 69"/>
                    <a:gd name="T45" fmla="*/ 42 h 84"/>
                    <a:gd name="T46" fmla="*/ 3 w 69"/>
                    <a:gd name="T47" fmla="*/ 44 h 84"/>
                    <a:gd name="T48" fmla="*/ 3 w 69"/>
                    <a:gd name="T49" fmla="*/ 44 h 84"/>
                    <a:gd name="T50" fmla="*/ 1 w 69"/>
                    <a:gd name="T51" fmla="*/ 46 h 84"/>
                    <a:gd name="T52" fmla="*/ 0 w 69"/>
                    <a:gd name="T53" fmla="*/ 50 h 84"/>
                    <a:gd name="T54" fmla="*/ 0 w 69"/>
                    <a:gd name="T55" fmla="*/ 55 h 84"/>
                    <a:gd name="T56" fmla="*/ 0 w 69"/>
                    <a:gd name="T57" fmla="*/ 55 h 84"/>
                    <a:gd name="T58" fmla="*/ 21 w 69"/>
                    <a:gd name="T59" fmla="*/ 84 h 84"/>
                    <a:gd name="T60" fmla="*/ 21 w 69"/>
                    <a:gd name="T61" fmla="*/ 84 h 84"/>
                    <a:gd name="T62" fmla="*/ 23 w 69"/>
                    <a:gd name="T63" fmla="*/ 84 h 84"/>
                    <a:gd name="T64" fmla="*/ 23 w 69"/>
                    <a:gd name="T65" fmla="*/ 84 h 84"/>
                    <a:gd name="T66" fmla="*/ 58 w 69"/>
                    <a:gd name="T67" fmla="*/ 84 h 84"/>
                    <a:gd name="T68" fmla="*/ 58 w 69"/>
                    <a:gd name="T69" fmla="*/ 84 h 84"/>
                    <a:gd name="T70" fmla="*/ 60 w 69"/>
                    <a:gd name="T71" fmla="*/ 82 h 84"/>
                    <a:gd name="T72" fmla="*/ 60 w 69"/>
                    <a:gd name="T73" fmla="*/ 82 h 84"/>
                    <a:gd name="T74" fmla="*/ 69 w 69"/>
                    <a:gd name="T75" fmla="*/ 50 h 84"/>
                    <a:gd name="T76" fmla="*/ 69 w 69"/>
                    <a:gd name="T77" fmla="*/ 50 h 84"/>
                    <a:gd name="T78" fmla="*/ 67 w 69"/>
                    <a:gd name="T79" fmla="*/ 4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 h="84">
                      <a:moveTo>
                        <a:pt x="67" y="48"/>
                      </a:moveTo>
                      <a:lnTo>
                        <a:pt x="67" y="48"/>
                      </a:lnTo>
                      <a:lnTo>
                        <a:pt x="40" y="31"/>
                      </a:lnTo>
                      <a:lnTo>
                        <a:pt x="40" y="31"/>
                      </a:lnTo>
                      <a:lnTo>
                        <a:pt x="40" y="8"/>
                      </a:lnTo>
                      <a:lnTo>
                        <a:pt x="40" y="8"/>
                      </a:lnTo>
                      <a:lnTo>
                        <a:pt x="38" y="4"/>
                      </a:lnTo>
                      <a:lnTo>
                        <a:pt x="36" y="2"/>
                      </a:lnTo>
                      <a:lnTo>
                        <a:pt x="34" y="0"/>
                      </a:lnTo>
                      <a:lnTo>
                        <a:pt x="31" y="0"/>
                      </a:lnTo>
                      <a:lnTo>
                        <a:pt x="31" y="0"/>
                      </a:lnTo>
                      <a:lnTo>
                        <a:pt x="27" y="0"/>
                      </a:lnTo>
                      <a:lnTo>
                        <a:pt x="25" y="2"/>
                      </a:lnTo>
                      <a:lnTo>
                        <a:pt x="23" y="4"/>
                      </a:lnTo>
                      <a:lnTo>
                        <a:pt x="23" y="8"/>
                      </a:lnTo>
                      <a:lnTo>
                        <a:pt x="23" y="8"/>
                      </a:lnTo>
                      <a:lnTo>
                        <a:pt x="23" y="55"/>
                      </a:lnTo>
                      <a:lnTo>
                        <a:pt x="23" y="55"/>
                      </a:lnTo>
                      <a:lnTo>
                        <a:pt x="14" y="46"/>
                      </a:lnTo>
                      <a:lnTo>
                        <a:pt x="14" y="46"/>
                      </a:lnTo>
                      <a:lnTo>
                        <a:pt x="12" y="44"/>
                      </a:lnTo>
                      <a:lnTo>
                        <a:pt x="9" y="42"/>
                      </a:lnTo>
                      <a:lnTo>
                        <a:pt x="7" y="42"/>
                      </a:lnTo>
                      <a:lnTo>
                        <a:pt x="3" y="44"/>
                      </a:lnTo>
                      <a:lnTo>
                        <a:pt x="3" y="44"/>
                      </a:lnTo>
                      <a:lnTo>
                        <a:pt x="1" y="46"/>
                      </a:lnTo>
                      <a:lnTo>
                        <a:pt x="0" y="50"/>
                      </a:lnTo>
                      <a:lnTo>
                        <a:pt x="0" y="55"/>
                      </a:lnTo>
                      <a:lnTo>
                        <a:pt x="0" y="55"/>
                      </a:lnTo>
                      <a:lnTo>
                        <a:pt x="21" y="84"/>
                      </a:lnTo>
                      <a:lnTo>
                        <a:pt x="21" y="84"/>
                      </a:lnTo>
                      <a:lnTo>
                        <a:pt x="23" y="84"/>
                      </a:lnTo>
                      <a:lnTo>
                        <a:pt x="23" y="84"/>
                      </a:lnTo>
                      <a:lnTo>
                        <a:pt x="58" y="84"/>
                      </a:lnTo>
                      <a:lnTo>
                        <a:pt x="58" y="84"/>
                      </a:lnTo>
                      <a:lnTo>
                        <a:pt x="60" y="82"/>
                      </a:lnTo>
                      <a:lnTo>
                        <a:pt x="60" y="82"/>
                      </a:lnTo>
                      <a:lnTo>
                        <a:pt x="69" y="50"/>
                      </a:lnTo>
                      <a:lnTo>
                        <a:pt x="69" y="50"/>
                      </a:lnTo>
                      <a:lnTo>
                        <a:pt x="67" y="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95" name="Freeform 321">
                  <a:extLst>
                    <a:ext uri="{FF2B5EF4-FFF2-40B4-BE49-F238E27FC236}">
                      <a16:creationId xmlns:a16="http://schemas.microsoft.com/office/drawing/2014/main" xmlns="" id="{4DDDEB1A-228C-4729-912C-37A7F01CB1F3}"/>
                    </a:ext>
                  </a:extLst>
                </p:cNvPr>
                <p:cNvSpPr>
                  <a:spLocks/>
                </p:cNvSpPr>
                <p:nvPr/>
              </p:nvSpPr>
              <p:spPr bwMode="auto">
                <a:xfrm>
                  <a:off x="1287463" y="1731963"/>
                  <a:ext cx="17463" cy="23813"/>
                </a:xfrm>
                <a:custGeom>
                  <a:avLst/>
                  <a:gdLst>
                    <a:gd name="T0" fmla="*/ 7 w 11"/>
                    <a:gd name="T1" fmla="*/ 13 h 15"/>
                    <a:gd name="T2" fmla="*/ 7 w 11"/>
                    <a:gd name="T3" fmla="*/ 13 h 15"/>
                    <a:gd name="T4" fmla="*/ 11 w 11"/>
                    <a:gd name="T5" fmla="*/ 15 h 15"/>
                    <a:gd name="T6" fmla="*/ 11 w 11"/>
                    <a:gd name="T7" fmla="*/ 15 h 15"/>
                    <a:gd name="T8" fmla="*/ 11 w 11"/>
                    <a:gd name="T9" fmla="*/ 13 h 15"/>
                    <a:gd name="T10" fmla="*/ 11 w 11"/>
                    <a:gd name="T11" fmla="*/ 13 h 15"/>
                    <a:gd name="T12" fmla="*/ 11 w 11"/>
                    <a:gd name="T13" fmla="*/ 11 h 15"/>
                    <a:gd name="T14" fmla="*/ 11 w 11"/>
                    <a:gd name="T15" fmla="*/ 11 h 15"/>
                    <a:gd name="T16" fmla="*/ 11 w 11"/>
                    <a:gd name="T17" fmla="*/ 11 h 15"/>
                    <a:gd name="T18" fmla="*/ 2 w 11"/>
                    <a:gd name="T19" fmla="*/ 0 h 15"/>
                    <a:gd name="T20" fmla="*/ 2 w 11"/>
                    <a:gd name="T21" fmla="*/ 0 h 15"/>
                    <a:gd name="T22" fmla="*/ 2 w 11"/>
                    <a:gd name="T23" fmla="*/ 0 h 15"/>
                    <a:gd name="T24" fmla="*/ 0 w 11"/>
                    <a:gd name="T25" fmla="*/ 0 h 15"/>
                    <a:gd name="T26" fmla="*/ 0 w 11"/>
                    <a:gd name="T27" fmla="*/ 0 h 15"/>
                    <a:gd name="T28" fmla="*/ 0 w 11"/>
                    <a:gd name="T29" fmla="*/ 2 h 15"/>
                    <a:gd name="T30" fmla="*/ 0 w 11"/>
                    <a:gd name="T31" fmla="*/ 4 h 15"/>
                    <a:gd name="T32" fmla="*/ 7 w 11"/>
                    <a:gd name="T33"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5">
                      <a:moveTo>
                        <a:pt x="7" y="13"/>
                      </a:moveTo>
                      <a:lnTo>
                        <a:pt x="7" y="13"/>
                      </a:lnTo>
                      <a:lnTo>
                        <a:pt x="11" y="15"/>
                      </a:lnTo>
                      <a:lnTo>
                        <a:pt x="11" y="15"/>
                      </a:lnTo>
                      <a:lnTo>
                        <a:pt x="11" y="13"/>
                      </a:lnTo>
                      <a:lnTo>
                        <a:pt x="11" y="13"/>
                      </a:lnTo>
                      <a:lnTo>
                        <a:pt x="11" y="11"/>
                      </a:lnTo>
                      <a:lnTo>
                        <a:pt x="11" y="11"/>
                      </a:lnTo>
                      <a:lnTo>
                        <a:pt x="11" y="11"/>
                      </a:lnTo>
                      <a:lnTo>
                        <a:pt x="2" y="0"/>
                      </a:lnTo>
                      <a:lnTo>
                        <a:pt x="2" y="0"/>
                      </a:lnTo>
                      <a:lnTo>
                        <a:pt x="2" y="0"/>
                      </a:lnTo>
                      <a:lnTo>
                        <a:pt x="0" y="0"/>
                      </a:lnTo>
                      <a:lnTo>
                        <a:pt x="0" y="0"/>
                      </a:lnTo>
                      <a:lnTo>
                        <a:pt x="0" y="2"/>
                      </a:lnTo>
                      <a:lnTo>
                        <a:pt x="0" y="4"/>
                      </a:lnTo>
                      <a:lnTo>
                        <a:pt x="7"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96" name="Freeform 322">
                  <a:extLst>
                    <a:ext uri="{FF2B5EF4-FFF2-40B4-BE49-F238E27FC236}">
                      <a16:creationId xmlns:a16="http://schemas.microsoft.com/office/drawing/2014/main" xmlns="" id="{01E7F3AA-3730-4876-9744-6FFCE0FA20FF}"/>
                    </a:ext>
                  </a:extLst>
                </p:cNvPr>
                <p:cNvSpPr>
                  <a:spLocks/>
                </p:cNvSpPr>
                <p:nvPr/>
              </p:nvSpPr>
              <p:spPr bwMode="auto">
                <a:xfrm>
                  <a:off x="1274763" y="1784350"/>
                  <a:ext cx="23813" cy="17463"/>
                </a:xfrm>
                <a:custGeom>
                  <a:avLst/>
                  <a:gdLst>
                    <a:gd name="T0" fmla="*/ 11 w 15"/>
                    <a:gd name="T1" fmla="*/ 2 h 11"/>
                    <a:gd name="T2" fmla="*/ 11 w 15"/>
                    <a:gd name="T3" fmla="*/ 2 h 11"/>
                    <a:gd name="T4" fmla="*/ 0 w 15"/>
                    <a:gd name="T5" fmla="*/ 7 h 11"/>
                    <a:gd name="T6" fmla="*/ 0 w 15"/>
                    <a:gd name="T7" fmla="*/ 7 h 11"/>
                    <a:gd name="T8" fmla="*/ 0 w 15"/>
                    <a:gd name="T9" fmla="*/ 9 h 11"/>
                    <a:gd name="T10" fmla="*/ 0 w 15"/>
                    <a:gd name="T11" fmla="*/ 11 h 11"/>
                    <a:gd name="T12" fmla="*/ 0 w 15"/>
                    <a:gd name="T13" fmla="*/ 11 h 11"/>
                    <a:gd name="T14" fmla="*/ 0 w 15"/>
                    <a:gd name="T15" fmla="*/ 11 h 11"/>
                    <a:gd name="T16" fmla="*/ 2 w 15"/>
                    <a:gd name="T17" fmla="*/ 11 h 11"/>
                    <a:gd name="T18" fmla="*/ 2 w 15"/>
                    <a:gd name="T19" fmla="*/ 11 h 11"/>
                    <a:gd name="T20" fmla="*/ 2 w 15"/>
                    <a:gd name="T21" fmla="*/ 11 h 11"/>
                    <a:gd name="T22" fmla="*/ 13 w 15"/>
                    <a:gd name="T23" fmla="*/ 5 h 11"/>
                    <a:gd name="T24" fmla="*/ 13 w 15"/>
                    <a:gd name="T25" fmla="*/ 5 h 11"/>
                    <a:gd name="T26" fmla="*/ 15 w 15"/>
                    <a:gd name="T27" fmla="*/ 4 h 11"/>
                    <a:gd name="T28" fmla="*/ 15 w 15"/>
                    <a:gd name="T29" fmla="*/ 2 h 11"/>
                    <a:gd name="T30" fmla="*/ 15 w 15"/>
                    <a:gd name="T31" fmla="*/ 2 h 11"/>
                    <a:gd name="T32" fmla="*/ 13 w 15"/>
                    <a:gd name="T33" fmla="*/ 0 h 11"/>
                    <a:gd name="T34" fmla="*/ 11 w 15"/>
                    <a:gd name="T35"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 h="11">
                      <a:moveTo>
                        <a:pt x="11" y="2"/>
                      </a:moveTo>
                      <a:lnTo>
                        <a:pt x="11" y="2"/>
                      </a:lnTo>
                      <a:lnTo>
                        <a:pt x="0" y="7"/>
                      </a:lnTo>
                      <a:lnTo>
                        <a:pt x="0" y="7"/>
                      </a:lnTo>
                      <a:lnTo>
                        <a:pt x="0" y="9"/>
                      </a:lnTo>
                      <a:lnTo>
                        <a:pt x="0" y="11"/>
                      </a:lnTo>
                      <a:lnTo>
                        <a:pt x="0" y="11"/>
                      </a:lnTo>
                      <a:lnTo>
                        <a:pt x="0" y="11"/>
                      </a:lnTo>
                      <a:lnTo>
                        <a:pt x="2" y="11"/>
                      </a:lnTo>
                      <a:lnTo>
                        <a:pt x="2" y="11"/>
                      </a:lnTo>
                      <a:lnTo>
                        <a:pt x="2" y="11"/>
                      </a:lnTo>
                      <a:lnTo>
                        <a:pt x="13" y="5"/>
                      </a:lnTo>
                      <a:lnTo>
                        <a:pt x="13" y="5"/>
                      </a:lnTo>
                      <a:lnTo>
                        <a:pt x="15" y="4"/>
                      </a:lnTo>
                      <a:lnTo>
                        <a:pt x="15" y="2"/>
                      </a:lnTo>
                      <a:lnTo>
                        <a:pt x="15" y="2"/>
                      </a:lnTo>
                      <a:lnTo>
                        <a:pt x="13" y="0"/>
                      </a:lnTo>
                      <a:lnTo>
                        <a:pt x="11"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97" name="Freeform 323">
                  <a:extLst>
                    <a:ext uri="{FF2B5EF4-FFF2-40B4-BE49-F238E27FC236}">
                      <a16:creationId xmlns:a16="http://schemas.microsoft.com/office/drawing/2014/main" xmlns="" id="{527596DF-5EB9-447E-BD10-954C4DC8B79E}"/>
                    </a:ext>
                  </a:extLst>
                </p:cNvPr>
                <p:cNvSpPr>
                  <a:spLocks/>
                </p:cNvSpPr>
                <p:nvPr/>
              </p:nvSpPr>
              <p:spPr bwMode="auto">
                <a:xfrm>
                  <a:off x="1266826" y="1760538"/>
                  <a:ext cx="28575" cy="12700"/>
                </a:xfrm>
                <a:custGeom>
                  <a:avLst/>
                  <a:gdLst>
                    <a:gd name="T0" fmla="*/ 15 w 18"/>
                    <a:gd name="T1" fmla="*/ 8 h 8"/>
                    <a:gd name="T2" fmla="*/ 15 w 18"/>
                    <a:gd name="T3" fmla="*/ 8 h 8"/>
                    <a:gd name="T4" fmla="*/ 18 w 18"/>
                    <a:gd name="T5" fmla="*/ 6 h 8"/>
                    <a:gd name="T6" fmla="*/ 18 w 18"/>
                    <a:gd name="T7" fmla="*/ 6 h 8"/>
                    <a:gd name="T8" fmla="*/ 18 w 18"/>
                    <a:gd name="T9" fmla="*/ 6 h 8"/>
                    <a:gd name="T10" fmla="*/ 16 w 18"/>
                    <a:gd name="T11" fmla="*/ 2 h 8"/>
                    <a:gd name="T12" fmla="*/ 16 w 18"/>
                    <a:gd name="T13" fmla="*/ 2 h 8"/>
                    <a:gd name="T14" fmla="*/ 4 w 18"/>
                    <a:gd name="T15" fmla="*/ 0 h 8"/>
                    <a:gd name="T16" fmla="*/ 4 w 18"/>
                    <a:gd name="T17" fmla="*/ 0 h 8"/>
                    <a:gd name="T18" fmla="*/ 0 w 18"/>
                    <a:gd name="T19" fmla="*/ 2 h 8"/>
                    <a:gd name="T20" fmla="*/ 0 w 18"/>
                    <a:gd name="T21" fmla="*/ 2 h 8"/>
                    <a:gd name="T22" fmla="*/ 2 w 18"/>
                    <a:gd name="T23" fmla="*/ 6 h 8"/>
                    <a:gd name="T24" fmla="*/ 2 w 18"/>
                    <a:gd name="T25" fmla="*/ 6 h 8"/>
                    <a:gd name="T26" fmla="*/ 15 w 1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8">
                      <a:moveTo>
                        <a:pt x="15" y="8"/>
                      </a:moveTo>
                      <a:lnTo>
                        <a:pt x="15" y="8"/>
                      </a:lnTo>
                      <a:lnTo>
                        <a:pt x="18" y="6"/>
                      </a:lnTo>
                      <a:lnTo>
                        <a:pt x="18" y="6"/>
                      </a:lnTo>
                      <a:lnTo>
                        <a:pt x="18" y="6"/>
                      </a:lnTo>
                      <a:lnTo>
                        <a:pt x="16" y="2"/>
                      </a:lnTo>
                      <a:lnTo>
                        <a:pt x="16" y="2"/>
                      </a:lnTo>
                      <a:lnTo>
                        <a:pt x="4" y="0"/>
                      </a:lnTo>
                      <a:lnTo>
                        <a:pt x="4" y="0"/>
                      </a:lnTo>
                      <a:lnTo>
                        <a:pt x="0" y="2"/>
                      </a:lnTo>
                      <a:lnTo>
                        <a:pt x="0" y="2"/>
                      </a:lnTo>
                      <a:lnTo>
                        <a:pt x="2" y="6"/>
                      </a:lnTo>
                      <a:lnTo>
                        <a:pt x="2" y="6"/>
                      </a:lnTo>
                      <a:lnTo>
                        <a:pt x="15" y="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98" name="Freeform 324">
                  <a:extLst>
                    <a:ext uri="{FF2B5EF4-FFF2-40B4-BE49-F238E27FC236}">
                      <a16:creationId xmlns:a16="http://schemas.microsoft.com/office/drawing/2014/main" xmlns="" id="{EED994E3-643C-49DC-9CF6-DB68870659E0}"/>
                    </a:ext>
                  </a:extLst>
                </p:cNvPr>
                <p:cNvSpPr>
                  <a:spLocks/>
                </p:cNvSpPr>
                <p:nvPr/>
              </p:nvSpPr>
              <p:spPr bwMode="auto">
                <a:xfrm>
                  <a:off x="1319213" y="1720850"/>
                  <a:ext cx="4763" cy="25400"/>
                </a:xfrm>
                <a:custGeom>
                  <a:avLst/>
                  <a:gdLst>
                    <a:gd name="T0" fmla="*/ 2 w 3"/>
                    <a:gd name="T1" fmla="*/ 16 h 16"/>
                    <a:gd name="T2" fmla="*/ 2 w 3"/>
                    <a:gd name="T3" fmla="*/ 16 h 16"/>
                    <a:gd name="T4" fmla="*/ 3 w 3"/>
                    <a:gd name="T5" fmla="*/ 14 h 16"/>
                    <a:gd name="T6" fmla="*/ 3 w 3"/>
                    <a:gd name="T7" fmla="*/ 14 h 16"/>
                    <a:gd name="T8" fmla="*/ 3 w 3"/>
                    <a:gd name="T9" fmla="*/ 2 h 16"/>
                    <a:gd name="T10" fmla="*/ 3 w 3"/>
                    <a:gd name="T11" fmla="*/ 2 h 16"/>
                    <a:gd name="T12" fmla="*/ 3 w 3"/>
                    <a:gd name="T13" fmla="*/ 0 h 16"/>
                    <a:gd name="T14" fmla="*/ 2 w 3"/>
                    <a:gd name="T15" fmla="*/ 0 h 16"/>
                    <a:gd name="T16" fmla="*/ 2 w 3"/>
                    <a:gd name="T17" fmla="*/ 0 h 16"/>
                    <a:gd name="T18" fmla="*/ 0 w 3"/>
                    <a:gd name="T19" fmla="*/ 0 h 16"/>
                    <a:gd name="T20" fmla="*/ 0 w 3"/>
                    <a:gd name="T21" fmla="*/ 2 h 16"/>
                    <a:gd name="T22" fmla="*/ 0 w 3"/>
                    <a:gd name="T23" fmla="*/ 2 h 16"/>
                    <a:gd name="T24" fmla="*/ 0 w 3"/>
                    <a:gd name="T25" fmla="*/ 14 h 16"/>
                    <a:gd name="T26" fmla="*/ 0 w 3"/>
                    <a:gd name="T27" fmla="*/ 14 h 16"/>
                    <a:gd name="T28" fmla="*/ 2 w 3"/>
                    <a:gd name="T2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16">
                      <a:moveTo>
                        <a:pt x="2" y="16"/>
                      </a:moveTo>
                      <a:lnTo>
                        <a:pt x="2" y="16"/>
                      </a:lnTo>
                      <a:lnTo>
                        <a:pt x="3" y="14"/>
                      </a:lnTo>
                      <a:lnTo>
                        <a:pt x="3" y="14"/>
                      </a:lnTo>
                      <a:lnTo>
                        <a:pt x="3" y="2"/>
                      </a:lnTo>
                      <a:lnTo>
                        <a:pt x="3" y="2"/>
                      </a:lnTo>
                      <a:lnTo>
                        <a:pt x="3" y="0"/>
                      </a:lnTo>
                      <a:lnTo>
                        <a:pt x="2" y="0"/>
                      </a:lnTo>
                      <a:lnTo>
                        <a:pt x="2" y="0"/>
                      </a:lnTo>
                      <a:lnTo>
                        <a:pt x="0" y="0"/>
                      </a:lnTo>
                      <a:lnTo>
                        <a:pt x="0" y="2"/>
                      </a:lnTo>
                      <a:lnTo>
                        <a:pt x="0" y="2"/>
                      </a:lnTo>
                      <a:lnTo>
                        <a:pt x="0" y="14"/>
                      </a:lnTo>
                      <a:lnTo>
                        <a:pt x="0" y="14"/>
                      </a:lnTo>
                      <a:lnTo>
                        <a:pt x="2"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99" name="Freeform 325">
                  <a:extLst>
                    <a:ext uri="{FF2B5EF4-FFF2-40B4-BE49-F238E27FC236}">
                      <a16:creationId xmlns:a16="http://schemas.microsoft.com/office/drawing/2014/main" xmlns="" id="{6EC5B4F7-A2B6-41E7-B681-9212E3A28DEA}"/>
                    </a:ext>
                  </a:extLst>
                </p:cNvPr>
                <p:cNvSpPr>
                  <a:spLocks/>
                </p:cNvSpPr>
                <p:nvPr/>
              </p:nvSpPr>
              <p:spPr bwMode="auto">
                <a:xfrm>
                  <a:off x="1347788" y="1760538"/>
                  <a:ext cx="25400" cy="12700"/>
                </a:xfrm>
                <a:custGeom>
                  <a:avLst/>
                  <a:gdLst>
                    <a:gd name="T0" fmla="*/ 0 w 16"/>
                    <a:gd name="T1" fmla="*/ 6 h 8"/>
                    <a:gd name="T2" fmla="*/ 0 w 16"/>
                    <a:gd name="T3" fmla="*/ 6 h 8"/>
                    <a:gd name="T4" fmla="*/ 2 w 16"/>
                    <a:gd name="T5" fmla="*/ 8 h 8"/>
                    <a:gd name="T6" fmla="*/ 2 w 16"/>
                    <a:gd name="T7" fmla="*/ 8 h 8"/>
                    <a:gd name="T8" fmla="*/ 4 w 16"/>
                    <a:gd name="T9" fmla="*/ 8 h 8"/>
                    <a:gd name="T10" fmla="*/ 4 w 16"/>
                    <a:gd name="T11" fmla="*/ 8 h 8"/>
                    <a:gd name="T12" fmla="*/ 16 w 16"/>
                    <a:gd name="T13" fmla="*/ 6 h 8"/>
                    <a:gd name="T14" fmla="*/ 16 w 16"/>
                    <a:gd name="T15" fmla="*/ 6 h 8"/>
                    <a:gd name="T16" fmla="*/ 16 w 16"/>
                    <a:gd name="T17" fmla="*/ 4 h 8"/>
                    <a:gd name="T18" fmla="*/ 16 w 16"/>
                    <a:gd name="T19" fmla="*/ 2 h 8"/>
                    <a:gd name="T20" fmla="*/ 16 w 16"/>
                    <a:gd name="T21" fmla="*/ 2 h 8"/>
                    <a:gd name="T22" fmla="*/ 15 w 16"/>
                    <a:gd name="T23" fmla="*/ 0 h 8"/>
                    <a:gd name="T24" fmla="*/ 15 w 16"/>
                    <a:gd name="T25" fmla="*/ 0 h 8"/>
                    <a:gd name="T26" fmla="*/ 2 w 16"/>
                    <a:gd name="T27" fmla="*/ 2 h 8"/>
                    <a:gd name="T28" fmla="*/ 2 w 16"/>
                    <a:gd name="T29" fmla="*/ 2 h 8"/>
                    <a:gd name="T30" fmla="*/ 0 w 16"/>
                    <a:gd name="T31"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8">
                      <a:moveTo>
                        <a:pt x="0" y="6"/>
                      </a:moveTo>
                      <a:lnTo>
                        <a:pt x="0" y="6"/>
                      </a:lnTo>
                      <a:lnTo>
                        <a:pt x="2" y="8"/>
                      </a:lnTo>
                      <a:lnTo>
                        <a:pt x="2" y="8"/>
                      </a:lnTo>
                      <a:lnTo>
                        <a:pt x="4" y="8"/>
                      </a:lnTo>
                      <a:lnTo>
                        <a:pt x="4" y="8"/>
                      </a:lnTo>
                      <a:lnTo>
                        <a:pt x="16" y="6"/>
                      </a:lnTo>
                      <a:lnTo>
                        <a:pt x="16" y="6"/>
                      </a:lnTo>
                      <a:lnTo>
                        <a:pt x="16" y="4"/>
                      </a:lnTo>
                      <a:lnTo>
                        <a:pt x="16" y="2"/>
                      </a:lnTo>
                      <a:lnTo>
                        <a:pt x="16" y="2"/>
                      </a:lnTo>
                      <a:lnTo>
                        <a:pt x="15" y="0"/>
                      </a:lnTo>
                      <a:lnTo>
                        <a:pt x="15" y="0"/>
                      </a:lnTo>
                      <a:lnTo>
                        <a:pt x="2" y="2"/>
                      </a:lnTo>
                      <a:lnTo>
                        <a:pt x="2" y="2"/>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00" name="Freeform 326">
                  <a:extLst>
                    <a:ext uri="{FF2B5EF4-FFF2-40B4-BE49-F238E27FC236}">
                      <a16:creationId xmlns:a16="http://schemas.microsoft.com/office/drawing/2014/main" xmlns="" id="{956D06DB-EDDE-4ADB-943E-615EA2A86796}"/>
                    </a:ext>
                  </a:extLst>
                </p:cNvPr>
                <p:cNvSpPr>
                  <a:spLocks/>
                </p:cNvSpPr>
                <p:nvPr/>
              </p:nvSpPr>
              <p:spPr bwMode="auto">
                <a:xfrm>
                  <a:off x="1344613" y="1784350"/>
                  <a:ext cx="23813" cy="17463"/>
                </a:xfrm>
                <a:custGeom>
                  <a:avLst/>
                  <a:gdLst>
                    <a:gd name="T0" fmla="*/ 4 w 15"/>
                    <a:gd name="T1" fmla="*/ 2 h 11"/>
                    <a:gd name="T2" fmla="*/ 4 w 15"/>
                    <a:gd name="T3" fmla="*/ 2 h 11"/>
                    <a:gd name="T4" fmla="*/ 2 w 15"/>
                    <a:gd name="T5" fmla="*/ 0 h 11"/>
                    <a:gd name="T6" fmla="*/ 0 w 15"/>
                    <a:gd name="T7" fmla="*/ 2 h 11"/>
                    <a:gd name="T8" fmla="*/ 0 w 15"/>
                    <a:gd name="T9" fmla="*/ 2 h 11"/>
                    <a:gd name="T10" fmla="*/ 0 w 15"/>
                    <a:gd name="T11" fmla="*/ 4 h 11"/>
                    <a:gd name="T12" fmla="*/ 2 w 15"/>
                    <a:gd name="T13" fmla="*/ 5 h 11"/>
                    <a:gd name="T14" fmla="*/ 2 w 15"/>
                    <a:gd name="T15" fmla="*/ 5 h 11"/>
                    <a:gd name="T16" fmla="*/ 13 w 15"/>
                    <a:gd name="T17" fmla="*/ 11 h 11"/>
                    <a:gd name="T18" fmla="*/ 13 w 15"/>
                    <a:gd name="T19" fmla="*/ 11 h 11"/>
                    <a:gd name="T20" fmla="*/ 13 w 15"/>
                    <a:gd name="T21" fmla="*/ 11 h 11"/>
                    <a:gd name="T22" fmla="*/ 15 w 15"/>
                    <a:gd name="T23" fmla="*/ 11 h 11"/>
                    <a:gd name="T24" fmla="*/ 15 w 15"/>
                    <a:gd name="T25" fmla="*/ 11 h 11"/>
                    <a:gd name="T26" fmla="*/ 15 w 15"/>
                    <a:gd name="T27" fmla="*/ 11 h 11"/>
                    <a:gd name="T28" fmla="*/ 15 w 15"/>
                    <a:gd name="T29" fmla="*/ 9 h 11"/>
                    <a:gd name="T30" fmla="*/ 15 w 15"/>
                    <a:gd name="T31" fmla="*/ 7 h 11"/>
                    <a:gd name="T32" fmla="*/ 4 w 15"/>
                    <a:gd name="T33"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11">
                      <a:moveTo>
                        <a:pt x="4" y="2"/>
                      </a:moveTo>
                      <a:lnTo>
                        <a:pt x="4" y="2"/>
                      </a:lnTo>
                      <a:lnTo>
                        <a:pt x="2" y="0"/>
                      </a:lnTo>
                      <a:lnTo>
                        <a:pt x="0" y="2"/>
                      </a:lnTo>
                      <a:lnTo>
                        <a:pt x="0" y="2"/>
                      </a:lnTo>
                      <a:lnTo>
                        <a:pt x="0" y="4"/>
                      </a:lnTo>
                      <a:lnTo>
                        <a:pt x="2" y="5"/>
                      </a:lnTo>
                      <a:lnTo>
                        <a:pt x="2" y="5"/>
                      </a:lnTo>
                      <a:lnTo>
                        <a:pt x="13" y="11"/>
                      </a:lnTo>
                      <a:lnTo>
                        <a:pt x="13" y="11"/>
                      </a:lnTo>
                      <a:lnTo>
                        <a:pt x="13" y="11"/>
                      </a:lnTo>
                      <a:lnTo>
                        <a:pt x="15" y="11"/>
                      </a:lnTo>
                      <a:lnTo>
                        <a:pt x="15" y="11"/>
                      </a:lnTo>
                      <a:lnTo>
                        <a:pt x="15" y="11"/>
                      </a:lnTo>
                      <a:lnTo>
                        <a:pt x="15" y="9"/>
                      </a:lnTo>
                      <a:lnTo>
                        <a:pt x="15" y="7"/>
                      </a:lnTo>
                      <a:lnTo>
                        <a:pt x="4"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01" name="Freeform 327">
                  <a:extLst>
                    <a:ext uri="{FF2B5EF4-FFF2-40B4-BE49-F238E27FC236}">
                      <a16:creationId xmlns:a16="http://schemas.microsoft.com/office/drawing/2014/main" xmlns="" id="{72F9D2B2-F3C0-4B71-A4B2-4EF72B70F905}"/>
                    </a:ext>
                  </a:extLst>
                </p:cNvPr>
                <p:cNvSpPr>
                  <a:spLocks/>
                </p:cNvSpPr>
                <p:nvPr/>
              </p:nvSpPr>
              <p:spPr bwMode="auto">
                <a:xfrm>
                  <a:off x="1339851" y="1731963"/>
                  <a:ext cx="19050" cy="23813"/>
                </a:xfrm>
                <a:custGeom>
                  <a:avLst/>
                  <a:gdLst>
                    <a:gd name="T0" fmla="*/ 1 w 12"/>
                    <a:gd name="T1" fmla="*/ 15 h 15"/>
                    <a:gd name="T2" fmla="*/ 1 w 12"/>
                    <a:gd name="T3" fmla="*/ 15 h 15"/>
                    <a:gd name="T4" fmla="*/ 3 w 12"/>
                    <a:gd name="T5" fmla="*/ 13 h 15"/>
                    <a:gd name="T6" fmla="*/ 3 w 12"/>
                    <a:gd name="T7" fmla="*/ 13 h 15"/>
                    <a:gd name="T8" fmla="*/ 11 w 12"/>
                    <a:gd name="T9" fmla="*/ 4 h 15"/>
                    <a:gd name="T10" fmla="*/ 11 w 12"/>
                    <a:gd name="T11" fmla="*/ 4 h 15"/>
                    <a:gd name="T12" fmla="*/ 12 w 12"/>
                    <a:gd name="T13" fmla="*/ 2 h 15"/>
                    <a:gd name="T14" fmla="*/ 11 w 12"/>
                    <a:gd name="T15" fmla="*/ 0 h 15"/>
                    <a:gd name="T16" fmla="*/ 11 w 12"/>
                    <a:gd name="T17" fmla="*/ 0 h 15"/>
                    <a:gd name="T18" fmla="*/ 9 w 12"/>
                    <a:gd name="T19" fmla="*/ 0 h 15"/>
                    <a:gd name="T20" fmla="*/ 9 w 12"/>
                    <a:gd name="T21" fmla="*/ 0 h 15"/>
                    <a:gd name="T22" fmla="*/ 9 w 12"/>
                    <a:gd name="T23" fmla="*/ 0 h 15"/>
                    <a:gd name="T24" fmla="*/ 0 w 12"/>
                    <a:gd name="T25" fmla="*/ 11 h 15"/>
                    <a:gd name="T26" fmla="*/ 0 w 12"/>
                    <a:gd name="T27" fmla="*/ 11 h 15"/>
                    <a:gd name="T28" fmla="*/ 0 w 12"/>
                    <a:gd name="T29" fmla="*/ 11 h 15"/>
                    <a:gd name="T30" fmla="*/ 0 w 12"/>
                    <a:gd name="T31" fmla="*/ 13 h 15"/>
                    <a:gd name="T32" fmla="*/ 0 w 12"/>
                    <a:gd name="T33" fmla="*/ 13 h 15"/>
                    <a:gd name="T34" fmla="*/ 1 w 12"/>
                    <a:gd name="T3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 h="15">
                      <a:moveTo>
                        <a:pt x="1" y="15"/>
                      </a:moveTo>
                      <a:lnTo>
                        <a:pt x="1" y="15"/>
                      </a:lnTo>
                      <a:lnTo>
                        <a:pt x="3" y="13"/>
                      </a:lnTo>
                      <a:lnTo>
                        <a:pt x="3" y="13"/>
                      </a:lnTo>
                      <a:lnTo>
                        <a:pt x="11" y="4"/>
                      </a:lnTo>
                      <a:lnTo>
                        <a:pt x="11" y="4"/>
                      </a:lnTo>
                      <a:lnTo>
                        <a:pt x="12" y="2"/>
                      </a:lnTo>
                      <a:lnTo>
                        <a:pt x="11" y="0"/>
                      </a:lnTo>
                      <a:lnTo>
                        <a:pt x="11" y="0"/>
                      </a:lnTo>
                      <a:lnTo>
                        <a:pt x="9" y="0"/>
                      </a:lnTo>
                      <a:lnTo>
                        <a:pt x="9" y="0"/>
                      </a:lnTo>
                      <a:lnTo>
                        <a:pt x="9" y="0"/>
                      </a:lnTo>
                      <a:lnTo>
                        <a:pt x="0" y="11"/>
                      </a:lnTo>
                      <a:lnTo>
                        <a:pt x="0" y="11"/>
                      </a:lnTo>
                      <a:lnTo>
                        <a:pt x="0" y="11"/>
                      </a:lnTo>
                      <a:lnTo>
                        <a:pt x="0" y="13"/>
                      </a:lnTo>
                      <a:lnTo>
                        <a:pt x="0" y="13"/>
                      </a:lnTo>
                      <a:lnTo>
                        <a:pt x="1"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grpSp>
        </p:grpSp>
      </p:grpSp>
      <p:grpSp>
        <p:nvGrpSpPr>
          <p:cNvPr id="321" name="Group 320"/>
          <p:cNvGrpSpPr/>
          <p:nvPr/>
        </p:nvGrpSpPr>
        <p:grpSpPr>
          <a:xfrm>
            <a:off x="998400" y="4582054"/>
            <a:ext cx="3356152" cy="1296427"/>
            <a:chOff x="998400" y="4582054"/>
            <a:chExt cx="3356152" cy="1296427"/>
          </a:xfrm>
        </p:grpSpPr>
        <p:sp>
          <p:nvSpPr>
            <p:cNvPr id="203" name="Rectangle 313">
              <a:extLst>
                <a:ext uri="{FF2B5EF4-FFF2-40B4-BE49-F238E27FC236}">
                  <a16:creationId xmlns:a16="http://schemas.microsoft.com/office/drawing/2014/main" xmlns="" id="{85B8FB6F-8056-45DC-A1CD-24952BD08ADD}"/>
                </a:ext>
              </a:extLst>
            </p:cNvPr>
            <p:cNvSpPr>
              <a:spLocks noChangeArrowheads="1"/>
            </p:cNvSpPr>
            <p:nvPr/>
          </p:nvSpPr>
          <p:spPr bwMode="auto">
            <a:xfrm>
              <a:off x="1428049" y="4824346"/>
              <a:ext cx="2926503" cy="1054135"/>
            </a:xfrm>
            <a:prstGeom prst="rect">
              <a:avLst/>
            </a:prstGeom>
            <a:noFill/>
            <a:ln w="6350">
              <a:solidFill>
                <a:srgbClr val="005EB8"/>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91440" bIns="91440"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spcAft>
                  <a:spcPts val="300"/>
                </a:spcAft>
              </a:pPr>
              <a:r>
                <a:rPr lang="en-US" altLang="en-US" sz="900" b="1" dirty="0">
                  <a:solidFill>
                    <a:srgbClr val="005EB8"/>
                  </a:solidFill>
                  <a:latin typeface="+mn-lt"/>
                </a:rPr>
                <a:t>Apply Zero trust </a:t>
              </a:r>
              <a:r>
                <a:rPr lang="en-US" altLang="en-US" sz="900" b="1" dirty="0" smtClean="0">
                  <a:solidFill>
                    <a:srgbClr val="005EB8"/>
                  </a:solidFill>
                  <a:latin typeface="+mn-lt"/>
                </a:rPr>
                <a:t>and </a:t>
              </a:r>
              <a:r>
                <a:rPr lang="en-US" altLang="en-US" sz="900" b="1" dirty="0">
                  <a:solidFill>
                    <a:srgbClr val="005EB8"/>
                  </a:solidFill>
                  <a:latin typeface="+mn-lt"/>
                </a:rPr>
                <a:t>defense in depth principles</a:t>
              </a:r>
            </a:p>
            <a:p>
              <a:pPr lvl="0">
                <a:spcAft>
                  <a:spcPts val="300"/>
                </a:spcAft>
              </a:pPr>
              <a:r>
                <a:rPr lang="en-US" altLang="en-US" sz="900" dirty="0">
                  <a:latin typeface="+mn-lt"/>
                </a:rPr>
                <a:t>As the zero trust model is gaining traction, organizations are implementing IAM controls that grant users access to the network based on least privileged access policies, instead of relying on traditional firewall based perimeter., API</a:t>
              </a:r>
              <a:endParaRPr kumimoji="0" lang="en-US" altLang="en-US" sz="900" b="0" i="0" u="none" strike="noStrike" cap="none" normalizeH="0" dirty="0">
                <a:ln>
                  <a:noFill/>
                </a:ln>
                <a:effectLst/>
                <a:latin typeface="+mn-lt"/>
              </a:endParaRPr>
            </a:p>
          </p:txBody>
        </p:sp>
        <p:grpSp>
          <p:nvGrpSpPr>
            <p:cNvPr id="204" name="Group 203">
              <a:extLst>
                <a:ext uri="{FF2B5EF4-FFF2-40B4-BE49-F238E27FC236}">
                  <a16:creationId xmlns:a16="http://schemas.microsoft.com/office/drawing/2014/main" xmlns="" id="{CC49FBF3-A599-4D83-8EB0-8C3FA8BD7361}"/>
                </a:ext>
              </a:extLst>
            </p:cNvPr>
            <p:cNvGrpSpPr/>
            <p:nvPr/>
          </p:nvGrpSpPr>
          <p:grpSpPr>
            <a:xfrm>
              <a:off x="998400" y="4582054"/>
              <a:ext cx="585788" cy="585788"/>
              <a:chOff x="998400" y="4652509"/>
              <a:chExt cx="585788" cy="585788"/>
            </a:xfrm>
          </p:grpSpPr>
          <p:sp>
            <p:nvSpPr>
              <p:cNvPr id="205" name="Freeform 316">
                <a:extLst>
                  <a:ext uri="{FF2B5EF4-FFF2-40B4-BE49-F238E27FC236}">
                    <a16:creationId xmlns:a16="http://schemas.microsoft.com/office/drawing/2014/main" xmlns="" id="{309219D7-DAEA-41BB-8C05-6933349A1761}"/>
                  </a:ext>
                </a:extLst>
              </p:cNvPr>
              <p:cNvSpPr>
                <a:spLocks/>
              </p:cNvSpPr>
              <p:nvPr/>
            </p:nvSpPr>
            <p:spPr bwMode="auto">
              <a:xfrm>
                <a:off x="998400" y="4652509"/>
                <a:ext cx="585788" cy="585788"/>
              </a:xfrm>
              <a:prstGeom prst="ellipse">
                <a:avLst/>
              </a:prstGeom>
              <a:solidFill>
                <a:srgbClr val="005EB8"/>
              </a:solidFill>
              <a:ln>
                <a:noFill/>
              </a:ln>
            </p:spPr>
            <p:txBody>
              <a:bodyPr vert="horz" wrap="square" lIns="91440" tIns="45720" rIns="91440" bIns="45720" numCol="1" anchor="t" anchorCtr="0" compatLnSpc="1">
                <a:prstTxWarp prst="textNoShape">
                  <a:avLst/>
                </a:prstTxWarp>
              </a:bodyPr>
              <a:lstStyle/>
              <a:p>
                <a:endParaRPr lang="en-US" sz="900" dirty="0"/>
              </a:p>
            </p:txBody>
          </p:sp>
          <p:grpSp>
            <p:nvGrpSpPr>
              <p:cNvPr id="206" name="Group 205">
                <a:extLst>
                  <a:ext uri="{FF2B5EF4-FFF2-40B4-BE49-F238E27FC236}">
                    <a16:creationId xmlns:a16="http://schemas.microsoft.com/office/drawing/2014/main" xmlns="" id="{4E842C31-337D-4C2A-BE4B-BBB975CA3275}"/>
                  </a:ext>
                </a:extLst>
              </p:cNvPr>
              <p:cNvGrpSpPr/>
              <p:nvPr/>
            </p:nvGrpSpPr>
            <p:grpSpPr>
              <a:xfrm>
                <a:off x="1172232" y="4757285"/>
                <a:ext cx="238125" cy="376237"/>
                <a:chOff x="211932" y="4573588"/>
                <a:chExt cx="238125" cy="376237"/>
              </a:xfrm>
            </p:grpSpPr>
            <p:sp>
              <p:nvSpPr>
                <p:cNvPr id="207" name="Freeform 564">
                  <a:extLst>
                    <a:ext uri="{FF2B5EF4-FFF2-40B4-BE49-F238E27FC236}">
                      <a16:creationId xmlns:a16="http://schemas.microsoft.com/office/drawing/2014/main" xmlns="" id="{FFF6CFCF-0E4A-44C2-805F-27F2905A977C}"/>
                    </a:ext>
                  </a:extLst>
                </p:cNvPr>
                <p:cNvSpPr>
                  <a:spLocks/>
                </p:cNvSpPr>
                <p:nvPr/>
              </p:nvSpPr>
              <p:spPr bwMode="auto">
                <a:xfrm>
                  <a:off x="264320" y="4619625"/>
                  <a:ext cx="80963" cy="11112"/>
                </a:xfrm>
                <a:custGeom>
                  <a:avLst/>
                  <a:gdLst>
                    <a:gd name="T0" fmla="*/ 0 w 51"/>
                    <a:gd name="T1" fmla="*/ 0 h 7"/>
                    <a:gd name="T2" fmla="*/ 0 w 51"/>
                    <a:gd name="T3" fmla="*/ 0 h 7"/>
                    <a:gd name="T4" fmla="*/ 0 w 51"/>
                    <a:gd name="T5" fmla="*/ 7 h 7"/>
                    <a:gd name="T6" fmla="*/ 0 w 51"/>
                    <a:gd name="T7" fmla="*/ 7 h 7"/>
                    <a:gd name="T8" fmla="*/ 51 w 51"/>
                    <a:gd name="T9" fmla="*/ 7 h 7"/>
                    <a:gd name="T10" fmla="*/ 51 w 51"/>
                    <a:gd name="T11" fmla="*/ 7 h 7"/>
                    <a:gd name="T12" fmla="*/ 51 w 51"/>
                    <a:gd name="T13" fmla="*/ 0 h 7"/>
                    <a:gd name="T14" fmla="*/ 0 w 51"/>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7">
                      <a:moveTo>
                        <a:pt x="0" y="0"/>
                      </a:moveTo>
                      <a:lnTo>
                        <a:pt x="0" y="0"/>
                      </a:lnTo>
                      <a:lnTo>
                        <a:pt x="0" y="7"/>
                      </a:lnTo>
                      <a:lnTo>
                        <a:pt x="0" y="7"/>
                      </a:lnTo>
                      <a:lnTo>
                        <a:pt x="51" y="7"/>
                      </a:lnTo>
                      <a:lnTo>
                        <a:pt x="51" y="7"/>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08" name="Freeform 565">
                  <a:extLst>
                    <a:ext uri="{FF2B5EF4-FFF2-40B4-BE49-F238E27FC236}">
                      <a16:creationId xmlns:a16="http://schemas.microsoft.com/office/drawing/2014/main" xmlns="" id="{5D54C9CC-1356-4F09-84ED-756B35F5EEA9}"/>
                    </a:ext>
                  </a:extLst>
                </p:cNvPr>
                <p:cNvSpPr>
                  <a:spLocks/>
                </p:cNvSpPr>
                <p:nvPr/>
              </p:nvSpPr>
              <p:spPr bwMode="auto">
                <a:xfrm>
                  <a:off x="264320" y="4651375"/>
                  <a:ext cx="123825" cy="11112"/>
                </a:xfrm>
                <a:custGeom>
                  <a:avLst/>
                  <a:gdLst>
                    <a:gd name="T0" fmla="*/ 0 w 78"/>
                    <a:gd name="T1" fmla="*/ 0 h 7"/>
                    <a:gd name="T2" fmla="*/ 0 w 78"/>
                    <a:gd name="T3" fmla="*/ 0 h 7"/>
                    <a:gd name="T4" fmla="*/ 0 w 78"/>
                    <a:gd name="T5" fmla="*/ 7 h 7"/>
                    <a:gd name="T6" fmla="*/ 0 w 78"/>
                    <a:gd name="T7" fmla="*/ 7 h 7"/>
                    <a:gd name="T8" fmla="*/ 78 w 78"/>
                    <a:gd name="T9" fmla="*/ 7 h 7"/>
                    <a:gd name="T10" fmla="*/ 78 w 78"/>
                    <a:gd name="T11" fmla="*/ 7 h 7"/>
                    <a:gd name="T12" fmla="*/ 78 w 78"/>
                    <a:gd name="T13" fmla="*/ 0 h 7"/>
                    <a:gd name="T14" fmla="*/ 0 w 78"/>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7">
                      <a:moveTo>
                        <a:pt x="0" y="0"/>
                      </a:moveTo>
                      <a:lnTo>
                        <a:pt x="0" y="0"/>
                      </a:lnTo>
                      <a:lnTo>
                        <a:pt x="0" y="7"/>
                      </a:lnTo>
                      <a:lnTo>
                        <a:pt x="0" y="7"/>
                      </a:lnTo>
                      <a:lnTo>
                        <a:pt x="78" y="7"/>
                      </a:lnTo>
                      <a:lnTo>
                        <a:pt x="78" y="7"/>
                      </a:lnTo>
                      <a:lnTo>
                        <a:pt x="7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09" name="Freeform 566">
                  <a:extLst>
                    <a:ext uri="{FF2B5EF4-FFF2-40B4-BE49-F238E27FC236}">
                      <a16:creationId xmlns:a16="http://schemas.microsoft.com/office/drawing/2014/main" xmlns="" id="{038195C3-DCEE-459A-BD9F-097B5785BD77}"/>
                    </a:ext>
                  </a:extLst>
                </p:cNvPr>
                <p:cNvSpPr>
                  <a:spLocks/>
                </p:cNvSpPr>
                <p:nvPr/>
              </p:nvSpPr>
              <p:spPr bwMode="auto">
                <a:xfrm>
                  <a:off x="264320" y="4683125"/>
                  <a:ext cx="123825" cy="11112"/>
                </a:xfrm>
                <a:custGeom>
                  <a:avLst/>
                  <a:gdLst>
                    <a:gd name="T0" fmla="*/ 0 w 78"/>
                    <a:gd name="T1" fmla="*/ 0 h 7"/>
                    <a:gd name="T2" fmla="*/ 0 w 78"/>
                    <a:gd name="T3" fmla="*/ 0 h 7"/>
                    <a:gd name="T4" fmla="*/ 0 w 78"/>
                    <a:gd name="T5" fmla="*/ 7 h 7"/>
                    <a:gd name="T6" fmla="*/ 0 w 78"/>
                    <a:gd name="T7" fmla="*/ 7 h 7"/>
                    <a:gd name="T8" fmla="*/ 78 w 78"/>
                    <a:gd name="T9" fmla="*/ 7 h 7"/>
                    <a:gd name="T10" fmla="*/ 78 w 78"/>
                    <a:gd name="T11" fmla="*/ 7 h 7"/>
                    <a:gd name="T12" fmla="*/ 78 w 78"/>
                    <a:gd name="T13" fmla="*/ 0 h 7"/>
                    <a:gd name="T14" fmla="*/ 0 w 78"/>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7">
                      <a:moveTo>
                        <a:pt x="0" y="0"/>
                      </a:moveTo>
                      <a:lnTo>
                        <a:pt x="0" y="0"/>
                      </a:lnTo>
                      <a:lnTo>
                        <a:pt x="0" y="7"/>
                      </a:lnTo>
                      <a:lnTo>
                        <a:pt x="0" y="7"/>
                      </a:lnTo>
                      <a:lnTo>
                        <a:pt x="78" y="7"/>
                      </a:lnTo>
                      <a:lnTo>
                        <a:pt x="78" y="7"/>
                      </a:lnTo>
                      <a:lnTo>
                        <a:pt x="7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10" name="Freeform 567">
                  <a:extLst>
                    <a:ext uri="{FF2B5EF4-FFF2-40B4-BE49-F238E27FC236}">
                      <a16:creationId xmlns:a16="http://schemas.microsoft.com/office/drawing/2014/main" xmlns="" id="{A50305D1-624E-4021-A017-55A8BC4ACD58}"/>
                    </a:ext>
                  </a:extLst>
                </p:cNvPr>
                <p:cNvSpPr>
                  <a:spLocks/>
                </p:cNvSpPr>
                <p:nvPr/>
              </p:nvSpPr>
              <p:spPr bwMode="auto">
                <a:xfrm>
                  <a:off x="264320" y="4683125"/>
                  <a:ext cx="123825" cy="11112"/>
                </a:xfrm>
                <a:custGeom>
                  <a:avLst/>
                  <a:gdLst>
                    <a:gd name="T0" fmla="*/ 0 w 78"/>
                    <a:gd name="T1" fmla="*/ 0 h 7"/>
                    <a:gd name="T2" fmla="*/ 0 w 78"/>
                    <a:gd name="T3" fmla="*/ 0 h 7"/>
                    <a:gd name="T4" fmla="*/ 0 w 78"/>
                    <a:gd name="T5" fmla="*/ 7 h 7"/>
                    <a:gd name="T6" fmla="*/ 0 w 78"/>
                    <a:gd name="T7" fmla="*/ 7 h 7"/>
                    <a:gd name="T8" fmla="*/ 78 w 78"/>
                    <a:gd name="T9" fmla="*/ 7 h 7"/>
                    <a:gd name="T10" fmla="*/ 78 w 78"/>
                    <a:gd name="T11" fmla="*/ 7 h 7"/>
                    <a:gd name="T12" fmla="*/ 78 w 78"/>
                    <a:gd name="T13" fmla="*/ 0 h 7"/>
                    <a:gd name="T14" fmla="*/ 0 w 78"/>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7">
                      <a:moveTo>
                        <a:pt x="0" y="0"/>
                      </a:moveTo>
                      <a:lnTo>
                        <a:pt x="0" y="0"/>
                      </a:lnTo>
                      <a:lnTo>
                        <a:pt x="0" y="7"/>
                      </a:lnTo>
                      <a:lnTo>
                        <a:pt x="0" y="7"/>
                      </a:lnTo>
                      <a:lnTo>
                        <a:pt x="78" y="7"/>
                      </a:lnTo>
                      <a:lnTo>
                        <a:pt x="78" y="7"/>
                      </a:lnTo>
                      <a:lnTo>
                        <a:pt x="7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11" name="Freeform 568">
                  <a:extLst>
                    <a:ext uri="{FF2B5EF4-FFF2-40B4-BE49-F238E27FC236}">
                      <a16:creationId xmlns:a16="http://schemas.microsoft.com/office/drawing/2014/main" xmlns="" id="{57D52C4C-1389-40A6-965A-038C4BB46972}"/>
                    </a:ext>
                  </a:extLst>
                </p:cNvPr>
                <p:cNvSpPr>
                  <a:spLocks/>
                </p:cNvSpPr>
                <p:nvPr/>
              </p:nvSpPr>
              <p:spPr bwMode="auto">
                <a:xfrm>
                  <a:off x="264320" y="4651375"/>
                  <a:ext cx="123825" cy="11112"/>
                </a:xfrm>
                <a:custGeom>
                  <a:avLst/>
                  <a:gdLst>
                    <a:gd name="T0" fmla="*/ 0 w 78"/>
                    <a:gd name="T1" fmla="*/ 0 h 7"/>
                    <a:gd name="T2" fmla="*/ 0 w 78"/>
                    <a:gd name="T3" fmla="*/ 0 h 7"/>
                    <a:gd name="T4" fmla="*/ 0 w 78"/>
                    <a:gd name="T5" fmla="*/ 7 h 7"/>
                    <a:gd name="T6" fmla="*/ 0 w 78"/>
                    <a:gd name="T7" fmla="*/ 7 h 7"/>
                    <a:gd name="T8" fmla="*/ 78 w 78"/>
                    <a:gd name="T9" fmla="*/ 7 h 7"/>
                    <a:gd name="T10" fmla="*/ 78 w 78"/>
                    <a:gd name="T11" fmla="*/ 7 h 7"/>
                    <a:gd name="T12" fmla="*/ 78 w 78"/>
                    <a:gd name="T13" fmla="*/ 0 h 7"/>
                    <a:gd name="T14" fmla="*/ 0 w 78"/>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7">
                      <a:moveTo>
                        <a:pt x="0" y="0"/>
                      </a:moveTo>
                      <a:lnTo>
                        <a:pt x="0" y="0"/>
                      </a:lnTo>
                      <a:lnTo>
                        <a:pt x="0" y="7"/>
                      </a:lnTo>
                      <a:lnTo>
                        <a:pt x="0" y="7"/>
                      </a:lnTo>
                      <a:lnTo>
                        <a:pt x="78" y="7"/>
                      </a:lnTo>
                      <a:lnTo>
                        <a:pt x="78" y="7"/>
                      </a:lnTo>
                      <a:lnTo>
                        <a:pt x="7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12" name="Freeform 569">
                  <a:extLst>
                    <a:ext uri="{FF2B5EF4-FFF2-40B4-BE49-F238E27FC236}">
                      <a16:creationId xmlns:a16="http://schemas.microsoft.com/office/drawing/2014/main" xmlns="" id="{D171A7FD-F50D-4758-9759-1A277260872E}"/>
                    </a:ext>
                  </a:extLst>
                </p:cNvPr>
                <p:cNvSpPr>
                  <a:spLocks/>
                </p:cNvSpPr>
                <p:nvPr/>
              </p:nvSpPr>
              <p:spPr bwMode="auto">
                <a:xfrm>
                  <a:off x="264320" y="4619625"/>
                  <a:ext cx="80963" cy="11112"/>
                </a:xfrm>
                <a:custGeom>
                  <a:avLst/>
                  <a:gdLst>
                    <a:gd name="T0" fmla="*/ 0 w 51"/>
                    <a:gd name="T1" fmla="*/ 0 h 7"/>
                    <a:gd name="T2" fmla="*/ 0 w 51"/>
                    <a:gd name="T3" fmla="*/ 0 h 7"/>
                    <a:gd name="T4" fmla="*/ 0 w 51"/>
                    <a:gd name="T5" fmla="*/ 7 h 7"/>
                    <a:gd name="T6" fmla="*/ 0 w 51"/>
                    <a:gd name="T7" fmla="*/ 7 h 7"/>
                    <a:gd name="T8" fmla="*/ 51 w 51"/>
                    <a:gd name="T9" fmla="*/ 7 h 7"/>
                    <a:gd name="T10" fmla="*/ 51 w 51"/>
                    <a:gd name="T11" fmla="*/ 7 h 7"/>
                    <a:gd name="T12" fmla="*/ 51 w 51"/>
                    <a:gd name="T13" fmla="*/ 0 h 7"/>
                    <a:gd name="T14" fmla="*/ 0 w 51"/>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7">
                      <a:moveTo>
                        <a:pt x="0" y="0"/>
                      </a:moveTo>
                      <a:lnTo>
                        <a:pt x="0" y="0"/>
                      </a:lnTo>
                      <a:lnTo>
                        <a:pt x="0" y="7"/>
                      </a:lnTo>
                      <a:lnTo>
                        <a:pt x="0" y="7"/>
                      </a:lnTo>
                      <a:lnTo>
                        <a:pt x="51" y="7"/>
                      </a:lnTo>
                      <a:lnTo>
                        <a:pt x="51" y="7"/>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13" name="Freeform 570">
                  <a:extLst>
                    <a:ext uri="{FF2B5EF4-FFF2-40B4-BE49-F238E27FC236}">
                      <a16:creationId xmlns:a16="http://schemas.microsoft.com/office/drawing/2014/main" xmlns="" id="{EE857896-34A9-429E-A785-184412077D36}"/>
                    </a:ext>
                  </a:extLst>
                </p:cNvPr>
                <p:cNvSpPr>
                  <a:spLocks/>
                </p:cNvSpPr>
                <p:nvPr/>
              </p:nvSpPr>
              <p:spPr bwMode="auto">
                <a:xfrm>
                  <a:off x="264320" y="4683125"/>
                  <a:ext cx="123825" cy="11112"/>
                </a:xfrm>
                <a:custGeom>
                  <a:avLst/>
                  <a:gdLst>
                    <a:gd name="T0" fmla="*/ 0 w 78"/>
                    <a:gd name="T1" fmla="*/ 0 h 7"/>
                    <a:gd name="T2" fmla="*/ 0 w 78"/>
                    <a:gd name="T3" fmla="*/ 0 h 7"/>
                    <a:gd name="T4" fmla="*/ 0 w 78"/>
                    <a:gd name="T5" fmla="*/ 7 h 7"/>
                    <a:gd name="T6" fmla="*/ 0 w 78"/>
                    <a:gd name="T7" fmla="*/ 7 h 7"/>
                    <a:gd name="T8" fmla="*/ 78 w 78"/>
                    <a:gd name="T9" fmla="*/ 7 h 7"/>
                    <a:gd name="T10" fmla="*/ 78 w 78"/>
                    <a:gd name="T11" fmla="*/ 7 h 7"/>
                    <a:gd name="T12" fmla="*/ 78 w 78"/>
                    <a:gd name="T13" fmla="*/ 0 h 7"/>
                    <a:gd name="T14" fmla="*/ 0 w 78"/>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7">
                      <a:moveTo>
                        <a:pt x="0" y="0"/>
                      </a:moveTo>
                      <a:lnTo>
                        <a:pt x="0" y="0"/>
                      </a:lnTo>
                      <a:lnTo>
                        <a:pt x="0" y="7"/>
                      </a:lnTo>
                      <a:lnTo>
                        <a:pt x="0" y="7"/>
                      </a:lnTo>
                      <a:lnTo>
                        <a:pt x="78" y="7"/>
                      </a:lnTo>
                      <a:lnTo>
                        <a:pt x="78" y="7"/>
                      </a:lnTo>
                      <a:lnTo>
                        <a:pt x="7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14" name="Freeform 571">
                  <a:extLst>
                    <a:ext uri="{FF2B5EF4-FFF2-40B4-BE49-F238E27FC236}">
                      <a16:creationId xmlns:a16="http://schemas.microsoft.com/office/drawing/2014/main" xmlns="" id="{06EAF675-9051-4CED-9D32-1343E9536859}"/>
                    </a:ext>
                  </a:extLst>
                </p:cNvPr>
                <p:cNvSpPr>
                  <a:spLocks/>
                </p:cNvSpPr>
                <p:nvPr/>
              </p:nvSpPr>
              <p:spPr bwMode="auto">
                <a:xfrm>
                  <a:off x="264320" y="4651375"/>
                  <a:ext cx="123825" cy="11112"/>
                </a:xfrm>
                <a:custGeom>
                  <a:avLst/>
                  <a:gdLst>
                    <a:gd name="T0" fmla="*/ 0 w 78"/>
                    <a:gd name="T1" fmla="*/ 0 h 7"/>
                    <a:gd name="T2" fmla="*/ 0 w 78"/>
                    <a:gd name="T3" fmla="*/ 0 h 7"/>
                    <a:gd name="T4" fmla="*/ 0 w 78"/>
                    <a:gd name="T5" fmla="*/ 7 h 7"/>
                    <a:gd name="T6" fmla="*/ 0 w 78"/>
                    <a:gd name="T7" fmla="*/ 7 h 7"/>
                    <a:gd name="T8" fmla="*/ 78 w 78"/>
                    <a:gd name="T9" fmla="*/ 7 h 7"/>
                    <a:gd name="T10" fmla="*/ 78 w 78"/>
                    <a:gd name="T11" fmla="*/ 7 h 7"/>
                    <a:gd name="T12" fmla="*/ 78 w 78"/>
                    <a:gd name="T13" fmla="*/ 0 h 7"/>
                    <a:gd name="T14" fmla="*/ 0 w 78"/>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7">
                      <a:moveTo>
                        <a:pt x="0" y="0"/>
                      </a:moveTo>
                      <a:lnTo>
                        <a:pt x="0" y="0"/>
                      </a:lnTo>
                      <a:lnTo>
                        <a:pt x="0" y="7"/>
                      </a:lnTo>
                      <a:lnTo>
                        <a:pt x="0" y="7"/>
                      </a:lnTo>
                      <a:lnTo>
                        <a:pt x="78" y="7"/>
                      </a:lnTo>
                      <a:lnTo>
                        <a:pt x="78" y="7"/>
                      </a:lnTo>
                      <a:lnTo>
                        <a:pt x="7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15" name="Freeform 572">
                  <a:extLst>
                    <a:ext uri="{FF2B5EF4-FFF2-40B4-BE49-F238E27FC236}">
                      <a16:creationId xmlns:a16="http://schemas.microsoft.com/office/drawing/2014/main" xmlns="" id="{4884B095-CB06-4312-BEAD-84461898F0FE}"/>
                    </a:ext>
                  </a:extLst>
                </p:cNvPr>
                <p:cNvSpPr>
                  <a:spLocks/>
                </p:cNvSpPr>
                <p:nvPr/>
              </p:nvSpPr>
              <p:spPr bwMode="auto">
                <a:xfrm>
                  <a:off x="264320" y="4619625"/>
                  <a:ext cx="80963" cy="11112"/>
                </a:xfrm>
                <a:custGeom>
                  <a:avLst/>
                  <a:gdLst>
                    <a:gd name="T0" fmla="*/ 0 w 51"/>
                    <a:gd name="T1" fmla="*/ 0 h 7"/>
                    <a:gd name="T2" fmla="*/ 0 w 51"/>
                    <a:gd name="T3" fmla="*/ 0 h 7"/>
                    <a:gd name="T4" fmla="*/ 0 w 51"/>
                    <a:gd name="T5" fmla="*/ 7 h 7"/>
                    <a:gd name="T6" fmla="*/ 0 w 51"/>
                    <a:gd name="T7" fmla="*/ 7 h 7"/>
                    <a:gd name="T8" fmla="*/ 51 w 51"/>
                    <a:gd name="T9" fmla="*/ 7 h 7"/>
                    <a:gd name="T10" fmla="*/ 51 w 51"/>
                    <a:gd name="T11" fmla="*/ 7 h 7"/>
                    <a:gd name="T12" fmla="*/ 51 w 51"/>
                    <a:gd name="T13" fmla="*/ 0 h 7"/>
                    <a:gd name="T14" fmla="*/ 0 w 51"/>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7">
                      <a:moveTo>
                        <a:pt x="0" y="0"/>
                      </a:moveTo>
                      <a:lnTo>
                        <a:pt x="0" y="0"/>
                      </a:lnTo>
                      <a:lnTo>
                        <a:pt x="0" y="7"/>
                      </a:lnTo>
                      <a:lnTo>
                        <a:pt x="0" y="7"/>
                      </a:lnTo>
                      <a:lnTo>
                        <a:pt x="51" y="7"/>
                      </a:lnTo>
                      <a:lnTo>
                        <a:pt x="51" y="7"/>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16" name="Freeform 573">
                  <a:extLst>
                    <a:ext uri="{FF2B5EF4-FFF2-40B4-BE49-F238E27FC236}">
                      <a16:creationId xmlns:a16="http://schemas.microsoft.com/office/drawing/2014/main" xmlns="" id="{DDA6B417-4784-4F8E-9F41-1AFE81327481}"/>
                    </a:ext>
                  </a:extLst>
                </p:cNvPr>
                <p:cNvSpPr>
                  <a:spLocks/>
                </p:cNvSpPr>
                <p:nvPr/>
              </p:nvSpPr>
              <p:spPr bwMode="auto">
                <a:xfrm>
                  <a:off x="316707" y="4711700"/>
                  <a:ext cx="88900" cy="84137"/>
                </a:xfrm>
                <a:custGeom>
                  <a:avLst/>
                  <a:gdLst>
                    <a:gd name="T0" fmla="*/ 55 w 56"/>
                    <a:gd name="T1" fmla="*/ 46 h 53"/>
                    <a:gd name="T2" fmla="*/ 55 w 56"/>
                    <a:gd name="T3" fmla="*/ 46 h 53"/>
                    <a:gd name="T4" fmla="*/ 55 w 56"/>
                    <a:gd name="T5" fmla="*/ 44 h 53"/>
                    <a:gd name="T6" fmla="*/ 53 w 56"/>
                    <a:gd name="T7" fmla="*/ 42 h 53"/>
                    <a:gd name="T8" fmla="*/ 53 w 56"/>
                    <a:gd name="T9" fmla="*/ 42 h 53"/>
                    <a:gd name="T10" fmla="*/ 36 w 56"/>
                    <a:gd name="T11" fmla="*/ 35 h 53"/>
                    <a:gd name="T12" fmla="*/ 36 w 56"/>
                    <a:gd name="T13" fmla="*/ 31 h 53"/>
                    <a:gd name="T14" fmla="*/ 34 w 56"/>
                    <a:gd name="T15" fmla="*/ 33 h 53"/>
                    <a:gd name="T16" fmla="*/ 34 w 56"/>
                    <a:gd name="T17" fmla="*/ 28 h 53"/>
                    <a:gd name="T18" fmla="*/ 34 w 56"/>
                    <a:gd name="T19" fmla="*/ 28 h 53"/>
                    <a:gd name="T20" fmla="*/ 36 w 56"/>
                    <a:gd name="T21" fmla="*/ 26 h 53"/>
                    <a:gd name="T22" fmla="*/ 36 w 56"/>
                    <a:gd name="T23" fmla="*/ 20 h 53"/>
                    <a:gd name="T24" fmla="*/ 36 w 56"/>
                    <a:gd name="T25" fmla="*/ 20 h 53"/>
                    <a:gd name="T26" fmla="*/ 38 w 56"/>
                    <a:gd name="T27" fmla="*/ 20 h 53"/>
                    <a:gd name="T28" fmla="*/ 38 w 56"/>
                    <a:gd name="T29" fmla="*/ 20 h 53"/>
                    <a:gd name="T30" fmla="*/ 38 w 56"/>
                    <a:gd name="T31" fmla="*/ 17 h 53"/>
                    <a:gd name="T32" fmla="*/ 38 w 56"/>
                    <a:gd name="T33" fmla="*/ 15 h 53"/>
                    <a:gd name="T34" fmla="*/ 38 w 56"/>
                    <a:gd name="T35" fmla="*/ 15 h 53"/>
                    <a:gd name="T36" fmla="*/ 38 w 56"/>
                    <a:gd name="T37" fmla="*/ 11 h 53"/>
                    <a:gd name="T38" fmla="*/ 38 w 56"/>
                    <a:gd name="T39" fmla="*/ 6 h 53"/>
                    <a:gd name="T40" fmla="*/ 38 w 56"/>
                    <a:gd name="T41" fmla="*/ 6 h 53"/>
                    <a:gd name="T42" fmla="*/ 34 w 56"/>
                    <a:gd name="T43" fmla="*/ 2 h 53"/>
                    <a:gd name="T44" fmla="*/ 27 w 56"/>
                    <a:gd name="T45" fmla="*/ 0 h 53"/>
                    <a:gd name="T46" fmla="*/ 27 w 56"/>
                    <a:gd name="T47" fmla="*/ 0 h 53"/>
                    <a:gd name="T48" fmla="*/ 22 w 56"/>
                    <a:gd name="T49" fmla="*/ 2 h 53"/>
                    <a:gd name="T50" fmla="*/ 18 w 56"/>
                    <a:gd name="T51" fmla="*/ 6 h 53"/>
                    <a:gd name="T52" fmla="*/ 18 w 56"/>
                    <a:gd name="T53" fmla="*/ 6 h 53"/>
                    <a:gd name="T54" fmla="*/ 18 w 56"/>
                    <a:gd name="T55" fmla="*/ 11 h 53"/>
                    <a:gd name="T56" fmla="*/ 18 w 56"/>
                    <a:gd name="T57" fmla="*/ 15 h 53"/>
                    <a:gd name="T58" fmla="*/ 18 w 56"/>
                    <a:gd name="T59" fmla="*/ 15 h 53"/>
                    <a:gd name="T60" fmla="*/ 16 w 56"/>
                    <a:gd name="T61" fmla="*/ 17 h 53"/>
                    <a:gd name="T62" fmla="*/ 18 w 56"/>
                    <a:gd name="T63" fmla="*/ 20 h 53"/>
                    <a:gd name="T64" fmla="*/ 18 w 56"/>
                    <a:gd name="T65" fmla="*/ 20 h 53"/>
                    <a:gd name="T66" fmla="*/ 18 w 56"/>
                    <a:gd name="T67" fmla="*/ 20 h 53"/>
                    <a:gd name="T68" fmla="*/ 18 w 56"/>
                    <a:gd name="T69" fmla="*/ 20 h 53"/>
                    <a:gd name="T70" fmla="*/ 20 w 56"/>
                    <a:gd name="T71" fmla="*/ 26 h 53"/>
                    <a:gd name="T72" fmla="*/ 20 w 56"/>
                    <a:gd name="T73" fmla="*/ 28 h 53"/>
                    <a:gd name="T74" fmla="*/ 20 w 56"/>
                    <a:gd name="T75" fmla="*/ 33 h 53"/>
                    <a:gd name="T76" fmla="*/ 18 w 56"/>
                    <a:gd name="T77" fmla="*/ 31 h 53"/>
                    <a:gd name="T78" fmla="*/ 20 w 56"/>
                    <a:gd name="T79" fmla="*/ 35 h 53"/>
                    <a:gd name="T80" fmla="*/ 20 w 56"/>
                    <a:gd name="T81" fmla="*/ 35 h 53"/>
                    <a:gd name="T82" fmla="*/ 2 w 56"/>
                    <a:gd name="T83" fmla="*/ 42 h 53"/>
                    <a:gd name="T84" fmla="*/ 2 w 56"/>
                    <a:gd name="T85" fmla="*/ 42 h 53"/>
                    <a:gd name="T86" fmla="*/ 2 w 56"/>
                    <a:gd name="T87" fmla="*/ 44 h 53"/>
                    <a:gd name="T88" fmla="*/ 0 w 56"/>
                    <a:gd name="T89" fmla="*/ 46 h 53"/>
                    <a:gd name="T90" fmla="*/ 0 w 56"/>
                    <a:gd name="T91" fmla="*/ 46 h 53"/>
                    <a:gd name="T92" fmla="*/ 0 w 56"/>
                    <a:gd name="T93" fmla="*/ 53 h 53"/>
                    <a:gd name="T94" fmla="*/ 56 w 56"/>
                    <a:gd name="T95" fmla="*/ 53 h 53"/>
                    <a:gd name="T96" fmla="*/ 56 w 56"/>
                    <a:gd name="T97" fmla="*/ 53 h 53"/>
                    <a:gd name="T98" fmla="*/ 55 w 56"/>
                    <a:gd name="T99" fmla="*/ 46 h 53"/>
                    <a:gd name="T100" fmla="*/ 55 w 56"/>
                    <a:gd name="T101"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6" h="53">
                      <a:moveTo>
                        <a:pt x="55" y="46"/>
                      </a:moveTo>
                      <a:lnTo>
                        <a:pt x="55" y="46"/>
                      </a:lnTo>
                      <a:lnTo>
                        <a:pt x="55" y="44"/>
                      </a:lnTo>
                      <a:lnTo>
                        <a:pt x="53" y="42"/>
                      </a:lnTo>
                      <a:lnTo>
                        <a:pt x="53" y="42"/>
                      </a:lnTo>
                      <a:lnTo>
                        <a:pt x="36" y="35"/>
                      </a:lnTo>
                      <a:lnTo>
                        <a:pt x="36" y="31"/>
                      </a:lnTo>
                      <a:lnTo>
                        <a:pt x="34" y="33"/>
                      </a:lnTo>
                      <a:lnTo>
                        <a:pt x="34" y="28"/>
                      </a:lnTo>
                      <a:lnTo>
                        <a:pt x="34" y="28"/>
                      </a:lnTo>
                      <a:lnTo>
                        <a:pt x="36" y="26"/>
                      </a:lnTo>
                      <a:lnTo>
                        <a:pt x="36" y="20"/>
                      </a:lnTo>
                      <a:lnTo>
                        <a:pt x="36" y="20"/>
                      </a:lnTo>
                      <a:lnTo>
                        <a:pt x="38" y="20"/>
                      </a:lnTo>
                      <a:lnTo>
                        <a:pt x="38" y="20"/>
                      </a:lnTo>
                      <a:lnTo>
                        <a:pt x="38" y="17"/>
                      </a:lnTo>
                      <a:lnTo>
                        <a:pt x="38" y="15"/>
                      </a:lnTo>
                      <a:lnTo>
                        <a:pt x="38" y="15"/>
                      </a:lnTo>
                      <a:lnTo>
                        <a:pt x="38" y="11"/>
                      </a:lnTo>
                      <a:lnTo>
                        <a:pt x="38" y="6"/>
                      </a:lnTo>
                      <a:lnTo>
                        <a:pt x="38" y="6"/>
                      </a:lnTo>
                      <a:lnTo>
                        <a:pt x="34" y="2"/>
                      </a:lnTo>
                      <a:lnTo>
                        <a:pt x="27" y="0"/>
                      </a:lnTo>
                      <a:lnTo>
                        <a:pt x="27" y="0"/>
                      </a:lnTo>
                      <a:lnTo>
                        <a:pt x="22" y="2"/>
                      </a:lnTo>
                      <a:lnTo>
                        <a:pt x="18" y="6"/>
                      </a:lnTo>
                      <a:lnTo>
                        <a:pt x="18" y="6"/>
                      </a:lnTo>
                      <a:lnTo>
                        <a:pt x="18" y="11"/>
                      </a:lnTo>
                      <a:lnTo>
                        <a:pt x="18" y="15"/>
                      </a:lnTo>
                      <a:lnTo>
                        <a:pt x="18" y="15"/>
                      </a:lnTo>
                      <a:lnTo>
                        <a:pt x="16" y="17"/>
                      </a:lnTo>
                      <a:lnTo>
                        <a:pt x="18" y="20"/>
                      </a:lnTo>
                      <a:lnTo>
                        <a:pt x="18" y="20"/>
                      </a:lnTo>
                      <a:lnTo>
                        <a:pt x="18" y="20"/>
                      </a:lnTo>
                      <a:lnTo>
                        <a:pt x="18" y="20"/>
                      </a:lnTo>
                      <a:lnTo>
                        <a:pt x="20" y="26"/>
                      </a:lnTo>
                      <a:lnTo>
                        <a:pt x="20" y="28"/>
                      </a:lnTo>
                      <a:lnTo>
                        <a:pt x="20" y="33"/>
                      </a:lnTo>
                      <a:lnTo>
                        <a:pt x="18" y="31"/>
                      </a:lnTo>
                      <a:lnTo>
                        <a:pt x="20" y="35"/>
                      </a:lnTo>
                      <a:lnTo>
                        <a:pt x="20" y="35"/>
                      </a:lnTo>
                      <a:lnTo>
                        <a:pt x="2" y="42"/>
                      </a:lnTo>
                      <a:lnTo>
                        <a:pt x="2" y="42"/>
                      </a:lnTo>
                      <a:lnTo>
                        <a:pt x="2" y="44"/>
                      </a:lnTo>
                      <a:lnTo>
                        <a:pt x="0" y="46"/>
                      </a:lnTo>
                      <a:lnTo>
                        <a:pt x="0" y="46"/>
                      </a:lnTo>
                      <a:lnTo>
                        <a:pt x="0" y="53"/>
                      </a:lnTo>
                      <a:lnTo>
                        <a:pt x="56" y="53"/>
                      </a:lnTo>
                      <a:lnTo>
                        <a:pt x="56" y="53"/>
                      </a:lnTo>
                      <a:lnTo>
                        <a:pt x="55" y="46"/>
                      </a:lnTo>
                      <a:lnTo>
                        <a:pt x="55"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17" name="Freeform 574">
                  <a:extLst>
                    <a:ext uri="{FF2B5EF4-FFF2-40B4-BE49-F238E27FC236}">
                      <a16:creationId xmlns:a16="http://schemas.microsoft.com/office/drawing/2014/main" xmlns="" id="{BF5C5E66-C326-420A-8CBE-214235B902EA}"/>
                    </a:ext>
                  </a:extLst>
                </p:cNvPr>
                <p:cNvSpPr>
                  <a:spLocks/>
                </p:cNvSpPr>
                <p:nvPr/>
              </p:nvSpPr>
              <p:spPr bwMode="auto">
                <a:xfrm>
                  <a:off x="218282" y="4573588"/>
                  <a:ext cx="231775" cy="268287"/>
                </a:xfrm>
                <a:custGeom>
                  <a:avLst/>
                  <a:gdLst>
                    <a:gd name="T0" fmla="*/ 0 w 146"/>
                    <a:gd name="T1" fmla="*/ 0 h 169"/>
                    <a:gd name="T2" fmla="*/ 0 w 146"/>
                    <a:gd name="T3" fmla="*/ 104 h 169"/>
                    <a:gd name="T4" fmla="*/ 0 w 146"/>
                    <a:gd name="T5" fmla="*/ 104 h 169"/>
                    <a:gd name="T6" fmla="*/ 7 w 146"/>
                    <a:gd name="T7" fmla="*/ 104 h 169"/>
                    <a:gd name="T8" fmla="*/ 7 w 146"/>
                    <a:gd name="T9" fmla="*/ 104 h 169"/>
                    <a:gd name="T10" fmla="*/ 11 w 146"/>
                    <a:gd name="T11" fmla="*/ 104 h 169"/>
                    <a:gd name="T12" fmla="*/ 11 w 146"/>
                    <a:gd name="T13" fmla="*/ 11 h 169"/>
                    <a:gd name="T14" fmla="*/ 135 w 146"/>
                    <a:gd name="T15" fmla="*/ 11 h 169"/>
                    <a:gd name="T16" fmla="*/ 135 w 146"/>
                    <a:gd name="T17" fmla="*/ 160 h 169"/>
                    <a:gd name="T18" fmla="*/ 54 w 146"/>
                    <a:gd name="T19" fmla="*/ 160 h 169"/>
                    <a:gd name="T20" fmla="*/ 54 w 146"/>
                    <a:gd name="T21" fmla="*/ 160 h 169"/>
                    <a:gd name="T22" fmla="*/ 53 w 146"/>
                    <a:gd name="T23" fmla="*/ 169 h 169"/>
                    <a:gd name="T24" fmla="*/ 146 w 146"/>
                    <a:gd name="T25" fmla="*/ 169 h 169"/>
                    <a:gd name="T26" fmla="*/ 146 w 146"/>
                    <a:gd name="T27" fmla="*/ 0 h 169"/>
                    <a:gd name="T28" fmla="*/ 0 w 146"/>
                    <a:gd name="T29"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6" h="169">
                      <a:moveTo>
                        <a:pt x="0" y="0"/>
                      </a:moveTo>
                      <a:lnTo>
                        <a:pt x="0" y="104"/>
                      </a:lnTo>
                      <a:lnTo>
                        <a:pt x="0" y="104"/>
                      </a:lnTo>
                      <a:lnTo>
                        <a:pt x="7" y="104"/>
                      </a:lnTo>
                      <a:lnTo>
                        <a:pt x="7" y="104"/>
                      </a:lnTo>
                      <a:lnTo>
                        <a:pt x="11" y="104"/>
                      </a:lnTo>
                      <a:lnTo>
                        <a:pt x="11" y="11"/>
                      </a:lnTo>
                      <a:lnTo>
                        <a:pt x="135" y="11"/>
                      </a:lnTo>
                      <a:lnTo>
                        <a:pt x="135" y="160"/>
                      </a:lnTo>
                      <a:lnTo>
                        <a:pt x="54" y="160"/>
                      </a:lnTo>
                      <a:lnTo>
                        <a:pt x="54" y="160"/>
                      </a:lnTo>
                      <a:lnTo>
                        <a:pt x="53" y="169"/>
                      </a:lnTo>
                      <a:lnTo>
                        <a:pt x="146" y="169"/>
                      </a:lnTo>
                      <a:lnTo>
                        <a:pt x="14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18" name="Freeform 575">
                  <a:extLst>
                    <a:ext uri="{FF2B5EF4-FFF2-40B4-BE49-F238E27FC236}">
                      <a16:creationId xmlns:a16="http://schemas.microsoft.com/office/drawing/2014/main" xmlns="" id="{B8236FC1-35AA-4F65-A74C-CF3467E31AB5}"/>
                    </a:ext>
                  </a:extLst>
                </p:cNvPr>
                <p:cNvSpPr>
                  <a:spLocks noEditPoints="1"/>
                </p:cNvSpPr>
                <p:nvPr/>
              </p:nvSpPr>
              <p:spPr bwMode="auto">
                <a:xfrm>
                  <a:off x="211932" y="4757738"/>
                  <a:ext cx="87313" cy="192087"/>
                </a:xfrm>
                <a:custGeom>
                  <a:avLst/>
                  <a:gdLst>
                    <a:gd name="T0" fmla="*/ 38 w 55"/>
                    <a:gd name="T1" fmla="*/ 106 h 121"/>
                    <a:gd name="T2" fmla="*/ 38 w 55"/>
                    <a:gd name="T3" fmla="*/ 55 h 121"/>
                    <a:gd name="T4" fmla="*/ 38 w 55"/>
                    <a:gd name="T5" fmla="*/ 55 h 121"/>
                    <a:gd name="T6" fmla="*/ 42 w 55"/>
                    <a:gd name="T7" fmla="*/ 52 h 121"/>
                    <a:gd name="T8" fmla="*/ 48 w 55"/>
                    <a:gd name="T9" fmla="*/ 48 h 121"/>
                    <a:gd name="T10" fmla="*/ 48 w 55"/>
                    <a:gd name="T11" fmla="*/ 48 h 121"/>
                    <a:gd name="T12" fmla="*/ 51 w 55"/>
                    <a:gd name="T13" fmla="*/ 44 h 121"/>
                    <a:gd name="T14" fmla="*/ 53 w 55"/>
                    <a:gd name="T15" fmla="*/ 39 h 121"/>
                    <a:gd name="T16" fmla="*/ 55 w 55"/>
                    <a:gd name="T17" fmla="*/ 28 h 121"/>
                    <a:gd name="T18" fmla="*/ 53 w 55"/>
                    <a:gd name="T19" fmla="*/ 17 h 121"/>
                    <a:gd name="T20" fmla="*/ 51 w 55"/>
                    <a:gd name="T21" fmla="*/ 13 h 121"/>
                    <a:gd name="T22" fmla="*/ 48 w 55"/>
                    <a:gd name="T23" fmla="*/ 8 h 121"/>
                    <a:gd name="T24" fmla="*/ 48 w 55"/>
                    <a:gd name="T25" fmla="*/ 8 h 121"/>
                    <a:gd name="T26" fmla="*/ 44 w 55"/>
                    <a:gd name="T27" fmla="*/ 4 h 121"/>
                    <a:gd name="T28" fmla="*/ 38 w 55"/>
                    <a:gd name="T29" fmla="*/ 2 h 121"/>
                    <a:gd name="T30" fmla="*/ 27 w 55"/>
                    <a:gd name="T31" fmla="*/ 0 h 121"/>
                    <a:gd name="T32" fmla="*/ 17 w 55"/>
                    <a:gd name="T33" fmla="*/ 2 h 121"/>
                    <a:gd name="T34" fmla="*/ 13 w 55"/>
                    <a:gd name="T35" fmla="*/ 4 h 121"/>
                    <a:gd name="T36" fmla="*/ 7 w 55"/>
                    <a:gd name="T37" fmla="*/ 8 h 121"/>
                    <a:gd name="T38" fmla="*/ 7 w 55"/>
                    <a:gd name="T39" fmla="*/ 8 h 121"/>
                    <a:gd name="T40" fmla="*/ 4 w 55"/>
                    <a:gd name="T41" fmla="*/ 13 h 121"/>
                    <a:gd name="T42" fmla="*/ 2 w 55"/>
                    <a:gd name="T43" fmla="*/ 17 h 121"/>
                    <a:gd name="T44" fmla="*/ 0 w 55"/>
                    <a:gd name="T45" fmla="*/ 28 h 121"/>
                    <a:gd name="T46" fmla="*/ 2 w 55"/>
                    <a:gd name="T47" fmla="*/ 39 h 121"/>
                    <a:gd name="T48" fmla="*/ 4 w 55"/>
                    <a:gd name="T49" fmla="*/ 44 h 121"/>
                    <a:gd name="T50" fmla="*/ 7 w 55"/>
                    <a:gd name="T51" fmla="*/ 48 h 121"/>
                    <a:gd name="T52" fmla="*/ 7 w 55"/>
                    <a:gd name="T53" fmla="*/ 48 h 121"/>
                    <a:gd name="T54" fmla="*/ 13 w 55"/>
                    <a:gd name="T55" fmla="*/ 52 h 121"/>
                    <a:gd name="T56" fmla="*/ 18 w 55"/>
                    <a:gd name="T57" fmla="*/ 55 h 121"/>
                    <a:gd name="T58" fmla="*/ 18 w 55"/>
                    <a:gd name="T59" fmla="*/ 68 h 121"/>
                    <a:gd name="T60" fmla="*/ 22 w 55"/>
                    <a:gd name="T61" fmla="*/ 72 h 121"/>
                    <a:gd name="T62" fmla="*/ 18 w 55"/>
                    <a:gd name="T63" fmla="*/ 77 h 121"/>
                    <a:gd name="T64" fmla="*/ 22 w 55"/>
                    <a:gd name="T65" fmla="*/ 83 h 121"/>
                    <a:gd name="T66" fmla="*/ 18 w 55"/>
                    <a:gd name="T67" fmla="*/ 86 h 121"/>
                    <a:gd name="T68" fmla="*/ 22 w 55"/>
                    <a:gd name="T69" fmla="*/ 92 h 121"/>
                    <a:gd name="T70" fmla="*/ 18 w 55"/>
                    <a:gd name="T71" fmla="*/ 97 h 121"/>
                    <a:gd name="T72" fmla="*/ 17 w 55"/>
                    <a:gd name="T73" fmla="*/ 108 h 121"/>
                    <a:gd name="T74" fmla="*/ 27 w 55"/>
                    <a:gd name="T75" fmla="*/ 121 h 121"/>
                    <a:gd name="T76" fmla="*/ 38 w 55"/>
                    <a:gd name="T77" fmla="*/ 106 h 121"/>
                    <a:gd name="T78" fmla="*/ 24 w 55"/>
                    <a:gd name="T79" fmla="*/ 24 h 121"/>
                    <a:gd name="T80" fmla="*/ 24 w 55"/>
                    <a:gd name="T81" fmla="*/ 24 h 121"/>
                    <a:gd name="T82" fmla="*/ 20 w 55"/>
                    <a:gd name="T83" fmla="*/ 21 h 121"/>
                    <a:gd name="T84" fmla="*/ 24 w 55"/>
                    <a:gd name="T85" fmla="*/ 15 h 121"/>
                    <a:gd name="T86" fmla="*/ 24 w 55"/>
                    <a:gd name="T87" fmla="*/ 15 h 121"/>
                    <a:gd name="T88" fmla="*/ 27 w 55"/>
                    <a:gd name="T89" fmla="*/ 13 h 121"/>
                    <a:gd name="T90" fmla="*/ 33 w 55"/>
                    <a:gd name="T91" fmla="*/ 15 h 121"/>
                    <a:gd name="T92" fmla="*/ 33 w 55"/>
                    <a:gd name="T93" fmla="*/ 15 h 121"/>
                    <a:gd name="T94" fmla="*/ 35 w 55"/>
                    <a:gd name="T95" fmla="*/ 21 h 121"/>
                    <a:gd name="T96" fmla="*/ 33 w 55"/>
                    <a:gd name="T97" fmla="*/ 24 h 121"/>
                    <a:gd name="T98" fmla="*/ 33 w 55"/>
                    <a:gd name="T99" fmla="*/ 24 h 121"/>
                    <a:gd name="T100" fmla="*/ 27 w 55"/>
                    <a:gd name="T101" fmla="*/ 26 h 121"/>
                    <a:gd name="T102" fmla="*/ 24 w 55"/>
                    <a:gd name="T103" fmla="*/ 24 h 121"/>
                    <a:gd name="T104" fmla="*/ 24 w 55"/>
                    <a:gd name="T105" fmla="*/ 2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5" h="121">
                      <a:moveTo>
                        <a:pt x="38" y="106"/>
                      </a:moveTo>
                      <a:lnTo>
                        <a:pt x="38" y="55"/>
                      </a:lnTo>
                      <a:lnTo>
                        <a:pt x="38" y="55"/>
                      </a:lnTo>
                      <a:lnTo>
                        <a:pt x="42" y="52"/>
                      </a:lnTo>
                      <a:lnTo>
                        <a:pt x="48" y="48"/>
                      </a:lnTo>
                      <a:lnTo>
                        <a:pt x="48" y="48"/>
                      </a:lnTo>
                      <a:lnTo>
                        <a:pt x="51" y="44"/>
                      </a:lnTo>
                      <a:lnTo>
                        <a:pt x="53" y="39"/>
                      </a:lnTo>
                      <a:lnTo>
                        <a:pt x="55" y="28"/>
                      </a:lnTo>
                      <a:lnTo>
                        <a:pt x="53" y="17"/>
                      </a:lnTo>
                      <a:lnTo>
                        <a:pt x="51" y="13"/>
                      </a:lnTo>
                      <a:lnTo>
                        <a:pt x="48" y="8"/>
                      </a:lnTo>
                      <a:lnTo>
                        <a:pt x="48" y="8"/>
                      </a:lnTo>
                      <a:lnTo>
                        <a:pt x="44" y="4"/>
                      </a:lnTo>
                      <a:lnTo>
                        <a:pt x="38" y="2"/>
                      </a:lnTo>
                      <a:lnTo>
                        <a:pt x="27" y="0"/>
                      </a:lnTo>
                      <a:lnTo>
                        <a:pt x="17" y="2"/>
                      </a:lnTo>
                      <a:lnTo>
                        <a:pt x="13" y="4"/>
                      </a:lnTo>
                      <a:lnTo>
                        <a:pt x="7" y="8"/>
                      </a:lnTo>
                      <a:lnTo>
                        <a:pt x="7" y="8"/>
                      </a:lnTo>
                      <a:lnTo>
                        <a:pt x="4" y="13"/>
                      </a:lnTo>
                      <a:lnTo>
                        <a:pt x="2" y="17"/>
                      </a:lnTo>
                      <a:lnTo>
                        <a:pt x="0" y="28"/>
                      </a:lnTo>
                      <a:lnTo>
                        <a:pt x="2" y="39"/>
                      </a:lnTo>
                      <a:lnTo>
                        <a:pt x="4" y="44"/>
                      </a:lnTo>
                      <a:lnTo>
                        <a:pt x="7" y="48"/>
                      </a:lnTo>
                      <a:lnTo>
                        <a:pt x="7" y="48"/>
                      </a:lnTo>
                      <a:lnTo>
                        <a:pt x="13" y="52"/>
                      </a:lnTo>
                      <a:lnTo>
                        <a:pt x="18" y="55"/>
                      </a:lnTo>
                      <a:lnTo>
                        <a:pt x="18" y="68"/>
                      </a:lnTo>
                      <a:lnTo>
                        <a:pt x="22" y="72"/>
                      </a:lnTo>
                      <a:lnTo>
                        <a:pt x="18" y="77"/>
                      </a:lnTo>
                      <a:lnTo>
                        <a:pt x="22" y="83"/>
                      </a:lnTo>
                      <a:lnTo>
                        <a:pt x="18" y="86"/>
                      </a:lnTo>
                      <a:lnTo>
                        <a:pt x="22" y="92"/>
                      </a:lnTo>
                      <a:lnTo>
                        <a:pt x="18" y="97"/>
                      </a:lnTo>
                      <a:lnTo>
                        <a:pt x="17" y="108"/>
                      </a:lnTo>
                      <a:lnTo>
                        <a:pt x="27" y="121"/>
                      </a:lnTo>
                      <a:lnTo>
                        <a:pt x="38" y="106"/>
                      </a:lnTo>
                      <a:close/>
                      <a:moveTo>
                        <a:pt x="24" y="24"/>
                      </a:moveTo>
                      <a:lnTo>
                        <a:pt x="24" y="24"/>
                      </a:lnTo>
                      <a:lnTo>
                        <a:pt x="20" y="21"/>
                      </a:lnTo>
                      <a:lnTo>
                        <a:pt x="24" y="15"/>
                      </a:lnTo>
                      <a:lnTo>
                        <a:pt x="24" y="15"/>
                      </a:lnTo>
                      <a:lnTo>
                        <a:pt x="27" y="13"/>
                      </a:lnTo>
                      <a:lnTo>
                        <a:pt x="33" y="15"/>
                      </a:lnTo>
                      <a:lnTo>
                        <a:pt x="33" y="15"/>
                      </a:lnTo>
                      <a:lnTo>
                        <a:pt x="35" y="21"/>
                      </a:lnTo>
                      <a:lnTo>
                        <a:pt x="33" y="24"/>
                      </a:lnTo>
                      <a:lnTo>
                        <a:pt x="33" y="24"/>
                      </a:lnTo>
                      <a:lnTo>
                        <a:pt x="27" y="26"/>
                      </a:lnTo>
                      <a:lnTo>
                        <a:pt x="24" y="24"/>
                      </a:lnTo>
                      <a:lnTo>
                        <a:pt x="24" y="24"/>
                      </a:lnTo>
                      <a:close/>
                    </a:path>
                  </a:pathLst>
                </a:custGeom>
                <a:solidFill>
                  <a:srgbClr val="FFC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grpSp>
        </p:grpSp>
      </p:grpSp>
      <p:grpSp>
        <p:nvGrpSpPr>
          <p:cNvPr id="319" name="Group 318"/>
          <p:cNvGrpSpPr/>
          <p:nvPr/>
        </p:nvGrpSpPr>
        <p:grpSpPr>
          <a:xfrm>
            <a:off x="998400" y="2894719"/>
            <a:ext cx="2958538" cy="1409104"/>
            <a:chOff x="998400" y="2981252"/>
            <a:chExt cx="2958538" cy="1409104"/>
          </a:xfrm>
        </p:grpSpPr>
        <p:sp>
          <p:nvSpPr>
            <p:cNvPr id="202" name="Rectangle 313">
              <a:extLst>
                <a:ext uri="{FF2B5EF4-FFF2-40B4-BE49-F238E27FC236}">
                  <a16:creationId xmlns:a16="http://schemas.microsoft.com/office/drawing/2014/main" xmlns="" id="{CB19A144-5F45-4A60-BD67-38EA4959F729}"/>
                </a:ext>
              </a:extLst>
            </p:cNvPr>
            <p:cNvSpPr>
              <a:spLocks noChangeArrowheads="1"/>
            </p:cNvSpPr>
            <p:nvPr/>
          </p:nvSpPr>
          <p:spPr bwMode="auto">
            <a:xfrm>
              <a:off x="1428050" y="3223544"/>
              <a:ext cx="2528888" cy="1166812"/>
            </a:xfrm>
            <a:prstGeom prst="rect">
              <a:avLst/>
            </a:prstGeom>
            <a:noFill/>
            <a:ln w="6350">
              <a:solidFill>
                <a:srgbClr val="005EB8"/>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91440" bIns="91440"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spcAft>
                  <a:spcPts val="300"/>
                </a:spcAft>
              </a:pPr>
              <a:r>
                <a:rPr lang="en-US" altLang="en-US" sz="900" b="1" dirty="0">
                  <a:solidFill>
                    <a:srgbClr val="005EB8"/>
                  </a:solidFill>
                  <a:latin typeface="+mn-lt"/>
                </a:rPr>
                <a:t>Learn from your environment</a:t>
              </a:r>
              <a:endParaRPr kumimoji="0" lang="en-US" altLang="en-US" sz="900" b="1" i="0" u="none" strike="noStrike" cap="none" normalizeH="0" baseline="0" dirty="0">
                <a:ln>
                  <a:noFill/>
                </a:ln>
                <a:solidFill>
                  <a:srgbClr val="005EB8"/>
                </a:solidFill>
                <a:effectLst/>
                <a:latin typeface="+mn-lt"/>
              </a:endParaRPr>
            </a:p>
            <a:p>
              <a:pPr lvl="0">
                <a:spcAft>
                  <a:spcPts val="300"/>
                </a:spcAft>
              </a:pPr>
              <a:r>
                <a:rPr lang="en-US" altLang="en-US" sz="900" dirty="0">
                  <a:latin typeface="+mn-lt"/>
                </a:rPr>
                <a:t>You can’t anticipate all the security configuration settings and alerting rules up front; you need to allow for some flexibility in application teams; establish a set of rules and process for reviewing/</a:t>
              </a:r>
              <a:br>
                <a:rPr lang="en-US" altLang="en-US" sz="900" dirty="0">
                  <a:latin typeface="+mn-lt"/>
                </a:rPr>
              </a:br>
              <a:r>
                <a:rPr lang="en-US" altLang="en-US" sz="900" dirty="0">
                  <a:latin typeface="+mn-lt"/>
                </a:rPr>
                <a:t>monitoring other rules for incorporation…..</a:t>
              </a:r>
              <a:endParaRPr kumimoji="0" lang="en-US" altLang="en-US" sz="900" b="0" i="0" u="none" strike="noStrike" cap="none" normalizeH="0" dirty="0">
                <a:ln>
                  <a:noFill/>
                </a:ln>
                <a:effectLst/>
                <a:latin typeface="+mn-lt"/>
              </a:endParaRPr>
            </a:p>
          </p:txBody>
        </p:sp>
        <p:grpSp>
          <p:nvGrpSpPr>
            <p:cNvPr id="219" name="Group 218">
              <a:extLst>
                <a:ext uri="{FF2B5EF4-FFF2-40B4-BE49-F238E27FC236}">
                  <a16:creationId xmlns:a16="http://schemas.microsoft.com/office/drawing/2014/main" xmlns="" id="{896F15B5-64B0-474F-9620-C668B5579649}"/>
                </a:ext>
              </a:extLst>
            </p:cNvPr>
            <p:cNvGrpSpPr/>
            <p:nvPr/>
          </p:nvGrpSpPr>
          <p:grpSpPr>
            <a:xfrm>
              <a:off x="998400" y="2981252"/>
              <a:ext cx="585788" cy="585788"/>
              <a:chOff x="998400" y="3028752"/>
              <a:chExt cx="585788" cy="585788"/>
            </a:xfrm>
          </p:grpSpPr>
          <p:sp>
            <p:nvSpPr>
              <p:cNvPr id="220" name="Freeform 316">
                <a:extLst>
                  <a:ext uri="{FF2B5EF4-FFF2-40B4-BE49-F238E27FC236}">
                    <a16:creationId xmlns:a16="http://schemas.microsoft.com/office/drawing/2014/main" xmlns="" id="{FC0245F7-D40C-4F07-93DE-36997FB4430A}"/>
                  </a:ext>
                </a:extLst>
              </p:cNvPr>
              <p:cNvSpPr>
                <a:spLocks/>
              </p:cNvSpPr>
              <p:nvPr/>
            </p:nvSpPr>
            <p:spPr bwMode="auto">
              <a:xfrm>
                <a:off x="998400" y="3028752"/>
                <a:ext cx="585788" cy="585788"/>
              </a:xfrm>
              <a:prstGeom prst="ellipse">
                <a:avLst/>
              </a:prstGeom>
              <a:solidFill>
                <a:srgbClr val="005EB8"/>
              </a:solidFill>
              <a:ln>
                <a:noFill/>
              </a:ln>
            </p:spPr>
            <p:txBody>
              <a:bodyPr vert="horz" wrap="square" lIns="91440" tIns="45720" rIns="91440" bIns="45720" numCol="1" anchor="t" anchorCtr="0" compatLnSpc="1">
                <a:prstTxWarp prst="textNoShape">
                  <a:avLst/>
                </a:prstTxWarp>
              </a:bodyPr>
              <a:lstStyle/>
              <a:p>
                <a:endParaRPr lang="en-US" sz="900" dirty="0"/>
              </a:p>
            </p:txBody>
          </p:sp>
          <p:grpSp>
            <p:nvGrpSpPr>
              <p:cNvPr id="221" name="Group 220">
                <a:extLst>
                  <a:ext uri="{FF2B5EF4-FFF2-40B4-BE49-F238E27FC236}">
                    <a16:creationId xmlns:a16="http://schemas.microsoft.com/office/drawing/2014/main" xmlns="" id="{01FC2B9C-7916-4502-BE7B-D530E8D24DCD}"/>
                  </a:ext>
                </a:extLst>
              </p:cNvPr>
              <p:cNvGrpSpPr/>
              <p:nvPr/>
            </p:nvGrpSpPr>
            <p:grpSpPr>
              <a:xfrm>
                <a:off x="1149213" y="3182740"/>
                <a:ext cx="284163" cy="277812"/>
                <a:chOff x="197645" y="2935288"/>
                <a:chExt cx="284163" cy="277812"/>
              </a:xfrm>
            </p:grpSpPr>
            <p:sp>
              <p:nvSpPr>
                <p:cNvPr id="222" name="Freeform 644">
                  <a:extLst>
                    <a:ext uri="{FF2B5EF4-FFF2-40B4-BE49-F238E27FC236}">
                      <a16:creationId xmlns:a16="http://schemas.microsoft.com/office/drawing/2014/main" xmlns="" id="{2AE11B5E-E573-41EB-A545-D59A3D5DAF5E}"/>
                    </a:ext>
                  </a:extLst>
                </p:cNvPr>
                <p:cNvSpPr>
                  <a:spLocks/>
                </p:cNvSpPr>
                <p:nvPr/>
              </p:nvSpPr>
              <p:spPr bwMode="auto">
                <a:xfrm>
                  <a:off x="240507" y="2978150"/>
                  <a:ext cx="142875" cy="125412"/>
                </a:xfrm>
                <a:custGeom>
                  <a:avLst/>
                  <a:gdLst>
                    <a:gd name="T0" fmla="*/ 0 w 90"/>
                    <a:gd name="T1" fmla="*/ 20 h 79"/>
                    <a:gd name="T2" fmla="*/ 0 w 90"/>
                    <a:gd name="T3" fmla="*/ 20 h 79"/>
                    <a:gd name="T4" fmla="*/ 0 w 90"/>
                    <a:gd name="T5" fmla="*/ 48 h 79"/>
                    <a:gd name="T6" fmla="*/ 4 w 90"/>
                    <a:gd name="T7" fmla="*/ 61 h 79"/>
                    <a:gd name="T8" fmla="*/ 8 w 90"/>
                    <a:gd name="T9" fmla="*/ 73 h 79"/>
                    <a:gd name="T10" fmla="*/ 8 w 90"/>
                    <a:gd name="T11" fmla="*/ 73 h 79"/>
                    <a:gd name="T12" fmla="*/ 9 w 90"/>
                    <a:gd name="T13" fmla="*/ 79 h 79"/>
                    <a:gd name="T14" fmla="*/ 9 w 90"/>
                    <a:gd name="T15" fmla="*/ 79 h 79"/>
                    <a:gd name="T16" fmla="*/ 90 w 90"/>
                    <a:gd name="T17" fmla="*/ 17 h 79"/>
                    <a:gd name="T18" fmla="*/ 90 w 90"/>
                    <a:gd name="T19" fmla="*/ 17 h 79"/>
                    <a:gd name="T20" fmla="*/ 48 w 90"/>
                    <a:gd name="T21" fmla="*/ 0 h 79"/>
                    <a:gd name="T22" fmla="*/ 0 w 90"/>
                    <a:gd name="T23" fmla="*/ 2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79">
                      <a:moveTo>
                        <a:pt x="0" y="20"/>
                      </a:moveTo>
                      <a:lnTo>
                        <a:pt x="0" y="20"/>
                      </a:lnTo>
                      <a:lnTo>
                        <a:pt x="0" y="48"/>
                      </a:lnTo>
                      <a:lnTo>
                        <a:pt x="4" y="61"/>
                      </a:lnTo>
                      <a:lnTo>
                        <a:pt x="8" y="73"/>
                      </a:lnTo>
                      <a:lnTo>
                        <a:pt x="8" y="73"/>
                      </a:lnTo>
                      <a:lnTo>
                        <a:pt x="9" y="79"/>
                      </a:lnTo>
                      <a:lnTo>
                        <a:pt x="9" y="79"/>
                      </a:lnTo>
                      <a:lnTo>
                        <a:pt x="90" y="17"/>
                      </a:lnTo>
                      <a:lnTo>
                        <a:pt x="90" y="17"/>
                      </a:lnTo>
                      <a:lnTo>
                        <a:pt x="48" y="0"/>
                      </a:lnTo>
                      <a:lnTo>
                        <a:pt x="0"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23" name="Freeform 645">
                  <a:extLst>
                    <a:ext uri="{FF2B5EF4-FFF2-40B4-BE49-F238E27FC236}">
                      <a16:creationId xmlns:a16="http://schemas.microsoft.com/office/drawing/2014/main" xmlns="" id="{677F8F45-B3AF-4FC6-BD36-7EC3D73ECF67}"/>
                    </a:ext>
                  </a:extLst>
                </p:cNvPr>
                <p:cNvSpPr>
                  <a:spLocks/>
                </p:cNvSpPr>
                <p:nvPr/>
              </p:nvSpPr>
              <p:spPr bwMode="auto">
                <a:xfrm>
                  <a:off x="267495" y="3022600"/>
                  <a:ext cx="123825" cy="141287"/>
                </a:xfrm>
                <a:custGeom>
                  <a:avLst/>
                  <a:gdLst>
                    <a:gd name="T0" fmla="*/ 78 w 78"/>
                    <a:gd name="T1" fmla="*/ 16 h 89"/>
                    <a:gd name="T2" fmla="*/ 78 w 78"/>
                    <a:gd name="T3" fmla="*/ 16 h 89"/>
                    <a:gd name="T4" fmla="*/ 78 w 78"/>
                    <a:gd name="T5" fmla="*/ 0 h 89"/>
                    <a:gd name="T6" fmla="*/ 78 w 78"/>
                    <a:gd name="T7" fmla="*/ 0 h 89"/>
                    <a:gd name="T8" fmla="*/ 0 w 78"/>
                    <a:gd name="T9" fmla="*/ 60 h 89"/>
                    <a:gd name="T10" fmla="*/ 0 w 78"/>
                    <a:gd name="T11" fmla="*/ 60 h 89"/>
                    <a:gd name="T12" fmla="*/ 5 w 78"/>
                    <a:gd name="T13" fmla="*/ 69 h 89"/>
                    <a:gd name="T14" fmla="*/ 13 w 78"/>
                    <a:gd name="T15" fmla="*/ 76 h 89"/>
                    <a:gd name="T16" fmla="*/ 22 w 78"/>
                    <a:gd name="T17" fmla="*/ 84 h 89"/>
                    <a:gd name="T18" fmla="*/ 31 w 78"/>
                    <a:gd name="T19" fmla="*/ 89 h 89"/>
                    <a:gd name="T20" fmla="*/ 33 w 78"/>
                    <a:gd name="T21" fmla="*/ 87 h 89"/>
                    <a:gd name="T22" fmla="*/ 33 w 78"/>
                    <a:gd name="T23" fmla="*/ 87 h 89"/>
                    <a:gd name="T24" fmla="*/ 31 w 78"/>
                    <a:gd name="T25" fmla="*/ 82 h 89"/>
                    <a:gd name="T26" fmla="*/ 31 w 78"/>
                    <a:gd name="T27" fmla="*/ 75 h 89"/>
                    <a:gd name="T28" fmla="*/ 31 w 78"/>
                    <a:gd name="T29" fmla="*/ 75 h 89"/>
                    <a:gd name="T30" fmla="*/ 33 w 78"/>
                    <a:gd name="T31" fmla="*/ 64 h 89"/>
                    <a:gd name="T32" fmla="*/ 34 w 78"/>
                    <a:gd name="T33" fmla="*/ 55 h 89"/>
                    <a:gd name="T34" fmla="*/ 38 w 78"/>
                    <a:gd name="T35" fmla="*/ 45 h 89"/>
                    <a:gd name="T36" fmla="*/ 44 w 78"/>
                    <a:gd name="T37" fmla="*/ 36 h 89"/>
                    <a:gd name="T38" fmla="*/ 51 w 78"/>
                    <a:gd name="T39" fmla="*/ 31 h 89"/>
                    <a:gd name="T40" fmla="*/ 60 w 78"/>
                    <a:gd name="T41" fmla="*/ 23 h 89"/>
                    <a:gd name="T42" fmla="*/ 67 w 78"/>
                    <a:gd name="T43" fmla="*/ 20 h 89"/>
                    <a:gd name="T44" fmla="*/ 78 w 78"/>
                    <a:gd name="T45" fmla="*/ 16 h 89"/>
                    <a:gd name="T46" fmla="*/ 78 w 78"/>
                    <a:gd name="T47" fmla="*/ 1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 h="89">
                      <a:moveTo>
                        <a:pt x="78" y="16"/>
                      </a:moveTo>
                      <a:lnTo>
                        <a:pt x="78" y="16"/>
                      </a:lnTo>
                      <a:lnTo>
                        <a:pt x="78" y="0"/>
                      </a:lnTo>
                      <a:lnTo>
                        <a:pt x="78" y="0"/>
                      </a:lnTo>
                      <a:lnTo>
                        <a:pt x="0" y="60"/>
                      </a:lnTo>
                      <a:lnTo>
                        <a:pt x="0" y="60"/>
                      </a:lnTo>
                      <a:lnTo>
                        <a:pt x="5" y="69"/>
                      </a:lnTo>
                      <a:lnTo>
                        <a:pt x="13" y="76"/>
                      </a:lnTo>
                      <a:lnTo>
                        <a:pt x="22" y="84"/>
                      </a:lnTo>
                      <a:lnTo>
                        <a:pt x="31" y="89"/>
                      </a:lnTo>
                      <a:lnTo>
                        <a:pt x="33" y="87"/>
                      </a:lnTo>
                      <a:lnTo>
                        <a:pt x="33" y="87"/>
                      </a:lnTo>
                      <a:lnTo>
                        <a:pt x="31" y="82"/>
                      </a:lnTo>
                      <a:lnTo>
                        <a:pt x="31" y="75"/>
                      </a:lnTo>
                      <a:lnTo>
                        <a:pt x="31" y="75"/>
                      </a:lnTo>
                      <a:lnTo>
                        <a:pt x="33" y="64"/>
                      </a:lnTo>
                      <a:lnTo>
                        <a:pt x="34" y="55"/>
                      </a:lnTo>
                      <a:lnTo>
                        <a:pt x="38" y="45"/>
                      </a:lnTo>
                      <a:lnTo>
                        <a:pt x="44" y="36"/>
                      </a:lnTo>
                      <a:lnTo>
                        <a:pt x="51" y="31"/>
                      </a:lnTo>
                      <a:lnTo>
                        <a:pt x="60" y="23"/>
                      </a:lnTo>
                      <a:lnTo>
                        <a:pt x="67" y="20"/>
                      </a:lnTo>
                      <a:lnTo>
                        <a:pt x="78" y="16"/>
                      </a:lnTo>
                      <a:lnTo>
                        <a:pt x="78"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24" name="Freeform 646">
                  <a:extLst>
                    <a:ext uri="{FF2B5EF4-FFF2-40B4-BE49-F238E27FC236}">
                      <a16:creationId xmlns:a16="http://schemas.microsoft.com/office/drawing/2014/main" xmlns="" id="{E125F122-0012-4AED-BE3E-459FB08D4784}"/>
                    </a:ext>
                  </a:extLst>
                </p:cNvPr>
                <p:cNvSpPr>
                  <a:spLocks/>
                </p:cNvSpPr>
                <p:nvPr/>
              </p:nvSpPr>
              <p:spPr bwMode="auto">
                <a:xfrm>
                  <a:off x="197645" y="2935288"/>
                  <a:ext cx="238125" cy="273050"/>
                </a:xfrm>
                <a:custGeom>
                  <a:avLst/>
                  <a:gdLst>
                    <a:gd name="T0" fmla="*/ 75 w 150"/>
                    <a:gd name="T1" fmla="*/ 155 h 172"/>
                    <a:gd name="T2" fmla="*/ 75 w 150"/>
                    <a:gd name="T3" fmla="*/ 155 h 172"/>
                    <a:gd name="T4" fmla="*/ 58 w 150"/>
                    <a:gd name="T5" fmla="*/ 146 h 172"/>
                    <a:gd name="T6" fmla="*/ 46 w 150"/>
                    <a:gd name="T7" fmla="*/ 135 h 172"/>
                    <a:gd name="T8" fmla="*/ 35 w 150"/>
                    <a:gd name="T9" fmla="*/ 120 h 172"/>
                    <a:gd name="T10" fmla="*/ 26 w 150"/>
                    <a:gd name="T11" fmla="*/ 104 h 172"/>
                    <a:gd name="T12" fmla="*/ 26 w 150"/>
                    <a:gd name="T13" fmla="*/ 104 h 172"/>
                    <a:gd name="T14" fmla="*/ 20 w 150"/>
                    <a:gd name="T15" fmla="*/ 89 h 172"/>
                    <a:gd name="T16" fmla="*/ 18 w 150"/>
                    <a:gd name="T17" fmla="*/ 73 h 172"/>
                    <a:gd name="T18" fmla="*/ 16 w 150"/>
                    <a:gd name="T19" fmla="*/ 38 h 172"/>
                    <a:gd name="T20" fmla="*/ 16 w 150"/>
                    <a:gd name="T21" fmla="*/ 38 h 172"/>
                    <a:gd name="T22" fmla="*/ 75 w 150"/>
                    <a:gd name="T23" fmla="*/ 16 h 172"/>
                    <a:gd name="T24" fmla="*/ 75 w 150"/>
                    <a:gd name="T25" fmla="*/ 16 h 172"/>
                    <a:gd name="T26" fmla="*/ 133 w 150"/>
                    <a:gd name="T27" fmla="*/ 38 h 172"/>
                    <a:gd name="T28" fmla="*/ 133 w 150"/>
                    <a:gd name="T29" fmla="*/ 38 h 172"/>
                    <a:gd name="T30" fmla="*/ 131 w 150"/>
                    <a:gd name="T31" fmla="*/ 71 h 172"/>
                    <a:gd name="T32" fmla="*/ 133 w 150"/>
                    <a:gd name="T33" fmla="*/ 71 h 172"/>
                    <a:gd name="T34" fmla="*/ 133 w 150"/>
                    <a:gd name="T35" fmla="*/ 71 h 172"/>
                    <a:gd name="T36" fmla="*/ 148 w 150"/>
                    <a:gd name="T37" fmla="*/ 73 h 172"/>
                    <a:gd name="T38" fmla="*/ 148 w 150"/>
                    <a:gd name="T39" fmla="*/ 73 h 172"/>
                    <a:gd name="T40" fmla="*/ 150 w 150"/>
                    <a:gd name="T41" fmla="*/ 47 h 172"/>
                    <a:gd name="T42" fmla="*/ 150 w 150"/>
                    <a:gd name="T43" fmla="*/ 27 h 172"/>
                    <a:gd name="T44" fmla="*/ 150 w 150"/>
                    <a:gd name="T45" fmla="*/ 27 h 172"/>
                    <a:gd name="T46" fmla="*/ 75 w 150"/>
                    <a:gd name="T47" fmla="*/ 0 h 172"/>
                    <a:gd name="T48" fmla="*/ 75 w 150"/>
                    <a:gd name="T49" fmla="*/ 0 h 172"/>
                    <a:gd name="T50" fmla="*/ 0 w 150"/>
                    <a:gd name="T51" fmla="*/ 27 h 172"/>
                    <a:gd name="T52" fmla="*/ 0 w 150"/>
                    <a:gd name="T53" fmla="*/ 27 h 172"/>
                    <a:gd name="T54" fmla="*/ 0 w 150"/>
                    <a:gd name="T55" fmla="*/ 46 h 172"/>
                    <a:gd name="T56" fmla="*/ 2 w 150"/>
                    <a:gd name="T57" fmla="*/ 68 h 172"/>
                    <a:gd name="T58" fmla="*/ 5 w 150"/>
                    <a:gd name="T59" fmla="*/ 89 h 172"/>
                    <a:gd name="T60" fmla="*/ 7 w 150"/>
                    <a:gd name="T61" fmla="*/ 100 h 172"/>
                    <a:gd name="T62" fmla="*/ 11 w 150"/>
                    <a:gd name="T63" fmla="*/ 111 h 172"/>
                    <a:gd name="T64" fmla="*/ 11 w 150"/>
                    <a:gd name="T65" fmla="*/ 111 h 172"/>
                    <a:gd name="T66" fmla="*/ 22 w 150"/>
                    <a:gd name="T67" fmla="*/ 130 h 172"/>
                    <a:gd name="T68" fmla="*/ 35 w 150"/>
                    <a:gd name="T69" fmla="*/ 146 h 172"/>
                    <a:gd name="T70" fmla="*/ 44 w 150"/>
                    <a:gd name="T71" fmla="*/ 153 h 172"/>
                    <a:gd name="T72" fmla="*/ 53 w 150"/>
                    <a:gd name="T73" fmla="*/ 161 h 172"/>
                    <a:gd name="T74" fmla="*/ 64 w 150"/>
                    <a:gd name="T75" fmla="*/ 166 h 172"/>
                    <a:gd name="T76" fmla="*/ 75 w 150"/>
                    <a:gd name="T77" fmla="*/ 172 h 172"/>
                    <a:gd name="T78" fmla="*/ 75 w 150"/>
                    <a:gd name="T79" fmla="*/ 172 h 172"/>
                    <a:gd name="T80" fmla="*/ 88 w 150"/>
                    <a:gd name="T81" fmla="*/ 166 h 172"/>
                    <a:gd name="T82" fmla="*/ 88 w 150"/>
                    <a:gd name="T83" fmla="*/ 166 h 172"/>
                    <a:gd name="T84" fmla="*/ 82 w 150"/>
                    <a:gd name="T85" fmla="*/ 161 h 172"/>
                    <a:gd name="T86" fmla="*/ 80 w 150"/>
                    <a:gd name="T87" fmla="*/ 153 h 172"/>
                    <a:gd name="T88" fmla="*/ 80 w 150"/>
                    <a:gd name="T89" fmla="*/ 153 h 172"/>
                    <a:gd name="T90" fmla="*/ 75 w 150"/>
                    <a:gd name="T91" fmla="*/ 155 h 172"/>
                    <a:gd name="T92" fmla="*/ 75 w 150"/>
                    <a:gd name="T93" fmla="*/ 15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0" h="172">
                      <a:moveTo>
                        <a:pt x="75" y="155"/>
                      </a:moveTo>
                      <a:lnTo>
                        <a:pt x="75" y="155"/>
                      </a:lnTo>
                      <a:lnTo>
                        <a:pt x="58" y="146"/>
                      </a:lnTo>
                      <a:lnTo>
                        <a:pt x="46" y="135"/>
                      </a:lnTo>
                      <a:lnTo>
                        <a:pt x="35" y="120"/>
                      </a:lnTo>
                      <a:lnTo>
                        <a:pt x="26" y="104"/>
                      </a:lnTo>
                      <a:lnTo>
                        <a:pt x="26" y="104"/>
                      </a:lnTo>
                      <a:lnTo>
                        <a:pt x="20" y="89"/>
                      </a:lnTo>
                      <a:lnTo>
                        <a:pt x="18" y="73"/>
                      </a:lnTo>
                      <a:lnTo>
                        <a:pt x="16" y="38"/>
                      </a:lnTo>
                      <a:lnTo>
                        <a:pt x="16" y="38"/>
                      </a:lnTo>
                      <a:lnTo>
                        <a:pt x="75" y="16"/>
                      </a:lnTo>
                      <a:lnTo>
                        <a:pt x="75" y="16"/>
                      </a:lnTo>
                      <a:lnTo>
                        <a:pt x="133" y="38"/>
                      </a:lnTo>
                      <a:lnTo>
                        <a:pt x="133" y="38"/>
                      </a:lnTo>
                      <a:lnTo>
                        <a:pt x="131" y="71"/>
                      </a:lnTo>
                      <a:lnTo>
                        <a:pt x="133" y="71"/>
                      </a:lnTo>
                      <a:lnTo>
                        <a:pt x="133" y="71"/>
                      </a:lnTo>
                      <a:lnTo>
                        <a:pt x="148" y="73"/>
                      </a:lnTo>
                      <a:lnTo>
                        <a:pt x="148" y="73"/>
                      </a:lnTo>
                      <a:lnTo>
                        <a:pt x="150" y="47"/>
                      </a:lnTo>
                      <a:lnTo>
                        <a:pt x="150" y="27"/>
                      </a:lnTo>
                      <a:lnTo>
                        <a:pt x="150" y="27"/>
                      </a:lnTo>
                      <a:lnTo>
                        <a:pt x="75" y="0"/>
                      </a:lnTo>
                      <a:lnTo>
                        <a:pt x="75" y="0"/>
                      </a:lnTo>
                      <a:lnTo>
                        <a:pt x="0" y="27"/>
                      </a:lnTo>
                      <a:lnTo>
                        <a:pt x="0" y="27"/>
                      </a:lnTo>
                      <a:lnTo>
                        <a:pt x="0" y="46"/>
                      </a:lnTo>
                      <a:lnTo>
                        <a:pt x="2" y="68"/>
                      </a:lnTo>
                      <a:lnTo>
                        <a:pt x="5" y="89"/>
                      </a:lnTo>
                      <a:lnTo>
                        <a:pt x="7" y="100"/>
                      </a:lnTo>
                      <a:lnTo>
                        <a:pt x="11" y="111"/>
                      </a:lnTo>
                      <a:lnTo>
                        <a:pt x="11" y="111"/>
                      </a:lnTo>
                      <a:lnTo>
                        <a:pt x="22" y="130"/>
                      </a:lnTo>
                      <a:lnTo>
                        <a:pt x="35" y="146"/>
                      </a:lnTo>
                      <a:lnTo>
                        <a:pt x="44" y="153"/>
                      </a:lnTo>
                      <a:lnTo>
                        <a:pt x="53" y="161"/>
                      </a:lnTo>
                      <a:lnTo>
                        <a:pt x="64" y="166"/>
                      </a:lnTo>
                      <a:lnTo>
                        <a:pt x="75" y="172"/>
                      </a:lnTo>
                      <a:lnTo>
                        <a:pt x="75" y="172"/>
                      </a:lnTo>
                      <a:lnTo>
                        <a:pt x="88" y="166"/>
                      </a:lnTo>
                      <a:lnTo>
                        <a:pt x="88" y="166"/>
                      </a:lnTo>
                      <a:lnTo>
                        <a:pt x="82" y="161"/>
                      </a:lnTo>
                      <a:lnTo>
                        <a:pt x="80" y="153"/>
                      </a:lnTo>
                      <a:lnTo>
                        <a:pt x="80" y="153"/>
                      </a:lnTo>
                      <a:lnTo>
                        <a:pt x="75" y="155"/>
                      </a:lnTo>
                      <a:lnTo>
                        <a:pt x="75" y="1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25" name="Freeform 647">
                  <a:extLst>
                    <a:ext uri="{FF2B5EF4-FFF2-40B4-BE49-F238E27FC236}">
                      <a16:creationId xmlns:a16="http://schemas.microsoft.com/office/drawing/2014/main" xmlns="" id="{A94D1E16-8A3A-417C-8092-547D2257A073}"/>
                    </a:ext>
                  </a:extLst>
                </p:cNvPr>
                <p:cNvSpPr>
                  <a:spLocks noEditPoints="1"/>
                </p:cNvSpPr>
                <p:nvPr/>
              </p:nvSpPr>
              <p:spPr bwMode="auto">
                <a:xfrm>
                  <a:off x="337345" y="3068638"/>
                  <a:ext cx="144463" cy="144462"/>
                </a:xfrm>
                <a:custGeom>
                  <a:avLst/>
                  <a:gdLst>
                    <a:gd name="T0" fmla="*/ 82 w 91"/>
                    <a:gd name="T1" fmla="*/ 36 h 91"/>
                    <a:gd name="T2" fmla="*/ 78 w 91"/>
                    <a:gd name="T3" fmla="*/ 27 h 91"/>
                    <a:gd name="T4" fmla="*/ 84 w 91"/>
                    <a:gd name="T5" fmla="*/ 20 h 91"/>
                    <a:gd name="T6" fmla="*/ 73 w 91"/>
                    <a:gd name="T7" fmla="*/ 9 h 91"/>
                    <a:gd name="T8" fmla="*/ 69 w 91"/>
                    <a:gd name="T9" fmla="*/ 9 h 91"/>
                    <a:gd name="T10" fmla="*/ 63 w 91"/>
                    <a:gd name="T11" fmla="*/ 13 h 91"/>
                    <a:gd name="T12" fmla="*/ 54 w 91"/>
                    <a:gd name="T13" fmla="*/ 9 h 91"/>
                    <a:gd name="T14" fmla="*/ 54 w 91"/>
                    <a:gd name="T15" fmla="*/ 2 h 91"/>
                    <a:gd name="T16" fmla="*/ 38 w 91"/>
                    <a:gd name="T17" fmla="*/ 0 h 91"/>
                    <a:gd name="T18" fmla="*/ 36 w 91"/>
                    <a:gd name="T19" fmla="*/ 4 h 91"/>
                    <a:gd name="T20" fmla="*/ 36 w 91"/>
                    <a:gd name="T21" fmla="*/ 9 h 91"/>
                    <a:gd name="T22" fmla="*/ 21 w 91"/>
                    <a:gd name="T23" fmla="*/ 9 h 91"/>
                    <a:gd name="T24" fmla="*/ 18 w 91"/>
                    <a:gd name="T25" fmla="*/ 9 h 91"/>
                    <a:gd name="T26" fmla="*/ 7 w 91"/>
                    <a:gd name="T27" fmla="*/ 20 h 91"/>
                    <a:gd name="T28" fmla="*/ 12 w 91"/>
                    <a:gd name="T29" fmla="*/ 27 h 91"/>
                    <a:gd name="T30" fmla="*/ 9 w 91"/>
                    <a:gd name="T31" fmla="*/ 36 h 91"/>
                    <a:gd name="T32" fmla="*/ 1 w 91"/>
                    <a:gd name="T33" fmla="*/ 36 h 91"/>
                    <a:gd name="T34" fmla="*/ 0 w 91"/>
                    <a:gd name="T35" fmla="*/ 53 h 91"/>
                    <a:gd name="T36" fmla="*/ 3 w 91"/>
                    <a:gd name="T37" fmla="*/ 55 h 91"/>
                    <a:gd name="T38" fmla="*/ 9 w 91"/>
                    <a:gd name="T39" fmla="*/ 55 h 91"/>
                    <a:gd name="T40" fmla="*/ 9 w 91"/>
                    <a:gd name="T41" fmla="*/ 69 h 91"/>
                    <a:gd name="T42" fmla="*/ 9 w 91"/>
                    <a:gd name="T43" fmla="*/ 73 h 91"/>
                    <a:gd name="T44" fmla="*/ 20 w 91"/>
                    <a:gd name="T45" fmla="*/ 84 h 91"/>
                    <a:gd name="T46" fmla="*/ 27 w 91"/>
                    <a:gd name="T47" fmla="*/ 78 h 91"/>
                    <a:gd name="T48" fmla="*/ 36 w 91"/>
                    <a:gd name="T49" fmla="*/ 82 h 91"/>
                    <a:gd name="T50" fmla="*/ 36 w 91"/>
                    <a:gd name="T51" fmla="*/ 89 h 91"/>
                    <a:gd name="T52" fmla="*/ 53 w 91"/>
                    <a:gd name="T53" fmla="*/ 91 h 91"/>
                    <a:gd name="T54" fmla="*/ 54 w 91"/>
                    <a:gd name="T55" fmla="*/ 88 h 91"/>
                    <a:gd name="T56" fmla="*/ 54 w 91"/>
                    <a:gd name="T57" fmla="*/ 82 h 91"/>
                    <a:gd name="T58" fmla="*/ 63 w 91"/>
                    <a:gd name="T59" fmla="*/ 78 h 91"/>
                    <a:gd name="T60" fmla="*/ 73 w 91"/>
                    <a:gd name="T61" fmla="*/ 82 h 91"/>
                    <a:gd name="T62" fmla="*/ 84 w 91"/>
                    <a:gd name="T63" fmla="*/ 69 h 91"/>
                    <a:gd name="T64" fmla="*/ 78 w 91"/>
                    <a:gd name="T65" fmla="*/ 64 h 91"/>
                    <a:gd name="T66" fmla="*/ 82 w 91"/>
                    <a:gd name="T67" fmla="*/ 55 h 91"/>
                    <a:gd name="T68" fmla="*/ 91 w 91"/>
                    <a:gd name="T69" fmla="*/ 55 h 91"/>
                    <a:gd name="T70" fmla="*/ 91 w 91"/>
                    <a:gd name="T71" fmla="*/ 38 h 91"/>
                    <a:gd name="T72" fmla="*/ 87 w 91"/>
                    <a:gd name="T73" fmla="*/ 36 h 91"/>
                    <a:gd name="T74" fmla="*/ 71 w 91"/>
                    <a:gd name="T75" fmla="*/ 46 h 91"/>
                    <a:gd name="T76" fmla="*/ 56 w 91"/>
                    <a:gd name="T77" fmla="*/ 69 h 91"/>
                    <a:gd name="T78" fmla="*/ 34 w 91"/>
                    <a:gd name="T79" fmla="*/ 69 h 91"/>
                    <a:gd name="T80" fmla="*/ 20 w 91"/>
                    <a:gd name="T81" fmla="*/ 46 h 91"/>
                    <a:gd name="T82" fmla="*/ 27 w 91"/>
                    <a:gd name="T83" fmla="*/ 27 h 91"/>
                    <a:gd name="T84" fmla="*/ 45 w 91"/>
                    <a:gd name="T85" fmla="*/ 20 h 91"/>
                    <a:gd name="T86" fmla="*/ 69 w 91"/>
                    <a:gd name="T87" fmla="*/ 3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1" h="91">
                      <a:moveTo>
                        <a:pt x="87" y="36"/>
                      </a:moveTo>
                      <a:lnTo>
                        <a:pt x="87" y="36"/>
                      </a:lnTo>
                      <a:lnTo>
                        <a:pt x="82" y="36"/>
                      </a:lnTo>
                      <a:lnTo>
                        <a:pt x="82" y="36"/>
                      </a:lnTo>
                      <a:lnTo>
                        <a:pt x="80" y="31"/>
                      </a:lnTo>
                      <a:lnTo>
                        <a:pt x="78" y="27"/>
                      </a:lnTo>
                      <a:lnTo>
                        <a:pt x="78" y="27"/>
                      </a:lnTo>
                      <a:lnTo>
                        <a:pt x="84" y="24"/>
                      </a:lnTo>
                      <a:lnTo>
                        <a:pt x="84" y="20"/>
                      </a:lnTo>
                      <a:lnTo>
                        <a:pt x="84" y="18"/>
                      </a:lnTo>
                      <a:lnTo>
                        <a:pt x="84" y="18"/>
                      </a:lnTo>
                      <a:lnTo>
                        <a:pt x="73" y="9"/>
                      </a:lnTo>
                      <a:lnTo>
                        <a:pt x="73" y="9"/>
                      </a:lnTo>
                      <a:lnTo>
                        <a:pt x="71" y="7"/>
                      </a:lnTo>
                      <a:lnTo>
                        <a:pt x="69" y="9"/>
                      </a:lnTo>
                      <a:lnTo>
                        <a:pt x="69" y="9"/>
                      </a:lnTo>
                      <a:lnTo>
                        <a:pt x="63" y="13"/>
                      </a:lnTo>
                      <a:lnTo>
                        <a:pt x="63" y="13"/>
                      </a:lnTo>
                      <a:lnTo>
                        <a:pt x="60" y="11"/>
                      </a:lnTo>
                      <a:lnTo>
                        <a:pt x="54" y="9"/>
                      </a:lnTo>
                      <a:lnTo>
                        <a:pt x="54" y="9"/>
                      </a:lnTo>
                      <a:lnTo>
                        <a:pt x="54" y="4"/>
                      </a:lnTo>
                      <a:lnTo>
                        <a:pt x="54" y="4"/>
                      </a:lnTo>
                      <a:lnTo>
                        <a:pt x="54" y="2"/>
                      </a:lnTo>
                      <a:lnTo>
                        <a:pt x="53" y="0"/>
                      </a:lnTo>
                      <a:lnTo>
                        <a:pt x="53" y="0"/>
                      </a:lnTo>
                      <a:lnTo>
                        <a:pt x="38" y="0"/>
                      </a:lnTo>
                      <a:lnTo>
                        <a:pt x="38" y="0"/>
                      </a:lnTo>
                      <a:lnTo>
                        <a:pt x="36" y="2"/>
                      </a:lnTo>
                      <a:lnTo>
                        <a:pt x="36" y="4"/>
                      </a:lnTo>
                      <a:lnTo>
                        <a:pt x="36" y="4"/>
                      </a:lnTo>
                      <a:lnTo>
                        <a:pt x="36" y="9"/>
                      </a:lnTo>
                      <a:lnTo>
                        <a:pt x="36" y="9"/>
                      </a:lnTo>
                      <a:lnTo>
                        <a:pt x="27" y="13"/>
                      </a:lnTo>
                      <a:lnTo>
                        <a:pt x="27" y="13"/>
                      </a:lnTo>
                      <a:lnTo>
                        <a:pt x="21" y="9"/>
                      </a:lnTo>
                      <a:lnTo>
                        <a:pt x="20" y="7"/>
                      </a:lnTo>
                      <a:lnTo>
                        <a:pt x="18" y="9"/>
                      </a:lnTo>
                      <a:lnTo>
                        <a:pt x="18" y="9"/>
                      </a:lnTo>
                      <a:lnTo>
                        <a:pt x="9" y="18"/>
                      </a:lnTo>
                      <a:lnTo>
                        <a:pt x="9" y="18"/>
                      </a:lnTo>
                      <a:lnTo>
                        <a:pt x="7" y="20"/>
                      </a:lnTo>
                      <a:lnTo>
                        <a:pt x="9" y="24"/>
                      </a:lnTo>
                      <a:lnTo>
                        <a:pt x="9" y="24"/>
                      </a:lnTo>
                      <a:lnTo>
                        <a:pt x="12" y="27"/>
                      </a:lnTo>
                      <a:lnTo>
                        <a:pt x="12" y="27"/>
                      </a:lnTo>
                      <a:lnTo>
                        <a:pt x="9" y="36"/>
                      </a:lnTo>
                      <a:lnTo>
                        <a:pt x="9" y="36"/>
                      </a:lnTo>
                      <a:lnTo>
                        <a:pt x="3" y="36"/>
                      </a:lnTo>
                      <a:lnTo>
                        <a:pt x="3" y="36"/>
                      </a:lnTo>
                      <a:lnTo>
                        <a:pt x="1" y="36"/>
                      </a:lnTo>
                      <a:lnTo>
                        <a:pt x="0" y="38"/>
                      </a:lnTo>
                      <a:lnTo>
                        <a:pt x="0" y="38"/>
                      </a:lnTo>
                      <a:lnTo>
                        <a:pt x="0" y="53"/>
                      </a:lnTo>
                      <a:lnTo>
                        <a:pt x="0" y="53"/>
                      </a:lnTo>
                      <a:lnTo>
                        <a:pt x="1" y="55"/>
                      </a:lnTo>
                      <a:lnTo>
                        <a:pt x="3" y="55"/>
                      </a:lnTo>
                      <a:lnTo>
                        <a:pt x="3" y="55"/>
                      </a:lnTo>
                      <a:lnTo>
                        <a:pt x="9" y="55"/>
                      </a:lnTo>
                      <a:lnTo>
                        <a:pt x="9" y="55"/>
                      </a:lnTo>
                      <a:lnTo>
                        <a:pt x="12" y="64"/>
                      </a:lnTo>
                      <a:lnTo>
                        <a:pt x="12" y="64"/>
                      </a:lnTo>
                      <a:lnTo>
                        <a:pt x="9" y="69"/>
                      </a:lnTo>
                      <a:lnTo>
                        <a:pt x="9" y="69"/>
                      </a:lnTo>
                      <a:lnTo>
                        <a:pt x="7" y="71"/>
                      </a:lnTo>
                      <a:lnTo>
                        <a:pt x="9" y="73"/>
                      </a:lnTo>
                      <a:lnTo>
                        <a:pt x="9" y="73"/>
                      </a:lnTo>
                      <a:lnTo>
                        <a:pt x="18" y="82"/>
                      </a:lnTo>
                      <a:lnTo>
                        <a:pt x="20" y="84"/>
                      </a:lnTo>
                      <a:lnTo>
                        <a:pt x="21" y="82"/>
                      </a:lnTo>
                      <a:lnTo>
                        <a:pt x="21" y="82"/>
                      </a:lnTo>
                      <a:lnTo>
                        <a:pt x="27" y="78"/>
                      </a:lnTo>
                      <a:lnTo>
                        <a:pt x="27" y="78"/>
                      </a:lnTo>
                      <a:lnTo>
                        <a:pt x="36" y="82"/>
                      </a:lnTo>
                      <a:lnTo>
                        <a:pt x="36" y="82"/>
                      </a:lnTo>
                      <a:lnTo>
                        <a:pt x="36" y="88"/>
                      </a:lnTo>
                      <a:lnTo>
                        <a:pt x="36" y="88"/>
                      </a:lnTo>
                      <a:lnTo>
                        <a:pt x="36" y="89"/>
                      </a:lnTo>
                      <a:lnTo>
                        <a:pt x="38" y="91"/>
                      </a:lnTo>
                      <a:lnTo>
                        <a:pt x="38" y="91"/>
                      </a:lnTo>
                      <a:lnTo>
                        <a:pt x="53" y="91"/>
                      </a:lnTo>
                      <a:lnTo>
                        <a:pt x="53" y="91"/>
                      </a:lnTo>
                      <a:lnTo>
                        <a:pt x="54" y="89"/>
                      </a:lnTo>
                      <a:lnTo>
                        <a:pt x="54" y="88"/>
                      </a:lnTo>
                      <a:lnTo>
                        <a:pt x="54" y="88"/>
                      </a:lnTo>
                      <a:lnTo>
                        <a:pt x="54" y="82"/>
                      </a:lnTo>
                      <a:lnTo>
                        <a:pt x="54" y="82"/>
                      </a:lnTo>
                      <a:lnTo>
                        <a:pt x="60" y="80"/>
                      </a:lnTo>
                      <a:lnTo>
                        <a:pt x="63" y="78"/>
                      </a:lnTo>
                      <a:lnTo>
                        <a:pt x="63" y="78"/>
                      </a:lnTo>
                      <a:lnTo>
                        <a:pt x="69" y="82"/>
                      </a:lnTo>
                      <a:lnTo>
                        <a:pt x="69" y="82"/>
                      </a:lnTo>
                      <a:lnTo>
                        <a:pt x="73" y="82"/>
                      </a:lnTo>
                      <a:lnTo>
                        <a:pt x="73" y="82"/>
                      </a:lnTo>
                      <a:lnTo>
                        <a:pt x="84" y="73"/>
                      </a:lnTo>
                      <a:lnTo>
                        <a:pt x="84" y="69"/>
                      </a:lnTo>
                      <a:lnTo>
                        <a:pt x="84" y="69"/>
                      </a:lnTo>
                      <a:lnTo>
                        <a:pt x="78" y="64"/>
                      </a:lnTo>
                      <a:lnTo>
                        <a:pt x="78" y="64"/>
                      </a:lnTo>
                      <a:lnTo>
                        <a:pt x="80" y="60"/>
                      </a:lnTo>
                      <a:lnTo>
                        <a:pt x="82" y="55"/>
                      </a:lnTo>
                      <a:lnTo>
                        <a:pt x="82" y="55"/>
                      </a:lnTo>
                      <a:lnTo>
                        <a:pt x="87" y="55"/>
                      </a:lnTo>
                      <a:lnTo>
                        <a:pt x="87" y="55"/>
                      </a:lnTo>
                      <a:lnTo>
                        <a:pt x="91" y="55"/>
                      </a:lnTo>
                      <a:lnTo>
                        <a:pt x="91" y="53"/>
                      </a:lnTo>
                      <a:lnTo>
                        <a:pt x="91" y="53"/>
                      </a:lnTo>
                      <a:lnTo>
                        <a:pt x="91" y="38"/>
                      </a:lnTo>
                      <a:lnTo>
                        <a:pt x="91" y="38"/>
                      </a:lnTo>
                      <a:lnTo>
                        <a:pt x="91" y="36"/>
                      </a:lnTo>
                      <a:lnTo>
                        <a:pt x="87" y="36"/>
                      </a:lnTo>
                      <a:lnTo>
                        <a:pt x="87" y="36"/>
                      </a:lnTo>
                      <a:close/>
                      <a:moveTo>
                        <a:pt x="71" y="46"/>
                      </a:moveTo>
                      <a:lnTo>
                        <a:pt x="71" y="46"/>
                      </a:lnTo>
                      <a:lnTo>
                        <a:pt x="69" y="57"/>
                      </a:lnTo>
                      <a:lnTo>
                        <a:pt x="63" y="64"/>
                      </a:lnTo>
                      <a:lnTo>
                        <a:pt x="56" y="69"/>
                      </a:lnTo>
                      <a:lnTo>
                        <a:pt x="45" y="71"/>
                      </a:lnTo>
                      <a:lnTo>
                        <a:pt x="45" y="71"/>
                      </a:lnTo>
                      <a:lnTo>
                        <a:pt x="34" y="69"/>
                      </a:lnTo>
                      <a:lnTo>
                        <a:pt x="27" y="64"/>
                      </a:lnTo>
                      <a:lnTo>
                        <a:pt x="21" y="57"/>
                      </a:lnTo>
                      <a:lnTo>
                        <a:pt x="20" y="46"/>
                      </a:lnTo>
                      <a:lnTo>
                        <a:pt x="20" y="46"/>
                      </a:lnTo>
                      <a:lnTo>
                        <a:pt x="21" y="35"/>
                      </a:lnTo>
                      <a:lnTo>
                        <a:pt x="27" y="27"/>
                      </a:lnTo>
                      <a:lnTo>
                        <a:pt x="34" y="22"/>
                      </a:lnTo>
                      <a:lnTo>
                        <a:pt x="45" y="20"/>
                      </a:lnTo>
                      <a:lnTo>
                        <a:pt x="45" y="20"/>
                      </a:lnTo>
                      <a:lnTo>
                        <a:pt x="56" y="22"/>
                      </a:lnTo>
                      <a:lnTo>
                        <a:pt x="63" y="27"/>
                      </a:lnTo>
                      <a:lnTo>
                        <a:pt x="69" y="35"/>
                      </a:lnTo>
                      <a:lnTo>
                        <a:pt x="71" y="46"/>
                      </a:lnTo>
                      <a:lnTo>
                        <a:pt x="71" y="46"/>
                      </a:lnTo>
                      <a:close/>
                    </a:path>
                  </a:pathLst>
                </a:custGeom>
                <a:solidFill>
                  <a:srgbClr val="FFC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26" name="Freeform 648">
                  <a:extLst>
                    <a:ext uri="{FF2B5EF4-FFF2-40B4-BE49-F238E27FC236}">
                      <a16:creationId xmlns:a16="http://schemas.microsoft.com/office/drawing/2014/main" xmlns="" id="{34F4A59A-CC70-4133-9431-F2B02968BB66}"/>
                    </a:ext>
                  </a:extLst>
                </p:cNvPr>
                <p:cNvSpPr>
                  <a:spLocks noEditPoints="1"/>
                </p:cNvSpPr>
                <p:nvPr/>
              </p:nvSpPr>
              <p:spPr bwMode="auto">
                <a:xfrm>
                  <a:off x="394495" y="3117850"/>
                  <a:ext cx="11113" cy="49212"/>
                </a:xfrm>
                <a:custGeom>
                  <a:avLst/>
                  <a:gdLst>
                    <a:gd name="T0" fmla="*/ 6 w 7"/>
                    <a:gd name="T1" fmla="*/ 22 h 31"/>
                    <a:gd name="T2" fmla="*/ 6 w 7"/>
                    <a:gd name="T3" fmla="*/ 22 h 31"/>
                    <a:gd name="T4" fmla="*/ 4 w 7"/>
                    <a:gd name="T5" fmla="*/ 22 h 31"/>
                    <a:gd name="T6" fmla="*/ 4 w 7"/>
                    <a:gd name="T7" fmla="*/ 22 h 31"/>
                    <a:gd name="T8" fmla="*/ 4 w 7"/>
                    <a:gd name="T9" fmla="*/ 20 h 31"/>
                    <a:gd name="T10" fmla="*/ 4 w 7"/>
                    <a:gd name="T11" fmla="*/ 20 h 31"/>
                    <a:gd name="T12" fmla="*/ 2 w 7"/>
                    <a:gd name="T13" fmla="*/ 11 h 31"/>
                    <a:gd name="T14" fmla="*/ 2 w 7"/>
                    <a:gd name="T15" fmla="*/ 11 h 31"/>
                    <a:gd name="T16" fmla="*/ 0 w 7"/>
                    <a:gd name="T17" fmla="*/ 4 h 31"/>
                    <a:gd name="T18" fmla="*/ 0 w 7"/>
                    <a:gd name="T19" fmla="*/ 4 h 31"/>
                    <a:gd name="T20" fmla="*/ 2 w 7"/>
                    <a:gd name="T21" fmla="*/ 0 h 31"/>
                    <a:gd name="T22" fmla="*/ 2 w 7"/>
                    <a:gd name="T23" fmla="*/ 0 h 31"/>
                    <a:gd name="T24" fmla="*/ 4 w 7"/>
                    <a:gd name="T25" fmla="*/ 0 h 31"/>
                    <a:gd name="T26" fmla="*/ 4 w 7"/>
                    <a:gd name="T27" fmla="*/ 0 h 31"/>
                    <a:gd name="T28" fmla="*/ 7 w 7"/>
                    <a:gd name="T29" fmla="*/ 0 h 31"/>
                    <a:gd name="T30" fmla="*/ 7 w 7"/>
                    <a:gd name="T31" fmla="*/ 0 h 31"/>
                    <a:gd name="T32" fmla="*/ 7 w 7"/>
                    <a:gd name="T33" fmla="*/ 4 h 31"/>
                    <a:gd name="T34" fmla="*/ 7 w 7"/>
                    <a:gd name="T35" fmla="*/ 4 h 31"/>
                    <a:gd name="T36" fmla="*/ 7 w 7"/>
                    <a:gd name="T37" fmla="*/ 13 h 31"/>
                    <a:gd name="T38" fmla="*/ 7 w 7"/>
                    <a:gd name="T39" fmla="*/ 13 h 31"/>
                    <a:gd name="T40" fmla="*/ 6 w 7"/>
                    <a:gd name="T41" fmla="*/ 20 h 31"/>
                    <a:gd name="T42" fmla="*/ 6 w 7"/>
                    <a:gd name="T43" fmla="*/ 22 h 31"/>
                    <a:gd name="T44" fmla="*/ 6 w 7"/>
                    <a:gd name="T45" fmla="*/ 22 h 31"/>
                    <a:gd name="T46" fmla="*/ 4 w 7"/>
                    <a:gd name="T47" fmla="*/ 24 h 31"/>
                    <a:gd name="T48" fmla="*/ 4 w 7"/>
                    <a:gd name="T49" fmla="*/ 24 h 31"/>
                    <a:gd name="T50" fmla="*/ 7 w 7"/>
                    <a:gd name="T51" fmla="*/ 24 h 31"/>
                    <a:gd name="T52" fmla="*/ 7 w 7"/>
                    <a:gd name="T53" fmla="*/ 24 h 31"/>
                    <a:gd name="T54" fmla="*/ 7 w 7"/>
                    <a:gd name="T55" fmla="*/ 27 h 31"/>
                    <a:gd name="T56" fmla="*/ 7 w 7"/>
                    <a:gd name="T57" fmla="*/ 27 h 31"/>
                    <a:gd name="T58" fmla="*/ 7 w 7"/>
                    <a:gd name="T59" fmla="*/ 31 h 31"/>
                    <a:gd name="T60" fmla="*/ 7 w 7"/>
                    <a:gd name="T61" fmla="*/ 31 h 31"/>
                    <a:gd name="T62" fmla="*/ 4 w 7"/>
                    <a:gd name="T63" fmla="*/ 31 h 31"/>
                    <a:gd name="T64" fmla="*/ 4 w 7"/>
                    <a:gd name="T65" fmla="*/ 31 h 31"/>
                    <a:gd name="T66" fmla="*/ 2 w 7"/>
                    <a:gd name="T67" fmla="*/ 31 h 31"/>
                    <a:gd name="T68" fmla="*/ 2 w 7"/>
                    <a:gd name="T69" fmla="*/ 31 h 31"/>
                    <a:gd name="T70" fmla="*/ 0 w 7"/>
                    <a:gd name="T71" fmla="*/ 27 h 31"/>
                    <a:gd name="T72" fmla="*/ 0 w 7"/>
                    <a:gd name="T73" fmla="*/ 27 h 31"/>
                    <a:gd name="T74" fmla="*/ 2 w 7"/>
                    <a:gd name="T75" fmla="*/ 26 h 31"/>
                    <a:gd name="T76" fmla="*/ 2 w 7"/>
                    <a:gd name="T77" fmla="*/ 26 h 31"/>
                    <a:gd name="T78" fmla="*/ 4 w 7"/>
                    <a:gd name="T79"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 h="31">
                      <a:moveTo>
                        <a:pt x="6" y="22"/>
                      </a:moveTo>
                      <a:lnTo>
                        <a:pt x="6" y="22"/>
                      </a:lnTo>
                      <a:lnTo>
                        <a:pt x="4" y="22"/>
                      </a:lnTo>
                      <a:lnTo>
                        <a:pt x="4" y="22"/>
                      </a:lnTo>
                      <a:lnTo>
                        <a:pt x="4" y="20"/>
                      </a:lnTo>
                      <a:lnTo>
                        <a:pt x="4" y="20"/>
                      </a:lnTo>
                      <a:lnTo>
                        <a:pt x="2" y="11"/>
                      </a:lnTo>
                      <a:lnTo>
                        <a:pt x="2" y="11"/>
                      </a:lnTo>
                      <a:lnTo>
                        <a:pt x="0" y="4"/>
                      </a:lnTo>
                      <a:lnTo>
                        <a:pt x="0" y="4"/>
                      </a:lnTo>
                      <a:lnTo>
                        <a:pt x="2" y="0"/>
                      </a:lnTo>
                      <a:lnTo>
                        <a:pt x="2" y="0"/>
                      </a:lnTo>
                      <a:lnTo>
                        <a:pt x="4" y="0"/>
                      </a:lnTo>
                      <a:lnTo>
                        <a:pt x="4" y="0"/>
                      </a:lnTo>
                      <a:lnTo>
                        <a:pt x="7" y="0"/>
                      </a:lnTo>
                      <a:lnTo>
                        <a:pt x="7" y="0"/>
                      </a:lnTo>
                      <a:lnTo>
                        <a:pt x="7" y="4"/>
                      </a:lnTo>
                      <a:lnTo>
                        <a:pt x="7" y="4"/>
                      </a:lnTo>
                      <a:lnTo>
                        <a:pt x="7" y="13"/>
                      </a:lnTo>
                      <a:lnTo>
                        <a:pt x="7" y="13"/>
                      </a:lnTo>
                      <a:lnTo>
                        <a:pt x="6" y="20"/>
                      </a:lnTo>
                      <a:lnTo>
                        <a:pt x="6" y="22"/>
                      </a:lnTo>
                      <a:lnTo>
                        <a:pt x="6" y="22"/>
                      </a:lnTo>
                      <a:close/>
                      <a:moveTo>
                        <a:pt x="4" y="24"/>
                      </a:moveTo>
                      <a:lnTo>
                        <a:pt x="4" y="24"/>
                      </a:lnTo>
                      <a:lnTo>
                        <a:pt x="7" y="24"/>
                      </a:lnTo>
                      <a:lnTo>
                        <a:pt x="7" y="24"/>
                      </a:lnTo>
                      <a:lnTo>
                        <a:pt x="7" y="27"/>
                      </a:lnTo>
                      <a:lnTo>
                        <a:pt x="7" y="27"/>
                      </a:lnTo>
                      <a:lnTo>
                        <a:pt x="7" y="31"/>
                      </a:lnTo>
                      <a:lnTo>
                        <a:pt x="7" y="31"/>
                      </a:lnTo>
                      <a:lnTo>
                        <a:pt x="4" y="31"/>
                      </a:lnTo>
                      <a:lnTo>
                        <a:pt x="4" y="31"/>
                      </a:lnTo>
                      <a:lnTo>
                        <a:pt x="2" y="31"/>
                      </a:lnTo>
                      <a:lnTo>
                        <a:pt x="2" y="31"/>
                      </a:lnTo>
                      <a:lnTo>
                        <a:pt x="0" y="27"/>
                      </a:lnTo>
                      <a:lnTo>
                        <a:pt x="0" y="27"/>
                      </a:lnTo>
                      <a:lnTo>
                        <a:pt x="2" y="26"/>
                      </a:lnTo>
                      <a:lnTo>
                        <a:pt x="2" y="26"/>
                      </a:lnTo>
                      <a:lnTo>
                        <a:pt x="4" y="24"/>
                      </a:lnTo>
                      <a:close/>
                    </a:path>
                  </a:pathLst>
                </a:custGeom>
                <a:solidFill>
                  <a:srgbClr val="FFC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27" name="Freeform 649">
                  <a:extLst>
                    <a:ext uri="{FF2B5EF4-FFF2-40B4-BE49-F238E27FC236}">
                      <a16:creationId xmlns:a16="http://schemas.microsoft.com/office/drawing/2014/main" xmlns="" id="{83986DF1-BB00-4C8E-B6F3-8EDC81A1A23A}"/>
                    </a:ext>
                  </a:extLst>
                </p:cNvPr>
                <p:cNvSpPr>
                  <a:spLocks/>
                </p:cNvSpPr>
                <p:nvPr/>
              </p:nvSpPr>
              <p:spPr bwMode="auto">
                <a:xfrm>
                  <a:off x="394495" y="3117850"/>
                  <a:ext cx="11113" cy="34925"/>
                </a:xfrm>
                <a:custGeom>
                  <a:avLst/>
                  <a:gdLst>
                    <a:gd name="T0" fmla="*/ 6 w 7"/>
                    <a:gd name="T1" fmla="*/ 22 h 22"/>
                    <a:gd name="T2" fmla="*/ 6 w 7"/>
                    <a:gd name="T3" fmla="*/ 22 h 22"/>
                    <a:gd name="T4" fmla="*/ 4 w 7"/>
                    <a:gd name="T5" fmla="*/ 22 h 22"/>
                    <a:gd name="T6" fmla="*/ 4 w 7"/>
                    <a:gd name="T7" fmla="*/ 22 h 22"/>
                    <a:gd name="T8" fmla="*/ 4 w 7"/>
                    <a:gd name="T9" fmla="*/ 20 h 22"/>
                    <a:gd name="T10" fmla="*/ 4 w 7"/>
                    <a:gd name="T11" fmla="*/ 20 h 22"/>
                    <a:gd name="T12" fmla="*/ 2 w 7"/>
                    <a:gd name="T13" fmla="*/ 11 h 22"/>
                    <a:gd name="T14" fmla="*/ 2 w 7"/>
                    <a:gd name="T15" fmla="*/ 11 h 22"/>
                    <a:gd name="T16" fmla="*/ 0 w 7"/>
                    <a:gd name="T17" fmla="*/ 4 h 22"/>
                    <a:gd name="T18" fmla="*/ 0 w 7"/>
                    <a:gd name="T19" fmla="*/ 4 h 22"/>
                    <a:gd name="T20" fmla="*/ 2 w 7"/>
                    <a:gd name="T21" fmla="*/ 0 h 22"/>
                    <a:gd name="T22" fmla="*/ 2 w 7"/>
                    <a:gd name="T23" fmla="*/ 0 h 22"/>
                    <a:gd name="T24" fmla="*/ 4 w 7"/>
                    <a:gd name="T25" fmla="*/ 0 h 22"/>
                    <a:gd name="T26" fmla="*/ 4 w 7"/>
                    <a:gd name="T27" fmla="*/ 0 h 22"/>
                    <a:gd name="T28" fmla="*/ 7 w 7"/>
                    <a:gd name="T29" fmla="*/ 0 h 22"/>
                    <a:gd name="T30" fmla="*/ 7 w 7"/>
                    <a:gd name="T31" fmla="*/ 0 h 22"/>
                    <a:gd name="T32" fmla="*/ 7 w 7"/>
                    <a:gd name="T33" fmla="*/ 4 h 22"/>
                    <a:gd name="T34" fmla="*/ 7 w 7"/>
                    <a:gd name="T35" fmla="*/ 4 h 22"/>
                    <a:gd name="T36" fmla="*/ 7 w 7"/>
                    <a:gd name="T37" fmla="*/ 13 h 22"/>
                    <a:gd name="T38" fmla="*/ 7 w 7"/>
                    <a:gd name="T39" fmla="*/ 13 h 22"/>
                    <a:gd name="T40" fmla="*/ 6 w 7"/>
                    <a:gd name="T41" fmla="*/ 20 h 22"/>
                    <a:gd name="T42" fmla="*/ 6 w 7"/>
                    <a:gd name="T43" fmla="*/ 22 h 22"/>
                    <a:gd name="T44" fmla="*/ 6 w 7"/>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 h="22">
                      <a:moveTo>
                        <a:pt x="6" y="22"/>
                      </a:moveTo>
                      <a:lnTo>
                        <a:pt x="6" y="22"/>
                      </a:lnTo>
                      <a:lnTo>
                        <a:pt x="4" y="22"/>
                      </a:lnTo>
                      <a:lnTo>
                        <a:pt x="4" y="22"/>
                      </a:lnTo>
                      <a:lnTo>
                        <a:pt x="4" y="20"/>
                      </a:lnTo>
                      <a:lnTo>
                        <a:pt x="4" y="20"/>
                      </a:lnTo>
                      <a:lnTo>
                        <a:pt x="2" y="11"/>
                      </a:lnTo>
                      <a:lnTo>
                        <a:pt x="2" y="11"/>
                      </a:lnTo>
                      <a:lnTo>
                        <a:pt x="0" y="4"/>
                      </a:lnTo>
                      <a:lnTo>
                        <a:pt x="0" y="4"/>
                      </a:lnTo>
                      <a:lnTo>
                        <a:pt x="2" y="0"/>
                      </a:lnTo>
                      <a:lnTo>
                        <a:pt x="2" y="0"/>
                      </a:lnTo>
                      <a:lnTo>
                        <a:pt x="4" y="0"/>
                      </a:lnTo>
                      <a:lnTo>
                        <a:pt x="4" y="0"/>
                      </a:lnTo>
                      <a:lnTo>
                        <a:pt x="7" y="0"/>
                      </a:lnTo>
                      <a:lnTo>
                        <a:pt x="7" y="0"/>
                      </a:lnTo>
                      <a:lnTo>
                        <a:pt x="7" y="4"/>
                      </a:lnTo>
                      <a:lnTo>
                        <a:pt x="7" y="4"/>
                      </a:lnTo>
                      <a:lnTo>
                        <a:pt x="7" y="13"/>
                      </a:lnTo>
                      <a:lnTo>
                        <a:pt x="7" y="13"/>
                      </a:lnTo>
                      <a:lnTo>
                        <a:pt x="6" y="20"/>
                      </a:lnTo>
                      <a:lnTo>
                        <a:pt x="6" y="22"/>
                      </a:lnTo>
                      <a:lnTo>
                        <a:pt x="6"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28" name="Freeform 650">
                  <a:extLst>
                    <a:ext uri="{FF2B5EF4-FFF2-40B4-BE49-F238E27FC236}">
                      <a16:creationId xmlns:a16="http://schemas.microsoft.com/office/drawing/2014/main" xmlns="" id="{84DC0544-BCD3-4E44-B735-FC8BD6D1BACA}"/>
                    </a:ext>
                  </a:extLst>
                </p:cNvPr>
                <p:cNvSpPr>
                  <a:spLocks/>
                </p:cNvSpPr>
                <p:nvPr/>
              </p:nvSpPr>
              <p:spPr bwMode="auto">
                <a:xfrm>
                  <a:off x="394495" y="3155950"/>
                  <a:ext cx="11113" cy="11112"/>
                </a:xfrm>
                <a:custGeom>
                  <a:avLst/>
                  <a:gdLst>
                    <a:gd name="T0" fmla="*/ 4 w 7"/>
                    <a:gd name="T1" fmla="*/ 0 h 7"/>
                    <a:gd name="T2" fmla="*/ 4 w 7"/>
                    <a:gd name="T3" fmla="*/ 0 h 7"/>
                    <a:gd name="T4" fmla="*/ 7 w 7"/>
                    <a:gd name="T5" fmla="*/ 0 h 7"/>
                    <a:gd name="T6" fmla="*/ 7 w 7"/>
                    <a:gd name="T7" fmla="*/ 0 h 7"/>
                    <a:gd name="T8" fmla="*/ 7 w 7"/>
                    <a:gd name="T9" fmla="*/ 3 h 7"/>
                    <a:gd name="T10" fmla="*/ 7 w 7"/>
                    <a:gd name="T11" fmla="*/ 3 h 7"/>
                    <a:gd name="T12" fmla="*/ 7 w 7"/>
                    <a:gd name="T13" fmla="*/ 7 h 7"/>
                    <a:gd name="T14" fmla="*/ 7 w 7"/>
                    <a:gd name="T15" fmla="*/ 7 h 7"/>
                    <a:gd name="T16" fmla="*/ 4 w 7"/>
                    <a:gd name="T17" fmla="*/ 7 h 7"/>
                    <a:gd name="T18" fmla="*/ 4 w 7"/>
                    <a:gd name="T19" fmla="*/ 7 h 7"/>
                    <a:gd name="T20" fmla="*/ 2 w 7"/>
                    <a:gd name="T21" fmla="*/ 7 h 7"/>
                    <a:gd name="T22" fmla="*/ 2 w 7"/>
                    <a:gd name="T23" fmla="*/ 7 h 7"/>
                    <a:gd name="T24" fmla="*/ 0 w 7"/>
                    <a:gd name="T25" fmla="*/ 3 h 7"/>
                    <a:gd name="T26" fmla="*/ 0 w 7"/>
                    <a:gd name="T27" fmla="*/ 3 h 7"/>
                    <a:gd name="T28" fmla="*/ 2 w 7"/>
                    <a:gd name="T29" fmla="*/ 2 h 7"/>
                    <a:gd name="T30" fmla="*/ 2 w 7"/>
                    <a:gd name="T31" fmla="*/ 2 h 7"/>
                    <a:gd name="T32" fmla="*/ 4 w 7"/>
                    <a:gd name="T3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 h="7">
                      <a:moveTo>
                        <a:pt x="4" y="0"/>
                      </a:moveTo>
                      <a:lnTo>
                        <a:pt x="4" y="0"/>
                      </a:lnTo>
                      <a:lnTo>
                        <a:pt x="7" y="0"/>
                      </a:lnTo>
                      <a:lnTo>
                        <a:pt x="7" y="0"/>
                      </a:lnTo>
                      <a:lnTo>
                        <a:pt x="7" y="3"/>
                      </a:lnTo>
                      <a:lnTo>
                        <a:pt x="7" y="3"/>
                      </a:lnTo>
                      <a:lnTo>
                        <a:pt x="7" y="7"/>
                      </a:lnTo>
                      <a:lnTo>
                        <a:pt x="7" y="7"/>
                      </a:lnTo>
                      <a:lnTo>
                        <a:pt x="4" y="7"/>
                      </a:lnTo>
                      <a:lnTo>
                        <a:pt x="4" y="7"/>
                      </a:lnTo>
                      <a:lnTo>
                        <a:pt x="2" y="7"/>
                      </a:lnTo>
                      <a:lnTo>
                        <a:pt x="2" y="7"/>
                      </a:lnTo>
                      <a:lnTo>
                        <a:pt x="0" y="3"/>
                      </a:lnTo>
                      <a:lnTo>
                        <a:pt x="0" y="3"/>
                      </a:lnTo>
                      <a:lnTo>
                        <a:pt x="2" y="2"/>
                      </a:lnTo>
                      <a:lnTo>
                        <a:pt x="2" y="2"/>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grpSp>
        </p:grpSp>
      </p:grpSp>
      <p:grpSp>
        <p:nvGrpSpPr>
          <p:cNvPr id="323" name="Group 322"/>
          <p:cNvGrpSpPr/>
          <p:nvPr/>
        </p:nvGrpSpPr>
        <p:grpSpPr>
          <a:xfrm>
            <a:off x="4620169" y="4582054"/>
            <a:ext cx="2043581" cy="1296427"/>
            <a:chOff x="4620169" y="4582054"/>
            <a:chExt cx="2043581" cy="1296427"/>
          </a:xfrm>
        </p:grpSpPr>
        <p:sp>
          <p:nvSpPr>
            <p:cNvPr id="230" name="Rectangle 313">
              <a:extLst>
                <a:ext uri="{FF2B5EF4-FFF2-40B4-BE49-F238E27FC236}">
                  <a16:creationId xmlns:a16="http://schemas.microsoft.com/office/drawing/2014/main" xmlns="" id="{BC5E174F-A599-4CE2-9914-DACD323A331A}"/>
                </a:ext>
              </a:extLst>
            </p:cNvPr>
            <p:cNvSpPr>
              <a:spLocks noChangeArrowheads="1"/>
            </p:cNvSpPr>
            <p:nvPr/>
          </p:nvSpPr>
          <p:spPr bwMode="auto">
            <a:xfrm>
              <a:off x="5037944" y="4824346"/>
              <a:ext cx="1625806" cy="1054135"/>
            </a:xfrm>
            <a:prstGeom prst="rect">
              <a:avLst/>
            </a:prstGeom>
            <a:noFill/>
            <a:ln w="6350">
              <a:solidFill>
                <a:srgbClr val="005EB8"/>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91440" bIns="91440"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spcAft>
                  <a:spcPts val="300"/>
                </a:spcAft>
              </a:pPr>
              <a:r>
                <a:rPr lang="en-US" altLang="en-US" sz="900" b="1" dirty="0">
                  <a:solidFill>
                    <a:srgbClr val="005EB8"/>
                  </a:solidFill>
                  <a:latin typeface="+mn-lt"/>
                </a:rPr>
                <a:t>Define clear roles </a:t>
              </a:r>
              <a:r>
                <a:rPr lang="en-US" altLang="en-US" sz="900" b="1" dirty="0" smtClean="0">
                  <a:solidFill>
                    <a:srgbClr val="005EB8"/>
                  </a:solidFill>
                  <a:latin typeface="+mn-lt"/>
                </a:rPr>
                <a:t>and </a:t>
              </a:r>
              <a:r>
                <a:rPr lang="en-US" altLang="en-US" sz="900" b="1" dirty="0">
                  <a:solidFill>
                    <a:srgbClr val="005EB8"/>
                  </a:solidFill>
                  <a:latin typeface="+mn-lt"/>
                </a:rPr>
                <a:t>responsibilities across platform </a:t>
              </a:r>
              <a:r>
                <a:rPr lang="en-US" altLang="en-US" sz="900" b="1" dirty="0" smtClean="0">
                  <a:solidFill>
                    <a:srgbClr val="005EB8"/>
                  </a:solidFill>
                  <a:latin typeface="+mn-lt"/>
                </a:rPr>
                <a:t>and application </a:t>
              </a:r>
              <a:r>
                <a:rPr lang="en-US" altLang="en-US" sz="900" b="1" dirty="0">
                  <a:solidFill>
                    <a:srgbClr val="005EB8"/>
                  </a:solidFill>
                  <a:latin typeface="+mn-lt"/>
                </a:rPr>
                <a:t>security teams</a:t>
              </a:r>
            </a:p>
            <a:p>
              <a:pPr lvl="0">
                <a:spcAft>
                  <a:spcPts val="300"/>
                </a:spcAft>
              </a:pPr>
              <a:r>
                <a:rPr lang="en-US" altLang="en-US" sz="900" dirty="0">
                  <a:latin typeface="+mn-lt"/>
                </a:rPr>
                <a:t>Responsibility for security across cloud stack</a:t>
              </a:r>
              <a:endParaRPr kumimoji="0" lang="en-US" altLang="en-US" sz="900" b="0" i="0" u="none" strike="noStrike" cap="none" normalizeH="0" dirty="0">
                <a:ln>
                  <a:noFill/>
                </a:ln>
                <a:effectLst/>
                <a:latin typeface="+mn-lt"/>
              </a:endParaRPr>
            </a:p>
          </p:txBody>
        </p:sp>
        <p:grpSp>
          <p:nvGrpSpPr>
            <p:cNvPr id="320" name="Group 319">
              <a:extLst>
                <a:ext uri="{FF2B5EF4-FFF2-40B4-BE49-F238E27FC236}">
                  <a16:creationId xmlns:a16="http://schemas.microsoft.com/office/drawing/2014/main" xmlns="" id="{2072E0C0-7B74-4869-BD73-D30637460667}"/>
                </a:ext>
              </a:extLst>
            </p:cNvPr>
            <p:cNvGrpSpPr/>
            <p:nvPr/>
          </p:nvGrpSpPr>
          <p:grpSpPr>
            <a:xfrm>
              <a:off x="4620169" y="4582054"/>
              <a:ext cx="585788" cy="585788"/>
              <a:chOff x="4655794" y="4826680"/>
              <a:chExt cx="585788" cy="585788"/>
            </a:xfrm>
          </p:grpSpPr>
          <p:sp>
            <p:nvSpPr>
              <p:cNvPr id="231" name="Freeform 316">
                <a:extLst>
                  <a:ext uri="{FF2B5EF4-FFF2-40B4-BE49-F238E27FC236}">
                    <a16:creationId xmlns:a16="http://schemas.microsoft.com/office/drawing/2014/main" xmlns="" id="{D965B997-EC49-485B-8CB3-8CE7BA79AD68}"/>
                  </a:ext>
                </a:extLst>
              </p:cNvPr>
              <p:cNvSpPr>
                <a:spLocks/>
              </p:cNvSpPr>
              <p:nvPr/>
            </p:nvSpPr>
            <p:spPr bwMode="auto">
              <a:xfrm>
                <a:off x="4655794" y="4826680"/>
                <a:ext cx="585788" cy="585788"/>
              </a:xfrm>
              <a:prstGeom prst="ellipse">
                <a:avLst/>
              </a:prstGeom>
              <a:solidFill>
                <a:srgbClr val="005EB8"/>
              </a:solidFill>
              <a:ln>
                <a:noFill/>
              </a:ln>
            </p:spPr>
            <p:txBody>
              <a:bodyPr vert="horz" wrap="square" lIns="91440" tIns="45720" rIns="91440" bIns="45720" numCol="1" anchor="t" anchorCtr="0" compatLnSpc="1">
                <a:prstTxWarp prst="textNoShape">
                  <a:avLst/>
                </a:prstTxWarp>
              </a:bodyPr>
              <a:lstStyle/>
              <a:p>
                <a:endParaRPr lang="en-US" sz="900" dirty="0"/>
              </a:p>
            </p:txBody>
          </p:sp>
          <p:grpSp>
            <p:nvGrpSpPr>
              <p:cNvPr id="232" name="Group 231">
                <a:extLst>
                  <a:ext uri="{FF2B5EF4-FFF2-40B4-BE49-F238E27FC236}">
                    <a16:creationId xmlns:a16="http://schemas.microsoft.com/office/drawing/2014/main" xmlns="" id="{0C3AC1B4-FA0D-45D4-B523-81A8FA22F0AD}"/>
                  </a:ext>
                </a:extLst>
              </p:cNvPr>
              <p:cNvGrpSpPr/>
              <p:nvPr/>
            </p:nvGrpSpPr>
            <p:grpSpPr>
              <a:xfrm>
                <a:off x="4797876" y="4940187"/>
                <a:ext cx="301625" cy="358775"/>
                <a:chOff x="4772819" y="6540505"/>
                <a:chExt cx="301625" cy="358775"/>
              </a:xfrm>
            </p:grpSpPr>
            <p:sp>
              <p:nvSpPr>
                <p:cNvPr id="233" name="Freeform 531">
                  <a:extLst>
                    <a:ext uri="{FF2B5EF4-FFF2-40B4-BE49-F238E27FC236}">
                      <a16:creationId xmlns:a16="http://schemas.microsoft.com/office/drawing/2014/main" xmlns="" id="{913C8B79-2652-44DD-8CB0-BD202013FAEA}"/>
                    </a:ext>
                  </a:extLst>
                </p:cNvPr>
                <p:cNvSpPr>
                  <a:spLocks noEditPoints="1"/>
                </p:cNvSpPr>
                <p:nvPr/>
              </p:nvSpPr>
              <p:spPr bwMode="auto">
                <a:xfrm>
                  <a:off x="4772819" y="6540505"/>
                  <a:ext cx="301625" cy="255587"/>
                </a:xfrm>
                <a:custGeom>
                  <a:avLst/>
                  <a:gdLst>
                    <a:gd name="T0" fmla="*/ 71 w 190"/>
                    <a:gd name="T1" fmla="*/ 68 h 161"/>
                    <a:gd name="T2" fmla="*/ 119 w 190"/>
                    <a:gd name="T3" fmla="*/ 66 h 161"/>
                    <a:gd name="T4" fmla="*/ 126 w 190"/>
                    <a:gd name="T5" fmla="*/ 62 h 161"/>
                    <a:gd name="T6" fmla="*/ 47 w 190"/>
                    <a:gd name="T7" fmla="*/ 66 h 161"/>
                    <a:gd name="T8" fmla="*/ 46 w 190"/>
                    <a:gd name="T9" fmla="*/ 73 h 161"/>
                    <a:gd name="T10" fmla="*/ 51 w 190"/>
                    <a:gd name="T11" fmla="*/ 75 h 161"/>
                    <a:gd name="T12" fmla="*/ 51 w 190"/>
                    <a:gd name="T13" fmla="*/ 69 h 161"/>
                    <a:gd name="T14" fmla="*/ 155 w 190"/>
                    <a:gd name="T15" fmla="*/ 13 h 161"/>
                    <a:gd name="T16" fmla="*/ 137 w 190"/>
                    <a:gd name="T17" fmla="*/ 7 h 161"/>
                    <a:gd name="T18" fmla="*/ 126 w 190"/>
                    <a:gd name="T19" fmla="*/ 27 h 161"/>
                    <a:gd name="T20" fmla="*/ 131 w 190"/>
                    <a:gd name="T21" fmla="*/ 44 h 161"/>
                    <a:gd name="T22" fmla="*/ 131 w 190"/>
                    <a:gd name="T23" fmla="*/ 58 h 161"/>
                    <a:gd name="T24" fmla="*/ 153 w 190"/>
                    <a:gd name="T25" fmla="*/ 58 h 161"/>
                    <a:gd name="T26" fmla="*/ 161 w 190"/>
                    <a:gd name="T27" fmla="*/ 40 h 161"/>
                    <a:gd name="T28" fmla="*/ 57 w 190"/>
                    <a:gd name="T29" fmla="*/ 9 h 161"/>
                    <a:gd name="T30" fmla="*/ 36 w 190"/>
                    <a:gd name="T31" fmla="*/ 11 h 161"/>
                    <a:gd name="T32" fmla="*/ 33 w 190"/>
                    <a:gd name="T33" fmla="*/ 31 h 161"/>
                    <a:gd name="T34" fmla="*/ 31 w 190"/>
                    <a:gd name="T35" fmla="*/ 42 h 161"/>
                    <a:gd name="T36" fmla="*/ 36 w 190"/>
                    <a:gd name="T37" fmla="*/ 49 h 161"/>
                    <a:gd name="T38" fmla="*/ 60 w 190"/>
                    <a:gd name="T39" fmla="*/ 55 h 161"/>
                    <a:gd name="T40" fmla="*/ 60 w 190"/>
                    <a:gd name="T41" fmla="*/ 46 h 161"/>
                    <a:gd name="T42" fmla="*/ 64 w 190"/>
                    <a:gd name="T43" fmla="*/ 27 h 161"/>
                    <a:gd name="T44" fmla="*/ 58 w 190"/>
                    <a:gd name="T45" fmla="*/ 11 h 161"/>
                    <a:gd name="T46" fmla="*/ 9 w 190"/>
                    <a:gd name="T47" fmla="*/ 69 h 161"/>
                    <a:gd name="T48" fmla="*/ 0 w 190"/>
                    <a:gd name="T49" fmla="*/ 135 h 161"/>
                    <a:gd name="T50" fmla="*/ 24 w 190"/>
                    <a:gd name="T51" fmla="*/ 102 h 161"/>
                    <a:gd name="T52" fmla="*/ 40 w 190"/>
                    <a:gd name="T53" fmla="*/ 78 h 161"/>
                    <a:gd name="T54" fmla="*/ 181 w 190"/>
                    <a:gd name="T55" fmla="*/ 73 h 161"/>
                    <a:gd name="T56" fmla="*/ 151 w 190"/>
                    <a:gd name="T57" fmla="*/ 77 h 161"/>
                    <a:gd name="T58" fmla="*/ 155 w 190"/>
                    <a:gd name="T59" fmla="*/ 82 h 161"/>
                    <a:gd name="T60" fmla="*/ 168 w 190"/>
                    <a:gd name="T61" fmla="*/ 120 h 161"/>
                    <a:gd name="T62" fmla="*/ 190 w 190"/>
                    <a:gd name="T63" fmla="*/ 135 h 161"/>
                    <a:gd name="T64" fmla="*/ 181 w 190"/>
                    <a:gd name="T65" fmla="*/ 73 h 161"/>
                    <a:gd name="T66" fmla="*/ 119 w 190"/>
                    <a:gd name="T67" fmla="*/ 33 h 161"/>
                    <a:gd name="T68" fmla="*/ 113 w 190"/>
                    <a:gd name="T69" fmla="*/ 7 h 161"/>
                    <a:gd name="T70" fmla="*/ 95 w 190"/>
                    <a:gd name="T71" fmla="*/ 0 h 161"/>
                    <a:gd name="T72" fmla="*/ 71 w 190"/>
                    <a:gd name="T73" fmla="*/ 18 h 161"/>
                    <a:gd name="T74" fmla="*/ 68 w 190"/>
                    <a:gd name="T75" fmla="*/ 35 h 161"/>
                    <a:gd name="T76" fmla="*/ 71 w 190"/>
                    <a:gd name="T77" fmla="*/ 47 h 161"/>
                    <a:gd name="T78" fmla="*/ 78 w 190"/>
                    <a:gd name="T79" fmla="*/ 62 h 161"/>
                    <a:gd name="T80" fmla="*/ 111 w 190"/>
                    <a:gd name="T81" fmla="*/ 69 h 161"/>
                    <a:gd name="T82" fmla="*/ 115 w 190"/>
                    <a:gd name="T83" fmla="*/ 49 h 161"/>
                    <a:gd name="T84" fmla="*/ 124 w 190"/>
                    <a:gd name="T85" fmla="*/ 38 h 161"/>
                    <a:gd name="T86" fmla="*/ 131 w 190"/>
                    <a:gd name="T87" fmla="*/ 80 h 161"/>
                    <a:gd name="T88" fmla="*/ 102 w 190"/>
                    <a:gd name="T89" fmla="*/ 102 h 161"/>
                    <a:gd name="T90" fmla="*/ 102 w 190"/>
                    <a:gd name="T91" fmla="*/ 88 h 161"/>
                    <a:gd name="T92" fmla="*/ 93 w 190"/>
                    <a:gd name="T93" fmla="*/ 93 h 161"/>
                    <a:gd name="T94" fmla="*/ 88 w 190"/>
                    <a:gd name="T95" fmla="*/ 122 h 161"/>
                    <a:gd name="T96" fmla="*/ 38 w 190"/>
                    <a:gd name="T97" fmla="*/ 88 h 161"/>
                    <a:gd name="T98" fmla="*/ 27 w 190"/>
                    <a:gd name="T99" fmla="*/ 157 h 161"/>
                    <a:gd name="T100" fmla="*/ 53 w 190"/>
                    <a:gd name="T101" fmla="*/ 139 h 161"/>
                    <a:gd name="T102" fmla="*/ 84 w 190"/>
                    <a:gd name="T103" fmla="*/ 130 h 161"/>
                    <a:gd name="T104" fmla="*/ 99 w 190"/>
                    <a:gd name="T105" fmla="*/ 122 h 161"/>
                    <a:gd name="T106" fmla="*/ 137 w 190"/>
                    <a:gd name="T107" fmla="*/ 139 h 161"/>
                    <a:gd name="T108" fmla="*/ 155 w 190"/>
                    <a:gd name="T109" fmla="*/ 159 h 161"/>
                    <a:gd name="T110" fmla="*/ 153 w 190"/>
                    <a:gd name="T111" fmla="*/ 9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0" h="161">
                      <a:moveTo>
                        <a:pt x="62" y="60"/>
                      </a:moveTo>
                      <a:lnTo>
                        <a:pt x="58" y="71"/>
                      </a:lnTo>
                      <a:lnTo>
                        <a:pt x="58" y="71"/>
                      </a:lnTo>
                      <a:lnTo>
                        <a:pt x="71" y="68"/>
                      </a:lnTo>
                      <a:lnTo>
                        <a:pt x="71" y="68"/>
                      </a:lnTo>
                      <a:lnTo>
                        <a:pt x="71" y="64"/>
                      </a:lnTo>
                      <a:lnTo>
                        <a:pt x="71" y="64"/>
                      </a:lnTo>
                      <a:lnTo>
                        <a:pt x="62" y="60"/>
                      </a:lnTo>
                      <a:lnTo>
                        <a:pt x="62" y="60"/>
                      </a:lnTo>
                      <a:close/>
                      <a:moveTo>
                        <a:pt x="119" y="66"/>
                      </a:moveTo>
                      <a:lnTo>
                        <a:pt x="119" y="68"/>
                      </a:lnTo>
                      <a:lnTo>
                        <a:pt x="119" y="68"/>
                      </a:lnTo>
                      <a:lnTo>
                        <a:pt x="122" y="69"/>
                      </a:lnTo>
                      <a:lnTo>
                        <a:pt x="122" y="69"/>
                      </a:lnTo>
                      <a:lnTo>
                        <a:pt x="126" y="62"/>
                      </a:lnTo>
                      <a:lnTo>
                        <a:pt x="126" y="62"/>
                      </a:lnTo>
                      <a:lnTo>
                        <a:pt x="119" y="66"/>
                      </a:lnTo>
                      <a:lnTo>
                        <a:pt x="119" y="66"/>
                      </a:lnTo>
                      <a:close/>
                      <a:moveTo>
                        <a:pt x="51" y="69"/>
                      </a:moveTo>
                      <a:lnTo>
                        <a:pt x="47" y="66"/>
                      </a:lnTo>
                      <a:lnTo>
                        <a:pt x="47" y="66"/>
                      </a:lnTo>
                      <a:lnTo>
                        <a:pt x="44" y="69"/>
                      </a:lnTo>
                      <a:lnTo>
                        <a:pt x="44" y="69"/>
                      </a:lnTo>
                      <a:lnTo>
                        <a:pt x="46" y="73"/>
                      </a:lnTo>
                      <a:lnTo>
                        <a:pt x="46" y="73"/>
                      </a:lnTo>
                      <a:lnTo>
                        <a:pt x="44" y="77"/>
                      </a:lnTo>
                      <a:lnTo>
                        <a:pt x="44" y="77"/>
                      </a:lnTo>
                      <a:lnTo>
                        <a:pt x="44" y="77"/>
                      </a:lnTo>
                      <a:lnTo>
                        <a:pt x="44" y="77"/>
                      </a:lnTo>
                      <a:lnTo>
                        <a:pt x="51" y="75"/>
                      </a:lnTo>
                      <a:lnTo>
                        <a:pt x="51" y="75"/>
                      </a:lnTo>
                      <a:lnTo>
                        <a:pt x="49" y="73"/>
                      </a:lnTo>
                      <a:lnTo>
                        <a:pt x="49" y="73"/>
                      </a:lnTo>
                      <a:lnTo>
                        <a:pt x="51" y="69"/>
                      </a:lnTo>
                      <a:lnTo>
                        <a:pt x="51" y="69"/>
                      </a:lnTo>
                      <a:close/>
                      <a:moveTo>
                        <a:pt x="161" y="33"/>
                      </a:moveTo>
                      <a:lnTo>
                        <a:pt x="161" y="33"/>
                      </a:lnTo>
                      <a:lnTo>
                        <a:pt x="161" y="24"/>
                      </a:lnTo>
                      <a:lnTo>
                        <a:pt x="157" y="16"/>
                      </a:lnTo>
                      <a:lnTo>
                        <a:pt x="155" y="13"/>
                      </a:lnTo>
                      <a:lnTo>
                        <a:pt x="151" y="9"/>
                      </a:lnTo>
                      <a:lnTo>
                        <a:pt x="148" y="7"/>
                      </a:lnTo>
                      <a:lnTo>
                        <a:pt x="142" y="7"/>
                      </a:lnTo>
                      <a:lnTo>
                        <a:pt x="142" y="7"/>
                      </a:lnTo>
                      <a:lnTo>
                        <a:pt x="137" y="7"/>
                      </a:lnTo>
                      <a:lnTo>
                        <a:pt x="131" y="9"/>
                      </a:lnTo>
                      <a:lnTo>
                        <a:pt x="128" y="13"/>
                      </a:lnTo>
                      <a:lnTo>
                        <a:pt x="126" y="16"/>
                      </a:lnTo>
                      <a:lnTo>
                        <a:pt x="126" y="16"/>
                      </a:lnTo>
                      <a:lnTo>
                        <a:pt x="126" y="27"/>
                      </a:lnTo>
                      <a:lnTo>
                        <a:pt x="126" y="27"/>
                      </a:lnTo>
                      <a:lnTo>
                        <a:pt x="130" y="31"/>
                      </a:lnTo>
                      <a:lnTo>
                        <a:pt x="130" y="31"/>
                      </a:lnTo>
                      <a:lnTo>
                        <a:pt x="131" y="37"/>
                      </a:lnTo>
                      <a:lnTo>
                        <a:pt x="131" y="44"/>
                      </a:lnTo>
                      <a:lnTo>
                        <a:pt x="128" y="49"/>
                      </a:lnTo>
                      <a:lnTo>
                        <a:pt x="124" y="53"/>
                      </a:lnTo>
                      <a:lnTo>
                        <a:pt x="124" y="55"/>
                      </a:lnTo>
                      <a:lnTo>
                        <a:pt x="124" y="55"/>
                      </a:lnTo>
                      <a:lnTo>
                        <a:pt x="131" y="58"/>
                      </a:lnTo>
                      <a:lnTo>
                        <a:pt x="139" y="75"/>
                      </a:lnTo>
                      <a:lnTo>
                        <a:pt x="139" y="75"/>
                      </a:lnTo>
                      <a:lnTo>
                        <a:pt x="144" y="77"/>
                      </a:lnTo>
                      <a:lnTo>
                        <a:pt x="144" y="77"/>
                      </a:lnTo>
                      <a:lnTo>
                        <a:pt x="153" y="58"/>
                      </a:lnTo>
                      <a:lnTo>
                        <a:pt x="153" y="58"/>
                      </a:lnTo>
                      <a:lnTo>
                        <a:pt x="164" y="53"/>
                      </a:lnTo>
                      <a:lnTo>
                        <a:pt x="164" y="53"/>
                      </a:lnTo>
                      <a:lnTo>
                        <a:pt x="161" y="46"/>
                      </a:lnTo>
                      <a:lnTo>
                        <a:pt x="161" y="40"/>
                      </a:lnTo>
                      <a:lnTo>
                        <a:pt x="161" y="33"/>
                      </a:lnTo>
                      <a:lnTo>
                        <a:pt x="161" y="33"/>
                      </a:lnTo>
                      <a:close/>
                      <a:moveTo>
                        <a:pt x="58" y="11"/>
                      </a:moveTo>
                      <a:lnTo>
                        <a:pt x="58" y="11"/>
                      </a:lnTo>
                      <a:lnTo>
                        <a:pt x="57" y="9"/>
                      </a:lnTo>
                      <a:lnTo>
                        <a:pt x="55" y="7"/>
                      </a:lnTo>
                      <a:lnTo>
                        <a:pt x="47" y="7"/>
                      </a:lnTo>
                      <a:lnTo>
                        <a:pt x="47" y="7"/>
                      </a:lnTo>
                      <a:lnTo>
                        <a:pt x="40" y="7"/>
                      </a:lnTo>
                      <a:lnTo>
                        <a:pt x="36" y="11"/>
                      </a:lnTo>
                      <a:lnTo>
                        <a:pt x="33" y="15"/>
                      </a:lnTo>
                      <a:lnTo>
                        <a:pt x="33" y="20"/>
                      </a:lnTo>
                      <a:lnTo>
                        <a:pt x="33" y="20"/>
                      </a:lnTo>
                      <a:lnTo>
                        <a:pt x="33" y="31"/>
                      </a:lnTo>
                      <a:lnTo>
                        <a:pt x="33" y="31"/>
                      </a:lnTo>
                      <a:lnTo>
                        <a:pt x="31" y="31"/>
                      </a:lnTo>
                      <a:lnTo>
                        <a:pt x="29" y="33"/>
                      </a:lnTo>
                      <a:lnTo>
                        <a:pt x="29" y="33"/>
                      </a:lnTo>
                      <a:lnTo>
                        <a:pt x="29" y="37"/>
                      </a:lnTo>
                      <a:lnTo>
                        <a:pt x="31" y="42"/>
                      </a:lnTo>
                      <a:lnTo>
                        <a:pt x="31" y="42"/>
                      </a:lnTo>
                      <a:lnTo>
                        <a:pt x="35" y="42"/>
                      </a:lnTo>
                      <a:lnTo>
                        <a:pt x="35" y="42"/>
                      </a:lnTo>
                      <a:lnTo>
                        <a:pt x="36" y="49"/>
                      </a:lnTo>
                      <a:lnTo>
                        <a:pt x="36" y="49"/>
                      </a:lnTo>
                      <a:lnTo>
                        <a:pt x="36" y="55"/>
                      </a:lnTo>
                      <a:lnTo>
                        <a:pt x="36" y="55"/>
                      </a:lnTo>
                      <a:lnTo>
                        <a:pt x="47" y="62"/>
                      </a:lnTo>
                      <a:lnTo>
                        <a:pt x="47" y="62"/>
                      </a:lnTo>
                      <a:lnTo>
                        <a:pt x="60" y="55"/>
                      </a:lnTo>
                      <a:lnTo>
                        <a:pt x="60" y="55"/>
                      </a:lnTo>
                      <a:lnTo>
                        <a:pt x="60" y="49"/>
                      </a:lnTo>
                      <a:lnTo>
                        <a:pt x="60" y="49"/>
                      </a:lnTo>
                      <a:lnTo>
                        <a:pt x="60" y="46"/>
                      </a:lnTo>
                      <a:lnTo>
                        <a:pt x="60" y="46"/>
                      </a:lnTo>
                      <a:lnTo>
                        <a:pt x="58" y="38"/>
                      </a:lnTo>
                      <a:lnTo>
                        <a:pt x="60" y="31"/>
                      </a:lnTo>
                      <a:lnTo>
                        <a:pt x="60" y="31"/>
                      </a:lnTo>
                      <a:lnTo>
                        <a:pt x="64" y="27"/>
                      </a:lnTo>
                      <a:lnTo>
                        <a:pt x="64" y="27"/>
                      </a:lnTo>
                      <a:lnTo>
                        <a:pt x="64" y="15"/>
                      </a:lnTo>
                      <a:lnTo>
                        <a:pt x="64" y="15"/>
                      </a:lnTo>
                      <a:lnTo>
                        <a:pt x="62" y="13"/>
                      </a:lnTo>
                      <a:lnTo>
                        <a:pt x="58" y="11"/>
                      </a:lnTo>
                      <a:lnTo>
                        <a:pt x="58" y="11"/>
                      </a:lnTo>
                      <a:close/>
                      <a:moveTo>
                        <a:pt x="35" y="60"/>
                      </a:moveTo>
                      <a:lnTo>
                        <a:pt x="35" y="60"/>
                      </a:lnTo>
                      <a:lnTo>
                        <a:pt x="22" y="64"/>
                      </a:lnTo>
                      <a:lnTo>
                        <a:pt x="9" y="69"/>
                      </a:lnTo>
                      <a:lnTo>
                        <a:pt x="9" y="69"/>
                      </a:lnTo>
                      <a:lnTo>
                        <a:pt x="5" y="75"/>
                      </a:lnTo>
                      <a:lnTo>
                        <a:pt x="4" y="89"/>
                      </a:lnTo>
                      <a:lnTo>
                        <a:pt x="2" y="111"/>
                      </a:lnTo>
                      <a:lnTo>
                        <a:pt x="0" y="135"/>
                      </a:lnTo>
                      <a:lnTo>
                        <a:pt x="0" y="135"/>
                      </a:lnTo>
                      <a:lnTo>
                        <a:pt x="5" y="137"/>
                      </a:lnTo>
                      <a:lnTo>
                        <a:pt x="20" y="141"/>
                      </a:lnTo>
                      <a:lnTo>
                        <a:pt x="20" y="141"/>
                      </a:lnTo>
                      <a:lnTo>
                        <a:pt x="22" y="120"/>
                      </a:lnTo>
                      <a:lnTo>
                        <a:pt x="24" y="102"/>
                      </a:lnTo>
                      <a:lnTo>
                        <a:pt x="27" y="89"/>
                      </a:lnTo>
                      <a:lnTo>
                        <a:pt x="31" y="84"/>
                      </a:lnTo>
                      <a:lnTo>
                        <a:pt x="35" y="82"/>
                      </a:lnTo>
                      <a:lnTo>
                        <a:pt x="35" y="82"/>
                      </a:lnTo>
                      <a:lnTo>
                        <a:pt x="40" y="78"/>
                      </a:lnTo>
                      <a:lnTo>
                        <a:pt x="40" y="78"/>
                      </a:lnTo>
                      <a:lnTo>
                        <a:pt x="35" y="60"/>
                      </a:lnTo>
                      <a:lnTo>
                        <a:pt x="35" y="60"/>
                      </a:lnTo>
                      <a:close/>
                      <a:moveTo>
                        <a:pt x="181" y="73"/>
                      </a:moveTo>
                      <a:lnTo>
                        <a:pt x="181" y="73"/>
                      </a:lnTo>
                      <a:lnTo>
                        <a:pt x="159" y="62"/>
                      </a:lnTo>
                      <a:lnTo>
                        <a:pt x="159" y="62"/>
                      </a:lnTo>
                      <a:lnTo>
                        <a:pt x="168" y="77"/>
                      </a:lnTo>
                      <a:lnTo>
                        <a:pt x="168" y="77"/>
                      </a:lnTo>
                      <a:lnTo>
                        <a:pt x="151" y="77"/>
                      </a:lnTo>
                      <a:lnTo>
                        <a:pt x="151" y="77"/>
                      </a:lnTo>
                      <a:lnTo>
                        <a:pt x="151" y="78"/>
                      </a:lnTo>
                      <a:lnTo>
                        <a:pt x="151" y="78"/>
                      </a:lnTo>
                      <a:lnTo>
                        <a:pt x="155" y="82"/>
                      </a:lnTo>
                      <a:lnTo>
                        <a:pt x="155" y="82"/>
                      </a:lnTo>
                      <a:lnTo>
                        <a:pt x="159" y="86"/>
                      </a:lnTo>
                      <a:lnTo>
                        <a:pt x="162" y="89"/>
                      </a:lnTo>
                      <a:lnTo>
                        <a:pt x="166" y="104"/>
                      </a:lnTo>
                      <a:lnTo>
                        <a:pt x="166" y="104"/>
                      </a:lnTo>
                      <a:lnTo>
                        <a:pt x="168" y="120"/>
                      </a:lnTo>
                      <a:lnTo>
                        <a:pt x="170" y="141"/>
                      </a:lnTo>
                      <a:lnTo>
                        <a:pt x="170" y="141"/>
                      </a:lnTo>
                      <a:lnTo>
                        <a:pt x="184" y="137"/>
                      </a:lnTo>
                      <a:lnTo>
                        <a:pt x="190" y="135"/>
                      </a:lnTo>
                      <a:lnTo>
                        <a:pt x="190" y="135"/>
                      </a:lnTo>
                      <a:lnTo>
                        <a:pt x="188" y="111"/>
                      </a:lnTo>
                      <a:lnTo>
                        <a:pt x="186" y="91"/>
                      </a:lnTo>
                      <a:lnTo>
                        <a:pt x="184" y="78"/>
                      </a:lnTo>
                      <a:lnTo>
                        <a:pt x="181" y="73"/>
                      </a:lnTo>
                      <a:lnTo>
                        <a:pt x="181" y="73"/>
                      </a:lnTo>
                      <a:close/>
                      <a:moveTo>
                        <a:pt x="122" y="35"/>
                      </a:moveTo>
                      <a:lnTo>
                        <a:pt x="122" y="35"/>
                      </a:lnTo>
                      <a:lnTo>
                        <a:pt x="120" y="33"/>
                      </a:lnTo>
                      <a:lnTo>
                        <a:pt x="119" y="33"/>
                      </a:lnTo>
                      <a:lnTo>
                        <a:pt x="119" y="33"/>
                      </a:lnTo>
                      <a:lnTo>
                        <a:pt x="119" y="20"/>
                      </a:lnTo>
                      <a:lnTo>
                        <a:pt x="119" y="20"/>
                      </a:lnTo>
                      <a:lnTo>
                        <a:pt x="119" y="15"/>
                      </a:lnTo>
                      <a:lnTo>
                        <a:pt x="117" y="11"/>
                      </a:lnTo>
                      <a:lnTo>
                        <a:pt x="113" y="7"/>
                      </a:lnTo>
                      <a:lnTo>
                        <a:pt x="109" y="7"/>
                      </a:lnTo>
                      <a:lnTo>
                        <a:pt x="109" y="7"/>
                      </a:lnTo>
                      <a:lnTo>
                        <a:pt x="108" y="4"/>
                      </a:lnTo>
                      <a:lnTo>
                        <a:pt x="104" y="2"/>
                      </a:lnTo>
                      <a:lnTo>
                        <a:pt x="95" y="0"/>
                      </a:lnTo>
                      <a:lnTo>
                        <a:pt x="95" y="0"/>
                      </a:lnTo>
                      <a:lnTo>
                        <a:pt x="86" y="0"/>
                      </a:lnTo>
                      <a:lnTo>
                        <a:pt x="77" y="5"/>
                      </a:lnTo>
                      <a:lnTo>
                        <a:pt x="73" y="11"/>
                      </a:lnTo>
                      <a:lnTo>
                        <a:pt x="71" y="18"/>
                      </a:lnTo>
                      <a:lnTo>
                        <a:pt x="71" y="18"/>
                      </a:lnTo>
                      <a:lnTo>
                        <a:pt x="71" y="33"/>
                      </a:lnTo>
                      <a:lnTo>
                        <a:pt x="71" y="33"/>
                      </a:lnTo>
                      <a:lnTo>
                        <a:pt x="69" y="33"/>
                      </a:lnTo>
                      <a:lnTo>
                        <a:pt x="68" y="35"/>
                      </a:lnTo>
                      <a:lnTo>
                        <a:pt x="68" y="35"/>
                      </a:lnTo>
                      <a:lnTo>
                        <a:pt x="68" y="38"/>
                      </a:lnTo>
                      <a:lnTo>
                        <a:pt x="68" y="42"/>
                      </a:lnTo>
                      <a:lnTo>
                        <a:pt x="71" y="47"/>
                      </a:lnTo>
                      <a:lnTo>
                        <a:pt x="71" y="47"/>
                      </a:lnTo>
                      <a:lnTo>
                        <a:pt x="73" y="49"/>
                      </a:lnTo>
                      <a:lnTo>
                        <a:pt x="75" y="49"/>
                      </a:lnTo>
                      <a:lnTo>
                        <a:pt x="75" y="49"/>
                      </a:lnTo>
                      <a:lnTo>
                        <a:pt x="78" y="62"/>
                      </a:lnTo>
                      <a:lnTo>
                        <a:pt x="78" y="62"/>
                      </a:lnTo>
                      <a:lnTo>
                        <a:pt x="78" y="69"/>
                      </a:lnTo>
                      <a:lnTo>
                        <a:pt x="78" y="69"/>
                      </a:lnTo>
                      <a:lnTo>
                        <a:pt x="95" y="77"/>
                      </a:lnTo>
                      <a:lnTo>
                        <a:pt x="95" y="77"/>
                      </a:lnTo>
                      <a:lnTo>
                        <a:pt x="111" y="69"/>
                      </a:lnTo>
                      <a:lnTo>
                        <a:pt x="111" y="69"/>
                      </a:lnTo>
                      <a:lnTo>
                        <a:pt x="111" y="62"/>
                      </a:lnTo>
                      <a:lnTo>
                        <a:pt x="111" y="62"/>
                      </a:lnTo>
                      <a:lnTo>
                        <a:pt x="115" y="49"/>
                      </a:lnTo>
                      <a:lnTo>
                        <a:pt x="115" y="49"/>
                      </a:lnTo>
                      <a:lnTo>
                        <a:pt x="117" y="49"/>
                      </a:lnTo>
                      <a:lnTo>
                        <a:pt x="120" y="47"/>
                      </a:lnTo>
                      <a:lnTo>
                        <a:pt x="120" y="47"/>
                      </a:lnTo>
                      <a:lnTo>
                        <a:pt x="122" y="42"/>
                      </a:lnTo>
                      <a:lnTo>
                        <a:pt x="124" y="38"/>
                      </a:lnTo>
                      <a:lnTo>
                        <a:pt x="122" y="35"/>
                      </a:lnTo>
                      <a:lnTo>
                        <a:pt x="122" y="35"/>
                      </a:lnTo>
                      <a:close/>
                      <a:moveTo>
                        <a:pt x="150" y="88"/>
                      </a:moveTo>
                      <a:lnTo>
                        <a:pt x="150" y="88"/>
                      </a:lnTo>
                      <a:lnTo>
                        <a:pt x="131" y="80"/>
                      </a:lnTo>
                      <a:lnTo>
                        <a:pt x="115" y="75"/>
                      </a:lnTo>
                      <a:lnTo>
                        <a:pt x="115" y="75"/>
                      </a:lnTo>
                      <a:lnTo>
                        <a:pt x="102" y="122"/>
                      </a:lnTo>
                      <a:lnTo>
                        <a:pt x="102" y="122"/>
                      </a:lnTo>
                      <a:lnTo>
                        <a:pt x="102" y="102"/>
                      </a:lnTo>
                      <a:lnTo>
                        <a:pt x="102" y="102"/>
                      </a:lnTo>
                      <a:lnTo>
                        <a:pt x="97" y="93"/>
                      </a:lnTo>
                      <a:lnTo>
                        <a:pt x="97" y="93"/>
                      </a:lnTo>
                      <a:lnTo>
                        <a:pt x="102" y="88"/>
                      </a:lnTo>
                      <a:lnTo>
                        <a:pt x="102" y="88"/>
                      </a:lnTo>
                      <a:lnTo>
                        <a:pt x="95" y="80"/>
                      </a:lnTo>
                      <a:lnTo>
                        <a:pt x="95" y="80"/>
                      </a:lnTo>
                      <a:lnTo>
                        <a:pt x="88" y="88"/>
                      </a:lnTo>
                      <a:lnTo>
                        <a:pt x="88" y="88"/>
                      </a:lnTo>
                      <a:lnTo>
                        <a:pt x="93" y="93"/>
                      </a:lnTo>
                      <a:lnTo>
                        <a:pt x="93" y="93"/>
                      </a:lnTo>
                      <a:lnTo>
                        <a:pt x="88" y="102"/>
                      </a:lnTo>
                      <a:lnTo>
                        <a:pt x="88" y="102"/>
                      </a:lnTo>
                      <a:lnTo>
                        <a:pt x="88" y="122"/>
                      </a:lnTo>
                      <a:lnTo>
                        <a:pt x="88" y="122"/>
                      </a:lnTo>
                      <a:lnTo>
                        <a:pt x="75" y="75"/>
                      </a:lnTo>
                      <a:lnTo>
                        <a:pt x="75" y="75"/>
                      </a:lnTo>
                      <a:lnTo>
                        <a:pt x="58" y="80"/>
                      </a:lnTo>
                      <a:lnTo>
                        <a:pt x="38" y="88"/>
                      </a:lnTo>
                      <a:lnTo>
                        <a:pt x="38" y="88"/>
                      </a:lnTo>
                      <a:lnTo>
                        <a:pt x="35" y="93"/>
                      </a:lnTo>
                      <a:lnTo>
                        <a:pt x="31" y="106"/>
                      </a:lnTo>
                      <a:lnTo>
                        <a:pt x="29" y="126"/>
                      </a:lnTo>
                      <a:lnTo>
                        <a:pt x="27" y="157"/>
                      </a:lnTo>
                      <a:lnTo>
                        <a:pt x="27" y="157"/>
                      </a:lnTo>
                      <a:lnTo>
                        <a:pt x="35" y="159"/>
                      </a:lnTo>
                      <a:lnTo>
                        <a:pt x="53" y="161"/>
                      </a:lnTo>
                      <a:lnTo>
                        <a:pt x="53" y="141"/>
                      </a:lnTo>
                      <a:lnTo>
                        <a:pt x="53" y="141"/>
                      </a:lnTo>
                      <a:lnTo>
                        <a:pt x="53" y="139"/>
                      </a:lnTo>
                      <a:lnTo>
                        <a:pt x="55" y="139"/>
                      </a:lnTo>
                      <a:lnTo>
                        <a:pt x="55" y="139"/>
                      </a:lnTo>
                      <a:lnTo>
                        <a:pt x="66" y="137"/>
                      </a:lnTo>
                      <a:lnTo>
                        <a:pt x="75" y="135"/>
                      </a:lnTo>
                      <a:lnTo>
                        <a:pt x="84" y="130"/>
                      </a:lnTo>
                      <a:lnTo>
                        <a:pt x="95" y="122"/>
                      </a:lnTo>
                      <a:lnTo>
                        <a:pt x="95" y="122"/>
                      </a:lnTo>
                      <a:lnTo>
                        <a:pt x="97" y="122"/>
                      </a:lnTo>
                      <a:lnTo>
                        <a:pt x="99" y="122"/>
                      </a:lnTo>
                      <a:lnTo>
                        <a:pt x="99" y="122"/>
                      </a:lnTo>
                      <a:lnTo>
                        <a:pt x="108" y="130"/>
                      </a:lnTo>
                      <a:lnTo>
                        <a:pt x="117" y="135"/>
                      </a:lnTo>
                      <a:lnTo>
                        <a:pt x="126" y="137"/>
                      </a:lnTo>
                      <a:lnTo>
                        <a:pt x="137" y="139"/>
                      </a:lnTo>
                      <a:lnTo>
                        <a:pt x="137" y="139"/>
                      </a:lnTo>
                      <a:lnTo>
                        <a:pt x="139" y="139"/>
                      </a:lnTo>
                      <a:lnTo>
                        <a:pt x="139" y="141"/>
                      </a:lnTo>
                      <a:lnTo>
                        <a:pt x="139" y="161"/>
                      </a:lnTo>
                      <a:lnTo>
                        <a:pt x="139" y="161"/>
                      </a:lnTo>
                      <a:lnTo>
                        <a:pt x="155" y="159"/>
                      </a:lnTo>
                      <a:lnTo>
                        <a:pt x="162" y="157"/>
                      </a:lnTo>
                      <a:lnTo>
                        <a:pt x="162" y="157"/>
                      </a:lnTo>
                      <a:lnTo>
                        <a:pt x="161" y="126"/>
                      </a:lnTo>
                      <a:lnTo>
                        <a:pt x="159" y="106"/>
                      </a:lnTo>
                      <a:lnTo>
                        <a:pt x="153" y="93"/>
                      </a:lnTo>
                      <a:lnTo>
                        <a:pt x="150" y="88"/>
                      </a:lnTo>
                      <a:lnTo>
                        <a:pt x="150" y="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34" name="Freeform 532">
                  <a:extLst>
                    <a:ext uri="{FF2B5EF4-FFF2-40B4-BE49-F238E27FC236}">
                      <a16:creationId xmlns:a16="http://schemas.microsoft.com/office/drawing/2014/main" xmlns="" id="{622DD18A-041F-4D89-BC61-33C6E85F2177}"/>
                    </a:ext>
                  </a:extLst>
                </p:cNvPr>
                <p:cNvSpPr>
                  <a:spLocks noEditPoints="1"/>
                </p:cNvSpPr>
                <p:nvPr/>
              </p:nvSpPr>
              <p:spPr bwMode="auto">
                <a:xfrm>
                  <a:off x="4874419" y="6761168"/>
                  <a:ext cx="101600" cy="138112"/>
                </a:xfrm>
                <a:custGeom>
                  <a:avLst/>
                  <a:gdLst>
                    <a:gd name="T0" fmla="*/ 62 w 64"/>
                    <a:gd name="T1" fmla="*/ 13 h 87"/>
                    <a:gd name="T2" fmla="*/ 62 w 64"/>
                    <a:gd name="T3" fmla="*/ 13 h 87"/>
                    <a:gd name="T4" fmla="*/ 55 w 64"/>
                    <a:gd name="T5" fmla="*/ 11 h 87"/>
                    <a:gd name="T6" fmla="*/ 47 w 64"/>
                    <a:gd name="T7" fmla="*/ 9 h 87"/>
                    <a:gd name="T8" fmla="*/ 40 w 64"/>
                    <a:gd name="T9" fmla="*/ 5 h 87"/>
                    <a:gd name="T10" fmla="*/ 33 w 64"/>
                    <a:gd name="T11" fmla="*/ 0 h 87"/>
                    <a:gd name="T12" fmla="*/ 33 w 64"/>
                    <a:gd name="T13" fmla="*/ 0 h 87"/>
                    <a:gd name="T14" fmla="*/ 31 w 64"/>
                    <a:gd name="T15" fmla="*/ 0 h 87"/>
                    <a:gd name="T16" fmla="*/ 31 w 64"/>
                    <a:gd name="T17" fmla="*/ 0 h 87"/>
                    <a:gd name="T18" fmla="*/ 24 w 64"/>
                    <a:gd name="T19" fmla="*/ 5 h 87"/>
                    <a:gd name="T20" fmla="*/ 16 w 64"/>
                    <a:gd name="T21" fmla="*/ 9 h 87"/>
                    <a:gd name="T22" fmla="*/ 9 w 64"/>
                    <a:gd name="T23" fmla="*/ 11 h 87"/>
                    <a:gd name="T24" fmla="*/ 2 w 64"/>
                    <a:gd name="T25" fmla="*/ 13 h 87"/>
                    <a:gd name="T26" fmla="*/ 2 w 64"/>
                    <a:gd name="T27" fmla="*/ 13 h 87"/>
                    <a:gd name="T28" fmla="*/ 2 w 64"/>
                    <a:gd name="T29" fmla="*/ 13 h 87"/>
                    <a:gd name="T30" fmla="*/ 0 w 64"/>
                    <a:gd name="T31" fmla="*/ 14 h 87"/>
                    <a:gd name="T32" fmla="*/ 0 w 64"/>
                    <a:gd name="T33" fmla="*/ 14 h 87"/>
                    <a:gd name="T34" fmla="*/ 0 w 64"/>
                    <a:gd name="T35" fmla="*/ 47 h 87"/>
                    <a:gd name="T36" fmla="*/ 0 w 64"/>
                    <a:gd name="T37" fmla="*/ 47 h 87"/>
                    <a:gd name="T38" fmla="*/ 2 w 64"/>
                    <a:gd name="T39" fmla="*/ 58 h 87"/>
                    <a:gd name="T40" fmla="*/ 9 w 64"/>
                    <a:gd name="T41" fmla="*/ 69 h 87"/>
                    <a:gd name="T42" fmla="*/ 18 w 64"/>
                    <a:gd name="T43" fmla="*/ 78 h 87"/>
                    <a:gd name="T44" fmla="*/ 31 w 64"/>
                    <a:gd name="T45" fmla="*/ 87 h 87"/>
                    <a:gd name="T46" fmla="*/ 31 w 64"/>
                    <a:gd name="T47" fmla="*/ 87 h 87"/>
                    <a:gd name="T48" fmla="*/ 33 w 64"/>
                    <a:gd name="T49" fmla="*/ 87 h 87"/>
                    <a:gd name="T50" fmla="*/ 33 w 64"/>
                    <a:gd name="T51" fmla="*/ 87 h 87"/>
                    <a:gd name="T52" fmla="*/ 45 w 64"/>
                    <a:gd name="T53" fmla="*/ 78 h 87"/>
                    <a:gd name="T54" fmla="*/ 55 w 64"/>
                    <a:gd name="T55" fmla="*/ 69 h 87"/>
                    <a:gd name="T56" fmla="*/ 62 w 64"/>
                    <a:gd name="T57" fmla="*/ 58 h 87"/>
                    <a:gd name="T58" fmla="*/ 64 w 64"/>
                    <a:gd name="T59" fmla="*/ 47 h 87"/>
                    <a:gd name="T60" fmla="*/ 64 w 64"/>
                    <a:gd name="T61" fmla="*/ 47 h 87"/>
                    <a:gd name="T62" fmla="*/ 64 w 64"/>
                    <a:gd name="T63" fmla="*/ 14 h 87"/>
                    <a:gd name="T64" fmla="*/ 64 w 64"/>
                    <a:gd name="T65" fmla="*/ 14 h 87"/>
                    <a:gd name="T66" fmla="*/ 64 w 64"/>
                    <a:gd name="T67" fmla="*/ 13 h 87"/>
                    <a:gd name="T68" fmla="*/ 62 w 64"/>
                    <a:gd name="T69" fmla="*/ 13 h 87"/>
                    <a:gd name="T70" fmla="*/ 62 w 64"/>
                    <a:gd name="T71" fmla="*/ 13 h 87"/>
                    <a:gd name="T72" fmla="*/ 36 w 64"/>
                    <a:gd name="T73" fmla="*/ 44 h 87"/>
                    <a:gd name="T74" fmla="*/ 36 w 64"/>
                    <a:gd name="T75" fmla="*/ 44 h 87"/>
                    <a:gd name="T76" fmla="*/ 36 w 64"/>
                    <a:gd name="T77" fmla="*/ 53 h 87"/>
                    <a:gd name="T78" fmla="*/ 36 w 64"/>
                    <a:gd name="T79" fmla="*/ 53 h 87"/>
                    <a:gd name="T80" fmla="*/ 35 w 64"/>
                    <a:gd name="T81" fmla="*/ 55 h 87"/>
                    <a:gd name="T82" fmla="*/ 35 w 64"/>
                    <a:gd name="T83" fmla="*/ 55 h 87"/>
                    <a:gd name="T84" fmla="*/ 31 w 64"/>
                    <a:gd name="T85" fmla="*/ 55 h 87"/>
                    <a:gd name="T86" fmla="*/ 31 w 64"/>
                    <a:gd name="T87" fmla="*/ 55 h 87"/>
                    <a:gd name="T88" fmla="*/ 29 w 64"/>
                    <a:gd name="T89" fmla="*/ 53 h 87"/>
                    <a:gd name="T90" fmla="*/ 29 w 64"/>
                    <a:gd name="T91" fmla="*/ 53 h 87"/>
                    <a:gd name="T92" fmla="*/ 29 w 64"/>
                    <a:gd name="T93" fmla="*/ 53 h 87"/>
                    <a:gd name="T94" fmla="*/ 29 w 64"/>
                    <a:gd name="T95" fmla="*/ 44 h 87"/>
                    <a:gd name="T96" fmla="*/ 29 w 64"/>
                    <a:gd name="T97" fmla="*/ 44 h 87"/>
                    <a:gd name="T98" fmla="*/ 27 w 64"/>
                    <a:gd name="T99" fmla="*/ 42 h 87"/>
                    <a:gd name="T100" fmla="*/ 25 w 64"/>
                    <a:gd name="T101" fmla="*/ 38 h 87"/>
                    <a:gd name="T102" fmla="*/ 25 w 64"/>
                    <a:gd name="T103" fmla="*/ 38 h 87"/>
                    <a:gd name="T104" fmla="*/ 27 w 64"/>
                    <a:gd name="T105" fmla="*/ 34 h 87"/>
                    <a:gd name="T106" fmla="*/ 33 w 64"/>
                    <a:gd name="T107" fmla="*/ 33 h 87"/>
                    <a:gd name="T108" fmla="*/ 33 w 64"/>
                    <a:gd name="T109" fmla="*/ 33 h 87"/>
                    <a:gd name="T110" fmla="*/ 36 w 64"/>
                    <a:gd name="T111" fmla="*/ 34 h 87"/>
                    <a:gd name="T112" fmla="*/ 38 w 64"/>
                    <a:gd name="T113" fmla="*/ 38 h 87"/>
                    <a:gd name="T114" fmla="*/ 38 w 64"/>
                    <a:gd name="T115" fmla="*/ 38 h 87"/>
                    <a:gd name="T116" fmla="*/ 36 w 64"/>
                    <a:gd name="T117" fmla="*/ 42 h 87"/>
                    <a:gd name="T118" fmla="*/ 36 w 64"/>
                    <a:gd name="T119" fmla="*/ 44 h 87"/>
                    <a:gd name="T120" fmla="*/ 36 w 64"/>
                    <a:gd name="T121" fmla="*/ 4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 h="87">
                      <a:moveTo>
                        <a:pt x="62" y="13"/>
                      </a:moveTo>
                      <a:lnTo>
                        <a:pt x="62" y="13"/>
                      </a:lnTo>
                      <a:lnTo>
                        <a:pt x="55" y="11"/>
                      </a:lnTo>
                      <a:lnTo>
                        <a:pt x="47" y="9"/>
                      </a:lnTo>
                      <a:lnTo>
                        <a:pt x="40" y="5"/>
                      </a:lnTo>
                      <a:lnTo>
                        <a:pt x="33" y="0"/>
                      </a:lnTo>
                      <a:lnTo>
                        <a:pt x="33" y="0"/>
                      </a:lnTo>
                      <a:lnTo>
                        <a:pt x="31" y="0"/>
                      </a:lnTo>
                      <a:lnTo>
                        <a:pt x="31" y="0"/>
                      </a:lnTo>
                      <a:lnTo>
                        <a:pt x="24" y="5"/>
                      </a:lnTo>
                      <a:lnTo>
                        <a:pt x="16" y="9"/>
                      </a:lnTo>
                      <a:lnTo>
                        <a:pt x="9" y="11"/>
                      </a:lnTo>
                      <a:lnTo>
                        <a:pt x="2" y="13"/>
                      </a:lnTo>
                      <a:lnTo>
                        <a:pt x="2" y="13"/>
                      </a:lnTo>
                      <a:lnTo>
                        <a:pt x="2" y="13"/>
                      </a:lnTo>
                      <a:lnTo>
                        <a:pt x="0" y="14"/>
                      </a:lnTo>
                      <a:lnTo>
                        <a:pt x="0" y="14"/>
                      </a:lnTo>
                      <a:lnTo>
                        <a:pt x="0" y="47"/>
                      </a:lnTo>
                      <a:lnTo>
                        <a:pt x="0" y="47"/>
                      </a:lnTo>
                      <a:lnTo>
                        <a:pt x="2" y="58"/>
                      </a:lnTo>
                      <a:lnTo>
                        <a:pt x="9" y="69"/>
                      </a:lnTo>
                      <a:lnTo>
                        <a:pt x="18" y="78"/>
                      </a:lnTo>
                      <a:lnTo>
                        <a:pt x="31" y="87"/>
                      </a:lnTo>
                      <a:lnTo>
                        <a:pt x="31" y="87"/>
                      </a:lnTo>
                      <a:lnTo>
                        <a:pt x="33" y="87"/>
                      </a:lnTo>
                      <a:lnTo>
                        <a:pt x="33" y="87"/>
                      </a:lnTo>
                      <a:lnTo>
                        <a:pt x="45" y="78"/>
                      </a:lnTo>
                      <a:lnTo>
                        <a:pt x="55" y="69"/>
                      </a:lnTo>
                      <a:lnTo>
                        <a:pt x="62" y="58"/>
                      </a:lnTo>
                      <a:lnTo>
                        <a:pt x="64" y="47"/>
                      </a:lnTo>
                      <a:lnTo>
                        <a:pt x="64" y="47"/>
                      </a:lnTo>
                      <a:lnTo>
                        <a:pt x="64" y="14"/>
                      </a:lnTo>
                      <a:lnTo>
                        <a:pt x="64" y="14"/>
                      </a:lnTo>
                      <a:lnTo>
                        <a:pt x="64" y="13"/>
                      </a:lnTo>
                      <a:lnTo>
                        <a:pt x="62" y="13"/>
                      </a:lnTo>
                      <a:lnTo>
                        <a:pt x="62" y="13"/>
                      </a:lnTo>
                      <a:close/>
                      <a:moveTo>
                        <a:pt x="36" y="44"/>
                      </a:moveTo>
                      <a:lnTo>
                        <a:pt x="36" y="44"/>
                      </a:lnTo>
                      <a:lnTo>
                        <a:pt x="36" y="53"/>
                      </a:lnTo>
                      <a:lnTo>
                        <a:pt x="36" y="53"/>
                      </a:lnTo>
                      <a:lnTo>
                        <a:pt x="35" y="55"/>
                      </a:lnTo>
                      <a:lnTo>
                        <a:pt x="35" y="55"/>
                      </a:lnTo>
                      <a:lnTo>
                        <a:pt x="31" y="55"/>
                      </a:lnTo>
                      <a:lnTo>
                        <a:pt x="31" y="55"/>
                      </a:lnTo>
                      <a:lnTo>
                        <a:pt x="29" y="53"/>
                      </a:lnTo>
                      <a:lnTo>
                        <a:pt x="29" y="53"/>
                      </a:lnTo>
                      <a:lnTo>
                        <a:pt x="29" y="53"/>
                      </a:lnTo>
                      <a:lnTo>
                        <a:pt x="29" y="44"/>
                      </a:lnTo>
                      <a:lnTo>
                        <a:pt x="29" y="44"/>
                      </a:lnTo>
                      <a:lnTo>
                        <a:pt x="27" y="42"/>
                      </a:lnTo>
                      <a:lnTo>
                        <a:pt x="25" y="38"/>
                      </a:lnTo>
                      <a:lnTo>
                        <a:pt x="25" y="38"/>
                      </a:lnTo>
                      <a:lnTo>
                        <a:pt x="27" y="34"/>
                      </a:lnTo>
                      <a:lnTo>
                        <a:pt x="33" y="33"/>
                      </a:lnTo>
                      <a:lnTo>
                        <a:pt x="33" y="33"/>
                      </a:lnTo>
                      <a:lnTo>
                        <a:pt x="36" y="34"/>
                      </a:lnTo>
                      <a:lnTo>
                        <a:pt x="38" y="38"/>
                      </a:lnTo>
                      <a:lnTo>
                        <a:pt x="38" y="38"/>
                      </a:lnTo>
                      <a:lnTo>
                        <a:pt x="36" y="42"/>
                      </a:lnTo>
                      <a:lnTo>
                        <a:pt x="36" y="44"/>
                      </a:lnTo>
                      <a:lnTo>
                        <a:pt x="36" y="44"/>
                      </a:lnTo>
                      <a:close/>
                    </a:path>
                  </a:pathLst>
                </a:custGeom>
                <a:solidFill>
                  <a:srgbClr val="FFC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grpSp>
        </p:grpSp>
      </p:grpSp>
      <p:grpSp>
        <p:nvGrpSpPr>
          <p:cNvPr id="322" name="Group 321"/>
          <p:cNvGrpSpPr/>
          <p:nvPr/>
        </p:nvGrpSpPr>
        <p:grpSpPr>
          <a:xfrm>
            <a:off x="4703294" y="1330126"/>
            <a:ext cx="2963216" cy="1019940"/>
            <a:chOff x="4703294" y="1330126"/>
            <a:chExt cx="2963216" cy="1019940"/>
          </a:xfrm>
        </p:grpSpPr>
        <p:sp>
          <p:nvSpPr>
            <p:cNvPr id="236" name="Rectangle 313">
              <a:extLst>
                <a:ext uri="{FF2B5EF4-FFF2-40B4-BE49-F238E27FC236}">
                  <a16:creationId xmlns:a16="http://schemas.microsoft.com/office/drawing/2014/main" xmlns="" id="{6D0E19A6-270B-4169-9881-B3523C819486}"/>
                </a:ext>
              </a:extLst>
            </p:cNvPr>
            <p:cNvSpPr>
              <a:spLocks noChangeArrowheads="1"/>
            </p:cNvSpPr>
            <p:nvPr/>
          </p:nvSpPr>
          <p:spPr bwMode="auto">
            <a:xfrm>
              <a:off x="5121069" y="1572418"/>
              <a:ext cx="2545441" cy="777648"/>
            </a:xfrm>
            <a:prstGeom prst="rect">
              <a:avLst/>
            </a:prstGeom>
            <a:noFill/>
            <a:ln w="6350">
              <a:solidFill>
                <a:srgbClr val="005EB8"/>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91440" bIns="91440"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spcAft>
                  <a:spcPts val="300"/>
                </a:spcAft>
              </a:pPr>
              <a:r>
                <a:rPr lang="en-US" altLang="en-US" sz="900" b="1" dirty="0">
                  <a:solidFill>
                    <a:srgbClr val="005EB8"/>
                  </a:solidFill>
                  <a:latin typeface="+mn-lt"/>
                </a:rPr>
                <a:t>Establish security baselines and standards for </a:t>
              </a:r>
              <a:r>
                <a:rPr lang="en-US" altLang="en-US" sz="900" b="1" dirty="0" smtClean="0">
                  <a:solidFill>
                    <a:srgbClr val="005EB8"/>
                  </a:solidFill>
                  <a:latin typeface="+mn-lt"/>
                </a:rPr>
                <a:t>cloud </a:t>
              </a:r>
              <a:r>
                <a:rPr lang="en-US" altLang="en-US" sz="900" b="1" dirty="0">
                  <a:solidFill>
                    <a:srgbClr val="005EB8"/>
                  </a:solidFill>
                  <a:latin typeface="+mn-lt"/>
                </a:rPr>
                <a:t>services</a:t>
              </a:r>
            </a:p>
            <a:p>
              <a:pPr lvl="0">
                <a:spcAft>
                  <a:spcPts val="300"/>
                </a:spcAft>
              </a:pPr>
              <a:r>
                <a:rPr lang="en-US" altLang="en-US" sz="900" dirty="0">
                  <a:latin typeface="+mn-lt"/>
                </a:rPr>
                <a:t>Establish clear standards &amp; configurations for your cloud services &amp; platforms.</a:t>
              </a:r>
              <a:endParaRPr kumimoji="0" lang="en-US" altLang="en-US" sz="900" b="0" i="0" u="none" strike="noStrike" cap="none" normalizeH="0" dirty="0">
                <a:ln>
                  <a:noFill/>
                </a:ln>
                <a:effectLst/>
                <a:latin typeface="+mn-lt"/>
              </a:endParaRPr>
            </a:p>
          </p:txBody>
        </p:sp>
        <p:grpSp>
          <p:nvGrpSpPr>
            <p:cNvPr id="237" name="Group 236">
              <a:extLst>
                <a:ext uri="{FF2B5EF4-FFF2-40B4-BE49-F238E27FC236}">
                  <a16:creationId xmlns:a16="http://schemas.microsoft.com/office/drawing/2014/main" xmlns="" id="{0522C528-94AE-4041-B6CA-8501F7731053}"/>
                </a:ext>
              </a:extLst>
            </p:cNvPr>
            <p:cNvGrpSpPr/>
            <p:nvPr/>
          </p:nvGrpSpPr>
          <p:grpSpPr>
            <a:xfrm>
              <a:off x="4703294" y="1330126"/>
              <a:ext cx="585788" cy="585788"/>
              <a:chOff x="4753747" y="1330126"/>
              <a:chExt cx="585788" cy="585788"/>
            </a:xfrm>
          </p:grpSpPr>
          <p:sp>
            <p:nvSpPr>
              <p:cNvPr id="238" name="Freeform 316">
                <a:extLst>
                  <a:ext uri="{FF2B5EF4-FFF2-40B4-BE49-F238E27FC236}">
                    <a16:creationId xmlns:a16="http://schemas.microsoft.com/office/drawing/2014/main" xmlns="" id="{4FE1E33E-D1A7-43B5-ADE7-8F8D0D9CB344}"/>
                  </a:ext>
                </a:extLst>
              </p:cNvPr>
              <p:cNvSpPr>
                <a:spLocks/>
              </p:cNvSpPr>
              <p:nvPr/>
            </p:nvSpPr>
            <p:spPr bwMode="auto">
              <a:xfrm>
                <a:off x="4753747" y="1330126"/>
                <a:ext cx="585788" cy="585788"/>
              </a:xfrm>
              <a:prstGeom prst="ellipse">
                <a:avLst/>
              </a:prstGeom>
              <a:solidFill>
                <a:srgbClr val="005EB8"/>
              </a:solidFill>
              <a:ln>
                <a:noFill/>
              </a:ln>
            </p:spPr>
            <p:txBody>
              <a:bodyPr vert="horz" wrap="square" lIns="91440" tIns="45720" rIns="91440" bIns="45720" numCol="1" anchor="t" anchorCtr="0" compatLnSpc="1">
                <a:prstTxWarp prst="textNoShape">
                  <a:avLst/>
                </a:prstTxWarp>
              </a:bodyPr>
              <a:lstStyle/>
              <a:p>
                <a:endParaRPr lang="en-US" sz="900" dirty="0"/>
              </a:p>
            </p:txBody>
          </p:sp>
          <p:grpSp>
            <p:nvGrpSpPr>
              <p:cNvPr id="239" name="Group 238">
                <a:extLst>
                  <a:ext uri="{FF2B5EF4-FFF2-40B4-BE49-F238E27FC236}">
                    <a16:creationId xmlns:a16="http://schemas.microsoft.com/office/drawing/2014/main" xmlns="" id="{7A1ACCBB-0607-4D7C-81BE-BB96192CC4FC}"/>
                  </a:ext>
                </a:extLst>
              </p:cNvPr>
              <p:cNvGrpSpPr/>
              <p:nvPr/>
            </p:nvGrpSpPr>
            <p:grpSpPr>
              <a:xfrm>
                <a:off x="4837091" y="1454745"/>
                <a:ext cx="419100" cy="336550"/>
                <a:chOff x="4881564" y="-574677"/>
                <a:chExt cx="419100" cy="336550"/>
              </a:xfrm>
            </p:grpSpPr>
            <p:sp>
              <p:nvSpPr>
                <p:cNvPr id="240" name="Freeform 329">
                  <a:extLst>
                    <a:ext uri="{FF2B5EF4-FFF2-40B4-BE49-F238E27FC236}">
                      <a16:creationId xmlns:a16="http://schemas.microsoft.com/office/drawing/2014/main" xmlns="" id="{5FFCF97C-60EB-42C3-85B5-1BBA20563F87}"/>
                    </a:ext>
                  </a:extLst>
                </p:cNvPr>
                <p:cNvSpPr>
                  <a:spLocks/>
                </p:cNvSpPr>
                <p:nvPr/>
              </p:nvSpPr>
              <p:spPr bwMode="auto">
                <a:xfrm>
                  <a:off x="5124451" y="-420689"/>
                  <a:ext cx="101600" cy="87313"/>
                </a:xfrm>
                <a:custGeom>
                  <a:avLst/>
                  <a:gdLst>
                    <a:gd name="T0" fmla="*/ 64 w 64"/>
                    <a:gd name="T1" fmla="*/ 27 h 55"/>
                    <a:gd name="T2" fmla="*/ 64 w 64"/>
                    <a:gd name="T3" fmla="*/ 27 h 55"/>
                    <a:gd name="T4" fmla="*/ 64 w 64"/>
                    <a:gd name="T5" fmla="*/ 55 h 55"/>
                    <a:gd name="T6" fmla="*/ 55 w 64"/>
                    <a:gd name="T7" fmla="*/ 55 h 55"/>
                    <a:gd name="T8" fmla="*/ 55 w 64"/>
                    <a:gd name="T9" fmla="*/ 27 h 55"/>
                    <a:gd name="T10" fmla="*/ 55 w 64"/>
                    <a:gd name="T11" fmla="*/ 27 h 55"/>
                    <a:gd name="T12" fmla="*/ 55 w 64"/>
                    <a:gd name="T13" fmla="*/ 20 h 55"/>
                    <a:gd name="T14" fmla="*/ 49 w 64"/>
                    <a:gd name="T15" fmla="*/ 14 h 55"/>
                    <a:gd name="T16" fmla="*/ 44 w 64"/>
                    <a:gd name="T17" fmla="*/ 11 h 55"/>
                    <a:gd name="T18" fmla="*/ 36 w 64"/>
                    <a:gd name="T19" fmla="*/ 9 h 55"/>
                    <a:gd name="T20" fmla="*/ 36 w 64"/>
                    <a:gd name="T21" fmla="*/ 9 h 55"/>
                    <a:gd name="T22" fmla="*/ 0 w 64"/>
                    <a:gd name="T23" fmla="*/ 9 h 55"/>
                    <a:gd name="T24" fmla="*/ 0 w 64"/>
                    <a:gd name="T25" fmla="*/ 0 h 55"/>
                    <a:gd name="T26" fmla="*/ 36 w 64"/>
                    <a:gd name="T27" fmla="*/ 0 h 55"/>
                    <a:gd name="T28" fmla="*/ 36 w 64"/>
                    <a:gd name="T29" fmla="*/ 0 h 55"/>
                    <a:gd name="T30" fmla="*/ 42 w 64"/>
                    <a:gd name="T31" fmla="*/ 2 h 55"/>
                    <a:gd name="T32" fmla="*/ 47 w 64"/>
                    <a:gd name="T33" fmla="*/ 2 h 55"/>
                    <a:gd name="T34" fmla="*/ 56 w 64"/>
                    <a:gd name="T35" fmla="*/ 9 h 55"/>
                    <a:gd name="T36" fmla="*/ 62 w 64"/>
                    <a:gd name="T37" fmla="*/ 16 h 55"/>
                    <a:gd name="T38" fmla="*/ 64 w 64"/>
                    <a:gd name="T39" fmla="*/ 22 h 55"/>
                    <a:gd name="T40" fmla="*/ 64 w 64"/>
                    <a:gd name="T41" fmla="*/ 27 h 55"/>
                    <a:gd name="T42" fmla="*/ 64 w 64"/>
                    <a:gd name="T43"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55">
                      <a:moveTo>
                        <a:pt x="64" y="27"/>
                      </a:moveTo>
                      <a:lnTo>
                        <a:pt x="64" y="27"/>
                      </a:lnTo>
                      <a:lnTo>
                        <a:pt x="64" y="55"/>
                      </a:lnTo>
                      <a:lnTo>
                        <a:pt x="55" y="55"/>
                      </a:lnTo>
                      <a:lnTo>
                        <a:pt x="55" y="27"/>
                      </a:lnTo>
                      <a:lnTo>
                        <a:pt x="55" y="27"/>
                      </a:lnTo>
                      <a:lnTo>
                        <a:pt x="55" y="20"/>
                      </a:lnTo>
                      <a:lnTo>
                        <a:pt x="49" y="14"/>
                      </a:lnTo>
                      <a:lnTo>
                        <a:pt x="44" y="11"/>
                      </a:lnTo>
                      <a:lnTo>
                        <a:pt x="36" y="9"/>
                      </a:lnTo>
                      <a:lnTo>
                        <a:pt x="36" y="9"/>
                      </a:lnTo>
                      <a:lnTo>
                        <a:pt x="0" y="9"/>
                      </a:lnTo>
                      <a:lnTo>
                        <a:pt x="0" y="0"/>
                      </a:lnTo>
                      <a:lnTo>
                        <a:pt x="36" y="0"/>
                      </a:lnTo>
                      <a:lnTo>
                        <a:pt x="36" y="0"/>
                      </a:lnTo>
                      <a:lnTo>
                        <a:pt x="42" y="2"/>
                      </a:lnTo>
                      <a:lnTo>
                        <a:pt x="47" y="2"/>
                      </a:lnTo>
                      <a:lnTo>
                        <a:pt x="56" y="9"/>
                      </a:lnTo>
                      <a:lnTo>
                        <a:pt x="62" y="16"/>
                      </a:lnTo>
                      <a:lnTo>
                        <a:pt x="64" y="22"/>
                      </a:lnTo>
                      <a:lnTo>
                        <a:pt x="64" y="27"/>
                      </a:lnTo>
                      <a:lnTo>
                        <a:pt x="64"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41" name="Freeform 330">
                  <a:extLst>
                    <a:ext uri="{FF2B5EF4-FFF2-40B4-BE49-F238E27FC236}">
                      <a16:creationId xmlns:a16="http://schemas.microsoft.com/office/drawing/2014/main" xmlns="" id="{9B18E8D2-B2AF-4F40-8774-08ECD4F49365}"/>
                    </a:ext>
                  </a:extLst>
                </p:cNvPr>
                <p:cNvSpPr>
                  <a:spLocks/>
                </p:cNvSpPr>
                <p:nvPr/>
              </p:nvSpPr>
              <p:spPr bwMode="auto">
                <a:xfrm>
                  <a:off x="4949826" y="-420689"/>
                  <a:ext cx="98425" cy="87313"/>
                </a:xfrm>
                <a:custGeom>
                  <a:avLst/>
                  <a:gdLst>
                    <a:gd name="T0" fmla="*/ 62 w 62"/>
                    <a:gd name="T1" fmla="*/ 0 h 55"/>
                    <a:gd name="T2" fmla="*/ 62 w 62"/>
                    <a:gd name="T3" fmla="*/ 9 h 55"/>
                    <a:gd name="T4" fmla="*/ 28 w 62"/>
                    <a:gd name="T5" fmla="*/ 9 h 55"/>
                    <a:gd name="T6" fmla="*/ 28 w 62"/>
                    <a:gd name="T7" fmla="*/ 9 h 55"/>
                    <a:gd name="T8" fmla="*/ 20 w 62"/>
                    <a:gd name="T9" fmla="*/ 11 h 55"/>
                    <a:gd name="T10" fmla="*/ 15 w 62"/>
                    <a:gd name="T11" fmla="*/ 14 h 55"/>
                    <a:gd name="T12" fmla="*/ 9 w 62"/>
                    <a:gd name="T13" fmla="*/ 20 h 55"/>
                    <a:gd name="T14" fmla="*/ 8 w 62"/>
                    <a:gd name="T15" fmla="*/ 27 h 55"/>
                    <a:gd name="T16" fmla="*/ 8 w 62"/>
                    <a:gd name="T17" fmla="*/ 27 h 55"/>
                    <a:gd name="T18" fmla="*/ 8 w 62"/>
                    <a:gd name="T19" fmla="*/ 55 h 55"/>
                    <a:gd name="T20" fmla="*/ 0 w 62"/>
                    <a:gd name="T21" fmla="*/ 55 h 55"/>
                    <a:gd name="T22" fmla="*/ 0 w 62"/>
                    <a:gd name="T23" fmla="*/ 27 h 55"/>
                    <a:gd name="T24" fmla="*/ 0 w 62"/>
                    <a:gd name="T25" fmla="*/ 27 h 55"/>
                    <a:gd name="T26" fmla="*/ 0 w 62"/>
                    <a:gd name="T27" fmla="*/ 22 h 55"/>
                    <a:gd name="T28" fmla="*/ 2 w 62"/>
                    <a:gd name="T29" fmla="*/ 16 h 55"/>
                    <a:gd name="T30" fmla="*/ 8 w 62"/>
                    <a:gd name="T31" fmla="*/ 9 h 55"/>
                    <a:gd name="T32" fmla="*/ 17 w 62"/>
                    <a:gd name="T33" fmla="*/ 2 h 55"/>
                    <a:gd name="T34" fmla="*/ 22 w 62"/>
                    <a:gd name="T35" fmla="*/ 2 h 55"/>
                    <a:gd name="T36" fmla="*/ 28 w 62"/>
                    <a:gd name="T37" fmla="*/ 0 h 55"/>
                    <a:gd name="T38" fmla="*/ 28 w 62"/>
                    <a:gd name="T39" fmla="*/ 0 h 55"/>
                    <a:gd name="T40" fmla="*/ 62 w 62"/>
                    <a:gd name="T41" fmla="*/ 0 h 55"/>
                    <a:gd name="T42" fmla="*/ 62 w 62"/>
                    <a:gd name="T43"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 h="55">
                      <a:moveTo>
                        <a:pt x="62" y="0"/>
                      </a:moveTo>
                      <a:lnTo>
                        <a:pt x="62" y="9"/>
                      </a:lnTo>
                      <a:lnTo>
                        <a:pt x="28" y="9"/>
                      </a:lnTo>
                      <a:lnTo>
                        <a:pt x="28" y="9"/>
                      </a:lnTo>
                      <a:lnTo>
                        <a:pt x="20" y="11"/>
                      </a:lnTo>
                      <a:lnTo>
                        <a:pt x="15" y="14"/>
                      </a:lnTo>
                      <a:lnTo>
                        <a:pt x="9" y="20"/>
                      </a:lnTo>
                      <a:lnTo>
                        <a:pt x="8" y="27"/>
                      </a:lnTo>
                      <a:lnTo>
                        <a:pt x="8" y="27"/>
                      </a:lnTo>
                      <a:lnTo>
                        <a:pt x="8" y="55"/>
                      </a:lnTo>
                      <a:lnTo>
                        <a:pt x="0" y="55"/>
                      </a:lnTo>
                      <a:lnTo>
                        <a:pt x="0" y="27"/>
                      </a:lnTo>
                      <a:lnTo>
                        <a:pt x="0" y="27"/>
                      </a:lnTo>
                      <a:lnTo>
                        <a:pt x="0" y="22"/>
                      </a:lnTo>
                      <a:lnTo>
                        <a:pt x="2" y="16"/>
                      </a:lnTo>
                      <a:lnTo>
                        <a:pt x="8" y="9"/>
                      </a:lnTo>
                      <a:lnTo>
                        <a:pt x="17" y="2"/>
                      </a:lnTo>
                      <a:lnTo>
                        <a:pt x="22" y="2"/>
                      </a:lnTo>
                      <a:lnTo>
                        <a:pt x="28" y="0"/>
                      </a:lnTo>
                      <a:lnTo>
                        <a:pt x="28" y="0"/>
                      </a:lnTo>
                      <a:lnTo>
                        <a:pt x="62" y="0"/>
                      </a:lnTo>
                      <a:lnTo>
                        <a:pt x="6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42" name="Freeform 331">
                  <a:extLst>
                    <a:ext uri="{FF2B5EF4-FFF2-40B4-BE49-F238E27FC236}">
                      <a16:creationId xmlns:a16="http://schemas.microsoft.com/office/drawing/2014/main" xmlns="" id="{405D8863-B910-4F86-810A-C62A92BDFD79}"/>
                    </a:ext>
                  </a:extLst>
                </p:cNvPr>
                <p:cNvSpPr>
                  <a:spLocks/>
                </p:cNvSpPr>
                <p:nvPr/>
              </p:nvSpPr>
              <p:spPr bwMode="auto">
                <a:xfrm>
                  <a:off x="4999039" y="-574677"/>
                  <a:ext cx="180975" cy="87313"/>
                </a:xfrm>
                <a:custGeom>
                  <a:avLst/>
                  <a:gdLst>
                    <a:gd name="T0" fmla="*/ 93 w 114"/>
                    <a:gd name="T1" fmla="*/ 15 h 55"/>
                    <a:gd name="T2" fmla="*/ 93 w 114"/>
                    <a:gd name="T3" fmla="*/ 15 h 55"/>
                    <a:gd name="T4" fmla="*/ 88 w 114"/>
                    <a:gd name="T5" fmla="*/ 15 h 55"/>
                    <a:gd name="T6" fmla="*/ 83 w 114"/>
                    <a:gd name="T7" fmla="*/ 18 h 55"/>
                    <a:gd name="T8" fmla="*/ 83 w 114"/>
                    <a:gd name="T9" fmla="*/ 18 h 55"/>
                    <a:gd name="T10" fmla="*/ 77 w 114"/>
                    <a:gd name="T11" fmla="*/ 9 h 55"/>
                    <a:gd name="T12" fmla="*/ 72 w 114"/>
                    <a:gd name="T13" fmla="*/ 4 h 55"/>
                    <a:gd name="T14" fmla="*/ 62 w 114"/>
                    <a:gd name="T15" fmla="*/ 0 h 55"/>
                    <a:gd name="T16" fmla="*/ 53 w 114"/>
                    <a:gd name="T17" fmla="*/ 0 h 55"/>
                    <a:gd name="T18" fmla="*/ 53 w 114"/>
                    <a:gd name="T19" fmla="*/ 0 h 55"/>
                    <a:gd name="T20" fmla="*/ 42 w 114"/>
                    <a:gd name="T21" fmla="*/ 2 h 55"/>
                    <a:gd name="T22" fmla="*/ 33 w 114"/>
                    <a:gd name="T23" fmla="*/ 5 h 55"/>
                    <a:gd name="T24" fmla="*/ 26 w 114"/>
                    <a:gd name="T25" fmla="*/ 15 h 55"/>
                    <a:gd name="T26" fmla="*/ 22 w 114"/>
                    <a:gd name="T27" fmla="*/ 24 h 55"/>
                    <a:gd name="T28" fmla="*/ 22 w 114"/>
                    <a:gd name="T29" fmla="*/ 24 h 55"/>
                    <a:gd name="T30" fmla="*/ 17 w 114"/>
                    <a:gd name="T31" fmla="*/ 22 h 55"/>
                    <a:gd name="T32" fmla="*/ 17 w 114"/>
                    <a:gd name="T33" fmla="*/ 22 h 55"/>
                    <a:gd name="T34" fmla="*/ 9 w 114"/>
                    <a:gd name="T35" fmla="*/ 24 h 55"/>
                    <a:gd name="T36" fmla="*/ 4 w 114"/>
                    <a:gd name="T37" fmla="*/ 27 h 55"/>
                    <a:gd name="T38" fmla="*/ 0 w 114"/>
                    <a:gd name="T39" fmla="*/ 33 h 55"/>
                    <a:gd name="T40" fmla="*/ 0 w 114"/>
                    <a:gd name="T41" fmla="*/ 38 h 55"/>
                    <a:gd name="T42" fmla="*/ 0 w 114"/>
                    <a:gd name="T43" fmla="*/ 38 h 55"/>
                    <a:gd name="T44" fmla="*/ 0 w 114"/>
                    <a:gd name="T45" fmla="*/ 46 h 55"/>
                    <a:gd name="T46" fmla="*/ 4 w 114"/>
                    <a:gd name="T47" fmla="*/ 51 h 55"/>
                    <a:gd name="T48" fmla="*/ 9 w 114"/>
                    <a:gd name="T49" fmla="*/ 55 h 55"/>
                    <a:gd name="T50" fmla="*/ 17 w 114"/>
                    <a:gd name="T51" fmla="*/ 55 h 55"/>
                    <a:gd name="T52" fmla="*/ 17 w 114"/>
                    <a:gd name="T53" fmla="*/ 55 h 55"/>
                    <a:gd name="T54" fmla="*/ 93 w 114"/>
                    <a:gd name="T55" fmla="*/ 55 h 55"/>
                    <a:gd name="T56" fmla="*/ 93 w 114"/>
                    <a:gd name="T57" fmla="*/ 55 h 55"/>
                    <a:gd name="T58" fmla="*/ 101 w 114"/>
                    <a:gd name="T59" fmla="*/ 55 h 55"/>
                    <a:gd name="T60" fmla="*/ 108 w 114"/>
                    <a:gd name="T61" fmla="*/ 49 h 55"/>
                    <a:gd name="T62" fmla="*/ 112 w 114"/>
                    <a:gd name="T63" fmla="*/ 44 h 55"/>
                    <a:gd name="T64" fmla="*/ 114 w 114"/>
                    <a:gd name="T65" fmla="*/ 35 h 55"/>
                    <a:gd name="T66" fmla="*/ 114 w 114"/>
                    <a:gd name="T67" fmla="*/ 35 h 55"/>
                    <a:gd name="T68" fmla="*/ 112 w 114"/>
                    <a:gd name="T69" fmla="*/ 27 h 55"/>
                    <a:gd name="T70" fmla="*/ 108 w 114"/>
                    <a:gd name="T71" fmla="*/ 20 h 55"/>
                    <a:gd name="T72" fmla="*/ 101 w 114"/>
                    <a:gd name="T73" fmla="*/ 16 h 55"/>
                    <a:gd name="T74" fmla="*/ 93 w 114"/>
                    <a:gd name="T75" fmla="*/ 15 h 55"/>
                    <a:gd name="T76" fmla="*/ 93 w 114"/>
                    <a:gd name="T77" fmla="*/ 1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4" h="55">
                      <a:moveTo>
                        <a:pt x="93" y="15"/>
                      </a:moveTo>
                      <a:lnTo>
                        <a:pt x="93" y="15"/>
                      </a:lnTo>
                      <a:lnTo>
                        <a:pt x="88" y="15"/>
                      </a:lnTo>
                      <a:lnTo>
                        <a:pt x="83" y="18"/>
                      </a:lnTo>
                      <a:lnTo>
                        <a:pt x="83" y="18"/>
                      </a:lnTo>
                      <a:lnTo>
                        <a:pt x="77" y="9"/>
                      </a:lnTo>
                      <a:lnTo>
                        <a:pt x="72" y="4"/>
                      </a:lnTo>
                      <a:lnTo>
                        <a:pt x="62" y="0"/>
                      </a:lnTo>
                      <a:lnTo>
                        <a:pt x="53" y="0"/>
                      </a:lnTo>
                      <a:lnTo>
                        <a:pt x="53" y="0"/>
                      </a:lnTo>
                      <a:lnTo>
                        <a:pt x="42" y="2"/>
                      </a:lnTo>
                      <a:lnTo>
                        <a:pt x="33" y="5"/>
                      </a:lnTo>
                      <a:lnTo>
                        <a:pt x="26" y="15"/>
                      </a:lnTo>
                      <a:lnTo>
                        <a:pt x="22" y="24"/>
                      </a:lnTo>
                      <a:lnTo>
                        <a:pt x="22" y="24"/>
                      </a:lnTo>
                      <a:lnTo>
                        <a:pt x="17" y="22"/>
                      </a:lnTo>
                      <a:lnTo>
                        <a:pt x="17" y="22"/>
                      </a:lnTo>
                      <a:lnTo>
                        <a:pt x="9" y="24"/>
                      </a:lnTo>
                      <a:lnTo>
                        <a:pt x="4" y="27"/>
                      </a:lnTo>
                      <a:lnTo>
                        <a:pt x="0" y="33"/>
                      </a:lnTo>
                      <a:lnTo>
                        <a:pt x="0" y="38"/>
                      </a:lnTo>
                      <a:lnTo>
                        <a:pt x="0" y="38"/>
                      </a:lnTo>
                      <a:lnTo>
                        <a:pt x="0" y="46"/>
                      </a:lnTo>
                      <a:lnTo>
                        <a:pt x="4" y="51"/>
                      </a:lnTo>
                      <a:lnTo>
                        <a:pt x="9" y="55"/>
                      </a:lnTo>
                      <a:lnTo>
                        <a:pt x="17" y="55"/>
                      </a:lnTo>
                      <a:lnTo>
                        <a:pt x="17" y="55"/>
                      </a:lnTo>
                      <a:lnTo>
                        <a:pt x="93" y="55"/>
                      </a:lnTo>
                      <a:lnTo>
                        <a:pt x="93" y="55"/>
                      </a:lnTo>
                      <a:lnTo>
                        <a:pt x="101" y="55"/>
                      </a:lnTo>
                      <a:lnTo>
                        <a:pt x="108" y="49"/>
                      </a:lnTo>
                      <a:lnTo>
                        <a:pt x="112" y="44"/>
                      </a:lnTo>
                      <a:lnTo>
                        <a:pt x="114" y="35"/>
                      </a:lnTo>
                      <a:lnTo>
                        <a:pt x="114" y="35"/>
                      </a:lnTo>
                      <a:lnTo>
                        <a:pt x="112" y="27"/>
                      </a:lnTo>
                      <a:lnTo>
                        <a:pt x="108" y="20"/>
                      </a:lnTo>
                      <a:lnTo>
                        <a:pt x="101" y="16"/>
                      </a:lnTo>
                      <a:lnTo>
                        <a:pt x="93" y="15"/>
                      </a:lnTo>
                      <a:lnTo>
                        <a:pt x="93"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43" name="Freeform 332">
                  <a:extLst>
                    <a:ext uri="{FF2B5EF4-FFF2-40B4-BE49-F238E27FC236}">
                      <a16:creationId xmlns:a16="http://schemas.microsoft.com/office/drawing/2014/main" xmlns="" id="{1B493D64-F753-4B53-918A-97404DB75A13}"/>
                    </a:ext>
                  </a:extLst>
                </p:cNvPr>
                <p:cNvSpPr>
                  <a:spLocks/>
                </p:cNvSpPr>
                <p:nvPr/>
              </p:nvSpPr>
              <p:spPr bwMode="auto">
                <a:xfrm>
                  <a:off x="4881564" y="-314327"/>
                  <a:ext cx="149225" cy="76200"/>
                </a:xfrm>
                <a:custGeom>
                  <a:avLst/>
                  <a:gdLst>
                    <a:gd name="T0" fmla="*/ 78 w 94"/>
                    <a:gd name="T1" fmla="*/ 13 h 48"/>
                    <a:gd name="T2" fmla="*/ 78 w 94"/>
                    <a:gd name="T3" fmla="*/ 13 h 48"/>
                    <a:gd name="T4" fmla="*/ 73 w 94"/>
                    <a:gd name="T5" fmla="*/ 15 h 48"/>
                    <a:gd name="T6" fmla="*/ 69 w 94"/>
                    <a:gd name="T7" fmla="*/ 17 h 48"/>
                    <a:gd name="T8" fmla="*/ 69 w 94"/>
                    <a:gd name="T9" fmla="*/ 17 h 48"/>
                    <a:gd name="T10" fmla="*/ 63 w 94"/>
                    <a:gd name="T11" fmla="*/ 9 h 48"/>
                    <a:gd name="T12" fmla="*/ 58 w 94"/>
                    <a:gd name="T13" fmla="*/ 6 h 48"/>
                    <a:gd name="T14" fmla="*/ 52 w 94"/>
                    <a:gd name="T15" fmla="*/ 2 h 48"/>
                    <a:gd name="T16" fmla="*/ 45 w 94"/>
                    <a:gd name="T17" fmla="*/ 0 h 48"/>
                    <a:gd name="T18" fmla="*/ 45 w 94"/>
                    <a:gd name="T19" fmla="*/ 0 h 48"/>
                    <a:gd name="T20" fmla="*/ 36 w 94"/>
                    <a:gd name="T21" fmla="*/ 2 h 48"/>
                    <a:gd name="T22" fmla="*/ 27 w 94"/>
                    <a:gd name="T23" fmla="*/ 8 h 48"/>
                    <a:gd name="T24" fmla="*/ 21 w 94"/>
                    <a:gd name="T25" fmla="*/ 13 h 48"/>
                    <a:gd name="T26" fmla="*/ 18 w 94"/>
                    <a:gd name="T27" fmla="*/ 22 h 48"/>
                    <a:gd name="T28" fmla="*/ 18 w 94"/>
                    <a:gd name="T29" fmla="*/ 22 h 48"/>
                    <a:gd name="T30" fmla="*/ 14 w 94"/>
                    <a:gd name="T31" fmla="*/ 20 h 48"/>
                    <a:gd name="T32" fmla="*/ 14 w 94"/>
                    <a:gd name="T33" fmla="*/ 20 h 48"/>
                    <a:gd name="T34" fmla="*/ 9 w 94"/>
                    <a:gd name="T35" fmla="*/ 22 h 48"/>
                    <a:gd name="T36" fmla="*/ 3 w 94"/>
                    <a:gd name="T37" fmla="*/ 24 h 48"/>
                    <a:gd name="T38" fmla="*/ 1 w 94"/>
                    <a:gd name="T39" fmla="*/ 30 h 48"/>
                    <a:gd name="T40" fmla="*/ 0 w 94"/>
                    <a:gd name="T41" fmla="*/ 33 h 48"/>
                    <a:gd name="T42" fmla="*/ 0 w 94"/>
                    <a:gd name="T43" fmla="*/ 33 h 48"/>
                    <a:gd name="T44" fmla="*/ 1 w 94"/>
                    <a:gd name="T45" fmla="*/ 39 h 48"/>
                    <a:gd name="T46" fmla="*/ 3 w 94"/>
                    <a:gd name="T47" fmla="*/ 44 h 48"/>
                    <a:gd name="T48" fmla="*/ 9 w 94"/>
                    <a:gd name="T49" fmla="*/ 46 h 48"/>
                    <a:gd name="T50" fmla="*/ 14 w 94"/>
                    <a:gd name="T51" fmla="*/ 48 h 48"/>
                    <a:gd name="T52" fmla="*/ 14 w 94"/>
                    <a:gd name="T53" fmla="*/ 48 h 48"/>
                    <a:gd name="T54" fmla="*/ 78 w 94"/>
                    <a:gd name="T55" fmla="*/ 48 h 48"/>
                    <a:gd name="T56" fmla="*/ 78 w 94"/>
                    <a:gd name="T57" fmla="*/ 48 h 48"/>
                    <a:gd name="T58" fmla="*/ 83 w 94"/>
                    <a:gd name="T59" fmla="*/ 46 h 48"/>
                    <a:gd name="T60" fmla="*/ 89 w 94"/>
                    <a:gd name="T61" fmla="*/ 42 h 48"/>
                    <a:gd name="T62" fmla="*/ 93 w 94"/>
                    <a:gd name="T63" fmla="*/ 37 h 48"/>
                    <a:gd name="T64" fmla="*/ 94 w 94"/>
                    <a:gd name="T65" fmla="*/ 31 h 48"/>
                    <a:gd name="T66" fmla="*/ 94 w 94"/>
                    <a:gd name="T67" fmla="*/ 31 h 48"/>
                    <a:gd name="T68" fmla="*/ 93 w 94"/>
                    <a:gd name="T69" fmla="*/ 24 h 48"/>
                    <a:gd name="T70" fmla="*/ 89 w 94"/>
                    <a:gd name="T71" fmla="*/ 19 h 48"/>
                    <a:gd name="T72" fmla="*/ 83 w 94"/>
                    <a:gd name="T73" fmla="*/ 15 h 48"/>
                    <a:gd name="T74" fmla="*/ 78 w 94"/>
                    <a:gd name="T75" fmla="*/ 13 h 48"/>
                    <a:gd name="T76" fmla="*/ 78 w 94"/>
                    <a:gd name="T77" fmla="*/ 1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4" h="48">
                      <a:moveTo>
                        <a:pt x="78" y="13"/>
                      </a:moveTo>
                      <a:lnTo>
                        <a:pt x="78" y="13"/>
                      </a:lnTo>
                      <a:lnTo>
                        <a:pt x="73" y="15"/>
                      </a:lnTo>
                      <a:lnTo>
                        <a:pt x="69" y="17"/>
                      </a:lnTo>
                      <a:lnTo>
                        <a:pt x="69" y="17"/>
                      </a:lnTo>
                      <a:lnTo>
                        <a:pt x="63" y="9"/>
                      </a:lnTo>
                      <a:lnTo>
                        <a:pt x="58" y="6"/>
                      </a:lnTo>
                      <a:lnTo>
                        <a:pt x="52" y="2"/>
                      </a:lnTo>
                      <a:lnTo>
                        <a:pt x="45" y="0"/>
                      </a:lnTo>
                      <a:lnTo>
                        <a:pt x="45" y="0"/>
                      </a:lnTo>
                      <a:lnTo>
                        <a:pt x="36" y="2"/>
                      </a:lnTo>
                      <a:lnTo>
                        <a:pt x="27" y="8"/>
                      </a:lnTo>
                      <a:lnTo>
                        <a:pt x="21" y="13"/>
                      </a:lnTo>
                      <a:lnTo>
                        <a:pt x="18" y="22"/>
                      </a:lnTo>
                      <a:lnTo>
                        <a:pt x="18" y="22"/>
                      </a:lnTo>
                      <a:lnTo>
                        <a:pt x="14" y="20"/>
                      </a:lnTo>
                      <a:lnTo>
                        <a:pt x="14" y="20"/>
                      </a:lnTo>
                      <a:lnTo>
                        <a:pt x="9" y="22"/>
                      </a:lnTo>
                      <a:lnTo>
                        <a:pt x="3" y="24"/>
                      </a:lnTo>
                      <a:lnTo>
                        <a:pt x="1" y="30"/>
                      </a:lnTo>
                      <a:lnTo>
                        <a:pt x="0" y="33"/>
                      </a:lnTo>
                      <a:lnTo>
                        <a:pt x="0" y="33"/>
                      </a:lnTo>
                      <a:lnTo>
                        <a:pt x="1" y="39"/>
                      </a:lnTo>
                      <a:lnTo>
                        <a:pt x="3" y="44"/>
                      </a:lnTo>
                      <a:lnTo>
                        <a:pt x="9" y="46"/>
                      </a:lnTo>
                      <a:lnTo>
                        <a:pt x="14" y="48"/>
                      </a:lnTo>
                      <a:lnTo>
                        <a:pt x="14" y="48"/>
                      </a:lnTo>
                      <a:lnTo>
                        <a:pt x="78" y="48"/>
                      </a:lnTo>
                      <a:lnTo>
                        <a:pt x="78" y="48"/>
                      </a:lnTo>
                      <a:lnTo>
                        <a:pt x="83" y="46"/>
                      </a:lnTo>
                      <a:lnTo>
                        <a:pt x="89" y="42"/>
                      </a:lnTo>
                      <a:lnTo>
                        <a:pt x="93" y="37"/>
                      </a:lnTo>
                      <a:lnTo>
                        <a:pt x="94" y="31"/>
                      </a:lnTo>
                      <a:lnTo>
                        <a:pt x="94" y="31"/>
                      </a:lnTo>
                      <a:lnTo>
                        <a:pt x="93" y="24"/>
                      </a:lnTo>
                      <a:lnTo>
                        <a:pt x="89" y="19"/>
                      </a:lnTo>
                      <a:lnTo>
                        <a:pt x="83" y="15"/>
                      </a:lnTo>
                      <a:lnTo>
                        <a:pt x="78" y="13"/>
                      </a:lnTo>
                      <a:lnTo>
                        <a:pt x="78"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44" name="Freeform 333">
                  <a:extLst>
                    <a:ext uri="{FF2B5EF4-FFF2-40B4-BE49-F238E27FC236}">
                      <a16:creationId xmlns:a16="http://schemas.microsoft.com/office/drawing/2014/main" xmlns="" id="{54BB4274-750A-4F99-9C45-DAA3666716EB}"/>
                    </a:ext>
                  </a:extLst>
                </p:cNvPr>
                <p:cNvSpPr>
                  <a:spLocks/>
                </p:cNvSpPr>
                <p:nvPr/>
              </p:nvSpPr>
              <p:spPr bwMode="auto">
                <a:xfrm>
                  <a:off x="5149851" y="-314327"/>
                  <a:ext cx="150813" cy="76200"/>
                </a:xfrm>
                <a:custGeom>
                  <a:avLst/>
                  <a:gdLst>
                    <a:gd name="T0" fmla="*/ 79 w 95"/>
                    <a:gd name="T1" fmla="*/ 13 h 48"/>
                    <a:gd name="T2" fmla="*/ 79 w 95"/>
                    <a:gd name="T3" fmla="*/ 13 h 48"/>
                    <a:gd name="T4" fmla="*/ 73 w 95"/>
                    <a:gd name="T5" fmla="*/ 15 h 48"/>
                    <a:gd name="T6" fmla="*/ 70 w 95"/>
                    <a:gd name="T7" fmla="*/ 17 h 48"/>
                    <a:gd name="T8" fmla="*/ 70 w 95"/>
                    <a:gd name="T9" fmla="*/ 17 h 48"/>
                    <a:gd name="T10" fmla="*/ 66 w 95"/>
                    <a:gd name="T11" fmla="*/ 9 h 48"/>
                    <a:gd name="T12" fmla="*/ 61 w 95"/>
                    <a:gd name="T13" fmla="*/ 6 h 48"/>
                    <a:gd name="T14" fmla="*/ 53 w 95"/>
                    <a:gd name="T15" fmla="*/ 2 h 48"/>
                    <a:gd name="T16" fmla="*/ 46 w 95"/>
                    <a:gd name="T17" fmla="*/ 0 h 48"/>
                    <a:gd name="T18" fmla="*/ 46 w 95"/>
                    <a:gd name="T19" fmla="*/ 0 h 48"/>
                    <a:gd name="T20" fmla="*/ 37 w 95"/>
                    <a:gd name="T21" fmla="*/ 2 h 48"/>
                    <a:gd name="T22" fmla="*/ 30 w 95"/>
                    <a:gd name="T23" fmla="*/ 8 h 48"/>
                    <a:gd name="T24" fmla="*/ 22 w 95"/>
                    <a:gd name="T25" fmla="*/ 13 h 48"/>
                    <a:gd name="T26" fmla="*/ 20 w 95"/>
                    <a:gd name="T27" fmla="*/ 22 h 48"/>
                    <a:gd name="T28" fmla="*/ 20 w 95"/>
                    <a:gd name="T29" fmla="*/ 22 h 48"/>
                    <a:gd name="T30" fmla="*/ 15 w 95"/>
                    <a:gd name="T31" fmla="*/ 20 h 48"/>
                    <a:gd name="T32" fmla="*/ 15 w 95"/>
                    <a:gd name="T33" fmla="*/ 20 h 48"/>
                    <a:gd name="T34" fmla="*/ 9 w 95"/>
                    <a:gd name="T35" fmla="*/ 22 h 48"/>
                    <a:gd name="T36" fmla="*/ 4 w 95"/>
                    <a:gd name="T37" fmla="*/ 24 h 48"/>
                    <a:gd name="T38" fmla="*/ 2 w 95"/>
                    <a:gd name="T39" fmla="*/ 30 h 48"/>
                    <a:gd name="T40" fmla="*/ 0 w 95"/>
                    <a:gd name="T41" fmla="*/ 33 h 48"/>
                    <a:gd name="T42" fmla="*/ 0 w 95"/>
                    <a:gd name="T43" fmla="*/ 33 h 48"/>
                    <a:gd name="T44" fmla="*/ 2 w 95"/>
                    <a:gd name="T45" fmla="*/ 39 h 48"/>
                    <a:gd name="T46" fmla="*/ 4 w 95"/>
                    <a:gd name="T47" fmla="*/ 44 h 48"/>
                    <a:gd name="T48" fmla="*/ 9 w 95"/>
                    <a:gd name="T49" fmla="*/ 46 h 48"/>
                    <a:gd name="T50" fmla="*/ 15 w 95"/>
                    <a:gd name="T51" fmla="*/ 48 h 48"/>
                    <a:gd name="T52" fmla="*/ 15 w 95"/>
                    <a:gd name="T53" fmla="*/ 48 h 48"/>
                    <a:gd name="T54" fmla="*/ 79 w 95"/>
                    <a:gd name="T55" fmla="*/ 48 h 48"/>
                    <a:gd name="T56" fmla="*/ 79 w 95"/>
                    <a:gd name="T57" fmla="*/ 48 h 48"/>
                    <a:gd name="T58" fmla="*/ 84 w 95"/>
                    <a:gd name="T59" fmla="*/ 46 h 48"/>
                    <a:gd name="T60" fmla="*/ 90 w 95"/>
                    <a:gd name="T61" fmla="*/ 42 h 48"/>
                    <a:gd name="T62" fmla="*/ 93 w 95"/>
                    <a:gd name="T63" fmla="*/ 37 h 48"/>
                    <a:gd name="T64" fmla="*/ 95 w 95"/>
                    <a:gd name="T65" fmla="*/ 31 h 48"/>
                    <a:gd name="T66" fmla="*/ 95 w 95"/>
                    <a:gd name="T67" fmla="*/ 31 h 48"/>
                    <a:gd name="T68" fmla="*/ 93 w 95"/>
                    <a:gd name="T69" fmla="*/ 24 h 48"/>
                    <a:gd name="T70" fmla="*/ 90 w 95"/>
                    <a:gd name="T71" fmla="*/ 19 h 48"/>
                    <a:gd name="T72" fmla="*/ 84 w 95"/>
                    <a:gd name="T73" fmla="*/ 15 h 48"/>
                    <a:gd name="T74" fmla="*/ 79 w 95"/>
                    <a:gd name="T75" fmla="*/ 13 h 48"/>
                    <a:gd name="T76" fmla="*/ 79 w 95"/>
                    <a:gd name="T77" fmla="*/ 1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5" h="48">
                      <a:moveTo>
                        <a:pt x="79" y="13"/>
                      </a:moveTo>
                      <a:lnTo>
                        <a:pt x="79" y="13"/>
                      </a:lnTo>
                      <a:lnTo>
                        <a:pt x="73" y="15"/>
                      </a:lnTo>
                      <a:lnTo>
                        <a:pt x="70" y="17"/>
                      </a:lnTo>
                      <a:lnTo>
                        <a:pt x="70" y="17"/>
                      </a:lnTo>
                      <a:lnTo>
                        <a:pt x="66" y="9"/>
                      </a:lnTo>
                      <a:lnTo>
                        <a:pt x="61" y="6"/>
                      </a:lnTo>
                      <a:lnTo>
                        <a:pt x="53" y="2"/>
                      </a:lnTo>
                      <a:lnTo>
                        <a:pt x="46" y="0"/>
                      </a:lnTo>
                      <a:lnTo>
                        <a:pt x="46" y="0"/>
                      </a:lnTo>
                      <a:lnTo>
                        <a:pt x="37" y="2"/>
                      </a:lnTo>
                      <a:lnTo>
                        <a:pt x="30" y="8"/>
                      </a:lnTo>
                      <a:lnTo>
                        <a:pt x="22" y="13"/>
                      </a:lnTo>
                      <a:lnTo>
                        <a:pt x="20" y="22"/>
                      </a:lnTo>
                      <a:lnTo>
                        <a:pt x="20" y="22"/>
                      </a:lnTo>
                      <a:lnTo>
                        <a:pt x="15" y="20"/>
                      </a:lnTo>
                      <a:lnTo>
                        <a:pt x="15" y="20"/>
                      </a:lnTo>
                      <a:lnTo>
                        <a:pt x="9" y="22"/>
                      </a:lnTo>
                      <a:lnTo>
                        <a:pt x="4" y="24"/>
                      </a:lnTo>
                      <a:lnTo>
                        <a:pt x="2" y="30"/>
                      </a:lnTo>
                      <a:lnTo>
                        <a:pt x="0" y="33"/>
                      </a:lnTo>
                      <a:lnTo>
                        <a:pt x="0" y="33"/>
                      </a:lnTo>
                      <a:lnTo>
                        <a:pt x="2" y="39"/>
                      </a:lnTo>
                      <a:lnTo>
                        <a:pt x="4" y="44"/>
                      </a:lnTo>
                      <a:lnTo>
                        <a:pt x="9" y="46"/>
                      </a:lnTo>
                      <a:lnTo>
                        <a:pt x="15" y="48"/>
                      </a:lnTo>
                      <a:lnTo>
                        <a:pt x="15" y="48"/>
                      </a:lnTo>
                      <a:lnTo>
                        <a:pt x="79" y="48"/>
                      </a:lnTo>
                      <a:lnTo>
                        <a:pt x="79" y="48"/>
                      </a:lnTo>
                      <a:lnTo>
                        <a:pt x="84" y="46"/>
                      </a:lnTo>
                      <a:lnTo>
                        <a:pt x="90" y="42"/>
                      </a:lnTo>
                      <a:lnTo>
                        <a:pt x="93" y="37"/>
                      </a:lnTo>
                      <a:lnTo>
                        <a:pt x="95" y="31"/>
                      </a:lnTo>
                      <a:lnTo>
                        <a:pt x="95" y="31"/>
                      </a:lnTo>
                      <a:lnTo>
                        <a:pt x="93" y="24"/>
                      </a:lnTo>
                      <a:lnTo>
                        <a:pt x="90" y="19"/>
                      </a:lnTo>
                      <a:lnTo>
                        <a:pt x="84" y="15"/>
                      </a:lnTo>
                      <a:lnTo>
                        <a:pt x="79" y="13"/>
                      </a:lnTo>
                      <a:lnTo>
                        <a:pt x="79"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45" name="Freeform 334">
                  <a:extLst>
                    <a:ext uri="{FF2B5EF4-FFF2-40B4-BE49-F238E27FC236}">
                      <a16:creationId xmlns:a16="http://schemas.microsoft.com/office/drawing/2014/main" xmlns="" id="{559C9097-C27C-4284-986F-3FDF01B5DA3F}"/>
                    </a:ext>
                  </a:extLst>
                </p:cNvPr>
                <p:cNvSpPr>
                  <a:spLocks/>
                </p:cNvSpPr>
                <p:nvPr/>
              </p:nvSpPr>
              <p:spPr bwMode="auto">
                <a:xfrm>
                  <a:off x="5211764" y="-333377"/>
                  <a:ext cx="14288" cy="0"/>
                </a:xfrm>
                <a:custGeom>
                  <a:avLst/>
                  <a:gdLst>
                    <a:gd name="T0" fmla="*/ 9 w 9"/>
                    <a:gd name="T1" fmla="*/ 0 w 9"/>
                    <a:gd name="T2" fmla="*/ 9 w 9"/>
                  </a:gdLst>
                  <a:ahLst/>
                  <a:cxnLst>
                    <a:cxn ang="0">
                      <a:pos x="T0" y="0"/>
                    </a:cxn>
                    <a:cxn ang="0">
                      <a:pos x="T1" y="0"/>
                    </a:cxn>
                    <a:cxn ang="0">
                      <a:pos x="T2" y="0"/>
                    </a:cxn>
                  </a:cxnLst>
                  <a:rect l="0" t="0" r="r" b="b"/>
                  <a:pathLst>
                    <a:path w="9">
                      <a:moveTo>
                        <a:pt x="9" y="0"/>
                      </a:moveTo>
                      <a:lnTo>
                        <a:pt x="0" y="0"/>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46" name="Line 335">
                  <a:extLst>
                    <a:ext uri="{FF2B5EF4-FFF2-40B4-BE49-F238E27FC236}">
                      <a16:creationId xmlns:a16="http://schemas.microsoft.com/office/drawing/2014/main" xmlns="" id="{87021BFC-D591-4727-81B9-7F876337AB3C}"/>
                    </a:ext>
                  </a:extLst>
                </p:cNvPr>
                <p:cNvSpPr>
                  <a:spLocks noChangeShapeType="1"/>
                </p:cNvSpPr>
                <p:nvPr/>
              </p:nvSpPr>
              <p:spPr bwMode="auto">
                <a:xfrm flipH="1">
                  <a:off x="5211764" y="-333377"/>
                  <a:ext cx="14288"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47" name="Freeform 336">
                  <a:extLst>
                    <a:ext uri="{FF2B5EF4-FFF2-40B4-BE49-F238E27FC236}">
                      <a16:creationId xmlns:a16="http://schemas.microsoft.com/office/drawing/2014/main" xmlns="" id="{2D6672C3-F952-4CD0-9AA8-856ACD9B6176}"/>
                    </a:ext>
                  </a:extLst>
                </p:cNvPr>
                <p:cNvSpPr>
                  <a:spLocks/>
                </p:cNvSpPr>
                <p:nvPr/>
              </p:nvSpPr>
              <p:spPr bwMode="auto">
                <a:xfrm>
                  <a:off x="4949826" y="-333377"/>
                  <a:ext cx="12700" cy="0"/>
                </a:xfrm>
                <a:custGeom>
                  <a:avLst/>
                  <a:gdLst>
                    <a:gd name="T0" fmla="*/ 8 w 8"/>
                    <a:gd name="T1" fmla="*/ 0 w 8"/>
                    <a:gd name="T2" fmla="*/ 8 w 8"/>
                  </a:gdLst>
                  <a:ahLst/>
                  <a:cxnLst>
                    <a:cxn ang="0">
                      <a:pos x="T0" y="0"/>
                    </a:cxn>
                    <a:cxn ang="0">
                      <a:pos x="T1" y="0"/>
                    </a:cxn>
                    <a:cxn ang="0">
                      <a:pos x="T2" y="0"/>
                    </a:cxn>
                  </a:cxnLst>
                  <a:rect l="0" t="0" r="r" b="b"/>
                  <a:pathLst>
                    <a:path w="8">
                      <a:moveTo>
                        <a:pt x="8" y="0"/>
                      </a:moveTo>
                      <a:lnTo>
                        <a:pt x="0" y="0"/>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48" name="Line 337">
                  <a:extLst>
                    <a:ext uri="{FF2B5EF4-FFF2-40B4-BE49-F238E27FC236}">
                      <a16:creationId xmlns:a16="http://schemas.microsoft.com/office/drawing/2014/main" xmlns="" id="{83C856F2-7E9B-4712-B67D-F8B5E8FD6F5A}"/>
                    </a:ext>
                  </a:extLst>
                </p:cNvPr>
                <p:cNvSpPr>
                  <a:spLocks noChangeShapeType="1"/>
                </p:cNvSpPr>
                <p:nvPr/>
              </p:nvSpPr>
              <p:spPr bwMode="auto">
                <a:xfrm flipH="1">
                  <a:off x="4949826" y="-333377"/>
                  <a:ext cx="127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49" name="Freeform 338">
                  <a:extLst>
                    <a:ext uri="{FF2B5EF4-FFF2-40B4-BE49-F238E27FC236}">
                      <a16:creationId xmlns:a16="http://schemas.microsoft.com/office/drawing/2014/main" xmlns="" id="{5DB81613-C0EB-4478-8AEC-54B27984D9E8}"/>
                    </a:ext>
                  </a:extLst>
                </p:cNvPr>
                <p:cNvSpPr>
                  <a:spLocks/>
                </p:cNvSpPr>
                <p:nvPr/>
              </p:nvSpPr>
              <p:spPr bwMode="auto">
                <a:xfrm>
                  <a:off x="5080001" y="-452439"/>
                  <a:ext cx="15875" cy="0"/>
                </a:xfrm>
                <a:custGeom>
                  <a:avLst/>
                  <a:gdLst>
                    <a:gd name="T0" fmla="*/ 10 w 10"/>
                    <a:gd name="T1" fmla="*/ 0 w 10"/>
                    <a:gd name="T2" fmla="*/ 10 w 10"/>
                  </a:gdLst>
                  <a:ahLst/>
                  <a:cxnLst>
                    <a:cxn ang="0">
                      <a:pos x="T0" y="0"/>
                    </a:cxn>
                    <a:cxn ang="0">
                      <a:pos x="T1" y="0"/>
                    </a:cxn>
                    <a:cxn ang="0">
                      <a:pos x="T2" y="0"/>
                    </a:cxn>
                  </a:cxnLst>
                  <a:rect l="0" t="0" r="r" b="b"/>
                  <a:pathLst>
                    <a:path w="10">
                      <a:moveTo>
                        <a:pt x="10" y="0"/>
                      </a:moveTo>
                      <a:lnTo>
                        <a:pt x="0" y="0"/>
                      </a:ln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50" name="Line 339">
                  <a:extLst>
                    <a:ext uri="{FF2B5EF4-FFF2-40B4-BE49-F238E27FC236}">
                      <a16:creationId xmlns:a16="http://schemas.microsoft.com/office/drawing/2014/main" xmlns="" id="{95E44D7B-615A-4689-B4AA-B2FCD671EFE1}"/>
                    </a:ext>
                  </a:extLst>
                </p:cNvPr>
                <p:cNvSpPr>
                  <a:spLocks noChangeShapeType="1"/>
                </p:cNvSpPr>
                <p:nvPr/>
              </p:nvSpPr>
              <p:spPr bwMode="auto">
                <a:xfrm flipH="1">
                  <a:off x="5080001" y="-452439"/>
                  <a:ext cx="158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51" name="Rectangle 340">
                  <a:extLst>
                    <a:ext uri="{FF2B5EF4-FFF2-40B4-BE49-F238E27FC236}">
                      <a16:creationId xmlns:a16="http://schemas.microsoft.com/office/drawing/2014/main" xmlns="" id="{950C490C-F197-4278-A504-19B64ADE72F7}"/>
                    </a:ext>
                  </a:extLst>
                </p:cNvPr>
                <p:cNvSpPr>
                  <a:spLocks noChangeArrowheads="1"/>
                </p:cNvSpPr>
                <p:nvPr/>
              </p:nvSpPr>
              <p:spPr bwMode="auto">
                <a:xfrm>
                  <a:off x="5083176" y="-490539"/>
                  <a:ext cx="14288" cy="28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52" name="Freeform 341">
                  <a:extLst>
                    <a:ext uri="{FF2B5EF4-FFF2-40B4-BE49-F238E27FC236}">
                      <a16:creationId xmlns:a16="http://schemas.microsoft.com/office/drawing/2014/main" xmlns="" id="{B3DBBA08-903D-4F9F-A133-24D50D028550}"/>
                    </a:ext>
                  </a:extLst>
                </p:cNvPr>
                <p:cNvSpPr>
                  <a:spLocks noEditPoints="1"/>
                </p:cNvSpPr>
                <p:nvPr/>
              </p:nvSpPr>
              <p:spPr bwMode="auto">
                <a:xfrm>
                  <a:off x="5040314" y="-466727"/>
                  <a:ext cx="101600" cy="106363"/>
                </a:xfrm>
                <a:custGeom>
                  <a:avLst/>
                  <a:gdLst>
                    <a:gd name="T0" fmla="*/ 62 w 64"/>
                    <a:gd name="T1" fmla="*/ 47 h 67"/>
                    <a:gd name="T2" fmla="*/ 64 w 64"/>
                    <a:gd name="T3" fmla="*/ 40 h 67"/>
                    <a:gd name="T4" fmla="*/ 58 w 64"/>
                    <a:gd name="T5" fmla="*/ 36 h 67"/>
                    <a:gd name="T6" fmla="*/ 58 w 64"/>
                    <a:gd name="T7" fmla="*/ 31 h 67"/>
                    <a:gd name="T8" fmla="*/ 64 w 64"/>
                    <a:gd name="T9" fmla="*/ 27 h 67"/>
                    <a:gd name="T10" fmla="*/ 62 w 64"/>
                    <a:gd name="T11" fmla="*/ 20 h 67"/>
                    <a:gd name="T12" fmla="*/ 55 w 64"/>
                    <a:gd name="T13" fmla="*/ 20 h 67"/>
                    <a:gd name="T14" fmla="*/ 51 w 64"/>
                    <a:gd name="T15" fmla="*/ 16 h 67"/>
                    <a:gd name="T16" fmla="*/ 55 w 64"/>
                    <a:gd name="T17" fmla="*/ 9 h 67"/>
                    <a:gd name="T18" fmla="*/ 47 w 64"/>
                    <a:gd name="T19" fmla="*/ 5 h 67"/>
                    <a:gd name="T20" fmla="*/ 42 w 64"/>
                    <a:gd name="T21" fmla="*/ 9 h 67"/>
                    <a:gd name="T22" fmla="*/ 40 w 64"/>
                    <a:gd name="T23" fmla="*/ 9 h 67"/>
                    <a:gd name="T24" fmla="*/ 36 w 64"/>
                    <a:gd name="T25" fmla="*/ 9 h 67"/>
                    <a:gd name="T26" fmla="*/ 35 w 64"/>
                    <a:gd name="T27" fmla="*/ 0 h 67"/>
                    <a:gd name="T28" fmla="*/ 27 w 64"/>
                    <a:gd name="T29" fmla="*/ 0 h 67"/>
                    <a:gd name="T30" fmla="*/ 25 w 64"/>
                    <a:gd name="T31" fmla="*/ 9 h 67"/>
                    <a:gd name="T32" fmla="*/ 22 w 64"/>
                    <a:gd name="T33" fmla="*/ 9 h 67"/>
                    <a:gd name="T34" fmla="*/ 15 w 64"/>
                    <a:gd name="T35" fmla="*/ 5 h 67"/>
                    <a:gd name="T36" fmla="*/ 9 w 64"/>
                    <a:gd name="T37" fmla="*/ 9 h 67"/>
                    <a:gd name="T38" fmla="*/ 13 w 64"/>
                    <a:gd name="T39" fmla="*/ 16 h 67"/>
                    <a:gd name="T40" fmla="*/ 9 w 64"/>
                    <a:gd name="T41" fmla="*/ 20 h 67"/>
                    <a:gd name="T42" fmla="*/ 2 w 64"/>
                    <a:gd name="T43" fmla="*/ 20 h 67"/>
                    <a:gd name="T44" fmla="*/ 0 w 64"/>
                    <a:gd name="T45" fmla="*/ 27 h 67"/>
                    <a:gd name="T46" fmla="*/ 5 w 64"/>
                    <a:gd name="T47" fmla="*/ 31 h 67"/>
                    <a:gd name="T48" fmla="*/ 5 w 64"/>
                    <a:gd name="T49" fmla="*/ 36 h 67"/>
                    <a:gd name="T50" fmla="*/ 0 w 64"/>
                    <a:gd name="T51" fmla="*/ 40 h 67"/>
                    <a:gd name="T52" fmla="*/ 2 w 64"/>
                    <a:gd name="T53" fmla="*/ 47 h 67"/>
                    <a:gd name="T54" fmla="*/ 9 w 64"/>
                    <a:gd name="T55" fmla="*/ 47 h 67"/>
                    <a:gd name="T56" fmla="*/ 13 w 64"/>
                    <a:gd name="T57" fmla="*/ 51 h 67"/>
                    <a:gd name="T58" fmla="*/ 9 w 64"/>
                    <a:gd name="T59" fmla="*/ 58 h 67"/>
                    <a:gd name="T60" fmla="*/ 16 w 64"/>
                    <a:gd name="T61" fmla="*/ 62 h 67"/>
                    <a:gd name="T62" fmla="*/ 22 w 64"/>
                    <a:gd name="T63" fmla="*/ 58 h 67"/>
                    <a:gd name="T64" fmla="*/ 24 w 64"/>
                    <a:gd name="T65" fmla="*/ 58 h 67"/>
                    <a:gd name="T66" fmla="*/ 25 w 64"/>
                    <a:gd name="T67" fmla="*/ 58 h 67"/>
                    <a:gd name="T68" fmla="*/ 27 w 64"/>
                    <a:gd name="T69" fmla="*/ 67 h 67"/>
                    <a:gd name="T70" fmla="*/ 35 w 64"/>
                    <a:gd name="T71" fmla="*/ 65 h 67"/>
                    <a:gd name="T72" fmla="*/ 36 w 64"/>
                    <a:gd name="T73" fmla="*/ 58 h 67"/>
                    <a:gd name="T74" fmla="*/ 42 w 64"/>
                    <a:gd name="T75" fmla="*/ 58 h 67"/>
                    <a:gd name="T76" fmla="*/ 47 w 64"/>
                    <a:gd name="T77" fmla="*/ 62 h 67"/>
                    <a:gd name="T78" fmla="*/ 55 w 64"/>
                    <a:gd name="T79" fmla="*/ 58 h 67"/>
                    <a:gd name="T80" fmla="*/ 51 w 64"/>
                    <a:gd name="T81" fmla="*/ 51 h 67"/>
                    <a:gd name="T82" fmla="*/ 62 w 64"/>
                    <a:gd name="T83" fmla="*/ 47 h 67"/>
                    <a:gd name="T84" fmla="*/ 25 w 64"/>
                    <a:gd name="T85" fmla="*/ 52 h 67"/>
                    <a:gd name="T86" fmla="*/ 13 w 64"/>
                    <a:gd name="T87" fmla="*/ 43 h 67"/>
                    <a:gd name="T88" fmla="*/ 11 w 64"/>
                    <a:gd name="T89" fmla="*/ 27 h 67"/>
                    <a:gd name="T90" fmla="*/ 16 w 64"/>
                    <a:gd name="T91" fmla="*/ 20 h 67"/>
                    <a:gd name="T92" fmla="*/ 29 w 64"/>
                    <a:gd name="T93" fmla="*/ 12 h 67"/>
                    <a:gd name="T94" fmla="*/ 38 w 64"/>
                    <a:gd name="T95" fmla="*/ 14 h 67"/>
                    <a:gd name="T96" fmla="*/ 51 w 64"/>
                    <a:gd name="T97" fmla="*/ 23 h 67"/>
                    <a:gd name="T98" fmla="*/ 51 w 64"/>
                    <a:gd name="T99" fmla="*/ 40 h 67"/>
                    <a:gd name="T100" fmla="*/ 47 w 64"/>
                    <a:gd name="T101" fmla="*/ 47 h 67"/>
                    <a:gd name="T102" fmla="*/ 33 w 64"/>
                    <a:gd name="T103" fmla="*/ 5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4" h="67">
                      <a:moveTo>
                        <a:pt x="62" y="47"/>
                      </a:moveTo>
                      <a:lnTo>
                        <a:pt x="62" y="47"/>
                      </a:lnTo>
                      <a:lnTo>
                        <a:pt x="64" y="40"/>
                      </a:lnTo>
                      <a:lnTo>
                        <a:pt x="64" y="40"/>
                      </a:lnTo>
                      <a:lnTo>
                        <a:pt x="58" y="36"/>
                      </a:lnTo>
                      <a:lnTo>
                        <a:pt x="58" y="36"/>
                      </a:lnTo>
                      <a:lnTo>
                        <a:pt x="58" y="31"/>
                      </a:lnTo>
                      <a:lnTo>
                        <a:pt x="58" y="31"/>
                      </a:lnTo>
                      <a:lnTo>
                        <a:pt x="64" y="27"/>
                      </a:lnTo>
                      <a:lnTo>
                        <a:pt x="64" y="27"/>
                      </a:lnTo>
                      <a:lnTo>
                        <a:pt x="62" y="20"/>
                      </a:lnTo>
                      <a:lnTo>
                        <a:pt x="62" y="20"/>
                      </a:lnTo>
                      <a:lnTo>
                        <a:pt x="55" y="20"/>
                      </a:lnTo>
                      <a:lnTo>
                        <a:pt x="55" y="20"/>
                      </a:lnTo>
                      <a:lnTo>
                        <a:pt x="51" y="16"/>
                      </a:lnTo>
                      <a:lnTo>
                        <a:pt x="51" y="16"/>
                      </a:lnTo>
                      <a:lnTo>
                        <a:pt x="55" y="9"/>
                      </a:lnTo>
                      <a:lnTo>
                        <a:pt x="55" y="9"/>
                      </a:lnTo>
                      <a:lnTo>
                        <a:pt x="47" y="5"/>
                      </a:lnTo>
                      <a:lnTo>
                        <a:pt x="47" y="5"/>
                      </a:lnTo>
                      <a:lnTo>
                        <a:pt x="42" y="9"/>
                      </a:lnTo>
                      <a:lnTo>
                        <a:pt x="42" y="9"/>
                      </a:lnTo>
                      <a:lnTo>
                        <a:pt x="40" y="9"/>
                      </a:lnTo>
                      <a:lnTo>
                        <a:pt x="40" y="9"/>
                      </a:lnTo>
                      <a:lnTo>
                        <a:pt x="36" y="9"/>
                      </a:lnTo>
                      <a:lnTo>
                        <a:pt x="36" y="9"/>
                      </a:lnTo>
                      <a:lnTo>
                        <a:pt x="35" y="0"/>
                      </a:lnTo>
                      <a:lnTo>
                        <a:pt x="35" y="0"/>
                      </a:lnTo>
                      <a:lnTo>
                        <a:pt x="27" y="0"/>
                      </a:lnTo>
                      <a:lnTo>
                        <a:pt x="27" y="0"/>
                      </a:lnTo>
                      <a:lnTo>
                        <a:pt x="25" y="9"/>
                      </a:lnTo>
                      <a:lnTo>
                        <a:pt x="25" y="9"/>
                      </a:lnTo>
                      <a:lnTo>
                        <a:pt x="22" y="9"/>
                      </a:lnTo>
                      <a:lnTo>
                        <a:pt x="22" y="9"/>
                      </a:lnTo>
                      <a:lnTo>
                        <a:pt x="15" y="5"/>
                      </a:lnTo>
                      <a:lnTo>
                        <a:pt x="15" y="5"/>
                      </a:lnTo>
                      <a:lnTo>
                        <a:pt x="9" y="9"/>
                      </a:lnTo>
                      <a:lnTo>
                        <a:pt x="9" y="9"/>
                      </a:lnTo>
                      <a:lnTo>
                        <a:pt x="13" y="16"/>
                      </a:lnTo>
                      <a:lnTo>
                        <a:pt x="13" y="16"/>
                      </a:lnTo>
                      <a:lnTo>
                        <a:pt x="9" y="20"/>
                      </a:lnTo>
                      <a:lnTo>
                        <a:pt x="9" y="20"/>
                      </a:lnTo>
                      <a:lnTo>
                        <a:pt x="2" y="20"/>
                      </a:lnTo>
                      <a:lnTo>
                        <a:pt x="2" y="20"/>
                      </a:lnTo>
                      <a:lnTo>
                        <a:pt x="0" y="27"/>
                      </a:lnTo>
                      <a:lnTo>
                        <a:pt x="0" y="27"/>
                      </a:lnTo>
                      <a:lnTo>
                        <a:pt x="5" y="31"/>
                      </a:lnTo>
                      <a:lnTo>
                        <a:pt x="5" y="31"/>
                      </a:lnTo>
                      <a:lnTo>
                        <a:pt x="5" y="36"/>
                      </a:lnTo>
                      <a:lnTo>
                        <a:pt x="5" y="36"/>
                      </a:lnTo>
                      <a:lnTo>
                        <a:pt x="0" y="40"/>
                      </a:lnTo>
                      <a:lnTo>
                        <a:pt x="0" y="40"/>
                      </a:lnTo>
                      <a:lnTo>
                        <a:pt x="2" y="47"/>
                      </a:lnTo>
                      <a:lnTo>
                        <a:pt x="2" y="47"/>
                      </a:lnTo>
                      <a:lnTo>
                        <a:pt x="9" y="47"/>
                      </a:lnTo>
                      <a:lnTo>
                        <a:pt x="9" y="47"/>
                      </a:lnTo>
                      <a:lnTo>
                        <a:pt x="13" y="51"/>
                      </a:lnTo>
                      <a:lnTo>
                        <a:pt x="13" y="51"/>
                      </a:lnTo>
                      <a:lnTo>
                        <a:pt x="9" y="58"/>
                      </a:lnTo>
                      <a:lnTo>
                        <a:pt x="9" y="58"/>
                      </a:lnTo>
                      <a:lnTo>
                        <a:pt x="16" y="62"/>
                      </a:lnTo>
                      <a:lnTo>
                        <a:pt x="16" y="62"/>
                      </a:lnTo>
                      <a:lnTo>
                        <a:pt x="22" y="58"/>
                      </a:lnTo>
                      <a:lnTo>
                        <a:pt x="22" y="58"/>
                      </a:lnTo>
                      <a:lnTo>
                        <a:pt x="24" y="58"/>
                      </a:lnTo>
                      <a:lnTo>
                        <a:pt x="24" y="58"/>
                      </a:lnTo>
                      <a:lnTo>
                        <a:pt x="25" y="58"/>
                      </a:lnTo>
                      <a:lnTo>
                        <a:pt x="25" y="58"/>
                      </a:lnTo>
                      <a:lnTo>
                        <a:pt x="27" y="67"/>
                      </a:lnTo>
                      <a:lnTo>
                        <a:pt x="27" y="67"/>
                      </a:lnTo>
                      <a:lnTo>
                        <a:pt x="35" y="65"/>
                      </a:lnTo>
                      <a:lnTo>
                        <a:pt x="35" y="65"/>
                      </a:lnTo>
                      <a:lnTo>
                        <a:pt x="36" y="58"/>
                      </a:lnTo>
                      <a:lnTo>
                        <a:pt x="36" y="58"/>
                      </a:lnTo>
                      <a:lnTo>
                        <a:pt x="42" y="58"/>
                      </a:lnTo>
                      <a:lnTo>
                        <a:pt x="42" y="58"/>
                      </a:lnTo>
                      <a:lnTo>
                        <a:pt x="47" y="62"/>
                      </a:lnTo>
                      <a:lnTo>
                        <a:pt x="47" y="62"/>
                      </a:lnTo>
                      <a:lnTo>
                        <a:pt x="55" y="58"/>
                      </a:lnTo>
                      <a:lnTo>
                        <a:pt x="55" y="58"/>
                      </a:lnTo>
                      <a:lnTo>
                        <a:pt x="51" y="51"/>
                      </a:lnTo>
                      <a:lnTo>
                        <a:pt x="51" y="51"/>
                      </a:lnTo>
                      <a:lnTo>
                        <a:pt x="55" y="47"/>
                      </a:lnTo>
                      <a:lnTo>
                        <a:pt x="62" y="47"/>
                      </a:lnTo>
                      <a:close/>
                      <a:moveTo>
                        <a:pt x="25" y="52"/>
                      </a:moveTo>
                      <a:lnTo>
                        <a:pt x="25" y="52"/>
                      </a:lnTo>
                      <a:lnTo>
                        <a:pt x="18" y="49"/>
                      </a:lnTo>
                      <a:lnTo>
                        <a:pt x="13" y="43"/>
                      </a:lnTo>
                      <a:lnTo>
                        <a:pt x="11" y="36"/>
                      </a:lnTo>
                      <a:lnTo>
                        <a:pt x="11" y="27"/>
                      </a:lnTo>
                      <a:lnTo>
                        <a:pt x="11" y="27"/>
                      </a:lnTo>
                      <a:lnTo>
                        <a:pt x="16" y="20"/>
                      </a:lnTo>
                      <a:lnTo>
                        <a:pt x="22" y="14"/>
                      </a:lnTo>
                      <a:lnTo>
                        <a:pt x="29" y="12"/>
                      </a:lnTo>
                      <a:lnTo>
                        <a:pt x="38" y="14"/>
                      </a:lnTo>
                      <a:lnTo>
                        <a:pt x="38" y="14"/>
                      </a:lnTo>
                      <a:lnTo>
                        <a:pt x="46" y="18"/>
                      </a:lnTo>
                      <a:lnTo>
                        <a:pt x="51" y="23"/>
                      </a:lnTo>
                      <a:lnTo>
                        <a:pt x="53" y="31"/>
                      </a:lnTo>
                      <a:lnTo>
                        <a:pt x="51" y="40"/>
                      </a:lnTo>
                      <a:lnTo>
                        <a:pt x="51" y="40"/>
                      </a:lnTo>
                      <a:lnTo>
                        <a:pt x="47" y="47"/>
                      </a:lnTo>
                      <a:lnTo>
                        <a:pt x="42" y="52"/>
                      </a:lnTo>
                      <a:lnTo>
                        <a:pt x="33" y="54"/>
                      </a:lnTo>
                      <a:lnTo>
                        <a:pt x="25" y="52"/>
                      </a:lnTo>
                      <a:close/>
                    </a:path>
                  </a:pathLst>
                </a:custGeom>
                <a:solidFill>
                  <a:srgbClr val="FFC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53" name="Freeform 342">
                  <a:extLst>
                    <a:ext uri="{FF2B5EF4-FFF2-40B4-BE49-F238E27FC236}">
                      <a16:creationId xmlns:a16="http://schemas.microsoft.com/office/drawing/2014/main" xmlns="" id="{C87BB7C0-72C9-42B7-B5D1-1DF907000312}"/>
                    </a:ext>
                  </a:extLst>
                </p:cNvPr>
                <p:cNvSpPr>
                  <a:spLocks/>
                </p:cNvSpPr>
                <p:nvPr/>
              </p:nvSpPr>
              <p:spPr bwMode="auto">
                <a:xfrm>
                  <a:off x="5040314" y="-466727"/>
                  <a:ext cx="101600" cy="106363"/>
                </a:xfrm>
                <a:custGeom>
                  <a:avLst/>
                  <a:gdLst>
                    <a:gd name="T0" fmla="*/ 62 w 64"/>
                    <a:gd name="T1" fmla="*/ 47 h 67"/>
                    <a:gd name="T2" fmla="*/ 64 w 64"/>
                    <a:gd name="T3" fmla="*/ 40 h 67"/>
                    <a:gd name="T4" fmla="*/ 58 w 64"/>
                    <a:gd name="T5" fmla="*/ 36 h 67"/>
                    <a:gd name="T6" fmla="*/ 58 w 64"/>
                    <a:gd name="T7" fmla="*/ 31 h 67"/>
                    <a:gd name="T8" fmla="*/ 64 w 64"/>
                    <a:gd name="T9" fmla="*/ 27 h 67"/>
                    <a:gd name="T10" fmla="*/ 62 w 64"/>
                    <a:gd name="T11" fmla="*/ 20 h 67"/>
                    <a:gd name="T12" fmla="*/ 55 w 64"/>
                    <a:gd name="T13" fmla="*/ 20 h 67"/>
                    <a:gd name="T14" fmla="*/ 51 w 64"/>
                    <a:gd name="T15" fmla="*/ 16 h 67"/>
                    <a:gd name="T16" fmla="*/ 55 w 64"/>
                    <a:gd name="T17" fmla="*/ 9 h 67"/>
                    <a:gd name="T18" fmla="*/ 47 w 64"/>
                    <a:gd name="T19" fmla="*/ 5 h 67"/>
                    <a:gd name="T20" fmla="*/ 42 w 64"/>
                    <a:gd name="T21" fmla="*/ 9 h 67"/>
                    <a:gd name="T22" fmla="*/ 40 w 64"/>
                    <a:gd name="T23" fmla="*/ 9 h 67"/>
                    <a:gd name="T24" fmla="*/ 36 w 64"/>
                    <a:gd name="T25" fmla="*/ 9 h 67"/>
                    <a:gd name="T26" fmla="*/ 35 w 64"/>
                    <a:gd name="T27" fmla="*/ 0 h 67"/>
                    <a:gd name="T28" fmla="*/ 27 w 64"/>
                    <a:gd name="T29" fmla="*/ 0 h 67"/>
                    <a:gd name="T30" fmla="*/ 25 w 64"/>
                    <a:gd name="T31" fmla="*/ 9 h 67"/>
                    <a:gd name="T32" fmla="*/ 22 w 64"/>
                    <a:gd name="T33" fmla="*/ 9 h 67"/>
                    <a:gd name="T34" fmla="*/ 15 w 64"/>
                    <a:gd name="T35" fmla="*/ 5 h 67"/>
                    <a:gd name="T36" fmla="*/ 9 w 64"/>
                    <a:gd name="T37" fmla="*/ 9 h 67"/>
                    <a:gd name="T38" fmla="*/ 13 w 64"/>
                    <a:gd name="T39" fmla="*/ 16 h 67"/>
                    <a:gd name="T40" fmla="*/ 9 w 64"/>
                    <a:gd name="T41" fmla="*/ 20 h 67"/>
                    <a:gd name="T42" fmla="*/ 2 w 64"/>
                    <a:gd name="T43" fmla="*/ 20 h 67"/>
                    <a:gd name="T44" fmla="*/ 0 w 64"/>
                    <a:gd name="T45" fmla="*/ 27 h 67"/>
                    <a:gd name="T46" fmla="*/ 5 w 64"/>
                    <a:gd name="T47" fmla="*/ 31 h 67"/>
                    <a:gd name="T48" fmla="*/ 5 w 64"/>
                    <a:gd name="T49" fmla="*/ 36 h 67"/>
                    <a:gd name="T50" fmla="*/ 0 w 64"/>
                    <a:gd name="T51" fmla="*/ 40 h 67"/>
                    <a:gd name="T52" fmla="*/ 2 w 64"/>
                    <a:gd name="T53" fmla="*/ 47 h 67"/>
                    <a:gd name="T54" fmla="*/ 9 w 64"/>
                    <a:gd name="T55" fmla="*/ 47 h 67"/>
                    <a:gd name="T56" fmla="*/ 13 w 64"/>
                    <a:gd name="T57" fmla="*/ 51 h 67"/>
                    <a:gd name="T58" fmla="*/ 9 w 64"/>
                    <a:gd name="T59" fmla="*/ 58 h 67"/>
                    <a:gd name="T60" fmla="*/ 16 w 64"/>
                    <a:gd name="T61" fmla="*/ 62 h 67"/>
                    <a:gd name="T62" fmla="*/ 22 w 64"/>
                    <a:gd name="T63" fmla="*/ 58 h 67"/>
                    <a:gd name="T64" fmla="*/ 24 w 64"/>
                    <a:gd name="T65" fmla="*/ 58 h 67"/>
                    <a:gd name="T66" fmla="*/ 25 w 64"/>
                    <a:gd name="T67" fmla="*/ 58 h 67"/>
                    <a:gd name="T68" fmla="*/ 27 w 64"/>
                    <a:gd name="T69" fmla="*/ 67 h 67"/>
                    <a:gd name="T70" fmla="*/ 35 w 64"/>
                    <a:gd name="T71" fmla="*/ 65 h 67"/>
                    <a:gd name="T72" fmla="*/ 36 w 64"/>
                    <a:gd name="T73" fmla="*/ 58 h 67"/>
                    <a:gd name="T74" fmla="*/ 42 w 64"/>
                    <a:gd name="T75" fmla="*/ 58 h 67"/>
                    <a:gd name="T76" fmla="*/ 47 w 64"/>
                    <a:gd name="T77" fmla="*/ 62 h 67"/>
                    <a:gd name="T78" fmla="*/ 55 w 64"/>
                    <a:gd name="T79" fmla="*/ 58 h 67"/>
                    <a:gd name="T80" fmla="*/ 51 w 64"/>
                    <a:gd name="T81" fmla="*/ 51 h 67"/>
                    <a:gd name="T82" fmla="*/ 62 w 64"/>
                    <a:gd name="T83" fmla="*/ 4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7">
                      <a:moveTo>
                        <a:pt x="62" y="47"/>
                      </a:moveTo>
                      <a:lnTo>
                        <a:pt x="62" y="47"/>
                      </a:lnTo>
                      <a:lnTo>
                        <a:pt x="64" y="40"/>
                      </a:lnTo>
                      <a:lnTo>
                        <a:pt x="64" y="40"/>
                      </a:lnTo>
                      <a:lnTo>
                        <a:pt x="58" y="36"/>
                      </a:lnTo>
                      <a:lnTo>
                        <a:pt x="58" y="36"/>
                      </a:lnTo>
                      <a:lnTo>
                        <a:pt x="58" y="31"/>
                      </a:lnTo>
                      <a:lnTo>
                        <a:pt x="58" y="31"/>
                      </a:lnTo>
                      <a:lnTo>
                        <a:pt x="64" y="27"/>
                      </a:lnTo>
                      <a:lnTo>
                        <a:pt x="64" y="27"/>
                      </a:lnTo>
                      <a:lnTo>
                        <a:pt x="62" y="20"/>
                      </a:lnTo>
                      <a:lnTo>
                        <a:pt x="62" y="20"/>
                      </a:lnTo>
                      <a:lnTo>
                        <a:pt x="55" y="20"/>
                      </a:lnTo>
                      <a:lnTo>
                        <a:pt x="55" y="20"/>
                      </a:lnTo>
                      <a:lnTo>
                        <a:pt x="51" y="16"/>
                      </a:lnTo>
                      <a:lnTo>
                        <a:pt x="51" y="16"/>
                      </a:lnTo>
                      <a:lnTo>
                        <a:pt x="55" y="9"/>
                      </a:lnTo>
                      <a:lnTo>
                        <a:pt x="55" y="9"/>
                      </a:lnTo>
                      <a:lnTo>
                        <a:pt x="47" y="5"/>
                      </a:lnTo>
                      <a:lnTo>
                        <a:pt x="47" y="5"/>
                      </a:lnTo>
                      <a:lnTo>
                        <a:pt x="42" y="9"/>
                      </a:lnTo>
                      <a:lnTo>
                        <a:pt x="42" y="9"/>
                      </a:lnTo>
                      <a:lnTo>
                        <a:pt x="40" y="9"/>
                      </a:lnTo>
                      <a:lnTo>
                        <a:pt x="40" y="9"/>
                      </a:lnTo>
                      <a:lnTo>
                        <a:pt x="36" y="9"/>
                      </a:lnTo>
                      <a:lnTo>
                        <a:pt x="36" y="9"/>
                      </a:lnTo>
                      <a:lnTo>
                        <a:pt x="35" y="0"/>
                      </a:lnTo>
                      <a:lnTo>
                        <a:pt x="35" y="0"/>
                      </a:lnTo>
                      <a:lnTo>
                        <a:pt x="27" y="0"/>
                      </a:lnTo>
                      <a:lnTo>
                        <a:pt x="27" y="0"/>
                      </a:lnTo>
                      <a:lnTo>
                        <a:pt x="25" y="9"/>
                      </a:lnTo>
                      <a:lnTo>
                        <a:pt x="25" y="9"/>
                      </a:lnTo>
                      <a:lnTo>
                        <a:pt x="22" y="9"/>
                      </a:lnTo>
                      <a:lnTo>
                        <a:pt x="22" y="9"/>
                      </a:lnTo>
                      <a:lnTo>
                        <a:pt x="15" y="5"/>
                      </a:lnTo>
                      <a:lnTo>
                        <a:pt x="15" y="5"/>
                      </a:lnTo>
                      <a:lnTo>
                        <a:pt x="9" y="9"/>
                      </a:lnTo>
                      <a:lnTo>
                        <a:pt x="9" y="9"/>
                      </a:lnTo>
                      <a:lnTo>
                        <a:pt x="13" y="16"/>
                      </a:lnTo>
                      <a:lnTo>
                        <a:pt x="13" y="16"/>
                      </a:lnTo>
                      <a:lnTo>
                        <a:pt x="9" y="20"/>
                      </a:lnTo>
                      <a:lnTo>
                        <a:pt x="9" y="20"/>
                      </a:lnTo>
                      <a:lnTo>
                        <a:pt x="2" y="20"/>
                      </a:lnTo>
                      <a:lnTo>
                        <a:pt x="2" y="20"/>
                      </a:lnTo>
                      <a:lnTo>
                        <a:pt x="0" y="27"/>
                      </a:lnTo>
                      <a:lnTo>
                        <a:pt x="0" y="27"/>
                      </a:lnTo>
                      <a:lnTo>
                        <a:pt x="5" y="31"/>
                      </a:lnTo>
                      <a:lnTo>
                        <a:pt x="5" y="31"/>
                      </a:lnTo>
                      <a:lnTo>
                        <a:pt x="5" y="36"/>
                      </a:lnTo>
                      <a:lnTo>
                        <a:pt x="5" y="36"/>
                      </a:lnTo>
                      <a:lnTo>
                        <a:pt x="0" y="40"/>
                      </a:lnTo>
                      <a:lnTo>
                        <a:pt x="0" y="40"/>
                      </a:lnTo>
                      <a:lnTo>
                        <a:pt x="2" y="47"/>
                      </a:lnTo>
                      <a:lnTo>
                        <a:pt x="2" y="47"/>
                      </a:lnTo>
                      <a:lnTo>
                        <a:pt x="9" y="47"/>
                      </a:lnTo>
                      <a:lnTo>
                        <a:pt x="9" y="47"/>
                      </a:lnTo>
                      <a:lnTo>
                        <a:pt x="13" y="51"/>
                      </a:lnTo>
                      <a:lnTo>
                        <a:pt x="13" y="51"/>
                      </a:lnTo>
                      <a:lnTo>
                        <a:pt x="9" y="58"/>
                      </a:lnTo>
                      <a:lnTo>
                        <a:pt x="9" y="58"/>
                      </a:lnTo>
                      <a:lnTo>
                        <a:pt x="16" y="62"/>
                      </a:lnTo>
                      <a:lnTo>
                        <a:pt x="16" y="62"/>
                      </a:lnTo>
                      <a:lnTo>
                        <a:pt x="22" y="58"/>
                      </a:lnTo>
                      <a:lnTo>
                        <a:pt x="22" y="58"/>
                      </a:lnTo>
                      <a:lnTo>
                        <a:pt x="24" y="58"/>
                      </a:lnTo>
                      <a:lnTo>
                        <a:pt x="24" y="58"/>
                      </a:lnTo>
                      <a:lnTo>
                        <a:pt x="25" y="58"/>
                      </a:lnTo>
                      <a:lnTo>
                        <a:pt x="25" y="58"/>
                      </a:lnTo>
                      <a:lnTo>
                        <a:pt x="27" y="67"/>
                      </a:lnTo>
                      <a:lnTo>
                        <a:pt x="27" y="67"/>
                      </a:lnTo>
                      <a:lnTo>
                        <a:pt x="35" y="65"/>
                      </a:lnTo>
                      <a:lnTo>
                        <a:pt x="35" y="65"/>
                      </a:lnTo>
                      <a:lnTo>
                        <a:pt x="36" y="58"/>
                      </a:lnTo>
                      <a:lnTo>
                        <a:pt x="36" y="58"/>
                      </a:lnTo>
                      <a:lnTo>
                        <a:pt x="42" y="58"/>
                      </a:lnTo>
                      <a:lnTo>
                        <a:pt x="42" y="58"/>
                      </a:lnTo>
                      <a:lnTo>
                        <a:pt x="47" y="62"/>
                      </a:lnTo>
                      <a:lnTo>
                        <a:pt x="47" y="62"/>
                      </a:lnTo>
                      <a:lnTo>
                        <a:pt x="55" y="58"/>
                      </a:lnTo>
                      <a:lnTo>
                        <a:pt x="55" y="58"/>
                      </a:lnTo>
                      <a:lnTo>
                        <a:pt x="51" y="51"/>
                      </a:lnTo>
                      <a:lnTo>
                        <a:pt x="51" y="51"/>
                      </a:lnTo>
                      <a:lnTo>
                        <a:pt x="55" y="47"/>
                      </a:lnTo>
                      <a:lnTo>
                        <a:pt x="62" y="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54" name="Freeform 343">
                  <a:extLst>
                    <a:ext uri="{FF2B5EF4-FFF2-40B4-BE49-F238E27FC236}">
                      <a16:creationId xmlns:a16="http://schemas.microsoft.com/office/drawing/2014/main" xmlns="" id="{810C5547-64B4-40CE-97C1-92705B2B1920}"/>
                    </a:ext>
                  </a:extLst>
                </p:cNvPr>
                <p:cNvSpPr>
                  <a:spLocks/>
                </p:cNvSpPr>
                <p:nvPr/>
              </p:nvSpPr>
              <p:spPr bwMode="auto">
                <a:xfrm>
                  <a:off x="5057776" y="-447677"/>
                  <a:ext cx="66675" cy="66675"/>
                </a:xfrm>
                <a:custGeom>
                  <a:avLst/>
                  <a:gdLst>
                    <a:gd name="T0" fmla="*/ 14 w 42"/>
                    <a:gd name="T1" fmla="*/ 40 h 42"/>
                    <a:gd name="T2" fmla="*/ 14 w 42"/>
                    <a:gd name="T3" fmla="*/ 40 h 42"/>
                    <a:gd name="T4" fmla="*/ 7 w 42"/>
                    <a:gd name="T5" fmla="*/ 37 h 42"/>
                    <a:gd name="T6" fmla="*/ 2 w 42"/>
                    <a:gd name="T7" fmla="*/ 31 h 42"/>
                    <a:gd name="T8" fmla="*/ 0 w 42"/>
                    <a:gd name="T9" fmla="*/ 24 h 42"/>
                    <a:gd name="T10" fmla="*/ 0 w 42"/>
                    <a:gd name="T11" fmla="*/ 15 h 42"/>
                    <a:gd name="T12" fmla="*/ 0 w 42"/>
                    <a:gd name="T13" fmla="*/ 15 h 42"/>
                    <a:gd name="T14" fmla="*/ 5 w 42"/>
                    <a:gd name="T15" fmla="*/ 8 h 42"/>
                    <a:gd name="T16" fmla="*/ 11 w 42"/>
                    <a:gd name="T17" fmla="*/ 2 h 42"/>
                    <a:gd name="T18" fmla="*/ 18 w 42"/>
                    <a:gd name="T19" fmla="*/ 0 h 42"/>
                    <a:gd name="T20" fmla="*/ 27 w 42"/>
                    <a:gd name="T21" fmla="*/ 2 h 42"/>
                    <a:gd name="T22" fmla="*/ 27 w 42"/>
                    <a:gd name="T23" fmla="*/ 2 h 42"/>
                    <a:gd name="T24" fmla="*/ 35 w 42"/>
                    <a:gd name="T25" fmla="*/ 6 h 42"/>
                    <a:gd name="T26" fmla="*/ 40 w 42"/>
                    <a:gd name="T27" fmla="*/ 11 h 42"/>
                    <a:gd name="T28" fmla="*/ 42 w 42"/>
                    <a:gd name="T29" fmla="*/ 19 h 42"/>
                    <a:gd name="T30" fmla="*/ 40 w 42"/>
                    <a:gd name="T31" fmla="*/ 28 h 42"/>
                    <a:gd name="T32" fmla="*/ 40 w 42"/>
                    <a:gd name="T33" fmla="*/ 28 h 42"/>
                    <a:gd name="T34" fmla="*/ 36 w 42"/>
                    <a:gd name="T35" fmla="*/ 35 h 42"/>
                    <a:gd name="T36" fmla="*/ 31 w 42"/>
                    <a:gd name="T37" fmla="*/ 40 h 42"/>
                    <a:gd name="T38" fmla="*/ 22 w 42"/>
                    <a:gd name="T39" fmla="*/ 42 h 42"/>
                    <a:gd name="T40" fmla="*/ 14 w 42"/>
                    <a:gd name="T41"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 h="42">
                      <a:moveTo>
                        <a:pt x="14" y="40"/>
                      </a:moveTo>
                      <a:lnTo>
                        <a:pt x="14" y="40"/>
                      </a:lnTo>
                      <a:lnTo>
                        <a:pt x="7" y="37"/>
                      </a:lnTo>
                      <a:lnTo>
                        <a:pt x="2" y="31"/>
                      </a:lnTo>
                      <a:lnTo>
                        <a:pt x="0" y="24"/>
                      </a:lnTo>
                      <a:lnTo>
                        <a:pt x="0" y="15"/>
                      </a:lnTo>
                      <a:lnTo>
                        <a:pt x="0" y="15"/>
                      </a:lnTo>
                      <a:lnTo>
                        <a:pt x="5" y="8"/>
                      </a:lnTo>
                      <a:lnTo>
                        <a:pt x="11" y="2"/>
                      </a:lnTo>
                      <a:lnTo>
                        <a:pt x="18" y="0"/>
                      </a:lnTo>
                      <a:lnTo>
                        <a:pt x="27" y="2"/>
                      </a:lnTo>
                      <a:lnTo>
                        <a:pt x="27" y="2"/>
                      </a:lnTo>
                      <a:lnTo>
                        <a:pt x="35" y="6"/>
                      </a:lnTo>
                      <a:lnTo>
                        <a:pt x="40" y="11"/>
                      </a:lnTo>
                      <a:lnTo>
                        <a:pt x="42" y="19"/>
                      </a:lnTo>
                      <a:lnTo>
                        <a:pt x="40" y="28"/>
                      </a:lnTo>
                      <a:lnTo>
                        <a:pt x="40" y="28"/>
                      </a:lnTo>
                      <a:lnTo>
                        <a:pt x="36" y="35"/>
                      </a:lnTo>
                      <a:lnTo>
                        <a:pt x="31" y="40"/>
                      </a:lnTo>
                      <a:lnTo>
                        <a:pt x="22" y="42"/>
                      </a:lnTo>
                      <a:lnTo>
                        <a:pt x="14" y="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grpSp>
        </p:grpSp>
      </p:grpSp>
      <p:grpSp>
        <p:nvGrpSpPr>
          <p:cNvPr id="327" name="Group 326"/>
          <p:cNvGrpSpPr/>
          <p:nvPr/>
        </p:nvGrpSpPr>
        <p:grpSpPr>
          <a:xfrm>
            <a:off x="8278154" y="1330126"/>
            <a:ext cx="2921660" cy="1019940"/>
            <a:chOff x="8278154" y="1330126"/>
            <a:chExt cx="2921660" cy="1019940"/>
          </a:xfrm>
        </p:grpSpPr>
        <p:sp>
          <p:nvSpPr>
            <p:cNvPr id="256" name="Rectangle 313">
              <a:extLst>
                <a:ext uri="{FF2B5EF4-FFF2-40B4-BE49-F238E27FC236}">
                  <a16:creationId xmlns:a16="http://schemas.microsoft.com/office/drawing/2014/main" xmlns="" id="{EAE9173C-A829-4F9A-9149-F100CA557769}"/>
                </a:ext>
              </a:extLst>
            </p:cNvPr>
            <p:cNvSpPr>
              <a:spLocks noChangeArrowheads="1"/>
            </p:cNvSpPr>
            <p:nvPr/>
          </p:nvSpPr>
          <p:spPr bwMode="auto">
            <a:xfrm>
              <a:off x="8709820" y="1572418"/>
              <a:ext cx="2489994" cy="777648"/>
            </a:xfrm>
            <a:prstGeom prst="rect">
              <a:avLst/>
            </a:prstGeom>
            <a:noFill/>
            <a:ln w="6350">
              <a:solidFill>
                <a:srgbClr val="005EB8"/>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91440" bIns="91440"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spcAft>
                  <a:spcPts val="300"/>
                </a:spcAft>
              </a:pPr>
              <a:r>
                <a:rPr lang="en-US" altLang="en-US" sz="900" b="1" dirty="0">
                  <a:solidFill>
                    <a:srgbClr val="005EB8"/>
                  </a:solidFill>
                  <a:latin typeface="+mn-lt"/>
                </a:rPr>
                <a:t>Automate security </a:t>
              </a:r>
              <a:r>
                <a:rPr lang="en-US" altLang="en-US" sz="900" b="1" dirty="0" smtClean="0">
                  <a:solidFill>
                    <a:srgbClr val="005EB8"/>
                  </a:solidFill>
                  <a:latin typeface="+mn-lt"/>
                </a:rPr>
                <a:t>and </a:t>
              </a:r>
              <a:r>
                <a:rPr lang="en-US" altLang="en-US" sz="900" b="1" dirty="0">
                  <a:solidFill>
                    <a:srgbClr val="005EB8"/>
                  </a:solidFill>
                  <a:latin typeface="+mn-lt"/>
                </a:rPr>
                <a:t>compliance</a:t>
              </a:r>
            </a:p>
            <a:p>
              <a:pPr lvl="0">
                <a:spcAft>
                  <a:spcPts val="300"/>
                </a:spcAft>
              </a:pPr>
              <a:r>
                <a:rPr lang="en-US" altLang="en-US" sz="900" dirty="0">
                  <a:latin typeface="+mn-lt"/>
                </a:rPr>
                <a:t>Automate security standards &amp; configurations (infrastructure, scaling, devops, self healing)</a:t>
              </a:r>
              <a:endParaRPr kumimoji="0" lang="en-US" altLang="en-US" sz="900" b="0" i="0" u="none" strike="noStrike" cap="none" normalizeH="0" dirty="0">
                <a:ln>
                  <a:noFill/>
                </a:ln>
                <a:effectLst/>
                <a:latin typeface="+mn-lt"/>
              </a:endParaRPr>
            </a:p>
          </p:txBody>
        </p:sp>
        <p:grpSp>
          <p:nvGrpSpPr>
            <p:cNvPr id="257" name="Group 256">
              <a:extLst>
                <a:ext uri="{FF2B5EF4-FFF2-40B4-BE49-F238E27FC236}">
                  <a16:creationId xmlns:a16="http://schemas.microsoft.com/office/drawing/2014/main" xmlns="" id="{215068B2-9599-424D-A41B-E39C19C84F05}"/>
                </a:ext>
              </a:extLst>
            </p:cNvPr>
            <p:cNvGrpSpPr/>
            <p:nvPr/>
          </p:nvGrpSpPr>
          <p:grpSpPr>
            <a:xfrm>
              <a:off x="8278154" y="1330126"/>
              <a:ext cx="585788" cy="585788"/>
              <a:chOff x="8384609" y="1330126"/>
              <a:chExt cx="585788" cy="585788"/>
            </a:xfrm>
          </p:grpSpPr>
          <p:sp>
            <p:nvSpPr>
              <p:cNvPr id="258" name="Freeform 316">
                <a:extLst>
                  <a:ext uri="{FF2B5EF4-FFF2-40B4-BE49-F238E27FC236}">
                    <a16:creationId xmlns:a16="http://schemas.microsoft.com/office/drawing/2014/main" xmlns="" id="{00779F9C-0E69-40D0-BF1E-8BF9511FEF25}"/>
                  </a:ext>
                </a:extLst>
              </p:cNvPr>
              <p:cNvSpPr>
                <a:spLocks/>
              </p:cNvSpPr>
              <p:nvPr/>
            </p:nvSpPr>
            <p:spPr bwMode="auto">
              <a:xfrm>
                <a:off x="8384609" y="1330126"/>
                <a:ext cx="585788" cy="585788"/>
              </a:xfrm>
              <a:prstGeom prst="ellipse">
                <a:avLst/>
              </a:prstGeom>
              <a:solidFill>
                <a:srgbClr val="005EB8"/>
              </a:solidFill>
              <a:ln>
                <a:noFill/>
              </a:ln>
            </p:spPr>
            <p:txBody>
              <a:bodyPr vert="horz" wrap="square" lIns="91440" tIns="45720" rIns="91440" bIns="45720" numCol="1" anchor="t" anchorCtr="0" compatLnSpc="1">
                <a:prstTxWarp prst="textNoShape">
                  <a:avLst/>
                </a:prstTxWarp>
              </a:bodyPr>
              <a:lstStyle/>
              <a:p>
                <a:endParaRPr lang="en-US" sz="900" dirty="0"/>
              </a:p>
            </p:txBody>
          </p:sp>
          <p:grpSp>
            <p:nvGrpSpPr>
              <p:cNvPr id="259" name="Group 258">
                <a:extLst>
                  <a:ext uri="{FF2B5EF4-FFF2-40B4-BE49-F238E27FC236}">
                    <a16:creationId xmlns:a16="http://schemas.microsoft.com/office/drawing/2014/main" xmlns="" id="{D4CF4B8B-4B9F-4D33-84FA-9F9C63D49C0E}"/>
                  </a:ext>
                </a:extLst>
              </p:cNvPr>
              <p:cNvGrpSpPr/>
              <p:nvPr/>
            </p:nvGrpSpPr>
            <p:grpSpPr>
              <a:xfrm>
                <a:off x="8524309" y="1446807"/>
                <a:ext cx="306388" cy="352426"/>
                <a:chOff x="8567852" y="386555"/>
                <a:chExt cx="306388" cy="352426"/>
              </a:xfrm>
            </p:grpSpPr>
            <p:sp>
              <p:nvSpPr>
                <p:cNvPr id="260" name="Freeform 344">
                  <a:extLst>
                    <a:ext uri="{FF2B5EF4-FFF2-40B4-BE49-F238E27FC236}">
                      <a16:creationId xmlns:a16="http://schemas.microsoft.com/office/drawing/2014/main" xmlns="" id="{363720EA-138C-422A-872A-F0218ED8E61A}"/>
                    </a:ext>
                  </a:extLst>
                </p:cNvPr>
                <p:cNvSpPr>
                  <a:spLocks/>
                </p:cNvSpPr>
                <p:nvPr/>
              </p:nvSpPr>
              <p:spPr bwMode="auto">
                <a:xfrm>
                  <a:off x="8623415" y="438943"/>
                  <a:ext cx="92075" cy="14288"/>
                </a:xfrm>
                <a:custGeom>
                  <a:avLst/>
                  <a:gdLst>
                    <a:gd name="T0" fmla="*/ 0 w 58"/>
                    <a:gd name="T1" fmla="*/ 1 h 9"/>
                    <a:gd name="T2" fmla="*/ 0 w 58"/>
                    <a:gd name="T3" fmla="*/ 1 h 9"/>
                    <a:gd name="T4" fmla="*/ 0 w 58"/>
                    <a:gd name="T5" fmla="*/ 9 h 9"/>
                    <a:gd name="T6" fmla="*/ 0 w 58"/>
                    <a:gd name="T7" fmla="*/ 9 h 9"/>
                    <a:gd name="T8" fmla="*/ 58 w 58"/>
                    <a:gd name="T9" fmla="*/ 9 h 9"/>
                    <a:gd name="T10" fmla="*/ 58 w 58"/>
                    <a:gd name="T11" fmla="*/ 9 h 9"/>
                    <a:gd name="T12" fmla="*/ 58 w 58"/>
                    <a:gd name="T13" fmla="*/ 0 h 9"/>
                    <a:gd name="T14" fmla="*/ 0 w 58"/>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9">
                      <a:moveTo>
                        <a:pt x="0" y="1"/>
                      </a:moveTo>
                      <a:lnTo>
                        <a:pt x="0" y="1"/>
                      </a:lnTo>
                      <a:lnTo>
                        <a:pt x="0" y="9"/>
                      </a:lnTo>
                      <a:lnTo>
                        <a:pt x="0" y="9"/>
                      </a:lnTo>
                      <a:lnTo>
                        <a:pt x="58" y="9"/>
                      </a:lnTo>
                      <a:lnTo>
                        <a:pt x="58" y="9"/>
                      </a:lnTo>
                      <a:lnTo>
                        <a:pt x="58" y="0"/>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61" name="Freeform 345">
                  <a:extLst>
                    <a:ext uri="{FF2B5EF4-FFF2-40B4-BE49-F238E27FC236}">
                      <a16:creationId xmlns:a16="http://schemas.microsoft.com/office/drawing/2014/main" xmlns="" id="{A7515A57-26E8-4E25-9A80-8FA68F365CAC}"/>
                    </a:ext>
                  </a:extLst>
                </p:cNvPr>
                <p:cNvSpPr>
                  <a:spLocks/>
                </p:cNvSpPr>
                <p:nvPr/>
              </p:nvSpPr>
              <p:spPr bwMode="auto">
                <a:xfrm>
                  <a:off x="8623415" y="478630"/>
                  <a:ext cx="144463" cy="11113"/>
                </a:xfrm>
                <a:custGeom>
                  <a:avLst/>
                  <a:gdLst>
                    <a:gd name="T0" fmla="*/ 0 w 91"/>
                    <a:gd name="T1" fmla="*/ 0 h 7"/>
                    <a:gd name="T2" fmla="*/ 0 w 91"/>
                    <a:gd name="T3" fmla="*/ 0 h 7"/>
                    <a:gd name="T4" fmla="*/ 0 w 91"/>
                    <a:gd name="T5" fmla="*/ 7 h 7"/>
                    <a:gd name="T6" fmla="*/ 0 w 91"/>
                    <a:gd name="T7" fmla="*/ 7 h 7"/>
                    <a:gd name="T8" fmla="*/ 91 w 91"/>
                    <a:gd name="T9" fmla="*/ 7 h 7"/>
                    <a:gd name="T10" fmla="*/ 91 w 91"/>
                    <a:gd name="T11" fmla="*/ 7 h 7"/>
                    <a:gd name="T12" fmla="*/ 91 w 91"/>
                    <a:gd name="T13" fmla="*/ 0 h 7"/>
                    <a:gd name="T14" fmla="*/ 0 w 91"/>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7">
                      <a:moveTo>
                        <a:pt x="0" y="0"/>
                      </a:moveTo>
                      <a:lnTo>
                        <a:pt x="0" y="0"/>
                      </a:lnTo>
                      <a:lnTo>
                        <a:pt x="0" y="7"/>
                      </a:lnTo>
                      <a:lnTo>
                        <a:pt x="0" y="7"/>
                      </a:lnTo>
                      <a:lnTo>
                        <a:pt x="91" y="7"/>
                      </a:lnTo>
                      <a:lnTo>
                        <a:pt x="91" y="7"/>
                      </a:lnTo>
                      <a:lnTo>
                        <a:pt x="9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62" name="Freeform 346">
                  <a:extLst>
                    <a:ext uri="{FF2B5EF4-FFF2-40B4-BE49-F238E27FC236}">
                      <a16:creationId xmlns:a16="http://schemas.microsoft.com/office/drawing/2014/main" xmlns="" id="{3322C8E3-53EF-4C8C-9EF5-4426DD70858C}"/>
                    </a:ext>
                  </a:extLst>
                </p:cNvPr>
                <p:cNvSpPr>
                  <a:spLocks/>
                </p:cNvSpPr>
                <p:nvPr/>
              </p:nvSpPr>
              <p:spPr bwMode="auto">
                <a:xfrm>
                  <a:off x="8623415" y="516730"/>
                  <a:ext cx="144463" cy="11113"/>
                </a:xfrm>
                <a:custGeom>
                  <a:avLst/>
                  <a:gdLst>
                    <a:gd name="T0" fmla="*/ 0 w 91"/>
                    <a:gd name="T1" fmla="*/ 0 h 7"/>
                    <a:gd name="T2" fmla="*/ 0 w 91"/>
                    <a:gd name="T3" fmla="*/ 0 h 7"/>
                    <a:gd name="T4" fmla="*/ 0 w 91"/>
                    <a:gd name="T5" fmla="*/ 7 h 7"/>
                    <a:gd name="T6" fmla="*/ 0 w 91"/>
                    <a:gd name="T7" fmla="*/ 7 h 7"/>
                    <a:gd name="T8" fmla="*/ 91 w 91"/>
                    <a:gd name="T9" fmla="*/ 7 h 7"/>
                    <a:gd name="T10" fmla="*/ 91 w 91"/>
                    <a:gd name="T11" fmla="*/ 7 h 7"/>
                    <a:gd name="T12" fmla="*/ 91 w 91"/>
                    <a:gd name="T13" fmla="*/ 0 h 7"/>
                    <a:gd name="T14" fmla="*/ 0 w 91"/>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7">
                      <a:moveTo>
                        <a:pt x="0" y="0"/>
                      </a:moveTo>
                      <a:lnTo>
                        <a:pt x="0" y="0"/>
                      </a:lnTo>
                      <a:lnTo>
                        <a:pt x="0" y="7"/>
                      </a:lnTo>
                      <a:lnTo>
                        <a:pt x="0" y="7"/>
                      </a:lnTo>
                      <a:lnTo>
                        <a:pt x="91" y="7"/>
                      </a:lnTo>
                      <a:lnTo>
                        <a:pt x="91" y="7"/>
                      </a:lnTo>
                      <a:lnTo>
                        <a:pt x="9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63" name="Freeform 347">
                  <a:extLst>
                    <a:ext uri="{FF2B5EF4-FFF2-40B4-BE49-F238E27FC236}">
                      <a16:creationId xmlns:a16="http://schemas.microsoft.com/office/drawing/2014/main" xmlns="" id="{5D7FE606-04A4-45ED-B181-BD6CB3ED799E}"/>
                    </a:ext>
                  </a:extLst>
                </p:cNvPr>
                <p:cNvSpPr>
                  <a:spLocks/>
                </p:cNvSpPr>
                <p:nvPr/>
              </p:nvSpPr>
              <p:spPr bwMode="auto">
                <a:xfrm>
                  <a:off x="8623415" y="516730"/>
                  <a:ext cx="144463" cy="11113"/>
                </a:xfrm>
                <a:custGeom>
                  <a:avLst/>
                  <a:gdLst>
                    <a:gd name="T0" fmla="*/ 0 w 91"/>
                    <a:gd name="T1" fmla="*/ 0 h 7"/>
                    <a:gd name="T2" fmla="*/ 0 w 91"/>
                    <a:gd name="T3" fmla="*/ 0 h 7"/>
                    <a:gd name="T4" fmla="*/ 0 w 91"/>
                    <a:gd name="T5" fmla="*/ 7 h 7"/>
                    <a:gd name="T6" fmla="*/ 0 w 91"/>
                    <a:gd name="T7" fmla="*/ 7 h 7"/>
                    <a:gd name="T8" fmla="*/ 91 w 91"/>
                    <a:gd name="T9" fmla="*/ 7 h 7"/>
                    <a:gd name="T10" fmla="*/ 91 w 91"/>
                    <a:gd name="T11" fmla="*/ 7 h 7"/>
                    <a:gd name="T12" fmla="*/ 91 w 91"/>
                    <a:gd name="T13" fmla="*/ 0 h 7"/>
                    <a:gd name="T14" fmla="*/ 0 w 91"/>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7">
                      <a:moveTo>
                        <a:pt x="0" y="0"/>
                      </a:moveTo>
                      <a:lnTo>
                        <a:pt x="0" y="0"/>
                      </a:lnTo>
                      <a:lnTo>
                        <a:pt x="0" y="7"/>
                      </a:lnTo>
                      <a:lnTo>
                        <a:pt x="0" y="7"/>
                      </a:lnTo>
                      <a:lnTo>
                        <a:pt x="91" y="7"/>
                      </a:lnTo>
                      <a:lnTo>
                        <a:pt x="91" y="7"/>
                      </a:lnTo>
                      <a:lnTo>
                        <a:pt x="9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64" name="Freeform 348">
                  <a:extLst>
                    <a:ext uri="{FF2B5EF4-FFF2-40B4-BE49-F238E27FC236}">
                      <a16:creationId xmlns:a16="http://schemas.microsoft.com/office/drawing/2014/main" xmlns="" id="{7251A65F-9D08-423B-90CA-CD574C26C154}"/>
                    </a:ext>
                  </a:extLst>
                </p:cNvPr>
                <p:cNvSpPr>
                  <a:spLocks/>
                </p:cNvSpPr>
                <p:nvPr/>
              </p:nvSpPr>
              <p:spPr bwMode="auto">
                <a:xfrm>
                  <a:off x="8623415" y="478630"/>
                  <a:ext cx="144463" cy="11113"/>
                </a:xfrm>
                <a:custGeom>
                  <a:avLst/>
                  <a:gdLst>
                    <a:gd name="T0" fmla="*/ 0 w 91"/>
                    <a:gd name="T1" fmla="*/ 0 h 7"/>
                    <a:gd name="T2" fmla="*/ 0 w 91"/>
                    <a:gd name="T3" fmla="*/ 0 h 7"/>
                    <a:gd name="T4" fmla="*/ 0 w 91"/>
                    <a:gd name="T5" fmla="*/ 7 h 7"/>
                    <a:gd name="T6" fmla="*/ 0 w 91"/>
                    <a:gd name="T7" fmla="*/ 7 h 7"/>
                    <a:gd name="T8" fmla="*/ 91 w 91"/>
                    <a:gd name="T9" fmla="*/ 7 h 7"/>
                    <a:gd name="T10" fmla="*/ 91 w 91"/>
                    <a:gd name="T11" fmla="*/ 7 h 7"/>
                    <a:gd name="T12" fmla="*/ 91 w 91"/>
                    <a:gd name="T13" fmla="*/ 0 h 7"/>
                    <a:gd name="T14" fmla="*/ 0 w 91"/>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7">
                      <a:moveTo>
                        <a:pt x="0" y="0"/>
                      </a:moveTo>
                      <a:lnTo>
                        <a:pt x="0" y="0"/>
                      </a:lnTo>
                      <a:lnTo>
                        <a:pt x="0" y="7"/>
                      </a:lnTo>
                      <a:lnTo>
                        <a:pt x="0" y="7"/>
                      </a:lnTo>
                      <a:lnTo>
                        <a:pt x="91" y="7"/>
                      </a:lnTo>
                      <a:lnTo>
                        <a:pt x="91" y="7"/>
                      </a:lnTo>
                      <a:lnTo>
                        <a:pt x="9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65" name="Freeform 349">
                  <a:extLst>
                    <a:ext uri="{FF2B5EF4-FFF2-40B4-BE49-F238E27FC236}">
                      <a16:creationId xmlns:a16="http://schemas.microsoft.com/office/drawing/2014/main" xmlns="" id="{788E71E5-CD60-4435-AC13-4FEB5FFFEA7A}"/>
                    </a:ext>
                  </a:extLst>
                </p:cNvPr>
                <p:cNvSpPr>
                  <a:spLocks/>
                </p:cNvSpPr>
                <p:nvPr/>
              </p:nvSpPr>
              <p:spPr bwMode="auto">
                <a:xfrm>
                  <a:off x="8623415" y="438943"/>
                  <a:ext cx="92075" cy="14288"/>
                </a:xfrm>
                <a:custGeom>
                  <a:avLst/>
                  <a:gdLst>
                    <a:gd name="T0" fmla="*/ 0 w 58"/>
                    <a:gd name="T1" fmla="*/ 1 h 9"/>
                    <a:gd name="T2" fmla="*/ 0 w 58"/>
                    <a:gd name="T3" fmla="*/ 1 h 9"/>
                    <a:gd name="T4" fmla="*/ 0 w 58"/>
                    <a:gd name="T5" fmla="*/ 9 h 9"/>
                    <a:gd name="T6" fmla="*/ 0 w 58"/>
                    <a:gd name="T7" fmla="*/ 9 h 9"/>
                    <a:gd name="T8" fmla="*/ 58 w 58"/>
                    <a:gd name="T9" fmla="*/ 9 h 9"/>
                    <a:gd name="T10" fmla="*/ 58 w 58"/>
                    <a:gd name="T11" fmla="*/ 9 h 9"/>
                    <a:gd name="T12" fmla="*/ 58 w 58"/>
                    <a:gd name="T13" fmla="*/ 0 h 9"/>
                    <a:gd name="T14" fmla="*/ 0 w 58"/>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9">
                      <a:moveTo>
                        <a:pt x="0" y="1"/>
                      </a:moveTo>
                      <a:lnTo>
                        <a:pt x="0" y="1"/>
                      </a:lnTo>
                      <a:lnTo>
                        <a:pt x="0" y="9"/>
                      </a:lnTo>
                      <a:lnTo>
                        <a:pt x="0" y="9"/>
                      </a:lnTo>
                      <a:lnTo>
                        <a:pt x="58" y="9"/>
                      </a:lnTo>
                      <a:lnTo>
                        <a:pt x="58" y="9"/>
                      </a:lnTo>
                      <a:lnTo>
                        <a:pt x="58" y="0"/>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66" name="Freeform 350">
                  <a:extLst>
                    <a:ext uri="{FF2B5EF4-FFF2-40B4-BE49-F238E27FC236}">
                      <a16:creationId xmlns:a16="http://schemas.microsoft.com/office/drawing/2014/main" xmlns="" id="{3C6DF6C0-13B9-453B-B80A-8FAA72400AE3}"/>
                    </a:ext>
                  </a:extLst>
                </p:cNvPr>
                <p:cNvSpPr>
                  <a:spLocks/>
                </p:cNvSpPr>
                <p:nvPr/>
              </p:nvSpPr>
              <p:spPr bwMode="auto">
                <a:xfrm>
                  <a:off x="8623415" y="516730"/>
                  <a:ext cx="144463" cy="11113"/>
                </a:xfrm>
                <a:custGeom>
                  <a:avLst/>
                  <a:gdLst>
                    <a:gd name="T0" fmla="*/ 0 w 91"/>
                    <a:gd name="T1" fmla="*/ 0 h 7"/>
                    <a:gd name="T2" fmla="*/ 0 w 91"/>
                    <a:gd name="T3" fmla="*/ 0 h 7"/>
                    <a:gd name="T4" fmla="*/ 0 w 91"/>
                    <a:gd name="T5" fmla="*/ 7 h 7"/>
                    <a:gd name="T6" fmla="*/ 0 w 91"/>
                    <a:gd name="T7" fmla="*/ 7 h 7"/>
                    <a:gd name="T8" fmla="*/ 91 w 91"/>
                    <a:gd name="T9" fmla="*/ 7 h 7"/>
                    <a:gd name="T10" fmla="*/ 91 w 91"/>
                    <a:gd name="T11" fmla="*/ 7 h 7"/>
                    <a:gd name="T12" fmla="*/ 91 w 91"/>
                    <a:gd name="T13" fmla="*/ 0 h 7"/>
                    <a:gd name="T14" fmla="*/ 0 w 91"/>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7">
                      <a:moveTo>
                        <a:pt x="0" y="0"/>
                      </a:moveTo>
                      <a:lnTo>
                        <a:pt x="0" y="0"/>
                      </a:lnTo>
                      <a:lnTo>
                        <a:pt x="0" y="7"/>
                      </a:lnTo>
                      <a:lnTo>
                        <a:pt x="0" y="7"/>
                      </a:lnTo>
                      <a:lnTo>
                        <a:pt x="91" y="7"/>
                      </a:lnTo>
                      <a:lnTo>
                        <a:pt x="91" y="7"/>
                      </a:lnTo>
                      <a:lnTo>
                        <a:pt x="9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67" name="Freeform 351">
                  <a:extLst>
                    <a:ext uri="{FF2B5EF4-FFF2-40B4-BE49-F238E27FC236}">
                      <a16:creationId xmlns:a16="http://schemas.microsoft.com/office/drawing/2014/main" xmlns="" id="{C2A49A24-73F8-4020-902B-43248A51EE90}"/>
                    </a:ext>
                  </a:extLst>
                </p:cNvPr>
                <p:cNvSpPr>
                  <a:spLocks/>
                </p:cNvSpPr>
                <p:nvPr/>
              </p:nvSpPr>
              <p:spPr bwMode="auto">
                <a:xfrm>
                  <a:off x="8623415" y="551655"/>
                  <a:ext cx="144463" cy="14288"/>
                </a:xfrm>
                <a:custGeom>
                  <a:avLst/>
                  <a:gdLst>
                    <a:gd name="T0" fmla="*/ 0 w 91"/>
                    <a:gd name="T1" fmla="*/ 0 h 9"/>
                    <a:gd name="T2" fmla="*/ 0 w 91"/>
                    <a:gd name="T3" fmla="*/ 0 h 9"/>
                    <a:gd name="T4" fmla="*/ 0 w 91"/>
                    <a:gd name="T5" fmla="*/ 9 h 9"/>
                    <a:gd name="T6" fmla="*/ 0 w 91"/>
                    <a:gd name="T7" fmla="*/ 9 h 9"/>
                    <a:gd name="T8" fmla="*/ 91 w 91"/>
                    <a:gd name="T9" fmla="*/ 9 h 9"/>
                    <a:gd name="T10" fmla="*/ 91 w 91"/>
                    <a:gd name="T11" fmla="*/ 9 h 9"/>
                    <a:gd name="T12" fmla="*/ 91 w 91"/>
                    <a:gd name="T13" fmla="*/ 0 h 9"/>
                    <a:gd name="T14" fmla="*/ 0 w 91"/>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9">
                      <a:moveTo>
                        <a:pt x="0" y="0"/>
                      </a:moveTo>
                      <a:lnTo>
                        <a:pt x="0" y="0"/>
                      </a:lnTo>
                      <a:lnTo>
                        <a:pt x="0" y="9"/>
                      </a:lnTo>
                      <a:lnTo>
                        <a:pt x="0" y="9"/>
                      </a:lnTo>
                      <a:lnTo>
                        <a:pt x="91" y="9"/>
                      </a:lnTo>
                      <a:lnTo>
                        <a:pt x="91" y="9"/>
                      </a:lnTo>
                      <a:lnTo>
                        <a:pt x="9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68" name="Freeform 352">
                  <a:extLst>
                    <a:ext uri="{FF2B5EF4-FFF2-40B4-BE49-F238E27FC236}">
                      <a16:creationId xmlns:a16="http://schemas.microsoft.com/office/drawing/2014/main" xmlns="" id="{FBCA2E20-F8E0-4727-BF7D-D33D06C6D8EA}"/>
                    </a:ext>
                  </a:extLst>
                </p:cNvPr>
                <p:cNvSpPr>
                  <a:spLocks/>
                </p:cNvSpPr>
                <p:nvPr/>
              </p:nvSpPr>
              <p:spPr bwMode="auto">
                <a:xfrm>
                  <a:off x="8623415" y="589755"/>
                  <a:ext cx="144463" cy="14288"/>
                </a:xfrm>
                <a:custGeom>
                  <a:avLst/>
                  <a:gdLst>
                    <a:gd name="T0" fmla="*/ 0 w 91"/>
                    <a:gd name="T1" fmla="*/ 0 h 9"/>
                    <a:gd name="T2" fmla="*/ 0 w 91"/>
                    <a:gd name="T3" fmla="*/ 0 h 9"/>
                    <a:gd name="T4" fmla="*/ 0 w 91"/>
                    <a:gd name="T5" fmla="*/ 9 h 9"/>
                    <a:gd name="T6" fmla="*/ 0 w 91"/>
                    <a:gd name="T7" fmla="*/ 9 h 9"/>
                    <a:gd name="T8" fmla="*/ 91 w 91"/>
                    <a:gd name="T9" fmla="*/ 9 h 9"/>
                    <a:gd name="T10" fmla="*/ 91 w 91"/>
                    <a:gd name="T11" fmla="*/ 9 h 9"/>
                    <a:gd name="T12" fmla="*/ 91 w 91"/>
                    <a:gd name="T13" fmla="*/ 0 h 9"/>
                    <a:gd name="T14" fmla="*/ 0 w 91"/>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9">
                      <a:moveTo>
                        <a:pt x="0" y="0"/>
                      </a:moveTo>
                      <a:lnTo>
                        <a:pt x="0" y="0"/>
                      </a:lnTo>
                      <a:lnTo>
                        <a:pt x="0" y="9"/>
                      </a:lnTo>
                      <a:lnTo>
                        <a:pt x="0" y="9"/>
                      </a:lnTo>
                      <a:lnTo>
                        <a:pt x="91" y="9"/>
                      </a:lnTo>
                      <a:lnTo>
                        <a:pt x="91" y="9"/>
                      </a:lnTo>
                      <a:lnTo>
                        <a:pt x="9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69" name="Freeform 353">
                  <a:extLst>
                    <a:ext uri="{FF2B5EF4-FFF2-40B4-BE49-F238E27FC236}">
                      <a16:creationId xmlns:a16="http://schemas.microsoft.com/office/drawing/2014/main" xmlns="" id="{4C0EC248-BA57-46C8-B65B-4862273B8E02}"/>
                    </a:ext>
                  </a:extLst>
                </p:cNvPr>
                <p:cNvSpPr>
                  <a:spLocks/>
                </p:cNvSpPr>
                <p:nvPr/>
              </p:nvSpPr>
              <p:spPr bwMode="auto">
                <a:xfrm>
                  <a:off x="8623415" y="478630"/>
                  <a:ext cx="144463" cy="11113"/>
                </a:xfrm>
                <a:custGeom>
                  <a:avLst/>
                  <a:gdLst>
                    <a:gd name="T0" fmla="*/ 0 w 91"/>
                    <a:gd name="T1" fmla="*/ 0 h 7"/>
                    <a:gd name="T2" fmla="*/ 0 w 91"/>
                    <a:gd name="T3" fmla="*/ 0 h 7"/>
                    <a:gd name="T4" fmla="*/ 0 w 91"/>
                    <a:gd name="T5" fmla="*/ 7 h 7"/>
                    <a:gd name="T6" fmla="*/ 0 w 91"/>
                    <a:gd name="T7" fmla="*/ 7 h 7"/>
                    <a:gd name="T8" fmla="*/ 91 w 91"/>
                    <a:gd name="T9" fmla="*/ 7 h 7"/>
                    <a:gd name="T10" fmla="*/ 91 w 91"/>
                    <a:gd name="T11" fmla="*/ 7 h 7"/>
                    <a:gd name="T12" fmla="*/ 91 w 91"/>
                    <a:gd name="T13" fmla="*/ 0 h 7"/>
                    <a:gd name="T14" fmla="*/ 0 w 91"/>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7">
                      <a:moveTo>
                        <a:pt x="0" y="0"/>
                      </a:moveTo>
                      <a:lnTo>
                        <a:pt x="0" y="0"/>
                      </a:lnTo>
                      <a:lnTo>
                        <a:pt x="0" y="7"/>
                      </a:lnTo>
                      <a:lnTo>
                        <a:pt x="0" y="7"/>
                      </a:lnTo>
                      <a:lnTo>
                        <a:pt x="91" y="7"/>
                      </a:lnTo>
                      <a:lnTo>
                        <a:pt x="91" y="7"/>
                      </a:lnTo>
                      <a:lnTo>
                        <a:pt x="9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70" name="Freeform 354">
                  <a:extLst>
                    <a:ext uri="{FF2B5EF4-FFF2-40B4-BE49-F238E27FC236}">
                      <a16:creationId xmlns:a16="http://schemas.microsoft.com/office/drawing/2014/main" xmlns="" id="{689A0A9C-FEBC-4408-9A90-2E87FC2B42F1}"/>
                    </a:ext>
                  </a:extLst>
                </p:cNvPr>
                <p:cNvSpPr>
                  <a:spLocks/>
                </p:cNvSpPr>
                <p:nvPr/>
              </p:nvSpPr>
              <p:spPr bwMode="auto">
                <a:xfrm>
                  <a:off x="8623415" y="438943"/>
                  <a:ext cx="92075" cy="14288"/>
                </a:xfrm>
                <a:custGeom>
                  <a:avLst/>
                  <a:gdLst>
                    <a:gd name="T0" fmla="*/ 0 w 58"/>
                    <a:gd name="T1" fmla="*/ 1 h 9"/>
                    <a:gd name="T2" fmla="*/ 0 w 58"/>
                    <a:gd name="T3" fmla="*/ 1 h 9"/>
                    <a:gd name="T4" fmla="*/ 0 w 58"/>
                    <a:gd name="T5" fmla="*/ 9 h 9"/>
                    <a:gd name="T6" fmla="*/ 0 w 58"/>
                    <a:gd name="T7" fmla="*/ 9 h 9"/>
                    <a:gd name="T8" fmla="*/ 58 w 58"/>
                    <a:gd name="T9" fmla="*/ 9 h 9"/>
                    <a:gd name="T10" fmla="*/ 58 w 58"/>
                    <a:gd name="T11" fmla="*/ 9 h 9"/>
                    <a:gd name="T12" fmla="*/ 58 w 58"/>
                    <a:gd name="T13" fmla="*/ 0 h 9"/>
                    <a:gd name="T14" fmla="*/ 0 w 58"/>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9">
                      <a:moveTo>
                        <a:pt x="0" y="1"/>
                      </a:moveTo>
                      <a:lnTo>
                        <a:pt x="0" y="1"/>
                      </a:lnTo>
                      <a:lnTo>
                        <a:pt x="0" y="9"/>
                      </a:lnTo>
                      <a:lnTo>
                        <a:pt x="0" y="9"/>
                      </a:lnTo>
                      <a:lnTo>
                        <a:pt x="58" y="9"/>
                      </a:lnTo>
                      <a:lnTo>
                        <a:pt x="58" y="9"/>
                      </a:lnTo>
                      <a:lnTo>
                        <a:pt x="58" y="0"/>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71" name="Freeform 355">
                  <a:extLst>
                    <a:ext uri="{FF2B5EF4-FFF2-40B4-BE49-F238E27FC236}">
                      <a16:creationId xmlns:a16="http://schemas.microsoft.com/office/drawing/2014/main" xmlns="" id="{7674C5D4-2247-4B26-96EC-BD2F5858D45E}"/>
                    </a:ext>
                  </a:extLst>
                </p:cNvPr>
                <p:cNvSpPr>
                  <a:spLocks/>
                </p:cNvSpPr>
                <p:nvPr/>
              </p:nvSpPr>
              <p:spPr bwMode="auto">
                <a:xfrm>
                  <a:off x="8567852" y="386555"/>
                  <a:ext cx="269875" cy="315913"/>
                </a:xfrm>
                <a:custGeom>
                  <a:avLst/>
                  <a:gdLst>
                    <a:gd name="T0" fmla="*/ 0 w 170"/>
                    <a:gd name="T1" fmla="*/ 0 h 199"/>
                    <a:gd name="T2" fmla="*/ 0 w 170"/>
                    <a:gd name="T3" fmla="*/ 199 h 199"/>
                    <a:gd name="T4" fmla="*/ 109 w 170"/>
                    <a:gd name="T5" fmla="*/ 199 h 199"/>
                    <a:gd name="T6" fmla="*/ 109 w 170"/>
                    <a:gd name="T7" fmla="*/ 199 h 199"/>
                    <a:gd name="T8" fmla="*/ 106 w 170"/>
                    <a:gd name="T9" fmla="*/ 188 h 199"/>
                    <a:gd name="T10" fmla="*/ 13 w 170"/>
                    <a:gd name="T11" fmla="*/ 188 h 199"/>
                    <a:gd name="T12" fmla="*/ 13 w 170"/>
                    <a:gd name="T13" fmla="*/ 11 h 199"/>
                    <a:gd name="T14" fmla="*/ 159 w 170"/>
                    <a:gd name="T15" fmla="*/ 11 h 199"/>
                    <a:gd name="T16" fmla="*/ 159 w 170"/>
                    <a:gd name="T17" fmla="*/ 122 h 199"/>
                    <a:gd name="T18" fmla="*/ 159 w 170"/>
                    <a:gd name="T19" fmla="*/ 122 h 199"/>
                    <a:gd name="T20" fmla="*/ 162 w 170"/>
                    <a:gd name="T21" fmla="*/ 120 h 199"/>
                    <a:gd name="T22" fmla="*/ 162 w 170"/>
                    <a:gd name="T23" fmla="*/ 120 h 199"/>
                    <a:gd name="T24" fmla="*/ 170 w 170"/>
                    <a:gd name="T25" fmla="*/ 122 h 199"/>
                    <a:gd name="T26" fmla="*/ 170 w 170"/>
                    <a:gd name="T27" fmla="*/ 0 h 199"/>
                    <a:gd name="T28" fmla="*/ 0 w 170"/>
                    <a:gd name="T29"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199">
                      <a:moveTo>
                        <a:pt x="0" y="0"/>
                      </a:moveTo>
                      <a:lnTo>
                        <a:pt x="0" y="199"/>
                      </a:lnTo>
                      <a:lnTo>
                        <a:pt x="109" y="199"/>
                      </a:lnTo>
                      <a:lnTo>
                        <a:pt x="109" y="199"/>
                      </a:lnTo>
                      <a:lnTo>
                        <a:pt x="106" y="188"/>
                      </a:lnTo>
                      <a:lnTo>
                        <a:pt x="13" y="188"/>
                      </a:lnTo>
                      <a:lnTo>
                        <a:pt x="13" y="11"/>
                      </a:lnTo>
                      <a:lnTo>
                        <a:pt x="159" y="11"/>
                      </a:lnTo>
                      <a:lnTo>
                        <a:pt x="159" y="122"/>
                      </a:lnTo>
                      <a:lnTo>
                        <a:pt x="159" y="122"/>
                      </a:lnTo>
                      <a:lnTo>
                        <a:pt x="162" y="120"/>
                      </a:lnTo>
                      <a:lnTo>
                        <a:pt x="162" y="120"/>
                      </a:lnTo>
                      <a:lnTo>
                        <a:pt x="170" y="122"/>
                      </a:lnTo>
                      <a:lnTo>
                        <a:pt x="17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72" name="Freeform 356">
                  <a:extLst>
                    <a:ext uri="{FF2B5EF4-FFF2-40B4-BE49-F238E27FC236}">
                      <a16:creationId xmlns:a16="http://schemas.microsoft.com/office/drawing/2014/main" xmlns="" id="{F3EB0F93-BB42-4227-9269-FAD65853AAA1}"/>
                    </a:ext>
                  </a:extLst>
                </p:cNvPr>
                <p:cNvSpPr>
                  <a:spLocks noEditPoints="1"/>
                </p:cNvSpPr>
                <p:nvPr/>
              </p:nvSpPr>
              <p:spPr bwMode="auto">
                <a:xfrm>
                  <a:off x="8761527" y="604043"/>
                  <a:ext cx="112713" cy="134938"/>
                </a:xfrm>
                <a:custGeom>
                  <a:avLst/>
                  <a:gdLst>
                    <a:gd name="T0" fmla="*/ 37 w 71"/>
                    <a:gd name="T1" fmla="*/ 0 h 85"/>
                    <a:gd name="T2" fmla="*/ 13 w 71"/>
                    <a:gd name="T3" fmla="*/ 9 h 85"/>
                    <a:gd name="T4" fmla="*/ 0 w 71"/>
                    <a:gd name="T5" fmla="*/ 11 h 85"/>
                    <a:gd name="T6" fmla="*/ 0 w 71"/>
                    <a:gd name="T7" fmla="*/ 34 h 85"/>
                    <a:gd name="T8" fmla="*/ 6 w 71"/>
                    <a:gd name="T9" fmla="*/ 58 h 85"/>
                    <a:gd name="T10" fmla="*/ 18 w 71"/>
                    <a:gd name="T11" fmla="*/ 75 h 85"/>
                    <a:gd name="T12" fmla="*/ 37 w 71"/>
                    <a:gd name="T13" fmla="*/ 85 h 85"/>
                    <a:gd name="T14" fmla="*/ 42 w 71"/>
                    <a:gd name="T15" fmla="*/ 84 h 85"/>
                    <a:gd name="T16" fmla="*/ 60 w 71"/>
                    <a:gd name="T17" fmla="*/ 67 h 85"/>
                    <a:gd name="T18" fmla="*/ 71 w 71"/>
                    <a:gd name="T19" fmla="*/ 47 h 85"/>
                    <a:gd name="T20" fmla="*/ 71 w 71"/>
                    <a:gd name="T21" fmla="*/ 34 h 85"/>
                    <a:gd name="T22" fmla="*/ 71 w 71"/>
                    <a:gd name="T23" fmla="*/ 11 h 85"/>
                    <a:gd name="T24" fmla="*/ 48 w 71"/>
                    <a:gd name="T25" fmla="*/ 5 h 85"/>
                    <a:gd name="T26" fmla="*/ 60 w 71"/>
                    <a:gd name="T27" fmla="*/ 43 h 85"/>
                    <a:gd name="T28" fmla="*/ 53 w 71"/>
                    <a:gd name="T29" fmla="*/ 43 h 85"/>
                    <a:gd name="T30" fmla="*/ 51 w 71"/>
                    <a:gd name="T31" fmla="*/ 49 h 85"/>
                    <a:gd name="T32" fmla="*/ 57 w 71"/>
                    <a:gd name="T33" fmla="*/ 53 h 85"/>
                    <a:gd name="T34" fmla="*/ 51 w 71"/>
                    <a:gd name="T35" fmla="*/ 58 h 85"/>
                    <a:gd name="T36" fmla="*/ 46 w 71"/>
                    <a:gd name="T37" fmla="*/ 54 h 85"/>
                    <a:gd name="T38" fmla="*/ 40 w 71"/>
                    <a:gd name="T39" fmla="*/ 56 h 85"/>
                    <a:gd name="T40" fmla="*/ 40 w 71"/>
                    <a:gd name="T41" fmla="*/ 62 h 85"/>
                    <a:gd name="T42" fmla="*/ 33 w 71"/>
                    <a:gd name="T43" fmla="*/ 62 h 85"/>
                    <a:gd name="T44" fmla="*/ 33 w 71"/>
                    <a:gd name="T45" fmla="*/ 56 h 85"/>
                    <a:gd name="T46" fmla="*/ 28 w 71"/>
                    <a:gd name="T47" fmla="*/ 54 h 85"/>
                    <a:gd name="T48" fmla="*/ 22 w 71"/>
                    <a:gd name="T49" fmla="*/ 58 h 85"/>
                    <a:gd name="T50" fmla="*/ 17 w 71"/>
                    <a:gd name="T51" fmla="*/ 53 h 85"/>
                    <a:gd name="T52" fmla="*/ 22 w 71"/>
                    <a:gd name="T53" fmla="*/ 49 h 85"/>
                    <a:gd name="T54" fmla="*/ 18 w 71"/>
                    <a:gd name="T55" fmla="*/ 43 h 85"/>
                    <a:gd name="T56" fmla="*/ 13 w 71"/>
                    <a:gd name="T57" fmla="*/ 43 h 85"/>
                    <a:gd name="T58" fmla="*/ 13 w 71"/>
                    <a:gd name="T59" fmla="*/ 34 h 85"/>
                    <a:gd name="T60" fmla="*/ 18 w 71"/>
                    <a:gd name="T61" fmla="*/ 34 h 85"/>
                    <a:gd name="T62" fmla="*/ 22 w 71"/>
                    <a:gd name="T63" fmla="*/ 29 h 85"/>
                    <a:gd name="T64" fmla="*/ 17 w 71"/>
                    <a:gd name="T65" fmla="*/ 25 h 85"/>
                    <a:gd name="T66" fmla="*/ 22 w 71"/>
                    <a:gd name="T67" fmla="*/ 20 h 85"/>
                    <a:gd name="T68" fmla="*/ 28 w 71"/>
                    <a:gd name="T69" fmla="*/ 23 h 85"/>
                    <a:gd name="T70" fmla="*/ 33 w 71"/>
                    <a:gd name="T71" fmla="*/ 22 h 85"/>
                    <a:gd name="T72" fmla="*/ 33 w 71"/>
                    <a:gd name="T73" fmla="*/ 14 h 85"/>
                    <a:gd name="T74" fmla="*/ 40 w 71"/>
                    <a:gd name="T75" fmla="*/ 14 h 85"/>
                    <a:gd name="T76" fmla="*/ 40 w 71"/>
                    <a:gd name="T77" fmla="*/ 22 h 85"/>
                    <a:gd name="T78" fmla="*/ 46 w 71"/>
                    <a:gd name="T79" fmla="*/ 23 h 85"/>
                    <a:gd name="T80" fmla="*/ 51 w 71"/>
                    <a:gd name="T81" fmla="*/ 20 h 85"/>
                    <a:gd name="T82" fmla="*/ 57 w 71"/>
                    <a:gd name="T83" fmla="*/ 25 h 85"/>
                    <a:gd name="T84" fmla="*/ 51 w 71"/>
                    <a:gd name="T85" fmla="*/ 29 h 85"/>
                    <a:gd name="T86" fmla="*/ 53 w 71"/>
                    <a:gd name="T87" fmla="*/ 34 h 85"/>
                    <a:gd name="T88" fmla="*/ 60 w 71"/>
                    <a:gd name="T89" fmla="*/ 3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 h="85">
                      <a:moveTo>
                        <a:pt x="37" y="0"/>
                      </a:moveTo>
                      <a:lnTo>
                        <a:pt x="37" y="0"/>
                      </a:lnTo>
                      <a:lnTo>
                        <a:pt x="26" y="5"/>
                      </a:lnTo>
                      <a:lnTo>
                        <a:pt x="13" y="9"/>
                      </a:lnTo>
                      <a:lnTo>
                        <a:pt x="0" y="11"/>
                      </a:lnTo>
                      <a:lnTo>
                        <a:pt x="0" y="11"/>
                      </a:lnTo>
                      <a:lnTo>
                        <a:pt x="0" y="34"/>
                      </a:lnTo>
                      <a:lnTo>
                        <a:pt x="0" y="34"/>
                      </a:lnTo>
                      <a:lnTo>
                        <a:pt x="2" y="47"/>
                      </a:lnTo>
                      <a:lnTo>
                        <a:pt x="6" y="58"/>
                      </a:lnTo>
                      <a:lnTo>
                        <a:pt x="13" y="67"/>
                      </a:lnTo>
                      <a:lnTo>
                        <a:pt x="18" y="75"/>
                      </a:lnTo>
                      <a:lnTo>
                        <a:pt x="31" y="84"/>
                      </a:lnTo>
                      <a:lnTo>
                        <a:pt x="37" y="85"/>
                      </a:lnTo>
                      <a:lnTo>
                        <a:pt x="37" y="85"/>
                      </a:lnTo>
                      <a:lnTo>
                        <a:pt x="42" y="84"/>
                      </a:lnTo>
                      <a:lnTo>
                        <a:pt x="55" y="75"/>
                      </a:lnTo>
                      <a:lnTo>
                        <a:pt x="60" y="67"/>
                      </a:lnTo>
                      <a:lnTo>
                        <a:pt x="66" y="58"/>
                      </a:lnTo>
                      <a:lnTo>
                        <a:pt x="71" y="47"/>
                      </a:lnTo>
                      <a:lnTo>
                        <a:pt x="71" y="34"/>
                      </a:lnTo>
                      <a:lnTo>
                        <a:pt x="71" y="34"/>
                      </a:lnTo>
                      <a:lnTo>
                        <a:pt x="71" y="11"/>
                      </a:lnTo>
                      <a:lnTo>
                        <a:pt x="71" y="11"/>
                      </a:lnTo>
                      <a:lnTo>
                        <a:pt x="59" y="9"/>
                      </a:lnTo>
                      <a:lnTo>
                        <a:pt x="48" y="5"/>
                      </a:lnTo>
                      <a:lnTo>
                        <a:pt x="37" y="0"/>
                      </a:lnTo>
                      <a:close/>
                      <a:moveTo>
                        <a:pt x="60" y="43"/>
                      </a:moveTo>
                      <a:lnTo>
                        <a:pt x="60" y="43"/>
                      </a:lnTo>
                      <a:lnTo>
                        <a:pt x="53" y="43"/>
                      </a:lnTo>
                      <a:lnTo>
                        <a:pt x="53" y="43"/>
                      </a:lnTo>
                      <a:lnTo>
                        <a:pt x="51" y="49"/>
                      </a:lnTo>
                      <a:lnTo>
                        <a:pt x="51" y="49"/>
                      </a:lnTo>
                      <a:lnTo>
                        <a:pt x="57" y="53"/>
                      </a:lnTo>
                      <a:lnTo>
                        <a:pt x="57" y="53"/>
                      </a:lnTo>
                      <a:lnTo>
                        <a:pt x="51" y="58"/>
                      </a:lnTo>
                      <a:lnTo>
                        <a:pt x="51" y="58"/>
                      </a:lnTo>
                      <a:lnTo>
                        <a:pt x="46" y="54"/>
                      </a:lnTo>
                      <a:lnTo>
                        <a:pt x="46" y="54"/>
                      </a:lnTo>
                      <a:lnTo>
                        <a:pt x="40" y="56"/>
                      </a:lnTo>
                      <a:lnTo>
                        <a:pt x="40" y="56"/>
                      </a:lnTo>
                      <a:lnTo>
                        <a:pt x="40" y="62"/>
                      </a:lnTo>
                      <a:lnTo>
                        <a:pt x="40" y="62"/>
                      </a:lnTo>
                      <a:lnTo>
                        <a:pt x="33" y="62"/>
                      </a:lnTo>
                      <a:lnTo>
                        <a:pt x="33" y="62"/>
                      </a:lnTo>
                      <a:lnTo>
                        <a:pt x="33" y="56"/>
                      </a:lnTo>
                      <a:lnTo>
                        <a:pt x="33" y="56"/>
                      </a:lnTo>
                      <a:lnTo>
                        <a:pt x="28" y="54"/>
                      </a:lnTo>
                      <a:lnTo>
                        <a:pt x="28" y="54"/>
                      </a:lnTo>
                      <a:lnTo>
                        <a:pt x="22" y="58"/>
                      </a:lnTo>
                      <a:lnTo>
                        <a:pt x="22" y="58"/>
                      </a:lnTo>
                      <a:lnTo>
                        <a:pt x="17" y="53"/>
                      </a:lnTo>
                      <a:lnTo>
                        <a:pt x="17" y="53"/>
                      </a:lnTo>
                      <a:lnTo>
                        <a:pt x="22" y="49"/>
                      </a:lnTo>
                      <a:lnTo>
                        <a:pt x="22" y="49"/>
                      </a:lnTo>
                      <a:lnTo>
                        <a:pt x="18" y="43"/>
                      </a:lnTo>
                      <a:lnTo>
                        <a:pt x="18" y="43"/>
                      </a:lnTo>
                      <a:lnTo>
                        <a:pt x="13" y="43"/>
                      </a:lnTo>
                      <a:lnTo>
                        <a:pt x="13" y="43"/>
                      </a:lnTo>
                      <a:lnTo>
                        <a:pt x="13" y="34"/>
                      </a:lnTo>
                      <a:lnTo>
                        <a:pt x="13" y="34"/>
                      </a:lnTo>
                      <a:lnTo>
                        <a:pt x="18" y="34"/>
                      </a:lnTo>
                      <a:lnTo>
                        <a:pt x="18" y="34"/>
                      </a:lnTo>
                      <a:lnTo>
                        <a:pt x="22" y="29"/>
                      </a:lnTo>
                      <a:lnTo>
                        <a:pt x="22" y="29"/>
                      </a:lnTo>
                      <a:lnTo>
                        <a:pt x="17" y="25"/>
                      </a:lnTo>
                      <a:lnTo>
                        <a:pt x="17" y="25"/>
                      </a:lnTo>
                      <a:lnTo>
                        <a:pt x="22" y="20"/>
                      </a:lnTo>
                      <a:lnTo>
                        <a:pt x="22" y="20"/>
                      </a:lnTo>
                      <a:lnTo>
                        <a:pt x="28" y="23"/>
                      </a:lnTo>
                      <a:lnTo>
                        <a:pt x="28" y="23"/>
                      </a:lnTo>
                      <a:lnTo>
                        <a:pt x="33" y="22"/>
                      </a:lnTo>
                      <a:lnTo>
                        <a:pt x="33" y="22"/>
                      </a:lnTo>
                      <a:lnTo>
                        <a:pt x="33" y="14"/>
                      </a:lnTo>
                      <a:lnTo>
                        <a:pt x="33" y="14"/>
                      </a:lnTo>
                      <a:lnTo>
                        <a:pt x="40" y="14"/>
                      </a:lnTo>
                      <a:lnTo>
                        <a:pt x="40" y="14"/>
                      </a:lnTo>
                      <a:lnTo>
                        <a:pt x="40" y="22"/>
                      </a:lnTo>
                      <a:lnTo>
                        <a:pt x="40" y="22"/>
                      </a:lnTo>
                      <a:lnTo>
                        <a:pt x="46" y="23"/>
                      </a:lnTo>
                      <a:lnTo>
                        <a:pt x="46" y="23"/>
                      </a:lnTo>
                      <a:lnTo>
                        <a:pt x="51" y="20"/>
                      </a:lnTo>
                      <a:lnTo>
                        <a:pt x="51" y="20"/>
                      </a:lnTo>
                      <a:lnTo>
                        <a:pt x="57" y="25"/>
                      </a:lnTo>
                      <a:lnTo>
                        <a:pt x="57" y="25"/>
                      </a:lnTo>
                      <a:lnTo>
                        <a:pt x="51" y="29"/>
                      </a:lnTo>
                      <a:lnTo>
                        <a:pt x="51" y="29"/>
                      </a:lnTo>
                      <a:lnTo>
                        <a:pt x="53" y="34"/>
                      </a:lnTo>
                      <a:lnTo>
                        <a:pt x="53" y="34"/>
                      </a:lnTo>
                      <a:lnTo>
                        <a:pt x="60" y="34"/>
                      </a:lnTo>
                      <a:lnTo>
                        <a:pt x="60" y="43"/>
                      </a:lnTo>
                      <a:close/>
                    </a:path>
                  </a:pathLst>
                </a:custGeom>
                <a:solidFill>
                  <a:srgbClr val="FFC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73" name="Freeform 357">
                  <a:extLst>
                    <a:ext uri="{FF2B5EF4-FFF2-40B4-BE49-F238E27FC236}">
                      <a16:creationId xmlns:a16="http://schemas.microsoft.com/office/drawing/2014/main" xmlns="" id="{B6BCA0DC-C075-4000-9C3B-13F4DE633DCA}"/>
                    </a:ext>
                  </a:extLst>
                </p:cNvPr>
                <p:cNvSpPr>
                  <a:spLocks/>
                </p:cNvSpPr>
                <p:nvPr/>
              </p:nvSpPr>
              <p:spPr bwMode="auto">
                <a:xfrm>
                  <a:off x="8761527" y="604043"/>
                  <a:ext cx="112713" cy="134938"/>
                </a:xfrm>
                <a:custGeom>
                  <a:avLst/>
                  <a:gdLst>
                    <a:gd name="T0" fmla="*/ 37 w 71"/>
                    <a:gd name="T1" fmla="*/ 0 h 85"/>
                    <a:gd name="T2" fmla="*/ 37 w 71"/>
                    <a:gd name="T3" fmla="*/ 0 h 85"/>
                    <a:gd name="T4" fmla="*/ 26 w 71"/>
                    <a:gd name="T5" fmla="*/ 5 h 85"/>
                    <a:gd name="T6" fmla="*/ 13 w 71"/>
                    <a:gd name="T7" fmla="*/ 9 h 85"/>
                    <a:gd name="T8" fmla="*/ 0 w 71"/>
                    <a:gd name="T9" fmla="*/ 11 h 85"/>
                    <a:gd name="T10" fmla="*/ 0 w 71"/>
                    <a:gd name="T11" fmla="*/ 11 h 85"/>
                    <a:gd name="T12" fmla="*/ 0 w 71"/>
                    <a:gd name="T13" fmla="*/ 34 h 85"/>
                    <a:gd name="T14" fmla="*/ 0 w 71"/>
                    <a:gd name="T15" fmla="*/ 34 h 85"/>
                    <a:gd name="T16" fmla="*/ 2 w 71"/>
                    <a:gd name="T17" fmla="*/ 47 h 85"/>
                    <a:gd name="T18" fmla="*/ 6 w 71"/>
                    <a:gd name="T19" fmla="*/ 58 h 85"/>
                    <a:gd name="T20" fmla="*/ 13 w 71"/>
                    <a:gd name="T21" fmla="*/ 67 h 85"/>
                    <a:gd name="T22" fmla="*/ 18 w 71"/>
                    <a:gd name="T23" fmla="*/ 75 h 85"/>
                    <a:gd name="T24" fmla="*/ 31 w 71"/>
                    <a:gd name="T25" fmla="*/ 84 h 85"/>
                    <a:gd name="T26" fmla="*/ 37 w 71"/>
                    <a:gd name="T27" fmla="*/ 85 h 85"/>
                    <a:gd name="T28" fmla="*/ 37 w 71"/>
                    <a:gd name="T29" fmla="*/ 85 h 85"/>
                    <a:gd name="T30" fmla="*/ 42 w 71"/>
                    <a:gd name="T31" fmla="*/ 84 h 85"/>
                    <a:gd name="T32" fmla="*/ 55 w 71"/>
                    <a:gd name="T33" fmla="*/ 75 h 85"/>
                    <a:gd name="T34" fmla="*/ 60 w 71"/>
                    <a:gd name="T35" fmla="*/ 67 h 85"/>
                    <a:gd name="T36" fmla="*/ 66 w 71"/>
                    <a:gd name="T37" fmla="*/ 58 h 85"/>
                    <a:gd name="T38" fmla="*/ 71 w 71"/>
                    <a:gd name="T39" fmla="*/ 47 h 85"/>
                    <a:gd name="T40" fmla="*/ 71 w 71"/>
                    <a:gd name="T41" fmla="*/ 34 h 85"/>
                    <a:gd name="T42" fmla="*/ 71 w 71"/>
                    <a:gd name="T43" fmla="*/ 34 h 85"/>
                    <a:gd name="T44" fmla="*/ 71 w 71"/>
                    <a:gd name="T45" fmla="*/ 11 h 85"/>
                    <a:gd name="T46" fmla="*/ 71 w 71"/>
                    <a:gd name="T47" fmla="*/ 11 h 85"/>
                    <a:gd name="T48" fmla="*/ 59 w 71"/>
                    <a:gd name="T49" fmla="*/ 9 h 85"/>
                    <a:gd name="T50" fmla="*/ 48 w 71"/>
                    <a:gd name="T51" fmla="*/ 5 h 85"/>
                    <a:gd name="T52" fmla="*/ 37 w 71"/>
                    <a:gd name="T53"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1" h="85">
                      <a:moveTo>
                        <a:pt x="37" y="0"/>
                      </a:moveTo>
                      <a:lnTo>
                        <a:pt x="37" y="0"/>
                      </a:lnTo>
                      <a:lnTo>
                        <a:pt x="26" y="5"/>
                      </a:lnTo>
                      <a:lnTo>
                        <a:pt x="13" y="9"/>
                      </a:lnTo>
                      <a:lnTo>
                        <a:pt x="0" y="11"/>
                      </a:lnTo>
                      <a:lnTo>
                        <a:pt x="0" y="11"/>
                      </a:lnTo>
                      <a:lnTo>
                        <a:pt x="0" y="34"/>
                      </a:lnTo>
                      <a:lnTo>
                        <a:pt x="0" y="34"/>
                      </a:lnTo>
                      <a:lnTo>
                        <a:pt x="2" y="47"/>
                      </a:lnTo>
                      <a:lnTo>
                        <a:pt x="6" y="58"/>
                      </a:lnTo>
                      <a:lnTo>
                        <a:pt x="13" y="67"/>
                      </a:lnTo>
                      <a:lnTo>
                        <a:pt x="18" y="75"/>
                      </a:lnTo>
                      <a:lnTo>
                        <a:pt x="31" y="84"/>
                      </a:lnTo>
                      <a:lnTo>
                        <a:pt x="37" y="85"/>
                      </a:lnTo>
                      <a:lnTo>
                        <a:pt x="37" y="85"/>
                      </a:lnTo>
                      <a:lnTo>
                        <a:pt x="42" y="84"/>
                      </a:lnTo>
                      <a:lnTo>
                        <a:pt x="55" y="75"/>
                      </a:lnTo>
                      <a:lnTo>
                        <a:pt x="60" y="67"/>
                      </a:lnTo>
                      <a:lnTo>
                        <a:pt x="66" y="58"/>
                      </a:lnTo>
                      <a:lnTo>
                        <a:pt x="71" y="47"/>
                      </a:lnTo>
                      <a:lnTo>
                        <a:pt x="71" y="34"/>
                      </a:lnTo>
                      <a:lnTo>
                        <a:pt x="71" y="34"/>
                      </a:lnTo>
                      <a:lnTo>
                        <a:pt x="71" y="11"/>
                      </a:lnTo>
                      <a:lnTo>
                        <a:pt x="71" y="11"/>
                      </a:lnTo>
                      <a:lnTo>
                        <a:pt x="59" y="9"/>
                      </a:lnTo>
                      <a:lnTo>
                        <a:pt x="48" y="5"/>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74" name="Freeform 358">
                  <a:extLst>
                    <a:ext uri="{FF2B5EF4-FFF2-40B4-BE49-F238E27FC236}">
                      <a16:creationId xmlns:a16="http://schemas.microsoft.com/office/drawing/2014/main" xmlns="" id="{47EF8DE8-93F6-44E7-A24F-FBB92C870876}"/>
                    </a:ext>
                  </a:extLst>
                </p:cNvPr>
                <p:cNvSpPr>
                  <a:spLocks/>
                </p:cNvSpPr>
                <p:nvPr/>
              </p:nvSpPr>
              <p:spPr bwMode="auto">
                <a:xfrm>
                  <a:off x="8782165" y="626268"/>
                  <a:ext cx="74613" cy="76200"/>
                </a:xfrm>
                <a:custGeom>
                  <a:avLst/>
                  <a:gdLst>
                    <a:gd name="T0" fmla="*/ 47 w 47"/>
                    <a:gd name="T1" fmla="*/ 29 h 48"/>
                    <a:gd name="T2" fmla="*/ 40 w 47"/>
                    <a:gd name="T3" fmla="*/ 29 h 48"/>
                    <a:gd name="T4" fmla="*/ 38 w 47"/>
                    <a:gd name="T5" fmla="*/ 35 h 48"/>
                    <a:gd name="T6" fmla="*/ 44 w 47"/>
                    <a:gd name="T7" fmla="*/ 39 h 48"/>
                    <a:gd name="T8" fmla="*/ 38 w 47"/>
                    <a:gd name="T9" fmla="*/ 44 h 48"/>
                    <a:gd name="T10" fmla="*/ 33 w 47"/>
                    <a:gd name="T11" fmla="*/ 40 h 48"/>
                    <a:gd name="T12" fmla="*/ 27 w 47"/>
                    <a:gd name="T13" fmla="*/ 42 h 48"/>
                    <a:gd name="T14" fmla="*/ 27 w 47"/>
                    <a:gd name="T15" fmla="*/ 48 h 48"/>
                    <a:gd name="T16" fmla="*/ 20 w 47"/>
                    <a:gd name="T17" fmla="*/ 48 h 48"/>
                    <a:gd name="T18" fmla="*/ 20 w 47"/>
                    <a:gd name="T19" fmla="*/ 42 h 48"/>
                    <a:gd name="T20" fmla="*/ 15 w 47"/>
                    <a:gd name="T21" fmla="*/ 40 h 48"/>
                    <a:gd name="T22" fmla="*/ 9 w 47"/>
                    <a:gd name="T23" fmla="*/ 44 h 48"/>
                    <a:gd name="T24" fmla="*/ 4 w 47"/>
                    <a:gd name="T25" fmla="*/ 39 h 48"/>
                    <a:gd name="T26" fmla="*/ 9 w 47"/>
                    <a:gd name="T27" fmla="*/ 35 h 48"/>
                    <a:gd name="T28" fmla="*/ 5 w 47"/>
                    <a:gd name="T29" fmla="*/ 29 h 48"/>
                    <a:gd name="T30" fmla="*/ 0 w 47"/>
                    <a:gd name="T31" fmla="*/ 29 h 48"/>
                    <a:gd name="T32" fmla="*/ 0 w 47"/>
                    <a:gd name="T33" fmla="*/ 20 h 48"/>
                    <a:gd name="T34" fmla="*/ 5 w 47"/>
                    <a:gd name="T35" fmla="*/ 20 h 48"/>
                    <a:gd name="T36" fmla="*/ 9 w 47"/>
                    <a:gd name="T37" fmla="*/ 15 h 48"/>
                    <a:gd name="T38" fmla="*/ 4 w 47"/>
                    <a:gd name="T39" fmla="*/ 11 h 48"/>
                    <a:gd name="T40" fmla="*/ 9 w 47"/>
                    <a:gd name="T41" fmla="*/ 6 h 48"/>
                    <a:gd name="T42" fmla="*/ 15 w 47"/>
                    <a:gd name="T43" fmla="*/ 9 h 48"/>
                    <a:gd name="T44" fmla="*/ 20 w 47"/>
                    <a:gd name="T45" fmla="*/ 8 h 48"/>
                    <a:gd name="T46" fmla="*/ 20 w 47"/>
                    <a:gd name="T47" fmla="*/ 0 h 48"/>
                    <a:gd name="T48" fmla="*/ 27 w 47"/>
                    <a:gd name="T49" fmla="*/ 0 h 48"/>
                    <a:gd name="T50" fmla="*/ 27 w 47"/>
                    <a:gd name="T51" fmla="*/ 8 h 48"/>
                    <a:gd name="T52" fmla="*/ 33 w 47"/>
                    <a:gd name="T53" fmla="*/ 9 h 48"/>
                    <a:gd name="T54" fmla="*/ 38 w 47"/>
                    <a:gd name="T55" fmla="*/ 6 h 48"/>
                    <a:gd name="T56" fmla="*/ 44 w 47"/>
                    <a:gd name="T57" fmla="*/ 11 h 48"/>
                    <a:gd name="T58" fmla="*/ 38 w 47"/>
                    <a:gd name="T59" fmla="*/ 15 h 48"/>
                    <a:gd name="T60" fmla="*/ 40 w 47"/>
                    <a:gd name="T61" fmla="*/ 20 h 48"/>
                    <a:gd name="T62" fmla="*/ 47 w 47"/>
                    <a:gd name="T63" fmla="*/ 2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48">
                      <a:moveTo>
                        <a:pt x="47" y="29"/>
                      </a:moveTo>
                      <a:lnTo>
                        <a:pt x="47" y="29"/>
                      </a:lnTo>
                      <a:lnTo>
                        <a:pt x="40" y="29"/>
                      </a:lnTo>
                      <a:lnTo>
                        <a:pt x="40" y="29"/>
                      </a:lnTo>
                      <a:lnTo>
                        <a:pt x="38" y="35"/>
                      </a:lnTo>
                      <a:lnTo>
                        <a:pt x="38" y="35"/>
                      </a:lnTo>
                      <a:lnTo>
                        <a:pt x="44" y="39"/>
                      </a:lnTo>
                      <a:lnTo>
                        <a:pt x="44" y="39"/>
                      </a:lnTo>
                      <a:lnTo>
                        <a:pt x="38" y="44"/>
                      </a:lnTo>
                      <a:lnTo>
                        <a:pt x="38" y="44"/>
                      </a:lnTo>
                      <a:lnTo>
                        <a:pt x="33" y="40"/>
                      </a:lnTo>
                      <a:lnTo>
                        <a:pt x="33" y="40"/>
                      </a:lnTo>
                      <a:lnTo>
                        <a:pt x="27" y="42"/>
                      </a:lnTo>
                      <a:lnTo>
                        <a:pt x="27" y="42"/>
                      </a:lnTo>
                      <a:lnTo>
                        <a:pt x="27" y="48"/>
                      </a:lnTo>
                      <a:lnTo>
                        <a:pt x="27" y="48"/>
                      </a:lnTo>
                      <a:lnTo>
                        <a:pt x="20" y="48"/>
                      </a:lnTo>
                      <a:lnTo>
                        <a:pt x="20" y="48"/>
                      </a:lnTo>
                      <a:lnTo>
                        <a:pt x="20" y="42"/>
                      </a:lnTo>
                      <a:lnTo>
                        <a:pt x="20" y="42"/>
                      </a:lnTo>
                      <a:lnTo>
                        <a:pt x="15" y="40"/>
                      </a:lnTo>
                      <a:lnTo>
                        <a:pt x="15" y="40"/>
                      </a:lnTo>
                      <a:lnTo>
                        <a:pt x="9" y="44"/>
                      </a:lnTo>
                      <a:lnTo>
                        <a:pt x="9" y="44"/>
                      </a:lnTo>
                      <a:lnTo>
                        <a:pt x="4" y="39"/>
                      </a:lnTo>
                      <a:lnTo>
                        <a:pt x="4" y="39"/>
                      </a:lnTo>
                      <a:lnTo>
                        <a:pt x="9" y="35"/>
                      </a:lnTo>
                      <a:lnTo>
                        <a:pt x="9" y="35"/>
                      </a:lnTo>
                      <a:lnTo>
                        <a:pt x="5" y="29"/>
                      </a:lnTo>
                      <a:lnTo>
                        <a:pt x="5" y="29"/>
                      </a:lnTo>
                      <a:lnTo>
                        <a:pt x="0" y="29"/>
                      </a:lnTo>
                      <a:lnTo>
                        <a:pt x="0" y="29"/>
                      </a:lnTo>
                      <a:lnTo>
                        <a:pt x="0" y="20"/>
                      </a:lnTo>
                      <a:lnTo>
                        <a:pt x="0" y="20"/>
                      </a:lnTo>
                      <a:lnTo>
                        <a:pt x="5" y="20"/>
                      </a:lnTo>
                      <a:lnTo>
                        <a:pt x="5" y="20"/>
                      </a:lnTo>
                      <a:lnTo>
                        <a:pt x="9" y="15"/>
                      </a:lnTo>
                      <a:lnTo>
                        <a:pt x="9" y="15"/>
                      </a:lnTo>
                      <a:lnTo>
                        <a:pt x="4" y="11"/>
                      </a:lnTo>
                      <a:lnTo>
                        <a:pt x="4" y="11"/>
                      </a:lnTo>
                      <a:lnTo>
                        <a:pt x="9" y="6"/>
                      </a:lnTo>
                      <a:lnTo>
                        <a:pt x="9" y="6"/>
                      </a:lnTo>
                      <a:lnTo>
                        <a:pt x="15" y="9"/>
                      </a:lnTo>
                      <a:lnTo>
                        <a:pt x="15" y="9"/>
                      </a:lnTo>
                      <a:lnTo>
                        <a:pt x="20" y="8"/>
                      </a:lnTo>
                      <a:lnTo>
                        <a:pt x="20" y="8"/>
                      </a:lnTo>
                      <a:lnTo>
                        <a:pt x="20" y="0"/>
                      </a:lnTo>
                      <a:lnTo>
                        <a:pt x="20" y="0"/>
                      </a:lnTo>
                      <a:lnTo>
                        <a:pt x="27" y="0"/>
                      </a:lnTo>
                      <a:lnTo>
                        <a:pt x="27" y="0"/>
                      </a:lnTo>
                      <a:lnTo>
                        <a:pt x="27" y="8"/>
                      </a:lnTo>
                      <a:lnTo>
                        <a:pt x="27" y="8"/>
                      </a:lnTo>
                      <a:lnTo>
                        <a:pt x="33" y="9"/>
                      </a:lnTo>
                      <a:lnTo>
                        <a:pt x="33" y="9"/>
                      </a:lnTo>
                      <a:lnTo>
                        <a:pt x="38" y="6"/>
                      </a:lnTo>
                      <a:lnTo>
                        <a:pt x="38" y="6"/>
                      </a:lnTo>
                      <a:lnTo>
                        <a:pt x="44" y="11"/>
                      </a:lnTo>
                      <a:lnTo>
                        <a:pt x="44" y="11"/>
                      </a:lnTo>
                      <a:lnTo>
                        <a:pt x="38" y="15"/>
                      </a:lnTo>
                      <a:lnTo>
                        <a:pt x="38" y="15"/>
                      </a:lnTo>
                      <a:lnTo>
                        <a:pt x="40" y="20"/>
                      </a:lnTo>
                      <a:lnTo>
                        <a:pt x="40" y="20"/>
                      </a:lnTo>
                      <a:lnTo>
                        <a:pt x="47" y="20"/>
                      </a:lnTo>
                      <a:lnTo>
                        <a:pt x="47" y="2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grpSp>
        </p:grpSp>
      </p:grpSp>
      <p:grpSp>
        <p:nvGrpSpPr>
          <p:cNvPr id="326" name="Group 325"/>
          <p:cNvGrpSpPr/>
          <p:nvPr/>
        </p:nvGrpSpPr>
        <p:grpSpPr>
          <a:xfrm>
            <a:off x="8278154" y="2374816"/>
            <a:ext cx="2921660" cy="1082646"/>
            <a:chOff x="8278154" y="2374197"/>
            <a:chExt cx="2921660" cy="1082646"/>
          </a:xfrm>
        </p:grpSpPr>
        <p:sp>
          <p:nvSpPr>
            <p:cNvPr id="275" name="Rectangle 313">
              <a:extLst>
                <a:ext uri="{FF2B5EF4-FFF2-40B4-BE49-F238E27FC236}">
                  <a16:creationId xmlns:a16="http://schemas.microsoft.com/office/drawing/2014/main" xmlns="" id="{A5AC18F3-0512-4D3B-96EF-F0A2F6325EA0}"/>
                </a:ext>
              </a:extLst>
            </p:cNvPr>
            <p:cNvSpPr>
              <a:spLocks noChangeArrowheads="1"/>
            </p:cNvSpPr>
            <p:nvPr/>
          </p:nvSpPr>
          <p:spPr bwMode="auto">
            <a:xfrm>
              <a:off x="8709820" y="2616489"/>
              <a:ext cx="2489994" cy="840354"/>
            </a:xfrm>
            <a:prstGeom prst="rect">
              <a:avLst/>
            </a:prstGeom>
            <a:noFill/>
            <a:ln w="6350">
              <a:solidFill>
                <a:srgbClr val="005EB8"/>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91440" bIns="91440"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spcAft>
                  <a:spcPts val="300"/>
                </a:spcAft>
              </a:pPr>
              <a:r>
                <a:rPr lang="en-US" altLang="en-US" sz="900" b="1" dirty="0">
                  <a:solidFill>
                    <a:srgbClr val="005EB8"/>
                  </a:solidFill>
                  <a:latin typeface="+mn-lt"/>
                </a:rPr>
                <a:t>Prioritize security for key architecture patterns</a:t>
              </a:r>
            </a:p>
            <a:p>
              <a:pPr lvl="0">
                <a:spcAft>
                  <a:spcPts val="300"/>
                </a:spcAft>
              </a:pPr>
              <a:r>
                <a:rPr lang="en-US" altLang="en-US" sz="900" dirty="0">
                  <a:latin typeface="+mn-lt"/>
                </a:rPr>
                <a:t>Lift and shift, multi cloud deployment, refactor, hybrid, native cloud development, etc.</a:t>
              </a:r>
              <a:endParaRPr kumimoji="0" lang="en-US" altLang="en-US" sz="900" b="0" i="0" u="none" strike="noStrike" cap="none" normalizeH="0" dirty="0">
                <a:ln>
                  <a:noFill/>
                </a:ln>
                <a:effectLst/>
                <a:latin typeface="+mn-lt"/>
              </a:endParaRPr>
            </a:p>
          </p:txBody>
        </p:sp>
        <p:grpSp>
          <p:nvGrpSpPr>
            <p:cNvPr id="276" name="Group 275">
              <a:extLst>
                <a:ext uri="{FF2B5EF4-FFF2-40B4-BE49-F238E27FC236}">
                  <a16:creationId xmlns:a16="http://schemas.microsoft.com/office/drawing/2014/main" xmlns="" id="{353463AB-75FB-4E78-A111-DB13DD5474C1}"/>
                </a:ext>
              </a:extLst>
            </p:cNvPr>
            <p:cNvGrpSpPr/>
            <p:nvPr/>
          </p:nvGrpSpPr>
          <p:grpSpPr>
            <a:xfrm>
              <a:off x="8278154" y="2374197"/>
              <a:ext cx="585788" cy="585788"/>
              <a:chOff x="8765609" y="2397947"/>
              <a:chExt cx="585788" cy="585788"/>
            </a:xfrm>
          </p:grpSpPr>
          <p:sp>
            <p:nvSpPr>
              <p:cNvPr id="277" name="Freeform 316">
                <a:extLst>
                  <a:ext uri="{FF2B5EF4-FFF2-40B4-BE49-F238E27FC236}">
                    <a16:creationId xmlns:a16="http://schemas.microsoft.com/office/drawing/2014/main" xmlns="" id="{2381F893-8089-4A6B-9787-253F26232EEF}"/>
                  </a:ext>
                </a:extLst>
              </p:cNvPr>
              <p:cNvSpPr>
                <a:spLocks/>
              </p:cNvSpPr>
              <p:nvPr/>
            </p:nvSpPr>
            <p:spPr bwMode="auto">
              <a:xfrm>
                <a:off x="8765609" y="2397947"/>
                <a:ext cx="585788" cy="585788"/>
              </a:xfrm>
              <a:prstGeom prst="ellipse">
                <a:avLst/>
              </a:prstGeom>
              <a:solidFill>
                <a:srgbClr val="005EB8"/>
              </a:solidFill>
              <a:ln>
                <a:noFill/>
              </a:ln>
            </p:spPr>
            <p:txBody>
              <a:bodyPr vert="horz" wrap="square" lIns="91440" tIns="45720" rIns="91440" bIns="45720" numCol="1" anchor="t" anchorCtr="0" compatLnSpc="1">
                <a:prstTxWarp prst="textNoShape">
                  <a:avLst/>
                </a:prstTxWarp>
              </a:bodyPr>
              <a:lstStyle/>
              <a:p>
                <a:endParaRPr lang="en-US" sz="900" dirty="0"/>
              </a:p>
            </p:txBody>
          </p:sp>
          <p:grpSp>
            <p:nvGrpSpPr>
              <p:cNvPr id="278" name="Group 277">
                <a:extLst>
                  <a:ext uri="{FF2B5EF4-FFF2-40B4-BE49-F238E27FC236}">
                    <a16:creationId xmlns:a16="http://schemas.microsoft.com/office/drawing/2014/main" xmlns="" id="{FD985AAD-B892-4985-8FC2-AB841736A0D1}"/>
                  </a:ext>
                </a:extLst>
              </p:cNvPr>
              <p:cNvGrpSpPr/>
              <p:nvPr/>
            </p:nvGrpSpPr>
            <p:grpSpPr>
              <a:xfrm>
                <a:off x="8905309" y="2530504"/>
                <a:ext cx="306388" cy="320674"/>
                <a:chOff x="11557002" y="2527301"/>
                <a:chExt cx="306388" cy="320674"/>
              </a:xfrm>
            </p:grpSpPr>
            <p:sp>
              <p:nvSpPr>
                <p:cNvPr id="279" name="Freeform 409">
                  <a:extLst>
                    <a:ext uri="{FF2B5EF4-FFF2-40B4-BE49-F238E27FC236}">
                      <a16:creationId xmlns:a16="http://schemas.microsoft.com/office/drawing/2014/main" xmlns="" id="{66B57A31-728E-41BC-B7E1-A50B48281101}"/>
                    </a:ext>
                  </a:extLst>
                </p:cNvPr>
                <p:cNvSpPr>
                  <a:spLocks/>
                </p:cNvSpPr>
                <p:nvPr/>
              </p:nvSpPr>
              <p:spPr bwMode="auto">
                <a:xfrm>
                  <a:off x="11557002" y="2527301"/>
                  <a:ext cx="306388" cy="196850"/>
                </a:xfrm>
                <a:custGeom>
                  <a:avLst/>
                  <a:gdLst>
                    <a:gd name="T0" fmla="*/ 170 w 193"/>
                    <a:gd name="T1" fmla="*/ 58 h 124"/>
                    <a:gd name="T2" fmla="*/ 166 w 193"/>
                    <a:gd name="T3" fmla="*/ 53 h 124"/>
                    <a:gd name="T4" fmla="*/ 166 w 193"/>
                    <a:gd name="T5" fmla="*/ 45 h 124"/>
                    <a:gd name="T6" fmla="*/ 161 w 193"/>
                    <a:gd name="T7" fmla="*/ 34 h 124"/>
                    <a:gd name="T8" fmla="*/ 151 w 193"/>
                    <a:gd name="T9" fmla="*/ 25 h 124"/>
                    <a:gd name="T10" fmla="*/ 139 w 193"/>
                    <a:gd name="T11" fmla="*/ 20 h 124"/>
                    <a:gd name="T12" fmla="*/ 131 w 193"/>
                    <a:gd name="T13" fmla="*/ 20 h 124"/>
                    <a:gd name="T14" fmla="*/ 113 w 193"/>
                    <a:gd name="T15" fmla="*/ 24 h 124"/>
                    <a:gd name="T16" fmla="*/ 106 w 193"/>
                    <a:gd name="T17" fmla="*/ 14 h 124"/>
                    <a:gd name="T18" fmla="*/ 84 w 193"/>
                    <a:gd name="T19" fmla="*/ 2 h 124"/>
                    <a:gd name="T20" fmla="*/ 71 w 193"/>
                    <a:gd name="T21" fmla="*/ 0 h 124"/>
                    <a:gd name="T22" fmla="*/ 53 w 193"/>
                    <a:gd name="T23" fmla="*/ 3 h 124"/>
                    <a:gd name="T24" fmla="*/ 38 w 193"/>
                    <a:gd name="T25" fmla="*/ 13 h 124"/>
                    <a:gd name="T26" fmla="*/ 29 w 193"/>
                    <a:gd name="T27" fmla="*/ 27 h 124"/>
                    <a:gd name="T28" fmla="*/ 26 w 193"/>
                    <a:gd name="T29" fmla="*/ 44 h 124"/>
                    <a:gd name="T30" fmla="*/ 26 w 193"/>
                    <a:gd name="T31" fmla="*/ 53 h 124"/>
                    <a:gd name="T32" fmla="*/ 16 w 193"/>
                    <a:gd name="T33" fmla="*/ 58 h 124"/>
                    <a:gd name="T34" fmla="*/ 4 w 193"/>
                    <a:gd name="T35" fmla="*/ 75 h 124"/>
                    <a:gd name="T36" fmla="*/ 2 w 193"/>
                    <a:gd name="T37" fmla="*/ 86 h 124"/>
                    <a:gd name="T38" fmla="*/ 0 w 193"/>
                    <a:gd name="T39" fmla="*/ 91 h 124"/>
                    <a:gd name="T40" fmla="*/ 2 w 193"/>
                    <a:gd name="T41" fmla="*/ 98 h 124"/>
                    <a:gd name="T42" fmla="*/ 7 w 193"/>
                    <a:gd name="T43" fmla="*/ 109 h 124"/>
                    <a:gd name="T44" fmla="*/ 27 w 193"/>
                    <a:gd name="T45" fmla="*/ 122 h 124"/>
                    <a:gd name="T46" fmla="*/ 66 w 193"/>
                    <a:gd name="T47" fmla="*/ 124 h 124"/>
                    <a:gd name="T48" fmla="*/ 130 w 193"/>
                    <a:gd name="T49" fmla="*/ 78 h 124"/>
                    <a:gd name="T50" fmla="*/ 151 w 193"/>
                    <a:gd name="T51" fmla="*/ 124 h 124"/>
                    <a:gd name="T52" fmla="*/ 164 w 193"/>
                    <a:gd name="T53" fmla="*/ 122 h 124"/>
                    <a:gd name="T54" fmla="*/ 184 w 193"/>
                    <a:gd name="T55" fmla="*/ 111 h 124"/>
                    <a:gd name="T56" fmla="*/ 190 w 193"/>
                    <a:gd name="T57" fmla="*/ 102 h 124"/>
                    <a:gd name="T58" fmla="*/ 193 w 193"/>
                    <a:gd name="T59" fmla="*/ 89 h 124"/>
                    <a:gd name="T60" fmla="*/ 192 w 193"/>
                    <a:gd name="T61" fmla="*/ 78 h 124"/>
                    <a:gd name="T62" fmla="*/ 179 w 193"/>
                    <a:gd name="T63" fmla="*/ 62 h 124"/>
                    <a:gd name="T64" fmla="*/ 170 w 193"/>
                    <a:gd name="T65" fmla="*/ 5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3" h="124">
                      <a:moveTo>
                        <a:pt x="170" y="58"/>
                      </a:moveTo>
                      <a:lnTo>
                        <a:pt x="170" y="58"/>
                      </a:lnTo>
                      <a:lnTo>
                        <a:pt x="166" y="55"/>
                      </a:lnTo>
                      <a:lnTo>
                        <a:pt x="166" y="53"/>
                      </a:lnTo>
                      <a:lnTo>
                        <a:pt x="166" y="53"/>
                      </a:lnTo>
                      <a:lnTo>
                        <a:pt x="166" y="45"/>
                      </a:lnTo>
                      <a:lnTo>
                        <a:pt x="164" y="40"/>
                      </a:lnTo>
                      <a:lnTo>
                        <a:pt x="161" y="34"/>
                      </a:lnTo>
                      <a:lnTo>
                        <a:pt x="157" y="29"/>
                      </a:lnTo>
                      <a:lnTo>
                        <a:pt x="151" y="25"/>
                      </a:lnTo>
                      <a:lnTo>
                        <a:pt x="146" y="22"/>
                      </a:lnTo>
                      <a:lnTo>
                        <a:pt x="139" y="20"/>
                      </a:lnTo>
                      <a:lnTo>
                        <a:pt x="131" y="20"/>
                      </a:lnTo>
                      <a:lnTo>
                        <a:pt x="131" y="20"/>
                      </a:lnTo>
                      <a:lnTo>
                        <a:pt x="122" y="20"/>
                      </a:lnTo>
                      <a:lnTo>
                        <a:pt x="113" y="24"/>
                      </a:lnTo>
                      <a:lnTo>
                        <a:pt x="113" y="24"/>
                      </a:lnTo>
                      <a:lnTo>
                        <a:pt x="106" y="14"/>
                      </a:lnTo>
                      <a:lnTo>
                        <a:pt x="97" y="7"/>
                      </a:lnTo>
                      <a:lnTo>
                        <a:pt x="84" y="2"/>
                      </a:lnTo>
                      <a:lnTo>
                        <a:pt x="71" y="0"/>
                      </a:lnTo>
                      <a:lnTo>
                        <a:pt x="71" y="0"/>
                      </a:lnTo>
                      <a:lnTo>
                        <a:pt x="62" y="2"/>
                      </a:lnTo>
                      <a:lnTo>
                        <a:pt x="53" y="3"/>
                      </a:lnTo>
                      <a:lnTo>
                        <a:pt x="46" y="7"/>
                      </a:lnTo>
                      <a:lnTo>
                        <a:pt x="38" y="13"/>
                      </a:lnTo>
                      <a:lnTo>
                        <a:pt x="33" y="20"/>
                      </a:lnTo>
                      <a:lnTo>
                        <a:pt x="29" y="27"/>
                      </a:lnTo>
                      <a:lnTo>
                        <a:pt x="26" y="34"/>
                      </a:lnTo>
                      <a:lnTo>
                        <a:pt x="26" y="44"/>
                      </a:lnTo>
                      <a:lnTo>
                        <a:pt x="26" y="44"/>
                      </a:lnTo>
                      <a:lnTo>
                        <a:pt x="26" y="53"/>
                      </a:lnTo>
                      <a:lnTo>
                        <a:pt x="26" y="53"/>
                      </a:lnTo>
                      <a:lnTo>
                        <a:pt x="16" y="58"/>
                      </a:lnTo>
                      <a:lnTo>
                        <a:pt x="9" y="65"/>
                      </a:lnTo>
                      <a:lnTo>
                        <a:pt x="4" y="75"/>
                      </a:lnTo>
                      <a:lnTo>
                        <a:pt x="2" y="84"/>
                      </a:lnTo>
                      <a:lnTo>
                        <a:pt x="2" y="86"/>
                      </a:lnTo>
                      <a:lnTo>
                        <a:pt x="2" y="86"/>
                      </a:lnTo>
                      <a:lnTo>
                        <a:pt x="0" y="91"/>
                      </a:lnTo>
                      <a:lnTo>
                        <a:pt x="2" y="98"/>
                      </a:lnTo>
                      <a:lnTo>
                        <a:pt x="2" y="98"/>
                      </a:lnTo>
                      <a:lnTo>
                        <a:pt x="4" y="104"/>
                      </a:lnTo>
                      <a:lnTo>
                        <a:pt x="7" y="109"/>
                      </a:lnTo>
                      <a:lnTo>
                        <a:pt x="15" y="118"/>
                      </a:lnTo>
                      <a:lnTo>
                        <a:pt x="27" y="122"/>
                      </a:lnTo>
                      <a:lnTo>
                        <a:pt x="40" y="124"/>
                      </a:lnTo>
                      <a:lnTo>
                        <a:pt x="66" y="124"/>
                      </a:lnTo>
                      <a:lnTo>
                        <a:pt x="66" y="78"/>
                      </a:lnTo>
                      <a:lnTo>
                        <a:pt x="130" y="78"/>
                      </a:lnTo>
                      <a:lnTo>
                        <a:pt x="130" y="124"/>
                      </a:lnTo>
                      <a:lnTo>
                        <a:pt x="151" y="124"/>
                      </a:lnTo>
                      <a:lnTo>
                        <a:pt x="151" y="124"/>
                      </a:lnTo>
                      <a:lnTo>
                        <a:pt x="164" y="122"/>
                      </a:lnTo>
                      <a:lnTo>
                        <a:pt x="175" y="118"/>
                      </a:lnTo>
                      <a:lnTo>
                        <a:pt x="184" y="111"/>
                      </a:lnTo>
                      <a:lnTo>
                        <a:pt x="190" y="102"/>
                      </a:lnTo>
                      <a:lnTo>
                        <a:pt x="190" y="102"/>
                      </a:lnTo>
                      <a:lnTo>
                        <a:pt x="193" y="95"/>
                      </a:lnTo>
                      <a:lnTo>
                        <a:pt x="193" y="89"/>
                      </a:lnTo>
                      <a:lnTo>
                        <a:pt x="193" y="89"/>
                      </a:lnTo>
                      <a:lnTo>
                        <a:pt x="192" y="78"/>
                      </a:lnTo>
                      <a:lnTo>
                        <a:pt x="188" y="69"/>
                      </a:lnTo>
                      <a:lnTo>
                        <a:pt x="179" y="62"/>
                      </a:lnTo>
                      <a:lnTo>
                        <a:pt x="170" y="58"/>
                      </a:lnTo>
                      <a:lnTo>
                        <a:pt x="170"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80" name="Freeform 410">
                  <a:extLst>
                    <a:ext uri="{FF2B5EF4-FFF2-40B4-BE49-F238E27FC236}">
                      <a16:creationId xmlns:a16="http://schemas.microsoft.com/office/drawing/2014/main" xmlns="" id="{98B331A2-634E-450D-9BEA-546B03FE9B2B}"/>
                    </a:ext>
                  </a:extLst>
                </p:cNvPr>
                <p:cNvSpPr>
                  <a:spLocks/>
                </p:cNvSpPr>
                <p:nvPr/>
              </p:nvSpPr>
              <p:spPr bwMode="auto">
                <a:xfrm>
                  <a:off x="11563352" y="2668588"/>
                  <a:ext cx="298450" cy="179387"/>
                </a:xfrm>
                <a:custGeom>
                  <a:avLst/>
                  <a:gdLst>
                    <a:gd name="T0" fmla="*/ 109 w 188"/>
                    <a:gd name="T1" fmla="*/ 59 h 113"/>
                    <a:gd name="T2" fmla="*/ 109 w 188"/>
                    <a:gd name="T3" fmla="*/ 40 h 113"/>
                    <a:gd name="T4" fmla="*/ 116 w 188"/>
                    <a:gd name="T5" fmla="*/ 40 h 113"/>
                    <a:gd name="T6" fmla="*/ 116 w 188"/>
                    <a:gd name="T7" fmla="*/ 0 h 113"/>
                    <a:gd name="T8" fmla="*/ 71 w 188"/>
                    <a:gd name="T9" fmla="*/ 0 h 113"/>
                    <a:gd name="T10" fmla="*/ 71 w 188"/>
                    <a:gd name="T11" fmla="*/ 40 h 113"/>
                    <a:gd name="T12" fmla="*/ 76 w 188"/>
                    <a:gd name="T13" fmla="*/ 40 h 113"/>
                    <a:gd name="T14" fmla="*/ 76 w 188"/>
                    <a:gd name="T15" fmla="*/ 59 h 113"/>
                    <a:gd name="T16" fmla="*/ 0 w 188"/>
                    <a:gd name="T17" fmla="*/ 59 h 113"/>
                    <a:gd name="T18" fmla="*/ 0 w 188"/>
                    <a:gd name="T19" fmla="*/ 66 h 113"/>
                    <a:gd name="T20" fmla="*/ 80 w 188"/>
                    <a:gd name="T21" fmla="*/ 66 h 113"/>
                    <a:gd name="T22" fmla="*/ 84 w 188"/>
                    <a:gd name="T23" fmla="*/ 66 h 113"/>
                    <a:gd name="T24" fmla="*/ 84 w 188"/>
                    <a:gd name="T25" fmla="*/ 40 h 113"/>
                    <a:gd name="T26" fmla="*/ 89 w 188"/>
                    <a:gd name="T27" fmla="*/ 40 h 113"/>
                    <a:gd name="T28" fmla="*/ 89 w 188"/>
                    <a:gd name="T29" fmla="*/ 113 h 113"/>
                    <a:gd name="T30" fmla="*/ 96 w 188"/>
                    <a:gd name="T31" fmla="*/ 113 h 113"/>
                    <a:gd name="T32" fmla="*/ 96 w 188"/>
                    <a:gd name="T33" fmla="*/ 40 h 113"/>
                    <a:gd name="T34" fmla="*/ 102 w 188"/>
                    <a:gd name="T35" fmla="*/ 40 h 113"/>
                    <a:gd name="T36" fmla="*/ 102 w 188"/>
                    <a:gd name="T37" fmla="*/ 66 h 113"/>
                    <a:gd name="T38" fmla="*/ 106 w 188"/>
                    <a:gd name="T39" fmla="*/ 66 h 113"/>
                    <a:gd name="T40" fmla="*/ 188 w 188"/>
                    <a:gd name="T41" fmla="*/ 66 h 113"/>
                    <a:gd name="T42" fmla="*/ 188 w 188"/>
                    <a:gd name="T43" fmla="*/ 59 h 113"/>
                    <a:gd name="T44" fmla="*/ 109 w 188"/>
                    <a:gd name="T45" fmla="*/ 5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8" h="113">
                      <a:moveTo>
                        <a:pt x="109" y="59"/>
                      </a:moveTo>
                      <a:lnTo>
                        <a:pt x="109" y="40"/>
                      </a:lnTo>
                      <a:lnTo>
                        <a:pt x="116" y="40"/>
                      </a:lnTo>
                      <a:lnTo>
                        <a:pt x="116" y="0"/>
                      </a:lnTo>
                      <a:lnTo>
                        <a:pt x="71" y="0"/>
                      </a:lnTo>
                      <a:lnTo>
                        <a:pt x="71" y="40"/>
                      </a:lnTo>
                      <a:lnTo>
                        <a:pt x="76" y="40"/>
                      </a:lnTo>
                      <a:lnTo>
                        <a:pt x="76" y="59"/>
                      </a:lnTo>
                      <a:lnTo>
                        <a:pt x="0" y="59"/>
                      </a:lnTo>
                      <a:lnTo>
                        <a:pt x="0" y="66"/>
                      </a:lnTo>
                      <a:lnTo>
                        <a:pt x="80" y="66"/>
                      </a:lnTo>
                      <a:lnTo>
                        <a:pt x="84" y="66"/>
                      </a:lnTo>
                      <a:lnTo>
                        <a:pt x="84" y="40"/>
                      </a:lnTo>
                      <a:lnTo>
                        <a:pt x="89" y="40"/>
                      </a:lnTo>
                      <a:lnTo>
                        <a:pt x="89" y="113"/>
                      </a:lnTo>
                      <a:lnTo>
                        <a:pt x="96" y="113"/>
                      </a:lnTo>
                      <a:lnTo>
                        <a:pt x="96" y="40"/>
                      </a:lnTo>
                      <a:lnTo>
                        <a:pt x="102" y="40"/>
                      </a:lnTo>
                      <a:lnTo>
                        <a:pt x="102" y="66"/>
                      </a:lnTo>
                      <a:lnTo>
                        <a:pt x="106" y="66"/>
                      </a:lnTo>
                      <a:lnTo>
                        <a:pt x="188" y="66"/>
                      </a:lnTo>
                      <a:lnTo>
                        <a:pt x="188" y="59"/>
                      </a:lnTo>
                      <a:lnTo>
                        <a:pt x="109" y="59"/>
                      </a:lnTo>
                      <a:close/>
                    </a:path>
                  </a:pathLst>
                </a:custGeom>
                <a:solidFill>
                  <a:srgbClr val="FFC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grpSp>
        </p:grpSp>
      </p:grpSp>
      <p:grpSp>
        <p:nvGrpSpPr>
          <p:cNvPr id="325" name="Group 324"/>
          <p:cNvGrpSpPr/>
          <p:nvPr/>
        </p:nvGrpSpPr>
        <p:grpSpPr>
          <a:xfrm>
            <a:off x="8278154" y="3482212"/>
            <a:ext cx="2921660" cy="1178642"/>
            <a:chOff x="8278154" y="3482212"/>
            <a:chExt cx="2921660" cy="1178642"/>
          </a:xfrm>
        </p:grpSpPr>
        <p:sp>
          <p:nvSpPr>
            <p:cNvPr id="281" name="Rectangle 313">
              <a:extLst>
                <a:ext uri="{FF2B5EF4-FFF2-40B4-BE49-F238E27FC236}">
                  <a16:creationId xmlns:a16="http://schemas.microsoft.com/office/drawing/2014/main" xmlns="" id="{F3305C05-5AC6-4949-B6B5-4861B35620B2}"/>
                </a:ext>
              </a:extLst>
            </p:cNvPr>
            <p:cNvSpPr>
              <a:spLocks noChangeArrowheads="1"/>
            </p:cNvSpPr>
            <p:nvPr/>
          </p:nvSpPr>
          <p:spPr bwMode="auto">
            <a:xfrm>
              <a:off x="8709820" y="3724504"/>
              <a:ext cx="2489994" cy="936350"/>
            </a:xfrm>
            <a:prstGeom prst="rect">
              <a:avLst/>
            </a:prstGeom>
            <a:noFill/>
            <a:ln w="6350">
              <a:solidFill>
                <a:srgbClr val="005EB8"/>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91440" bIns="91440"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spcAft>
                  <a:spcPts val="300"/>
                </a:spcAft>
              </a:pPr>
              <a:r>
                <a:rPr lang="en-US" altLang="en-US" sz="900" b="1" dirty="0">
                  <a:solidFill>
                    <a:srgbClr val="005EB8"/>
                  </a:solidFill>
                  <a:latin typeface="+mn-lt"/>
                </a:rPr>
                <a:t>Perform </a:t>
              </a:r>
              <a:r>
                <a:rPr lang="en-US" altLang="en-US" sz="900" b="1" dirty="0" smtClean="0">
                  <a:solidFill>
                    <a:srgbClr val="005EB8"/>
                  </a:solidFill>
                  <a:latin typeface="+mn-lt"/>
                </a:rPr>
                <a:t>and </a:t>
              </a:r>
              <a:r>
                <a:rPr lang="en-US" altLang="en-US" sz="900" b="1" dirty="0">
                  <a:solidFill>
                    <a:srgbClr val="005EB8"/>
                  </a:solidFill>
                  <a:latin typeface="+mn-lt"/>
                </a:rPr>
                <a:t>maintain inventory of cloud services and data</a:t>
              </a:r>
            </a:p>
            <a:p>
              <a:pPr lvl="0">
                <a:spcAft>
                  <a:spcPts val="300"/>
                </a:spcAft>
              </a:pPr>
              <a:r>
                <a:rPr lang="en-US" altLang="en-US" sz="900" dirty="0">
                  <a:latin typeface="+mn-lt"/>
                </a:rPr>
                <a:t>Inventory &amp; visibility of service providers, code, 3rd party tools, open source, applications, libraries</a:t>
              </a:r>
              <a:endParaRPr kumimoji="0" lang="en-US" altLang="en-US" sz="900" b="0" i="0" u="none" strike="noStrike" cap="none" normalizeH="0" dirty="0">
                <a:ln>
                  <a:noFill/>
                </a:ln>
                <a:effectLst/>
                <a:latin typeface="+mn-lt"/>
              </a:endParaRPr>
            </a:p>
          </p:txBody>
        </p:sp>
        <p:grpSp>
          <p:nvGrpSpPr>
            <p:cNvPr id="282" name="Group 281">
              <a:extLst>
                <a:ext uri="{FF2B5EF4-FFF2-40B4-BE49-F238E27FC236}">
                  <a16:creationId xmlns:a16="http://schemas.microsoft.com/office/drawing/2014/main" xmlns="" id="{C5425BCF-7922-47EF-808D-57242D0D6193}"/>
                </a:ext>
              </a:extLst>
            </p:cNvPr>
            <p:cNvGrpSpPr/>
            <p:nvPr/>
          </p:nvGrpSpPr>
          <p:grpSpPr>
            <a:xfrm>
              <a:off x="8278154" y="3482212"/>
              <a:ext cx="585788" cy="585788"/>
              <a:chOff x="8765609" y="3553462"/>
              <a:chExt cx="585788" cy="585788"/>
            </a:xfrm>
          </p:grpSpPr>
          <p:sp>
            <p:nvSpPr>
              <p:cNvPr id="283" name="Freeform 316">
                <a:extLst>
                  <a:ext uri="{FF2B5EF4-FFF2-40B4-BE49-F238E27FC236}">
                    <a16:creationId xmlns:a16="http://schemas.microsoft.com/office/drawing/2014/main" xmlns="" id="{F1E58F41-1D17-441C-B743-F23310A88E38}"/>
                  </a:ext>
                </a:extLst>
              </p:cNvPr>
              <p:cNvSpPr>
                <a:spLocks/>
              </p:cNvSpPr>
              <p:nvPr/>
            </p:nvSpPr>
            <p:spPr bwMode="auto">
              <a:xfrm>
                <a:off x="8765609" y="3553462"/>
                <a:ext cx="585788" cy="585788"/>
              </a:xfrm>
              <a:prstGeom prst="ellipse">
                <a:avLst/>
              </a:prstGeom>
              <a:solidFill>
                <a:srgbClr val="005EB8"/>
              </a:solidFill>
              <a:ln>
                <a:noFill/>
              </a:ln>
            </p:spPr>
            <p:txBody>
              <a:bodyPr vert="horz" wrap="square" lIns="91440" tIns="45720" rIns="91440" bIns="45720" numCol="1" anchor="t" anchorCtr="0" compatLnSpc="1">
                <a:prstTxWarp prst="textNoShape">
                  <a:avLst/>
                </a:prstTxWarp>
              </a:bodyPr>
              <a:lstStyle/>
              <a:p>
                <a:endParaRPr lang="en-US" sz="900" dirty="0"/>
              </a:p>
            </p:txBody>
          </p:sp>
          <p:grpSp>
            <p:nvGrpSpPr>
              <p:cNvPr id="284" name="Group 283">
                <a:extLst>
                  <a:ext uri="{FF2B5EF4-FFF2-40B4-BE49-F238E27FC236}">
                    <a16:creationId xmlns:a16="http://schemas.microsoft.com/office/drawing/2014/main" xmlns="" id="{893D89C4-D5E8-4676-94B3-1777170BB4F2}"/>
                  </a:ext>
                </a:extLst>
              </p:cNvPr>
              <p:cNvGrpSpPr/>
              <p:nvPr/>
            </p:nvGrpSpPr>
            <p:grpSpPr>
              <a:xfrm>
                <a:off x="8905309" y="3702687"/>
                <a:ext cx="306388" cy="287338"/>
                <a:chOff x="11420475" y="3517901"/>
                <a:chExt cx="306388" cy="287338"/>
              </a:xfrm>
            </p:grpSpPr>
            <p:sp>
              <p:nvSpPr>
                <p:cNvPr id="285" name="Freeform 411">
                  <a:extLst>
                    <a:ext uri="{FF2B5EF4-FFF2-40B4-BE49-F238E27FC236}">
                      <a16:creationId xmlns:a16="http://schemas.microsoft.com/office/drawing/2014/main" xmlns="" id="{D8EBAD9A-75B0-40B1-9F31-0BE6744A1E38}"/>
                    </a:ext>
                  </a:extLst>
                </p:cNvPr>
                <p:cNvSpPr>
                  <a:spLocks/>
                </p:cNvSpPr>
                <p:nvPr/>
              </p:nvSpPr>
              <p:spPr bwMode="auto">
                <a:xfrm>
                  <a:off x="11420475" y="3517901"/>
                  <a:ext cx="306388" cy="196850"/>
                </a:xfrm>
                <a:custGeom>
                  <a:avLst/>
                  <a:gdLst>
                    <a:gd name="T0" fmla="*/ 170 w 193"/>
                    <a:gd name="T1" fmla="*/ 56 h 124"/>
                    <a:gd name="T2" fmla="*/ 168 w 193"/>
                    <a:gd name="T3" fmla="*/ 51 h 124"/>
                    <a:gd name="T4" fmla="*/ 166 w 193"/>
                    <a:gd name="T5" fmla="*/ 44 h 124"/>
                    <a:gd name="T6" fmla="*/ 160 w 193"/>
                    <a:gd name="T7" fmla="*/ 33 h 124"/>
                    <a:gd name="T8" fmla="*/ 151 w 193"/>
                    <a:gd name="T9" fmla="*/ 24 h 124"/>
                    <a:gd name="T10" fmla="*/ 139 w 193"/>
                    <a:gd name="T11" fmla="*/ 20 h 124"/>
                    <a:gd name="T12" fmla="*/ 131 w 193"/>
                    <a:gd name="T13" fmla="*/ 18 h 124"/>
                    <a:gd name="T14" fmla="*/ 113 w 193"/>
                    <a:gd name="T15" fmla="*/ 24 h 124"/>
                    <a:gd name="T16" fmla="*/ 106 w 193"/>
                    <a:gd name="T17" fmla="*/ 14 h 124"/>
                    <a:gd name="T18" fmla="*/ 86 w 193"/>
                    <a:gd name="T19" fmla="*/ 2 h 124"/>
                    <a:gd name="T20" fmla="*/ 71 w 193"/>
                    <a:gd name="T21" fmla="*/ 0 h 124"/>
                    <a:gd name="T22" fmla="*/ 53 w 193"/>
                    <a:gd name="T23" fmla="*/ 3 h 124"/>
                    <a:gd name="T24" fmla="*/ 38 w 193"/>
                    <a:gd name="T25" fmla="*/ 13 h 124"/>
                    <a:gd name="T26" fmla="*/ 29 w 193"/>
                    <a:gd name="T27" fmla="*/ 25 h 124"/>
                    <a:gd name="T28" fmla="*/ 25 w 193"/>
                    <a:gd name="T29" fmla="*/ 42 h 124"/>
                    <a:gd name="T30" fmla="*/ 25 w 193"/>
                    <a:gd name="T31" fmla="*/ 53 h 124"/>
                    <a:gd name="T32" fmla="*/ 16 w 193"/>
                    <a:gd name="T33" fmla="*/ 56 h 124"/>
                    <a:gd name="T34" fmla="*/ 3 w 193"/>
                    <a:gd name="T35" fmla="*/ 73 h 124"/>
                    <a:gd name="T36" fmla="*/ 2 w 193"/>
                    <a:gd name="T37" fmla="*/ 84 h 124"/>
                    <a:gd name="T38" fmla="*/ 0 w 193"/>
                    <a:gd name="T39" fmla="*/ 91 h 124"/>
                    <a:gd name="T40" fmla="*/ 2 w 193"/>
                    <a:gd name="T41" fmla="*/ 98 h 124"/>
                    <a:gd name="T42" fmla="*/ 7 w 193"/>
                    <a:gd name="T43" fmla="*/ 109 h 124"/>
                    <a:gd name="T44" fmla="*/ 27 w 193"/>
                    <a:gd name="T45" fmla="*/ 122 h 124"/>
                    <a:gd name="T46" fmla="*/ 47 w 193"/>
                    <a:gd name="T47" fmla="*/ 124 h 124"/>
                    <a:gd name="T48" fmla="*/ 142 w 193"/>
                    <a:gd name="T49" fmla="*/ 77 h 124"/>
                    <a:gd name="T50" fmla="*/ 151 w 193"/>
                    <a:gd name="T51" fmla="*/ 124 h 124"/>
                    <a:gd name="T52" fmla="*/ 164 w 193"/>
                    <a:gd name="T53" fmla="*/ 122 h 124"/>
                    <a:gd name="T54" fmla="*/ 184 w 193"/>
                    <a:gd name="T55" fmla="*/ 111 h 124"/>
                    <a:gd name="T56" fmla="*/ 190 w 193"/>
                    <a:gd name="T57" fmla="*/ 100 h 124"/>
                    <a:gd name="T58" fmla="*/ 193 w 193"/>
                    <a:gd name="T59" fmla="*/ 87 h 124"/>
                    <a:gd name="T60" fmla="*/ 191 w 193"/>
                    <a:gd name="T61" fmla="*/ 77 h 124"/>
                    <a:gd name="T62" fmla="*/ 179 w 193"/>
                    <a:gd name="T63" fmla="*/ 62 h 124"/>
                    <a:gd name="T64" fmla="*/ 170 w 193"/>
                    <a:gd name="T65" fmla="*/ 56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3" h="124">
                      <a:moveTo>
                        <a:pt x="170" y="56"/>
                      </a:moveTo>
                      <a:lnTo>
                        <a:pt x="170" y="56"/>
                      </a:lnTo>
                      <a:lnTo>
                        <a:pt x="168" y="55"/>
                      </a:lnTo>
                      <a:lnTo>
                        <a:pt x="168" y="51"/>
                      </a:lnTo>
                      <a:lnTo>
                        <a:pt x="168" y="51"/>
                      </a:lnTo>
                      <a:lnTo>
                        <a:pt x="166" y="44"/>
                      </a:lnTo>
                      <a:lnTo>
                        <a:pt x="164" y="38"/>
                      </a:lnTo>
                      <a:lnTo>
                        <a:pt x="160" y="33"/>
                      </a:lnTo>
                      <a:lnTo>
                        <a:pt x="157" y="27"/>
                      </a:lnTo>
                      <a:lnTo>
                        <a:pt x="151" y="24"/>
                      </a:lnTo>
                      <a:lnTo>
                        <a:pt x="146" y="22"/>
                      </a:lnTo>
                      <a:lnTo>
                        <a:pt x="139" y="20"/>
                      </a:lnTo>
                      <a:lnTo>
                        <a:pt x="131" y="18"/>
                      </a:lnTo>
                      <a:lnTo>
                        <a:pt x="131" y="18"/>
                      </a:lnTo>
                      <a:lnTo>
                        <a:pt x="122" y="20"/>
                      </a:lnTo>
                      <a:lnTo>
                        <a:pt x="113" y="24"/>
                      </a:lnTo>
                      <a:lnTo>
                        <a:pt x="113" y="24"/>
                      </a:lnTo>
                      <a:lnTo>
                        <a:pt x="106" y="14"/>
                      </a:lnTo>
                      <a:lnTo>
                        <a:pt x="97" y="7"/>
                      </a:lnTo>
                      <a:lnTo>
                        <a:pt x="86" y="2"/>
                      </a:lnTo>
                      <a:lnTo>
                        <a:pt x="71" y="0"/>
                      </a:lnTo>
                      <a:lnTo>
                        <a:pt x="71" y="0"/>
                      </a:lnTo>
                      <a:lnTo>
                        <a:pt x="62" y="0"/>
                      </a:lnTo>
                      <a:lnTo>
                        <a:pt x="53" y="3"/>
                      </a:lnTo>
                      <a:lnTo>
                        <a:pt x="45" y="7"/>
                      </a:lnTo>
                      <a:lnTo>
                        <a:pt x="38" y="13"/>
                      </a:lnTo>
                      <a:lnTo>
                        <a:pt x="33" y="18"/>
                      </a:lnTo>
                      <a:lnTo>
                        <a:pt x="29" y="25"/>
                      </a:lnTo>
                      <a:lnTo>
                        <a:pt x="25" y="33"/>
                      </a:lnTo>
                      <a:lnTo>
                        <a:pt x="25" y="42"/>
                      </a:lnTo>
                      <a:lnTo>
                        <a:pt x="25" y="42"/>
                      </a:lnTo>
                      <a:lnTo>
                        <a:pt x="25" y="53"/>
                      </a:lnTo>
                      <a:lnTo>
                        <a:pt x="25" y="53"/>
                      </a:lnTo>
                      <a:lnTo>
                        <a:pt x="16" y="56"/>
                      </a:lnTo>
                      <a:lnTo>
                        <a:pt x="9" y="64"/>
                      </a:lnTo>
                      <a:lnTo>
                        <a:pt x="3" y="73"/>
                      </a:lnTo>
                      <a:lnTo>
                        <a:pt x="2" y="84"/>
                      </a:lnTo>
                      <a:lnTo>
                        <a:pt x="2" y="84"/>
                      </a:lnTo>
                      <a:lnTo>
                        <a:pt x="2" y="84"/>
                      </a:lnTo>
                      <a:lnTo>
                        <a:pt x="0" y="91"/>
                      </a:lnTo>
                      <a:lnTo>
                        <a:pt x="2" y="98"/>
                      </a:lnTo>
                      <a:lnTo>
                        <a:pt x="2" y="98"/>
                      </a:lnTo>
                      <a:lnTo>
                        <a:pt x="3" y="104"/>
                      </a:lnTo>
                      <a:lnTo>
                        <a:pt x="7" y="109"/>
                      </a:lnTo>
                      <a:lnTo>
                        <a:pt x="14" y="117"/>
                      </a:lnTo>
                      <a:lnTo>
                        <a:pt x="27" y="122"/>
                      </a:lnTo>
                      <a:lnTo>
                        <a:pt x="40" y="124"/>
                      </a:lnTo>
                      <a:lnTo>
                        <a:pt x="47" y="124"/>
                      </a:lnTo>
                      <a:lnTo>
                        <a:pt x="47" y="77"/>
                      </a:lnTo>
                      <a:lnTo>
                        <a:pt x="142" y="77"/>
                      </a:lnTo>
                      <a:lnTo>
                        <a:pt x="142" y="124"/>
                      </a:lnTo>
                      <a:lnTo>
                        <a:pt x="151" y="124"/>
                      </a:lnTo>
                      <a:lnTo>
                        <a:pt x="151" y="124"/>
                      </a:lnTo>
                      <a:lnTo>
                        <a:pt x="164" y="122"/>
                      </a:lnTo>
                      <a:lnTo>
                        <a:pt x="175" y="118"/>
                      </a:lnTo>
                      <a:lnTo>
                        <a:pt x="184" y="111"/>
                      </a:lnTo>
                      <a:lnTo>
                        <a:pt x="190" y="100"/>
                      </a:lnTo>
                      <a:lnTo>
                        <a:pt x="190" y="100"/>
                      </a:lnTo>
                      <a:lnTo>
                        <a:pt x="193" y="95"/>
                      </a:lnTo>
                      <a:lnTo>
                        <a:pt x="193" y="87"/>
                      </a:lnTo>
                      <a:lnTo>
                        <a:pt x="193" y="87"/>
                      </a:lnTo>
                      <a:lnTo>
                        <a:pt x="191" y="77"/>
                      </a:lnTo>
                      <a:lnTo>
                        <a:pt x="188" y="67"/>
                      </a:lnTo>
                      <a:lnTo>
                        <a:pt x="179" y="62"/>
                      </a:lnTo>
                      <a:lnTo>
                        <a:pt x="170" y="56"/>
                      </a:lnTo>
                      <a:lnTo>
                        <a:pt x="170"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86" name="Freeform 412">
                  <a:extLst>
                    <a:ext uri="{FF2B5EF4-FFF2-40B4-BE49-F238E27FC236}">
                      <a16:creationId xmlns:a16="http://schemas.microsoft.com/office/drawing/2014/main" xmlns="" id="{DBD2C95F-BE48-4584-8A45-2EE9784CA33E}"/>
                    </a:ext>
                  </a:extLst>
                </p:cNvPr>
                <p:cNvSpPr>
                  <a:spLocks/>
                </p:cNvSpPr>
                <p:nvPr/>
              </p:nvSpPr>
              <p:spPr bwMode="auto">
                <a:xfrm>
                  <a:off x="11533188" y="3679826"/>
                  <a:ext cx="41275" cy="6350"/>
                </a:xfrm>
                <a:custGeom>
                  <a:avLst/>
                  <a:gdLst>
                    <a:gd name="T0" fmla="*/ 0 w 26"/>
                    <a:gd name="T1" fmla="*/ 0 h 4"/>
                    <a:gd name="T2" fmla="*/ 0 w 26"/>
                    <a:gd name="T3" fmla="*/ 0 h 4"/>
                    <a:gd name="T4" fmla="*/ 0 w 26"/>
                    <a:gd name="T5" fmla="*/ 4 h 4"/>
                    <a:gd name="T6" fmla="*/ 0 w 26"/>
                    <a:gd name="T7" fmla="*/ 4 h 4"/>
                    <a:gd name="T8" fmla="*/ 26 w 26"/>
                    <a:gd name="T9" fmla="*/ 4 h 4"/>
                    <a:gd name="T10" fmla="*/ 26 w 26"/>
                    <a:gd name="T11" fmla="*/ 4 h 4"/>
                    <a:gd name="T12" fmla="*/ 26 w 26"/>
                    <a:gd name="T13" fmla="*/ 0 h 4"/>
                    <a:gd name="T14" fmla="*/ 0 w 26"/>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
                      <a:moveTo>
                        <a:pt x="0" y="0"/>
                      </a:moveTo>
                      <a:lnTo>
                        <a:pt x="0" y="0"/>
                      </a:lnTo>
                      <a:lnTo>
                        <a:pt x="0" y="4"/>
                      </a:lnTo>
                      <a:lnTo>
                        <a:pt x="0" y="4"/>
                      </a:lnTo>
                      <a:lnTo>
                        <a:pt x="26" y="4"/>
                      </a:lnTo>
                      <a:lnTo>
                        <a:pt x="26" y="4"/>
                      </a:lnTo>
                      <a:lnTo>
                        <a:pt x="2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87" name="Freeform 413">
                  <a:extLst>
                    <a:ext uri="{FF2B5EF4-FFF2-40B4-BE49-F238E27FC236}">
                      <a16:creationId xmlns:a16="http://schemas.microsoft.com/office/drawing/2014/main" xmlns="" id="{17DEA6E2-ABCF-4AE0-84DA-1385AB4F4BC9}"/>
                    </a:ext>
                  </a:extLst>
                </p:cNvPr>
                <p:cNvSpPr>
                  <a:spLocks/>
                </p:cNvSpPr>
                <p:nvPr/>
              </p:nvSpPr>
              <p:spPr bwMode="auto">
                <a:xfrm>
                  <a:off x="11533188" y="3697289"/>
                  <a:ext cx="63500" cy="6350"/>
                </a:xfrm>
                <a:custGeom>
                  <a:avLst/>
                  <a:gdLst>
                    <a:gd name="T0" fmla="*/ 0 w 40"/>
                    <a:gd name="T1" fmla="*/ 0 h 4"/>
                    <a:gd name="T2" fmla="*/ 0 w 40"/>
                    <a:gd name="T3" fmla="*/ 0 h 4"/>
                    <a:gd name="T4" fmla="*/ 0 w 40"/>
                    <a:gd name="T5" fmla="*/ 4 h 4"/>
                    <a:gd name="T6" fmla="*/ 0 w 40"/>
                    <a:gd name="T7" fmla="*/ 4 h 4"/>
                    <a:gd name="T8" fmla="*/ 40 w 40"/>
                    <a:gd name="T9" fmla="*/ 4 h 4"/>
                    <a:gd name="T10" fmla="*/ 40 w 40"/>
                    <a:gd name="T11" fmla="*/ 4 h 4"/>
                    <a:gd name="T12" fmla="*/ 40 w 40"/>
                    <a:gd name="T13" fmla="*/ 0 h 4"/>
                    <a:gd name="T14" fmla="*/ 0 w 40"/>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
                      <a:moveTo>
                        <a:pt x="0" y="0"/>
                      </a:moveTo>
                      <a:lnTo>
                        <a:pt x="0" y="0"/>
                      </a:lnTo>
                      <a:lnTo>
                        <a:pt x="0" y="4"/>
                      </a:lnTo>
                      <a:lnTo>
                        <a:pt x="0" y="4"/>
                      </a:lnTo>
                      <a:lnTo>
                        <a:pt x="40" y="4"/>
                      </a:lnTo>
                      <a:lnTo>
                        <a:pt x="40" y="4"/>
                      </a:lnTo>
                      <a:lnTo>
                        <a:pt x="4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88" name="Freeform 414">
                  <a:extLst>
                    <a:ext uri="{FF2B5EF4-FFF2-40B4-BE49-F238E27FC236}">
                      <a16:creationId xmlns:a16="http://schemas.microsoft.com/office/drawing/2014/main" xmlns="" id="{DA76DC55-C11F-41EF-8D65-0745BAE1C152}"/>
                    </a:ext>
                  </a:extLst>
                </p:cNvPr>
                <p:cNvSpPr>
                  <a:spLocks/>
                </p:cNvSpPr>
                <p:nvPr/>
              </p:nvSpPr>
              <p:spPr bwMode="auto">
                <a:xfrm>
                  <a:off x="11533188" y="3711576"/>
                  <a:ext cx="63500" cy="9525"/>
                </a:xfrm>
                <a:custGeom>
                  <a:avLst/>
                  <a:gdLst>
                    <a:gd name="T0" fmla="*/ 0 w 40"/>
                    <a:gd name="T1" fmla="*/ 0 h 6"/>
                    <a:gd name="T2" fmla="*/ 0 w 40"/>
                    <a:gd name="T3" fmla="*/ 0 h 6"/>
                    <a:gd name="T4" fmla="*/ 0 w 40"/>
                    <a:gd name="T5" fmla="*/ 6 h 6"/>
                    <a:gd name="T6" fmla="*/ 0 w 40"/>
                    <a:gd name="T7" fmla="*/ 6 h 6"/>
                    <a:gd name="T8" fmla="*/ 40 w 40"/>
                    <a:gd name="T9" fmla="*/ 6 h 6"/>
                    <a:gd name="T10" fmla="*/ 40 w 40"/>
                    <a:gd name="T11" fmla="*/ 6 h 6"/>
                    <a:gd name="T12" fmla="*/ 40 w 40"/>
                    <a:gd name="T13" fmla="*/ 0 h 6"/>
                    <a:gd name="T14" fmla="*/ 0 w 40"/>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6">
                      <a:moveTo>
                        <a:pt x="0" y="0"/>
                      </a:moveTo>
                      <a:lnTo>
                        <a:pt x="0" y="0"/>
                      </a:lnTo>
                      <a:lnTo>
                        <a:pt x="0" y="6"/>
                      </a:lnTo>
                      <a:lnTo>
                        <a:pt x="0" y="6"/>
                      </a:lnTo>
                      <a:lnTo>
                        <a:pt x="40" y="6"/>
                      </a:lnTo>
                      <a:lnTo>
                        <a:pt x="40" y="6"/>
                      </a:lnTo>
                      <a:lnTo>
                        <a:pt x="4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89" name="Freeform 415">
                  <a:extLst>
                    <a:ext uri="{FF2B5EF4-FFF2-40B4-BE49-F238E27FC236}">
                      <a16:creationId xmlns:a16="http://schemas.microsoft.com/office/drawing/2014/main" xmlns="" id="{96F5414E-4FEA-4006-BB3A-70E1D512775A}"/>
                    </a:ext>
                  </a:extLst>
                </p:cNvPr>
                <p:cNvSpPr>
                  <a:spLocks/>
                </p:cNvSpPr>
                <p:nvPr/>
              </p:nvSpPr>
              <p:spPr bwMode="auto">
                <a:xfrm>
                  <a:off x="11533188" y="3711576"/>
                  <a:ext cx="63500" cy="9525"/>
                </a:xfrm>
                <a:custGeom>
                  <a:avLst/>
                  <a:gdLst>
                    <a:gd name="T0" fmla="*/ 0 w 40"/>
                    <a:gd name="T1" fmla="*/ 0 h 6"/>
                    <a:gd name="T2" fmla="*/ 0 w 40"/>
                    <a:gd name="T3" fmla="*/ 0 h 6"/>
                    <a:gd name="T4" fmla="*/ 0 w 40"/>
                    <a:gd name="T5" fmla="*/ 6 h 6"/>
                    <a:gd name="T6" fmla="*/ 0 w 40"/>
                    <a:gd name="T7" fmla="*/ 6 h 6"/>
                    <a:gd name="T8" fmla="*/ 40 w 40"/>
                    <a:gd name="T9" fmla="*/ 6 h 6"/>
                    <a:gd name="T10" fmla="*/ 40 w 40"/>
                    <a:gd name="T11" fmla="*/ 6 h 6"/>
                    <a:gd name="T12" fmla="*/ 40 w 40"/>
                    <a:gd name="T13" fmla="*/ 0 h 6"/>
                    <a:gd name="T14" fmla="*/ 0 w 40"/>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6">
                      <a:moveTo>
                        <a:pt x="0" y="0"/>
                      </a:moveTo>
                      <a:lnTo>
                        <a:pt x="0" y="0"/>
                      </a:lnTo>
                      <a:lnTo>
                        <a:pt x="0" y="6"/>
                      </a:lnTo>
                      <a:lnTo>
                        <a:pt x="0" y="6"/>
                      </a:lnTo>
                      <a:lnTo>
                        <a:pt x="40" y="6"/>
                      </a:lnTo>
                      <a:lnTo>
                        <a:pt x="40" y="6"/>
                      </a:lnTo>
                      <a:lnTo>
                        <a:pt x="4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90" name="Freeform 416">
                  <a:extLst>
                    <a:ext uri="{FF2B5EF4-FFF2-40B4-BE49-F238E27FC236}">
                      <a16:creationId xmlns:a16="http://schemas.microsoft.com/office/drawing/2014/main" xmlns="" id="{53BBA15E-3622-4F8A-B5B7-BE911F7A0160}"/>
                    </a:ext>
                  </a:extLst>
                </p:cNvPr>
                <p:cNvSpPr>
                  <a:spLocks/>
                </p:cNvSpPr>
                <p:nvPr/>
              </p:nvSpPr>
              <p:spPr bwMode="auto">
                <a:xfrm>
                  <a:off x="11533188" y="3697289"/>
                  <a:ext cx="63500" cy="6350"/>
                </a:xfrm>
                <a:custGeom>
                  <a:avLst/>
                  <a:gdLst>
                    <a:gd name="T0" fmla="*/ 0 w 40"/>
                    <a:gd name="T1" fmla="*/ 0 h 4"/>
                    <a:gd name="T2" fmla="*/ 0 w 40"/>
                    <a:gd name="T3" fmla="*/ 0 h 4"/>
                    <a:gd name="T4" fmla="*/ 0 w 40"/>
                    <a:gd name="T5" fmla="*/ 4 h 4"/>
                    <a:gd name="T6" fmla="*/ 0 w 40"/>
                    <a:gd name="T7" fmla="*/ 4 h 4"/>
                    <a:gd name="T8" fmla="*/ 40 w 40"/>
                    <a:gd name="T9" fmla="*/ 4 h 4"/>
                    <a:gd name="T10" fmla="*/ 40 w 40"/>
                    <a:gd name="T11" fmla="*/ 4 h 4"/>
                    <a:gd name="T12" fmla="*/ 40 w 40"/>
                    <a:gd name="T13" fmla="*/ 0 h 4"/>
                    <a:gd name="T14" fmla="*/ 0 w 40"/>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
                      <a:moveTo>
                        <a:pt x="0" y="0"/>
                      </a:moveTo>
                      <a:lnTo>
                        <a:pt x="0" y="0"/>
                      </a:lnTo>
                      <a:lnTo>
                        <a:pt x="0" y="4"/>
                      </a:lnTo>
                      <a:lnTo>
                        <a:pt x="0" y="4"/>
                      </a:lnTo>
                      <a:lnTo>
                        <a:pt x="40" y="4"/>
                      </a:lnTo>
                      <a:lnTo>
                        <a:pt x="40" y="4"/>
                      </a:lnTo>
                      <a:lnTo>
                        <a:pt x="4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91" name="Freeform 417">
                  <a:extLst>
                    <a:ext uri="{FF2B5EF4-FFF2-40B4-BE49-F238E27FC236}">
                      <a16:creationId xmlns:a16="http://schemas.microsoft.com/office/drawing/2014/main" xmlns="" id="{2410D6D5-5A57-410E-A74F-9DB5586C4F0B}"/>
                    </a:ext>
                  </a:extLst>
                </p:cNvPr>
                <p:cNvSpPr>
                  <a:spLocks/>
                </p:cNvSpPr>
                <p:nvPr/>
              </p:nvSpPr>
              <p:spPr bwMode="auto">
                <a:xfrm>
                  <a:off x="11533188" y="3679826"/>
                  <a:ext cx="41275" cy="6350"/>
                </a:xfrm>
                <a:custGeom>
                  <a:avLst/>
                  <a:gdLst>
                    <a:gd name="T0" fmla="*/ 0 w 26"/>
                    <a:gd name="T1" fmla="*/ 0 h 4"/>
                    <a:gd name="T2" fmla="*/ 0 w 26"/>
                    <a:gd name="T3" fmla="*/ 0 h 4"/>
                    <a:gd name="T4" fmla="*/ 0 w 26"/>
                    <a:gd name="T5" fmla="*/ 4 h 4"/>
                    <a:gd name="T6" fmla="*/ 0 w 26"/>
                    <a:gd name="T7" fmla="*/ 4 h 4"/>
                    <a:gd name="T8" fmla="*/ 26 w 26"/>
                    <a:gd name="T9" fmla="*/ 4 h 4"/>
                    <a:gd name="T10" fmla="*/ 26 w 26"/>
                    <a:gd name="T11" fmla="*/ 4 h 4"/>
                    <a:gd name="T12" fmla="*/ 26 w 26"/>
                    <a:gd name="T13" fmla="*/ 0 h 4"/>
                    <a:gd name="T14" fmla="*/ 0 w 26"/>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
                      <a:moveTo>
                        <a:pt x="0" y="0"/>
                      </a:moveTo>
                      <a:lnTo>
                        <a:pt x="0" y="0"/>
                      </a:lnTo>
                      <a:lnTo>
                        <a:pt x="0" y="4"/>
                      </a:lnTo>
                      <a:lnTo>
                        <a:pt x="0" y="4"/>
                      </a:lnTo>
                      <a:lnTo>
                        <a:pt x="26" y="4"/>
                      </a:lnTo>
                      <a:lnTo>
                        <a:pt x="26" y="4"/>
                      </a:lnTo>
                      <a:lnTo>
                        <a:pt x="2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92" name="Freeform 418">
                  <a:extLst>
                    <a:ext uri="{FF2B5EF4-FFF2-40B4-BE49-F238E27FC236}">
                      <a16:creationId xmlns:a16="http://schemas.microsoft.com/office/drawing/2014/main" xmlns="" id="{2D442567-018D-4661-9062-7E5042066BBD}"/>
                    </a:ext>
                  </a:extLst>
                </p:cNvPr>
                <p:cNvSpPr>
                  <a:spLocks/>
                </p:cNvSpPr>
                <p:nvPr/>
              </p:nvSpPr>
              <p:spPr bwMode="auto">
                <a:xfrm>
                  <a:off x="11533188" y="3711576"/>
                  <a:ext cx="63500" cy="9525"/>
                </a:xfrm>
                <a:custGeom>
                  <a:avLst/>
                  <a:gdLst>
                    <a:gd name="T0" fmla="*/ 0 w 40"/>
                    <a:gd name="T1" fmla="*/ 0 h 6"/>
                    <a:gd name="T2" fmla="*/ 0 w 40"/>
                    <a:gd name="T3" fmla="*/ 0 h 6"/>
                    <a:gd name="T4" fmla="*/ 0 w 40"/>
                    <a:gd name="T5" fmla="*/ 6 h 6"/>
                    <a:gd name="T6" fmla="*/ 0 w 40"/>
                    <a:gd name="T7" fmla="*/ 6 h 6"/>
                    <a:gd name="T8" fmla="*/ 40 w 40"/>
                    <a:gd name="T9" fmla="*/ 6 h 6"/>
                    <a:gd name="T10" fmla="*/ 40 w 40"/>
                    <a:gd name="T11" fmla="*/ 6 h 6"/>
                    <a:gd name="T12" fmla="*/ 40 w 40"/>
                    <a:gd name="T13" fmla="*/ 0 h 6"/>
                    <a:gd name="T14" fmla="*/ 0 w 40"/>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6">
                      <a:moveTo>
                        <a:pt x="0" y="0"/>
                      </a:moveTo>
                      <a:lnTo>
                        <a:pt x="0" y="0"/>
                      </a:lnTo>
                      <a:lnTo>
                        <a:pt x="0" y="6"/>
                      </a:lnTo>
                      <a:lnTo>
                        <a:pt x="0" y="6"/>
                      </a:lnTo>
                      <a:lnTo>
                        <a:pt x="40" y="6"/>
                      </a:lnTo>
                      <a:lnTo>
                        <a:pt x="40" y="6"/>
                      </a:lnTo>
                      <a:lnTo>
                        <a:pt x="4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93" name="Freeform 419">
                  <a:extLst>
                    <a:ext uri="{FF2B5EF4-FFF2-40B4-BE49-F238E27FC236}">
                      <a16:creationId xmlns:a16="http://schemas.microsoft.com/office/drawing/2014/main" xmlns="" id="{850B4420-B174-4B65-A349-F58A37FB0592}"/>
                    </a:ext>
                  </a:extLst>
                </p:cNvPr>
                <p:cNvSpPr>
                  <a:spLocks/>
                </p:cNvSpPr>
                <p:nvPr/>
              </p:nvSpPr>
              <p:spPr bwMode="auto">
                <a:xfrm>
                  <a:off x="11533188" y="3697289"/>
                  <a:ext cx="63500" cy="6350"/>
                </a:xfrm>
                <a:custGeom>
                  <a:avLst/>
                  <a:gdLst>
                    <a:gd name="T0" fmla="*/ 0 w 40"/>
                    <a:gd name="T1" fmla="*/ 0 h 4"/>
                    <a:gd name="T2" fmla="*/ 0 w 40"/>
                    <a:gd name="T3" fmla="*/ 0 h 4"/>
                    <a:gd name="T4" fmla="*/ 0 w 40"/>
                    <a:gd name="T5" fmla="*/ 4 h 4"/>
                    <a:gd name="T6" fmla="*/ 0 w 40"/>
                    <a:gd name="T7" fmla="*/ 4 h 4"/>
                    <a:gd name="T8" fmla="*/ 40 w 40"/>
                    <a:gd name="T9" fmla="*/ 4 h 4"/>
                    <a:gd name="T10" fmla="*/ 40 w 40"/>
                    <a:gd name="T11" fmla="*/ 4 h 4"/>
                    <a:gd name="T12" fmla="*/ 40 w 40"/>
                    <a:gd name="T13" fmla="*/ 0 h 4"/>
                    <a:gd name="T14" fmla="*/ 0 w 40"/>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
                      <a:moveTo>
                        <a:pt x="0" y="0"/>
                      </a:moveTo>
                      <a:lnTo>
                        <a:pt x="0" y="0"/>
                      </a:lnTo>
                      <a:lnTo>
                        <a:pt x="0" y="4"/>
                      </a:lnTo>
                      <a:lnTo>
                        <a:pt x="0" y="4"/>
                      </a:lnTo>
                      <a:lnTo>
                        <a:pt x="40" y="4"/>
                      </a:lnTo>
                      <a:lnTo>
                        <a:pt x="40" y="4"/>
                      </a:lnTo>
                      <a:lnTo>
                        <a:pt x="4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94" name="Freeform 420">
                  <a:extLst>
                    <a:ext uri="{FF2B5EF4-FFF2-40B4-BE49-F238E27FC236}">
                      <a16:creationId xmlns:a16="http://schemas.microsoft.com/office/drawing/2014/main" xmlns="" id="{55F85D76-CBB5-4D64-B86E-15BF5AB72D3C}"/>
                    </a:ext>
                  </a:extLst>
                </p:cNvPr>
                <p:cNvSpPr>
                  <a:spLocks/>
                </p:cNvSpPr>
                <p:nvPr/>
              </p:nvSpPr>
              <p:spPr bwMode="auto">
                <a:xfrm>
                  <a:off x="11533188" y="3679826"/>
                  <a:ext cx="41275" cy="6350"/>
                </a:xfrm>
                <a:custGeom>
                  <a:avLst/>
                  <a:gdLst>
                    <a:gd name="T0" fmla="*/ 0 w 26"/>
                    <a:gd name="T1" fmla="*/ 0 h 4"/>
                    <a:gd name="T2" fmla="*/ 0 w 26"/>
                    <a:gd name="T3" fmla="*/ 0 h 4"/>
                    <a:gd name="T4" fmla="*/ 0 w 26"/>
                    <a:gd name="T5" fmla="*/ 4 h 4"/>
                    <a:gd name="T6" fmla="*/ 0 w 26"/>
                    <a:gd name="T7" fmla="*/ 4 h 4"/>
                    <a:gd name="T8" fmla="*/ 26 w 26"/>
                    <a:gd name="T9" fmla="*/ 4 h 4"/>
                    <a:gd name="T10" fmla="*/ 26 w 26"/>
                    <a:gd name="T11" fmla="*/ 4 h 4"/>
                    <a:gd name="T12" fmla="*/ 26 w 26"/>
                    <a:gd name="T13" fmla="*/ 0 h 4"/>
                    <a:gd name="T14" fmla="*/ 0 w 26"/>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
                      <a:moveTo>
                        <a:pt x="0" y="0"/>
                      </a:moveTo>
                      <a:lnTo>
                        <a:pt x="0" y="0"/>
                      </a:lnTo>
                      <a:lnTo>
                        <a:pt x="0" y="4"/>
                      </a:lnTo>
                      <a:lnTo>
                        <a:pt x="0" y="4"/>
                      </a:lnTo>
                      <a:lnTo>
                        <a:pt x="26" y="4"/>
                      </a:lnTo>
                      <a:lnTo>
                        <a:pt x="26" y="4"/>
                      </a:lnTo>
                      <a:lnTo>
                        <a:pt x="2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95" name="Freeform 421">
                  <a:extLst>
                    <a:ext uri="{FF2B5EF4-FFF2-40B4-BE49-F238E27FC236}">
                      <a16:creationId xmlns:a16="http://schemas.microsoft.com/office/drawing/2014/main" xmlns="" id="{71D2A327-7CE8-4CC2-B009-E9A7C984F8B0}"/>
                    </a:ext>
                  </a:extLst>
                </p:cNvPr>
                <p:cNvSpPr>
                  <a:spLocks/>
                </p:cNvSpPr>
                <p:nvPr/>
              </p:nvSpPr>
              <p:spPr bwMode="auto">
                <a:xfrm>
                  <a:off x="11509375" y="3654426"/>
                  <a:ext cx="119063" cy="120650"/>
                </a:xfrm>
                <a:custGeom>
                  <a:avLst/>
                  <a:gdLst>
                    <a:gd name="T0" fmla="*/ 0 w 75"/>
                    <a:gd name="T1" fmla="*/ 0 h 76"/>
                    <a:gd name="T2" fmla="*/ 0 w 75"/>
                    <a:gd name="T3" fmla="*/ 76 h 76"/>
                    <a:gd name="T4" fmla="*/ 35 w 75"/>
                    <a:gd name="T5" fmla="*/ 76 h 76"/>
                    <a:gd name="T6" fmla="*/ 35 w 75"/>
                    <a:gd name="T7" fmla="*/ 73 h 76"/>
                    <a:gd name="T8" fmla="*/ 4 w 75"/>
                    <a:gd name="T9" fmla="*/ 73 h 76"/>
                    <a:gd name="T10" fmla="*/ 4 w 75"/>
                    <a:gd name="T11" fmla="*/ 5 h 76"/>
                    <a:gd name="T12" fmla="*/ 70 w 75"/>
                    <a:gd name="T13" fmla="*/ 5 h 76"/>
                    <a:gd name="T14" fmla="*/ 70 w 75"/>
                    <a:gd name="T15" fmla="*/ 42 h 76"/>
                    <a:gd name="T16" fmla="*/ 75 w 75"/>
                    <a:gd name="T17" fmla="*/ 42 h 76"/>
                    <a:gd name="T18" fmla="*/ 75 w 75"/>
                    <a:gd name="T19" fmla="*/ 0 h 76"/>
                    <a:gd name="T20" fmla="*/ 0 w 75"/>
                    <a:gd name="T2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6">
                      <a:moveTo>
                        <a:pt x="0" y="0"/>
                      </a:moveTo>
                      <a:lnTo>
                        <a:pt x="0" y="76"/>
                      </a:lnTo>
                      <a:lnTo>
                        <a:pt x="35" y="76"/>
                      </a:lnTo>
                      <a:lnTo>
                        <a:pt x="35" y="73"/>
                      </a:lnTo>
                      <a:lnTo>
                        <a:pt x="4" y="73"/>
                      </a:lnTo>
                      <a:lnTo>
                        <a:pt x="4" y="5"/>
                      </a:lnTo>
                      <a:lnTo>
                        <a:pt x="70" y="5"/>
                      </a:lnTo>
                      <a:lnTo>
                        <a:pt x="70" y="42"/>
                      </a:lnTo>
                      <a:lnTo>
                        <a:pt x="75" y="42"/>
                      </a:lnTo>
                      <a:lnTo>
                        <a:pt x="75"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96" name="Freeform 422">
                  <a:extLst>
                    <a:ext uri="{FF2B5EF4-FFF2-40B4-BE49-F238E27FC236}">
                      <a16:creationId xmlns:a16="http://schemas.microsoft.com/office/drawing/2014/main" xmlns="" id="{F009690D-6308-47CF-A0D0-92BF57E5CA30}"/>
                    </a:ext>
                  </a:extLst>
                </p:cNvPr>
                <p:cNvSpPr>
                  <a:spLocks noEditPoints="1"/>
                </p:cNvSpPr>
                <p:nvPr/>
              </p:nvSpPr>
              <p:spPr bwMode="auto">
                <a:xfrm>
                  <a:off x="11574463" y="3725864"/>
                  <a:ext cx="74613" cy="79375"/>
                </a:xfrm>
                <a:custGeom>
                  <a:avLst/>
                  <a:gdLst>
                    <a:gd name="T0" fmla="*/ 45 w 47"/>
                    <a:gd name="T1" fmla="*/ 35 h 50"/>
                    <a:gd name="T2" fmla="*/ 47 w 47"/>
                    <a:gd name="T3" fmla="*/ 29 h 50"/>
                    <a:gd name="T4" fmla="*/ 43 w 47"/>
                    <a:gd name="T5" fmla="*/ 28 h 50"/>
                    <a:gd name="T6" fmla="*/ 43 w 47"/>
                    <a:gd name="T7" fmla="*/ 24 h 50"/>
                    <a:gd name="T8" fmla="*/ 47 w 47"/>
                    <a:gd name="T9" fmla="*/ 20 h 50"/>
                    <a:gd name="T10" fmla="*/ 45 w 47"/>
                    <a:gd name="T11" fmla="*/ 15 h 50"/>
                    <a:gd name="T12" fmla="*/ 40 w 47"/>
                    <a:gd name="T13" fmla="*/ 15 h 50"/>
                    <a:gd name="T14" fmla="*/ 38 w 47"/>
                    <a:gd name="T15" fmla="*/ 13 h 50"/>
                    <a:gd name="T16" fmla="*/ 40 w 47"/>
                    <a:gd name="T17" fmla="*/ 8 h 50"/>
                    <a:gd name="T18" fmla="*/ 36 w 47"/>
                    <a:gd name="T19" fmla="*/ 4 h 50"/>
                    <a:gd name="T20" fmla="*/ 29 w 47"/>
                    <a:gd name="T21" fmla="*/ 6 h 50"/>
                    <a:gd name="T22" fmla="*/ 27 w 47"/>
                    <a:gd name="T23" fmla="*/ 6 h 50"/>
                    <a:gd name="T24" fmla="*/ 27 w 47"/>
                    <a:gd name="T25" fmla="*/ 0 h 50"/>
                    <a:gd name="T26" fmla="*/ 20 w 47"/>
                    <a:gd name="T27" fmla="*/ 0 h 50"/>
                    <a:gd name="T28" fmla="*/ 20 w 47"/>
                    <a:gd name="T29" fmla="*/ 6 h 50"/>
                    <a:gd name="T30" fmla="*/ 16 w 47"/>
                    <a:gd name="T31" fmla="*/ 8 h 50"/>
                    <a:gd name="T32" fmla="*/ 11 w 47"/>
                    <a:gd name="T33" fmla="*/ 4 h 50"/>
                    <a:gd name="T34" fmla="*/ 7 w 47"/>
                    <a:gd name="T35" fmla="*/ 8 h 50"/>
                    <a:gd name="T36" fmla="*/ 9 w 47"/>
                    <a:gd name="T37" fmla="*/ 13 h 50"/>
                    <a:gd name="T38" fmla="*/ 7 w 47"/>
                    <a:gd name="T39" fmla="*/ 15 h 50"/>
                    <a:gd name="T40" fmla="*/ 1 w 47"/>
                    <a:gd name="T41" fmla="*/ 15 h 50"/>
                    <a:gd name="T42" fmla="*/ 0 w 47"/>
                    <a:gd name="T43" fmla="*/ 20 h 50"/>
                    <a:gd name="T44" fmla="*/ 3 w 47"/>
                    <a:gd name="T45" fmla="*/ 24 h 50"/>
                    <a:gd name="T46" fmla="*/ 3 w 47"/>
                    <a:gd name="T47" fmla="*/ 28 h 50"/>
                    <a:gd name="T48" fmla="*/ 0 w 47"/>
                    <a:gd name="T49" fmla="*/ 31 h 50"/>
                    <a:gd name="T50" fmla="*/ 1 w 47"/>
                    <a:gd name="T51" fmla="*/ 35 h 50"/>
                    <a:gd name="T52" fmla="*/ 7 w 47"/>
                    <a:gd name="T53" fmla="*/ 35 h 50"/>
                    <a:gd name="T54" fmla="*/ 9 w 47"/>
                    <a:gd name="T55" fmla="*/ 39 h 50"/>
                    <a:gd name="T56" fmla="*/ 7 w 47"/>
                    <a:gd name="T57" fmla="*/ 44 h 50"/>
                    <a:gd name="T58" fmla="*/ 11 w 47"/>
                    <a:gd name="T59" fmla="*/ 48 h 50"/>
                    <a:gd name="T60" fmla="*/ 18 w 47"/>
                    <a:gd name="T61" fmla="*/ 44 h 50"/>
                    <a:gd name="T62" fmla="*/ 20 w 47"/>
                    <a:gd name="T63" fmla="*/ 44 h 50"/>
                    <a:gd name="T64" fmla="*/ 20 w 47"/>
                    <a:gd name="T65" fmla="*/ 50 h 50"/>
                    <a:gd name="T66" fmla="*/ 27 w 47"/>
                    <a:gd name="T67" fmla="*/ 50 h 50"/>
                    <a:gd name="T68" fmla="*/ 27 w 47"/>
                    <a:gd name="T69" fmla="*/ 44 h 50"/>
                    <a:gd name="T70" fmla="*/ 31 w 47"/>
                    <a:gd name="T71" fmla="*/ 44 h 50"/>
                    <a:gd name="T72" fmla="*/ 36 w 47"/>
                    <a:gd name="T73" fmla="*/ 48 h 50"/>
                    <a:gd name="T74" fmla="*/ 40 w 47"/>
                    <a:gd name="T75" fmla="*/ 44 h 50"/>
                    <a:gd name="T76" fmla="*/ 38 w 47"/>
                    <a:gd name="T77" fmla="*/ 39 h 50"/>
                    <a:gd name="T78" fmla="*/ 45 w 47"/>
                    <a:gd name="T79" fmla="*/ 35 h 50"/>
                    <a:gd name="T80" fmla="*/ 18 w 47"/>
                    <a:gd name="T81" fmla="*/ 40 h 50"/>
                    <a:gd name="T82" fmla="*/ 9 w 47"/>
                    <a:gd name="T83" fmla="*/ 33 h 50"/>
                    <a:gd name="T84" fmla="*/ 9 w 47"/>
                    <a:gd name="T85" fmla="*/ 20 h 50"/>
                    <a:gd name="T86" fmla="*/ 11 w 47"/>
                    <a:gd name="T87" fmla="*/ 15 h 50"/>
                    <a:gd name="T88" fmla="*/ 21 w 47"/>
                    <a:gd name="T89" fmla="*/ 9 h 50"/>
                    <a:gd name="T90" fmla="*/ 29 w 47"/>
                    <a:gd name="T91" fmla="*/ 9 h 50"/>
                    <a:gd name="T92" fmla="*/ 38 w 47"/>
                    <a:gd name="T93" fmla="*/ 19 h 50"/>
                    <a:gd name="T94" fmla="*/ 38 w 47"/>
                    <a:gd name="T95" fmla="*/ 29 h 50"/>
                    <a:gd name="T96" fmla="*/ 36 w 47"/>
                    <a:gd name="T97" fmla="*/ 35 h 50"/>
                    <a:gd name="T98" fmla="*/ 25 w 47"/>
                    <a:gd name="T99" fmla="*/ 4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7" h="50">
                      <a:moveTo>
                        <a:pt x="45" y="35"/>
                      </a:moveTo>
                      <a:lnTo>
                        <a:pt x="45" y="35"/>
                      </a:lnTo>
                      <a:lnTo>
                        <a:pt x="47" y="29"/>
                      </a:lnTo>
                      <a:lnTo>
                        <a:pt x="47" y="29"/>
                      </a:lnTo>
                      <a:lnTo>
                        <a:pt x="43" y="28"/>
                      </a:lnTo>
                      <a:lnTo>
                        <a:pt x="43" y="28"/>
                      </a:lnTo>
                      <a:lnTo>
                        <a:pt x="43" y="24"/>
                      </a:lnTo>
                      <a:lnTo>
                        <a:pt x="43" y="24"/>
                      </a:lnTo>
                      <a:lnTo>
                        <a:pt x="47" y="20"/>
                      </a:lnTo>
                      <a:lnTo>
                        <a:pt x="47" y="20"/>
                      </a:lnTo>
                      <a:lnTo>
                        <a:pt x="45" y="15"/>
                      </a:lnTo>
                      <a:lnTo>
                        <a:pt x="45" y="15"/>
                      </a:lnTo>
                      <a:lnTo>
                        <a:pt x="40" y="15"/>
                      </a:lnTo>
                      <a:lnTo>
                        <a:pt x="40" y="15"/>
                      </a:lnTo>
                      <a:lnTo>
                        <a:pt x="38" y="13"/>
                      </a:lnTo>
                      <a:lnTo>
                        <a:pt x="38" y="13"/>
                      </a:lnTo>
                      <a:lnTo>
                        <a:pt x="40" y="8"/>
                      </a:lnTo>
                      <a:lnTo>
                        <a:pt x="40" y="8"/>
                      </a:lnTo>
                      <a:lnTo>
                        <a:pt x="36" y="4"/>
                      </a:lnTo>
                      <a:lnTo>
                        <a:pt x="36" y="4"/>
                      </a:lnTo>
                      <a:lnTo>
                        <a:pt x="31" y="8"/>
                      </a:lnTo>
                      <a:lnTo>
                        <a:pt x="29" y="6"/>
                      </a:lnTo>
                      <a:lnTo>
                        <a:pt x="27" y="6"/>
                      </a:lnTo>
                      <a:lnTo>
                        <a:pt x="27" y="6"/>
                      </a:lnTo>
                      <a:lnTo>
                        <a:pt x="27" y="0"/>
                      </a:lnTo>
                      <a:lnTo>
                        <a:pt x="27" y="0"/>
                      </a:lnTo>
                      <a:lnTo>
                        <a:pt x="20" y="0"/>
                      </a:lnTo>
                      <a:lnTo>
                        <a:pt x="20" y="0"/>
                      </a:lnTo>
                      <a:lnTo>
                        <a:pt x="20" y="6"/>
                      </a:lnTo>
                      <a:lnTo>
                        <a:pt x="20" y="6"/>
                      </a:lnTo>
                      <a:lnTo>
                        <a:pt x="16" y="8"/>
                      </a:lnTo>
                      <a:lnTo>
                        <a:pt x="16" y="8"/>
                      </a:lnTo>
                      <a:lnTo>
                        <a:pt x="11" y="4"/>
                      </a:lnTo>
                      <a:lnTo>
                        <a:pt x="11" y="4"/>
                      </a:lnTo>
                      <a:lnTo>
                        <a:pt x="7" y="8"/>
                      </a:lnTo>
                      <a:lnTo>
                        <a:pt x="7" y="8"/>
                      </a:lnTo>
                      <a:lnTo>
                        <a:pt x="9" y="13"/>
                      </a:lnTo>
                      <a:lnTo>
                        <a:pt x="9" y="13"/>
                      </a:lnTo>
                      <a:lnTo>
                        <a:pt x="7" y="15"/>
                      </a:lnTo>
                      <a:lnTo>
                        <a:pt x="7" y="15"/>
                      </a:lnTo>
                      <a:lnTo>
                        <a:pt x="1" y="15"/>
                      </a:lnTo>
                      <a:lnTo>
                        <a:pt x="1" y="15"/>
                      </a:lnTo>
                      <a:lnTo>
                        <a:pt x="0" y="20"/>
                      </a:lnTo>
                      <a:lnTo>
                        <a:pt x="0" y="20"/>
                      </a:lnTo>
                      <a:lnTo>
                        <a:pt x="3" y="24"/>
                      </a:lnTo>
                      <a:lnTo>
                        <a:pt x="3" y="24"/>
                      </a:lnTo>
                      <a:lnTo>
                        <a:pt x="3" y="28"/>
                      </a:lnTo>
                      <a:lnTo>
                        <a:pt x="3" y="28"/>
                      </a:lnTo>
                      <a:lnTo>
                        <a:pt x="0" y="31"/>
                      </a:lnTo>
                      <a:lnTo>
                        <a:pt x="0" y="31"/>
                      </a:lnTo>
                      <a:lnTo>
                        <a:pt x="1" y="35"/>
                      </a:lnTo>
                      <a:lnTo>
                        <a:pt x="1" y="35"/>
                      </a:lnTo>
                      <a:lnTo>
                        <a:pt x="7" y="35"/>
                      </a:lnTo>
                      <a:lnTo>
                        <a:pt x="7" y="35"/>
                      </a:lnTo>
                      <a:lnTo>
                        <a:pt x="9" y="39"/>
                      </a:lnTo>
                      <a:lnTo>
                        <a:pt x="9" y="39"/>
                      </a:lnTo>
                      <a:lnTo>
                        <a:pt x="7" y="44"/>
                      </a:lnTo>
                      <a:lnTo>
                        <a:pt x="7" y="44"/>
                      </a:lnTo>
                      <a:lnTo>
                        <a:pt x="11" y="48"/>
                      </a:lnTo>
                      <a:lnTo>
                        <a:pt x="11" y="48"/>
                      </a:lnTo>
                      <a:lnTo>
                        <a:pt x="16" y="44"/>
                      </a:lnTo>
                      <a:lnTo>
                        <a:pt x="18" y="44"/>
                      </a:lnTo>
                      <a:lnTo>
                        <a:pt x="20" y="44"/>
                      </a:lnTo>
                      <a:lnTo>
                        <a:pt x="20" y="44"/>
                      </a:lnTo>
                      <a:lnTo>
                        <a:pt x="20" y="50"/>
                      </a:lnTo>
                      <a:lnTo>
                        <a:pt x="20" y="50"/>
                      </a:lnTo>
                      <a:lnTo>
                        <a:pt x="27" y="50"/>
                      </a:lnTo>
                      <a:lnTo>
                        <a:pt x="27" y="50"/>
                      </a:lnTo>
                      <a:lnTo>
                        <a:pt x="27" y="44"/>
                      </a:lnTo>
                      <a:lnTo>
                        <a:pt x="27" y="44"/>
                      </a:lnTo>
                      <a:lnTo>
                        <a:pt x="31" y="44"/>
                      </a:lnTo>
                      <a:lnTo>
                        <a:pt x="31" y="44"/>
                      </a:lnTo>
                      <a:lnTo>
                        <a:pt x="36" y="48"/>
                      </a:lnTo>
                      <a:lnTo>
                        <a:pt x="36" y="48"/>
                      </a:lnTo>
                      <a:lnTo>
                        <a:pt x="40" y="44"/>
                      </a:lnTo>
                      <a:lnTo>
                        <a:pt x="40" y="44"/>
                      </a:lnTo>
                      <a:lnTo>
                        <a:pt x="38" y="39"/>
                      </a:lnTo>
                      <a:lnTo>
                        <a:pt x="38" y="39"/>
                      </a:lnTo>
                      <a:lnTo>
                        <a:pt x="40" y="35"/>
                      </a:lnTo>
                      <a:lnTo>
                        <a:pt x="45" y="35"/>
                      </a:lnTo>
                      <a:close/>
                      <a:moveTo>
                        <a:pt x="18" y="40"/>
                      </a:moveTo>
                      <a:lnTo>
                        <a:pt x="18" y="40"/>
                      </a:lnTo>
                      <a:lnTo>
                        <a:pt x="12" y="37"/>
                      </a:lnTo>
                      <a:lnTo>
                        <a:pt x="9" y="33"/>
                      </a:lnTo>
                      <a:lnTo>
                        <a:pt x="7" y="26"/>
                      </a:lnTo>
                      <a:lnTo>
                        <a:pt x="9" y="20"/>
                      </a:lnTo>
                      <a:lnTo>
                        <a:pt x="9" y="20"/>
                      </a:lnTo>
                      <a:lnTo>
                        <a:pt x="11" y="15"/>
                      </a:lnTo>
                      <a:lnTo>
                        <a:pt x="16" y="11"/>
                      </a:lnTo>
                      <a:lnTo>
                        <a:pt x="21" y="9"/>
                      </a:lnTo>
                      <a:lnTo>
                        <a:pt x="29" y="9"/>
                      </a:lnTo>
                      <a:lnTo>
                        <a:pt x="29" y="9"/>
                      </a:lnTo>
                      <a:lnTo>
                        <a:pt x="34" y="13"/>
                      </a:lnTo>
                      <a:lnTo>
                        <a:pt x="38" y="19"/>
                      </a:lnTo>
                      <a:lnTo>
                        <a:pt x="40" y="24"/>
                      </a:lnTo>
                      <a:lnTo>
                        <a:pt x="38" y="29"/>
                      </a:lnTo>
                      <a:lnTo>
                        <a:pt x="38" y="29"/>
                      </a:lnTo>
                      <a:lnTo>
                        <a:pt x="36" y="35"/>
                      </a:lnTo>
                      <a:lnTo>
                        <a:pt x="31" y="39"/>
                      </a:lnTo>
                      <a:lnTo>
                        <a:pt x="25" y="40"/>
                      </a:lnTo>
                      <a:lnTo>
                        <a:pt x="18" y="40"/>
                      </a:lnTo>
                      <a:close/>
                    </a:path>
                  </a:pathLst>
                </a:custGeom>
                <a:solidFill>
                  <a:srgbClr val="FFC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97" name="Freeform 423">
                  <a:extLst>
                    <a:ext uri="{FF2B5EF4-FFF2-40B4-BE49-F238E27FC236}">
                      <a16:creationId xmlns:a16="http://schemas.microsoft.com/office/drawing/2014/main" xmlns="" id="{7B352917-B083-423C-9FA6-F9B92E908228}"/>
                    </a:ext>
                  </a:extLst>
                </p:cNvPr>
                <p:cNvSpPr>
                  <a:spLocks/>
                </p:cNvSpPr>
                <p:nvPr/>
              </p:nvSpPr>
              <p:spPr bwMode="auto">
                <a:xfrm>
                  <a:off x="11574463" y="3725864"/>
                  <a:ext cx="74613" cy="79375"/>
                </a:xfrm>
                <a:custGeom>
                  <a:avLst/>
                  <a:gdLst>
                    <a:gd name="T0" fmla="*/ 45 w 47"/>
                    <a:gd name="T1" fmla="*/ 35 h 50"/>
                    <a:gd name="T2" fmla="*/ 47 w 47"/>
                    <a:gd name="T3" fmla="*/ 29 h 50"/>
                    <a:gd name="T4" fmla="*/ 43 w 47"/>
                    <a:gd name="T5" fmla="*/ 28 h 50"/>
                    <a:gd name="T6" fmla="*/ 43 w 47"/>
                    <a:gd name="T7" fmla="*/ 24 h 50"/>
                    <a:gd name="T8" fmla="*/ 47 w 47"/>
                    <a:gd name="T9" fmla="*/ 20 h 50"/>
                    <a:gd name="T10" fmla="*/ 45 w 47"/>
                    <a:gd name="T11" fmla="*/ 15 h 50"/>
                    <a:gd name="T12" fmla="*/ 40 w 47"/>
                    <a:gd name="T13" fmla="*/ 15 h 50"/>
                    <a:gd name="T14" fmla="*/ 38 w 47"/>
                    <a:gd name="T15" fmla="*/ 13 h 50"/>
                    <a:gd name="T16" fmla="*/ 40 w 47"/>
                    <a:gd name="T17" fmla="*/ 8 h 50"/>
                    <a:gd name="T18" fmla="*/ 36 w 47"/>
                    <a:gd name="T19" fmla="*/ 4 h 50"/>
                    <a:gd name="T20" fmla="*/ 29 w 47"/>
                    <a:gd name="T21" fmla="*/ 6 h 50"/>
                    <a:gd name="T22" fmla="*/ 27 w 47"/>
                    <a:gd name="T23" fmla="*/ 6 h 50"/>
                    <a:gd name="T24" fmla="*/ 27 w 47"/>
                    <a:gd name="T25" fmla="*/ 0 h 50"/>
                    <a:gd name="T26" fmla="*/ 20 w 47"/>
                    <a:gd name="T27" fmla="*/ 0 h 50"/>
                    <a:gd name="T28" fmla="*/ 20 w 47"/>
                    <a:gd name="T29" fmla="*/ 6 h 50"/>
                    <a:gd name="T30" fmla="*/ 16 w 47"/>
                    <a:gd name="T31" fmla="*/ 8 h 50"/>
                    <a:gd name="T32" fmla="*/ 11 w 47"/>
                    <a:gd name="T33" fmla="*/ 4 h 50"/>
                    <a:gd name="T34" fmla="*/ 7 w 47"/>
                    <a:gd name="T35" fmla="*/ 8 h 50"/>
                    <a:gd name="T36" fmla="*/ 9 w 47"/>
                    <a:gd name="T37" fmla="*/ 13 h 50"/>
                    <a:gd name="T38" fmla="*/ 7 w 47"/>
                    <a:gd name="T39" fmla="*/ 15 h 50"/>
                    <a:gd name="T40" fmla="*/ 1 w 47"/>
                    <a:gd name="T41" fmla="*/ 15 h 50"/>
                    <a:gd name="T42" fmla="*/ 0 w 47"/>
                    <a:gd name="T43" fmla="*/ 20 h 50"/>
                    <a:gd name="T44" fmla="*/ 3 w 47"/>
                    <a:gd name="T45" fmla="*/ 24 h 50"/>
                    <a:gd name="T46" fmla="*/ 3 w 47"/>
                    <a:gd name="T47" fmla="*/ 28 h 50"/>
                    <a:gd name="T48" fmla="*/ 0 w 47"/>
                    <a:gd name="T49" fmla="*/ 31 h 50"/>
                    <a:gd name="T50" fmla="*/ 1 w 47"/>
                    <a:gd name="T51" fmla="*/ 35 h 50"/>
                    <a:gd name="T52" fmla="*/ 7 w 47"/>
                    <a:gd name="T53" fmla="*/ 35 h 50"/>
                    <a:gd name="T54" fmla="*/ 9 w 47"/>
                    <a:gd name="T55" fmla="*/ 39 h 50"/>
                    <a:gd name="T56" fmla="*/ 7 w 47"/>
                    <a:gd name="T57" fmla="*/ 44 h 50"/>
                    <a:gd name="T58" fmla="*/ 11 w 47"/>
                    <a:gd name="T59" fmla="*/ 48 h 50"/>
                    <a:gd name="T60" fmla="*/ 18 w 47"/>
                    <a:gd name="T61" fmla="*/ 44 h 50"/>
                    <a:gd name="T62" fmla="*/ 20 w 47"/>
                    <a:gd name="T63" fmla="*/ 44 h 50"/>
                    <a:gd name="T64" fmla="*/ 20 w 47"/>
                    <a:gd name="T65" fmla="*/ 50 h 50"/>
                    <a:gd name="T66" fmla="*/ 27 w 47"/>
                    <a:gd name="T67" fmla="*/ 50 h 50"/>
                    <a:gd name="T68" fmla="*/ 27 w 47"/>
                    <a:gd name="T69" fmla="*/ 44 h 50"/>
                    <a:gd name="T70" fmla="*/ 31 w 47"/>
                    <a:gd name="T71" fmla="*/ 44 h 50"/>
                    <a:gd name="T72" fmla="*/ 36 w 47"/>
                    <a:gd name="T73" fmla="*/ 48 h 50"/>
                    <a:gd name="T74" fmla="*/ 40 w 47"/>
                    <a:gd name="T75" fmla="*/ 44 h 50"/>
                    <a:gd name="T76" fmla="*/ 38 w 47"/>
                    <a:gd name="T77" fmla="*/ 39 h 50"/>
                    <a:gd name="T78" fmla="*/ 45 w 47"/>
                    <a:gd name="T79" fmla="*/ 3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7" h="50">
                      <a:moveTo>
                        <a:pt x="45" y="35"/>
                      </a:moveTo>
                      <a:lnTo>
                        <a:pt x="45" y="35"/>
                      </a:lnTo>
                      <a:lnTo>
                        <a:pt x="47" y="29"/>
                      </a:lnTo>
                      <a:lnTo>
                        <a:pt x="47" y="29"/>
                      </a:lnTo>
                      <a:lnTo>
                        <a:pt x="43" y="28"/>
                      </a:lnTo>
                      <a:lnTo>
                        <a:pt x="43" y="28"/>
                      </a:lnTo>
                      <a:lnTo>
                        <a:pt x="43" y="24"/>
                      </a:lnTo>
                      <a:lnTo>
                        <a:pt x="43" y="24"/>
                      </a:lnTo>
                      <a:lnTo>
                        <a:pt x="47" y="20"/>
                      </a:lnTo>
                      <a:lnTo>
                        <a:pt x="47" y="20"/>
                      </a:lnTo>
                      <a:lnTo>
                        <a:pt x="45" y="15"/>
                      </a:lnTo>
                      <a:lnTo>
                        <a:pt x="45" y="15"/>
                      </a:lnTo>
                      <a:lnTo>
                        <a:pt x="40" y="15"/>
                      </a:lnTo>
                      <a:lnTo>
                        <a:pt x="40" y="15"/>
                      </a:lnTo>
                      <a:lnTo>
                        <a:pt x="38" y="13"/>
                      </a:lnTo>
                      <a:lnTo>
                        <a:pt x="38" y="13"/>
                      </a:lnTo>
                      <a:lnTo>
                        <a:pt x="40" y="8"/>
                      </a:lnTo>
                      <a:lnTo>
                        <a:pt x="40" y="8"/>
                      </a:lnTo>
                      <a:lnTo>
                        <a:pt x="36" y="4"/>
                      </a:lnTo>
                      <a:lnTo>
                        <a:pt x="36" y="4"/>
                      </a:lnTo>
                      <a:lnTo>
                        <a:pt x="31" y="8"/>
                      </a:lnTo>
                      <a:lnTo>
                        <a:pt x="29" y="6"/>
                      </a:lnTo>
                      <a:lnTo>
                        <a:pt x="27" y="6"/>
                      </a:lnTo>
                      <a:lnTo>
                        <a:pt x="27" y="6"/>
                      </a:lnTo>
                      <a:lnTo>
                        <a:pt x="27" y="0"/>
                      </a:lnTo>
                      <a:lnTo>
                        <a:pt x="27" y="0"/>
                      </a:lnTo>
                      <a:lnTo>
                        <a:pt x="20" y="0"/>
                      </a:lnTo>
                      <a:lnTo>
                        <a:pt x="20" y="0"/>
                      </a:lnTo>
                      <a:lnTo>
                        <a:pt x="20" y="6"/>
                      </a:lnTo>
                      <a:lnTo>
                        <a:pt x="20" y="6"/>
                      </a:lnTo>
                      <a:lnTo>
                        <a:pt x="16" y="8"/>
                      </a:lnTo>
                      <a:lnTo>
                        <a:pt x="16" y="8"/>
                      </a:lnTo>
                      <a:lnTo>
                        <a:pt x="11" y="4"/>
                      </a:lnTo>
                      <a:lnTo>
                        <a:pt x="11" y="4"/>
                      </a:lnTo>
                      <a:lnTo>
                        <a:pt x="7" y="8"/>
                      </a:lnTo>
                      <a:lnTo>
                        <a:pt x="7" y="8"/>
                      </a:lnTo>
                      <a:lnTo>
                        <a:pt x="9" y="13"/>
                      </a:lnTo>
                      <a:lnTo>
                        <a:pt x="9" y="13"/>
                      </a:lnTo>
                      <a:lnTo>
                        <a:pt x="7" y="15"/>
                      </a:lnTo>
                      <a:lnTo>
                        <a:pt x="7" y="15"/>
                      </a:lnTo>
                      <a:lnTo>
                        <a:pt x="1" y="15"/>
                      </a:lnTo>
                      <a:lnTo>
                        <a:pt x="1" y="15"/>
                      </a:lnTo>
                      <a:lnTo>
                        <a:pt x="0" y="20"/>
                      </a:lnTo>
                      <a:lnTo>
                        <a:pt x="0" y="20"/>
                      </a:lnTo>
                      <a:lnTo>
                        <a:pt x="3" y="24"/>
                      </a:lnTo>
                      <a:lnTo>
                        <a:pt x="3" y="24"/>
                      </a:lnTo>
                      <a:lnTo>
                        <a:pt x="3" y="28"/>
                      </a:lnTo>
                      <a:lnTo>
                        <a:pt x="3" y="28"/>
                      </a:lnTo>
                      <a:lnTo>
                        <a:pt x="0" y="31"/>
                      </a:lnTo>
                      <a:lnTo>
                        <a:pt x="0" y="31"/>
                      </a:lnTo>
                      <a:lnTo>
                        <a:pt x="1" y="35"/>
                      </a:lnTo>
                      <a:lnTo>
                        <a:pt x="1" y="35"/>
                      </a:lnTo>
                      <a:lnTo>
                        <a:pt x="7" y="35"/>
                      </a:lnTo>
                      <a:lnTo>
                        <a:pt x="7" y="35"/>
                      </a:lnTo>
                      <a:lnTo>
                        <a:pt x="9" y="39"/>
                      </a:lnTo>
                      <a:lnTo>
                        <a:pt x="9" y="39"/>
                      </a:lnTo>
                      <a:lnTo>
                        <a:pt x="7" y="44"/>
                      </a:lnTo>
                      <a:lnTo>
                        <a:pt x="7" y="44"/>
                      </a:lnTo>
                      <a:lnTo>
                        <a:pt x="11" y="48"/>
                      </a:lnTo>
                      <a:lnTo>
                        <a:pt x="11" y="48"/>
                      </a:lnTo>
                      <a:lnTo>
                        <a:pt x="16" y="44"/>
                      </a:lnTo>
                      <a:lnTo>
                        <a:pt x="18" y="44"/>
                      </a:lnTo>
                      <a:lnTo>
                        <a:pt x="20" y="44"/>
                      </a:lnTo>
                      <a:lnTo>
                        <a:pt x="20" y="44"/>
                      </a:lnTo>
                      <a:lnTo>
                        <a:pt x="20" y="50"/>
                      </a:lnTo>
                      <a:lnTo>
                        <a:pt x="20" y="50"/>
                      </a:lnTo>
                      <a:lnTo>
                        <a:pt x="27" y="50"/>
                      </a:lnTo>
                      <a:lnTo>
                        <a:pt x="27" y="50"/>
                      </a:lnTo>
                      <a:lnTo>
                        <a:pt x="27" y="44"/>
                      </a:lnTo>
                      <a:lnTo>
                        <a:pt x="27" y="44"/>
                      </a:lnTo>
                      <a:lnTo>
                        <a:pt x="31" y="44"/>
                      </a:lnTo>
                      <a:lnTo>
                        <a:pt x="31" y="44"/>
                      </a:lnTo>
                      <a:lnTo>
                        <a:pt x="36" y="48"/>
                      </a:lnTo>
                      <a:lnTo>
                        <a:pt x="36" y="48"/>
                      </a:lnTo>
                      <a:lnTo>
                        <a:pt x="40" y="44"/>
                      </a:lnTo>
                      <a:lnTo>
                        <a:pt x="40" y="44"/>
                      </a:lnTo>
                      <a:lnTo>
                        <a:pt x="38" y="39"/>
                      </a:lnTo>
                      <a:lnTo>
                        <a:pt x="38" y="39"/>
                      </a:lnTo>
                      <a:lnTo>
                        <a:pt x="40" y="35"/>
                      </a:lnTo>
                      <a:lnTo>
                        <a:pt x="45" y="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98" name="Freeform 424">
                  <a:extLst>
                    <a:ext uri="{FF2B5EF4-FFF2-40B4-BE49-F238E27FC236}">
                      <a16:creationId xmlns:a16="http://schemas.microsoft.com/office/drawing/2014/main" xmlns="" id="{084432DA-A663-4FE4-9DE4-6BD4329983D2}"/>
                    </a:ext>
                  </a:extLst>
                </p:cNvPr>
                <p:cNvSpPr>
                  <a:spLocks/>
                </p:cNvSpPr>
                <p:nvPr/>
              </p:nvSpPr>
              <p:spPr bwMode="auto">
                <a:xfrm>
                  <a:off x="11585575" y="3740151"/>
                  <a:ext cx="52388" cy="49212"/>
                </a:xfrm>
                <a:custGeom>
                  <a:avLst/>
                  <a:gdLst>
                    <a:gd name="T0" fmla="*/ 11 w 33"/>
                    <a:gd name="T1" fmla="*/ 31 h 31"/>
                    <a:gd name="T2" fmla="*/ 11 w 33"/>
                    <a:gd name="T3" fmla="*/ 31 h 31"/>
                    <a:gd name="T4" fmla="*/ 5 w 33"/>
                    <a:gd name="T5" fmla="*/ 28 h 31"/>
                    <a:gd name="T6" fmla="*/ 2 w 33"/>
                    <a:gd name="T7" fmla="*/ 24 h 31"/>
                    <a:gd name="T8" fmla="*/ 0 w 33"/>
                    <a:gd name="T9" fmla="*/ 17 h 31"/>
                    <a:gd name="T10" fmla="*/ 2 w 33"/>
                    <a:gd name="T11" fmla="*/ 11 h 31"/>
                    <a:gd name="T12" fmla="*/ 2 w 33"/>
                    <a:gd name="T13" fmla="*/ 11 h 31"/>
                    <a:gd name="T14" fmla="*/ 4 w 33"/>
                    <a:gd name="T15" fmla="*/ 6 h 31"/>
                    <a:gd name="T16" fmla="*/ 9 w 33"/>
                    <a:gd name="T17" fmla="*/ 2 h 31"/>
                    <a:gd name="T18" fmla="*/ 14 w 33"/>
                    <a:gd name="T19" fmla="*/ 0 h 31"/>
                    <a:gd name="T20" fmla="*/ 22 w 33"/>
                    <a:gd name="T21" fmla="*/ 0 h 31"/>
                    <a:gd name="T22" fmla="*/ 22 w 33"/>
                    <a:gd name="T23" fmla="*/ 0 h 31"/>
                    <a:gd name="T24" fmla="*/ 27 w 33"/>
                    <a:gd name="T25" fmla="*/ 4 h 31"/>
                    <a:gd name="T26" fmla="*/ 31 w 33"/>
                    <a:gd name="T27" fmla="*/ 10 h 31"/>
                    <a:gd name="T28" fmla="*/ 33 w 33"/>
                    <a:gd name="T29" fmla="*/ 15 h 31"/>
                    <a:gd name="T30" fmla="*/ 31 w 33"/>
                    <a:gd name="T31" fmla="*/ 20 h 31"/>
                    <a:gd name="T32" fmla="*/ 31 w 33"/>
                    <a:gd name="T33" fmla="*/ 20 h 31"/>
                    <a:gd name="T34" fmla="*/ 29 w 33"/>
                    <a:gd name="T35" fmla="*/ 26 h 31"/>
                    <a:gd name="T36" fmla="*/ 24 w 33"/>
                    <a:gd name="T37" fmla="*/ 30 h 31"/>
                    <a:gd name="T38" fmla="*/ 18 w 33"/>
                    <a:gd name="T39" fmla="*/ 31 h 31"/>
                    <a:gd name="T40" fmla="*/ 11 w 33"/>
                    <a:gd name="T4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31">
                      <a:moveTo>
                        <a:pt x="11" y="31"/>
                      </a:moveTo>
                      <a:lnTo>
                        <a:pt x="11" y="31"/>
                      </a:lnTo>
                      <a:lnTo>
                        <a:pt x="5" y="28"/>
                      </a:lnTo>
                      <a:lnTo>
                        <a:pt x="2" y="24"/>
                      </a:lnTo>
                      <a:lnTo>
                        <a:pt x="0" y="17"/>
                      </a:lnTo>
                      <a:lnTo>
                        <a:pt x="2" y="11"/>
                      </a:lnTo>
                      <a:lnTo>
                        <a:pt x="2" y="11"/>
                      </a:lnTo>
                      <a:lnTo>
                        <a:pt x="4" y="6"/>
                      </a:lnTo>
                      <a:lnTo>
                        <a:pt x="9" y="2"/>
                      </a:lnTo>
                      <a:lnTo>
                        <a:pt x="14" y="0"/>
                      </a:lnTo>
                      <a:lnTo>
                        <a:pt x="22" y="0"/>
                      </a:lnTo>
                      <a:lnTo>
                        <a:pt x="22" y="0"/>
                      </a:lnTo>
                      <a:lnTo>
                        <a:pt x="27" y="4"/>
                      </a:lnTo>
                      <a:lnTo>
                        <a:pt x="31" y="10"/>
                      </a:lnTo>
                      <a:lnTo>
                        <a:pt x="33" y="15"/>
                      </a:lnTo>
                      <a:lnTo>
                        <a:pt x="31" y="20"/>
                      </a:lnTo>
                      <a:lnTo>
                        <a:pt x="31" y="20"/>
                      </a:lnTo>
                      <a:lnTo>
                        <a:pt x="29" y="26"/>
                      </a:lnTo>
                      <a:lnTo>
                        <a:pt x="24" y="30"/>
                      </a:lnTo>
                      <a:lnTo>
                        <a:pt x="18" y="31"/>
                      </a:lnTo>
                      <a:lnTo>
                        <a:pt x="11" y="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grpSp>
        </p:grpSp>
      </p:grpSp>
      <p:grpSp>
        <p:nvGrpSpPr>
          <p:cNvPr id="324" name="Group 323"/>
          <p:cNvGrpSpPr/>
          <p:nvPr/>
        </p:nvGrpSpPr>
        <p:grpSpPr>
          <a:xfrm>
            <a:off x="6929366" y="4582054"/>
            <a:ext cx="4270447" cy="1294683"/>
            <a:chOff x="6929366" y="4582054"/>
            <a:chExt cx="4270447" cy="1294683"/>
          </a:xfrm>
        </p:grpSpPr>
        <p:sp>
          <p:nvSpPr>
            <p:cNvPr id="299" name="Rectangle 313">
              <a:extLst>
                <a:ext uri="{FF2B5EF4-FFF2-40B4-BE49-F238E27FC236}">
                  <a16:creationId xmlns:a16="http://schemas.microsoft.com/office/drawing/2014/main" xmlns="" id="{34A89257-296A-4933-8DC8-31BED5BE5C7F}"/>
                </a:ext>
              </a:extLst>
            </p:cNvPr>
            <p:cNvSpPr>
              <a:spLocks noChangeArrowheads="1"/>
            </p:cNvSpPr>
            <p:nvPr/>
          </p:nvSpPr>
          <p:spPr bwMode="auto">
            <a:xfrm>
              <a:off x="7354910" y="4824346"/>
              <a:ext cx="3844903" cy="1052391"/>
            </a:xfrm>
            <a:prstGeom prst="rect">
              <a:avLst/>
            </a:prstGeom>
            <a:noFill/>
            <a:ln w="6350">
              <a:solidFill>
                <a:srgbClr val="005EB8"/>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91440" bIns="91440"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spcAft>
                  <a:spcPts val="300"/>
                </a:spcAft>
              </a:pPr>
              <a:r>
                <a:rPr lang="en-US" altLang="en-US" sz="900" b="1" dirty="0">
                  <a:solidFill>
                    <a:srgbClr val="005EB8"/>
                  </a:solidFill>
                  <a:latin typeface="+mn-lt"/>
                </a:rPr>
                <a:t>Develop a security review process for new cloud services &amp; API’s</a:t>
              </a:r>
            </a:p>
            <a:p>
              <a:pPr lvl="0">
                <a:spcAft>
                  <a:spcPts val="300"/>
                </a:spcAft>
              </a:pPr>
              <a:r>
                <a:rPr lang="en-US" altLang="en-US" sz="900" dirty="0">
                  <a:latin typeface="+mn-lt"/>
                </a:rPr>
                <a:t>Platform providers release new features all the time that could impact existing architecture and access controls, etc. Security should play a role in vetting those services and providing updates to standards and automated controls before they are approved for production use cases.</a:t>
              </a:r>
              <a:endParaRPr kumimoji="0" lang="en-US" altLang="en-US" sz="900" b="0" i="0" u="none" strike="noStrike" cap="none" normalizeH="0" dirty="0">
                <a:ln>
                  <a:noFill/>
                </a:ln>
                <a:effectLst/>
                <a:latin typeface="+mn-lt"/>
              </a:endParaRPr>
            </a:p>
          </p:txBody>
        </p:sp>
        <p:grpSp>
          <p:nvGrpSpPr>
            <p:cNvPr id="300" name="Group 299">
              <a:extLst>
                <a:ext uri="{FF2B5EF4-FFF2-40B4-BE49-F238E27FC236}">
                  <a16:creationId xmlns:a16="http://schemas.microsoft.com/office/drawing/2014/main" xmlns="" id="{ED53D7EF-21F2-4482-8A97-B28D2A15B211}"/>
                </a:ext>
              </a:extLst>
            </p:cNvPr>
            <p:cNvGrpSpPr/>
            <p:nvPr/>
          </p:nvGrpSpPr>
          <p:grpSpPr>
            <a:xfrm>
              <a:off x="6929366" y="4582054"/>
              <a:ext cx="585788" cy="585788"/>
              <a:chOff x="8168572" y="4652509"/>
              <a:chExt cx="585788" cy="585788"/>
            </a:xfrm>
          </p:grpSpPr>
          <p:sp>
            <p:nvSpPr>
              <p:cNvPr id="301" name="Freeform 316">
                <a:extLst>
                  <a:ext uri="{FF2B5EF4-FFF2-40B4-BE49-F238E27FC236}">
                    <a16:creationId xmlns:a16="http://schemas.microsoft.com/office/drawing/2014/main" xmlns="" id="{8423F6FA-F5F6-4DA9-961C-1842EB4C9758}"/>
                  </a:ext>
                </a:extLst>
              </p:cNvPr>
              <p:cNvSpPr>
                <a:spLocks/>
              </p:cNvSpPr>
              <p:nvPr/>
            </p:nvSpPr>
            <p:spPr bwMode="auto">
              <a:xfrm>
                <a:off x="8168572" y="4652509"/>
                <a:ext cx="585788" cy="585788"/>
              </a:xfrm>
              <a:prstGeom prst="ellipse">
                <a:avLst/>
              </a:prstGeom>
              <a:solidFill>
                <a:srgbClr val="005EB8"/>
              </a:solidFill>
              <a:ln>
                <a:noFill/>
              </a:ln>
            </p:spPr>
            <p:txBody>
              <a:bodyPr vert="horz" wrap="square" lIns="91440" tIns="45720" rIns="91440" bIns="45720" numCol="1" anchor="t" anchorCtr="0" compatLnSpc="1">
                <a:prstTxWarp prst="textNoShape">
                  <a:avLst/>
                </a:prstTxWarp>
              </a:bodyPr>
              <a:lstStyle/>
              <a:p>
                <a:endParaRPr lang="en-US" sz="900" dirty="0"/>
              </a:p>
            </p:txBody>
          </p:sp>
          <p:grpSp>
            <p:nvGrpSpPr>
              <p:cNvPr id="302" name="Group 301">
                <a:extLst>
                  <a:ext uri="{FF2B5EF4-FFF2-40B4-BE49-F238E27FC236}">
                    <a16:creationId xmlns:a16="http://schemas.microsoft.com/office/drawing/2014/main" xmlns="" id="{3FC98B59-389C-4B77-9397-7B63231A2571}"/>
                  </a:ext>
                </a:extLst>
              </p:cNvPr>
              <p:cNvGrpSpPr/>
              <p:nvPr/>
            </p:nvGrpSpPr>
            <p:grpSpPr>
              <a:xfrm>
                <a:off x="8332879" y="4791416"/>
                <a:ext cx="257175" cy="307975"/>
                <a:chOff x="11769725" y="4853894"/>
                <a:chExt cx="257175" cy="307975"/>
              </a:xfrm>
            </p:grpSpPr>
            <p:sp>
              <p:nvSpPr>
                <p:cNvPr id="303" name="Freeform 486">
                  <a:extLst>
                    <a:ext uri="{FF2B5EF4-FFF2-40B4-BE49-F238E27FC236}">
                      <a16:creationId xmlns:a16="http://schemas.microsoft.com/office/drawing/2014/main" xmlns="" id="{202BE704-4068-4A3B-A69B-A79D08C1247F}"/>
                    </a:ext>
                  </a:extLst>
                </p:cNvPr>
                <p:cNvSpPr>
                  <a:spLocks/>
                </p:cNvSpPr>
                <p:nvPr/>
              </p:nvSpPr>
              <p:spPr bwMode="auto">
                <a:xfrm>
                  <a:off x="11853862" y="4898344"/>
                  <a:ext cx="74613" cy="11112"/>
                </a:xfrm>
                <a:custGeom>
                  <a:avLst/>
                  <a:gdLst>
                    <a:gd name="T0" fmla="*/ 0 w 47"/>
                    <a:gd name="T1" fmla="*/ 0 h 7"/>
                    <a:gd name="T2" fmla="*/ 0 w 47"/>
                    <a:gd name="T3" fmla="*/ 0 h 7"/>
                    <a:gd name="T4" fmla="*/ 0 w 47"/>
                    <a:gd name="T5" fmla="*/ 7 h 7"/>
                    <a:gd name="T6" fmla="*/ 0 w 47"/>
                    <a:gd name="T7" fmla="*/ 7 h 7"/>
                    <a:gd name="T8" fmla="*/ 47 w 47"/>
                    <a:gd name="T9" fmla="*/ 7 h 7"/>
                    <a:gd name="T10" fmla="*/ 47 w 47"/>
                    <a:gd name="T11" fmla="*/ 7 h 7"/>
                    <a:gd name="T12" fmla="*/ 47 w 47"/>
                    <a:gd name="T13" fmla="*/ 0 h 7"/>
                    <a:gd name="T14" fmla="*/ 0 w 47"/>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7">
                      <a:moveTo>
                        <a:pt x="0" y="0"/>
                      </a:moveTo>
                      <a:lnTo>
                        <a:pt x="0" y="0"/>
                      </a:lnTo>
                      <a:lnTo>
                        <a:pt x="0" y="7"/>
                      </a:lnTo>
                      <a:lnTo>
                        <a:pt x="0" y="7"/>
                      </a:lnTo>
                      <a:lnTo>
                        <a:pt x="47" y="7"/>
                      </a:lnTo>
                      <a:lnTo>
                        <a:pt x="47" y="7"/>
                      </a:lnTo>
                      <a:lnTo>
                        <a:pt x="47"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04" name="Freeform 487">
                  <a:extLst>
                    <a:ext uri="{FF2B5EF4-FFF2-40B4-BE49-F238E27FC236}">
                      <a16:creationId xmlns:a16="http://schemas.microsoft.com/office/drawing/2014/main" xmlns="" id="{48BA2F9A-633E-4265-A35A-5513D1480F02}"/>
                    </a:ext>
                  </a:extLst>
                </p:cNvPr>
                <p:cNvSpPr>
                  <a:spLocks/>
                </p:cNvSpPr>
                <p:nvPr/>
              </p:nvSpPr>
              <p:spPr bwMode="auto">
                <a:xfrm>
                  <a:off x="11853862" y="4926919"/>
                  <a:ext cx="115888" cy="11112"/>
                </a:xfrm>
                <a:custGeom>
                  <a:avLst/>
                  <a:gdLst>
                    <a:gd name="T0" fmla="*/ 0 w 73"/>
                    <a:gd name="T1" fmla="*/ 0 h 7"/>
                    <a:gd name="T2" fmla="*/ 0 w 73"/>
                    <a:gd name="T3" fmla="*/ 0 h 7"/>
                    <a:gd name="T4" fmla="*/ 0 w 73"/>
                    <a:gd name="T5" fmla="*/ 7 h 7"/>
                    <a:gd name="T6" fmla="*/ 0 w 73"/>
                    <a:gd name="T7" fmla="*/ 7 h 7"/>
                    <a:gd name="T8" fmla="*/ 73 w 73"/>
                    <a:gd name="T9" fmla="*/ 7 h 7"/>
                    <a:gd name="T10" fmla="*/ 73 w 73"/>
                    <a:gd name="T11" fmla="*/ 7 h 7"/>
                    <a:gd name="T12" fmla="*/ 73 w 73"/>
                    <a:gd name="T13" fmla="*/ 0 h 7"/>
                    <a:gd name="T14" fmla="*/ 0 w 73"/>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
                      <a:moveTo>
                        <a:pt x="0" y="0"/>
                      </a:moveTo>
                      <a:lnTo>
                        <a:pt x="0" y="0"/>
                      </a:lnTo>
                      <a:lnTo>
                        <a:pt x="0" y="7"/>
                      </a:lnTo>
                      <a:lnTo>
                        <a:pt x="0" y="7"/>
                      </a:lnTo>
                      <a:lnTo>
                        <a:pt x="73" y="7"/>
                      </a:lnTo>
                      <a:lnTo>
                        <a:pt x="73" y="7"/>
                      </a:lnTo>
                      <a:lnTo>
                        <a:pt x="7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05" name="Freeform 488">
                  <a:extLst>
                    <a:ext uri="{FF2B5EF4-FFF2-40B4-BE49-F238E27FC236}">
                      <a16:creationId xmlns:a16="http://schemas.microsoft.com/office/drawing/2014/main" xmlns="" id="{B6F6FC91-EEF7-4DD3-B44E-98CD320F138F}"/>
                    </a:ext>
                  </a:extLst>
                </p:cNvPr>
                <p:cNvSpPr>
                  <a:spLocks/>
                </p:cNvSpPr>
                <p:nvPr/>
              </p:nvSpPr>
              <p:spPr bwMode="auto">
                <a:xfrm>
                  <a:off x="11853862" y="4958669"/>
                  <a:ext cx="115888" cy="9525"/>
                </a:xfrm>
                <a:custGeom>
                  <a:avLst/>
                  <a:gdLst>
                    <a:gd name="T0" fmla="*/ 0 w 73"/>
                    <a:gd name="T1" fmla="*/ 0 h 6"/>
                    <a:gd name="T2" fmla="*/ 0 w 73"/>
                    <a:gd name="T3" fmla="*/ 0 h 6"/>
                    <a:gd name="T4" fmla="*/ 0 w 73"/>
                    <a:gd name="T5" fmla="*/ 6 h 6"/>
                    <a:gd name="T6" fmla="*/ 0 w 73"/>
                    <a:gd name="T7" fmla="*/ 6 h 6"/>
                    <a:gd name="T8" fmla="*/ 73 w 73"/>
                    <a:gd name="T9" fmla="*/ 6 h 6"/>
                    <a:gd name="T10" fmla="*/ 73 w 73"/>
                    <a:gd name="T11" fmla="*/ 6 h 6"/>
                    <a:gd name="T12" fmla="*/ 73 w 73"/>
                    <a:gd name="T13" fmla="*/ 0 h 6"/>
                    <a:gd name="T14" fmla="*/ 0 w 73"/>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6">
                      <a:moveTo>
                        <a:pt x="0" y="0"/>
                      </a:moveTo>
                      <a:lnTo>
                        <a:pt x="0" y="0"/>
                      </a:lnTo>
                      <a:lnTo>
                        <a:pt x="0" y="6"/>
                      </a:lnTo>
                      <a:lnTo>
                        <a:pt x="0" y="6"/>
                      </a:lnTo>
                      <a:lnTo>
                        <a:pt x="73" y="6"/>
                      </a:lnTo>
                      <a:lnTo>
                        <a:pt x="73" y="6"/>
                      </a:lnTo>
                      <a:lnTo>
                        <a:pt x="7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06" name="Freeform 489">
                  <a:extLst>
                    <a:ext uri="{FF2B5EF4-FFF2-40B4-BE49-F238E27FC236}">
                      <a16:creationId xmlns:a16="http://schemas.microsoft.com/office/drawing/2014/main" xmlns="" id="{C1EC88EA-F2F0-4127-8B9A-54C9A826D464}"/>
                    </a:ext>
                  </a:extLst>
                </p:cNvPr>
                <p:cNvSpPr>
                  <a:spLocks/>
                </p:cNvSpPr>
                <p:nvPr/>
              </p:nvSpPr>
              <p:spPr bwMode="auto">
                <a:xfrm>
                  <a:off x="11853862" y="4958669"/>
                  <a:ext cx="115888" cy="9525"/>
                </a:xfrm>
                <a:custGeom>
                  <a:avLst/>
                  <a:gdLst>
                    <a:gd name="T0" fmla="*/ 0 w 73"/>
                    <a:gd name="T1" fmla="*/ 0 h 6"/>
                    <a:gd name="T2" fmla="*/ 0 w 73"/>
                    <a:gd name="T3" fmla="*/ 0 h 6"/>
                    <a:gd name="T4" fmla="*/ 0 w 73"/>
                    <a:gd name="T5" fmla="*/ 6 h 6"/>
                    <a:gd name="T6" fmla="*/ 0 w 73"/>
                    <a:gd name="T7" fmla="*/ 6 h 6"/>
                    <a:gd name="T8" fmla="*/ 73 w 73"/>
                    <a:gd name="T9" fmla="*/ 6 h 6"/>
                    <a:gd name="T10" fmla="*/ 73 w 73"/>
                    <a:gd name="T11" fmla="*/ 6 h 6"/>
                    <a:gd name="T12" fmla="*/ 73 w 73"/>
                    <a:gd name="T13" fmla="*/ 0 h 6"/>
                    <a:gd name="T14" fmla="*/ 0 w 73"/>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6">
                      <a:moveTo>
                        <a:pt x="0" y="0"/>
                      </a:moveTo>
                      <a:lnTo>
                        <a:pt x="0" y="0"/>
                      </a:lnTo>
                      <a:lnTo>
                        <a:pt x="0" y="6"/>
                      </a:lnTo>
                      <a:lnTo>
                        <a:pt x="0" y="6"/>
                      </a:lnTo>
                      <a:lnTo>
                        <a:pt x="73" y="6"/>
                      </a:lnTo>
                      <a:lnTo>
                        <a:pt x="73" y="6"/>
                      </a:lnTo>
                      <a:lnTo>
                        <a:pt x="7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07" name="Freeform 490">
                  <a:extLst>
                    <a:ext uri="{FF2B5EF4-FFF2-40B4-BE49-F238E27FC236}">
                      <a16:creationId xmlns:a16="http://schemas.microsoft.com/office/drawing/2014/main" xmlns="" id="{2435E73E-E7C4-4CF3-9CE5-ECD5EAF7EB29}"/>
                    </a:ext>
                  </a:extLst>
                </p:cNvPr>
                <p:cNvSpPr>
                  <a:spLocks/>
                </p:cNvSpPr>
                <p:nvPr/>
              </p:nvSpPr>
              <p:spPr bwMode="auto">
                <a:xfrm>
                  <a:off x="11853862" y="4926919"/>
                  <a:ext cx="115888" cy="11112"/>
                </a:xfrm>
                <a:custGeom>
                  <a:avLst/>
                  <a:gdLst>
                    <a:gd name="T0" fmla="*/ 0 w 73"/>
                    <a:gd name="T1" fmla="*/ 0 h 7"/>
                    <a:gd name="T2" fmla="*/ 0 w 73"/>
                    <a:gd name="T3" fmla="*/ 0 h 7"/>
                    <a:gd name="T4" fmla="*/ 0 w 73"/>
                    <a:gd name="T5" fmla="*/ 7 h 7"/>
                    <a:gd name="T6" fmla="*/ 0 w 73"/>
                    <a:gd name="T7" fmla="*/ 7 h 7"/>
                    <a:gd name="T8" fmla="*/ 73 w 73"/>
                    <a:gd name="T9" fmla="*/ 7 h 7"/>
                    <a:gd name="T10" fmla="*/ 73 w 73"/>
                    <a:gd name="T11" fmla="*/ 7 h 7"/>
                    <a:gd name="T12" fmla="*/ 73 w 73"/>
                    <a:gd name="T13" fmla="*/ 0 h 7"/>
                    <a:gd name="T14" fmla="*/ 0 w 73"/>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
                      <a:moveTo>
                        <a:pt x="0" y="0"/>
                      </a:moveTo>
                      <a:lnTo>
                        <a:pt x="0" y="0"/>
                      </a:lnTo>
                      <a:lnTo>
                        <a:pt x="0" y="7"/>
                      </a:lnTo>
                      <a:lnTo>
                        <a:pt x="0" y="7"/>
                      </a:lnTo>
                      <a:lnTo>
                        <a:pt x="73" y="7"/>
                      </a:lnTo>
                      <a:lnTo>
                        <a:pt x="73" y="7"/>
                      </a:lnTo>
                      <a:lnTo>
                        <a:pt x="7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08" name="Freeform 491">
                  <a:extLst>
                    <a:ext uri="{FF2B5EF4-FFF2-40B4-BE49-F238E27FC236}">
                      <a16:creationId xmlns:a16="http://schemas.microsoft.com/office/drawing/2014/main" xmlns="" id="{609A936A-3ADC-469E-9649-94B87C520ADD}"/>
                    </a:ext>
                  </a:extLst>
                </p:cNvPr>
                <p:cNvSpPr>
                  <a:spLocks/>
                </p:cNvSpPr>
                <p:nvPr/>
              </p:nvSpPr>
              <p:spPr bwMode="auto">
                <a:xfrm>
                  <a:off x="11853862" y="4898344"/>
                  <a:ext cx="74613" cy="11112"/>
                </a:xfrm>
                <a:custGeom>
                  <a:avLst/>
                  <a:gdLst>
                    <a:gd name="T0" fmla="*/ 0 w 47"/>
                    <a:gd name="T1" fmla="*/ 0 h 7"/>
                    <a:gd name="T2" fmla="*/ 0 w 47"/>
                    <a:gd name="T3" fmla="*/ 0 h 7"/>
                    <a:gd name="T4" fmla="*/ 0 w 47"/>
                    <a:gd name="T5" fmla="*/ 7 h 7"/>
                    <a:gd name="T6" fmla="*/ 0 w 47"/>
                    <a:gd name="T7" fmla="*/ 7 h 7"/>
                    <a:gd name="T8" fmla="*/ 47 w 47"/>
                    <a:gd name="T9" fmla="*/ 7 h 7"/>
                    <a:gd name="T10" fmla="*/ 47 w 47"/>
                    <a:gd name="T11" fmla="*/ 7 h 7"/>
                    <a:gd name="T12" fmla="*/ 47 w 47"/>
                    <a:gd name="T13" fmla="*/ 0 h 7"/>
                    <a:gd name="T14" fmla="*/ 0 w 47"/>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7">
                      <a:moveTo>
                        <a:pt x="0" y="0"/>
                      </a:moveTo>
                      <a:lnTo>
                        <a:pt x="0" y="0"/>
                      </a:lnTo>
                      <a:lnTo>
                        <a:pt x="0" y="7"/>
                      </a:lnTo>
                      <a:lnTo>
                        <a:pt x="0" y="7"/>
                      </a:lnTo>
                      <a:lnTo>
                        <a:pt x="47" y="7"/>
                      </a:lnTo>
                      <a:lnTo>
                        <a:pt x="47" y="7"/>
                      </a:lnTo>
                      <a:lnTo>
                        <a:pt x="47"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09" name="Freeform 492">
                  <a:extLst>
                    <a:ext uri="{FF2B5EF4-FFF2-40B4-BE49-F238E27FC236}">
                      <a16:creationId xmlns:a16="http://schemas.microsoft.com/office/drawing/2014/main" xmlns="" id="{DA6D5D3B-62FE-4A33-9C22-3BDFF9850D35}"/>
                    </a:ext>
                  </a:extLst>
                </p:cNvPr>
                <p:cNvSpPr>
                  <a:spLocks/>
                </p:cNvSpPr>
                <p:nvPr/>
              </p:nvSpPr>
              <p:spPr bwMode="auto">
                <a:xfrm>
                  <a:off x="11853862" y="4958669"/>
                  <a:ext cx="115888" cy="9525"/>
                </a:xfrm>
                <a:custGeom>
                  <a:avLst/>
                  <a:gdLst>
                    <a:gd name="T0" fmla="*/ 0 w 73"/>
                    <a:gd name="T1" fmla="*/ 0 h 6"/>
                    <a:gd name="T2" fmla="*/ 0 w 73"/>
                    <a:gd name="T3" fmla="*/ 0 h 6"/>
                    <a:gd name="T4" fmla="*/ 0 w 73"/>
                    <a:gd name="T5" fmla="*/ 6 h 6"/>
                    <a:gd name="T6" fmla="*/ 0 w 73"/>
                    <a:gd name="T7" fmla="*/ 6 h 6"/>
                    <a:gd name="T8" fmla="*/ 73 w 73"/>
                    <a:gd name="T9" fmla="*/ 6 h 6"/>
                    <a:gd name="T10" fmla="*/ 73 w 73"/>
                    <a:gd name="T11" fmla="*/ 6 h 6"/>
                    <a:gd name="T12" fmla="*/ 73 w 73"/>
                    <a:gd name="T13" fmla="*/ 0 h 6"/>
                    <a:gd name="T14" fmla="*/ 0 w 73"/>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6">
                      <a:moveTo>
                        <a:pt x="0" y="0"/>
                      </a:moveTo>
                      <a:lnTo>
                        <a:pt x="0" y="0"/>
                      </a:lnTo>
                      <a:lnTo>
                        <a:pt x="0" y="6"/>
                      </a:lnTo>
                      <a:lnTo>
                        <a:pt x="0" y="6"/>
                      </a:lnTo>
                      <a:lnTo>
                        <a:pt x="73" y="6"/>
                      </a:lnTo>
                      <a:lnTo>
                        <a:pt x="73" y="6"/>
                      </a:lnTo>
                      <a:lnTo>
                        <a:pt x="7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10" name="Freeform 493">
                  <a:extLst>
                    <a:ext uri="{FF2B5EF4-FFF2-40B4-BE49-F238E27FC236}">
                      <a16:creationId xmlns:a16="http://schemas.microsoft.com/office/drawing/2014/main" xmlns="" id="{93DBBAA9-88BE-4647-9B7E-6658E6A9D342}"/>
                    </a:ext>
                  </a:extLst>
                </p:cNvPr>
                <p:cNvSpPr>
                  <a:spLocks/>
                </p:cNvSpPr>
                <p:nvPr/>
              </p:nvSpPr>
              <p:spPr bwMode="auto">
                <a:xfrm>
                  <a:off x="11853862" y="4987244"/>
                  <a:ext cx="49213" cy="12700"/>
                </a:xfrm>
                <a:custGeom>
                  <a:avLst/>
                  <a:gdLst>
                    <a:gd name="T0" fmla="*/ 31 w 31"/>
                    <a:gd name="T1" fmla="*/ 8 h 8"/>
                    <a:gd name="T2" fmla="*/ 31 w 31"/>
                    <a:gd name="T3" fmla="*/ 8 h 8"/>
                    <a:gd name="T4" fmla="*/ 31 w 31"/>
                    <a:gd name="T5" fmla="*/ 0 h 8"/>
                    <a:gd name="T6" fmla="*/ 0 w 31"/>
                    <a:gd name="T7" fmla="*/ 0 h 8"/>
                    <a:gd name="T8" fmla="*/ 0 w 31"/>
                    <a:gd name="T9" fmla="*/ 0 h 8"/>
                    <a:gd name="T10" fmla="*/ 0 w 31"/>
                    <a:gd name="T11" fmla="*/ 8 h 8"/>
                    <a:gd name="T12" fmla="*/ 31 w 3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1" h="8">
                      <a:moveTo>
                        <a:pt x="31" y="8"/>
                      </a:moveTo>
                      <a:lnTo>
                        <a:pt x="31" y="8"/>
                      </a:lnTo>
                      <a:lnTo>
                        <a:pt x="31" y="0"/>
                      </a:lnTo>
                      <a:lnTo>
                        <a:pt x="0" y="0"/>
                      </a:lnTo>
                      <a:lnTo>
                        <a:pt x="0" y="0"/>
                      </a:lnTo>
                      <a:lnTo>
                        <a:pt x="0" y="8"/>
                      </a:lnTo>
                      <a:lnTo>
                        <a:pt x="3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11" name="Freeform 494">
                  <a:extLst>
                    <a:ext uri="{FF2B5EF4-FFF2-40B4-BE49-F238E27FC236}">
                      <a16:creationId xmlns:a16="http://schemas.microsoft.com/office/drawing/2014/main" xmlns="" id="{84E779C9-D907-453D-9904-4E5F8A3440A3}"/>
                    </a:ext>
                  </a:extLst>
                </p:cNvPr>
                <p:cNvSpPr>
                  <a:spLocks/>
                </p:cNvSpPr>
                <p:nvPr/>
              </p:nvSpPr>
              <p:spPr bwMode="auto">
                <a:xfrm>
                  <a:off x="11861800" y="5017407"/>
                  <a:ext cx="41275" cy="11112"/>
                </a:xfrm>
                <a:custGeom>
                  <a:avLst/>
                  <a:gdLst>
                    <a:gd name="T0" fmla="*/ 8 w 26"/>
                    <a:gd name="T1" fmla="*/ 7 h 7"/>
                    <a:gd name="T2" fmla="*/ 8 w 26"/>
                    <a:gd name="T3" fmla="*/ 7 h 7"/>
                    <a:gd name="T4" fmla="*/ 0 w 26"/>
                    <a:gd name="T5" fmla="*/ 0 h 7"/>
                    <a:gd name="T6" fmla="*/ 26 w 26"/>
                    <a:gd name="T7" fmla="*/ 0 h 7"/>
                    <a:gd name="T8" fmla="*/ 26 w 26"/>
                    <a:gd name="T9" fmla="*/ 0 h 7"/>
                    <a:gd name="T10" fmla="*/ 26 w 26"/>
                    <a:gd name="T11" fmla="*/ 7 h 7"/>
                    <a:gd name="T12" fmla="*/ 8 w 2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26" h="7">
                      <a:moveTo>
                        <a:pt x="8" y="7"/>
                      </a:moveTo>
                      <a:lnTo>
                        <a:pt x="8" y="7"/>
                      </a:lnTo>
                      <a:lnTo>
                        <a:pt x="0" y="0"/>
                      </a:lnTo>
                      <a:lnTo>
                        <a:pt x="26" y="0"/>
                      </a:lnTo>
                      <a:lnTo>
                        <a:pt x="26" y="0"/>
                      </a:lnTo>
                      <a:lnTo>
                        <a:pt x="26" y="7"/>
                      </a:lnTo>
                      <a:lnTo>
                        <a:pt x="8"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12" name="Freeform 495">
                  <a:extLst>
                    <a:ext uri="{FF2B5EF4-FFF2-40B4-BE49-F238E27FC236}">
                      <a16:creationId xmlns:a16="http://schemas.microsoft.com/office/drawing/2014/main" xmlns="" id="{84BE0629-D3F6-4165-995A-5D90DC9A5B7F}"/>
                    </a:ext>
                  </a:extLst>
                </p:cNvPr>
                <p:cNvSpPr>
                  <a:spLocks/>
                </p:cNvSpPr>
                <p:nvPr/>
              </p:nvSpPr>
              <p:spPr bwMode="auto">
                <a:xfrm>
                  <a:off x="11853862" y="4926919"/>
                  <a:ext cx="115888" cy="11112"/>
                </a:xfrm>
                <a:custGeom>
                  <a:avLst/>
                  <a:gdLst>
                    <a:gd name="T0" fmla="*/ 0 w 73"/>
                    <a:gd name="T1" fmla="*/ 0 h 7"/>
                    <a:gd name="T2" fmla="*/ 0 w 73"/>
                    <a:gd name="T3" fmla="*/ 0 h 7"/>
                    <a:gd name="T4" fmla="*/ 0 w 73"/>
                    <a:gd name="T5" fmla="*/ 7 h 7"/>
                    <a:gd name="T6" fmla="*/ 0 w 73"/>
                    <a:gd name="T7" fmla="*/ 7 h 7"/>
                    <a:gd name="T8" fmla="*/ 73 w 73"/>
                    <a:gd name="T9" fmla="*/ 7 h 7"/>
                    <a:gd name="T10" fmla="*/ 73 w 73"/>
                    <a:gd name="T11" fmla="*/ 7 h 7"/>
                    <a:gd name="T12" fmla="*/ 73 w 73"/>
                    <a:gd name="T13" fmla="*/ 0 h 7"/>
                    <a:gd name="T14" fmla="*/ 0 w 73"/>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
                      <a:moveTo>
                        <a:pt x="0" y="0"/>
                      </a:moveTo>
                      <a:lnTo>
                        <a:pt x="0" y="0"/>
                      </a:lnTo>
                      <a:lnTo>
                        <a:pt x="0" y="7"/>
                      </a:lnTo>
                      <a:lnTo>
                        <a:pt x="0" y="7"/>
                      </a:lnTo>
                      <a:lnTo>
                        <a:pt x="73" y="7"/>
                      </a:lnTo>
                      <a:lnTo>
                        <a:pt x="73" y="7"/>
                      </a:lnTo>
                      <a:lnTo>
                        <a:pt x="7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13" name="Freeform 496">
                  <a:extLst>
                    <a:ext uri="{FF2B5EF4-FFF2-40B4-BE49-F238E27FC236}">
                      <a16:creationId xmlns:a16="http://schemas.microsoft.com/office/drawing/2014/main" xmlns="" id="{788A9E34-E213-498D-BB9C-68160B78F045}"/>
                    </a:ext>
                  </a:extLst>
                </p:cNvPr>
                <p:cNvSpPr>
                  <a:spLocks/>
                </p:cNvSpPr>
                <p:nvPr/>
              </p:nvSpPr>
              <p:spPr bwMode="auto">
                <a:xfrm>
                  <a:off x="11853862" y="4898344"/>
                  <a:ext cx="74613" cy="11112"/>
                </a:xfrm>
                <a:custGeom>
                  <a:avLst/>
                  <a:gdLst>
                    <a:gd name="T0" fmla="*/ 0 w 47"/>
                    <a:gd name="T1" fmla="*/ 0 h 7"/>
                    <a:gd name="T2" fmla="*/ 0 w 47"/>
                    <a:gd name="T3" fmla="*/ 0 h 7"/>
                    <a:gd name="T4" fmla="*/ 0 w 47"/>
                    <a:gd name="T5" fmla="*/ 7 h 7"/>
                    <a:gd name="T6" fmla="*/ 0 w 47"/>
                    <a:gd name="T7" fmla="*/ 7 h 7"/>
                    <a:gd name="T8" fmla="*/ 47 w 47"/>
                    <a:gd name="T9" fmla="*/ 7 h 7"/>
                    <a:gd name="T10" fmla="*/ 47 w 47"/>
                    <a:gd name="T11" fmla="*/ 7 h 7"/>
                    <a:gd name="T12" fmla="*/ 47 w 47"/>
                    <a:gd name="T13" fmla="*/ 0 h 7"/>
                    <a:gd name="T14" fmla="*/ 0 w 47"/>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7">
                      <a:moveTo>
                        <a:pt x="0" y="0"/>
                      </a:moveTo>
                      <a:lnTo>
                        <a:pt x="0" y="0"/>
                      </a:lnTo>
                      <a:lnTo>
                        <a:pt x="0" y="7"/>
                      </a:lnTo>
                      <a:lnTo>
                        <a:pt x="0" y="7"/>
                      </a:lnTo>
                      <a:lnTo>
                        <a:pt x="47" y="7"/>
                      </a:lnTo>
                      <a:lnTo>
                        <a:pt x="47" y="7"/>
                      </a:lnTo>
                      <a:lnTo>
                        <a:pt x="47"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14" name="Freeform 497">
                  <a:extLst>
                    <a:ext uri="{FF2B5EF4-FFF2-40B4-BE49-F238E27FC236}">
                      <a16:creationId xmlns:a16="http://schemas.microsoft.com/office/drawing/2014/main" xmlns="" id="{41DD216C-97BE-4436-8445-E882E5CD4247}"/>
                    </a:ext>
                  </a:extLst>
                </p:cNvPr>
                <p:cNvSpPr>
                  <a:spLocks noEditPoints="1"/>
                </p:cNvSpPr>
                <p:nvPr/>
              </p:nvSpPr>
              <p:spPr bwMode="auto">
                <a:xfrm>
                  <a:off x="11769725" y="5025344"/>
                  <a:ext cx="120650" cy="136525"/>
                </a:xfrm>
                <a:custGeom>
                  <a:avLst/>
                  <a:gdLst>
                    <a:gd name="T0" fmla="*/ 75 w 76"/>
                    <a:gd name="T1" fmla="*/ 73 h 86"/>
                    <a:gd name="T2" fmla="*/ 64 w 76"/>
                    <a:gd name="T3" fmla="*/ 58 h 86"/>
                    <a:gd name="T4" fmla="*/ 58 w 76"/>
                    <a:gd name="T5" fmla="*/ 57 h 86"/>
                    <a:gd name="T6" fmla="*/ 64 w 76"/>
                    <a:gd name="T7" fmla="*/ 48 h 86"/>
                    <a:gd name="T8" fmla="*/ 67 w 76"/>
                    <a:gd name="T9" fmla="*/ 38 h 86"/>
                    <a:gd name="T10" fmla="*/ 66 w 76"/>
                    <a:gd name="T11" fmla="*/ 26 h 86"/>
                    <a:gd name="T12" fmla="*/ 60 w 76"/>
                    <a:gd name="T13" fmla="*/ 13 h 86"/>
                    <a:gd name="T14" fmla="*/ 55 w 76"/>
                    <a:gd name="T15" fmla="*/ 9 h 86"/>
                    <a:gd name="T16" fmla="*/ 44 w 76"/>
                    <a:gd name="T17" fmla="*/ 2 h 86"/>
                    <a:gd name="T18" fmla="*/ 36 w 76"/>
                    <a:gd name="T19" fmla="*/ 2 h 86"/>
                    <a:gd name="T20" fmla="*/ 24 w 76"/>
                    <a:gd name="T21" fmla="*/ 2 h 86"/>
                    <a:gd name="T22" fmla="*/ 13 w 76"/>
                    <a:gd name="T23" fmla="*/ 7 h 86"/>
                    <a:gd name="T24" fmla="*/ 7 w 76"/>
                    <a:gd name="T25" fmla="*/ 13 h 86"/>
                    <a:gd name="T26" fmla="*/ 2 w 76"/>
                    <a:gd name="T27" fmla="*/ 24 h 86"/>
                    <a:gd name="T28" fmla="*/ 0 w 76"/>
                    <a:gd name="T29" fmla="*/ 29 h 86"/>
                    <a:gd name="T30" fmla="*/ 2 w 76"/>
                    <a:gd name="T31" fmla="*/ 42 h 86"/>
                    <a:gd name="T32" fmla="*/ 7 w 76"/>
                    <a:gd name="T33" fmla="*/ 55 h 86"/>
                    <a:gd name="T34" fmla="*/ 13 w 76"/>
                    <a:gd name="T35" fmla="*/ 60 h 86"/>
                    <a:gd name="T36" fmla="*/ 29 w 76"/>
                    <a:gd name="T37" fmla="*/ 68 h 86"/>
                    <a:gd name="T38" fmla="*/ 40 w 76"/>
                    <a:gd name="T39" fmla="*/ 66 h 86"/>
                    <a:gd name="T40" fmla="*/ 49 w 76"/>
                    <a:gd name="T41" fmla="*/ 64 h 86"/>
                    <a:gd name="T42" fmla="*/ 51 w 76"/>
                    <a:gd name="T43" fmla="*/ 69 h 86"/>
                    <a:gd name="T44" fmla="*/ 62 w 76"/>
                    <a:gd name="T45" fmla="*/ 82 h 86"/>
                    <a:gd name="T46" fmla="*/ 64 w 76"/>
                    <a:gd name="T47" fmla="*/ 86 h 86"/>
                    <a:gd name="T48" fmla="*/ 71 w 76"/>
                    <a:gd name="T49" fmla="*/ 86 h 86"/>
                    <a:gd name="T50" fmla="*/ 73 w 76"/>
                    <a:gd name="T51" fmla="*/ 84 h 86"/>
                    <a:gd name="T52" fmla="*/ 76 w 76"/>
                    <a:gd name="T53" fmla="*/ 79 h 86"/>
                    <a:gd name="T54" fmla="*/ 75 w 76"/>
                    <a:gd name="T55" fmla="*/ 73 h 86"/>
                    <a:gd name="T56" fmla="*/ 55 w 76"/>
                    <a:gd name="T57" fmla="*/ 37 h 86"/>
                    <a:gd name="T58" fmla="*/ 53 w 76"/>
                    <a:gd name="T59" fmla="*/ 44 h 86"/>
                    <a:gd name="T60" fmla="*/ 47 w 76"/>
                    <a:gd name="T61" fmla="*/ 51 h 86"/>
                    <a:gd name="T62" fmla="*/ 31 w 76"/>
                    <a:gd name="T63" fmla="*/ 55 h 86"/>
                    <a:gd name="T64" fmla="*/ 22 w 76"/>
                    <a:gd name="T65" fmla="*/ 53 h 86"/>
                    <a:gd name="T66" fmla="*/ 14 w 76"/>
                    <a:gd name="T67" fmla="*/ 48 h 86"/>
                    <a:gd name="T68" fmla="*/ 11 w 76"/>
                    <a:gd name="T69" fmla="*/ 31 h 86"/>
                    <a:gd name="T70" fmla="*/ 14 w 76"/>
                    <a:gd name="T71" fmla="*/ 24 h 86"/>
                    <a:gd name="T72" fmla="*/ 20 w 76"/>
                    <a:gd name="T73" fmla="*/ 17 h 86"/>
                    <a:gd name="T74" fmla="*/ 36 w 76"/>
                    <a:gd name="T75" fmla="*/ 11 h 86"/>
                    <a:gd name="T76" fmla="*/ 44 w 76"/>
                    <a:gd name="T77" fmla="*/ 15 h 86"/>
                    <a:gd name="T78" fmla="*/ 49 w 76"/>
                    <a:gd name="T79" fmla="*/ 20 h 86"/>
                    <a:gd name="T80" fmla="*/ 55 w 76"/>
                    <a:gd name="T81" fmla="*/ 3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6" h="86">
                      <a:moveTo>
                        <a:pt x="75" y="73"/>
                      </a:moveTo>
                      <a:lnTo>
                        <a:pt x="75" y="73"/>
                      </a:lnTo>
                      <a:lnTo>
                        <a:pt x="64" y="58"/>
                      </a:lnTo>
                      <a:lnTo>
                        <a:pt x="64" y="58"/>
                      </a:lnTo>
                      <a:lnTo>
                        <a:pt x="62" y="57"/>
                      </a:lnTo>
                      <a:lnTo>
                        <a:pt x="58" y="57"/>
                      </a:lnTo>
                      <a:lnTo>
                        <a:pt x="58" y="57"/>
                      </a:lnTo>
                      <a:lnTo>
                        <a:pt x="64" y="48"/>
                      </a:lnTo>
                      <a:lnTo>
                        <a:pt x="67" y="38"/>
                      </a:lnTo>
                      <a:lnTo>
                        <a:pt x="67" y="38"/>
                      </a:lnTo>
                      <a:lnTo>
                        <a:pt x="67" y="31"/>
                      </a:lnTo>
                      <a:lnTo>
                        <a:pt x="66" y="26"/>
                      </a:lnTo>
                      <a:lnTo>
                        <a:pt x="64" y="18"/>
                      </a:lnTo>
                      <a:lnTo>
                        <a:pt x="60" y="13"/>
                      </a:lnTo>
                      <a:lnTo>
                        <a:pt x="60" y="13"/>
                      </a:lnTo>
                      <a:lnTo>
                        <a:pt x="55" y="9"/>
                      </a:lnTo>
                      <a:lnTo>
                        <a:pt x="49" y="6"/>
                      </a:lnTo>
                      <a:lnTo>
                        <a:pt x="44" y="2"/>
                      </a:lnTo>
                      <a:lnTo>
                        <a:pt x="36" y="2"/>
                      </a:lnTo>
                      <a:lnTo>
                        <a:pt x="36" y="2"/>
                      </a:lnTo>
                      <a:lnTo>
                        <a:pt x="31" y="0"/>
                      </a:lnTo>
                      <a:lnTo>
                        <a:pt x="24" y="2"/>
                      </a:lnTo>
                      <a:lnTo>
                        <a:pt x="18" y="4"/>
                      </a:lnTo>
                      <a:lnTo>
                        <a:pt x="13" y="7"/>
                      </a:lnTo>
                      <a:lnTo>
                        <a:pt x="13" y="7"/>
                      </a:lnTo>
                      <a:lnTo>
                        <a:pt x="7" y="13"/>
                      </a:lnTo>
                      <a:lnTo>
                        <a:pt x="3" y="18"/>
                      </a:lnTo>
                      <a:lnTo>
                        <a:pt x="2" y="24"/>
                      </a:lnTo>
                      <a:lnTo>
                        <a:pt x="0" y="29"/>
                      </a:lnTo>
                      <a:lnTo>
                        <a:pt x="0" y="29"/>
                      </a:lnTo>
                      <a:lnTo>
                        <a:pt x="0" y="37"/>
                      </a:lnTo>
                      <a:lnTo>
                        <a:pt x="2" y="42"/>
                      </a:lnTo>
                      <a:lnTo>
                        <a:pt x="3" y="49"/>
                      </a:lnTo>
                      <a:lnTo>
                        <a:pt x="7" y="55"/>
                      </a:lnTo>
                      <a:lnTo>
                        <a:pt x="7" y="55"/>
                      </a:lnTo>
                      <a:lnTo>
                        <a:pt x="13" y="60"/>
                      </a:lnTo>
                      <a:lnTo>
                        <a:pt x="18" y="64"/>
                      </a:lnTo>
                      <a:lnTo>
                        <a:pt x="29" y="68"/>
                      </a:lnTo>
                      <a:lnTo>
                        <a:pt x="29" y="68"/>
                      </a:lnTo>
                      <a:lnTo>
                        <a:pt x="40" y="66"/>
                      </a:lnTo>
                      <a:lnTo>
                        <a:pt x="49" y="64"/>
                      </a:lnTo>
                      <a:lnTo>
                        <a:pt x="49" y="64"/>
                      </a:lnTo>
                      <a:lnTo>
                        <a:pt x="49" y="66"/>
                      </a:lnTo>
                      <a:lnTo>
                        <a:pt x="51" y="69"/>
                      </a:lnTo>
                      <a:lnTo>
                        <a:pt x="51" y="69"/>
                      </a:lnTo>
                      <a:lnTo>
                        <a:pt x="62" y="82"/>
                      </a:lnTo>
                      <a:lnTo>
                        <a:pt x="62" y="82"/>
                      </a:lnTo>
                      <a:lnTo>
                        <a:pt x="64" y="86"/>
                      </a:lnTo>
                      <a:lnTo>
                        <a:pt x="67" y="86"/>
                      </a:lnTo>
                      <a:lnTo>
                        <a:pt x="71" y="86"/>
                      </a:lnTo>
                      <a:lnTo>
                        <a:pt x="73" y="84"/>
                      </a:lnTo>
                      <a:lnTo>
                        <a:pt x="73" y="84"/>
                      </a:lnTo>
                      <a:lnTo>
                        <a:pt x="76" y="82"/>
                      </a:lnTo>
                      <a:lnTo>
                        <a:pt x="76" y="79"/>
                      </a:lnTo>
                      <a:lnTo>
                        <a:pt x="76" y="77"/>
                      </a:lnTo>
                      <a:lnTo>
                        <a:pt x="75" y="73"/>
                      </a:lnTo>
                      <a:lnTo>
                        <a:pt x="75" y="73"/>
                      </a:lnTo>
                      <a:close/>
                      <a:moveTo>
                        <a:pt x="55" y="37"/>
                      </a:moveTo>
                      <a:lnTo>
                        <a:pt x="55" y="37"/>
                      </a:lnTo>
                      <a:lnTo>
                        <a:pt x="53" y="44"/>
                      </a:lnTo>
                      <a:lnTo>
                        <a:pt x="47" y="51"/>
                      </a:lnTo>
                      <a:lnTo>
                        <a:pt x="47" y="51"/>
                      </a:lnTo>
                      <a:lnTo>
                        <a:pt x="38" y="55"/>
                      </a:lnTo>
                      <a:lnTo>
                        <a:pt x="31" y="55"/>
                      </a:lnTo>
                      <a:lnTo>
                        <a:pt x="31" y="55"/>
                      </a:lnTo>
                      <a:lnTo>
                        <a:pt x="22" y="53"/>
                      </a:lnTo>
                      <a:lnTo>
                        <a:pt x="14" y="48"/>
                      </a:lnTo>
                      <a:lnTo>
                        <a:pt x="14" y="48"/>
                      </a:lnTo>
                      <a:lnTo>
                        <a:pt x="11" y="40"/>
                      </a:lnTo>
                      <a:lnTo>
                        <a:pt x="11" y="31"/>
                      </a:lnTo>
                      <a:lnTo>
                        <a:pt x="11" y="31"/>
                      </a:lnTo>
                      <a:lnTo>
                        <a:pt x="14" y="24"/>
                      </a:lnTo>
                      <a:lnTo>
                        <a:pt x="20" y="17"/>
                      </a:lnTo>
                      <a:lnTo>
                        <a:pt x="20" y="17"/>
                      </a:lnTo>
                      <a:lnTo>
                        <a:pt x="27" y="13"/>
                      </a:lnTo>
                      <a:lnTo>
                        <a:pt x="36" y="11"/>
                      </a:lnTo>
                      <a:lnTo>
                        <a:pt x="36" y="11"/>
                      </a:lnTo>
                      <a:lnTo>
                        <a:pt x="44" y="15"/>
                      </a:lnTo>
                      <a:lnTo>
                        <a:pt x="49" y="20"/>
                      </a:lnTo>
                      <a:lnTo>
                        <a:pt x="49" y="20"/>
                      </a:lnTo>
                      <a:lnTo>
                        <a:pt x="55" y="27"/>
                      </a:lnTo>
                      <a:lnTo>
                        <a:pt x="55" y="37"/>
                      </a:lnTo>
                      <a:lnTo>
                        <a:pt x="55" y="37"/>
                      </a:lnTo>
                      <a:close/>
                    </a:path>
                  </a:pathLst>
                </a:custGeom>
                <a:solidFill>
                  <a:srgbClr val="FFC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15" name="Freeform 498">
                  <a:extLst>
                    <a:ext uri="{FF2B5EF4-FFF2-40B4-BE49-F238E27FC236}">
                      <a16:creationId xmlns:a16="http://schemas.microsoft.com/office/drawing/2014/main" xmlns="" id="{D077125D-DD9C-4A76-9C21-99B3F497FAF1}"/>
                    </a:ext>
                  </a:extLst>
                </p:cNvPr>
                <p:cNvSpPr>
                  <a:spLocks/>
                </p:cNvSpPr>
                <p:nvPr/>
              </p:nvSpPr>
              <p:spPr bwMode="auto">
                <a:xfrm>
                  <a:off x="11809412" y="4853894"/>
                  <a:ext cx="217488" cy="252412"/>
                </a:xfrm>
                <a:custGeom>
                  <a:avLst/>
                  <a:gdLst>
                    <a:gd name="T0" fmla="*/ 0 w 137"/>
                    <a:gd name="T1" fmla="*/ 0 h 159"/>
                    <a:gd name="T2" fmla="*/ 0 w 137"/>
                    <a:gd name="T3" fmla="*/ 97 h 159"/>
                    <a:gd name="T4" fmla="*/ 0 w 137"/>
                    <a:gd name="T5" fmla="*/ 97 h 159"/>
                    <a:gd name="T6" fmla="*/ 9 w 137"/>
                    <a:gd name="T7" fmla="*/ 95 h 159"/>
                    <a:gd name="T8" fmla="*/ 11 w 137"/>
                    <a:gd name="T9" fmla="*/ 95 h 159"/>
                    <a:gd name="T10" fmla="*/ 11 w 137"/>
                    <a:gd name="T11" fmla="*/ 9 h 159"/>
                    <a:gd name="T12" fmla="*/ 126 w 137"/>
                    <a:gd name="T13" fmla="*/ 9 h 159"/>
                    <a:gd name="T14" fmla="*/ 126 w 137"/>
                    <a:gd name="T15" fmla="*/ 150 h 159"/>
                    <a:gd name="T16" fmla="*/ 53 w 137"/>
                    <a:gd name="T17" fmla="*/ 150 h 159"/>
                    <a:gd name="T18" fmla="*/ 53 w 137"/>
                    <a:gd name="T19" fmla="*/ 150 h 159"/>
                    <a:gd name="T20" fmla="*/ 50 w 137"/>
                    <a:gd name="T21" fmla="*/ 157 h 159"/>
                    <a:gd name="T22" fmla="*/ 50 w 137"/>
                    <a:gd name="T23" fmla="*/ 159 h 159"/>
                    <a:gd name="T24" fmla="*/ 50 w 137"/>
                    <a:gd name="T25" fmla="*/ 159 h 159"/>
                    <a:gd name="T26" fmla="*/ 137 w 137"/>
                    <a:gd name="T27" fmla="*/ 159 h 159"/>
                    <a:gd name="T28" fmla="*/ 137 w 137"/>
                    <a:gd name="T29" fmla="*/ 0 h 159"/>
                    <a:gd name="T30" fmla="*/ 0 w 137"/>
                    <a:gd name="T31"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7" h="159">
                      <a:moveTo>
                        <a:pt x="0" y="0"/>
                      </a:moveTo>
                      <a:lnTo>
                        <a:pt x="0" y="97"/>
                      </a:lnTo>
                      <a:lnTo>
                        <a:pt x="0" y="97"/>
                      </a:lnTo>
                      <a:lnTo>
                        <a:pt x="9" y="95"/>
                      </a:lnTo>
                      <a:lnTo>
                        <a:pt x="11" y="95"/>
                      </a:lnTo>
                      <a:lnTo>
                        <a:pt x="11" y="9"/>
                      </a:lnTo>
                      <a:lnTo>
                        <a:pt x="126" y="9"/>
                      </a:lnTo>
                      <a:lnTo>
                        <a:pt x="126" y="150"/>
                      </a:lnTo>
                      <a:lnTo>
                        <a:pt x="53" y="150"/>
                      </a:lnTo>
                      <a:lnTo>
                        <a:pt x="53" y="150"/>
                      </a:lnTo>
                      <a:lnTo>
                        <a:pt x="50" y="157"/>
                      </a:lnTo>
                      <a:lnTo>
                        <a:pt x="50" y="159"/>
                      </a:lnTo>
                      <a:lnTo>
                        <a:pt x="50" y="159"/>
                      </a:lnTo>
                      <a:lnTo>
                        <a:pt x="137" y="159"/>
                      </a:lnTo>
                      <a:lnTo>
                        <a:pt x="137"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16" name="Freeform 499">
                  <a:extLst>
                    <a:ext uri="{FF2B5EF4-FFF2-40B4-BE49-F238E27FC236}">
                      <a16:creationId xmlns:a16="http://schemas.microsoft.com/office/drawing/2014/main" xmlns="" id="{984250D0-94BB-4EBA-81ED-15B5DBD7CD8B}"/>
                    </a:ext>
                  </a:extLst>
                </p:cNvPr>
                <p:cNvSpPr>
                  <a:spLocks noEditPoints="1"/>
                </p:cNvSpPr>
                <p:nvPr/>
              </p:nvSpPr>
              <p:spPr bwMode="auto">
                <a:xfrm>
                  <a:off x="11917362" y="5014232"/>
                  <a:ext cx="84138" cy="101600"/>
                </a:xfrm>
                <a:custGeom>
                  <a:avLst/>
                  <a:gdLst>
                    <a:gd name="T0" fmla="*/ 25 w 53"/>
                    <a:gd name="T1" fmla="*/ 0 h 64"/>
                    <a:gd name="T2" fmla="*/ 25 w 53"/>
                    <a:gd name="T3" fmla="*/ 0 h 64"/>
                    <a:gd name="T4" fmla="*/ 18 w 53"/>
                    <a:gd name="T5" fmla="*/ 5 h 64"/>
                    <a:gd name="T6" fmla="*/ 9 w 53"/>
                    <a:gd name="T7" fmla="*/ 7 h 64"/>
                    <a:gd name="T8" fmla="*/ 0 w 53"/>
                    <a:gd name="T9" fmla="*/ 7 h 64"/>
                    <a:gd name="T10" fmla="*/ 0 w 53"/>
                    <a:gd name="T11" fmla="*/ 7 h 64"/>
                    <a:gd name="T12" fmla="*/ 0 w 53"/>
                    <a:gd name="T13" fmla="*/ 22 h 64"/>
                    <a:gd name="T14" fmla="*/ 0 w 53"/>
                    <a:gd name="T15" fmla="*/ 22 h 64"/>
                    <a:gd name="T16" fmla="*/ 2 w 53"/>
                    <a:gd name="T17" fmla="*/ 33 h 64"/>
                    <a:gd name="T18" fmla="*/ 4 w 53"/>
                    <a:gd name="T19" fmla="*/ 42 h 64"/>
                    <a:gd name="T20" fmla="*/ 9 w 53"/>
                    <a:gd name="T21" fmla="*/ 49 h 64"/>
                    <a:gd name="T22" fmla="*/ 13 w 53"/>
                    <a:gd name="T23" fmla="*/ 55 h 64"/>
                    <a:gd name="T24" fmla="*/ 22 w 53"/>
                    <a:gd name="T25" fmla="*/ 62 h 64"/>
                    <a:gd name="T26" fmla="*/ 25 w 53"/>
                    <a:gd name="T27" fmla="*/ 64 h 64"/>
                    <a:gd name="T28" fmla="*/ 25 w 53"/>
                    <a:gd name="T29" fmla="*/ 64 h 64"/>
                    <a:gd name="T30" fmla="*/ 31 w 53"/>
                    <a:gd name="T31" fmla="*/ 62 h 64"/>
                    <a:gd name="T32" fmla="*/ 40 w 53"/>
                    <a:gd name="T33" fmla="*/ 55 h 64"/>
                    <a:gd name="T34" fmla="*/ 44 w 53"/>
                    <a:gd name="T35" fmla="*/ 49 h 64"/>
                    <a:gd name="T36" fmla="*/ 49 w 53"/>
                    <a:gd name="T37" fmla="*/ 42 h 64"/>
                    <a:gd name="T38" fmla="*/ 51 w 53"/>
                    <a:gd name="T39" fmla="*/ 33 h 64"/>
                    <a:gd name="T40" fmla="*/ 53 w 53"/>
                    <a:gd name="T41" fmla="*/ 22 h 64"/>
                    <a:gd name="T42" fmla="*/ 53 w 53"/>
                    <a:gd name="T43" fmla="*/ 22 h 64"/>
                    <a:gd name="T44" fmla="*/ 53 w 53"/>
                    <a:gd name="T45" fmla="*/ 7 h 64"/>
                    <a:gd name="T46" fmla="*/ 53 w 53"/>
                    <a:gd name="T47" fmla="*/ 7 h 64"/>
                    <a:gd name="T48" fmla="*/ 44 w 53"/>
                    <a:gd name="T49" fmla="*/ 7 h 64"/>
                    <a:gd name="T50" fmla="*/ 35 w 53"/>
                    <a:gd name="T51" fmla="*/ 5 h 64"/>
                    <a:gd name="T52" fmla="*/ 25 w 53"/>
                    <a:gd name="T53" fmla="*/ 0 h 64"/>
                    <a:gd name="T54" fmla="*/ 25 w 53"/>
                    <a:gd name="T55" fmla="*/ 0 h 64"/>
                    <a:gd name="T56" fmla="*/ 47 w 53"/>
                    <a:gd name="T57" fmla="*/ 24 h 64"/>
                    <a:gd name="T58" fmla="*/ 47 w 53"/>
                    <a:gd name="T59" fmla="*/ 24 h 64"/>
                    <a:gd name="T60" fmla="*/ 47 w 53"/>
                    <a:gd name="T61" fmla="*/ 31 h 64"/>
                    <a:gd name="T62" fmla="*/ 46 w 53"/>
                    <a:gd name="T63" fmla="*/ 38 h 64"/>
                    <a:gd name="T64" fmla="*/ 42 w 53"/>
                    <a:gd name="T65" fmla="*/ 44 h 64"/>
                    <a:gd name="T66" fmla="*/ 38 w 53"/>
                    <a:gd name="T67" fmla="*/ 47 h 64"/>
                    <a:gd name="T68" fmla="*/ 33 w 53"/>
                    <a:gd name="T69" fmla="*/ 55 h 64"/>
                    <a:gd name="T70" fmla="*/ 25 w 53"/>
                    <a:gd name="T71" fmla="*/ 58 h 64"/>
                    <a:gd name="T72" fmla="*/ 25 w 53"/>
                    <a:gd name="T73" fmla="*/ 58 h 64"/>
                    <a:gd name="T74" fmla="*/ 20 w 53"/>
                    <a:gd name="T75" fmla="*/ 55 h 64"/>
                    <a:gd name="T76" fmla="*/ 15 w 53"/>
                    <a:gd name="T77" fmla="*/ 47 h 64"/>
                    <a:gd name="T78" fmla="*/ 11 w 53"/>
                    <a:gd name="T79" fmla="*/ 44 h 64"/>
                    <a:gd name="T80" fmla="*/ 7 w 53"/>
                    <a:gd name="T81" fmla="*/ 38 h 64"/>
                    <a:gd name="T82" fmla="*/ 5 w 53"/>
                    <a:gd name="T83" fmla="*/ 31 h 64"/>
                    <a:gd name="T84" fmla="*/ 5 w 53"/>
                    <a:gd name="T85" fmla="*/ 24 h 64"/>
                    <a:gd name="T86" fmla="*/ 5 w 53"/>
                    <a:gd name="T87" fmla="*/ 24 h 64"/>
                    <a:gd name="T88" fmla="*/ 5 w 53"/>
                    <a:gd name="T89" fmla="*/ 13 h 64"/>
                    <a:gd name="T90" fmla="*/ 5 w 53"/>
                    <a:gd name="T91" fmla="*/ 13 h 64"/>
                    <a:gd name="T92" fmla="*/ 15 w 53"/>
                    <a:gd name="T93" fmla="*/ 11 h 64"/>
                    <a:gd name="T94" fmla="*/ 25 w 53"/>
                    <a:gd name="T95" fmla="*/ 7 h 64"/>
                    <a:gd name="T96" fmla="*/ 25 w 53"/>
                    <a:gd name="T97" fmla="*/ 7 h 64"/>
                    <a:gd name="T98" fmla="*/ 38 w 53"/>
                    <a:gd name="T99" fmla="*/ 11 h 64"/>
                    <a:gd name="T100" fmla="*/ 47 w 53"/>
                    <a:gd name="T101" fmla="*/ 13 h 64"/>
                    <a:gd name="T102" fmla="*/ 47 w 53"/>
                    <a:gd name="T103" fmla="*/ 2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 h="64">
                      <a:moveTo>
                        <a:pt x="25" y="0"/>
                      </a:moveTo>
                      <a:lnTo>
                        <a:pt x="25" y="0"/>
                      </a:lnTo>
                      <a:lnTo>
                        <a:pt x="18" y="5"/>
                      </a:lnTo>
                      <a:lnTo>
                        <a:pt x="9" y="7"/>
                      </a:lnTo>
                      <a:lnTo>
                        <a:pt x="0" y="7"/>
                      </a:lnTo>
                      <a:lnTo>
                        <a:pt x="0" y="7"/>
                      </a:lnTo>
                      <a:lnTo>
                        <a:pt x="0" y="22"/>
                      </a:lnTo>
                      <a:lnTo>
                        <a:pt x="0" y="22"/>
                      </a:lnTo>
                      <a:lnTo>
                        <a:pt x="2" y="33"/>
                      </a:lnTo>
                      <a:lnTo>
                        <a:pt x="4" y="42"/>
                      </a:lnTo>
                      <a:lnTo>
                        <a:pt x="9" y="49"/>
                      </a:lnTo>
                      <a:lnTo>
                        <a:pt x="13" y="55"/>
                      </a:lnTo>
                      <a:lnTo>
                        <a:pt x="22" y="62"/>
                      </a:lnTo>
                      <a:lnTo>
                        <a:pt x="25" y="64"/>
                      </a:lnTo>
                      <a:lnTo>
                        <a:pt x="25" y="64"/>
                      </a:lnTo>
                      <a:lnTo>
                        <a:pt x="31" y="62"/>
                      </a:lnTo>
                      <a:lnTo>
                        <a:pt x="40" y="55"/>
                      </a:lnTo>
                      <a:lnTo>
                        <a:pt x="44" y="49"/>
                      </a:lnTo>
                      <a:lnTo>
                        <a:pt x="49" y="42"/>
                      </a:lnTo>
                      <a:lnTo>
                        <a:pt x="51" y="33"/>
                      </a:lnTo>
                      <a:lnTo>
                        <a:pt x="53" y="22"/>
                      </a:lnTo>
                      <a:lnTo>
                        <a:pt x="53" y="22"/>
                      </a:lnTo>
                      <a:lnTo>
                        <a:pt x="53" y="7"/>
                      </a:lnTo>
                      <a:lnTo>
                        <a:pt x="53" y="7"/>
                      </a:lnTo>
                      <a:lnTo>
                        <a:pt x="44" y="7"/>
                      </a:lnTo>
                      <a:lnTo>
                        <a:pt x="35" y="5"/>
                      </a:lnTo>
                      <a:lnTo>
                        <a:pt x="25" y="0"/>
                      </a:lnTo>
                      <a:lnTo>
                        <a:pt x="25" y="0"/>
                      </a:lnTo>
                      <a:close/>
                      <a:moveTo>
                        <a:pt x="47" y="24"/>
                      </a:moveTo>
                      <a:lnTo>
                        <a:pt x="47" y="24"/>
                      </a:lnTo>
                      <a:lnTo>
                        <a:pt x="47" y="31"/>
                      </a:lnTo>
                      <a:lnTo>
                        <a:pt x="46" y="38"/>
                      </a:lnTo>
                      <a:lnTo>
                        <a:pt x="42" y="44"/>
                      </a:lnTo>
                      <a:lnTo>
                        <a:pt x="38" y="47"/>
                      </a:lnTo>
                      <a:lnTo>
                        <a:pt x="33" y="55"/>
                      </a:lnTo>
                      <a:lnTo>
                        <a:pt x="25" y="58"/>
                      </a:lnTo>
                      <a:lnTo>
                        <a:pt x="25" y="58"/>
                      </a:lnTo>
                      <a:lnTo>
                        <a:pt x="20" y="55"/>
                      </a:lnTo>
                      <a:lnTo>
                        <a:pt x="15" y="47"/>
                      </a:lnTo>
                      <a:lnTo>
                        <a:pt x="11" y="44"/>
                      </a:lnTo>
                      <a:lnTo>
                        <a:pt x="7" y="38"/>
                      </a:lnTo>
                      <a:lnTo>
                        <a:pt x="5" y="31"/>
                      </a:lnTo>
                      <a:lnTo>
                        <a:pt x="5" y="24"/>
                      </a:lnTo>
                      <a:lnTo>
                        <a:pt x="5" y="24"/>
                      </a:lnTo>
                      <a:lnTo>
                        <a:pt x="5" y="13"/>
                      </a:lnTo>
                      <a:lnTo>
                        <a:pt x="5" y="13"/>
                      </a:lnTo>
                      <a:lnTo>
                        <a:pt x="15" y="11"/>
                      </a:lnTo>
                      <a:lnTo>
                        <a:pt x="25" y="7"/>
                      </a:lnTo>
                      <a:lnTo>
                        <a:pt x="25" y="7"/>
                      </a:lnTo>
                      <a:lnTo>
                        <a:pt x="38" y="11"/>
                      </a:lnTo>
                      <a:lnTo>
                        <a:pt x="47" y="13"/>
                      </a:lnTo>
                      <a:lnTo>
                        <a:pt x="47"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17" name="Freeform 500">
                  <a:extLst>
                    <a:ext uri="{FF2B5EF4-FFF2-40B4-BE49-F238E27FC236}">
                      <a16:creationId xmlns:a16="http://schemas.microsoft.com/office/drawing/2014/main" xmlns="" id="{764FF143-6E44-49F2-9D98-A1A676684DFF}"/>
                    </a:ext>
                  </a:extLst>
                </p:cNvPr>
                <p:cNvSpPr>
                  <a:spLocks/>
                </p:cNvSpPr>
                <p:nvPr/>
              </p:nvSpPr>
              <p:spPr bwMode="auto">
                <a:xfrm>
                  <a:off x="11938000" y="5045982"/>
                  <a:ext cx="52388" cy="39687"/>
                </a:xfrm>
                <a:custGeom>
                  <a:avLst/>
                  <a:gdLst>
                    <a:gd name="T0" fmla="*/ 29 w 33"/>
                    <a:gd name="T1" fmla="*/ 0 h 25"/>
                    <a:gd name="T2" fmla="*/ 33 w 33"/>
                    <a:gd name="T3" fmla="*/ 4 h 25"/>
                    <a:gd name="T4" fmla="*/ 11 w 33"/>
                    <a:gd name="T5" fmla="*/ 25 h 25"/>
                    <a:gd name="T6" fmla="*/ 0 w 33"/>
                    <a:gd name="T7" fmla="*/ 14 h 25"/>
                    <a:gd name="T8" fmla="*/ 5 w 33"/>
                    <a:gd name="T9" fmla="*/ 11 h 25"/>
                    <a:gd name="T10" fmla="*/ 11 w 33"/>
                    <a:gd name="T11" fmla="*/ 16 h 25"/>
                    <a:gd name="T12" fmla="*/ 29 w 33"/>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3" h="25">
                      <a:moveTo>
                        <a:pt x="29" y="0"/>
                      </a:moveTo>
                      <a:lnTo>
                        <a:pt x="33" y="4"/>
                      </a:lnTo>
                      <a:lnTo>
                        <a:pt x="11" y="25"/>
                      </a:lnTo>
                      <a:lnTo>
                        <a:pt x="0" y="14"/>
                      </a:lnTo>
                      <a:lnTo>
                        <a:pt x="5" y="11"/>
                      </a:lnTo>
                      <a:lnTo>
                        <a:pt x="11" y="16"/>
                      </a:lnTo>
                      <a:lnTo>
                        <a:pt x="29" y="0"/>
                      </a:lnTo>
                      <a:close/>
                    </a:path>
                  </a:pathLst>
                </a:custGeom>
                <a:solidFill>
                  <a:srgbClr val="FFC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grpSp>
        </p:grpSp>
      </p:grpSp>
      <p:sp>
        <p:nvSpPr>
          <p:cNvPr id="328" name="Text Placeholder 122"/>
          <p:cNvSpPr txBox="1">
            <a:spLocks/>
          </p:cNvSpPr>
          <p:nvPr/>
        </p:nvSpPr>
        <p:spPr>
          <a:xfrm>
            <a:off x="947600" y="186726"/>
            <a:ext cx="10195200" cy="173736"/>
          </a:xfrm>
          <a:prstGeom prst="rect">
            <a:avLst/>
          </a:prstGeom>
        </p:spPr>
        <p:txBody>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smtClean="0"/>
              <a:t>Introduction</a:t>
            </a:r>
            <a:endParaRPr lang="en-US" sz="1200" dirty="0"/>
          </a:p>
        </p:txBody>
      </p:sp>
    </p:spTree>
    <p:extLst>
      <p:ext uri="{BB962C8B-B14F-4D97-AF65-F5344CB8AC3E}">
        <p14:creationId xmlns:p14="http://schemas.microsoft.com/office/powerpoint/2010/main" val="14286034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Text Placeholder 211"/>
          <p:cNvSpPr>
            <a:spLocks noGrp="1"/>
          </p:cNvSpPr>
          <p:nvPr>
            <p:ph type="body" sz="quarter" idx="10"/>
          </p:nvPr>
        </p:nvSpPr>
        <p:spPr>
          <a:xfrm>
            <a:off x="998400" y="1330126"/>
            <a:ext cx="10195200" cy="307777"/>
          </a:xfrm>
        </p:spPr>
        <p:txBody>
          <a:bodyPr>
            <a:spAutoFit/>
          </a:bodyPr>
          <a:lstStyle/>
          <a:p>
            <a:r>
              <a:rPr lang="en-US" sz="1000" i="1" dirty="0"/>
              <a:t>KPMG’s Cloud Security Capability framework provides a tool-agnostic and leading-practice model to help organizations assess, design, build, deploy, test, operate &amp; monitor secure workloads across multi-cloud environments</a:t>
            </a:r>
            <a:r>
              <a:rPr lang="en-US" sz="1000" i="1" dirty="0" smtClean="0"/>
              <a:t>.</a:t>
            </a:r>
            <a:endParaRPr lang="en-US" sz="1000" i="1" dirty="0"/>
          </a:p>
        </p:txBody>
      </p:sp>
      <p:sp>
        <p:nvSpPr>
          <p:cNvPr id="2" name="Title 1">
            <a:extLst>
              <a:ext uri="{FF2B5EF4-FFF2-40B4-BE49-F238E27FC236}">
                <a16:creationId xmlns:a16="http://schemas.microsoft.com/office/drawing/2014/main" xmlns="" id="{E3AC985B-396C-4632-BAFD-683634FFED57}"/>
              </a:ext>
            </a:extLst>
          </p:cNvPr>
          <p:cNvSpPr>
            <a:spLocks noGrp="1"/>
          </p:cNvSpPr>
          <p:nvPr>
            <p:ph type="title"/>
          </p:nvPr>
        </p:nvSpPr>
        <p:spPr/>
        <p:txBody>
          <a:bodyPr/>
          <a:lstStyle/>
          <a:p>
            <a:r>
              <a:rPr lang="en-US" dirty="0" smtClean="0"/>
              <a:t>KPMG’s Cloud Security Capability Framework</a:t>
            </a:r>
            <a:endParaRPr lang="en-US" dirty="0"/>
          </a:p>
        </p:txBody>
      </p:sp>
      <p:grpSp>
        <p:nvGrpSpPr>
          <p:cNvPr id="5" name="Group 4">
            <a:extLst>
              <a:ext uri="{FF2B5EF4-FFF2-40B4-BE49-F238E27FC236}">
                <a16:creationId xmlns:a16="http://schemas.microsoft.com/office/drawing/2014/main" xmlns="" id="{96F179AF-E035-43D9-84F5-B96593D77FFF}"/>
              </a:ext>
            </a:extLst>
          </p:cNvPr>
          <p:cNvGrpSpPr/>
          <p:nvPr/>
        </p:nvGrpSpPr>
        <p:grpSpPr>
          <a:xfrm>
            <a:off x="992189" y="1690231"/>
            <a:ext cx="10209211" cy="4419996"/>
            <a:chOff x="992189" y="1664831"/>
            <a:chExt cx="10209211" cy="4419996"/>
          </a:xfrm>
        </p:grpSpPr>
        <p:grpSp>
          <p:nvGrpSpPr>
            <p:cNvPr id="7" name="Group 6">
              <a:extLst>
                <a:ext uri="{FF2B5EF4-FFF2-40B4-BE49-F238E27FC236}">
                  <a16:creationId xmlns:a16="http://schemas.microsoft.com/office/drawing/2014/main" xmlns="" id="{00AD5199-F8E0-4F04-BA90-7311A3AE7B8B}"/>
                </a:ext>
              </a:extLst>
            </p:cNvPr>
            <p:cNvGrpSpPr/>
            <p:nvPr/>
          </p:nvGrpSpPr>
          <p:grpSpPr>
            <a:xfrm>
              <a:off x="4435558" y="1949380"/>
              <a:ext cx="3322474" cy="2793326"/>
              <a:chOff x="4419446" y="2040820"/>
              <a:chExt cx="3206054" cy="2695448"/>
            </a:xfrm>
          </p:grpSpPr>
          <p:sp>
            <p:nvSpPr>
              <p:cNvPr id="187" name="Isosceles Triangle 186">
                <a:extLst>
                  <a:ext uri="{FF2B5EF4-FFF2-40B4-BE49-F238E27FC236}">
                    <a16:creationId xmlns:a16="http://schemas.microsoft.com/office/drawing/2014/main" xmlns="" id="{C20EC909-F319-40D8-AB6F-06F92223BA40}"/>
                  </a:ext>
                </a:extLst>
              </p:cNvPr>
              <p:cNvSpPr/>
              <p:nvPr/>
            </p:nvSpPr>
            <p:spPr>
              <a:xfrm>
                <a:off x="4871590" y="4011914"/>
                <a:ext cx="2260302" cy="724354"/>
              </a:xfrm>
              <a:prstGeom prst="triangl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400" dirty="0">
                  <a:solidFill>
                    <a:schemeClr val="bg1"/>
                  </a:solidFill>
                </a:endParaRPr>
              </a:p>
            </p:txBody>
          </p:sp>
          <p:sp>
            <p:nvSpPr>
              <p:cNvPr id="188" name="Isosceles Triangle 187">
                <a:extLst>
                  <a:ext uri="{FF2B5EF4-FFF2-40B4-BE49-F238E27FC236}">
                    <a16:creationId xmlns:a16="http://schemas.microsoft.com/office/drawing/2014/main" xmlns="" id="{C44AC162-4C23-4695-BDEE-32E587ED5EC7}"/>
                  </a:ext>
                </a:extLst>
              </p:cNvPr>
              <p:cNvSpPr/>
              <p:nvPr/>
            </p:nvSpPr>
            <p:spPr>
              <a:xfrm rot="5400000">
                <a:off x="3984792" y="2720166"/>
                <a:ext cx="1577358" cy="708049"/>
              </a:xfrm>
              <a:prstGeom prst="triangl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400" dirty="0">
                  <a:solidFill>
                    <a:schemeClr val="bg1"/>
                  </a:solidFill>
                </a:endParaRPr>
              </a:p>
            </p:txBody>
          </p:sp>
          <p:sp>
            <p:nvSpPr>
              <p:cNvPr id="189" name="Isosceles Triangle 188">
                <a:extLst>
                  <a:ext uri="{FF2B5EF4-FFF2-40B4-BE49-F238E27FC236}">
                    <a16:creationId xmlns:a16="http://schemas.microsoft.com/office/drawing/2014/main" xmlns="" id="{93AC6BFC-AABF-4A6A-9A0B-EE8CA03C444E}"/>
                  </a:ext>
                </a:extLst>
              </p:cNvPr>
              <p:cNvSpPr/>
              <p:nvPr/>
            </p:nvSpPr>
            <p:spPr>
              <a:xfrm rot="16200000">
                <a:off x="6502979" y="2720165"/>
                <a:ext cx="1536993" cy="708049"/>
              </a:xfrm>
              <a:prstGeom prst="triangl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400" dirty="0">
                  <a:solidFill>
                    <a:schemeClr val="bg1"/>
                  </a:solidFill>
                </a:endParaRPr>
              </a:p>
            </p:txBody>
          </p:sp>
          <p:grpSp>
            <p:nvGrpSpPr>
              <p:cNvPr id="190" name="Group 189">
                <a:extLst>
                  <a:ext uri="{FF2B5EF4-FFF2-40B4-BE49-F238E27FC236}">
                    <a16:creationId xmlns:a16="http://schemas.microsoft.com/office/drawing/2014/main" xmlns="" id="{3DD41CE0-A70A-4E87-B236-5E0C4A15A897}"/>
                  </a:ext>
                </a:extLst>
              </p:cNvPr>
              <p:cNvGrpSpPr/>
              <p:nvPr/>
            </p:nvGrpSpPr>
            <p:grpSpPr>
              <a:xfrm>
                <a:off x="4916117" y="2040820"/>
                <a:ext cx="2212713" cy="2155576"/>
                <a:chOff x="4635571" y="1407666"/>
                <a:chExt cx="3064547" cy="2985416"/>
              </a:xfrm>
            </p:grpSpPr>
            <p:grpSp>
              <p:nvGrpSpPr>
                <p:cNvPr id="191" name="Group 190">
                  <a:extLst>
                    <a:ext uri="{FF2B5EF4-FFF2-40B4-BE49-F238E27FC236}">
                      <a16:creationId xmlns:a16="http://schemas.microsoft.com/office/drawing/2014/main" xmlns="" id="{5C0D947F-008E-4988-AED5-5DB2332AC746}"/>
                    </a:ext>
                  </a:extLst>
                </p:cNvPr>
                <p:cNvGrpSpPr/>
                <p:nvPr/>
              </p:nvGrpSpPr>
              <p:grpSpPr>
                <a:xfrm>
                  <a:off x="4635571" y="1407666"/>
                  <a:ext cx="3064547" cy="2985416"/>
                  <a:chOff x="3444270" y="790108"/>
                  <a:chExt cx="5303458" cy="5277494"/>
                </a:xfrm>
              </p:grpSpPr>
              <p:sp>
                <p:nvSpPr>
                  <p:cNvPr id="204" name="Freeform 8">
                    <a:extLst>
                      <a:ext uri="{FF2B5EF4-FFF2-40B4-BE49-F238E27FC236}">
                        <a16:creationId xmlns:a16="http://schemas.microsoft.com/office/drawing/2014/main" xmlns="" id="{7519EC9C-EBF7-41D8-AF0D-D3995D43CBFA}"/>
                      </a:ext>
                    </a:extLst>
                  </p:cNvPr>
                  <p:cNvSpPr/>
                  <p:nvPr/>
                </p:nvSpPr>
                <p:spPr>
                  <a:xfrm>
                    <a:off x="3913902" y="1071879"/>
                    <a:ext cx="4551680" cy="4551680"/>
                  </a:xfrm>
                  <a:custGeom>
                    <a:avLst/>
                    <a:gdLst>
                      <a:gd name="connsiteX0" fmla="*/ 2275840 w 4551680"/>
                      <a:gd name="connsiteY0" fmla="*/ 0 h 4551680"/>
                      <a:gd name="connsiteX1" fmla="*/ 4246775 w 4551680"/>
                      <a:gd name="connsiteY1" fmla="*/ 1137920 h 4551680"/>
                      <a:gd name="connsiteX2" fmla="*/ 4246775 w 4551680"/>
                      <a:gd name="connsiteY2" fmla="*/ 3413760 h 4551680"/>
                      <a:gd name="connsiteX3" fmla="*/ 2275840 w 4551680"/>
                      <a:gd name="connsiteY3" fmla="*/ 2275840 h 4551680"/>
                      <a:gd name="connsiteX4" fmla="*/ 2275840 w 4551680"/>
                      <a:gd name="connsiteY4" fmla="*/ 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2275840" y="0"/>
                        </a:moveTo>
                        <a:cubicBezTo>
                          <a:pt x="3088919" y="0"/>
                          <a:pt x="3840236" y="433773"/>
                          <a:pt x="4246775" y="1137920"/>
                        </a:cubicBezTo>
                        <a:cubicBezTo>
                          <a:pt x="4653315" y="1842067"/>
                          <a:pt x="4653315" y="2709613"/>
                          <a:pt x="4246775" y="3413760"/>
                        </a:cubicBezTo>
                        <a:lnTo>
                          <a:pt x="2275840" y="2275840"/>
                        </a:lnTo>
                        <a:lnTo>
                          <a:pt x="2275840" y="0"/>
                        </a:lnTo>
                        <a:close/>
                      </a:path>
                    </a:pathLst>
                  </a:custGeom>
                  <a:solidFill>
                    <a:srgbClr val="0091DA"/>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 tIns="54864" rIns="54864" bIns="54864" numCol="1" spcCol="1270" anchor="ctr" anchorCtr="0">
                    <a:noAutofit/>
                  </a:bodyPr>
                  <a:lstStyle/>
                  <a:p>
                    <a:pPr lvl="0" algn="ctr" defTabSz="2178050">
                      <a:lnSpc>
                        <a:spcPct val="90000"/>
                      </a:lnSpc>
                      <a:spcBef>
                        <a:spcPct val="0"/>
                      </a:spcBef>
                      <a:spcAft>
                        <a:spcPct val="35000"/>
                      </a:spcAft>
                    </a:pPr>
                    <a:endParaRPr lang="en-US" sz="800" kern="1200" dirty="0"/>
                  </a:p>
                </p:txBody>
              </p:sp>
              <p:sp>
                <p:nvSpPr>
                  <p:cNvPr id="205" name="Freeform 9">
                    <a:extLst>
                      <a:ext uri="{FF2B5EF4-FFF2-40B4-BE49-F238E27FC236}">
                        <a16:creationId xmlns:a16="http://schemas.microsoft.com/office/drawing/2014/main" xmlns="" id="{44B77312-218E-4CA3-8D33-EADB796CBEBF}"/>
                      </a:ext>
                    </a:extLst>
                  </p:cNvPr>
                  <p:cNvSpPr/>
                  <p:nvPr/>
                </p:nvSpPr>
                <p:spPr>
                  <a:xfrm>
                    <a:off x="3820158" y="1234439"/>
                    <a:ext cx="4551680" cy="4551680"/>
                  </a:xfrm>
                  <a:custGeom>
                    <a:avLst/>
                    <a:gdLst>
                      <a:gd name="connsiteX0" fmla="*/ 4246775 w 4551680"/>
                      <a:gd name="connsiteY0" fmla="*/ 3413760 h 4551680"/>
                      <a:gd name="connsiteX1" fmla="*/ 2275840 w 4551680"/>
                      <a:gd name="connsiteY1" fmla="*/ 4551680 h 4551680"/>
                      <a:gd name="connsiteX2" fmla="*/ 304905 w 4551680"/>
                      <a:gd name="connsiteY2" fmla="*/ 3413760 h 4551680"/>
                      <a:gd name="connsiteX3" fmla="*/ 2275840 w 4551680"/>
                      <a:gd name="connsiteY3" fmla="*/ 2275840 h 4551680"/>
                      <a:gd name="connsiteX4" fmla="*/ 4246775 w 4551680"/>
                      <a:gd name="connsiteY4" fmla="*/ 341376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4246775" y="3413760"/>
                        </a:moveTo>
                        <a:cubicBezTo>
                          <a:pt x="3840235" y="4117907"/>
                          <a:pt x="3088919" y="4551680"/>
                          <a:pt x="2275840" y="4551680"/>
                        </a:cubicBezTo>
                        <a:cubicBezTo>
                          <a:pt x="1462761" y="4551680"/>
                          <a:pt x="711444" y="4117907"/>
                          <a:pt x="304905" y="3413760"/>
                        </a:cubicBezTo>
                        <a:lnTo>
                          <a:pt x="2275840" y="2275840"/>
                        </a:lnTo>
                        <a:lnTo>
                          <a:pt x="4246775" y="3413760"/>
                        </a:lnTo>
                        <a:close/>
                      </a:path>
                    </a:pathLst>
                  </a:custGeom>
                  <a:solidFill>
                    <a:srgbClr val="00338D"/>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 tIns="54864" rIns="54864" bIns="54864" numCol="1" spcCol="1270" anchor="ctr" anchorCtr="0">
                    <a:noAutofit/>
                  </a:bodyPr>
                  <a:lstStyle/>
                  <a:p>
                    <a:pPr lvl="0" algn="ctr" defTabSz="2889250">
                      <a:lnSpc>
                        <a:spcPct val="90000"/>
                      </a:lnSpc>
                      <a:spcBef>
                        <a:spcPct val="0"/>
                      </a:spcBef>
                      <a:spcAft>
                        <a:spcPct val="35000"/>
                      </a:spcAft>
                    </a:pPr>
                    <a:endParaRPr lang="en-US" sz="800" kern="1200" dirty="0"/>
                  </a:p>
                </p:txBody>
              </p:sp>
              <p:sp>
                <p:nvSpPr>
                  <p:cNvPr id="206" name="Freeform 10">
                    <a:extLst>
                      <a:ext uri="{FF2B5EF4-FFF2-40B4-BE49-F238E27FC236}">
                        <a16:creationId xmlns:a16="http://schemas.microsoft.com/office/drawing/2014/main" xmlns="" id="{23A73B81-AD06-4767-9DB6-A4CF96EA4AF9}"/>
                      </a:ext>
                    </a:extLst>
                  </p:cNvPr>
                  <p:cNvSpPr/>
                  <p:nvPr/>
                </p:nvSpPr>
                <p:spPr>
                  <a:xfrm>
                    <a:off x="3726416" y="1071879"/>
                    <a:ext cx="4551680" cy="4551680"/>
                  </a:xfrm>
                  <a:custGeom>
                    <a:avLst/>
                    <a:gdLst>
                      <a:gd name="connsiteX0" fmla="*/ 304905 w 4551680"/>
                      <a:gd name="connsiteY0" fmla="*/ 3413760 h 4551680"/>
                      <a:gd name="connsiteX1" fmla="*/ 304905 w 4551680"/>
                      <a:gd name="connsiteY1" fmla="*/ 1137920 h 4551680"/>
                      <a:gd name="connsiteX2" fmla="*/ 2275840 w 4551680"/>
                      <a:gd name="connsiteY2" fmla="*/ 0 h 4551680"/>
                      <a:gd name="connsiteX3" fmla="*/ 2275840 w 4551680"/>
                      <a:gd name="connsiteY3" fmla="*/ 2275840 h 4551680"/>
                      <a:gd name="connsiteX4" fmla="*/ 304905 w 4551680"/>
                      <a:gd name="connsiteY4" fmla="*/ 341376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304905" y="3413760"/>
                        </a:moveTo>
                        <a:cubicBezTo>
                          <a:pt x="-101635" y="2709613"/>
                          <a:pt x="-101635" y="1842067"/>
                          <a:pt x="304905" y="1137920"/>
                        </a:cubicBezTo>
                        <a:cubicBezTo>
                          <a:pt x="711445" y="433773"/>
                          <a:pt x="1462761" y="0"/>
                          <a:pt x="2275840" y="0"/>
                        </a:cubicBezTo>
                        <a:lnTo>
                          <a:pt x="2275840" y="2275840"/>
                        </a:lnTo>
                        <a:lnTo>
                          <a:pt x="304905" y="3413760"/>
                        </a:lnTo>
                        <a:close/>
                      </a:path>
                    </a:pathLst>
                  </a:custGeom>
                  <a:solidFill>
                    <a:srgbClr val="6D2077"/>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 tIns="54864" rIns="54864" bIns="54864" numCol="1" spcCol="1270" anchor="ctr" anchorCtr="0">
                    <a:noAutofit/>
                  </a:bodyPr>
                  <a:lstStyle/>
                  <a:p>
                    <a:pPr lvl="0" algn="ctr" defTabSz="2178050">
                      <a:lnSpc>
                        <a:spcPct val="90000"/>
                      </a:lnSpc>
                      <a:spcBef>
                        <a:spcPct val="0"/>
                      </a:spcBef>
                      <a:spcAft>
                        <a:spcPct val="35000"/>
                      </a:spcAft>
                    </a:pPr>
                    <a:endParaRPr lang="en-US" sz="800" kern="1200" dirty="0"/>
                  </a:p>
                </p:txBody>
              </p:sp>
              <p:sp>
                <p:nvSpPr>
                  <p:cNvPr id="207" name="Circular Arrow 11">
                    <a:extLst>
                      <a:ext uri="{FF2B5EF4-FFF2-40B4-BE49-F238E27FC236}">
                        <a16:creationId xmlns:a16="http://schemas.microsoft.com/office/drawing/2014/main" xmlns="" id="{7BD0A939-7F97-40F7-B525-F033FC1D4DFF}"/>
                      </a:ext>
                    </a:extLst>
                  </p:cNvPr>
                  <p:cNvSpPr/>
                  <p:nvPr/>
                </p:nvSpPr>
                <p:spPr>
                  <a:xfrm>
                    <a:off x="3632507" y="790108"/>
                    <a:ext cx="5115221" cy="5115221"/>
                  </a:xfrm>
                  <a:prstGeom prst="circularArrow">
                    <a:avLst>
                      <a:gd name="adj1" fmla="val 5085"/>
                      <a:gd name="adj2" fmla="val 493725"/>
                      <a:gd name="adj3" fmla="val 1472472"/>
                      <a:gd name="adj4" fmla="val 16199432"/>
                      <a:gd name="adj5" fmla="val 5932"/>
                    </a:avLst>
                  </a:prstGeom>
                  <a:solidFill>
                    <a:srgbClr val="005EB8"/>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sz="800" dirty="0"/>
                  </a:p>
                </p:txBody>
              </p:sp>
              <p:sp>
                <p:nvSpPr>
                  <p:cNvPr id="208" name="Circular Arrow 12">
                    <a:extLst>
                      <a:ext uri="{FF2B5EF4-FFF2-40B4-BE49-F238E27FC236}">
                        <a16:creationId xmlns:a16="http://schemas.microsoft.com/office/drawing/2014/main" xmlns="" id="{0426F5D9-6A97-4268-949F-50BB9F740C58}"/>
                      </a:ext>
                    </a:extLst>
                  </p:cNvPr>
                  <p:cNvSpPr/>
                  <p:nvPr/>
                </p:nvSpPr>
                <p:spPr>
                  <a:xfrm>
                    <a:off x="3538390" y="952380"/>
                    <a:ext cx="5115221" cy="5115222"/>
                  </a:xfrm>
                  <a:prstGeom prst="circularArrow">
                    <a:avLst>
                      <a:gd name="adj1" fmla="val 5085"/>
                      <a:gd name="adj2" fmla="val 481403"/>
                      <a:gd name="adj3" fmla="val 8671970"/>
                      <a:gd name="adj4" fmla="val 1800502"/>
                      <a:gd name="adj5" fmla="val 5932"/>
                    </a:avLst>
                  </a:prstGeom>
                  <a:solidFill>
                    <a:srgbClr val="0091DA"/>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09" name="Circular Arrow 13">
                    <a:extLst>
                      <a:ext uri="{FF2B5EF4-FFF2-40B4-BE49-F238E27FC236}">
                        <a16:creationId xmlns:a16="http://schemas.microsoft.com/office/drawing/2014/main" xmlns="" id="{50DA00D4-31C4-49D0-A2A0-AA89B0245C7E}"/>
                      </a:ext>
                    </a:extLst>
                  </p:cNvPr>
                  <p:cNvSpPr/>
                  <p:nvPr/>
                </p:nvSpPr>
                <p:spPr>
                  <a:xfrm>
                    <a:off x="3444270" y="790108"/>
                    <a:ext cx="5115221" cy="5115221"/>
                  </a:xfrm>
                  <a:prstGeom prst="circularArrow">
                    <a:avLst>
                      <a:gd name="adj1" fmla="val 5085"/>
                      <a:gd name="adj2" fmla="val 481895"/>
                      <a:gd name="adj3" fmla="val 15873039"/>
                      <a:gd name="adj4" fmla="val 9000000"/>
                      <a:gd name="adj5" fmla="val 5932"/>
                    </a:avLst>
                  </a:prstGeom>
                  <a:solidFill>
                    <a:srgbClr val="470A68"/>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54864" tIns="54864" rIns="54864" bIns="54864">
                    <a:noAutofit/>
                  </a:bodyPr>
                  <a:lstStyle/>
                  <a:p>
                    <a:r>
                      <a:rPr lang="en-US" sz="800" dirty="0"/>
                      <a:t> </a:t>
                    </a:r>
                  </a:p>
                </p:txBody>
              </p:sp>
            </p:grpSp>
            <p:sp>
              <p:nvSpPr>
                <p:cNvPr id="192" name="TextBox 191">
                  <a:extLst>
                    <a:ext uri="{FF2B5EF4-FFF2-40B4-BE49-F238E27FC236}">
                      <a16:creationId xmlns:a16="http://schemas.microsoft.com/office/drawing/2014/main" xmlns="" id="{008A9CDC-C7F2-4655-9594-B89DD787A45F}"/>
                    </a:ext>
                  </a:extLst>
                </p:cNvPr>
                <p:cNvSpPr txBox="1"/>
                <p:nvPr/>
              </p:nvSpPr>
              <p:spPr>
                <a:xfrm>
                  <a:off x="4936323" y="2573007"/>
                  <a:ext cx="995798" cy="296540"/>
                </a:xfrm>
                <a:prstGeom prst="rect">
                  <a:avLst/>
                </a:prstGeom>
                <a:noFill/>
              </p:spPr>
              <p:txBody>
                <a:bodyPr wrap="square" lIns="0" tIns="0" rIns="0" bIns="0" rtlCol="0">
                  <a:noAutofit/>
                </a:bodyPr>
                <a:lstStyle/>
                <a:p>
                  <a:pPr algn="ctr"/>
                  <a:r>
                    <a:rPr lang="en-US" sz="700" b="1" dirty="0">
                      <a:solidFill>
                        <a:srgbClr val="FFFFFF"/>
                      </a:solidFill>
                    </a:rPr>
                    <a:t>Secure Cloud Development</a:t>
                  </a:r>
                </a:p>
              </p:txBody>
            </p:sp>
            <p:sp>
              <p:nvSpPr>
                <p:cNvPr id="193" name="TextBox 192">
                  <a:extLst>
                    <a:ext uri="{FF2B5EF4-FFF2-40B4-BE49-F238E27FC236}">
                      <a16:creationId xmlns:a16="http://schemas.microsoft.com/office/drawing/2014/main" xmlns="" id="{3701F5ED-CA2E-4708-B88F-6BABA374725B}"/>
                    </a:ext>
                  </a:extLst>
                </p:cNvPr>
                <p:cNvSpPr txBox="1"/>
                <p:nvPr/>
              </p:nvSpPr>
              <p:spPr>
                <a:xfrm>
                  <a:off x="6340721" y="2573007"/>
                  <a:ext cx="1101507" cy="328589"/>
                </a:xfrm>
                <a:prstGeom prst="rect">
                  <a:avLst/>
                </a:prstGeom>
                <a:noFill/>
              </p:spPr>
              <p:txBody>
                <a:bodyPr wrap="square" lIns="0" tIns="0" rIns="0" bIns="0" rtlCol="0">
                  <a:noAutofit/>
                </a:bodyPr>
                <a:lstStyle/>
                <a:p>
                  <a:pPr algn="ctr"/>
                  <a:r>
                    <a:rPr lang="en-US" sz="700" b="1" dirty="0">
                      <a:solidFill>
                        <a:srgbClr val="FFFFFF"/>
                      </a:solidFill>
                    </a:rPr>
                    <a:t>Secure Cloud Platform</a:t>
                  </a:r>
                </a:p>
              </p:txBody>
            </p:sp>
            <p:sp>
              <p:nvSpPr>
                <p:cNvPr id="194" name="TextBox 193">
                  <a:extLst>
                    <a:ext uri="{FF2B5EF4-FFF2-40B4-BE49-F238E27FC236}">
                      <a16:creationId xmlns:a16="http://schemas.microsoft.com/office/drawing/2014/main" xmlns="" id="{1B200A37-AFC6-4535-9B42-658256D3D546}"/>
                    </a:ext>
                  </a:extLst>
                </p:cNvPr>
                <p:cNvSpPr txBox="1"/>
                <p:nvPr/>
              </p:nvSpPr>
              <p:spPr>
                <a:xfrm>
                  <a:off x="5639106" y="3707217"/>
                  <a:ext cx="1077811" cy="312263"/>
                </a:xfrm>
                <a:prstGeom prst="rect">
                  <a:avLst/>
                </a:prstGeom>
                <a:noFill/>
              </p:spPr>
              <p:txBody>
                <a:bodyPr wrap="square" lIns="0" tIns="0" rIns="0" bIns="0" rtlCol="0">
                  <a:noAutofit/>
                </a:bodyPr>
                <a:lstStyle/>
                <a:p>
                  <a:pPr algn="ctr"/>
                  <a:r>
                    <a:rPr lang="en-US" sz="700" b="1" dirty="0">
                      <a:solidFill>
                        <a:srgbClr val="FFFFFF"/>
                      </a:solidFill>
                    </a:rPr>
                    <a:t>Secure Cloud Operations</a:t>
                  </a:r>
                </a:p>
              </p:txBody>
            </p:sp>
            <p:grpSp>
              <p:nvGrpSpPr>
                <p:cNvPr id="195" name="Group 19">
                  <a:extLst>
                    <a:ext uri="{FF2B5EF4-FFF2-40B4-BE49-F238E27FC236}">
                      <a16:creationId xmlns:a16="http://schemas.microsoft.com/office/drawing/2014/main" xmlns="" id="{B70D7E6A-1D02-4CED-B1C1-3C63A72ECE28}"/>
                    </a:ext>
                  </a:extLst>
                </p:cNvPr>
                <p:cNvGrpSpPr>
                  <a:grpSpLocks noChangeAspect="1"/>
                </p:cNvGrpSpPr>
                <p:nvPr/>
              </p:nvGrpSpPr>
              <p:grpSpPr bwMode="auto">
                <a:xfrm>
                  <a:off x="5296708" y="1965040"/>
                  <a:ext cx="592042" cy="512371"/>
                  <a:chOff x="3374" y="2168"/>
                  <a:chExt cx="1940" cy="1715"/>
                </a:xfrm>
                <a:solidFill>
                  <a:srgbClr val="FFFFFF"/>
                </a:solidFill>
              </p:grpSpPr>
              <p:sp>
                <p:nvSpPr>
                  <p:cNvPr id="198" name="Freeform 20">
                    <a:extLst>
                      <a:ext uri="{FF2B5EF4-FFF2-40B4-BE49-F238E27FC236}">
                        <a16:creationId xmlns:a16="http://schemas.microsoft.com/office/drawing/2014/main" xmlns="" id="{D00DB1C5-C8E5-4251-8359-469B23659E72}"/>
                      </a:ext>
                    </a:extLst>
                  </p:cNvPr>
                  <p:cNvSpPr>
                    <a:spLocks/>
                  </p:cNvSpPr>
                  <p:nvPr/>
                </p:nvSpPr>
                <p:spPr bwMode="auto">
                  <a:xfrm>
                    <a:off x="3903" y="2168"/>
                    <a:ext cx="1411" cy="789"/>
                  </a:xfrm>
                  <a:custGeom>
                    <a:avLst/>
                    <a:gdLst/>
                    <a:ahLst/>
                    <a:cxnLst>
                      <a:cxn ang="0">
                        <a:pos x="597" y="236"/>
                      </a:cxn>
                      <a:cxn ang="0">
                        <a:pos x="566" y="334"/>
                      </a:cxn>
                      <a:cxn ang="0">
                        <a:pos x="449" y="334"/>
                      </a:cxn>
                      <a:cxn ang="0">
                        <a:pos x="449" y="293"/>
                      </a:cxn>
                      <a:cxn ang="0">
                        <a:pos x="365" y="293"/>
                      </a:cxn>
                      <a:cxn ang="0">
                        <a:pos x="365" y="334"/>
                      </a:cxn>
                      <a:cxn ang="0">
                        <a:pos x="32" y="334"/>
                      </a:cxn>
                      <a:cxn ang="0">
                        <a:pos x="0" y="242"/>
                      </a:cxn>
                      <a:cxn ang="0">
                        <a:pos x="110" y="108"/>
                      </a:cxn>
                      <a:cxn ang="0">
                        <a:pos x="140" y="92"/>
                      </a:cxn>
                      <a:cxn ang="0">
                        <a:pos x="279" y="0"/>
                      </a:cxn>
                      <a:cxn ang="0">
                        <a:pos x="417" y="90"/>
                      </a:cxn>
                      <a:cxn ang="0">
                        <a:pos x="463" y="81"/>
                      </a:cxn>
                      <a:cxn ang="0">
                        <a:pos x="597" y="236"/>
                      </a:cxn>
                    </a:cxnLst>
                    <a:rect l="0" t="0" r="r" b="b"/>
                    <a:pathLst>
                      <a:path w="597" h="334">
                        <a:moveTo>
                          <a:pt x="597" y="236"/>
                        </a:moveTo>
                        <a:cubicBezTo>
                          <a:pt x="597" y="273"/>
                          <a:pt x="585" y="308"/>
                          <a:pt x="566" y="334"/>
                        </a:cubicBezTo>
                        <a:cubicBezTo>
                          <a:pt x="449" y="334"/>
                          <a:pt x="449" y="334"/>
                          <a:pt x="449" y="334"/>
                        </a:cubicBezTo>
                        <a:cubicBezTo>
                          <a:pt x="449" y="293"/>
                          <a:pt x="449" y="293"/>
                          <a:pt x="449" y="293"/>
                        </a:cubicBezTo>
                        <a:cubicBezTo>
                          <a:pt x="365" y="293"/>
                          <a:pt x="365" y="293"/>
                          <a:pt x="365" y="293"/>
                        </a:cubicBezTo>
                        <a:cubicBezTo>
                          <a:pt x="365" y="334"/>
                          <a:pt x="365" y="334"/>
                          <a:pt x="365" y="334"/>
                        </a:cubicBezTo>
                        <a:cubicBezTo>
                          <a:pt x="32" y="334"/>
                          <a:pt x="32" y="334"/>
                          <a:pt x="32" y="334"/>
                        </a:cubicBezTo>
                        <a:cubicBezTo>
                          <a:pt x="12" y="310"/>
                          <a:pt x="0" y="278"/>
                          <a:pt x="0" y="242"/>
                        </a:cubicBezTo>
                        <a:cubicBezTo>
                          <a:pt x="0" y="171"/>
                          <a:pt x="49" y="112"/>
                          <a:pt x="110" y="108"/>
                        </a:cubicBezTo>
                        <a:cubicBezTo>
                          <a:pt x="117" y="98"/>
                          <a:pt x="128" y="92"/>
                          <a:pt x="140" y="92"/>
                        </a:cubicBezTo>
                        <a:cubicBezTo>
                          <a:pt x="168" y="37"/>
                          <a:pt x="219" y="0"/>
                          <a:pt x="279" y="0"/>
                        </a:cubicBezTo>
                        <a:cubicBezTo>
                          <a:pt x="338" y="0"/>
                          <a:pt x="389" y="36"/>
                          <a:pt x="417" y="90"/>
                        </a:cubicBezTo>
                        <a:cubicBezTo>
                          <a:pt x="432" y="85"/>
                          <a:pt x="447" y="81"/>
                          <a:pt x="463" y="81"/>
                        </a:cubicBezTo>
                        <a:cubicBezTo>
                          <a:pt x="537" y="81"/>
                          <a:pt x="597" y="150"/>
                          <a:pt x="597" y="236"/>
                        </a:cubicBezTo>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800" dirty="0"/>
                  </a:p>
                </p:txBody>
              </p:sp>
              <p:sp>
                <p:nvSpPr>
                  <p:cNvPr id="199" name="Freeform 21">
                    <a:extLst>
                      <a:ext uri="{FF2B5EF4-FFF2-40B4-BE49-F238E27FC236}">
                        <a16:creationId xmlns:a16="http://schemas.microsoft.com/office/drawing/2014/main" xmlns="" id="{C98EFD06-9B87-4B3F-A2B1-4759F420DE9D}"/>
                      </a:ext>
                    </a:extLst>
                  </p:cNvPr>
                  <p:cNvSpPr>
                    <a:spLocks/>
                  </p:cNvSpPr>
                  <p:nvPr/>
                </p:nvSpPr>
                <p:spPr bwMode="auto">
                  <a:xfrm>
                    <a:off x="4444" y="2896"/>
                    <a:ext cx="475" cy="397"/>
                  </a:xfrm>
                  <a:custGeom>
                    <a:avLst/>
                    <a:gdLst/>
                    <a:ahLst/>
                    <a:cxnLst>
                      <a:cxn ang="0">
                        <a:pos x="475" y="376"/>
                      </a:cxn>
                      <a:cxn ang="0">
                        <a:pos x="475" y="397"/>
                      </a:cxn>
                      <a:cxn ang="0">
                        <a:pos x="0" y="397"/>
                      </a:cxn>
                      <a:cxn ang="0">
                        <a:pos x="0" y="283"/>
                      </a:cxn>
                      <a:cxn ang="0">
                        <a:pos x="359" y="283"/>
                      </a:cxn>
                      <a:cxn ang="0">
                        <a:pos x="359" y="0"/>
                      </a:cxn>
                      <a:cxn ang="0">
                        <a:pos x="475" y="0"/>
                      </a:cxn>
                      <a:cxn ang="0">
                        <a:pos x="475" y="283"/>
                      </a:cxn>
                      <a:cxn ang="0">
                        <a:pos x="475" y="376"/>
                      </a:cxn>
                    </a:cxnLst>
                    <a:rect l="0" t="0" r="r" b="b"/>
                    <a:pathLst>
                      <a:path w="475" h="397">
                        <a:moveTo>
                          <a:pt x="475" y="376"/>
                        </a:moveTo>
                        <a:lnTo>
                          <a:pt x="475" y="397"/>
                        </a:lnTo>
                        <a:lnTo>
                          <a:pt x="0" y="397"/>
                        </a:lnTo>
                        <a:lnTo>
                          <a:pt x="0" y="283"/>
                        </a:lnTo>
                        <a:lnTo>
                          <a:pt x="359" y="283"/>
                        </a:lnTo>
                        <a:lnTo>
                          <a:pt x="359" y="0"/>
                        </a:lnTo>
                        <a:lnTo>
                          <a:pt x="475" y="0"/>
                        </a:lnTo>
                        <a:lnTo>
                          <a:pt x="475" y="283"/>
                        </a:lnTo>
                        <a:lnTo>
                          <a:pt x="475" y="376"/>
                        </a:ln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800" dirty="0"/>
                  </a:p>
                </p:txBody>
              </p:sp>
              <p:sp>
                <p:nvSpPr>
                  <p:cNvPr id="200" name="Freeform 22">
                    <a:extLst>
                      <a:ext uri="{FF2B5EF4-FFF2-40B4-BE49-F238E27FC236}">
                        <a16:creationId xmlns:a16="http://schemas.microsoft.com/office/drawing/2014/main" xmlns="" id="{736FBB42-DAC4-45B5-BBC5-74BE362257F1}"/>
                      </a:ext>
                    </a:extLst>
                  </p:cNvPr>
                  <p:cNvSpPr>
                    <a:spLocks noEditPoints="1"/>
                  </p:cNvSpPr>
                  <p:nvPr/>
                </p:nvSpPr>
                <p:spPr bwMode="auto">
                  <a:xfrm>
                    <a:off x="3374" y="2657"/>
                    <a:ext cx="1259" cy="936"/>
                  </a:xfrm>
                  <a:custGeom>
                    <a:avLst/>
                    <a:gdLst/>
                    <a:ahLst/>
                    <a:cxnLst>
                      <a:cxn ang="0">
                        <a:pos x="235" y="389"/>
                      </a:cxn>
                      <a:cxn ang="0">
                        <a:pos x="298" y="389"/>
                      </a:cxn>
                      <a:cxn ang="0">
                        <a:pos x="298" y="373"/>
                      </a:cxn>
                      <a:cxn ang="0">
                        <a:pos x="235" y="373"/>
                      </a:cxn>
                      <a:cxn ang="0">
                        <a:pos x="235" y="389"/>
                      </a:cxn>
                      <a:cxn ang="0">
                        <a:pos x="500" y="396"/>
                      </a:cxn>
                      <a:cxn ang="0">
                        <a:pos x="34" y="396"/>
                      </a:cxn>
                      <a:cxn ang="0">
                        <a:pos x="0" y="367"/>
                      </a:cxn>
                      <a:cxn ang="0">
                        <a:pos x="0" y="30"/>
                      </a:cxn>
                      <a:cxn ang="0">
                        <a:pos x="34" y="0"/>
                      </a:cxn>
                      <a:cxn ang="0">
                        <a:pos x="207" y="0"/>
                      </a:cxn>
                      <a:cxn ang="0">
                        <a:pos x="205" y="19"/>
                      </a:cxn>
                      <a:cxn ang="0">
                        <a:pos x="21" y="19"/>
                      </a:cxn>
                      <a:cxn ang="0">
                        <a:pos x="21" y="349"/>
                      </a:cxn>
                      <a:cxn ang="0">
                        <a:pos x="512" y="349"/>
                      </a:cxn>
                      <a:cxn ang="0">
                        <a:pos x="512" y="292"/>
                      </a:cxn>
                      <a:cxn ang="0">
                        <a:pos x="533" y="292"/>
                      </a:cxn>
                      <a:cxn ang="0">
                        <a:pos x="533" y="367"/>
                      </a:cxn>
                      <a:cxn ang="0">
                        <a:pos x="500" y="396"/>
                      </a:cxn>
                    </a:cxnLst>
                    <a:rect l="0" t="0" r="r" b="b"/>
                    <a:pathLst>
                      <a:path w="533" h="396">
                        <a:moveTo>
                          <a:pt x="235" y="389"/>
                        </a:moveTo>
                        <a:cubicBezTo>
                          <a:pt x="298" y="389"/>
                          <a:pt x="298" y="389"/>
                          <a:pt x="298" y="389"/>
                        </a:cubicBezTo>
                        <a:cubicBezTo>
                          <a:pt x="298" y="373"/>
                          <a:pt x="298" y="373"/>
                          <a:pt x="298" y="373"/>
                        </a:cubicBezTo>
                        <a:cubicBezTo>
                          <a:pt x="235" y="373"/>
                          <a:pt x="235" y="373"/>
                          <a:pt x="235" y="373"/>
                        </a:cubicBezTo>
                        <a:lnTo>
                          <a:pt x="235" y="389"/>
                        </a:lnTo>
                        <a:close/>
                        <a:moveTo>
                          <a:pt x="500" y="396"/>
                        </a:moveTo>
                        <a:cubicBezTo>
                          <a:pt x="34" y="396"/>
                          <a:pt x="34" y="396"/>
                          <a:pt x="34" y="396"/>
                        </a:cubicBezTo>
                        <a:cubicBezTo>
                          <a:pt x="15" y="396"/>
                          <a:pt x="0" y="383"/>
                          <a:pt x="0" y="367"/>
                        </a:cubicBezTo>
                        <a:cubicBezTo>
                          <a:pt x="0" y="30"/>
                          <a:pt x="0" y="30"/>
                          <a:pt x="0" y="30"/>
                        </a:cubicBezTo>
                        <a:cubicBezTo>
                          <a:pt x="0" y="14"/>
                          <a:pt x="15" y="0"/>
                          <a:pt x="34" y="0"/>
                        </a:cubicBezTo>
                        <a:cubicBezTo>
                          <a:pt x="207" y="0"/>
                          <a:pt x="207" y="0"/>
                          <a:pt x="207" y="0"/>
                        </a:cubicBezTo>
                        <a:cubicBezTo>
                          <a:pt x="206" y="7"/>
                          <a:pt x="205" y="13"/>
                          <a:pt x="205" y="19"/>
                        </a:cubicBezTo>
                        <a:cubicBezTo>
                          <a:pt x="21" y="19"/>
                          <a:pt x="21" y="19"/>
                          <a:pt x="21" y="19"/>
                        </a:cubicBezTo>
                        <a:cubicBezTo>
                          <a:pt x="21" y="349"/>
                          <a:pt x="21" y="349"/>
                          <a:pt x="21" y="349"/>
                        </a:cubicBezTo>
                        <a:cubicBezTo>
                          <a:pt x="512" y="349"/>
                          <a:pt x="512" y="349"/>
                          <a:pt x="512" y="349"/>
                        </a:cubicBezTo>
                        <a:cubicBezTo>
                          <a:pt x="512" y="292"/>
                          <a:pt x="512" y="292"/>
                          <a:pt x="512" y="292"/>
                        </a:cubicBezTo>
                        <a:cubicBezTo>
                          <a:pt x="533" y="292"/>
                          <a:pt x="533" y="292"/>
                          <a:pt x="533" y="292"/>
                        </a:cubicBezTo>
                        <a:cubicBezTo>
                          <a:pt x="533" y="367"/>
                          <a:pt x="533" y="367"/>
                          <a:pt x="533" y="367"/>
                        </a:cubicBezTo>
                        <a:cubicBezTo>
                          <a:pt x="533" y="383"/>
                          <a:pt x="518" y="396"/>
                          <a:pt x="500" y="396"/>
                        </a:cubicBezTo>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800" dirty="0"/>
                  </a:p>
                </p:txBody>
              </p:sp>
              <p:sp>
                <p:nvSpPr>
                  <p:cNvPr id="201" name="Rectangle 23">
                    <a:extLst>
                      <a:ext uri="{FF2B5EF4-FFF2-40B4-BE49-F238E27FC236}">
                        <a16:creationId xmlns:a16="http://schemas.microsoft.com/office/drawing/2014/main" xmlns="" id="{507DFCF9-A94F-4D96-B1B6-F5C5F639ABA3}"/>
                      </a:ext>
                    </a:extLst>
                  </p:cNvPr>
                  <p:cNvSpPr>
                    <a:spLocks noChangeArrowheads="1"/>
                  </p:cNvSpPr>
                  <p:nvPr/>
                </p:nvSpPr>
                <p:spPr bwMode="auto">
                  <a:xfrm>
                    <a:off x="4584" y="2998"/>
                    <a:ext cx="49" cy="127"/>
                  </a:xfrm>
                  <a:prstGeom prst="rect">
                    <a:avLst/>
                  </a:prstGeom>
                  <a:grpFill/>
                  <a:ln w="9525">
                    <a:noFill/>
                    <a:miter lim="800000"/>
                    <a:headEnd/>
                    <a:tailEnd/>
                  </a:ln>
                </p:spPr>
                <p:txBody>
                  <a:bodyPr vert="horz" wrap="square" lIns="54864" tIns="54864" rIns="54864" bIns="54864" numCol="1" anchor="t" anchorCtr="0" compatLnSpc="1">
                    <a:prstTxWarp prst="textNoShape">
                      <a:avLst/>
                    </a:prstTxWarp>
                    <a:noAutofit/>
                  </a:bodyPr>
                  <a:lstStyle/>
                  <a:p>
                    <a:endParaRPr lang="en-US" sz="800" dirty="0"/>
                  </a:p>
                </p:txBody>
              </p:sp>
              <p:sp>
                <p:nvSpPr>
                  <p:cNvPr id="202" name="Freeform 24">
                    <a:extLst>
                      <a:ext uri="{FF2B5EF4-FFF2-40B4-BE49-F238E27FC236}">
                        <a16:creationId xmlns:a16="http://schemas.microsoft.com/office/drawing/2014/main" xmlns="" id="{A748D5D2-583D-47CD-9D5E-130CDA38E204}"/>
                      </a:ext>
                    </a:extLst>
                  </p:cNvPr>
                  <p:cNvSpPr>
                    <a:spLocks/>
                  </p:cNvSpPr>
                  <p:nvPr/>
                </p:nvSpPr>
                <p:spPr bwMode="auto">
                  <a:xfrm>
                    <a:off x="3745" y="3787"/>
                    <a:ext cx="517" cy="96"/>
                  </a:xfrm>
                  <a:custGeom>
                    <a:avLst/>
                    <a:gdLst/>
                    <a:ahLst/>
                    <a:cxnLst>
                      <a:cxn ang="0">
                        <a:pos x="219" y="28"/>
                      </a:cxn>
                      <a:cxn ang="0">
                        <a:pos x="219" y="41"/>
                      </a:cxn>
                      <a:cxn ang="0">
                        <a:pos x="0" y="41"/>
                      </a:cxn>
                      <a:cxn ang="0">
                        <a:pos x="0" y="28"/>
                      </a:cxn>
                      <a:cxn ang="0">
                        <a:pos x="28" y="0"/>
                      </a:cxn>
                      <a:cxn ang="0">
                        <a:pos x="191" y="0"/>
                      </a:cxn>
                      <a:cxn ang="0">
                        <a:pos x="219" y="28"/>
                      </a:cxn>
                    </a:cxnLst>
                    <a:rect l="0" t="0" r="r" b="b"/>
                    <a:pathLst>
                      <a:path w="219" h="41">
                        <a:moveTo>
                          <a:pt x="219" y="28"/>
                        </a:moveTo>
                        <a:cubicBezTo>
                          <a:pt x="219" y="41"/>
                          <a:pt x="219" y="41"/>
                          <a:pt x="219" y="41"/>
                        </a:cubicBezTo>
                        <a:cubicBezTo>
                          <a:pt x="0" y="41"/>
                          <a:pt x="0" y="41"/>
                          <a:pt x="0" y="41"/>
                        </a:cubicBezTo>
                        <a:cubicBezTo>
                          <a:pt x="0" y="28"/>
                          <a:pt x="0" y="28"/>
                          <a:pt x="0" y="28"/>
                        </a:cubicBezTo>
                        <a:cubicBezTo>
                          <a:pt x="0" y="12"/>
                          <a:pt x="13" y="0"/>
                          <a:pt x="28" y="0"/>
                        </a:cubicBezTo>
                        <a:cubicBezTo>
                          <a:pt x="191" y="0"/>
                          <a:pt x="191" y="0"/>
                          <a:pt x="191" y="0"/>
                        </a:cubicBezTo>
                        <a:cubicBezTo>
                          <a:pt x="207" y="0"/>
                          <a:pt x="219" y="12"/>
                          <a:pt x="219" y="28"/>
                        </a:cubicBezTo>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800" dirty="0"/>
                  </a:p>
                </p:txBody>
              </p:sp>
              <p:sp>
                <p:nvSpPr>
                  <p:cNvPr id="203" name="Rectangle 25">
                    <a:extLst>
                      <a:ext uri="{FF2B5EF4-FFF2-40B4-BE49-F238E27FC236}">
                        <a16:creationId xmlns:a16="http://schemas.microsoft.com/office/drawing/2014/main" xmlns="" id="{12C1B94A-37AE-48A6-813B-60E0EBF81B2C}"/>
                      </a:ext>
                    </a:extLst>
                  </p:cNvPr>
                  <p:cNvSpPr>
                    <a:spLocks noChangeArrowheads="1"/>
                  </p:cNvSpPr>
                  <p:nvPr/>
                </p:nvSpPr>
                <p:spPr bwMode="auto">
                  <a:xfrm>
                    <a:off x="3951" y="3609"/>
                    <a:ext cx="106" cy="154"/>
                  </a:xfrm>
                  <a:prstGeom prst="rect">
                    <a:avLst/>
                  </a:prstGeom>
                  <a:grpFill/>
                  <a:ln w="9525">
                    <a:noFill/>
                    <a:miter lim="800000"/>
                    <a:headEnd/>
                    <a:tailEnd/>
                  </a:ln>
                </p:spPr>
                <p:txBody>
                  <a:bodyPr vert="horz" wrap="square" lIns="54864" tIns="54864" rIns="54864" bIns="54864" numCol="1" anchor="t" anchorCtr="0" compatLnSpc="1">
                    <a:prstTxWarp prst="textNoShape">
                      <a:avLst/>
                    </a:prstTxWarp>
                    <a:noAutofit/>
                  </a:bodyPr>
                  <a:lstStyle/>
                  <a:p>
                    <a:endParaRPr lang="en-US" sz="800" dirty="0"/>
                  </a:p>
                </p:txBody>
              </p:sp>
            </p:grpSp>
            <p:sp>
              <p:nvSpPr>
                <p:cNvPr id="196" name="Freeform 6">
                  <a:extLst>
                    <a:ext uri="{FF2B5EF4-FFF2-40B4-BE49-F238E27FC236}">
                      <a16:creationId xmlns:a16="http://schemas.microsoft.com/office/drawing/2014/main" xmlns="" id="{02DF84E8-66CF-4B2D-B944-6AD97D3DF4D5}"/>
                    </a:ext>
                  </a:extLst>
                </p:cNvPr>
                <p:cNvSpPr>
                  <a:spLocks/>
                </p:cNvSpPr>
                <p:nvPr/>
              </p:nvSpPr>
              <p:spPr bwMode="auto">
                <a:xfrm>
                  <a:off x="6441164" y="2052062"/>
                  <a:ext cx="589815" cy="392373"/>
                </a:xfrm>
                <a:custGeom>
                  <a:avLst/>
                  <a:gdLst/>
                  <a:ahLst/>
                  <a:cxnLst>
                    <a:cxn ang="0">
                      <a:pos x="1513" y="518"/>
                    </a:cxn>
                    <a:cxn ang="0">
                      <a:pos x="1526" y="413"/>
                    </a:cxn>
                    <a:cxn ang="0">
                      <a:pos x="1113" y="0"/>
                    </a:cxn>
                    <a:cxn ang="0">
                      <a:pos x="731" y="253"/>
                    </a:cxn>
                    <a:cxn ang="0">
                      <a:pos x="508" y="150"/>
                    </a:cxn>
                    <a:cxn ang="0">
                      <a:pos x="215" y="443"/>
                    </a:cxn>
                    <a:cxn ang="0">
                      <a:pos x="227" y="523"/>
                    </a:cxn>
                    <a:cxn ang="0">
                      <a:pos x="0" y="847"/>
                    </a:cxn>
                    <a:cxn ang="0">
                      <a:pos x="345" y="1192"/>
                    </a:cxn>
                    <a:cxn ang="0">
                      <a:pos x="796" y="1192"/>
                    </a:cxn>
                    <a:cxn ang="0">
                      <a:pos x="796" y="901"/>
                    </a:cxn>
                    <a:cxn ang="0">
                      <a:pos x="610" y="901"/>
                    </a:cxn>
                    <a:cxn ang="0">
                      <a:pos x="895" y="556"/>
                    </a:cxn>
                    <a:cxn ang="0">
                      <a:pos x="1180" y="901"/>
                    </a:cxn>
                    <a:cxn ang="0">
                      <a:pos x="994" y="901"/>
                    </a:cxn>
                    <a:cxn ang="0">
                      <a:pos x="994" y="1192"/>
                    </a:cxn>
                    <a:cxn ang="0">
                      <a:pos x="1409" y="1192"/>
                    </a:cxn>
                    <a:cxn ang="0">
                      <a:pos x="1754" y="847"/>
                    </a:cxn>
                    <a:cxn ang="0">
                      <a:pos x="1513" y="518"/>
                    </a:cxn>
                  </a:cxnLst>
                  <a:rect l="0" t="0" r="r" b="b"/>
                  <a:pathLst>
                    <a:path w="1754" h="1192">
                      <a:moveTo>
                        <a:pt x="1513" y="518"/>
                      </a:moveTo>
                      <a:cubicBezTo>
                        <a:pt x="1522" y="484"/>
                        <a:pt x="1526" y="449"/>
                        <a:pt x="1526" y="413"/>
                      </a:cubicBezTo>
                      <a:cubicBezTo>
                        <a:pt x="1526" y="185"/>
                        <a:pt x="1341" y="0"/>
                        <a:pt x="1113" y="0"/>
                      </a:cubicBezTo>
                      <a:cubicBezTo>
                        <a:pt x="941" y="0"/>
                        <a:pt x="794" y="104"/>
                        <a:pt x="731" y="253"/>
                      </a:cubicBezTo>
                      <a:cubicBezTo>
                        <a:pt x="677" y="190"/>
                        <a:pt x="597" y="150"/>
                        <a:pt x="508" y="150"/>
                      </a:cubicBezTo>
                      <a:cubicBezTo>
                        <a:pt x="346" y="150"/>
                        <a:pt x="215" y="281"/>
                        <a:pt x="215" y="443"/>
                      </a:cubicBezTo>
                      <a:cubicBezTo>
                        <a:pt x="215" y="471"/>
                        <a:pt x="219" y="498"/>
                        <a:pt x="227" y="523"/>
                      </a:cubicBezTo>
                      <a:cubicBezTo>
                        <a:pt x="94" y="571"/>
                        <a:pt x="0" y="698"/>
                        <a:pt x="0" y="847"/>
                      </a:cubicBezTo>
                      <a:cubicBezTo>
                        <a:pt x="0" y="1038"/>
                        <a:pt x="155" y="1192"/>
                        <a:pt x="345" y="1192"/>
                      </a:cubicBezTo>
                      <a:cubicBezTo>
                        <a:pt x="796" y="1192"/>
                        <a:pt x="796" y="1192"/>
                        <a:pt x="796" y="1192"/>
                      </a:cubicBezTo>
                      <a:cubicBezTo>
                        <a:pt x="796" y="901"/>
                        <a:pt x="796" y="901"/>
                        <a:pt x="796" y="901"/>
                      </a:cubicBezTo>
                      <a:cubicBezTo>
                        <a:pt x="610" y="901"/>
                        <a:pt x="610" y="901"/>
                        <a:pt x="610" y="901"/>
                      </a:cubicBezTo>
                      <a:cubicBezTo>
                        <a:pt x="895" y="556"/>
                        <a:pt x="895" y="556"/>
                        <a:pt x="895" y="556"/>
                      </a:cubicBezTo>
                      <a:cubicBezTo>
                        <a:pt x="1180" y="901"/>
                        <a:pt x="1180" y="901"/>
                        <a:pt x="1180" y="901"/>
                      </a:cubicBezTo>
                      <a:cubicBezTo>
                        <a:pt x="994" y="901"/>
                        <a:pt x="994" y="901"/>
                        <a:pt x="994" y="901"/>
                      </a:cubicBezTo>
                      <a:cubicBezTo>
                        <a:pt x="994" y="1192"/>
                        <a:pt x="994" y="1192"/>
                        <a:pt x="994" y="1192"/>
                      </a:cubicBezTo>
                      <a:cubicBezTo>
                        <a:pt x="1409" y="1192"/>
                        <a:pt x="1409" y="1192"/>
                        <a:pt x="1409" y="1192"/>
                      </a:cubicBezTo>
                      <a:cubicBezTo>
                        <a:pt x="1600" y="1192"/>
                        <a:pt x="1754" y="1038"/>
                        <a:pt x="1754" y="847"/>
                      </a:cubicBezTo>
                      <a:cubicBezTo>
                        <a:pt x="1754" y="693"/>
                        <a:pt x="1653" y="562"/>
                        <a:pt x="1513" y="518"/>
                      </a:cubicBezTo>
                      <a:close/>
                    </a:path>
                  </a:pathLst>
                </a:custGeom>
                <a:solidFill>
                  <a:srgbClr val="FFFFFF"/>
                </a:solidFill>
                <a:ln w="9525">
                  <a:noFill/>
                  <a:round/>
                  <a:headEnd/>
                  <a:tailEnd/>
                </a:ln>
              </p:spPr>
              <p:txBody>
                <a:bodyPr vert="horz" wrap="square" lIns="54864" tIns="54864" rIns="54864" bIns="54864" numCol="1" anchor="t" anchorCtr="0" compatLnSpc="1">
                  <a:prstTxWarp prst="textNoShape">
                    <a:avLst/>
                  </a:prstTxWarp>
                  <a:noAutofit/>
                </a:bodyPr>
                <a:lstStyle/>
                <a:p>
                  <a:endParaRPr lang="en-US" sz="800" dirty="0"/>
                </a:p>
              </p:txBody>
            </p:sp>
            <p:sp>
              <p:nvSpPr>
                <p:cNvPr id="197" name="Freeform 5">
                  <a:extLst>
                    <a:ext uri="{FF2B5EF4-FFF2-40B4-BE49-F238E27FC236}">
                      <a16:creationId xmlns:a16="http://schemas.microsoft.com/office/drawing/2014/main" xmlns="" id="{17B5B064-1790-49DF-A980-99955F330C96}"/>
                    </a:ext>
                  </a:extLst>
                </p:cNvPr>
                <p:cNvSpPr>
                  <a:spLocks noEditPoints="1"/>
                </p:cNvSpPr>
                <p:nvPr/>
              </p:nvSpPr>
              <p:spPr bwMode="auto">
                <a:xfrm>
                  <a:off x="5943599" y="3104781"/>
                  <a:ext cx="468825" cy="528636"/>
                </a:xfrm>
                <a:custGeom>
                  <a:avLst/>
                  <a:gdLst/>
                  <a:ahLst/>
                  <a:cxnLst>
                    <a:cxn ang="0">
                      <a:pos x="320" y="0"/>
                    </a:cxn>
                    <a:cxn ang="0">
                      <a:pos x="513" y="130"/>
                    </a:cxn>
                    <a:cxn ang="0">
                      <a:pos x="521" y="130"/>
                    </a:cxn>
                    <a:cxn ang="0">
                      <a:pos x="683" y="292"/>
                    </a:cxn>
                    <a:cxn ang="0">
                      <a:pos x="521" y="454"/>
                    </a:cxn>
                    <a:cxn ang="0">
                      <a:pos x="463" y="454"/>
                    </a:cxn>
                    <a:cxn ang="0">
                      <a:pos x="345" y="335"/>
                    </a:cxn>
                    <a:cxn ang="0">
                      <a:pos x="226" y="454"/>
                    </a:cxn>
                    <a:cxn ang="0">
                      <a:pos x="135" y="454"/>
                    </a:cxn>
                    <a:cxn ang="0">
                      <a:pos x="0" y="319"/>
                    </a:cxn>
                    <a:cxn ang="0">
                      <a:pos x="113" y="186"/>
                    </a:cxn>
                    <a:cxn ang="0">
                      <a:pos x="320" y="0"/>
                    </a:cxn>
                    <a:cxn ang="0">
                      <a:pos x="530" y="635"/>
                    </a:cxn>
                    <a:cxn ang="0">
                      <a:pos x="546" y="658"/>
                    </a:cxn>
                    <a:cxn ang="0">
                      <a:pos x="573" y="696"/>
                    </a:cxn>
                    <a:cxn ang="0">
                      <a:pos x="345" y="787"/>
                    </a:cxn>
                    <a:cxn ang="0">
                      <a:pos x="117" y="696"/>
                    </a:cxn>
                    <a:cxn ang="0">
                      <a:pos x="143" y="658"/>
                    </a:cxn>
                    <a:cxn ang="0">
                      <a:pos x="159" y="635"/>
                    </a:cxn>
                    <a:cxn ang="0">
                      <a:pos x="163" y="639"/>
                    </a:cxn>
                    <a:cxn ang="0">
                      <a:pos x="345" y="714"/>
                    </a:cxn>
                    <a:cxn ang="0">
                      <a:pos x="526" y="639"/>
                    </a:cxn>
                    <a:cxn ang="0">
                      <a:pos x="530" y="635"/>
                    </a:cxn>
                    <a:cxn ang="0">
                      <a:pos x="345" y="647"/>
                    </a:cxn>
                    <a:cxn ang="0">
                      <a:pos x="479" y="592"/>
                    </a:cxn>
                    <a:cxn ang="0">
                      <a:pos x="492" y="578"/>
                    </a:cxn>
                    <a:cxn ang="0">
                      <a:pos x="447" y="514"/>
                    </a:cxn>
                    <a:cxn ang="0">
                      <a:pos x="428" y="540"/>
                    </a:cxn>
                    <a:cxn ang="0">
                      <a:pos x="345" y="574"/>
                    </a:cxn>
                    <a:cxn ang="0">
                      <a:pos x="261" y="540"/>
                    </a:cxn>
                    <a:cxn ang="0">
                      <a:pos x="242" y="514"/>
                    </a:cxn>
                    <a:cxn ang="0">
                      <a:pos x="198" y="578"/>
                    </a:cxn>
                    <a:cxn ang="0">
                      <a:pos x="210" y="592"/>
                    </a:cxn>
                    <a:cxn ang="0">
                      <a:pos x="345" y="647"/>
                    </a:cxn>
                    <a:cxn ang="0">
                      <a:pos x="345" y="394"/>
                    </a:cxn>
                    <a:cxn ang="0">
                      <a:pos x="404" y="454"/>
                    </a:cxn>
                    <a:cxn ang="0">
                      <a:pos x="345" y="514"/>
                    </a:cxn>
                    <a:cxn ang="0">
                      <a:pos x="285" y="454"/>
                    </a:cxn>
                    <a:cxn ang="0">
                      <a:pos x="345" y="394"/>
                    </a:cxn>
                  </a:cxnLst>
                  <a:rect l="0" t="0" r="r" b="b"/>
                  <a:pathLst>
                    <a:path w="683" h="787">
                      <a:moveTo>
                        <a:pt x="320" y="0"/>
                      </a:moveTo>
                      <a:cubicBezTo>
                        <a:pt x="407" y="0"/>
                        <a:pt x="482" y="54"/>
                        <a:pt x="513" y="130"/>
                      </a:cubicBezTo>
                      <a:cubicBezTo>
                        <a:pt x="515" y="130"/>
                        <a:pt x="518" y="130"/>
                        <a:pt x="521" y="130"/>
                      </a:cubicBezTo>
                      <a:cubicBezTo>
                        <a:pt x="610" y="130"/>
                        <a:pt x="683" y="202"/>
                        <a:pt x="683" y="292"/>
                      </a:cubicBezTo>
                      <a:cubicBezTo>
                        <a:pt x="683" y="382"/>
                        <a:pt x="610" y="454"/>
                        <a:pt x="521" y="454"/>
                      </a:cubicBezTo>
                      <a:cubicBezTo>
                        <a:pt x="463" y="454"/>
                        <a:pt x="463" y="454"/>
                        <a:pt x="463" y="454"/>
                      </a:cubicBezTo>
                      <a:cubicBezTo>
                        <a:pt x="463" y="389"/>
                        <a:pt x="410" y="335"/>
                        <a:pt x="345" y="335"/>
                      </a:cubicBezTo>
                      <a:cubicBezTo>
                        <a:pt x="279" y="335"/>
                        <a:pt x="226" y="389"/>
                        <a:pt x="226" y="454"/>
                      </a:cubicBezTo>
                      <a:cubicBezTo>
                        <a:pt x="135" y="454"/>
                        <a:pt x="135" y="454"/>
                        <a:pt x="135" y="454"/>
                      </a:cubicBezTo>
                      <a:cubicBezTo>
                        <a:pt x="61" y="454"/>
                        <a:pt x="0" y="394"/>
                        <a:pt x="0" y="319"/>
                      </a:cubicBezTo>
                      <a:cubicBezTo>
                        <a:pt x="0" y="252"/>
                        <a:pt x="49" y="196"/>
                        <a:pt x="113" y="186"/>
                      </a:cubicBezTo>
                      <a:cubicBezTo>
                        <a:pt x="124" y="81"/>
                        <a:pt x="213" y="0"/>
                        <a:pt x="320" y="0"/>
                      </a:cubicBezTo>
                      <a:moveTo>
                        <a:pt x="530" y="635"/>
                      </a:moveTo>
                      <a:cubicBezTo>
                        <a:pt x="546" y="658"/>
                        <a:pt x="546" y="658"/>
                        <a:pt x="546" y="658"/>
                      </a:cubicBezTo>
                      <a:cubicBezTo>
                        <a:pt x="573" y="696"/>
                        <a:pt x="573" y="696"/>
                        <a:pt x="573" y="696"/>
                      </a:cubicBezTo>
                      <a:cubicBezTo>
                        <a:pt x="513" y="752"/>
                        <a:pt x="433" y="787"/>
                        <a:pt x="345" y="787"/>
                      </a:cubicBezTo>
                      <a:cubicBezTo>
                        <a:pt x="256" y="787"/>
                        <a:pt x="176" y="752"/>
                        <a:pt x="117" y="696"/>
                      </a:cubicBezTo>
                      <a:cubicBezTo>
                        <a:pt x="143" y="658"/>
                        <a:pt x="143" y="658"/>
                        <a:pt x="143" y="658"/>
                      </a:cubicBezTo>
                      <a:cubicBezTo>
                        <a:pt x="159" y="635"/>
                        <a:pt x="159" y="635"/>
                        <a:pt x="159" y="635"/>
                      </a:cubicBezTo>
                      <a:cubicBezTo>
                        <a:pt x="160" y="636"/>
                        <a:pt x="161" y="637"/>
                        <a:pt x="163" y="639"/>
                      </a:cubicBezTo>
                      <a:cubicBezTo>
                        <a:pt x="209" y="685"/>
                        <a:pt x="274" y="714"/>
                        <a:pt x="345" y="714"/>
                      </a:cubicBezTo>
                      <a:cubicBezTo>
                        <a:pt x="416" y="714"/>
                        <a:pt x="480" y="685"/>
                        <a:pt x="526" y="639"/>
                      </a:cubicBezTo>
                      <a:cubicBezTo>
                        <a:pt x="528" y="637"/>
                        <a:pt x="529" y="636"/>
                        <a:pt x="530" y="635"/>
                      </a:cubicBezTo>
                      <a:moveTo>
                        <a:pt x="345" y="647"/>
                      </a:moveTo>
                      <a:cubicBezTo>
                        <a:pt x="397" y="647"/>
                        <a:pt x="445" y="626"/>
                        <a:pt x="479" y="592"/>
                      </a:cubicBezTo>
                      <a:cubicBezTo>
                        <a:pt x="484" y="587"/>
                        <a:pt x="488" y="583"/>
                        <a:pt x="492" y="578"/>
                      </a:cubicBezTo>
                      <a:cubicBezTo>
                        <a:pt x="447" y="514"/>
                        <a:pt x="447" y="514"/>
                        <a:pt x="447" y="514"/>
                      </a:cubicBezTo>
                      <a:cubicBezTo>
                        <a:pt x="442" y="524"/>
                        <a:pt x="435" y="532"/>
                        <a:pt x="428" y="540"/>
                      </a:cubicBezTo>
                      <a:cubicBezTo>
                        <a:pt x="406" y="561"/>
                        <a:pt x="377" y="574"/>
                        <a:pt x="345" y="574"/>
                      </a:cubicBezTo>
                      <a:cubicBezTo>
                        <a:pt x="312" y="574"/>
                        <a:pt x="283" y="561"/>
                        <a:pt x="261" y="540"/>
                      </a:cubicBezTo>
                      <a:cubicBezTo>
                        <a:pt x="254" y="532"/>
                        <a:pt x="247" y="524"/>
                        <a:pt x="242" y="514"/>
                      </a:cubicBezTo>
                      <a:cubicBezTo>
                        <a:pt x="198" y="578"/>
                        <a:pt x="198" y="578"/>
                        <a:pt x="198" y="578"/>
                      </a:cubicBezTo>
                      <a:cubicBezTo>
                        <a:pt x="201" y="583"/>
                        <a:pt x="206" y="587"/>
                        <a:pt x="210" y="592"/>
                      </a:cubicBezTo>
                      <a:cubicBezTo>
                        <a:pt x="244" y="626"/>
                        <a:pt x="292" y="647"/>
                        <a:pt x="345" y="647"/>
                      </a:cubicBezTo>
                      <a:moveTo>
                        <a:pt x="345" y="394"/>
                      </a:moveTo>
                      <a:cubicBezTo>
                        <a:pt x="378" y="394"/>
                        <a:pt x="404" y="421"/>
                        <a:pt x="404" y="454"/>
                      </a:cubicBezTo>
                      <a:cubicBezTo>
                        <a:pt x="404" y="487"/>
                        <a:pt x="378" y="514"/>
                        <a:pt x="345" y="514"/>
                      </a:cubicBezTo>
                      <a:cubicBezTo>
                        <a:pt x="312" y="514"/>
                        <a:pt x="285" y="487"/>
                        <a:pt x="285" y="454"/>
                      </a:cubicBezTo>
                      <a:cubicBezTo>
                        <a:pt x="285" y="421"/>
                        <a:pt x="312" y="394"/>
                        <a:pt x="345" y="394"/>
                      </a:cubicBezTo>
                    </a:path>
                  </a:pathLst>
                </a:custGeom>
                <a:solidFill>
                  <a:srgbClr val="FFFFFF"/>
                </a:solidFill>
                <a:ln w="9525">
                  <a:noFill/>
                  <a:round/>
                  <a:headEnd/>
                  <a:tailEnd/>
                </a:ln>
              </p:spPr>
              <p:txBody>
                <a:bodyPr vert="horz" wrap="square" lIns="54864" tIns="54864" rIns="54864" bIns="54864" numCol="1" anchor="t" anchorCtr="0" compatLnSpc="1">
                  <a:prstTxWarp prst="textNoShape">
                    <a:avLst/>
                  </a:prstTxWarp>
                  <a:noAutofit/>
                </a:bodyPr>
                <a:lstStyle/>
                <a:p>
                  <a:endParaRPr lang="en-US" sz="800" dirty="0"/>
                </a:p>
              </p:txBody>
            </p:sp>
          </p:grpSp>
        </p:grpSp>
        <p:sp>
          <p:nvSpPr>
            <p:cNvPr id="8" name="Rectangle 7">
              <a:extLst>
                <a:ext uri="{FF2B5EF4-FFF2-40B4-BE49-F238E27FC236}">
                  <a16:creationId xmlns:a16="http://schemas.microsoft.com/office/drawing/2014/main" xmlns="" id="{164CF0D5-CE1E-41C5-8356-EE3D280681FB}"/>
                </a:ext>
              </a:extLst>
            </p:cNvPr>
            <p:cNvSpPr/>
            <p:nvPr/>
          </p:nvSpPr>
          <p:spPr>
            <a:xfrm>
              <a:off x="992189" y="1976956"/>
              <a:ext cx="3464669" cy="2703629"/>
            </a:xfrm>
            <a:prstGeom prst="rect">
              <a:avLst/>
            </a:prstGeom>
            <a:solidFill>
              <a:srgbClr val="6D2077"/>
            </a:solidFill>
            <a:ln w="6350">
              <a:solidFill>
                <a:srgbClr val="00338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grpSp>
          <p:nvGrpSpPr>
            <p:cNvPr id="9" name="Group 8">
              <a:extLst>
                <a:ext uri="{FF2B5EF4-FFF2-40B4-BE49-F238E27FC236}">
                  <a16:creationId xmlns:a16="http://schemas.microsoft.com/office/drawing/2014/main" xmlns="" id="{4317DFD4-CF27-402B-9876-478BBD3241FE}"/>
                </a:ext>
              </a:extLst>
            </p:cNvPr>
            <p:cNvGrpSpPr/>
            <p:nvPr/>
          </p:nvGrpSpPr>
          <p:grpSpPr>
            <a:xfrm>
              <a:off x="1033733" y="2007267"/>
              <a:ext cx="3381580" cy="865326"/>
              <a:chOff x="1033733" y="2060607"/>
              <a:chExt cx="3381580" cy="865326"/>
            </a:xfrm>
          </p:grpSpPr>
          <p:grpSp>
            <p:nvGrpSpPr>
              <p:cNvPr id="175" name="Group 174">
                <a:extLst>
                  <a:ext uri="{FF2B5EF4-FFF2-40B4-BE49-F238E27FC236}">
                    <a16:creationId xmlns:a16="http://schemas.microsoft.com/office/drawing/2014/main" xmlns="" id="{229166C5-B833-4AAD-91EA-7C62238A0AB0}"/>
                  </a:ext>
                </a:extLst>
              </p:cNvPr>
              <p:cNvGrpSpPr/>
              <p:nvPr/>
            </p:nvGrpSpPr>
            <p:grpSpPr>
              <a:xfrm>
                <a:off x="1400423" y="2325325"/>
                <a:ext cx="2648200" cy="600608"/>
                <a:chOff x="1237953" y="2458675"/>
                <a:chExt cx="2648200" cy="600608"/>
              </a:xfrm>
            </p:grpSpPr>
            <p:sp>
              <p:nvSpPr>
                <p:cNvPr id="183" name="Rectangle 182">
                  <a:extLst>
                    <a:ext uri="{FF2B5EF4-FFF2-40B4-BE49-F238E27FC236}">
                      <a16:creationId xmlns:a16="http://schemas.microsoft.com/office/drawing/2014/main" xmlns="" id="{E080FC76-5BD7-4C10-8895-716B856BF11B}"/>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Code Repository &amp; Integrity</a:t>
                  </a:r>
                </a:p>
              </p:txBody>
            </p:sp>
            <p:sp>
              <p:nvSpPr>
                <p:cNvPr id="184" name="Rectangle 183">
                  <a:extLst>
                    <a:ext uri="{FF2B5EF4-FFF2-40B4-BE49-F238E27FC236}">
                      <a16:creationId xmlns:a16="http://schemas.microsoft.com/office/drawing/2014/main" xmlns="" id="{0BD173A5-FE65-425D-B144-4DD98D6F9CEC}"/>
                    </a:ext>
                  </a:extLst>
                </p:cNvPr>
                <p:cNvSpPr/>
                <p:nvPr/>
              </p:nvSpPr>
              <p:spPr>
                <a:xfrm>
                  <a:off x="1237953" y="2794169"/>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Threat Modeling</a:t>
                  </a:r>
                </a:p>
              </p:txBody>
            </p:sp>
            <p:sp>
              <p:nvSpPr>
                <p:cNvPr id="185" name="Rectangle 184">
                  <a:extLst>
                    <a:ext uri="{FF2B5EF4-FFF2-40B4-BE49-F238E27FC236}">
                      <a16:creationId xmlns:a16="http://schemas.microsoft.com/office/drawing/2014/main" xmlns="" id="{240314FE-32E4-4B91-A6DB-0686ED713F29}"/>
                    </a:ext>
                  </a:extLst>
                </p:cNvPr>
                <p:cNvSpPr/>
                <p:nvPr/>
              </p:nvSpPr>
              <p:spPr>
                <a:xfrm>
                  <a:off x="259729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Secure SDKs</a:t>
                  </a:r>
                </a:p>
              </p:txBody>
            </p:sp>
            <p:sp>
              <p:nvSpPr>
                <p:cNvPr id="186" name="Rectangle 185">
                  <a:extLst>
                    <a:ext uri="{FF2B5EF4-FFF2-40B4-BE49-F238E27FC236}">
                      <a16:creationId xmlns:a16="http://schemas.microsoft.com/office/drawing/2014/main" xmlns="" id="{AD46E4A1-A915-46C4-A02F-2C1580673FE1}"/>
                    </a:ext>
                  </a:extLst>
                </p:cNvPr>
                <p:cNvSpPr/>
                <p:nvPr/>
              </p:nvSpPr>
              <p:spPr>
                <a:xfrm>
                  <a:off x="2598177" y="2793630"/>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Secure Code Review</a:t>
                  </a:r>
                </a:p>
              </p:txBody>
            </p:sp>
          </p:grpSp>
          <p:grpSp>
            <p:nvGrpSpPr>
              <p:cNvPr id="176" name="Group 175">
                <a:extLst>
                  <a:ext uri="{FF2B5EF4-FFF2-40B4-BE49-F238E27FC236}">
                    <a16:creationId xmlns:a16="http://schemas.microsoft.com/office/drawing/2014/main" xmlns="" id="{B4FD88B2-B374-42A7-9330-93165D6F3CF6}"/>
                  </a:ext>
                </a:extLst>
              </p:cNvPr>
              <p:cNvGrpSpPr/>
              <p:nvPr/>
            </p:nvGrpSpPr>
            <p:grpSpPr>
              <a:xfrm>
                <a:off x="1033733" y="2060607"/>
                <a:ext cx="3381580" cy="249847"/>
                <a:chOff x="1033258" y="2060607"/>
                <a:chExt cx="3381580" cy="249847"/>
              </a:xfrm>
            </p:grpSpPr>
            <p:grpSp>
              <p:nvGrpSpPr>
                <p:cNvPr id="177" name="Group 176">
                  <a:extLst>
                    <a:ext uri="{FF2B5EF4-FFF2-40B4-BE49-F238E27FC236}">
                      <a16:creationId xmlns:a16="http://schemas.microsoft.com/office/drawing/2014/main" xmlns="" id="{BE838DAB-62D0-4215-9655-913A7433D6B2}"/>
                    </a:ext>
                  </a:extLst>
                </p:cNvPr>
                <p:cNvGrpSpPr/>
                <p:nvPr/>
              </p:nvGrpSpPr>
              <p:grpSpPr>
                <a:xfrm>
                  <a:off x="1216521" y="2107616"/>
                  <a:ext cx="3198317" cy="155828"/>
                  <a:chOff x="1237953" y="2110188"/>
                  <a:chExt cx="3198317" cy="155828"/>
                </a:xfrm>
              </p:grpSpPr>
              <p:cxnSp>
                <p:nvCxnSpPr>
                  <p:cNvPr id="181" name="Straight Connector 180">
                    <a:extLst>
                      <a:ext uri="{FF2B5EF4-FFF2-40B4-BE49-F238E27FC236}">
                        <a16:creationId xmlns:a16="http://schemas.microsoft.com/office/drawing/2014/main" xmlns="" id="{486E9C17-3DE6-4519-93A3-6A4A8AC03F03}"/>
                      </a:ext>
                    </a:extLst>
                  </p:cNvPr>
                  <p:cNvCxnSpPr>
                    <a:cxnSpLocks/>
                  </p:cNvCxnSpPr>
                  <p:nvPr/>
                </p:nvCxnSpPr>
                <p:spPr>
                  <a:xfrm>
                    <a:off x="1237953" y="2188102"/>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xmlns="" id="{D34262F6-6B31-42CC-A495-B9AA0DAC0917}"/>
                      </a:ext>
                    </a:extLst>
                  </p:cNvPr>
                  <p:cNvSpPr/>
                  <p:nvPr/>
                </p:nvSpPr>
                <p:spPr>
                  <a:xfrm>
                    <a:off x="2401527" y="2110188"/>
                    <a:ext cx="645993" cy="155828"/>
                  </a:xfrm>
                  <a:prstGeom prst="rect">
                    <a:avLst/>
                  </a:prstGeom>
                  <a:solidFill>
                    <a:srgbClr val="6D207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Engineering </a:t>
                    </a:r>
                  </a:p>
                </p:txBody>
              </p:sp>
            </p:grpSp>
            <p:grpSp>
              <p:nvGrpSpPr>
                <p:cNvPr id="178" name="Group 177">
                  <a:extLst>
                    <a:ext uri="{FF2B5EF4-FFF2-40B4-BE49-F238E27FC236}">
                      <a16:creationId xmlns:a16="http://schemas.microsoft.com/office/drawing/2014/main" xmlns="" id="{B82F7AEC-C65D-4D7F-AC4F-686CC5CA3439}"/>
                    </a:ext>
                  </a:extLst>
                </p:cNvPr>
                <p:cNvGrpSpPr/>
                <p:nvPr/>
              </p:nvGrpSpPr>
              <p:grpSpPr>
                <a:xfrm>
                  <a:off x="1033258" y="2060607"/>
                  <a:ext cx="204991" cy="249847"/>
                  <a:chOff x="1202188" y="2945815"/>
                  <a:chExt cx="223177" cy="272726"/>
                </a:xfrm>
              </p:grpSpPr>
              <p:sp>
                <p:nvSpPr>
                  <p:cNvPr id="179" name="Oval 12">
                    <a:extLst>
                      <a:ext uri="{FF2B5EF4-FFF2-40B4-BE49-F238E27FC236}">
                        <a16:creationId xmlns:a16="http://schemas.microsoft.com/office/drawing/2014/main" xmlns="" id="{60A5B3BB-E854-4336-9981-09DC3E2C954C}"/>
                      </a:ext>
                    </a:extLst>
                  </p:cNvPr>
                  <p:cNvSpPr>
                    <a:spLocks noChangeArrowheads="1"/>
                  </p:cNvSpPr>
                  <p:nvPr/>
                </p:nvSpPr>
                <p:spPr bwMode="auto">
                  <a:xfrm>
                    <a:off x="1289373" y="3045336"/>
                    <a:ext cx="49653" cy="49548"/>
                  </a:xfrm>
                  <a:prstGeom prst="ellipse">
                    <a:avLst/>
                  </a:pr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80" name="Freeform 13">
                    <a:extLst>
                      <a:ext uri="{FF2B5EF4-FFF2-40B4-BE49-F238E27FC236}">
                        <a16:creationId xmlns:a16="http://schemas.microsoft.com/office/drawing/2014/main" xmlns="" id="{C05EF271-25F1-4B6C-BA62-E309A22B03AB}"/>
                      </a:ext>
                    </a:extLst>
                  </p:cNvPr>
                  <p:cNvSpPr>
                    <a:spLocks noEditPoints="1"/>
                  </p:cNvSpPr>
                  <p:nvPr/>
                </p:nvSpPr>
                <p:spPr bwMode="auto">
                  <a:xfrm>
                    <a:off x="1202188" y="2945815"/>
                    <a:ext cx="223177" cy="272726"/>
                  </a:xfrm>
                  <a:custGeom>
                    <a:avLst/>
                    <a:gdLst/>
                    <a:ahLst/>
                    <a:cxnLst>
                      <a:cxn ang="0">
                        <a:pos x="448" y="0"/>
                      </a:cxn>
                      <a:cxn ang="0">
                        <a:pos x="0" y="149"/>
                      </a:cxn>
                      <a:cxn ang="0">
                        <a:pos x="0" y="448"/>
                      </a:cxn>
                      <a:cxn ang="0">
                        <a:pos x="448" y="1095"/>
                      </a:cxn>
                      <a:cxn ang="0">
                        <a:pos x="896" y="448"/>
                      </a:cxn>
                      <a:cxn ang="0">
                        <a:pos x="896" y="149"/>
                      </a:cxn>
                      <a:cxn ang="0">
                        <a:pos x="448" y="0"/>
                      </a:cxn>
                      <a:cxn ang="0">
                        <a:pos x="747" y="547"/>
                      </a:cxn>
                      <a:cxn ang="0">
                        <a:pos x="666" y="547"/>
                      </a:cxn>
                      <a:cxn ang="0">
                        <a:pos x="638" y="617"/>
                      </a:cxn>
                      <a:cxn ang="0">
                        <a:pos x="695" y="674"/>
                      </a:cxn>
                      <a:cxn ang="0">
                        <a:pos x="624" y="744"/>
                      </a:cxn>
                      <a:cxn ang="0">
                        <a:pos x="567" y="687"/>
                      </a:cxn>
                      <a:cxn ang="0">
                        <a:pos x="498" y="716"/>
                      </a:cxn>
                      <a:cxn ang="0">
                        <a:pos x="498" y="796"/>
                      </a:cxn>
                      <a:cxn ang="0">
                        <a:pos x="398" y="796"/>
                      </a:cxn>
                      <a:cxn ang="0">
                        <a:pos x="398" y="716"/>
                      </a:cxn>
                      <a:cxn ang="0">
                        <a:pos x="329" y="687"/>
                      </a:cxn>
                      <a:cxn ang="0">
                        <a:pos x="272" y="744"/>
                      </a:cxn>
                      <a:cxn ang="0">
                        <a:pos x="202" y="674"/>
                      </a:cxn>
                      <a:cxn ang="0">
                        <a:pos x="259" y="617"/>
                      </a:cxn>
                      <a:cxn ang="0">
                        <a:pos x="230" y="547"/>
                      </a:cxn>
                      <a:cxn ang="0">
                        <a:pos x="149" y="547"/>
                      </a:cxn>
                      <a:cxn ang="0">
                        <a:pos x="149" y="448"/>
                      </a:cxn>
                      <a:cxn ang="0">
                        <a:pos x="230" y="448"/>
                      </a:cxn>
                      <a:cxn ang="0">
                        <a:pos x="259" y="378"/>
                      </a:cxn>
                      <a:cxn ang="0">
                        <a:pos x="202" y="322"/>
                      </a:cxn>
                      <a:cxn ang="0">
                        <a:pos x="272" y="251"/>
                      </a:cxn>
                      <a:cxn ang="0">
                        <a:pos x="329" y="308"/>
                      </a:cxn>
                      <a:cxn ang="0">
                        <a:pos x="398" y="279"/>
                      </a:cxn>
                      <a:cxn ang="0">
                        <a:pos x="398" y="199"/>
                      </a:cxn>
                      <a:cxn ang="0">
                        <a:pos x="498" y="199"/>
                      </a:cxn>
                      <a:cxn ang="0">
                        <a:pos x="498" y="279"/>
                      </a:cxn>
                      <a:cxn ang="0">
                        <a:pos x="567" y="308"/>
                      </a:cxn>
                      <a:cxn ang="0">
                        <a:pos x="624" y="251"/>
                      </a:cxn>
                      <a:cxn ang="0">
                        <a:pos x="695" y="322"/>
                      </a:cxn>
                      <a:cxn ang="0">
                        <a:pos x="638" y="378"/>
                      </a:cxn>
                      <a:cxn ang="0">
                        <a:pos x="666" y="448"/>
                      </a:cxn>
                      <a:cxn ang="0">
                        <a:pos x="747" y="448"/>
                      </a:cxn>
                      <a:cxn ang="0">
                        <a:pos x="747" y="547"/>
                      </a:cxn>
                    </a:cxnLst>
                    <a:rect l="0" t="0" r="r" b="b"/>
                    <a:pathLst>
                      <a:path w="896" h="1095">
                        <a:moveTo>
                          <a:pt x="448" y="0"/>
                        </a:moveTo>
                        <a:cubicBezTo>
                          <a:pt x="274" y="124"/>
                          <a:pt x="0" y="149"/>
                          <a:pt x="0" y="149"/>
                        </a:cubicBezTo>
                        <a:cubicBezTo>
                          <a:pt x="0" y="448"/>
                          <a:pt x="0" y="448"/>
                          <a:pt x="0" y="448"/>
                        </a:cubicBezTo>
                        <a:cubicBezTo>
                          <a:pt x="0" y="896"/>
                          <a:pt x="448" y="1095"/>
                          <a:pt x="448" y="1095"/>
                        </a:cubicBezTo>
                        <a:cubicBezTo>
                          <a:pt x="448" y="1095"/>
                          <a:pt x="896" y="896"/>
                          <a:pt x="896" y="448"/>
                        </a:cubicBezTo>
                        <a:cubicBezTo>
                          <a:pt x="896" y="149"/>
                          <a:pt x="896" y="149"/>
                          <a:pt x="896" y="149"/>
                        </a:cubicBezTo>
                        <a:cubicBezTo>
                          <a:pt x="896" y="149"/>
                          <a:pt x="622" y="124"/>
                          <a:pt x="448" y="0"/>
                        </a:cubicBezTo>
                        <a:moveTo>
                          <a:pt x="747" y="547"/>
                        </a:moveTo>
                        <a:cubicBezTo>
                          <a:pt x="666" y="547"/>
                          <a:pt x="666" y="547"/>
                          <a:pt x="666" y="547"/>
                        </a:cubicBezTo>
                        <a:cubicBezTo>
                          <a:pt x="661" y="572"/>
                          <a:pt x="651" y="596"/>
                          <a:pt x="638" y="617"/>
                        </a:cubicBezTo>
                        <a:cubicBezTo>
                          <a:pt x="695" y="674"/>
                          <a:pt x="695" y="674"/>
                          <a:pt x="695" y="674"/>
                        </a:cubicBezTo>
                        <a:cubicBezTo>
                          <a:pt x="624" y="744"/>
                          <a:pt x="624" y="744"/>
                          <a:pt x="624" y="744"/>
                        </a:cubicBezTo>
                        <a:cubicBezTo>
                          <a:pt x="567" y="687"/>
                          <a:pt x="567" y="687"/>
                          <a:pt x="567" y="687"/>
                        </a:cubicBezTo>
                        <a:cubicBezTo>
                          <a:pt x="546" y="700"/>
                          <a:pt x="523" y="710"/>
                          <a:pt x="498" y="716"/>
                        </a:cubicBezTo>
                        <a:cubicBezTo>
                          <a:pt x="498" y="796"/>
                          <a:pt x="498" y="796"/>
                          <a:pt x="498" y="796"/>
                        </a:cubicBezTo>
                        <a:cubicBezTo>
                          <a:pt x="398" y="796"/>
                          <a:pt x="398" y="796"/>
                          <a:pt x="398" y="796"/>
                        </a:cubicBezTo>
                        <a:cubicBezTo>
                          <a:pt x="398" y="716"/>
                          <a:pt x="398" y="716"/>
                          <a:pt x="398" y="716"/>
                        </a:cubicBezTo>
                        <a:cubicBezTo>
                          <a:pt x="373" y="710"/>
                          <a:pt x="350" y="700"/>
                          <a:pt x="329" y="687"/>
                        </a:cubicBezTo>
                        <a:cubicBezTo>
                          <a:pt x="272" y="744"/>
                          <a:pt x="272" y="744"/>
                          <a:pt x="272" y="744"/>
                        </a:cubicBezTo>
                        <a:cubicBezTo>
                          <a:pt x="202" y="674"/>
                          <a:pt x="202" y="674"/>
                          <a:pt x="202" y="674"/>
                        </a:cubicBezTo>
                        <a:cubicBezTo>
                          <a:pt x="259" y="617"/>
                          <a:pt x="259" y="617"/>
                          <a:pt x="259" y="617"/>
                        </a:cubicBezTo>
                        <a:cubicBezTo>
                          <a:pt x="245" y="596"/>
                          <a:pt x="235" y="572"/>
                          <a:pt x="230" y="547"/>
                        </a:cubicBezTo>
                        <a:cubicBezTo>
                          <a:pt x="149" y="547"/>
                          <a:pt x="149" y="547"/>
                          <a:pt x="149" y="547"/>
                        </a:cubicBezTo>
                        <a:cubicBezTo>
                          <a:pt x="149" y="448"/>
                          <a:pt x="149" y="448"/>
                          <a:pt x="149" y="448"/>
                        </a:cubicBezTo>
                        <a:cubicBezTo>
                          <a:pt x="230" y="448"/>
                          <a:pt x="230" y="448"/>
                          <a:pt x="230" y="448"/>
                        </a:cubicBezTo>
                        <a:cubicBezTo>
                          <a:pt x="235" y="423"/>
                          <a:pt x="245" y="399"/>
                          <a:pt x="259" y="378"/>
                        </a:cubicBezTo>
                        <a:cubicBezTo>
                          <a:pt x="202" y="322"/>
                          <a:pt x="202" y="322"/>
                          <a:pt x="202" y="322"/>
                        </a:cubicBezTo>
                        <a:cubicBezTo>
                          <a:pt x="272" y="251"/>
                          <a:pt x="272" y="251"/>
                          <a:pt x="272" y="251"/>
                        </a:cubicBezTo>
                        <a:cubicBezTo>
                          <a:pt x="329" y="308"/>
                          <a:pt x="329" y="308"/>
                          <a:pt x="329" y="308"/>
                        </a:cubicBezTo>
                        <a:cubicBezTo>
                          <a:pt x="350" y="295"/>
                          <a:pt x="373" y="285"/>
                          <a:pt x="398" y="279"/>
                        </a:cubicBezTo>
                        <a:cubicBezTo>
                          <a:pt x="398" y="199"/>
                          <a:pt x="398" y="199"/>
                          <a:pt x="398" y="199"/>
                        </a:cubicBezTo>
                        <a:cubicBezTo>
                          <a:pt x="498" y="199"/>
                          <a:pt x="498" y="199"/>
                          <a:pt x="498" y="199"/>
                        </a:cubicBezTo>
                        <a:cubicBezTo>
                          <a:pt x="498" y="279"/>
                          <a:pt x="498" y="279"/>
                          <a:pt x="498" y="279"/>
                        </a:cubicBezTo>
                        <a:cubicBezTo>
                          <a:pt x="523" y="285"/>
                          <a:pt x="546" y="295"/>
                          <a:pt x="567" y="308"/>
                        </a:cubicBezTo>
                        <a:cubicBezTo>
                          <a:pt x="624" y="251"/>
                          <a:pt x="624" y="251"/>
                          <a:pt x="624" y="251"/>
                        </a:cubicBezTo>
                        <a:cubicBezTo>
                          <a:pt x="695" y="322"/>
                          <a:pt x="695" y="322"/>
                          <a:pt x="695" y="322"/>
                        </a:cubicBezTo>
                        <a:cubicBezTo>
                          <a:pt x="638" y="378"/>
                          <a:pt x="638" y="378"/>
                          <a:pt x="638" y="378"/>
                        </a:cubicBezTo>
                        <a:cubicBezTo>
                          <a:pt x="651" y="399"/>
                          <a:pt x="661" y="423"/>
                          <a:pt x="666" y="448"/>
                        </a:cubicBezTo>
                        <a:cubicBezTo>
                          <a:pt x="747" y="448"/>
                          <a:pt x="747" y="448"/>
                          <a:pt x="747" y="448"/>
                        </a:cubicBezTo>
                        <a:lnTo>
                          <a:pt x="747" y="547"/>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grpSp>
          </p:grpSp>
        </p:grpSp>
        <p:grpSp>
          <p:nvGrpSpPr>
            <p:cNvPr id="10" name="Group 9">
              <a:extLst>
                <a:ext uri="{FF2B5EF4-FFF2-40B4-BE49-F238E27FC236}">
                  <a16:creationId xmlns:a16="http://schemas.microsoft.com/office/drawing/2014/main" xmlns="" id="{9908F3E6-C0EC-473E-AF60-3750D11881EC}"/>
                </a:ext>
              </a:extLst>
            </p:cNvPr>
            <p:cNvGrpSpPr/>
            <p:nvPr/>
          </p:nvGrpSpPr>
          <p:grpSpPr>
            <a:xfrm>
              <a:off x="1033733" y="2908766"/>
              <a:ext cx="3381580" cy="529832"/>
              <a:chOff x="1033733" y="2962106"/>
              <a:chExt cx="3381580" cy="529832"/>
            </a:xfrm>
          </p:grpSpPr>
          <p:grpSp>
            <p:nvGrpSpPr>
              <p:cNvPr id="167" name="Group 166">
                <a:extLst>
                  <a:ext uri="{FF2B5EF4-FFF2-40B4-BE49-F238E27FC236}">
                    <a16:creationId xmlns:a16="http://schemas.microsoft.com/office/drawing/2014/main" xmlns="" id="{7B20611A-1AE6-4FCF-A569-E72151595878}"/>
                  </a:ext>
                </a:extLst>
              </p:cNvPr>
              <p:cNvGrpSpPr/>
              <p:nvPr/>
            </p:nvGrpSpPr>
            <p:grpSpPr>
              <a:xfrm>
                <a:off x="1400423" y="3226824"/>
                <a:ext cx="2647320" cy="265114"/>
                <a:chOff x="1237953" y="2458675"/>
                <a:chExt cx="2647320" cy="265114"/>
              </a:xfrm>
            </p:grpSpPr>
            <p:sp>
              <p:nvSpPr>
                <p:cNvPr id="173" name="Rectangle 172">
                  <a:extLst>
                    <a:ext uri="{FF2B5EF4-FFF2-40B4-BE49-F238E27FC236}">
                      <a16:creationId xmlns:a16="http://schemas.microsoft.com/office/drawing/2014/main" xmlns="" id="{C0D0F37B-F95F-428F-AD34-1FC5FD32A2A8}"/>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SAST &amp; DAST Analysis</a:t>
                  </a:r>
                </a:p>
              </p:txBody>
            </p:sp>
            <p:sp>
              <p:nvSpPr>
                <p:cNvPr id="174" name="Rectangle 173">
                  <a:extLst>
                    <a:ext uri="{FF2B5EF4-FFF2-40B4-BE49-F238E27FC236}">
                      <a16:creationId xmlns:a16="http://schemas.microsoft.com/office/drawing/2014/main" xmlns="" id="{6511C964-145A-4633-9B2C-BF7BF88B201D}"/>
                    </a:ext>
                  </a:extLst>
                </p:cNvPr>
                <p:cNvSpPr/>
                <p:nvPr/>
              </p:nvSpPr>
              <p:spPr>
                <a:xfrm>
                  <a:off x="259729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Penetration Testing</a:t>
                  </a:r>
                </a:p>
              </p:txBody>
            </p:sp>
          </p:grpSp>
          <p:grpSp>
            <p:nvGrpSpPr>
              <p:cNvPr id="168" name="Group 167">
                <a:extLst>
                  <a:ext uri="{FF2B5EF4-FFF2-40B4-BE49-F238E27FC236}">
                    <a16:creationId xmlns:a16="http://schemas.microsoft.com/office/drawing/2014/main" xmlns="" id="{179986A6-086C-4D42-86C8-D8306484D401}"/>
                  </a:ext>
                </a:extLst>
              </p:cNvPr>
              <p:cNvGrpSpPr/>
              <p:nvPr/>
            </p:nvGrpSpPr>
            <p:grpSpPr>
              <a:xfrm>
                <a:off x="1033733" y="2962106"/>
                <a:ext cx="3381580" cy="251307"/>
                <a:chOff x="1033733" y="2962106"/>
                <a:chExt cx="3381580" cy="251307"/>
              </a:xfrm>
            </p:grpSpPr>
            <p:grpSp>
              <p:nvGrpSpPr>
                <p:cNvPr id="169" name="Group 168">
                  <a:extLst>
                    <a:ext uri="{FF2B5EF4-FFF2-40B4-BE49-F238E27FC236}">
                      <a16:creationId xmlns:a16="http://schemas.microsoft.com/office/drawing/2014/main" xmlns="" id="{75338848-D860-4159-841B-BA8C69A2D3A5}"/>
                    </a:ext>
                  </a:extLst>
                </p:cNvPr>
                <p:cNvGrpSpPr/>
                <p:nvPr/>
              </p:nvGrpSpPr>
              <p:grpSpPr>
                <a:xfrm>
                  <a:off x="1216996" y="3009115"/>
                  <a:ext cx="3198317" cy="155828"/>
                  <a:chOff x="1237953" y="2110188"/>
                  <a:chExt cx="3198317" cy="155828"/>
                </a:xfrm>
              </p:grpSpPr>
              <p:cxnSp>
                <p:nvCxnSpPr>
                  <p:cNvPr id="171" name="Straight Connector 170">
                    <a:extLst>
                      <a:ext uri="{FF2B5EF4-FFF2-40B4-BE49-F238E27FC236}">
                        <a16:creationId xmlns:a16="http://schemas.microsoft.com/office/drawing/2014/main" xmlns="" id="{9ED65B05-E517-4DBC-B443-D5E7A21D2630}"/>
                      </a:ext>
                    </a:extLst>
                  </p:cNvPr>
                  <p:cNvCxnSpPr>
                    <a:cxnSpLocks/>
                  </p:cNvCxnSpPr>
                  <p:nvPr/>
                </p:nvCxnSpPr>
                <p:spPr>
                  <a:xfrm>
                    <a:off x="1237953" y="2188102"/>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a16="http://schemas.microsoft.com/office/drawing/2014/main" xmlns="" id="{CF08290C-F9F8-4E7E-A1DE-100EB7E771D1}"/>
                      </a:ext>
                    </a:extLst>
                  </p:cNvPr>
                  <p:cNvSpPr/>
                  <p:nvPr/>
                </p:nvSpPr>
                <p:spPr>
                  <a:xfrm>
                    <a:off x="2401527" y="2110188"/>
                    <a:ext cx="645993" cy="155828"/>
                  </a:xfrm>
                  <a:prstGeom prst="rect">
                    <a:avLst/>
                  </a:prstGeom>
                  <a:solidFill>
                    <a:srgbClr val="6D207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Testing</a:t>
                    </a:r>
                  </a:p>
                </p:txBody>
              </p:sp>
            </p:grpSp>
            <p:sp>
              <p:nvSpPr>
                <p:cNvPr id="170" name="Freeform 46">
                  <a:extLst>
                    <a:ext uri="{FF2B5EF4-FFF2-40B4-BE49-F238E27FC236}">
                      <a16:creationId xmlns:a16="http://schemas.microsoft.com/office/drawing/2014/main" xmlns="" id="{964F7DDF-C6FC-45DC-B011-AE352D8314FE}"/>
                    </a:ext>
                  </a:extLst>
                </p:cNvPr>
                <p:cNvSpPr>
                  <a:spLocks noEditPoints="1"/>
                </p:cNvSpPr>
                <p:nvPr/>
              </p:nvSpPr>
              <p:spPr bwMode="auto">
                <a:xfrm>
                  <a:off x="1033733" y="2962106"/>
                  <a:ext cx="231045" cy="251307"/>
                </a:xfrm>
                <a:custGeom>
                  <a:avLst/>
                  <a:gdLst/>
                  <a:ahLst/>
                  <a:cxnLst>
                    <a:cxn ang="0">
                      <a:pos x="73" y="0"/>
                    </a:cxn>
                    <a:cxn ang="0">
                      <a:pos x="74" y="1"/>
                    </a:cxn>
                    <a:cxn ang="0">
                      <a:pos x="143" y="28"/>
                    </a:cxn>
                    <a:cxn ang="0">
                      <a:pos x="74" y="166"/>
                    </a:cxn>
                    <a:cxn ang="0">
                      <a:pos x="73" y="166"/>
                    </a:cxn>
                    <a:cxn ang="0">
                      <a:pos x="4" y="28"/>
                    </a:cxn>
                    <a:cxn ang="0">
                      <a:pos x="73" y="1"/>
                    </a:cxn>
                    <a:cxn ang="0">
                      <a:pos x="73" y="0"/>
                    </a:cxn>
                    <a:cxn ang="0">
                      <a:pos x="73" y="15"/>
                    </a:cxn>
                    <a:cxn ang="0">
                      <a:pos x="17" y="39"/>
                    </a:cxn>
                    <a:cxn ang="0">
                      <a:pos x="24" y="75"/>
                    </a:cxn>
                    <a:cxn ang="0">
                      <a:pos x="73" y="150"/>
                    </a:cxn>
                    <a:cxn ang="0">
                      <a:pos x="123" y="75"/>
                    </a:cxn>
                    <a:cxn ang="0">
                      <a:pos x="130" y="39"/>
                    </a:cxn>
                    <a:cxn ang="0">
                      <a:pos x="73" y="15"/>
                    </a:cxn>
                    <a:cxn ang="0">
                      <a:pos x="67" y="102"/>
                    </a:cxn>
                    <a:cxn ang="0">
                      <a:pos x="72" y="104"/>
                    </a:cxn>
                    <a:cxn ang="0">
                      <a:pos x="72" y="104"/>
                    </a:cxn>
                    <a:cxn ang="0">
                      <a:pos x="72" y="104"/>
                    </a:cxn>
                    <a:cxn ang="0">
                      <a:pos x="72" y="104"/>
                    </a:cxn>
                    <a:cxn ang="0">
                      <a:pos x="77" y="101"/>
                    </a:cxn>
                    <a:cxn ang="0">
                      <a:pos x="112" y="59"/>
                    </a:cxn>
                    <a:cxn ang="0">
                      <a:pos x="112" y="59"/>
                    </a:cxn>
                    <a:cxn ang="0">
                      <a:pos x="111" y="50"/>
                    </a:cxn>
                    <a:cxn ang="0">
                      <a:pos x="111" y="50"/>
                    </a:cxn>
                    <a:cxn ang="0">
                      <a:pos x="102" y="51"/>
                    </a:cxn>
                    <a:cxn ang="0">
                      <a:pos x="71" y="88"/>
                    </a:cxn>
                    <a:cxn ang="0">
                      <a:pos x="56" y="73"/>
                    </a:cxn>
                    <a:cxn ang="0">
                      <a:pos x="56" y="73"/>
                    </a:cxn>
                    <a:cxn ang="0">
                      <a:pos x="47" y="73"/>
                    </a:cxn>
                    <a:cxn ang="0">
                      <a:pos x="47" y="73"/>
                    </a:cxn>
                    <a:cxn ang="0">
                      <a:pos x="47" y="82"/>
                    </a:cxn>
                    <a:cxn ang="0">
                      <a:pos x="67" y="102"/>
                    </a:cxn>
                  </a:cxnLst>
                  <a:rect l="0" t="0" r="r" b="b"/>
                  <a:pathLst>
                    <a:path w="147" h="166">
                      <a:moveTo>
                        <a:pt x="73" y="0"/>
                      </a:moveTo>
                      <a:cubicBezTo>
                        <a:pt x="74" y="1"/>
                        <a:pt x="74" y="1"/>
                        <a:pt x="74" y="1"/>
                      </a:cubicBezTo>
                      <a:cubicBezTo>
                        <a:pt x="83" y="6"/>
                        <a:pt x="117" y="28"/>
                        <a:pt x="143" y="28"/>
                      </a:cubicBezTo>
                      <a:cubicBezTo>
                        <a:pt x="143" y="28"/>
                        <a:pt x="147" y="113"/>
                        <a:pt x="74" y="166"/>
                      </a:cubicBezTo>
                      <a:cubicBezTo>
                        <a:pt x="73" y="166"/>
                        <a:pt x="73" y="166"/>
                        <a:pt x="73" y="166"/>
                      </a:cubicBezTo>
                      <a:cubicBezTo>
                        <a:pt x="0" y="113"/>
                        <a:pt x="4" y="28"/>
                        <a:pt x="4" y="28"/>
                      </a:cubicBezTo>
                      <a:cubicBezTo>
                        <a:pt x="30" y="28"/>
                        <a:pt x="64" y="6"/>
                        <a:pt x="73" y="1"/>
                      </a:cubicBezTo>
                      <a:cubicBezTo>
                        <a:pt x="73" y="0"/>
                        <a:pt x="73" y="0"/>
                        <a:pt x="73" y="0"/>
                      </a:cubicBezTo>
                      <a:moveTo>
                        <a:pt x="73" y="15"/>
                      </a:moveTo>
                      <a:cubicBezTo>
                        <a:pt x="61" y="23"/>
                        <a:pt x="39" y="35"/>
                        <a:pt x="17" y="39"/>
                      </a:cubicBezTo>
                      <a:cubicBezTo>
                        <a:pt x="18" y="48"/>
                        <a:pt x="20" y="60"/>
                        <a:pt x="24" y="75"/>
                      </a:cubicBezTo>
                      <a:cubicBezTo>
                        <a:pt x="33" y="105"/>
                        <a:pt x="50" y="131"/>
                        <a:pt x="73" y="150"/>
                      </a:cubicBezTo>
                      <a:cubicBezTo>
                        <a:pt x="97" y="131"/>
                        <a:pt x="114" y="105"/>
                        <a:pt x="123" y="75"/>
                      </a:cubicBezTo>
                      <a:cubicBezTo>
                        <a:pt x="127" y="60"/>
                        <a:pt x="129" y="48"/>
                        <a:pt x="130" y="39"/>
                      </a:cubicBezTo>
                      <a:cubicBezTo>
                        <a:pt x="108" y="35"/>
                        <a:pt x="86" y="23"/>
                        <a:pt x="73" y="15"/>
                      </a:cubicBezTo>
                      <a:close/>
                      <a:moveTo>
                        <a:pt x="67" y="102"/>
                      </a:moveTo>
                      <a:cubicBezTo>
                        <a:pt x="69" y="103"/>
                        <a:pt x="70" y="104"/>
                        <a:pt x="72" y="104"/>
                      </a:cubicBezTo>
                      <a:cubicBezTo>
                        <a:pt x="72" y="104"/>
                        <a:pt x="72" y="104"/>
                        <a:pt x="72" y="104"/>
                      </a:cubicBezTo>
                      <a:cubicBezTo>
                        <a:pt x="72" y="104"/>
                        <a:pt x="72" y="104"/>
                        <a:pt x="72" y="104"/>
                      </a:cubicBezTo>
                      <a:cubicBezTo>
                        <a:pt x="72" y="104"/>
                        <a:pt x="72" y="104"/>
                        <a:pt x="72" y="104"/>
                      </a:cubicBezTo>
                      <a:cubicBezTo>
                        <a:pt x="74" y="104"/>
                        <a:pt x="76" y="103"/>
                        <a:pt x="77" y="101"/>
                      </a:cubicBezTo>
                      <a:cubicBezTo>
                        <a:pt x="112" y="59"/>
                        <a:pt x="112" y="59"/>
                        <a:pt x="112" y="59"/>
                      </a:cubicBezTo>
                      <a:cubicBezTo>
                        <a:pt x="112" y="59"/>
                        <a:pt x="112" y="59"/>
                        <a:pt x="112" y="59"/>
                      </a:cubicBezTo>
                      <a:cubicBezTo>
                        <a:pt x="114" y="56"/>
                        <a:pt x="114" y="52"/>
                        <a:pt x="111" y="50"/>
                      </a:cubicBezTo>
                      <a:cubicBezTo>
                        <a:pt x="111" y="50"/>
                        <a:pt x="111" y="50"/>
                        <a:pt x="111" y="50"/>
                      </a:cubicBezTo>
                      <a:cubicBezTo>
                        <a:pt x="108" y="48"/>
                        <a:pt x="104" y="48"/>
                        <a:pt x="102" y="51"/>
                      </a:cubicBezTo>
                      <a:cubicBezTo>
                        <a:pt x="71" y="88"/>
                        <a:pt x="71" y="88"/>
                        <a:pt x="71" y="88"/>
                      </a:cubicBezTo>
                      <a:cubicBezTo>
                        <a:pt x="56" y="73"/>
                        <a:pt x="56" y="73"/>
                        <a:pt x="56" y="73"/>
                      </a:cubicBezTo>
                      <a:cubicBezTo>
                        <a:pt x="56" y="73"/>
                        <a:pt x="56" y="73"/>
                        <a:pt x="56" y="73"/>
                      </a:cubicBezTo>
                      <a:cubicBezTo>
                        <a:pt x="54" y="70"/>
                        <a:pt x="50" y="70"/>
                        <a:pt x="47" y="73"/>
                      </a:cubicBezTo>
                      <a:cubicBezTo>
                        <a:pt x="47" y="73"/>
                        <a:pt x="47" y="73"/>
                        <a:pt x="47" y="73"/>
                      </a:cubicBezTo>
                      <a:cubicBezTo>
                        <a:pt x="45" y="75"/>
                        <a:pt x="45" y="79"/>
                        <a:pt x="47" y="82"/>
                      </a:cubicBezTo>
                      <a:cubicBezTo>
                        <a:pt x="67" y="102"/>
                        <a:pt x="67" y="102"/>
                        <a:pt x="67" y="102"/>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grpSp>
        </p:grpSp>
        <p:grpSp>
          <p:nvGrpSpPr>
            <p:cNvPr id="11" name="Group 10">
              <a:extLst>
                <a:ext uri="{FF2B5EF4-FFF2-40B4-BE49-F238E27FC236}">
                  <a16:creationId xmlns:a16="http://schemas.microsoft.com/office/drawing/2014/main" xmlns="" id="{79670985-2F07-44D1-A829-D8AF0BB234E6}"/>
                </a:ext>
              </a:extLst>
            </p:cNvPr>
            <p:cNvGrpSpPr/>
            <p:nvPr/>
          </p:nvGrpSpPr>
          <p:grpSpPr>
            <a:xfrm>
              <a:off x="1400423" y="3759111"/>
              <a:ext cx="2647320" cy="589036"/>
              <a:chOff x="1237953" y="2458675"/>
              <a:chExt cx="2647320" cy="589036"/>
            </a:xfrm>
          </p:grpSpPr>
          <p:sp>
            <p:nvSpPr>
              <p:cNvPr id="164" name="Rectangle 163">
                <a:extLst>
                  <a:ext uri="{FF2B5EF4-FFF2-40B4-BE49-F238E27FC236}">
                    <a16:creationId xmlns:a16="http://schemas.microsoft.com/office/drawing/2014/main" xmlns="" id="{26C8F410-326C-4617-9F12-1F545B57F6F8}"/>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Automated Resource Provisioning</a:t>
                </a:r>
              </a:p>
            </p:txBody>
          </p:sp>
          <p:sp>
            <p:nvSpPr>
              <p:cNvPr id="165" name="Rectangle 164">
                <a:extLst>
                  <a:ext uri="{FF2B5EF4-FFF2-40B4-BE49-F238E27FC236}">
                    <a16:creationId xmlns:a16="http://schemas.microsoft.com/office/drawing/2014/main" xmlns="" id="{703A2555-D410-4227-81BF-9EFF9E04BC2E}"/>
                  </a:ext>
                </a:extLst>
              </p:cNvPr>
              <p:cNvSpPr/>
              <p:nvPr/>
            </p:nvSpPr>
            <p:spPr>
              <a:xfrm>
                <a:off x="259729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Asset Inventory</a:t>
                </a:r>
              </a:p>
            </p:txBody>
          </p:sp>
          <p:sp>
            <p:nvSpPr>
              <p:cNvPr id="166" name="Rectangle 165">
                <a:extLst>
                  <a:ext uri="{FF2B5EF4-FFF2-40B4-BE49-F238E27FC236}">
                    <a16:creationId xmlns:a16="http://schemas.microsoft.com/office/drawing/2014/main" xmlns="" id="{9C5DC69F-5AAD-4FEB-801F-E0C37C2DAD1F}"/>
                  </a:ext>
                </a:extLst>
              </p:cNvPr>
              <p:cNvSpPr/>
              <p:nvPr/>
            </p:nvSpPr>
            <p:spPr>
              <a:xfrm>
                <a:off x="1917625" y="2782597"/>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Automated Build &amp; Releases</a:t>
                </a:r>
              </a:p>
            </p:txBody>
          </p:sp>
        </p:grpSp>
        <p:grpSp>
          <p:nvGrpSpPr>
            <p:cNvPr id="12" name="Group 11">
              <a:extLst>
                <a:ext uri="{FF2B5EF4-FFF2-40B4-BE49-F238E27FC236}">
                  <a16:creationId xmlns:a16="http://schemas.microsoft.com/office/drawing/2014/main" xmlns="" id="{7C31AB7C-BA1E-4760-A140-54F2B0AE714E}"/>
                </a:ext>
              </a:extLst>
            </p:cNvPr>
            <p:cNvGrpSpPr/>
            <p:nvPr/>
          </p:nvGrpSpPr>
          <p:grpSpPr>
            <a:xfrm>
              <a:off x="1063440" y="3507727"/>
              <a:ext cx="3351873" cy="222196"/>
              <a:chOff x="1063440" y="3533490"/>
              <a:chExt cx="3351873" cy="222196"/>
            </a:xfrm>
          </p:grpSpPr>
          <p:grpSp>
            <p:nvGrpSpPr>
              <p:cNvPr id="157" name="Group 156">
                <a:extLst>
                  <a:ext uri="{FF2B5EF4-FFF2-40B4-BE49-F238E27FC236}">
                    <a16:creationId xmlns:a16="http://schemas.microsoft.com/office/drawing/2014/main" xmlns="" id="{79E0F9E7-DFE3-4429-B89D-B7762860AE1B}"/>
                  </a:ext>
                </a:extLst>
              </p:cNvPr>
              <p:cNvGrpSpPr/>
              <p:nvPr/>
            </p:nvGrpSpPr>
            <p:grpSpPr>
              <a:xfrm>
                <a:off x="1216996" y="3566674"/>
                <a:ext cx="3198317" cy="155828"/>
                <a:chOff x="1237953" y="2110188"/>
                <a:chExt cx="3198317" cy="155828"/>
              </a:xfrm>
            </p:grpSpPr>
            <p:cxnSp>
              <p:nvCxnSpPr>
                <p:cNvPr id="162" name="Straight Connector 161">
                  <a:extLst>
                    <a:ext uri="{FF2B5EF4-FFF2-40B4-BE49-F238E27FC236}">
                      <a16:creationId xmlns:a16="http://schemas.microsoft.com/office/drawing/2014/main" xmlns="" id="{5D0D1F0D-2D79-4DA7-9DC0-E8EE73175AFC}"/>
                    </a:ext>
                  </a:extLst>
                </p:cNvPr>
                <p:cNvCxnSpPr>
                  <a:cxnSpLocks/>
                </p:cNvCxnSpPr>
                <p:nvPr/>
              </p:nvCxnSpPr>
              <p:spPr>
                <a:xfrm>
                  <a:off x="1237953" y="2188102"/>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63" name="Rectangle 162">
                  <a:extLst>
                    <a:ext uri="{FF2B5EF4-FFF2-40B4-BE49-F238E27FC236}">
                      <a16:creationId xmlns:a16="http://schemas.microsoft.com/office/drawing/2014/main" xmlns="" id="{F8BA6C3F-C6E8-4584-A7BC-8C901274FD3D}"/>
                    </a:ext>
                  </a:extLst>
                </p:cNvPr>
                <p:cNvSpPr/>
                <p:nvPr/>
              </p:nvSpPr>
              <p:spPr>
                <a:xfrm>
                  <a:off x="2401527" y="2110188"/>
                  <a:ext cx="645993" cy="155828"/>
                </a:xfrm>
                <a:prstGeom prst="rect">
                  <a:avLst/>
                </a:prstGeom>
                <a:solidFill>
                  <a:srgbClr val="6D207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Deployment</a:t>
                  </a:r>
                </a:p>
              </p:txBody>
            </p:sp>
          </p:grpSp>
          <p:grpSp>
            <p:nvGrpSpPr>
              <p:cNvPr id="158" name="Group 157">
                <a:extLst>
                  <a:ext uri="{FF2B5EF4-FFF2-40B4-BE49-F238E27FC236}">
                    <a16:creationId xmlns:a16="http://schemas.microsoft.com/office/drawing/2014/main" xmlns="" id="{9D7E63EB-F4A3-4DF7-8ED4-F035F799B0EB}"/>
                  </a:ext>
                </a:extLst>
              </p:cNvPr>
              <p:cNvGrpSpPr>
                <a:grpSpLocks noChangeAspect="1"/>
              </p:cNvGrpSpPr>
              <p:nvPr/>
            </p:nvGrpSpPr>
            <p:grpSpPr bwMode="auto">
              <a:xfrm>
                <a:off x="1063440" y="3533490"/>
                <a:ext cx="171630" cy="222196"/>
                <a:chOff x="2582" y="2723"/>
                <a:chExt cx="659" cy="1047"/>
              </a:xfrm>
              <a:solidFill>
                <a:srgbClr val="00338D"/>
              </a:solidFill>
            </p:grpSpPr>
            <p:sp>
              <p:nvSpPr>
                <p:cNvPr id="159" name="Freeform 16">
                  <a:extLst>
                    <a:ext uri="{FF2B5EF4-FFF2-40B4-BE49-F238E27FC236}">
                      <a16:creationId xmlns:a16="http://schemas.microsoft.com/office/drawing/2014/main" xmlns="" id="{868C080C-92C1-4F0D-85C2-9DDB6A7DEBA3}"/>
                    </a:ext>
                  </a:extLst>
                </p:cNvPr>
                <p:cNvSpPr>
                  <a:spLocks/>
                </p:cNvSpPr>
                <p:nvPr/>
              </p:nvSpPr>
              <p:spPr bwMode="auto">
                <a:xfrm>
                  <a:off x="2582" y="3174"/>
                  <a:ext cx="659" cy="596"/>
                </a:xfrm>
                <a:custGeom>
                  <a:avLst/>
                  <a:gdLst/>
                  <a:ahLst/>
                  <a:cxnLst>
                    <a:cxn ang="0">
                      <a:pos x="29" y="0"/>
                    </a:cxn>
                    <a:cxn ang="0">
                      <a:pos x="251" y="0"/>
                    </a:cxn>
                    <a:cxn ang="0">
                      <a:pos x="279" y="28"/>
                    </a:cxn>
                    <a:cxn ang="0">
                      <a:pos x="279" y="224"/>
                    </a:cxn>
                    <a:cxn ang="0">
                      <a:pos x="251" y="252"/>
                    </a:cxn>
                    <a:cxn ang="0">
                      <a:pos x="29" y="252"/>
                    </a:cxn>
                    <a:cxn ang="0">
                      <a:pos x="0" y="224"/>
                    </a:cxn>
                    <a:cxn ang="0">
                      <a:pos x="0" y="28"/>
                    </a:cxn>
                    <a:cxn ang="0">
                      <a:pos x="29" y="0"/>
                    </a:cxn>
                  </a:cxnLst>
                  <a:rect l="0" t="0" r="r" b="b"/>
                  <a:pathLst>
                    <a:path w="279" h="252">
                      <a:moveTo>
                        <a:pt x="29" y="0"/>
                      </a:moveTo>
                      <a:cubicBezTo>
                        <a:pt x="251" y="0"/>
                        <a:pt x="251" y="0"/>
                        <a:pt x="251" y="0"/>
                      </a:cubicBezTo>
                      <a:cubicBezTo>
                        <a:pt x="266" y="0"/>
                        <a:pt x="279" y="13"/>
                        <a:pt x="279" y="28"/>
                      </a:cubicBezTo>
                      <a:cubicBezTo>
                        <a:pt x="279" y="224"/>
                        <a:pt x="279" y="224"/>
                        <a:pt x="279" y="224"/>
                      </a:cubicBezTo>
                      <a:cubicBezTo>
                        <a:pt x="279" y="239"/>
                        <a:pt x="266" y="252"/>
                        <a:pt x="251" y="252"/>
                      </a:cubicBezTo>
                      <a:cubicBezTo>
                        <a:pt x="29" y="252"/>
                        <a:pt x="29" y="252"/>
                        <a:pt x="29" y="252"/>
                      </a:cubicBezTo>
                      <a:cubicBezTo>
                        <a:pt x="13" y="252"/>
                        <a:pt x="0" y="239"/>
                        <a:pt x="0" y="224"/>
                      </a:cubicBezTo>
                      <a:cubicBezTo>
                        <a:pt x="0" y="28"/>
                        <a:pt x="0" y="28"/>
                        <a:pt x="0" y="28"/>
                      </a:cubicBezTo>
                      <a:cubicBezTo>
                        <a:pt x="0" y="13"/>
                        <a:pt x="13" y="0"/>
                        <a:pt x="29" y="0"/>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60" name="Freeform 17">
                  <a:extLst>
                    <a:ext uri="{FF2B5EF4-FFF2-40B4-BE49-F238E27FC236}">
                      <a16:creationId xmlns:a16="http://schemas.microsoft.com/office/drawing/2014/main" xmlns="" id="{E87BFC50-0098-449C-9C5E-ABF104149C74}"/>
                    </a:ext>
                  </a:extLst>
                </p:cNvPr>
                <p:cNvSpPr>
                  <a:spLocks/>
                </p:cNvSpPr>
                <p:nvPr/>
              </p:nvSpPr>
              <p:spPr bwMode="auto">
                <a:xfrm>
                  <a:off x="2655" y="2723"/>
                  <a:ext cx="522" cy="406"/>
                </a:xfrm>
                <a:custGeom>
                  <a:avLst/>
                  <a:gdLst/>
                  <a:ahLst/>
                  <a:cxnLst>
                    <a:cxn ang="0">
                      <a:pos x="110" y="0"/>
                    </a:cxn>
                    <a:cxn ang="0">
                      <a:pos x="110" y="0"/>
                    </a:cxn>
                    <a:cxn ang="0">
                      <a:pos x="188" y="33"/>
                    </a:cxn>
                    <a:cxn ang="0">
                      <a:pos x="221" y="112"/>
                    </a:cxn>
                    <a:cxn ang="0">
                      <a:pos x="221" y="172"/>
                    </a:cxn>
                    <a:cxn ang="0">
                      <a:pos x="220" y="172"/>
                    </a:cxn>
                    <a:cxn ang="0">
                      <a:pos x="165" y="172"/>
                    </a:cxn>
                    <a:cxn ang="0">
                      <a:pos x="165" y="112"/>
                    </a:cxn>
                    <a:cxn ang="0">
                      <a:pos x="149" y="73"/>
                    </a:cxn>
                    <a:cxn ang="0">
                      <a:pos x="110" y="56"/>
                    </a:cxn>
                    <a:cxn ang="0">
                      <a:pos x="72" y="73"/>
                    </a:cxn>
                    <a:cxn ang="0">
                      <a:pos x="55" y="112"/>
                    </a:cxn>
                    <a:cxn ang="0">
                      <a:pos x="55" y="172"/>
                    </a:cxn>
                    <a:cxn ang="0">
                      <a:pos x="0" y="172"/>
                    </a:cxn>
                    <a:cxn ang="0">
                      <a:pos x="0" y="112"/>
                    </a:cxn>
                    <a:cxn ang="0">
                      <a:pos x="32" y="33"/>
                    </a:cxn>
                    <a:cxn ang="0">
                      <a:pos x="110" y="0"/>
                    </a:cxn>
                  </a:cxnLst>
                  <a:rect l="0" t="0" r="r" b="b"/>
                  <a:pathLst>
                    <a:path w="221" h="172">
                      <a:moveTo>
                        <a:pt x="110" y="0"/>
                      </a:moveTo>
                      <a:cubicBezTo>
                        <a:pt x="110" y="0"/>
                        <a:pt x="110" y="0"/>
                        <a:pt x="110" y="0"/>
                      </a:cubicBezTo>
                      <a:cubicBezTo>
                        <a:pt x="141" y="0"/>
                        <a:pt x="168" y="13"/>
                        <a:pt x="188" y="33"/>
                      </a:cubicBezTo>
                      <a:cubicBezTo>
                        <a:pt x="208" y="53"/>
                        <a:pt x="221" y="81"/>
                        <a:pt x="221" y="112"/>
                      </a:cubicBezTo>
                      <a:cubicBezTo>
                        <a:pt x="221" y="172"/>
                        <a:pt x="221" y="172"/>
                        <a:pt x="221" y="172"/>
                      </a:cubicBezTo>
                      <a:cubicBezTo>
                        <a:pt x="220" y="172"/>
                        <a:pt x="220" y="172"/>
                        <a:pt x="220" y="172"/>
                      </a:cubicBezTo>
                      <a:cubicBezTo>
                        <a:pt x="165" y="172"/>
                        <a:pt x="165" y="172"/>
                        <a:pt x="165" y="172"/>
                      </a:cubicBezTo>
                      <a:cubicBezTo>
                        <a:pt x="165" y="112"/>
                        <a:pt x="165" y="112"/>
                        <a:pt x="165" y="112"/>
                      </a:cubicBezTo>
                      <a:cubicBezTo>
                        <a:pt x="165" y="96"/>
                        <a:pt x="159" y="83"/>
                        <a:pt x="149" y="73"/>
                      </a:cubicBezTo>
                      <a:cubicBezTo>
                        <a:pt x="139" y="62"/>
                        <a:pt x="125" y="56"/>
                        <a:pt x="110" y="56"/>
                      </a:cubicBezTo>
                      <a:cubicBezTo>
                        <a:pt x="95" y="56"/>
                        <a:pt x="81" y="62"/>
                        <a:pt x="72" y="73"/>
                      </a:cubicBezTo>
                      <a:cubicBezTo>
                        <a:pt x="62" y="83"/>
                        <a:pt x="55" y="96"/>
                        <a:pt x="55" y="112"/>
                      </a:cubicBezTo>
                      <a:cubicBezTo>
                        <a:pt x="55" y="172"/>
                        <a:pt x="55" y="172"/>
                        <a:pt x="55" y="172"/>
                      </a:cubicBezTo>
                      <a:cubicBezTo>
                        <a:pt x="0" y="172"/>
                        <a:pt x="0" y="172"/>
                        <a:pt x="0" y="172"/>
                      </a:cubicBezTo>
                      <a:cubicBezTo>
                        <a:pt x="0" y="112"/>
                        <a:pt x="0" y="112"/>
                        <a:pt x="0" y="112"/>
                      </a:cubicBezTo>
                      <a:cubicBezTo>
                        <a:pt x="0" y="81"/>
                        <a:pt x="12" y="53"/>
                        <a:pt x="32" y="33"/>
                      </a:cubicBezTo>
                      <a:cubicBezTo>
                        <a:pt x="52" y="13"/>
                        <a:pt x="80" y="0"/>
                        <a:pt x="110" y="0"/>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61" name="Freeform 18">
                  <a:extLst>
                    <a:ext uri="{FF2B5EF4-FFF2-40B4-BE49-F238E27FC236}">
                      <a16:creationId xmlns:a16="http://schemas.microsoft.com/office/drawing/2014/main" xmlns="" id="{3F7C24F6-B5B8-46E6-8830-68FB1190C233}"/>
                    </a:ext>
                  </a:extLst>
                </p:cNvPr>
                <p:cNvSpPr>
                  <a:spLocks/>
                </p:cNvSpPr>
                <p:nvPr/>
              </p:nvSpPr>
              <p:spPr bwMode="auto">
                <a:xfrm>
                  <a:off x="2854" y="3290"/>
                  <a:ext cx="127" cy="253"/>
                </a:xfrm>
                <a:custGeom>
                  <a:avLst/>
                  <a:gdLst/>
                  <a:ahLst/>
                  <a:cxnLst>
                    <a:cxn ang="0">
                      <a:pos x="27" y="0"/>
                    </a:cxn>
                    <a:cxn ang="0">
                      <a:pos x="0" y="28"/>
                    </a:cxn>
                    <a:cxn ang="0">
                      <a:pos x="16" y="53"/>
                    </a:cxn>
                    <a:cxn ang="0">
                      <a:pos x="7" y="107"/>
                    </a:cxn>
                    <a:cxn ang="0">
                      <a:pos x="27" y="107"/>
                    </a:cxn>
                    <a:cxn ang="0">
                      <a:pos x="47" y="107"/>
                    </a:cxn>
                    <a:cxn ang="0">
                      <a:pos x="38" y="53"/>
                    </a:cxn>
                    <a:cxn ang="0">
                      <a:pos x="54" y="28"/>
                    </a:cxn>
                    <a:cxn ang="0">
                      <a:pos x="27" y="0"/>
                    </a:cxn>
                  </a:cxnLst>
                  <a:rect l="0" t="0" r="r" b="b"/>
                  <a:pathLst>
                    <a:path w="54" h="107">
                      <a:moveTo>
                        <a:pt x="27" y="0"/>
                      </a:moveTo>
                      <a:cubicBezTo>
                        <a:pt x="12" y="0"/>
                        <a:pt x="0" y="13"/>
                        <a:pt x="0" y="28"/>
                      </a:cubicBezTo>
                      <a:cubicBezTo>
                        <a:pt x="0" y="39"/>
                        <a:pt x="7" y="48"/>
                        <a:pt x="16" y="53"/>
                      </a:cubicBezTo>
                      <a:cubicBezTo>
                        <a:pt x="7" y="107"/>
                        <a:pt x="7" y="107"/>
                        <a:pt x="7" y="107"/>
                      </a:cubicBezTo>
                      <a:cubicBezTo>
                        <a:pt x="27" y="107"/>
                        <a:pt x="27" y="107"/>
                        <a:pt x="27" y="107"/>
                      </a:cubicBezTo>
                      <a:cubicBezTo>
                        <a:pt x="47" y="107"/>
                        <a:pt x="47" y="107"/>
                        <a:pt x="47" y="107"/>
                      </a:cubicBezTo>
                      <a:cubicBezTo>
                        <a:pt x="38" y="53"/>
                        <a:pt x="38" y="53"/>
                        <a:pt x="38" y="53"/>
                      </a:cubicBezTo>
                      <a:cubicBezTo>
                        <a:pt x="48" y="49"/>
                        <a:pt x="54" y="39"/>
                        <a:pt x="54" y="28"/>
                      </a:cubicBezTo>
                      <a:cubicBezTo>
                        <a:pt x="54" y="13"/>
                        <a:pt x="42" y="0"/>
                        <a:pt x="27" y="0"/>
                      </a:cubicBezTo>
                    </a:path>
                  </a:pathLst>
                </a:custGeom>
                <a:solidFill>
                  <a:srgbClr val="6D2077"/>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grpSp>
        </p:grpSp>
        <p:sp>
          <p:nvSpPr>
            <p:cNvPr id="13" name="Rectangle 12">
              <a:extLst>
                <a:ext uri="{FF2B5EF4-FFF2-40B4-BE49-F238E27FC236}">
                  <a16:creationId xmlns:a16="http://schemas.microsoft.com/office/drawing/2014/main" xmlns="" id="{60598766-B895-4A4D-A356-2BDE82C702D3}"/>
                </a:ext>
              </a:extLst>
            </p:cNvPr>
            <p:cNvSpPr/>
            <p:nvPr/>
          </p:nvSpPr>
          <p:spPr>
            <a:xfrm>
              <a:off x="7736731" y="1976956"/>
              <a:ext cx="3464669" cy="2703629"/>
            </a:xfrm>
            <a:prstGeom prst="rect">
              <a:avLst/>
            </a:prstGeom>
            <a:solidFill>
              <a:srgbClr val="0091DA"/>
            </a:solidFill>
            <a:ln w="6350">
              <a:solidFill>
                <a:schemeClr val="tx2">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grpSp>
          <p:nvGrpSpPr>
            <p:cNvPr id="14" name="Group 13">
              <a:extLst>
                <a:ext uri="{FF2B5EF4-FFF2-40B4-BE49-F238E27FC236}">
                  <a16:creationId xmlns:a16="http://schemas.microsoft.com/office/drawing/2014/main" xmlns="" id="{38519A64-880B-45A7-8546-8CBFC6F8B086}"/>
                </a:ext>
              </a:extLst>
            </p:cNvPr>
            <p:cNvGrpSpPr/>
            <p:nvPr/>
          </p:nvGrpSpPr>
          <p:grpSpPr>
            <a:xfrm>
              <a:off x="7779822" y="2033468"/>
              <a:ext cx="3380033" cy="611940"/>
              <a:chOff x="7779822" y="2124908"/>
              <a:chExt cx="3380033" cy="611940"/>
            </a:xfrm>
          </p:grpSpPr>
          <p:grpSp>
            <p:nvGrpSpPr>
              <p:cNvPr id="142" name="Group 141">
                <a:extLst>
                  <a:ext uri="{FF2B5EF4-FFF2-40B4-BE49-F238E27FC236}">
                    <a16:creationId xmlns:a16="http://schemas.microsoft.com/office/drawing/2014/main" xmlns="" id="{81673157-9ACF-4D04-8AE8-A2C8F9566532}"/>
                  </a:ext>
                </a:extLst>
              </p:cNvPr>
              <p:cNvGrpSpPr/>
              <p:nvPr/>
            </p:nvGrpSpPr>
            <p:grpSpPr>
              <a:xfrm>
                <a:off x="8160840" y="2363423"/>
                <a:ext cx="2616450" cy="373425"/>
                <a:chOff x="1237953" y="2458675"/>
                <a:chExt cx="2616450" cy="580854"/>
              </a:xfrm>
            </p:grpSpPr>
            <p:sp>
              <p:nvSpPr>
                <p:cNvPr id="153" name="Rectangle 152">
                  <a:extLst>
                    <a:ext uri="{FF2B5EF4-FFF2-40B4-BE49-F238E27FC236}">
                      <a16:creationId xmlns:a16="http://schemas.microsoft.com/office/drawing/2014/main" xmlns="" id="{6B4E45CD-AF57-4A62-B8A0-8CBD733709BE}"/>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Encryption &amp; Obfuscation</a:t>
                  </a:r>
                </a:p>
              </p:txBody>
            </p:sp>
            <p:sp>
              <p:nvSpPr>
                <p:cNvPr id="154" name="Rectangle 153">
                  <a:extLst>
                    <a:ext uri="{FF2B5EF4-FFF2-40B4-BE49-F238E27FC236}">
                      <a16:creationId xmlns:a16="http://schemas.microsoft.com/office/drawing/2014/main" xmlns="" id="{2347FD0E-0742-45F0-BC40-A53C7E800C34}"/>
                    </a:ext>
                  </a:extLst>
                </p:cNvPr>
                <p:cNvSpPr/>
                <p:nvPr/>
              </p:nvSpPr>
              <p:spPr>
                <a:xfrm>
                  <a:off x="1237953" y="277441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Data Lifecycle Management</a:t>
                  </a:r>
                </a:p>
              </p:txBody>
            </p:sp>
            <p:sp>
              <p:nvSpPr>
                <p:cNvPr id="155" name="Rectangle 154">
                  <a:extLst>
                    <a:ext uri="{FF2B5EF4-FFF2-40B4-BE49-F238E27FC236}">
                      <a16:creationId xmlns:a16="http://schemas.microsoft.com/office/drawing/2014/main" xmlns="" id="{21B7E130-23D3-44B2-89D1-F1AB8A372116}"/>
                    </a:ext>
                  </a:extLst>
                </p:cNvPr>
                <p:cNvSpPr/>
                <p:nvPr/>
              </p:nvSpPr>
              <p:spPr>
                <a:xfrm>
                  <a:off x="256554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Secrets &amp; Key Management</a:t>
                  </a:r>
                </a:p>
              </p:txBody>
            </p:sp>
            <p:sp>
              <p:nvSpPr>
                <p:cNvPr id="156" name="Rectangle 155">
                  <a:extLst>
                    <a:ext uri="{FF2B5EF4-FFF2-40B4-BE49-F238E27FC236}">
                      <a16:creationId xmlns:a16="http://schemas.microsoft.com/office/drawing/2014/main" xmlns="" id="{68B53F92-18A4-447D-A276-EE8200525BC4}"/>
                    </a:ext>
                  </a:extLst>
                </p:cNvPr>
                <p:cNvSpPr/>
                <p:nvPr/>
              </p:nvSpPr>
              <p:spPr>
                <a:xfrm>
                  <a:off x="2566427" y="2773882"/>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Data Discovery</a:t>
                  </a:r>
                </a:p>
              </p:txBody>
            </p:sp>
          </p:grpSp>
          <p:grpSp>
            <p:nvGrpSpPr>
              <p:cNvPr id="143" name="Group 142">
                <a:extLst>
                  <a:ext uri="{FF2B5EF4-FFF2-40B4-BE49-F238E27FC236}">
                    <a16:creationId xmlns:a16="http://schemas.microsoft.com/office/drawing/2014/main" xmlns="" id="{1791920B-F7F3-436F-A41C-4563AE8D334C}"/>
                  </a:ext>
                </a:extLst>
              </p:cNvPr>
              <p:cNvGrpSpPr/>
              <p:nvPr/>
            </p:nvGrpSpPr>
            <p:grpSpPr>
              <a:xfrm>
                <a:off x="7779822" y="2124908"/>
                <a:ext cx="3380033" cy="194796"/>
                <a:chOff x="7779822" y="2124908"/>
                <a:chExt cx="3380033" cy="194796"/>
              </a:xfrm>
            </p:grpSpPr>
            <p:grpSp>
              <p:nvGrpSpPr>
                <p:cNvPr id="144" name="Group 143">
                  <a:extLst>
                    <a:ext uri="{FF2B5EF4-FFF2-40B4-BE49-F238E27FC236}">
                      <a16:creationId xmlns:a16="http://schemas.microsoft.com/office/drawing/2014/main" xmlns="" id="{C4C47CBA-EE83-4653-BC57-5C6334B87440}"/>
                    </a:ext>
                  </a:extLst>
                </p:cNvPr>
                <p:cNvGrpSpPr/>
                <p:nvPr/>
              </p:nvGrpSpPr>
              <p:grpSpPr>
                <a:xfrm>
                  <a:off x="8020293" y="2144392"/>
                  <a:ext cx="3139562" cy="155828"/>
                  <a:chOff x="1296708" y="2110188"/>
                  <a:chExt cx="3139562" cy="155828"/>
                </a:xfrm>
              </p:grpSpPr>
              <p:cxnSp>
                <p:nvCxnSpPr>
                  <p:cNvPr id="151" name="Straight Connector 150">
                    <a:extLst>
                      <a:ext uri="{FF2B5EF4-FFF2-40B4-BE49-F238E27FC236}">
                        <a16:creationId xmlns:a16="http://schemas.microsoft.com/office/drawing/2014/main" xmlns="" id="{5DDBDFD5-828E-4737-90BA-C8590E04D1B5}"/>
                      </a:ext>
                    </a:extLst>
                  </p:cNvPr>
                  <p:cNvCxnSpPr>
                    <a:cxnSpLocks/>
                  </p:cNvCxnSpPr>
                  <p:nvPr/>
                </p:nvCxnSpPr>
                <p:spPr>
                  <a:xfrm>
                    <a:off x="1296708" y="2188102"/>
                    <a:ext cx="313956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52" name="Rectangle 151">
                    <a:extLst>
                      <a:ext uri="{FF2B5EF4-FFF2-40B4-BE49-F238E27FC236}">
                        <a16:creationId xmlns:a16="http://schemas.microsoft.com/office/drawing/2014/main" xmlns="" id="{0A8EC75A-7BC9-4048-B4A4-7FE343C1133B}"/>
                      </a:ext>
                    </a:extLst>
                  </p:cNvPr>
                  <p:cNvSpPr/>
                  <p:nvPr/>
                </p:nvSpPr>
                <p:spPr>
                  <a:xfrm>
                    <a:off x="2401527" y="2110188"/>
                    <a:ext cx="645993" cy="155828"/>
                  </a:xfrm>
                  <a:prstGeom prst="rect">
                    <a:avLst/>
                  </a:prstGeom>
                  <a:solidFill>
                    <a:srgbClr val="0091D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Data</a:t>
                    </a:r>
                  </a:p>
                </p:txBody>
              </p:sp>
            </p:grpSp>
            <p:grpSp>
              <p:nvGrpSpPr>
                <p:cNvPr id="145" name="Group 32">
                  <a:extLst>
                    <a:ext uri="{FF2B5EF4-FFF2-40B4-BE49-F238E27FC236}">
                      <a16:creationId xmlns:a16="http://schemas.microsoft.com/office/drawing/2014/main" xmlns="" id="{8D317483-7924-48C9-9C29-161594BB35D5}"/>
                    </a:ext>
                  </a:extLst>
                </p:cNvPr>
                <p:cNvGrpSpPr>
                  <a:grpSpLocks noChangeAspect="1"/>
                </p:cNvGrpSpPr>
                <p:nvPr/>
              </p:nvGrpSpPr>
              <p:grpSpPr bwMode="auto">
                <a:xfrm>
                  <a:off x="7779822" y="2124908"/>
                  <a:ext cx="240471" cy="194796"/>
                  <a:chOff x="2212" y="1568"/>
                  <a:chExt cx="1339" cy="1184"/>
                </a:xfrm>
                <a:solidFill>
                  <a:schemeClr val="bg1"/>
                </a:solidFill>
              </p:grpSpPr>
              <p:sp>
                <p:nvSpPr>
                  <p:cNvPr id="146" name="Freeform 33">
                    <a:extLst>
                      <a:ext uri="{FF2B5EF4-FFF2-40B4-BE49-F238E27FC236}">
                        <a16:creationId xmlns:a16="http://schemas.microsoft.com/office/drawing/2014/main" xmlns="" id="{698F0743-B25E-4CE6-96B3-797B47B7C5E8}"/>
                      </a:ext>
                    </a:extLst>
                  </p:cNvPr>
                  <p:cNvSpPr>
                    <a:spLocks noEditPoints="1"/>
                  </p:cNvSpPr>
                  <p:nvPr/>
                </p:nvSpPr>
                <p:spPr bwMode="auto">
                  <a:xfrm>
                    <a:off x="2212" y="1568"/>
                    <a:ext cx="1339" cy="1059"/>
                  </a:xfrm>
                  <a:custGeom>
                    <a:avLst/>
                    <a:gdLst/>
                    <a:ahLst/>
                    <a:cxnLst>
                      <a:cxn ang="0">
                        <a:pos x="504" y="0"/>
                      </a:cxn>
                      <a:cxn ang="0">
                        <a:pos x="63" y="0"/>
                      </a:cxn>
                      <a:cxn ang="0">
                        <a:pos x="0" y="62"/>
                      </a:cxn>
                      <a:cxn ang="0">
                        <a:pos x="0" y="385"/>
                      </a:cxn>
                      <a:cxn ang="0">
                        <a:pos x="63" y="448"/>
                      </a:cxn>
                      <a:cxn ang="0">
                        <a:pos x="504" y="448"/>
                      </a:cxn>
                      <a:cxn ang="0">
                        <a:pos x="567" y="385"/>
                      </a:cxn>
                      <a:cxn ang="0">
                        <a:pos x="567" y="62"/>
                      </a:cxn>
                      <a:cxn ang="0">
                        <a:pos x="504" y="0"/>
                      </a:cxn>
                      <a:cxn ang="0">
                        <a:pos x="534" y="385"/>
                      </a:cxn>
                      <a:cxn ang="0">
                        <a:pos x="504" y="416"/>
                      </a:cxn>
                      <a:cxn ang="0">
                        <a:pos x="63" y="416"/>
                      </a:cxn>
                      <a:cxn ang="0">
                        <a:pos x="32" y="385"/>
                      </a:cxn>
                      <a:cxn ang="0">
                        <a:pos x="32" y="62"/>
                      </a:cxn>
                      <a:cxn ang="0">
                        <a:pos x="63" y="32"/>
                      </a:cxn>
                      <a:cxn ang="0">
                        <a:pos x="504" y="32"/>
                      </a:cxn>
                      <a:cxn ang="0">
                        <a:pos x="534" y="62"/>
                      </a:cxn>
                      <a:cxn ang="0">
                        <a:pos x="534" y="385"/>
                      </a:cxn>
                    </a:cxnLst>
                    <a:rect l="0" t="0" r="r" b="b"/>
                    <a:pathLst>
                      <a:path w="567" h="448">
                        <a:moveTo>
                          <a:pt x="504" y="0"/>
                        </a:moveTo>
                        <a:cubicBezTo>
                          <a:pt x="63" y="0"/>
                          <a:pt x="63" y="0"/>
                          <a:pt x="63" y="0"/>
                        </a:cubicBezTo>
                        <a:cubicBezTo>
                          <a:pt x="28" y="0"/>
                          <a:pt x="0" y="28"/>
                          <a:pt x="0" y="62"/>
                        </a:cubicBezTo>
                        <a:cubicBezTo>
                          <a:pt x="0" y="385"/>
                          <a:pt x="0" y="385"/>
                          <a:pt x="0" y="385"/>
                        </a:cubicBezTo>
                        <a:cubicBezTo>
                          <a:pt x="0" y="420"/>
                          <a:pt x="28" y="448"/>
                          <a:pt x="63" y="448"/>
                        </a:cubicBezTo>
                        <a:cubicBezTo>
                          <a:pt x="504" y="448"/>
                          <a:pt x="504" y="448"/>
                          <a:pt x="504" y="448"/>
                        </a:cubicBezTo>
                        <a:cubicBezTo>
                          <a:pt x="539" y="448"/>
                          <a:pt x="567" y="420"/>
                          <a:pt x="567" y="385"/>
                        </a:cubicBezTo>
                        <a:cubicBezTo>
                          <a:pt x="567" y="62"/>
                          <a:pt x="567" y="62"/>
                          <a:pt x="567" y="62"/>
                        </a:cubicBezTo>
                        <a:cubicBezTo>
                          <a:pt x="567" y="28"/>
                          <a:pt x="539" y="0"/>
                          <a:pt x="504" y="0"/>
                        </a:cubicBezTo>
                        <a:moveTo>
                          <a:pt x="534" y="385"/>
                        </a:moveTo>
                        <a:cubicBezTo>
                          <a:pt x="534" y="402"/>
                          <a:pt x="521" y="416"/>
                          <a:pt x="504" y="416"/>
                        </a:cubicBezTo>
                        <a:cubicBezTo>
                          <a:pt x="63" y="416"/>
                          <a:pt x="63" y="416"/>
                          <a:pt x="63" y="416"/>
                        </a:cubicBezTo>
                        <a:cubicBezTo>
                          <a:pt x="46" y="416"/>
                          <a:pt x="32" y="402"/>
                          <a:pt x="32" y="385"/>
                        </a:cubicBezTo>
                        <a:cubicBezTo>
                          <a:pt x="32" y="62"/>
                          <a:pt x="32" y="62"/>
                          <a:pt x="32" y="62"/>
                        </a:cubicBezTo>
                        <a:cubicBezTo>
                          <a:pt x="32" y="46"/>
                          <a:pt x="46" y="32"/>
                          <a:pt x="63" y="32"/>
                        </a:cubicBezTo>
                        <a:cubicBezTo>
                          <a:pt x="504" y="32"/>
                          <a:pt x="504" y="32"/>
                          <a:pt x="504" y="32"/>
                        </a:cubicBezTo>
                        <a:cubicBezTo>
                          <a:pt x="521" y="32"/>
                          <a:pt x="534" y="46"/>
                          <a:pt x="534" y="62"/>
                        </a:cubicBezTo>
                        <a:lnTo>
                          <a:pt x="534" y="38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47" name="Freeform 34">
                    <a:extLst>
                      <a:ext uri="{FF2B5EF4-FFF2-40B4-BE49-F238E27FC236}">
                        <a16:creationId xmlns:a16="http://schemas.microsoft.com/office/drawing/2014/main" xmlns="" id="{91ABFD3A-37B4-4898-98F5-AE2E640DCF2B}"/>
                      </a:ext>
                    </a:extLst>
                  </p:cNvPr>
                  <p:cNvSpPr>
                    <a:spLocks/>
                  </p:cNvSpPr>
                  <p:nvPr/>
                </p:nvSpPr>
                <p:spPr bwMode="auto">
                  <a:xfrm>
                    <a:off x="2370" y="1731"/>
                    <a:ext cx="1023" cy="733"/>
                  </a:xfrm>
                  <a:custGeom>
                    <a:avLst/>
                    <a:gdLst/>
                    <a:ahLst/>
                    <a:cxnLst>
                      <a:cxn ang="0">
                        <a:pos x="414" y="0"/>
                      </a:cxn>
                      <a:cxn ang="0">
                        <a:pos x="19" y="0"/>
                      </a:cxn>
                      <a:cxn ang="0">
                        <a:pos x="0" y="18"/>
                      </a:cxn>
                      <a:cxn ang="0">
                        <a:pos x="0" y="291"/>
                      </a:cxn>
                      <a:cxn ang="0">
                        <a:pos x="19" y="310"/>
                      </a:cxn>
                      <a:cxn ang="0">
                        <a:pos x="414" y="310"/>
                      </a:cxn>
                      <a:cxn ang="0">
                        <a:pos x="433" y="291"/>
                      </a:cxn>
                      <a:cxn ang="0">
                        <a:pos x="433" y="18"/>
                      </a:cxn>
                      <a:cxn ang="0">
                        <a:pos x="414" y="0"/>
                      </a:cxn>
                    </a:cxnLst>
                    <a:rect l="0" t="0" r="r" b="b"/>
                    <a:pathLst>
                      <a:path w="433" h="310">
                        <a:moveTo>
                          <a:pt x="414" y="0"/>
                        </a:moveTo>
                        <a:cubicBezTo>
                          <a:pt x="19" y="0"/>
                          <a:pt x="19" y="0"/>
                          <a:pt x="19" y="0"/>
                        </a:cubicBezTo>
                        <a:cubicBezTo>
                          <a:pt x="9" y="0"/>
                          <a:pt x="0" y="8"/>
                          <a:pt x="0" y="18"/>
                        </a:cubicBezTo>
                        <a:cubicBezTo>
                          <a:pt x="0" y="291"/>
                          <a:pt x="0" y="291"/>
                          <a:pt x="0" y="291"/>
                        </a:cubicBezTo>
                        <a:cubicBezTo>
                          <a:pt x="0" y="302"/>
                          <a:pt x="9" y="310"/>
                          <a:pt x="19" y="310"/>
                        </a:cubicBezTo>
                        <a:cubicBezTo>
                          <a:pt x="414" y="310"/>
                          <a:pt x="414" y="310"/>
                          <a:pt x="414" y="310"/>
                        </a:cubicBezTo>
                        <a:cubicBezTo>
                          <a:pt x="424" y="310"/>
                          <a:pt x="433" y="302"/>
                          <a:pt x="433" y="291"/>
                        </a:cubicBezTo>
                        <a:cubicBezTo>
                          <a:pt x="433" y="18"/>
                          <a:pt x="433" y="18"/>
                          <a:pt x="433" y="18"/>
                        </a:cubicBezTo>
                        <a:cubicBezTo>
                          <a:pt x="433" y="8"/>
                          <a:pt x="424" y="0"/>
                          <a:pt x="414"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48" name="Freeform 35">
                    <a:extLst>
                      <a:ext uri="{FF2B5EF4-FFF2-40B4-BE49-F238E27FC236}">
                        <a16:creationId xmlns:a16="http://schemas.microsoft.com/office/drawing/2014/main" xmlns="" id="{E62FF12C-A0DA-4261-834F-69646FAF9A21}"/>
                      </a:ext>
                    </a:extLst>
                  </p:cNvPr>
                  <p:cNvSpPr>
                    <a:spLocks/>
                  </p:cNvSpPr>
                  <p:nvPr/>
                </p:nvSpPr>
                <p:spPr bwMode="auto">
                  <a:xfrm>
                    <a:off x="2668" y="2674"/>
                    <a:ext cx="468" cy="78"/>
                  </a:xfrm>
                  <a:custGeom>
                    <a:avLst/>
                    <a:gdLst/>
                    <a:ahLst/>
                    <a:cxnLst>
                      <a:cxn ang="0">
                        <a:pos x="182" y="0"/>
                      </a:cxn>
                      <a:cxn ang="0">
                        <a:pos x="17" y="0"/>
                      </a:cxn>
                      <a:cxn ang="0">
                        <a:pos x="0" y="16"/>
                      </a:cxn>
                      <a:cxn ang="0">
                        <a:pos x="17" y="33"/>
                      </a:cxn>
                      <a:cxn ang="0">
                        <a:pos x="182" y="33"/>
                      </a:cxn>
                      <a:cxn ang="0">
                        <a:pos x="198" y="16"/>
                      </a:cxn>
                      <a:cxn ang="0">
                        <a:pos x="182" y="0"/>
                      </a:cxn>
                    </a:cxnLst>
                    <a:rect l="0" t="0" r="r" b="b"/>
                    <a:pathLst>
                      <a:path w="198" h="33">
                        <a:moveTo>
                          <a:pt x="182" y="0"/>
                        </a:moveTo>
                        <a:cubicBezTo>
                          <a:pt x="17" y="0"/>
                          <a:pt x="17" y="0"/>
                          <a:pt x="17" y="0"/>
                        </a:cubicBezTo>
                        <a:cubicBezTo>
                          <a:pt x="8" y="0"/>
                          <a:pt x="0" y="7"/>
                          <a:pt x="0" y="16"/>
                        </a:cubicBezTo>
                        <a:cubicBezTo>
                          <a:pt x="0" y="25"/>
                          <a:pt x="8" y="33"/>
                          <a:pt x="17" y="33"/>
                        </a:cubicBezTo>
                        <a:cubicBezTo>
                          <a:pt x="182" y="33"/>
                          <a:pt x="182" y="33"/>
                          <a:pt x="182" y="33"/>
                        </a:cubicBezTo>
                        <a:cubicBezTo>
                          <a:pt x="191" y="33"/>
                          <a:pt x="198" y="25"/>
                          <a:pt x="198" y="16"/>
                        </a:cubicBezTo>
                        <a:cubicBezTo>
                          <a:pt x="198" y="7"/>
                          <a:pt x="191" y="0"/>
                          <a:pt x="182"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49" name="Freeform 36">
                    <a:extLst>
                      <a:ext uri="{FF2B5EF4-FFF2-40B4-BE49-F238E27FC236}">
                        <a16:creationId xmlns:a16="http://schemas.microsoft.com/office/drawing/2014/main" xmlns="" id="{DE02D042-9499-48AD-9CEE-F3BF4D647070}"/>
                      </a:ext>
                    </a:extLst>
                  </p:cNvPr>
                  <p:cNvSpPr>
                    <a:spLocks/>
                  </p:cNvSpPr>
                  <p:nvPr/>
                </p:nvSpPr>
                <p:spPr bwMode="auto">
                  <a:xfrm>
                    <a:off x="2786" y="1904"/>
                    <a:ext cx="194" cy="94"/>
                  </a:xfrm>
                  <a:custGeom>
                    <a:avLst/>
                    <a:gdLst/>
                    <a:ahLst/>
                    <a:cxnLst>
                      <a:cxn ang="0">
                        <a:pos x="11" y="40"/>
                      </a:cxn>
                      <a:cxn ang="0">
                        <a:pos x="11" y="20"/>
                      </a:cxn>
                      <a:cxn ang="0">
                        <a:pos x="20" y="12"/>
                      </a:cxn>
                      <a:cxn ang="0">
                        <a:pos x="62" y="12"/>
                      </a:cxn>
                      <a:cxn ang="0">
                        <a:pos x="70" y="20"/>
                      </a:cxn>
                      <a:cxn ang="0">
                        <a:pos x="70" y="40"/>
                      </a:cxn>
                      <a:cxn ang="0">
                        <a:pos x="82" y="40"/>
                      </a:cxn>
                      <a:cxn ang="0">
                        <a:pos x="82" y="20"/>
                      </a:cxn>
                      <a:cxn ang="0">
                        <a:pos x="62" y="0"/>
                      </a:cxn>
                      <a:cxn ang="0">
                        <a:pos x="20" y="0"/>
                      </a:cxn>
                      <a:cxn ang="0">
                        <a:pos x="0" y="20"/>
                      </a:cxn>
                      <a:cxn ang="0">
                        <a:pos x="0" y="40"/>
                      </a:cxn>
                      <a:cxn ang="0">
                        <a:pos x="11" y="40"/>
                      </a:cxn>
                    </a:cxnLst>
                    <a:rect l="0" t="0" r="r" b="b"/>
                    <a:pathLst>
                      <a:path w="82" h="40">
                        <a:moveTo>
                          <a:pt x="11" y="40"/>
                        </a:moveTo>
                        <a:cubicBezTo>
                          <a:pt x="11" y="20"/>
                          <a:pt x="11" y="20"/>
                          <a:pt x="11" y="20"/>
                        </a:cubicBezTo>
                        <a:cubicBezTo>
                          <a:pt x="11" y="15"/>
                          <a:pt x="15" y="12"/>
                          <a:pt x="20" y="12"/>
                        </a:cubicBezTo>
                        <a:cubicBezTo>
                          <a:pt x="62" y="12"/>
                          <a:pt x="62" y="12"/>
                          <a:pt x="62" y="12"/>
                        </a:cubicBezTo>
                        <a:cubicBezTo>
                          <a:pt x="67" y="12"/>
                          <a:pt x="70" y="15"/>
                          <a:pt x="70" y="20"/>
                        </a:cubicBezTo>
                        <a:cubicBezTo>
                          <a:pt x="70" y="40"/>
                          <a:pt x="70" y="40"/>
                          <a:pt x="70" y="40"/>
                        </a:cubicBezTo>
                        <a:cubicBezTo>
                          <a:pt x="82" y="40"/>
                          <a:pt x="82" y="40"/>
                          <a:pt x="82" y="40"/>
                        </a:cubicBezTo>
                        <a:cubicBezTo>
                          <a:pt x="82" y="20"/>
                          <a:pt x="82" y="20"/>
                          <a:pt x="82" y="20"/>
                        </a:cubicBezTo>
                        <a:cubicBezTo>
                          <a:pt x="82" y="9"/>
                          <a:pt x="73" y="0"/>
                          <a:pt x="62" y="0"/>
                        </a:cubicBezTo>
                        <a:cubicBezTo>
                          <a:pt x="20" y="0"/>
                          <a:pt x="20" y="0"/>
                          <a:pt x="20" y="0"/>
                        </a:cubicBezTo>
                        <a:cubicBezTo>
                          <a:pt x="9" y="0"/>
                          <a:pt x="0" y="9"/>
                          <a:pt x="0" y="20"/>
                        </a:cubicBezTo>
                        <a:cubicBezTo>
                          <a:pt x="0" y="40"/>
                          <a:pt x="0" y="40"/>
                          <a:pt x="0" y="40"/>
                        </a:cubicBezTo>
                        <a:lnTo>
                          <a:pt x="11" y="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50" name="Freeform 37">
                    <a:extLst>
                      <a:ext uri="{FF2B5EF4-FFF2-40B4-BE49-F238E27FC236}">
                        <a16:creationId xmlns:a16="http://schemas.microsoft.com/office/drawing/2014/main" xmlns="" id="{36E1EDFC-3A4B-4163-92F2-B3B9753E4D52}"/>
                      </a:ext>
                    </a:extLst>
                  </p:cNvPr>
                  <p:cNvSpPr>
                    <a:spLocks noEditPoints="1"/>
                  </p:cNvSpPr>
                  <p:nvPr/>
                </p:nvSpPr>
                <p:spPr bwMode="auto">
                  <a:xfrm>
                    <a:off x="2751" y="2012"/>
                    <a:ext cx="262" cy="263"/>
                  </a:xfrm>
                  <a:custGeom>
                    <a:avLst/>
                    <a:gdLst/>
                    <a:ahLst/>
                    <a:cxnLst>
                      <a:cxn ang="0">
                        <a:pos x="97" y="0"/>
                      </a:cxn>
                      <a:cxn ang="0">
                        <a:pos x="14" y="0"/>
                      </a:cxn>
                      <a:cxn ang="0">
                        <a:pos x="0" y="14"/>
                      </a:cxn>
                      <a:cxn ang="0">
                        <a:pos x="0" y="97"/>
                      </a:cxn>
                      <a:cxn ang="0">
                        <a:pos x="14" y="111"/>
                      </a:cxn>
                      <a:cxn ang="0">
                        <a:pos x="97" y="111"/>
                      </a:cxn>
                      <a:cxn ang="0">
                        <a:pos x="111" y="97"/>
                      </a:cxn>
                      <a:cxn ang="0">
                        <a:pos x="111" y="14"/>
                      </a:cxn>
                      <a:cxn ang="0">
                        <a:pos x="97" y="0"/>
                      </a:cxn>
                      <a:cxn ang="0">
                        <a:pos x="66" y="66"/>
                      </a:cxn>
                      <a:cxn ang="0">
                        <a:pos x="66" y="74"/>
                      </a:cxn>
                      <a:cxn ang="0">
                        <a:pos x="56" y="83"/>
                      </a:cxn>
                      <a:cxn ang="0">
                        <a:pos x="54" y="83"/>
                      </a:cxn>
                      <a:cxn ang="0">
                        <a:pos x="45" y="74"/>
                      </a:cxn>
                      <a:cxn ang="0">
                        <a:pos x="45" y="66"/>
                      </a:cxn>
                      <a:cxn ang="0">
                        <a:pos x="38" y="52"/>
                      </a:cxn>
                      <a:cxn ang="0">
                        <a:pos x="55" y="34"/>
                      </a:cxn>
                      <a:cxn ang="0">
                        <a:pos x="73" y="52"/>
                      </a:cxn>
                      <a:cxn ang="0">
                        <a:pos x="66" y="66"/>
                      </a:cxn>
                    </a:cxnLst>
                    <a:rect l="0" t="0" r="r" b="b"/>
                    <a:pathLst>
                      <a:path w="111" h="111">
                        <a:moveTo>
                          <a:pt x="97" y="0"/>
                        </a:moveTo>
                        <a:cubicBezTo>
                          <a:pt x="14" y="0"/>
                          <a:pt x="14" y="0"/>
                          <a:pt x="14" y="0"/>
                        </a:cubicBezTo>
                        <a:cubicBezTo>
                          <a:pt x="6" y="0"/>
                          <a:pt x="0" y="7"/>
                          <a:pt x="0" y="14"/>
                        </a:cubicBezTo>
                        <a:cubicBezTo>
                          <a:pt x="0" y="97"/>
                          <a:pt x="0" y="97"/>
                          <a:pt x="0" y="97"/>
                        </a:cubicBezTo>
                        <a:cubicBezTo>
                          <a:pt x="0" y="105"/>
                          <a:pt x="6" y="111"/>
                          <a:pt x="14" y="111"/>
                        </a:cubicBezTo>
                        <a:cubicBezTo>
                          <a:pt x="97" y="111"/>
                          <a:pt x="97" y="111"/>
                          <a:pt x="97" y="111"/>
                        </a:cubicBezTo>
                        <a:cubicBezTo>
                          <a:pt x="104" y="111"/>
                          <a:pt x="111" y="105"/>
                          <a:pt x="111" y="97"/>
                        </a:cubicBezTo>
                        <a:cubicBezTo>
                          <a:pt x="111" y="14"/>
                          <a:pt x="111" y="14"/>
                          <a:pt x="111" y="14"/>
                        </a:cubicBezTo>
                        <a:cubicBezTo>
                          <a:pt x="111" y="7"/>
                          <a:pt x="104" y="0"/>
                          <a:pt x="97" y="0"/>
                        </a:cubicBezTo>
                        <a:moveTo>
                          <a:pt x="66" y="66"/>
                        </a:moveTo>
                        <a:cubicBezTo>
                          <a:pt x="66" y="74"/>
                          <a:pt x="66" y="74"/>
                          <a:pt x="66" y="74"/>
                        </a:cubicBezTo>
                        <a:cubicBezTo>
                          <a:pt x="66" y="79"/>
                          <a:pt x="62" y="83"/>
                          <a:pt x="56" y="83"/>
                        </a:cubicBezTo>
                        <a:cubicBezTo>
                          <a:pt x="54" y="83"/>
                          <a:pt x="54" y="83"/>
                          <a:pt x="54" y="83"/>
                        </a:cubicBezTo>
                        <a:cubicBezTo>
                          <a:pt x="49" y="83"/>
                          <a:pt x="45" y="79"/>
                          <a:pt x="45" y="74"/>
                        </a:cubicBezTo>
                        <a:cubicBezTo>
                          <a:pt x="45" y="66"/>
                          <a:pt x="45" y="66"/>
                          <a:pt x="45" y="66"/>
                        </a:cubicBezTo>
                        <a:cubicBezTo>
                          <a:pt x="41" y="63"/>
                          <a:pt x="38" y="58"/>
                          <a:pt x="38" y="52"/>
                        </a:cubicBezTo>
                        <a:cubicBezTo>
                          <a:pt x="38" y="42"/>
                          <a:pt x="46" y="34"/>
                          <a:pt x="55" y="34"/>
                        </a:cubicBezTo>
                        <a:cubicBezTo>
                          <a:pt x="65" y="34"/>
                          <a:pt x="73" y="42"/>
                          <a:pt x="73" y="52"/>
                        </a:cubicBezTo>
                        <a:cubicBezTo>
                          <a:pt x="73" y="58"/>
                          <a:pt x="70" y="63"/>
                          <a:pt x="66" y="66"/>
                        </a:cubicBezTo>
                      </a:path>
                    </a:pathLst>
                  </a:custGeom>
                  <a:solidFill>
                    <a:srgbClr val="0091DA"/>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grpSp>
          </p:grpSp>
        </p:grpSp>
        <p:grpSp>
          <p:nvGrpSpPr>
            <p:cNvPr id="15" name="Group 14">
              <a:extLst>
                <a:ext uri="{FF2B5EF4-FFF2-40B4-BE49-F238E27FC236}">
                  <a16:creationId xmlns:a16="http://schemas.microsoft.com/office/drawing/2014/main" xmlns="" id="{D5E8840D-BC00-486C-B06A-FF9596E2979A}"/>
                </a:ext>
              </a:extLst>
            </p:cNvPr>
            <p:cNvGrpSpPr/>
            <p:nvPr/>
          </p:nvGrpSpPr>
          <p:grpSpPr>
            <a:xfrm>
              <a:off x="8160840" y="2917793"/>
              <a:ext cx="2616450" cy="373425"/>
              <a:chOff x="1237953" y="2458675"/>
              <a:chExt cx="2616450" cy="580854"/>
            </a:xfrm>
          </p:grpSpPr>
          <p:sp>
            <p:nvSpPr>
              <p:cNvPr id="138" name="Rectangle 137">
                <a:extLst>
                  <a:ext uri="{FF2B5EF4-FFF2-40B4-BE49-F238E27FC236}">
                    <a16:creationId xmlns:a16="http://schemas.microsoft.com/office/drawing/2014/main" xmlns="" id="{B25733F5-FDD2-4E3A-8E8A-5DC01825116A}"/>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Certificate Lifecycle</a:t>
                </a:r>
              </a:p>
            </p:txBody>
          </p:sp>
          <p:sp>
            <p:nvSpPr>
              <p:cNvPr id="139" name="Rectangle 138">
                <a:extLst>
                  <a:ext uri="{FF2B5EF4-FFF2-40B4-BE49-F238E27FC236}">
                    <a16:creationId xmlns:a16="http://schemas.microsoft.com/office/drawing/2014/main" xmlns="" id="{37A78A40-B6EE-4EAF-B000-27B3507A40ED}"/>
                  </a:ext>
                </a:extLst>
              </p:cNvPr>
              <p:cNvSpPr/>
              <p:nvPr/>
            </p:nvSpPr>
            <p:spPr>
              <a:xfrm>
                <a:off x="1237953" y="277441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Web Application Scanning</a:t>
                </a:r>
              </a:p>
            </p:txBody>
          </p:sp>
          <p:sp>
            <p:nvSpPr>
              <p:cNvPr id="140" name="Rectangle 139">
                <a:extLst>
                  <a:ext uri="{FF2B5EF4-FFF2-40B4-BE49-F238E27FC236}">
                    <a16:creationId xmlns:a16="http://schemas.microsoft.com/office/drawing/2014/main" xmlns="" id="{287F8EAF-66A2-4608-8C62-39ACAA2674EA}"/>
                  </a:ext>
                </a:extLst>
              </p:cNvPr>
              <p:cNvSpPr/>
              <p:nvPr/>
            </p:nvSpPr>
            <p:spPr>
              <a:xfrm>
                <a:off x="256554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Web Application Firewall</a:t>
                </a:r>
              </a:p>
            </p:txBody>
          </p:sp>
          <p:sp>
            <p:nvSpPr>
              <p:cNvPr id="141" name="Rectangle 140">
                <a:extLst>
                  <a:ext uri="{FF2B5EF4-FFF2-40B4-BE49-F238E27FC236}">
                    <a16:creationId xmlns:a16="http://schemas.microsoft.com/office/drawing/2014/main" xmlns="" id="{FA821C35-828D-4958-912A-226E643D3075}"/>
                  </a:ext>
                </a:extLst>
              </p:cNvPr>
              <p:cNvSpPr/>
              <p:nvPr/>
            </p:nvSpPr>
            <p:spPr>
              <a:xfrm>
                <a:off x="2566427" y="2773882"/>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API Security</a:t>
                </a:r>
              </a:p>
            </p:txBody>
          </p:sp>
        </p:grpSp>
        <p:grpSp>
          <p:nvGrpSpPr>
            <p:cNvPr id="16" name="Group 15">
              <a:extLst>
                <a:ext uri="{FF2B5EF4-FFF2-40B4-BE49-F238E27FC236}">
                  <a16:creationId xmlns:a16="http://schemas.microsoft.com/office/drawing/2014/main" xmlns="" id="{90314DCB-90DE-4BF9-8FA0-C7149C9C6724}"/>
                </a:ext>
              </a:extLst>
            </p:cNvPr>
            <p:cNvGrpSpPr/>
            <p:nvPr/>
          </p:nvGrpSpPr>
          <p:grpSpPr>
            <a:xfrm>
              <a:off x="8160840" y="3560602"/>
              <a:ext cx="2616450" cy="373425"/>
              <a:chOff x="1237953" y="2458675"/>
              <a:chExt cx="2616450" cy="580854"/>
            </a:xfrm>
          </p:grpSpPr>
          <p:sp>
            <p:nvSpPr>
              <p:cNvPr id="134" name="Rectangle 133">
                <a:extLst>
                  <a:ext uri="{FF2B5EF4-FFF2-40B4-BE49-F238E27FC236}">
                    <a16:creationId xmlns:a16="http://schemas.microsoft.com/office/drawing/2014/main" xmlns="" id="{9BF4AD21-28C4-45B7-BF18-5011F95EC20D}"/>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Anti-malware Protection</a:t>
                </a:r>
              </a:p>
            </p:txBody>
          </p:sp>
          <p:sp>
            <p:nvSpPr>
              <p:cNvPr id="135" name="Rectangle 134">
                <a:extLst>
                  <a:ext uri="{FF2B5EF4-FFF2-40B4-BE49-F238E27FC236}">
                    <a16:creationId xmlns:a16="http://schemas.microsoft.com/office/drawing/2014/main" xmlns="" id="{A94A375B-3236-4432-A39B-E42B8B3D67EF}"/>
                  </a:ext>
                </a:extLst>
              </p:cNvPr>
              <p:cNvSpPr/>
              <p:nvPr/>
            </p:nvSpPr>
            <p:spPr>
              <a:xfrm>
                <a:off x="1237953" y="277441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Virtual Machine Integrity</a:t>
                </a:r>
              </a:p>
            </p:txBody>
          </p:sp>
          <p:sp>
            <p:nvSpPr>
              <p:cNvPr id="136" name="Rectangle 135">
                <a:extLst>
                  <a:ext uri="{FF2B5EF4-FFF2-40B4-BE49-F238E27FC236}">
                    <a16:creationId xmlns:a16="http://schemas.microsoft.com/office/drawing/2014/main" xmlns="" id="{C8B9151A-7D22-43DB-A93A-4AC3A381A40A}"/>
                  </a:ext>
                </a:extLst>
              </p:cNvPr>
              <p:cNvSpPr/>
              <p:nvPr/>
            </p:nvSpPr>
            <p:spPr>
              <a:xfrm>
                <a:off x="256554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Container Security</a:t>
                </a:r>
              </a:p>
            </p:txBody>
          </p:sp>
          <p:sp>
            <p:nvSpPr>
              <p:cNvPr id="137" name="Rectangle 136">
                <a:extLst>
                  <a:ext uri="{FF2B5EF4-FFF2-40B4-BE49-F238E27FC236}">
                    <a16:creationId xmlns:a16="http://schemas.microsoft.com/office/drawing/2014/main" xmlns="" id="{21100D41-9AFC-4CD3-8057-5E9F26E8C676}"/>
                  </a:ext>
                </a:extLst>
              </p:cNvPr>
              <p:cNvSpPr/>
              <p:nvPr/>
            </p:nvSpPr>
            <p:spPr>
              <a:xfrm>
                <a:off x="2566427" y="2773882"/>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Virtual Machine Access</a:t>
                </a:r>
              </a:p>
            </p:txBody>
          </p:sp>
        </p:grpSp>
        <p:grpSp>
          <p:nvGrpSpPr>
            <p:cNvPr id="17" name="Group 16">
              <a:extLst>
                <a:ext uri="{FF2B5EF4-FFF2-40B4-BE49-F238E27FC236}">
                  <a16:creationId xmlns:a16="http://schemas.microsoft.com/office/drawing/2014/main" xmlns="" id="{61F5EA27-9C7D-49E6-85AD-B8BB981359FB}"/>
                </a:ext>
              </a:extLst>
            </p:cNvPr>
            <p:cNvGrpSpPr/>
            <p:nvPr/>
          </p:nvGrpSpPr>
          <p:grpSpPr>
            <a:xfrm>
              <a:off x="8160840" y="4215152"/>
              <a:ext cx="2616450" cy="373425"/>
              <a:chOff x="1237953" y="2458675"/>
              <a:chExt cx="2616450" cy="580854"/>
            </a:xfrm>
          </p:grpSpPr>
          <p:sp>
            <p:nvSpPr>
              <p:cNvPr id="130" name="Rectangle 129">
                <a:extLst>
                  <a:ext uri="{FF2B5EF4-FFF2-40B4-BE49-F238E27FC236}">
                    <a16:creationId xmlns:a16="http://schemas.microsoft.com/office/drawing/2014/main" xmlns="" id="{AA1687F8-6AA1-4157-A22A-2C11B07A6E88}"/>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DDOS Mitigation</a:t>
                </a:r>
              </a:p>
            </p:txBody>
          </p:sp>
          <p:sp>
            <p:nvSpPr>
              <p:cNvPr id="131" name="Rectangle 130">
                <a:extLst>
                  <a:ext uri="{FF2B5EF4-FFF2-40B4-BE49-F238E27FC236}">
                    <a16:creationId xmlns:a16="http://schemas.microsoft.com/office/drawing/2014/main" xmlns="" id="{CC8A1669-2DFB-49A6-A1EF-6C96E03155CB}"/>
                  </a:ext>
                </a:extLst>
              </p:cNvPr>
              <p:cNvSpPr/>
              <p:nvPr/>
            </p:nvSpPr>
            <p:spPr>
              <a:xfrm>
                <a:off x="1237953" y="277441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Perimeter Security</a:t>
                </a:r>
              </a:p>
            </p:txBody>
          </p:sp>
          <p:sp>
            <p:nvSpPr>
              <p:cNvPr id="132" name="Rectangle 131">
                <a:extLst>
                  <a:ext uri="{FF2B5EF4-FFF2-40B4-BE49-F238E27FC236}">
                    <a16:creationId xmlns:a16="http://schemas.microsoft.com/office/drawing/2014/main" xmlns="" id="{B8426648-F42F-4E66-A300-3B00D925B403}"/>
                  </a:ext>
                </a:extLst>
              </p:cNvPr>
              <p:cNvSpPr/>
              <p:nvPr/>
            </p:nvSpPr>
            <p:spPr>
              <a:xfrm>
                <a:off x="256554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54864" rIns="0" bIns="54864" rtlCol="0" anchor="ctr">
                <a:noAutofit/>
              </a:bodyPr>
              <a:lstStyle/>
              <a:p>
                <a:pPr algn="ctr"/>
                <a:r>
                  <a:rPr lang="en-US" sz="700" b="1" dirty="0">
                    <a:solidFill>
                      <a:schemeClr val="bg1"/>
                    </a:solidFill>
                  </a:rPr>
                  <a:t>Network Traffic Management</a:t>
                </a:r>
              </a:p>
            </p:txBody>
          </p:sp>
          <p:sp>
            <p:nvSpPr>
              <p:cNvPr id="133" name="Rectangle 132">
                <a:extLst>
                  <a:ext uri="{FF2B5EF4-FFF2-40B4-BE49-F238E27FC236}">
                    <a16:creationId xmlns:a16="http://schemas.microsoft.com/office/drawing/2014/main" xmlns="" id="{091F7294-D89B-43DF-AEFC-DE71C4D89B0D}"/>
                  </a:ext>
                </a:extLst>
              </p:cNvPr>
              <p:cNvSpPr/>
              <p:nvPr/>
            </p:nvSpPr>
            <p:spPr>
              <a:xfrm>
                <a:off x="2566427" y="2773882"/>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VPN</a:t>
                </a:r>
              </a:p>
            </p:txBody>
          </p:sp>
        </p:grpSp>
        <p:sp>
          <p:nvSpPr>
            <p:cNvPr id="18" name="Rectangle 17">
              <a:extLst>
                <a:ext uri="{FF2B5EF4-FFF2-40B4-BE49-F238E27FC236}">
                  <a16:creationId xmlns:a16="http://schemas.microsoft.com/office/drawing/2014/main" xmlns="" id="{409635D5-AD08-4D1F-AB0C-CB7EA629D45F}"/>
                </a:ext>
              </a:extLst>
            </p:cNvPr>
            <p:cNvSpPr/>
            <p:nvPr/>
          </p:nvSpPr>
          <p:spPr>
            <a:xfrm>
              <a:off x="992189" y="4715390"/>
              <a:ext cx="10207624" cy="787470"/>
            </a:xfrm>
            <a:prstGeom prst="rect">
              <a:avLst/>
            </a:prstGeom>
            <a:solidFill>
              <a:srgbClr val="00338D"/>
            </a:solidFill>
            <a:ln w="6350">
              <a:solidFill>
                <a:srgbClr val="470A68"/>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grpSp>
          <p:nvGrpSpPr>
            <p:cNvPr id="19" name="Group 18">
              <a:extLst>
                <a:ext uri="{FF2B5EF4-FFF2-40B4-BE49-F238E27FC236}">
                  <a16:creationId xmlns:a16="http://schemas.microsoft.com/office/drawing/2014/main" xmlns="" id="{96EA76D7-A9B8-458E-B0CD-2C83614F5CAB}"/>
                </a:ext>
              </a:extLst>
            </p:cNvPr>
            <p:cNvGrpSpPr/>
            <p:nvPr/>
          </p:nvGrpSpPr>
          <p:grpSpPr>
            <a:xfrm>
              <a:off x="7771124" y="2666027"/>
              <a:ext cx="3388731" cy="219105"/>
              <a:chOff x="7771124" y="2661265"/>
              <a:chExt cx="3388731" cy="219105"/>
            </a:xfrm>
          </p:grpSpPr>
          <p:grpSp>
            <p:nvGrpSpPr>
              <p:cNvPr id="116" name="Group 115">
                <a:extLst>
                  <a:ext uri="{FF2B5EF4-FFF2-40B4-BE49-F238E27FC236}">
                    <a16:creationId xmlns:a16="http://schemas.microsoft.com/office/drawing/2014/main" xmlns="" id="{12155116-D9C4-4349-ABD9-777D87FF215D}"/>
                  </a:ext>
                </a:extLst>
              </p:cNvPr>
              <p:cNvGrpSpPr/>
              <p:nvPr/>
            </p:nvGrpSpPr>
            <p:grpSpPr>
              <a:xfrm>
                <a:off x="8020293" y="2692903"/>
                <a:ext cx="3139562" cy="155828"/>
                <a:chOff x="1296708" y="2110188"/>
                <a:chExt cx="3139562" cy="155828"/>
              </a:xfrm>
            </p:grpSpPr>
            <p:cxnSp>
              <p:nvCxnSpPr>
                <p:cNvPr id="128" name="Straight Connector 127">
                  <a:extLst>
                    <a:ext uri="{FF2B5EF4-FFF2-40B4-BE49-F238E27FC236}">
                      <a16:creationId xmlns:a16="http://schemas.microsoft.com/office/drawing/2014/main" xmlns="" id="{5C25B378-622A-47CF-AE99-E4E791A77843}"/>
                    </a:ext>
                  </a:extLst>
                </p:cNvPr>
                <p:cNvCxnSpPr>
                  <a:cxnSpLocks/>
                </p:cNvCxnSpPr>
                <p:nvPr/>
              </p:nvCxnSpPr>
              <p:spPr>
                <a:xfrm>
                  <a:off x="1296708" y="2188102"/>
                  <a:ext cx="313956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xmlns="" id="{C3B5754E-353E-45FE-AC8B-759A7BB712E2}"/>
                    </a:ext>
                  </a:extLst>
                </p:cNvPr>
                <p:cNvSpPr/>
                <p:nvPr/>
              </p:nvSpPr>
              <p:spPr>
                <a:xfrm>
                  <a:off x="2401527" y="2110188"/>
                  <a:ext cx="645993" cy="155828"/>
                </a:xfrm>
                <a:prstGeom prst="rect">
                  <a:avLst/>
                </a:prstGeom>
                <a:solidFill>
                  <a:srgbClr val="0091D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Application</a:t>
                  </a:r>
                </a:p>
              </p:txBody>
            </p:sp>
          </p:grpSp>
          <p:grpSp>
            <p:nvGrpSpPr>
              <p:cNvPr id="117" name="Group 41">
                <a:extLst>
                  <a:ext uri="{FF2B5EF4-FFF2-40B4-BE49-F238E27FC236}">
                    <a16:creationId xmlns:a16="http://schemas.microsoft.com/office/drawing/2014/main" xmlns="" id="{31FA327C-79B6-4BE1-8F1D-910BA1619008}"/>
                  </a:ext>
                </a:extLst>
              </p:cNvPr>
              <p:cNvGrpSpPr>
                <a:grpSpLocks noChangeAspect="1"/>
              </p:cNvGrpSpPr>
              <p:nvPr/>
            </p:nvGrpSpPr>
            <p:grpSpPr bwMode="auto">
              <a:xfrm>
                <a:off x="7771124" y="2661265"/>
                <a:ext cx="256070" cy="219105"/>
                <a:chOff x="-1213" y="1301"/>
                <a:chExt cx="987" cy="737"/>
              </a:xfrm>
              <a:solidFill>
                <a:schemeClr val="bg1"/>
              </a:solidFill>
            </p:grpSpPr>
            <p:sp>
              <p:nvSpPr>
                <p:cNvPr id="118" name="Freeform 42">
                  <a:extLst>
                    <a:ext uri="{FF2B5EF4-FFF2-40B4-BE49-F238E27FC236}">
                      <a16:creationId xmlns:a16="http://schemas.microsoft.com/office/drawing/2014/main" xmlns="" id="{0C12F0B8-6D84-4864-BF7F-BC24BBB9BF11}"/>
                    </a:ext>
                  </a:extLst>
                </p:cNvPr>
                <p:cNvSpPr>
                  <a:spLocks noEditPoints="1"/>
                </p:cNvSpPr>
                <p:nvPr/>
              </p:nvSpPr>
              <p:spPr bwMode="auto">
                <a:xfrm>
                  <a:off x="-504" y="1454"/>
                  <a:ext cx="278" cy="222"/>
                </a:xfrm>
                <a:custGeom>
                  <a:avLst/>
                  <a:gdLst/>
                  <a:ahLst/>
                  <a:cxnLst>
                    <a:cxn ang="0">
                      <a:pos x="108" y="0"/>
                    </a:cxn>
                    <a:cxn ang="0">
                      <a:pos x="10" y="0"/>
                    </a:cxn>
                    <a:cxn ang="0">
                      <a:pos x="0" y="10"/>
                    </a:cxn>
                    <a:cxn ang="0">
                      <a:pos x="0" y="84"/>
                    </a:cxn>
                    <a:cxn ang="0">
                      <a:pos x="10" y="94"/>
                    </a:cxn>
                    <a:cxn ang="0">
                      <a:pos x="108" y="94"/>
                    </a:cxn>
                    <a:cxn ang="0">
                      <a:pos x="118" y="84"/>
                    </a:cxn>
                    <a:cxn ang="0">
                      <a:pos x="118" y="10"/>
                    </a:cxn>
                    <a:cxn ang="0">
                      <a:pos x="108" y="0"/>
                    </a:cxn>
                    <a:cxn ang="0">
                      <a:pos x="70" y="74"/>
                    </a:cxn>
                    <a:cxn ang="0">
                      <a:pos x="48" y="74"/>
                    </a:cxn>
                    <a:cxn ang="0">
                      <a:pos x="53" y="49"/>
                    </a:cxn>
                    <a:cxn ang="0">
                      <a:pos x="47" y="38"/>
                    </a:cxn>
                    <a:cxn ang="0">
                      <a:pos x="59" y="26"/>
                    </a:cxn>
                    <a:cxn ang="0">
                      <a:pos x="71" y="38"/>
                    </a:cxn>
                    <a:cxn ang="0">
                      <a:pos x="65" y="49"/>
                    </a:cxn>
                    <a:cxn ang="0">
                      <a:pos x="70" y="74"/>
                    </a:cxn>
                  </a:cxnLst>
                  <a:rect l="0" t="0" r="r" b="b"/>
                  <a:pathLst>
                    <a:path w="118" h="94">
                      <a:moveTo>
                        <a:pt x="108" y="0"/>
                      </a:moveTo>
                      <a:cubicBezTo>
                        <a:pt x="10" y="0"/>
                        <a:pt x="10" y="0"/>
                        <a:pt x="10" y="0"/>
                      </a:cubicBezTo>
                      <a:cubicBezTo>
                        <a:pt x="5" y="0"/>
                        <a:pt x="0" y="4"/>
                        <a:pt x="0" y="10"/>
                      </a:cubicBezTo>
                      <a:cubicBezTo>
                        <a:pt x="0" y="84"/>
                        <a:pt x="0" y="84"/>
                        <a:pt x="0" y="84"/>
                      </a:cubicBezTo>
                      <a:cubicBezTo>
                        <a:pt x="0" y="89"/>
                        <a:pt x="5" y="94"/>
                        <a:pt x="10" y="94"/>
                      </a:cubicBezTo>
                      <a:cubicBezTo>
                        <a:pt x="108" y="94"/>
                        <a:pt x="108" y="94"/>
                        <a:pt x="108" y="94"/>
                      </a:cubicBezTo>
                      <a:cubicBezTo>
                        <a:pt x="114" y="94"/>
                        <a:pt x="118" y="89"/>
                        <a:pt x="118" y="84"/>
                      </a:cubicBezTo>
                      <a:cubicBezTo>
                        <a:pt x="118" y="10"/>
                        <a:pt x="118" y="10"/>
                        <a:pt x="118" y="10"/>
                      </a:cubicBezTo>
                      <a:cubicBezTo>
                        <a:pt x="118" y="4"/>
                        <a:pt x="114" y="0"/>
                        <a:pt x="108" y="0"/>
                      </a:cubicBezTo>
                      <a:moveTo>
                        <a:pt x="70" y="74"/>
                      </a:moveTo>
                      <a:cubicBezTo>
                        <a:pt x="48" y="74"/>
                        <a:pt x="48" y="74"/>
                        <a:pt x="48" y="74"/>
                      </a:cubicBezTo>
                      <a:cubicBezTo>
                        <a:pt x="53" y="49"/>
                        <a:pt x="53" y="49"/>
                        <a:pt x="53" y="49"/>
                      </a:cubicBezTo>
                      <a:cubicBezTo>
                        <a:pt x="50" y="47"/>
                        <a:pt x="47" y="43"/>
                        <a:pt x="47" y="38"/>
                      </a:cubicBezTo>
                      <a:cubicBezTo>
                        <a:pt x="47" y="31"/>
                        <a:pt x="52" y="26"/>
                        <a:pt x="59" y="26"/>
                      </a:cubicBezTo>
                      <a:cubicBezTo>
                        <a:pt x="66" y="26"/>
                        <a:pt x="71" y="31"/>
                        <a:pt x="71" y="38"/>
                      </a:cubicBezTo>
                      <a:cubicBezTo>
                        <a:pt x="71" y="43"/>
                        <a:pt x="69" y="47"/>
                        <a:pt x="65" y="49"/>
                      </a:cubicBezTo>
                      <a:lnTo>
                        <a:pt x="70" y="7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19" name="Freeform 43">
                  <a:extLst>
                    <a:ext uri="{FF2B5EF4-FFF2-40B4-BE49-F238E27FC236}">
                      <a16:creationId xmlns:a16="http://schemas.microsoft.com/office/drawing/2014/main" xmlns="" id="{5E075E8C-2AD7-4E9D-984B-791B27E6956A}"/>
                    </a:ext>
                  </a:extLst>
                </p:cNvPr>
                <p:cNvSpPr>
                  <a:spLocks/>
                </p:cNvSpPr>
                <p:nvPr/>
              </p:nvSpPr>
              <p:spPr bwMode="auto">
                <a:xfrm>
                  <a:off x="-469" y="1301"/>
                  <a:ext cx="210" cy="130"/>
                </a:xfrm>
                <a:custGeom>
                  <a:avLst/>
                  <a:gdLst/>
                  <a:ahLst/>
                  <a:cxnLst>
                    <a:cxn ang="0">
                      <a:pos x="70" y="55"/>
                    </a:cxn>
                    <a:cxn ang="0">
                      <a:pos x="70" y="45"/>
                    </a:cxn>
                    <a:cxn ang="0">
                      <a:pos x="44" y="19"/>
                    </a:cxn>
                    <a:cxn ang="0">
                      <a:pos x="19" y="45"/>
                    </a:cxn>
                    <a:cxn ang="0">
                      <a:pos x="19" y="55"/>
                    </a:cxn>
                    <a:cxn ang="0">
                      <a:pos x="0" y="55"/>
                    </a:cxn>
                    <a:cxn ang="0">
                      <a:pos x="0" y="45"/>
                    </a:cxn>
                    <a:cxn ang="0">
                      <a:pos x="44" y="0"/>
                    </a:cxn>
                    <a:cxn ang="0">
                      <a:pos x="89" y="45"/>
                    </a:cxn>
                    <a:cxn ang="0">
                      <a:pos x="89" y="55"/>
                    </a:cxn>
                    <a:cxn ang="0">
                      <a:pos x="70" y="55"/>
                    </a:cxn>
                  </a:cxnLst>
                  <a:rect l="0" t="0" r="r" b="b"/>
                  <a:pathLst>
                    <a:path w="89" h="55">
                      <a:moveTo>
                        <a:pt x="70" y="55"/>
                      </a:moveTo>
                      <a:cubicBezTo>
                        <a:pt x="70" y="45"/>
                        <a:pt x="70" y="45"/>
                        <a:pt x="70" y="45"/>
                      </a:cubicBezTo>
                      <a:cubicBezTo>
                        <a:pt x="70" y="31"/>
                        <a:pt x="58" y="19"/>
                        <a:pt x="44" y="19"/>
                      </a:cubicBezTo>
                      <a:cubicBezTo>
                        <a:pt x="30" y="19"/>
                        <a:pt x="19" y="31"/>
                        <a:pt x="19" y="45"/>
                      </a:cubicBezTo>
                      <a:cubicBezTo>
                        <a:pt x="19" y="55"/>
                        <a:pt x="19" y="55"/>
                        <a:pt x="19" y="55"/>
                      </a:cubicBezTo>
                      <a:cubicBezTo>
                        <a:pt x="0" y="55"/>
                        <a:pt x="0" y="55"/>
                        <a:pt x="0" y="55"/>
                      </a:cubicBezTo>
                      <a:cubicBezTo>
                        <a:pt x="0" y="45"/>
                        <a:pt x="0" y="45"/>
                        <a:pt x="0" y="45"/>
                      </a:cubicBezTo>
                      <a:cubicBezTo>
                        <a:pt x="0" y="20"/>
                        <a:pt x="20" y="0"/>
                        <a:pt x="44" y="0"/>
                      </a:cubicBezTo>
                      <a:cubicBezTo>
                        <a:pt x="69" y="0"/>
                        <a:pt x="89" y="20"/>
                        <a:pt x="89" y="45"/>
                      </a:cubicBezTo>
                      <a:cubicBezTo>
                        <a:pt x="89" y="55"/>
                        <a:pt x="89" y="55"/>
                        <a:pt x="89" y="55"/>
                      </a:cubicBezTo>
                      <a:lnTo>
                        <a:pt x="70" y="5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20" name="Freeform 44">
                  <a:extLst>
                    <a:ext uri="{FF2B5EF4-FFF2-40B4-BE49-F238E27FC236}">
                      <a16:creationId xmlns:a16="http://schemas.microsoft.com/office/drawing/2014/main" xmlns="" id="{47666D68-D65D-478E-83B0-C3D1966EE280}"/>
                    </a:ext>
                  </a:extLst>
                </p:cNvPr>
                <p:cNvSpPr>
                  <a:spLocks noEditPoints="1"/>
                </p:cNvSpPr>
                <p:nvPr/>
              </p:nvSpPr>
              <p:spPr bwMode="auto">
                <a:xfrm>
                  <a:off x="-1213" y="1511"/>
                  <a:ext cx="614" cy="527"/>
                </a:xfrm>
                <a:custGeom>
                  <a:avLst/>
                  <a:gdLst/>
                  <a:ahLst/>
                  <a:cxnLst>
                    <a:cxn ang="0">
                      <a:pos x="242" y="182"/>
                    </a:cxn>
                    <a:cxn ang="0">
                      <a:pos x="242" y="204"/>
                    </a:cxn>
                    <a:cxn ang="0">
                      <a:pos x="19" y="204"/>
                    </a:cxn>
                    <a:cxn ang="0">
                      <a:pos x="19" y="47"/>
                    </a:cxn>
                    <a:cxn ang="0">
                      <a:pos x="109" y="47"/>
                    </a:cxn>
                    <a:cxn ang="0">
                      <a:pos x="109" y="0"/>
                    </a:cxn>
                    <a:cxn ang="0">
                      <a:pos x="19" y="0"/>
                    </a:cxn>
                    <a:cxn ang="0">
                      <a:pos x="0" y="19"/>
                    </a:cxn>
                    <a:cxn ang="0">
                      <a:pos x="0" y="204"/>
                    </a:cxn>
                    <a:cxn ang="0">
                      <a:pos x="19" y="223"/>
                    </a:cxn>
                    <a:cxn ang="0">
                      <a:pos x="242" y="223"/>
                    </a:cxn>
                    <a:cxn ang="0">
                      <a:pos x="260" y="204"/>
                    </a:cxn>
                    <a:cxn ang="0">
                      <a:pos x="260" y="182"/>
                    </a:cxn>
                    <a:cxn ang="0">
                      <a:pos x="242" y="182"/>
                    </a:cxn>
                    <a:cxn ang="0">
                      <a:pos x="89" y="14"/>
                    </a:cxn>
                    <a:cxn ang="0">
                      <a:pos x="98" y="23"/>
                    </a:cxn>
                    <a:cxn ang="0">
                      <a:pos x="89" y="33"/>
                    </a:cxn>
                    <a:cxn ang="0">
                      <a:pos x="80" y="23"/>
                    </a:cxn>
                    <a:cxn ang="0">
                      <a:pos x="89" y="14"/>
                    </a:cxn>
                    <a:cxn ang="0">
                      <a:pos x="61" y="14"/>
                    </a:cxn>
                    <a:cxn ang="0">
                      <a:pos x="70" y="23"/>
                    </a:cxn>
                    <a:cxn ang="0">
                      <a:pos x="61" y="33"/>
                    </a:cxn>
                    <a:cxn ang="0">
                      <a:pos x="51" y="23"/>
                    </a:cxn>
                    <a:cxn ang="0">
                      <a:pos x="61" y="14"/>
                    </a:cxn>
                    <a:cxn ang="0">
                      <a:pos x="33" y="14"/>
                    </a:cxn>
                    <a:cxn ang="0">
                      <a:pos x="42" y="23"/>
                    </a:cxn>
                    <a:cxn ang="0">
                      <a:pos x="33" y="33"/>
                    </a:cxn>
                    <a:cxn ang="0">
                      <a:pos x="23" y="23"/>
                    </a:cxn>
                    <a:cxn ang="0">
                      <a:pos x="33" y="14"/>
                    </a:cxn>
                  </a:cxnLst>
                  <a:rect l="0" t="0" r="r" b="b"/>
                  <a:pathLst>
                    <a:path w="260" h="223">
                      <a:moveTo>
                        <a:pt x="242" y="182"/>
                      </a:moveTo>
                      <a:cubicBezTo>
                        <a:pt x="242" y="204"/>
                        <a:pt x="242" y="204"/>
                        <a:pt x="242" y="204"/>
                      </a:cubicBezTo>
                      <a:cubicBezTo>
                        <a:pt x="19" y="204"/>
                        <a:pt x="19" y="204"/>
                        <a:pt x="19" y="204"/>
                      </a:cubicBezTo>
                      <a:cubicBezTo>
                        <a:pt x="19" y="47"/>
                        <a:pt x="19" y="47"/>
                        <a:pt x="19" y="47"/>
                      </a:cubicBezTo>
                      <a:cubicBezTo>
                        <a:pt x="109" y="47"/>
                        <a:pt x="109" y="47"/>
                        <a:pt x="109" y="47"/>
                      </a:cubicBezTo>
                      <a:cubicBezTo>
                        <a:pt x="109" y="0"/>
                        <a:pt x="109" y="0"/>
                        <a:pt x="109" y="0"/>
                      </a:cubicBezTo>
                      <a:cubicBezTo>
                        <a:pt x="19" y="0"/>
                        <a:pt x="19" y="0"/>
                        <a:pt x="19" y="0"/>
                      </a:cubicBezTo>
                      <a:cubicBezTo>
                        <a:pt x="8" y="0"/>
                        <a:pt x="0" y="8"/>
                        <a:pt x="0" y="19"/>
                      </a:cubicBezTo>
                      <a:cubicBezTo>
                        <a:pt x="0" y="204"/>
                        <a:pt x="0" y="204"/>
                        <a:pt x="0" y="204"/>
                      </a:cubicBezTo>
                      <a:cubicBezTo>
                        <a:pt x="0" y="215"/>
                        <a:pt x="8" y="223"/>
                        <a:pt x="19" y="223"/>
                      </a:cubicBezTo>
                      <a:cubicBezTo>
                        <a:pt x="242" y="223"/>
                        <a:pt x="242" y="223"/>
                        <a:pt x="242" y="223"/>
                      </a:cubicBezTo>
                      <a:cubicBezTo>
                        <a:pt x="252" y="223"/>
                        <a:pt x="260" y="215"/>
                        <a:pt x="260" y="204"/>
                      </a:cubicBezTo>
                      <a:cubicBezTo>
                        <a:pt x="260" y="182"/>
                        <a:pt x="260" y="182"/>
                        <a:pt x="260" y="182"/>
                      </a:cubicBezTo>
                      <a:lnTo>
                        <a:pt x="242" y="182"/>
                      </a:lnTo>
                      <a:close/>
                      <a:moveTo>
                        <a:pt x="89" y="14"/>
                      </a:moveTo>
                      <a:cubicBezTo>
                        <a:pt x="94" y="14"/>
                        <a:pt x="98" y="18"/>
                        <a:pt x="98" y="23"/>
                      </a:cubicBezTo>
                      <a:cubicBezTo>
                        <a:pt x="98" y="28"/>
                        <a:pt x="94" y="33"/>
                        <a:pt x="89" y="33"/>
                      </a:cubicBezTo>
                      <a:cubicBezTo>
                        <a:pt x="84" y="33"/>
                        <a:pt x="80" y="28"/>
                        <a:pt x="80" y="23"/>
                      </a:cubicBezTo>
                      <a:cubicBezTo>
                        <a:pt x="80" y="18"/>
                        <a:pt x="84" y="14"/>
                        <a:pt x="89" y="14"/>
                      </a:cubicBezTo>
                      <a:moveTo>
                        <a:pt x="61" y="14"/>
                      </a:moveTo>
                      <a:cubicBezTo>
                        <a:pt x="66" y="14"/>
                        <a:pt x="70" y="18"/>
                        <a:pt x="70" y="23"/>
                      </a:cubicBezTo>
                      <a:cubicBezTo>
                        <a:pt x="70" y="28"/>
                        <a:pt x="66" y="33"/>
                        <a:pt x="61" y="33"/>
                      </a:cubicBezTo>
                      <a:cubicBezTo>
                        <a:pt x="55" y="33"/>
                        <a:pt x="51" y="28"/>
                        <a:pt x="51" y="23"/>
                      </a:cubicBezTo>
                      <a:cubicBezTo>
                        <a:pt x="51" y="18"/>
                        <a:pt x="55" y="14"/>
                        <a:pt x="61" y="14"/>
                      </a:cubicBezTo>
                      <a:moveTo>
                        <a:pt x="33" y="14"/>
                      </a:moveTo>
                      <a:cubicBezTo>
                        <a:pt x="38" y="14"/>
                        <a:pt x="42" y="18"/>
                        <a:pt x="42" y="23"/>
                      </a:cubicBezTo>
                      <a:cubicBezTo>
                        <a:pt x="42" y="28"/>
                        <a:pt x="38" y="33"/>
                        <a:pt x="33" y="33"/>
                      </a:cubicBezTo>
                      <a:cubicBezTo>
                        <a:pt x="28" y="33"/>
                        <a:pt x="23" y="28"/>
                        <a:pt x="23" y="23"/>
                      </a:cubicBezTo>
                      <a:cubicBezTo>
                        <a:pt x="23" y="18"/>
                        <a:pt x="28" y="14"/>
                        <a:pt x="33" y="1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21" name="Freeform 45">
                  <a:extLst>
                    <a:ext uri="{FF2B5EF4-FFF2-40B4-BE49-F238E27FC236}">
                      <a16:creationId xmlns:a16="http://schemas.microsoft.com/office/drawing/2014/main" xmlns="" id="{0AAAFC4F-E3DE-462B-BB18-C6BBE2227B04}"/>
                    </a:ext>
                  </a:extLst>
                </p:cNvPr>
                <p:cNvSpPr>
                  <a:spLocks noEditPoints="1"/>
                </p:cNvSpPr>
                <p:nvPr/>
              </p:nvSpPr>
              <p:spPr bwMode="auto">
                <a:xfrm>
                  <a:off x="-927" y="1388"/>
                  <a:ext cx="614" cy="527"/>
                </a:xfrm>
                <a:custGeom>
                  <a:avLst/>
                  <a:gdLst/>
                  <a:ahLst/>
                  <a:cxnLst>
                    <a:cxn ang="0">
                      <a:pos x="242" y="132"/>
                    </a:cxn>
                    <a:cxn ang="0">
                      <a:pos x="242" y="205"/>
                    </a:cxn>
                    <a:cxn ang="0">
                      <a:pos x="19" y="205"/>
                    </a:cxn>
                    <a:cxn ang="0">
                      <a:pos x="19" y="47"/>
                    </a:cxn>
                    <a:cxn ang="0">
                      <a:pos x="169" y="47"/>
                    </a:cxn>
                    <a:cxn ang="0">
                      <a:pos x="169" y="38"/>
                    </a:cxn>
                    <a:cxn ang="0">
                      <a:pos x="172" y="28"/>
                    </a:cxn>
                    <a:cxn ang="0">
                      <a:pos x="112" y="28"/>
                    </a:cxn>
                    <a:cxn ang="0">
                      <a:pos x="112" y="19"/>
                    </a:cxn>
                    <a:cxn ang="0">
                      <a:pos x="183" y="19"/>
                    </a:cxn>
                    <a:cxn ang="0">
                      <a:pos x="183" y="18"/>
                    </a:cxn>
                    <a:cxn ang="0">
                      <a:pos x="183" y="8"/>
                    </a:cxn>
                    <a:cxn ang="0">
                      <a:pos x="184" y="0"/>
                    </a:cxn>
                    <a:cxn ang="0">
                      <a:pos x="19" y="0"/>
                    </a:cxn>
                    <a:cxn ang="0">
                      <a:pos x="0" y="19"/>
                    </a:cxn>
                    <a:cxn ang="0">
                      <a:pos x="0" y="205"/>
                    </a:cxn>
                    <a:cxn ang="0">
                      <a:pos x="19" y="223"/>
                    </a:cxn>
                    <a:cxn ang="0">
                      <a:pos x="242" y="223"/>
                    </a:cxn>
                    <a:cxn ang="0">
                      <a:pos x="260" y="205"/>
                    </a:cxn>
                    <a:cxn ang="0">
                      <a:pos x="260" y="132"/>
                    </a:cxn>
                    <a:cxn ang="0">
                      <a:pos x="242" y="132"/>
                    </a:cxn>
                    <a:cxn ang="0">
                      <a:pos x="89" y="14"/>
                    </a:cxn>
                    <a:cxn ang="0">
                      <a:pos x="98" y="23"/>
                    </a:cxn>
                    <a:cxn ang="0">
                      <a:pos x="89" y="33"/>
                    </a:cxn>
                    <a:cxn ang="0">
                      <a:pos x="80" y="23"/>
                    </a:cxn>
                    <a:cxn ang="0">
                      <a:pos x="89" y="14"/>
                    </a:cxn>
                    <a:cxn ang="0">
                      <a:pos x="61" y="14"/>
                    </a:cxn>
                    <a:cxn ang="0">
                      <a:pos x="70" y="23"/>
                    </a:cxn>
                    <a:cxn ang="0">
                      <a:pos x="61" y="33"/>
                    </a:cxn>
                    <a:cxn ang="0">
                      <a:pos x="51" y="23"/>
                    </a:cxn>
                    <a:cxn ang="0">
                      <a:pos x="61" y="14"/>
                    </a:cxn>
                    <a:cxn ang="0">
                      <a:pos x="33" y="14"/>
                    </a:cxn>
                    <a:cxn ang="0">
                      <a:pos x="42" y="23"/>
                    </a:cxn>
                    <a:cxn ang="0">
                      <a:pos x="33" y="33"/>
                    </a:cxn>
                    <a:cxn ang="0">
                      <a:pos x="24" y="23"/>
                    </a:cxn>
                    <a:cxn ang="0">
                      <a:pos x="33" y="14"/>
                    </a:cxn>
                  </a:cxnLst>
                  <a:rect l="0" t="0" r="r" b="b"/>
                  <a:pathLst>
                    <a:path w="260" h="223">
                      <a:moveTo>
                        <a:pt x="242" y="132"/>
                      </a:moveTo>
                      <a:cubicBezTo>
                        <a:pt x="242" y="205"/>
                        <a:pt x="242" y="205"/>
                        <a:pt x="242" y="205"/>
                      </a:cubicBezTo>
                      <a:cubicBezTo>
                        <a:pt x="19" y="205"/>
                        <a:pt x="19" y="205"/>
                        <a:pt x="19" y="205"/>
                      </a:cubicBezTo>
                      <a:cubicBezTo>
                        <a:pt x="19" y="47"/>
                        <a:pt x="19" y="47"/>
                        <a:pt x="19" y="47"/>
                      </a:cubicBezTo>
                      <a:cubicBezTo>
                        <a:pt x="169" y="47"/>
                        <a:pt x="169" y="47"/>
                        <a:pt x="169" y="47"/>
                      </a:cubicBezTo>
                      <a:cubicBezTo>
                        <a:pt x="169" y="38"/>
                        <a:pt x="169" y="38"/>
                        <a:pt x="169" y="38"/>
                      </a:cubicBezTo>
                      <a:cubicBezTo>
                        <a:pt x="169" y="34"/>
                        <a:pt x="170" y="31"/>
                        <a:pt x="172" y="28"/>
                      </a:cubicBezTo>
                      <a:cubicBezTo>
                        <a:pt x="112" y="28"/>
                        <a:pt x="112" y="28"/>
                        <a:pt x="112" y="28"/>
                      </a:cubicBezTo>
                      <a:cubicBezTo>
                        <a:pt x="112" y="19"/>
                        <a:pt x="112" y="19"/>
                        <a:pt x="112" y="19"/>
                      </a:cubicBezTo>
                      <a:cubicBezTo>
                        <a:pt x="183" y="19"/>
                        <a:pt x="183" y="19"/>
                        <a:pt x="183" y="19"/>
                      </a:cubicBezTo>
                      <a:cubicBezTo>
                        <a:pt x="183" y="18"/>
                        <a:pt x="183" y="18"/>
                        <a:pt x="183" y="18"/>
                      </a:cubicBezTo>
                      <a:cubicBezTo>
                        <a:pt x="183" y="8"/>
                        <a:pt x="183" y="8"/>
                        <a:pt x="183" y="8"/>
                      </a:cubicBezTo>
                      <a:cubicBezTo>
                        <a:pt x="183" y="5"/>
                        <a:pt x="183" y="3"/>
                        <a:pt x="184" y="0"/>
                      </a:cubicBezTo>
                      <a:cubicBezTo>
                        <a:pt x="19" y="0"/>
                        <a:pt x="19" y="0"/>
                        <a:pt x="19" y="0"/>
                      </a:cubicBezTo>
                      <a:cubicBezTo>
                        <a:pt x="9" y="0"/>
                        <a:pt x="0" y="9"/>
                        <a:pt x="0" y="19"/>
                      </a:cubicBezTo>
                      <a:cubicBezTo>
                        <a:pt x="0" y="205"/>
                        <a:pt x="0" y="205"/>
                        <a:pt x="0" y="205"/>
                      </a:cubicBezTo>
                      <a:cubicBezTo>
                        <a:pt x="0" y="215"/>
                        <a:pt x="9" y="223"/>
                        <a:pt x="19" y="223"/>
                      </a:cubicBezTo>
                      <a:cubicBezTo>
                        <a:pt x="242" y="223"/>
                        <a:pt x="242" y="223"/>
                        <a:pt x="242" y="223"/>
                      </a:cubicBezTo>
                      <a:cubicBezTo>
                        <a:pt x="252" y="223"/>
                        <a:pt x="260" y="215"/>
                        <a:pt x="260" y="205"/>
                      </a:cubicBezTo>
                      <a:cubicBezTo>
                        <a:pt x="260" y="132"/>
                        <a:pt x="260" y="132"/>
                        <a:pt x="260" y="132"/>
                      </a:cubicBezTo>
                      <a:lnTo>
                        <a:pt x="242" y="132"/>
                      </a:lnTo>
                      <a:close/>
                      <a:moveTo>
                        <a:pt x="89" y="14"/>
                      </a:moveTo>
                      <a:cubicBezTo>
                        <a:pt x="94" y="14"/>
                        <a:pt x="98" y="18"/>
                        <a:pt x="98" y="23"/>
                      </a:cubicBezTo>
                      <a:cubicBezTo>
                        <a:pt x="98" y="29"/>
                        <a:pt x="94" y="33"/>
                        <a:pt x="89" y="33"/>
                      </a:cubicBezTo>
                      <a:cubicBezTo>
                        <a:pt x="84" y="33"/>
                        <a:pt x="80" y="29"/>
                        <a:pt x="80" y="23"/>
                      </a:cubicBezTo>
                      <a:cubicBezTo>
                        <a:pt x="80" y="18"/>
                        <a:pt x="84" y="14"/>
                        <a:pt x="89" y="14"/>
                      </a:cubicBezTo>
                      <a:moveTo>
                        <a:pt x="61" y="14"/>
                      </a:moveTo>
                      <a:cubicBezTo>
                        <a:pt x="66" y="14"/>
                        <a:pt x="70" y="18"/>
                        <a:pt x="70" y="23"/>
                      </a:cubicBezTo>
                      <a:cubicBezTo>
                        <a:pt x="70" y="29"/>
                        <a:pt x="66" y="33"/>
                        <a:pt x="61" y="33"/>
                      </a:cubicBezTo>
                      <a:cubicBezTo>
                        <a:pt x="56" y="33"/>
                        <a:pt x="51" y="29"/>
                        <a:pt x="51" y="23"/>
                      </a:cubicBezTo>
                      <a:cubicBezTo>
                        <a:pt x="51" y="18"/>
                        <a:pt x="56" y="14"/>
                        <a:pt x="61" y="14"/>
                      </a:cubicBezTo>
                      <a:moveTo>
                        <a:pt x="33" y="14"/>
                      </a:moveTo>
                      <a:cubicBezTo>
                        <a:pt x="38" y="14"/>
                        <a:pt x="42" y="18"/>
                        <a:pt x="42" y="23"/>
                      </a:cubicBezTo>
                      <a:cubicBezTo>
                        <a:pt x="42" y="29"/>
                        <a:pt x="38" y="33"/>
                        <a:pt x="33" y="33"/>
                      </a:cubicBezTo>
                      <a:cubicBezTo>
                        <a:pt x="28" y="33"/>
                        <a:pt x="24" y="29"/>
                        <a:pt x="24" y="23"/>
                      </a:cubicBezTo>
                      <a:cubicBezTo>
                        <a:pt x="24" y="18"/>
                        <a:pt x="28" y="14"/>
                        <a:pt x="33" y="1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22" name="Rectangle 46">
                  <a:extLst>
                    <a:ext uri="{FF2B5EF4-FFF2-40B4-BE49-F238E27FC236}">
                      <a16:creationId xmlns:a16="http://schemas.microsoft.com/office/drawing/2014/main" xmlns="" id="{F41BE6DF-14E3-4F5F-B4F0-C67311B23B31}"/>
                    </a:ext>
                  </a:extLst>
                </p:cNvPr>
                <p:cNvSpPr>
                  <a:spLocks noChangeArrowheads="1"/>
                </p:cNvSpPr>
                <p:nvPr/>
              </p:nvSpPr>
              <p:spPr bwMode="auto">
                <a:xfrm>
                  <a:off x="-1119" y="1719"/>
                  <a:ext cx="145" cy="2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23" name="Rectangle 47">
                  <a:extLst>
                    <a:ext uri="{FF2B5EF4-FFF2-40B4-BE49-F238E27FC236}">
                      <a16:creationId xmlns:a16="http://schemas.microsoft.com/office/drawing/2014/main" xmlns="" id="{779C046D-337F-4035-B9E2-31106A807D58}"/>
                    </a:ext>
                  </a:extLst>
                </p:cNvPr>
                <p:cNvSpPr>
                  <a:spLocks noChangeArrowheads="1"/>
                </p:cNvSpPr>
                <p:nvPr/>
              </p:nvSpPr>
              <p:spPr bwMode="auto">
                <a:xfrm>
                  <a:off x="-1119" y="1785"/>
                  <a:ext cx="145" cy="2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24" name="Rectangle 48">
                  <a:extLst>
                    <a:ext uri="{FF2B5EF4-FFF2-40B4-BE49-F238E27FC236}">
                      <a16:creationId xmlns:a16="http://schemas.microsoft.com/office/drawing/2014/main" xmlns="" id="{62EA30F2-3BA4-4688-A23E-8240B06B5C4A}"/>
                    </a:ext>
                  </a:extLst>
                </p:cNvPr>
                <p:cNvSpPr>
                  <a:spLocks noChangeArrowheads="1"/>
                </p:cNvSpPr>
                <p:nvPr/>
              </p:nvSpPr>
              <p:spPr bwMode="auto">
                <a:xfrm>
                  <a:off x="-1119" y="1851"/>
                  <a:ext cx="145" cy="2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25" name="Rectangle 49">
                  <a:extLst>
                    <a:ext uri="{FF2B5EF4-FFF2-40B4-BE49-F238E27FC236}">
                      <a16:creationId xmlns:a16="http://schemas.microsoft.com/office/drawing/2014/main" xmlns="" id="{DDBB0CE5-B55F-4E40-9E52-A69F97B9C8E1}"/>
                    </a:ext>
                  </a:extLst>
                </p:cNvPr>
                <p:cNvSpPr>
                  <a:spLocks noChangeArrowheads="1"/>
                </p:cNvSpPr>
                <p:nvPr/>
              </p:nvSpPr>
              <p:spPr bwMode="auto">
                <a:xfrm>
                  <a:off x="-833" y="1596"/>
                  <a:ext cx="293" cy="2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26" name="Rectangle 50">
                  <a:extLst>
                    <a:ext uri="{FF2B5EF4-FFF2-40B4-BE49-F238E27FC236}">
                      <a16:creationId xmlns:a16="http://schemas.microsoft.com/office/drawing/2014/main" xmlns="" id="{BFB9B453-AEBF-40EF-88F3-B7C536DE53AA}"/>
                    </a:ext>
                  </a:extLst>
                </p:cNvPr>
                <p:cNvSpPr>
                  <a:spLocks noChangeArrowheads="1"/>
                </p:cNvSpPr>
                <p:nvPr/>
              </p:nvSpPr>
              <p:spPr bwMode="auto">
                <a:xfrm>
                  <a:off x="-833" y="1662"/>
                  <a:ext cx="293" cy="2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27" name="Rectangle 51">
                  <a:extLst>
                    <a:ext uri="{FF2B5EF4-FFF2-40B4-BE49-F238E27FC236}">
                      <a16:creationId xmlns:a16="http://schemas.microsoft.com/office/drawing/2014/main" xmlns="" id="{7B648CBD-B4D6-4D42-AE2D-559D641B563B}"/>
                    </a:ext>
                  </a:extLst>
                </p:cNvPr>
                <p:cNvSpPr>
                  <a:spLocks noChangeArrowheads="1"/>
                </p:cNvSpPr>
                <p:nvPr/>
              </p:nvSpPr>
              <p:spPr bwMode="auto">
                <a:xfrm>
                  <a:off x="-833" y="1728"/>
                  <a:ext cx="418" cy="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800" dirty="0"/>
                </a:p>
              </p:txBody>
            </p:sp>
          </p:grpSp>
        </p:grpSp>
        <p:grpSp>
          <p:nvGrpSpPr>
            <p:cNvPr id="20" name="Group 19">
              <a:extLst>
                <a:ext uri="{FF2B5EF4-FFF2-40B4-BE49-F238E27FC236}">
                  <a16:creationId xmlns:a16="http://schemas.microsoft.com/office/drawing/2014/main" xmlns="" id="{BCC9E458-0156-46BC-AE73-03E8B489B476}"/>
                </a:ext>
              </a:extLst>
            </p:cNvPr>
            <p:cNvGrpSpPr/>
            <p:nvPr/>
          </p:nvGrpSpPr>
          <p:grpSpPr>
            <a:xfrm>
              <a:off x="7810889" y="3299063"/>
              <a:ext cx="3348966" cy="228217"/>
              <a:chOff x="7810889" y="3299063"/>
              <a:chExt cx="3348966" cy="228217"/>
            </a:xfrm>
          </p:grpSpPr>
          <p:grpSp>
            <p:nvGrpSpPr>
              <p:cNvPr id="107" name="Group 106">
                <a:extLst>
                  <a:ext uri="{FF2B5EF4-FFF2-40B4-BE49-F238E27FC236}">
                    <a16:creationId xmlns:a16="http://schemas.microsoft.com/office/drawing/2014/main" xmlns="" id="{CA6850D3-B9B4-4679-A708-19034F6FDB8E}"/>
                  </a:ext>
                </a:extLst>
              </p:cNvPr>
              <p:cNvGrpSpPr/>
              <p:nvPr/>
            </p:nvGrpSpPr>
            <p:grpSpPr>
              <a:xfrm>
                <a:off x="7978159" y="3341571"/>
                <a:ext cx="3181696" cy="155828"/>
                <a:chOff x="1254574" y="2110188"/>
                <a:chExt cx="3181696" cy="155828"/>
              </a:xfrm>
            </p:grpSpPr>
            <p:cxnSp>
              <p:nvCxnSpPr>
                <p:cNvPr id="114" name="Straight Connector 113">
                  <a:extLst>
                    <a:ext uri="{FF2B5EF4-FFF2-40B4-BE49-F238E27FC236}">
                      <a16:creationId xmlns:a16="http://schemas.microsoft.com/office/drawing/2014/main" xmlns="" id="{79FB3FEE-E65E-4882-A291-3FDEC187AA1E}"/>
                    </a:ext>
                  </a:extLst>
                </p:cNvPr>
                <p:cNvCxnSpPr>
                  <a:cxnSpLocks/>
                </p:cNvCxnSpPr>
                <p:nvPr/>
              </p:nvCxnSpPr>
              <p:spPr>
                <a:xfrm>
                  <a:off x="1254574" y="2188102"/>
                  <a:ext cx="318169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xmlns="" id="{3D38171E-4350-49DB-899F-84B494930640}"/>
                    </a:ext>
                  </a:extLst>
                </p:cNvPr>
                <p:cNvSpPr/>
                <p:nvPr/>
              </p:nvSpPr>
              <p:spPr>
                <a:xfrm>
                  <a:off x="2401527" y="2110188"/>
                  <a:ext cx="645993" cy="155828"/>
                </a:xfrm>
                <a:prstGeom prst="rect">
                  <a:avLst/>
                </a:prstGeom>
                <a:solidFill>
                  <a:srgbClr val="0091D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Host</a:t>
                  </a:r>
                </a:p>
              </p:txBody>
            </p:sp>
          </p:grpSp>
          <p:grpSp>
            <p:nvGrpSpPr>
              <p:cNvPr id="108" name="Group 13">
                <a:extLst>
                  <a:ext uri="{FF2B5EF4-FFF2-40B4-BE49-F238E27FC236}">
                    <a16:creationId xmlns:a16="http://schemas.microsoft.com/office/drawing/2014/main" xmlns="" id="{A32FACA9-A4D5-4CA1-9549-9B9F60DC2FC3}"/>
                  </a:ext>
                </a:extLst>
              </p:cNvPr>
              <p:cNvGrpSpPr>
                <a:grpSpLocks noChangeAspect="1"/>
              </p:cNvGrpSpPr>
              <p:nvPr/>
            </p:nvGrpSpPr>
            <p:grpSpPr bwMode="auto">
              <a:xfrm>
                <a:off x="7810889" y="3299063"/>
                <a:ext cx="167270" cy="228217"/>
                <a:chOff x="2692" y="1882"/>
                <a:chExt cx="374" cy="557"/>
              </a:xfrm>
              <a:solidFill>
                <a:schemeClr val="bg1"/>
              </a:solidFill>
            </p:grpSpPr>
            <p:sp>
              <p:nvSpPr>
                <p:cNvPr id="109" name="Freeform 14">
                  <a:extLst>
                    <a:ext uri="{FF2B5EF4-FFF2-40B4-BE49-F238E27FC236}">
                      <a16:creationId xmlns:a16="http://schemas.microsoft.com/office/drawing/2014/main" xmlns="" id="{ACA9B721-25A2-461F-85C5-E7855C4148BA}"/>
                    </a:ext>
                  </a:extLst>
                </p:cNvPr>
                <p:cNvSpPr>
                  <a:spLocks/>
                </p:cNvSpPr>
                <p:nvPr/>
              </p:nvSpPr>
              <p:spPr bwMode="auto">
                <a:xfrm>
                  <a:off x="2888" y="2071"/>
                  <a:ext cx="178" cy="269"/>
                </a:xfrm>
                <a:custGeom>
                  <a:avLst/>
                  <a:gdLst/>
                  <a:ahLst/>
                  <a:cxnLst>
                    <a:cxn ang="0">
                      <a:pos x="75" y="45"/>
                    </a:cxn>
                    <a:cxn ang="0">
                      <a:pos x="75" y="93"/>
                    </a:cxn>
                    <a:cxn ang="0">
                      <a:pos x="17" y="114"/>
                    </a:cxn>
                    <a:cxn ang="0">
                      <a:pos x="5" y="114"/>
                    </a:cxn>
                    <a:cxn ang="0">
                      <a:pos x="0" y="114"/>
                    </a:cxn>
                    <a:cxn ang="0">
                      <a:pos x="0" y="76"/>
                    </a:cxn>
                    <a:cxn ang="0">
                      <a:pos x="4" y="74"/>
                    </a:cxn>
                    <a:cxn ang="0">
                      <a:pos x="11" y="84"/>
                    </a:cxn>
                    <a:cxn ang="0">
                      <a:pos x="26" y="62"/>
                    </a:cxn>
                    <a:cxn ang="0">
                      <a:pos x="11" y="7"/>
                    </a:cxn>
                    <a:cxn ang="0">
                      <a:pos x="11" y="7"/>
                    </a:cxn>
                    <a:cxn ang="0">
                      <a:pos x="30" y="0"/>
                    </a:cxn>
                    <a:cxn ang="0">
                      <a:pos x="30" y="0"/>
                    </a:cxn>
                    <a:cxn ang="0">
                      <a:pos x="75" y="45"/>
                    </a:cxn>
                  </a:cxnLst>
                  <a:rect l="0" t="0" r="r" b="b"/>
                  <a:pathLst>
                    <a:path w="75" h="114">
                      <a:moveTo>
                        <a:pt x="75" y="45"/>
                      </a:moveTo>
                      <a:cubicBezTo>
                        <a:pt x="75" y="86"/>
                        <a:pt x="75" y="93"/>
                        <a:pt x="75" y="93"/>
                      </a:cubicBezTo>
                      <a:cubicBezTo>
                        <a:pt x="75" y="93"/>
                        <a:pt x="73" y="114"/>
                        <a:pt x="17" y="114"/>
                      </a:cubicBezTo>
                      <a:cubicBezTo>
                        <a:pt x="5" y="114"/>
                        <a:pt x="5" y="114"/>
                        <a:pt x="5" y="114"/>
                      </a:cubicBezTo>
                      <a:cubicBezTo>
                        <a:pt x="3" y="114"/>
                        <a:pt x="1" y="114"/>
                        <a:pt x="0" y="114"/>
                      </a:cubicBezTo>
                      <a:cubicBezTo>
                        <a:pt x="0" y="76"/>
                        <a:pt x="0" y="76"/>
                        <a:pt x="0" y="76"/>
                      </a:cubicBezTo>
                      <a:cubicBezTo>
                        <a:pt x="4" y="74"/>
                        <a:pt x="4" y="74"/>
                        <a:pt x="4" y="74"/>
                      </a:cubicBezTo>
                      <a:cubicBezTo>
                        <a:pt x="11" y="84"/>
                        <a:pt x="11" y="84"/>
                        <a:pt x="11" y="84"/>
                      </a:cubicBezTo>
                      <a:cubicBezTo>
                        <a:pt x="26" y="62"/>
                        <a:pt x="26" y="62"/>
                        <a:pt x="26" y="62"/>
                      </a:cubicBezTo>
                      <a:cubicBezTo>
                        <a:pt x="11" y="7"/>
                        <a:pt x="11" y="7"/>
                        <a:pt x="11" y="7"/>
                      </a:cubicBezTo>
                      <a:cubicBezTo>
                        <a:pt x="11" y="7"/>
                        <a:pt x="11" y="7"/>
                        <a:pt x="11" y="7"/>
                      </a:cubicBezTo>
                      <a:cubicBezTo>
                        <a:pt x="30" y="0"/>
                        <a:pt x="30" y="0"/>
                        <a:pt x="30" y="0"/>
                      </a:cubicBezTo>
                      <a:cubicBezTo>
                        <a:pt x="30" y="0"/>
                        <a:pt x="30" y="0"/>
                        <a:pt x="30" y="0"/>
                      </a:cubicBezTo>
                      <a:cubicBezTo>
                        <a:pt x="47" y="5"/>
                        <a:pt x="75" y="17"/>
                        <a:pt x="75" y="4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10" name="Oval 15">
                  <a:extLst>
                    <a:ext uri="{FF2B5EF4-FFF2-40B4-BE49-F238E27FC236}">
                      <a16:creationId xmlns:a16="http://schemas.microsoft.com/office/drawing/2014/main" xmlns="" id="{8EEB9546-AE73-496B-A4C6-E1EF7B6A6DBF}"/>
                    </a:ext>
                  </a:extLst>
                </p:cNvPr>
                <p:cNvSpPr>
                  <a:spLocks noChangeArrowheads="1"/>
                </p:cNvSpPr>
                <p:nvPr/>
              </p:nvSpPr>
              <p:spPr bwMode="auto">
                <a:xfrm>
                  <a:off x="2839" y="1882"/>
                  <a:ext cx="151" cy="17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11" name="Freeform 16">
                  <a:extLst>
                    <a:ext uri="{FF2B5EF4-FFF2-40B4-BE49-F238E27FC236}">
                      <a16:creationId xmlns:a16="http://schemas.microsoft.com/office/drawing/2014/main" xmlns="" id="{A2367D6E-6C2E-4823-8562-AE8A8141DE3C}"/>
                    </a:ext>
                  </a:extLst>
                </p:cNvPr>
                <p:cNvSpPr>
                  <a:spLocks/>
                </p:cNvSpPr>
                <p:nvPr/>
              </p:nvSpPr>
              <p:spPr bwMode="auto">
                <a:xfrm>
                  <a:off x="2763" y="2071"/>
                  <a:ext cx="151" cy="179"/>
                </a:xfrm>
                <a:custGeom>
                  <a:avLst/>
                  <a:gdLst/>
                  <a:ahLst/>
                  <a:cxnLst>
                    <a:cxn ang="0">
                      <a:pos x="64" y="7"/>
                    </a:cxn>
                    <a:cxn ang="0">
                      <a:pos x="64" y="7"/>
                    </a:cxn>
                    <a:cxn ang="0">
                      <a:pos x="49" y="62"/>
                    </a:cxn>
                    <a:cxn ang="0">
                      <a:pos x="57" y="74"/>
                    </a:cxn>
                    <a:cxn ang="0">
                      <a:pos x="53" y="76"/>
                    </a:cxn>
                    <a:cxn ang="0">
                      <a:pos x="10" y="47"/>
                    </a:cxn>
                    <a:cxn ang="0">
                      <a:pos x="4" y="47"/>
                    </a:cxn>
                    <a:cxn ang="0">
                      <a:pos x="0" y="55"/>
                    </a:cxn>
                    <a:cxn ang="0">
                      <a:pos x="0" y="45"/>
                    </a:cxn>
                    <a:cxn ang="0">
                      <a:pos x="45" y="0"/>
                    </a:cxn>
                    <a:cxn ang="0">
                      <a:pos x="64" y="7"/>
                    </a:cxn>
                  </a:cxnLst>
                  <a:rect l="0" t="0" r="r" b="b"/>
                  <a:pathLst>
                    <a:path w="64" h="76">
                      <a:moveTo>
                        <a:pt x="64" y="7"/>
                      </a:moveTo>
                      <a:cubicBezTo>
                        <a:pt x="64" y="7"/>
                        <a:pt x="64" y="7"/>
                        <a:pt x="64" y="7"/>
                      </a:cubicBezTo>
                      <a:cubicBezTo>
                        <a:pt x="49" y="62"/>
                        <a:pt x="49" y="62"/>
                        <a:pt x="49" y="62"/>
                      </a:cubicBezTo>
                      <a:cubicBezTo>
                        <a:pt x="57" y="74"/>
                        <a:pt x="57" y="74"/>
                        <a:pt x="57" y="74"/>
                      </a:cubicBezTo>
                      <a:cubicBezTo>
                        <a:pt x="53" y="76"/>
                        <a:pt x="53" y="76"/>
                        <a:pt x="53" y="76"/>
                      </a:cubicBezTo>
                      <a:cubicBezTo>
                        <a:pt x="19" y="76"/>
                        <a:pt x="10" y="47"/>
                        <a:pt x="10" y="47"/>
                      </a:cubicBezTo>
                      <a:cubicBezTo>
                        <a:pt x="4" y="47"/>
                        <a:pt x="4" y="47"/>
                        <a:pt x="4" y="47"/>
                      </a:cubicBezTo>
                      <a:cubicBezTo>
                        <a:pt x="4" y="47"/>
                        <a:pt x="3" y="50"/>
                        <a:pt x="0" y="55"/>
                      </a:cubicBezTo>
                      <a:cubicBezTo>
                        <a:pt x="0" y="52"/>
                        <a:pt x="0" y="48"/>
                        <a:pt x="0" y="45"/>
                      </a:cubicBezTo>
                      <a:cubicBezTo>
                        <a:pt x="0" y="17"/>
                        <a:pt x="28" y="5"/>
                        <a:pt x="45" y="0"/>
                      </a:cubicBezTo>
                      <a:lnTo>
                        <a:pt x="64" y="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12" name="Freeform 17">
                  <a:extLst>
                    <a:ext uri="{FF2B5EF4-FFF2-40B4-BE49-F238E27FC236}">
                      <a16:creationId xmlns:a16="http://schemas.microsoft.com/office/drawing/2014/main" xmlns="" id="{6A20547E-967C-4BEF-B1B7-B76A038E41E8}"/>
                    </a:ext>
                  </a:extLst>
                </p:cNvPr>
                <p:cNvSpPr>
                  <a:spLocks/>
                </p:cNvSpPr>
                <p:nvPr/>
              </p:nvSpPr>
              <p:spPr bwMode="auto">
                <a:xfrm>
                  <a:off x="2739" y="2290"/>
                  <a:ext cx="83" cy="86"/>
                </a:xfrm>
                <a:custGeom>
                  <a:avLst/>
                  <a:gdLst/>
                  <a:ahLst/>
                  <a:cxnLst>
                    <a:cxn ang="0">
                      <a:pos x="17" y="0"/>
                    </a:cxn>
                    <a:cxn ang="0">
                      <a:pos x="11" y="2"/>
                    </a:cxn>
                    <a:cxn ang="0">
                      <a:pos x="0" y="18"/>
                    </a:cxn>
                    <a:cxn ang="0">
                      <a:pos x="17" y="36"/>
                    </a:cxn>
                    <a:cxn ang="0">
                      <a:pos x="35" y="18"/>
                    </a:cxn>
                    <a:cxn ang="0">
                      <a:pos x="35" y="18"/>
                    </a:cxn>
                    <a:cxn ang="0">
                      <a:pos x="17" y="0"/>
                    </a:cxn>
                  </a:cxnLst>
                  <a:rect l="0" t="0" r="r" b="b"/>
                  <a:pathLst>
                    <a:path w="35" h="36">
                      <a:moveTo>
                        <a:pt x="17" y="0"/>
                      </a:moveTo>
                      <a:cubicBezTo>
                        <a:pt x="15" y="0"/>
                        <a:pt x="13" y="1"/>
                        <a:pt x="11" y="2"/>
                      </a:cubicBezTo>
                      <a:cubicBezTo>
                        <a:pt x="4" y="4"/>
                        <a:pt x="0" y="11"/>
                        <a:pt x="0" y="18"/>
                      </a:cubicBezTo>
                      <a:cubicBezTo>
                        <a:pt x="0" y="28"/>
                        <a:pt x="8" y="36"/>
                        <a:pt x="17" y="36"/>
                      </a:cubicBezTo>
                      <a:cubicBezTo>
                        <a:pt x="27" y="36"/>
                        <a:pt x="35" y="28"/>
                        <a:pt x="35" y="18"/>
                      </a:cubicBezTo>
                      <a:cubicBezTo>
                        <a:pt x="35" y="18"/>
                        <a:pt x="35" y="18"/>
                        <a:pt x="35" y="18"/>
                      </a:cubicBezTo>
                      <a:cubicBezTo>
                        <a:pt x="35" y="8"/>
                        <a:pt x="27" y="0"/>
                        <a:pt x="1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13" name="Freeform 18">
                  <a:extLst>
                    <a:ext uri="{FF2B5EF4-FFF2-40B4-BE49-F238E27FC236}">
                      <a16:creationId xmlns:a16="http://schemas.microsoft.com/office/drawing/2014/main" xmlns="" id="{EAD76B7D-1093-4994-94C2-82F1C1835F29}"/>
                    </a:ext>
                  </a:extLst>
                </p:cNvPr>
                <p:cNvSpPr>
                  <a:spLocks noEditPoints="1"/>
                </p:cNvSpPr>
                <p:nvPr/>
              </p:nvSpPr>
              <p:spPr bwMode="auto">
                <a:xfrm>
                  <a:off x="2692" y="2203"/>
                  <a:ext cx="177" cy="236"/>
                </a:xfrm>
                <a:custGeom>
                  <a:avLst/>
                  <a:gdLst/>
                  <a:ahLst/>
                  <a:cxnLst>
                    <a:cxn ang="0">
                      <a:pos x="37" y="0"/>
                    </a:cxn>
                    <a:cxn ang="0">
                      <a:pos x="30" y="10"/>
                    </a:cxn>
                    <a:cxn ang="0">
                      <a:pos x="0" y="27"/>
                    </a:cxn>
                    <a:cxn ang="0">
                      <a:pos x="0" y="65"/>
                    </a:cxn>
                    <a:cxn ang="0">
                      <a:pos x="37" y="100"/>
                    </a:cxn>
                    <a:cxn ang="0">
                      <a:pos x="75" y="65"/>
                    </a:cxn>
                    <a:cxn ang="0">
                      <a:pos x="75" y="58"/>
                    </a:cxn>
                    <a:cxn ang="0">
                      <a:pos x="75" y="27"/>
                    </a:cxn>
                    <a:cxn ang="0">
                      <a:pos x="37" y="0"/>
                    </a:cxn>
                    <a:cxn ang="0">
                      <a:pos x="37" y="78"/>
                    </a:cxn>
                    <a:cxn ang="0">
                      <a:pos x="15" y="55"/>
                    </a:cxn>
                    <a:cxn ang="0">
                      <a:pos x="30" y="34"/>
                    </a:cxn>
                    <a:cxn ang="0">
                      <a:pos x="37" y="33"/>
                    </a:cxn>
                    <a:cxn ang="0">
                      <a:pos x="60" y="55"/>
                    </a:cxn>
                    <a:cxn ang="0">
                      <a:pos x="60" y="56"/>
                    </a:cxn>
                    <a:cxn ang="0">
                      <a:pos x="37" y="78"/>
                    </a:cxn>
                  </a:cxnLst>
                  <a:rect l="0" t="0" r="r" b="b"/>
                  <a:pathLst>
                    <a:path w="75" h="100">
                      <a:moveTo>
                        <a:pt x="37" y="0"/>
                      </a:moveTo>
                      <a:cubicBezTo>
                        <a:pt x="37" y="0"/>
                        <a:pt x="35" y="5"/>
                        <a:pt x="30" y="10"/>
                      </a:cubicBezTo>
                      <a:cubicBezTo>
                        <a:pt x="25" y="17"/>
                        <a:pt x="15" y="25"/>
                        <a:pt x="0" y="27"/>
                      </a:cubicBezTo>
                      <a:cubicBezTo>
                        <a:pt x="0" y="65"/>
                        <a:pt x="0" y="65"/>
                        <a:pt x="0" y="65"/>
                      </a:cubicBezTo>
                      <a:cubicBezTo>
                        <a:pt x="0" y="86"/>
                        <a:pt x="37" y="100"/>
                        <a:pt x="37" y="100"/>
                      </a:cubicBezTo>
                      <a:cubicBezTo>
                        <a:pt x="69" y="92"/>
                        <a:pt x="75" y="65"/>
                        <a:pt x="75" y="65"/>
                      </a:cubicBezTo>
                      <a:cubicBezTo>
                        <a:pt x="75" y="58"/>
                        <a:pt x="75" y="58"/>
                        <a:pt x="75" y="58"/>
                      </a:cubicBezTo>
                      <a:cubicBezTo>
                        <a:pt x="75" y="27"/>
                        <a:pt x="75" y="27"/>
                        <a:pt x="75" y="27"/>
                      </a:cubicBezTo>
                      <a:cubicBezTo>
                        <a:pt x="45" y="25"/>
                        <a:pt x="37" y="0"/>
                        <a:pt x="37" y="0"/>
                      </a:cubicBezTo>
                      <a:close/>
                      <a:moveTo>
                        <a:pt x="37" y="78"/>
                      </a:moveTo>
                      <a:cubicBezTo>
                        <a:pt x="25" y="78"/>
                        <a:pt x="15" y="68"/>
                        <a:pt x="15" y="55"/>
                      </a:cubicBezTo>
                      <a:cubicBezTo>
                        <a:pt x="15" y="45"/>
                        <a:pt x="21" y="37"/>
                        <a:pt x="30" y="34"/>
                      </a:cubicBezTo>
                      <a:cubicBezTo>
                        <a:pt x="33" y="33"/>
                        <a:pt x="35" y="33"/>
                        <a:pt x="37" y="33"/>
                      </a:cubicBezTo>
                      <a:cubicBezTo>
                        <a:pt x="50" y="33"/>
                        <a:pt x="60" y="43"/>
                        <a:pt x="60" y="55"/>
                      </a:cubicBezTo>
                      <a:cubicBezTo>
                        <a:pt x="60" y="55"/>
                        <a:pt x="60" y="56"/>
                        <a:pt x="60" y="56"/>
                      </a:cubicBezTo>
                      <a:cubicBezTo>
                        <a:pt x="60" y="68"/>
                        <a:pt x="50" y="78"/>
                        <a:pt x="37"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grpSp>
        </p:grpSp>
        <p:grpSp>
          <p:nvGrpSpPr>
            <p:cNvPr id="21" name="Group 20">
              <a:extLst>
                <a:ext uri="{FF2B5EF4-FFF2-40B4-BE49-F238E27FC236}">
                  <a16:creationId xmlns:a16="http://schemas.microsoft.com/office/drawing/2014/main" xmlns="" id="{D0EDE1B8-68F1-4D0F-8E7A-5016C543C68D}"/>
                </a:ext>
              </a:extLst>
            </p:cNvPr>
            <p:cNvGrpSpPr/>
            <p:nvPr/>
          </p:nvGrpSpPr>
          <p:grpSpPr>
            <a:xfrm>
              <a:off x="7792769" y="3976340"/>
              <a:ext cx="3367086" cy="192786"/>
              <a:chOff x="7792769" y="3976340"/>
              <a:chExt cx="3367086" cy="192786"/>
            </a:xfrm>
          </p:grpSpPr>
          <p:grpSp>
            <p:nvGrpSpPr>
              <p:cNvPr id="101" name="Group 100">
                <a:extLst>
                  <a:ext uri="{FF2B5EF4-FFF2-40B4-BE49-F238E27FC236}">
                    <a16:creationId xmlns:a16="http://schemas.microsoft.com/office/drawing/2014/main" xmlns="" id="{82025C70-24C6-4C4C-9C95-644DB0A2A6CC}"/>
                  </a:ext>
                </a:extLst>
              </p:cNvPr>
              <p:cNvGrpSpPr/>
              <p:nvPr/>
            </p:nvGrpSpPr>
            <p:grpSpPr>
              <a:xfrm>
                <a:off x="8020293" y="3996121"/>
                <a:ext cx="3139562" cy="155828"/>
                <a:chOff x="1296708" y="2110188"/>
                <a:chExt cx="3139562" cy="155828"/>
              </a:xfrm>
            </p:grpSpPr>
            <p:cxnSp>
              <p:nvCxnSpPr>
                <p:cNvPr id="105" name="Straight Connector 104">
                  <a:extLst>
                    <a:ext uri="{FF2B5EF4-FFF2-40B4-BE49-F238E27FC236}">
                      <a16:creationId xmlns:a16="http://schemas.microsoft.com/office/drawing/2014/main" xmlns="" id="{A4F39FF7-6ED6-4951-98BF-FF3F02071E92}"/>
                    </a:ext>
                  </a:extLst>
                </p:cNvPr>
                <p:cNvCxnSpPr>
                  <a:cxnSpLocks/>
                </p:cNvCxnSpPr>
                <p:nvPr/>
              </p:nvCxnSpPr>
              <p:spPr>
                <a:xfrm>
                  <a:off x="1296708" y="2188102"/>
                  <a:ext cx="313956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xmlns="" id="{DB3CDDDE-6A7B-451C-8609-475F2A5F188B}"/>
                    </a:ext>
                  </a:extLst>
                </p:cNvPr>
                <p:cNvSpPr/>
                <p:nvPr/>
              </p:nvSpPr>
              <p:spPr>
                <a:xfrm>
                  <a:off x="2401527" y="2110188"/>
                  <a:ext cx="645993" cy="155828"/>
                </a:xfrm>
                <a:prstGeom prst="rect">
                  <a:avLst/>
                </a:prstGeom>
                <a:solidFill>
                  <a:srgbClr val="0091D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Network</a:t>
                  </a:r>
                </a:p>
              </p:txBody>
            </p:sp>
          </p:grpSp>
          <p:grpSp>
            <p:nvGrpSpPr>
              <p:cNvPr id="102" name="Group 101">
                <a:extLst>
                  <a:ext uri="{FF2B5EF4-FFF2-40B4-BE49-F238E27FC236}">
                    <a16:creationId xmlns:a16="http://schemas.microsoft.com/office/drawing/2014/main" xmlns="" id="{E677750C-3059-4C48-A8F0-D44767325C26}"/>
                  </a:ext>
                </a:extLst>
              </p:cNvPr>
              <p:cNvGrpSpPr/>
              <p:nvPr/>
            </p:nvGrpSpPr>
            <p:grpSpPr>
              <a:xfrm>
                <a:off x="7792769" y="3976340"/>
                <a:ext cx="225863" cy="192786"/>
                <a:chOff x="5715000" y="3984106"/>
                <a:chExt cx="663575" cy="580140"/>
              </a:xfrm>
              <a:solidFill>
                <a:schemeClr val="bg1"/>
              </a:solidFill>
            </p:grpSpPr>
            <p:sp>
              <p:nvSpPr>
                <p:cNvPr id="103" name="Freeform 77">
                  <a:extLst>
                    <a:ext uri="{FF2B5EF4-FFF2-40B4-BE49-F238E27FC236}">
                      <a16:creationId xmlns:a16="http://schemas.microsoft.com/office/drawing/2014/main" xmlns="" id="{9E987DCD-0105-44FF-A315-0644615D8508}"/>
                    </a:ext>
                  </a:extLst>
                </p:cNvPr>
                <p:cNvSpPr>
                  <a:spLocks noEditPoints="1"/>
                </p:cNvSpPr>
                <p:nvPr/>
              </p:nvSpPr>
              <p:spPr bwMode="auto">
                <a:xfrm>
                  <a:off x="5903913" y="4208646"/>
                  <a:ext cx="285750" cy="355600"/>
                </a:xfrm>
                <a:custGeom>
                  <a:avLst/>
                  <a:gdLst/>
                  <a:ahLst/>
                  <a:cxnLst>
                    <a:cxn ang="0">
                      <a:pos x="38" y="0"/>
                    </a:cxn>
                    <a:cxn ang="0">
                      <a:pos x="65" y="27"/>
                    </a:cxn>
                    <a:cxn ang="0">
                      <a:pos x="65" y="28"/>
                    </a:cxn>
                    <a:cxn ang="0">
                      <a:pos x="65" y="35"/>
                    </a:cxn>
                    <a:cxn ang="0">
                      <a:pos x="76" y="47"/>
                    </a:cxn>
                    <a:cxn ang="0">
                      <a:pos x="76" y="83"/>
                    </a:cxn>
                    <a:cxn ang="0">
                      <a:pos x="64" y="95"/>
                    </a:cxn>
                    <a:cxn ang="0">
                      <a:pos x="12" y="95"/>
                    </a:cxn>
                    <a:cxn ang="0">
                      <a:pos x="0" y="83"/>
                    </a:cxn>
                    <a:cxn ang="0">
                      <a:pos x="0" y="47"/>
                    </a:cxn>
                    <a:cxn ang="0">
                      <a:pos x="11" y="35"/>
                    </a:cxn>
                    <a:cxn ang="0">
                      <a:pos x="11" y="28"/>
                    </a:cxn>
                    <a:cxn ang="0">
                      <a:pos x="38" y="0"/>
                    </a:cxn>
                    <a:cxn ang="0">
                      <a:pos x="52" y="35"/>
                    </a:cxn>
                    <a:cxn ang="0">
                      <a:pos x="52" y="28"/>
                    </a:cxn>
                    <a:cxn ang="0">
                      <a:pos x="52" y="27"/>
                    </a:cxn>
                    <a:cxn ang="0">
                      <a:pos x="38" y="14"/>
                    </a:cxn>
                    <a:cxn ang="0">
                      <a:pos x="24" y="28"/>
                    </a:cxn>
                    <a:cxn ang="0">
                      <a:pos x="24" y="35"/>
                    </a:cxn>
                    <a:cxn ang="0">
                      <a:pos x="30" y="35"/>
                    </a:cxn>
                    <a:cxn ang="0">
                      <a:pos x="52" y="35"/>
                    </a:cxn>
                    <a:cxn ang="0">
                      <a:pos x="38" y="47"/>
                    </a:cxn>
                    <a:cxn ang="0">
                      <a:pos x="50" y="59"/>
                    </a:cxn>
                    <a:cxn ang="0">
                      <a:pos x="44" y="69"/>
                    </a:cxn>
                    <a:cxn ang="0">
                      <a:pos x="44" y="77"/>
                    </a:cxn>
                    <a:cxn ang="0">
                      <a:pos x="32" y="77"/>
                    </a:cxn>
                    <a:cxn ang="0">
                      <a:pos x="32" y="69"/>
                    </a:cxn>
                    <a:cxn ang="0">
                      <a:pos x="26" y="59"/>
                    </a:cxn>
                    <a:cxn ang="0">
                      <a:pos x="38" y="47"/>
                    </a:cxn>
                  </a:cxnLst>
                  <a:rect l="0" t="0" r="r" b="b"/>
                  <a:pathLst>
                    <a:path w="76" h="95">
                      <a:moveTo>
                        <a:pt x="38" y="0"/>
                      </a:moveTo>
                      <a:cubicBezTo>
                        <a:pt x="53" y="0"/>
                        <a:pt x="65" y="12"/>
                        <a:pt x="65" y="27"/>
                      </a:cubicBezTo>
                      <a:cubicBezTo>
                        <a:pt x="65" y="27"/>
                        <a:pt x="65" y="28"/>
                        <a:pt x="65" y="28"/>
                      </a:cubicBezTo>
                      <a:cubicBezTo>
                        <a:pt x="65" y="35"/>
                        <a:pt x="65" y="35"/>
                        <a:pt x="65" y="35"/>
                      </a:cubicBezTo>
                      <a:cubicBezTo>
                        <a:pt x="71" y="36"/>
                        <a:pt x="76" y="41"/>
                        <a:pt x="76" y="47"/>
                      </a:cubicBezTo>
                      <a:cubicBezTo>
                        <a:pt x="76" y="83"/>
                        <a:pt x="76" y="83"/>
                        <a:pt x="76" y="83"/>
                      </a:cubicBezTo>
                      <a:cubicBezTo>
                        <a:pt x="76" y="89"/>
                        <a:pt x="71" y="95"/>
                        <a:pt x="64" y="95"/>
                      </a:cubicBezTo>
                      <a:cubicBezTo>
                        <a:pt x="12" y="95"/>
                        <a:pt x="12" y="95"/>
                        <a:pt x="12" y="95"/>
                      </a:cubicBezTo>
                      <a:cubicBezTo>
                        <a:pt x="5" y="95"/>
                        <a:pt x="0" y="89"/>
                        <a:pt x="0" y="83"/>
                      </a:cubicBezTo>
                      <a:cubicBezTo>
                        <a:pt x="0" y="47"/>
                        <a:pt x="0" y="47"/>
                        <a:pt x="0" y="47"/>
                      </a:cubicBezTo>
                      <a:cubicBezTo>
                        <a:pt x="0" y="41"/>
                        <a:pt x="5" y="36"/>
                        <a:pt x="11" y="35"/>
                      </a:cubicBezTo>
                      <a:cubicBezTo>
                        <a:pt x="11" y="28"/>
                        <a:pt x="11" y="28"/>
                        <a:pt x="11" y="28"/>
                      </a:cubicBezTo>
                      <a:cubicBezTo>
                        <a:pt x="11" y="13"/>
                        <a:pt x="23" y="0"/>
                        <a:pt x="38" y="0"/>
                      </a:cubicBezTo>
                      <a:moveTo>
                        <a:pt x="52" y="35"/>
                      </a:moveTo>
                      <a:cubicBezTo>
                        <a:pt x="52" y="28"/>
                        <a:pt x="52" y="28"/>
                        <a:pt x="52" y="28"/>
                      </a:cubicBezTo>
                      <a:cubicBezTo>
                        <a:pt x="52" y="27"/>
                        <a:pt x="52" y="27"/>
                        <a:pt x="52" y="27"/>
                      </a:cubicBezTo>
                      <a:cubicBezTo>
                        <a:pt x="52" y="20"/>
                        <a:pt x="46" y="14"/>
                        <a:pt x="38" y="14"/>
                      </a:cubicBezTo>
                      <a:cubicBezTo>
                        <a:pt x="30" y="14"/>
                        <a:pt x="24" y="20"/>
                        <a:pt x="24" y="28"/>
                      </a:cubicBezTo>
                      <a:cubicBezTo>
                        <a:pt x="24" y="35"/>
                        <a:pt x="24" y="35"/>
                        <a:pt x="24" y="35"/>
                      </a:cubicBezTo>
                      <a:cubicBezTo>
                        <a:pt x="30" y="35"/>
                        <a:pt x="30" y="35"/>
                        <a:pt x="30" y="35"/>
                      </a:cubicBezTo>
                      <a:lnTo>
                        <a:pt x="52" y="35"/>
                      </a:lnTo>
                      <a:close/>
                      <a:moveTo>
                        <a:pt x="38" y="47"/>
                      </a:moveTo>
                      <a:cubicBezTo>
                        <a:pt x="45" y="47"/>
                        <a:pt x="50" y="53"/>
                        <a:pt x="50" y="59"/>
                      </a:cubicBezTo>
                      <a:cubicBezTo>
                        <a:pt x="50" y="64"/>
                        <a:pt x="48" y="67"/>
                        <a:pt x="44" y="69"/>
                      </a:cubicBezTo>
                      <a:cubicBezTo>
                        <a:pt x="44" y="77"/>
                        <a:pt x="44" y="77"/>
                        <a:pt x="44" y="77"/>
                      </a:cubicBezTo>
                      <a:cubicBezTo>
                        <a:pt x="44" y="85"/>
                        <a:pt x="32" y="85"/>
                        <a:pt x="32" y="77"/>
                      </a:cubicBezTo>
                      <a:cubicBezTo>
                        <a:pt x="32" y="74"/>
                        <a:pt x="32" y="72"/>
                        <a:pt x="32" y="69"/>
                      </a:cubicBezTo>
                      <a:cubicBezTo>
                        <a:pt x="29" y="67"/>
                        <a:pt x="26" y="63"/>
                        <a:pt x="26" y="59"/>
                      </a:cubicBezTo>
                      <a:cubicBezTo>
                        <a:pt x="26" y="52"/>
                        <a:pt x="32" y="47"/>
                        <a:pt x="38" y="47"/>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04" name="Freeform 5">
                  <a:extLst>
                    <a:ext uri="{FF2B5EF4-FFF2-40B4-BE49-F238E27FC236}">
                      <a16:creationId xmlns:a16="http://schemas.microsoft.com/office/drawing/2014/main" xmlns="" id="{6EE307F9-CDE5-48AD-AADF-A96243D69D13}"/>
                    </a:ext>
                  </a:extLst>
                </p:cNvPr>
                <p:cNvSpPr>
                  <a:spLocks/>
                </p:cNvSpPr>
                <p:nvPr/>
              </p:nvSpPr>
              <p:spPr bwMode="auto">
                <a:xfrm>
                  <a:off x="5715000" y="3984106"/>
                  <a:ext cx="663575" cy="379413"/>
                </a:xfrm>
                <a:custGeom>
                  <a:avLst/>
                  <a:gdLst/>
                  <a:ahLst/>
                  <a:cxnLst>
                    <a:cxn ang="0">
                      <a:pos x="152" y="52"/>
                    </a:cxn>
                    <a:cxn ang="0">
                      <a:pos x="151" y="52"/>
                    </a:cxn>
                    <a:cxn ang="0">
                      <a:pos x="117" y="20"/>
                    </a:cxn>
                    <a:cxn ang="0">
                      <a:pos x="101" y="24"/>
                    </a:cxn>
                    <a:cxn ang="0">
                      <a:pos x="63" y="0"/>
                    </a:cxn>
                    <a:cxn ang="0">
                      <a:pos x="22" y="41"/>
                    </a:cxn>
                    <a:cxn ang="0">
                      <a:pos x="22" y="48"/>
                    </a:cxn>
                    <a:cxn ang="0">
                      <a:pos x="0" y="74"/>
                    </a:cxn>
                    <a:cxn ang="0">
                      <a:pos x="26" y="101"/>
                    </a:cxn>
                    <a:cxn ang="0">
                      <a:pos x="45" y="101"/>
                    </a:cxn>
                    <a:cxn ang="0">
                      <a:pos x="44" y="92"/>
                    </a:cxn>
                    <a:cxn ang="0">
                      <a:pos x="57" y="61"/>
                    </a:cxn>
                    <a:cxn ang="0">
                      <a:pos x="88" y="48"/>
                    </a:cxn>
                    <a:cxn ang="0">
                      <a:pos x="119" y="61"/>
                    </a:cxn>
                    <a:cxn ang="0">
                      <a:pos x="132" y="92"/>
                    </a:cxn>
                    <a:cxn ang="0">
                      <a:pos x="131" y="101"/>
                    </a:cxn>
                    <a:cxn ang="0">
                      <a:pos x="152" y="101"/>
                    </a:cxn>
                    <a:cxn ang="0">
                      <a:pos x="177" y="76"/>
                    </a:cxn>
                    <a:cxn ang="0">
                      <a:pos x="152" y="52"/>
                    </a:cxn>
                  </a:cxnLst>
                  <a:rect l="0" t="0" r="r" b="b"/>
                  <a:pathLst>
                    <a:path w="177" h="101">
                      <a:moveTo>
                        <a:pt x="152" y="52"/>
                      </a:moveTo>
                      <a:cubicBezTo>
                        <a:pt x="152" y="52"/>
                        <a:pt x="151" y="52"/>
                        <a:pt x="151" y="52"/>
                      </a:cubicBezTo>
                      <a:cubicBezTo>
                        <a:pt x="150" y="34"/>
                        <a:pt x="135" y="20"/>
                        <a:pt x="117" y="20"/>
                      </a:cubicBezTo>
                      <a:cubicBezTo>
                        <a:pt x="111" y="20"/>
                        <a:pt x="106" y="22"/>
                        <a:pt x="101" y="24"/>
                      </a:cubicBezTo>
                      <a:cubicBezTo>
                        <a:pt x="95" y="10"/>
                        <a:pt x="80" y="0"/>
                        <a:pt x="63" y="0"/>
                      </a:cubicBezTo>
                      <a:cubicBezTo>
                        <a:pt x="40" y="0"/>
                        <a:pt x="22" y="18"/>
                        <a:pt x="22" y="41"/>
                      </a:cubicBezTo>
                      <a:cubicBezTo>
                        <a:pt x="22" y="43"/>
                        <a:pt x="22" y="46"/>
                        <a:pt x="22" y="48"/>
                      </a:cubicBezTo>
                      <a:cubicBezTo>
                        <a:pt x="10" y="50"/>
                        <a:pt x="0" y="61"/>
                        <a:pt x="0" y="74"/>
                      </a:cubicBezTo>
                      <a:cubicBezTo>
                        <a:pt x="0" y="89"/>
                        <a:pt x="12" y="101"/>
                        <a:pt x="26" y="101"/>
                      </a:cubicBezTo>
                      <a:cubicBezTo>
                        <a:pt x="45" y="101"/>
                        <a:pt x="45" y="101"/>
                        <a:pt x="45" y="101"/>
                      </a:cubicBezTo>
                      <a:cubicBezTo>
                        <a:pt x="44" y="98"/>
                        <a:pt x="44" y="95"/>
                        <a:pt x="44" y="92"/>
                      </a:cubicBezTo>
                      <a:cubicBezTo>
                        <a:pt x="44" y="81"/>
                        <a:pt x="49" y="69"/>
                        <a:pt x="57" y="61"/>
                      </a:cubicBezTo>
                      <a:cubicBezTo>
                        <a:pt x="65" y="53"/>
                        <a:pt x="76" y="48"/>
                        <a:pt x="88" y="48"/>
                      </a:cubicBezTo>
                      <a:cubicBezTo>
                        <a:pt x="100" y="48"/>
                        <a:pt x="111" y="53"/>
                        <a:pt x="119" y="61"/>
                      </a:cubicBezTo>
                      <a:cubicBezTo>
                        <a:pt x="128" y="69"/>
                        <a:pt x="132" y="80"/>
                        <a:pt x="132" y="92"/>
                      </a:cubicBezTo>
                      <a:cubicBezTo>
                        <a:pt x="132" y="95"/>
                        <a:pt x="132" y="98"/>
                        <a:pt x="131" y="101"/>
                      </a:cubicBezTo>
                      <a:cubicBezTo>
                        <a:pt x="152" y="101"/>
                        <a:pt x="152" y="101"/>
                        <a:pt x="152" y="101"/>
                      </a:cubicBezTo>
                      <a:cubicBezTo>
                        <a:pt x="166" y="101"/>
                        <a:pt x="177" y="90"/>
                        <a:pt x="177" y="76"/>
                      </a:cubicBezTo>
                      <a:cubicBezTo>
                        <a:pt x="177" y="63"/>
                        <a:pt x="166" y="52"/>
                        <a:pt x="152"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grpSp>
        </p:grpSp>
        <p:grpSp>
          <p:nvGrpSpPr>
            <p:cNvPr id="22" name="Group 21">
              <a:extLst>
                <a:ext uri="{FF2B5EF4-FFF2-40B4-BE49-F238E27FC236}">
                  <a16:creationId xmlns:a16="http://schemas.microsoft.com/office/drawing/2014/main" xmlns="" id="{1AB6EB2B-2C04-46BC-B6B9-EBB63FD17EEB}"/>
                </a:ext>
              </a:extLst>
            </p:cNvPr>
            <p:cNvGrpSpPr/>
            <p:nvPr/>
          </p:nvGrpSpPr>
          <p:grpSpPr>
            <a:xfrm>
              <a:off x="1054507" y="4764072"/>
              <a:ext cx="2368143" cy="420674"/>
              <a:chOff x="1054507" y="4764072"/>
              <a:chExt cx="2368143" cy="420674"/>
            </a:xfrm>
          </p:grpSpPr>
          <p:grpSp>
            <p:nvGrpSpPr>
              <p:cNvPr id="93" name="Group 92">
                <a:extLst>
                  <a:ext uri="{FF2B5EF4-FFF2-40B4-BE49-F238E27FC236}">
                    <a16:creationId xmlns:a16="http://schemas.microsoft.com/office/drawing/2014/main" xmlns="" id="{C2B01F9F-8FF7-45E8-BE53-F4EA8CE9909B}"/>
                  </a:ext>
                </a:extLst>
              </p:cNvPr>
              <p:cNvGrpSpPr/>
              <p:nvPr/>
            </p:nvGrpSpPr>
            <p:grpSpPr>
              <a:xfrm>
                <a:off x="1224262" y="4947946"/>
                <a:ext cx="2086621" cy="236800"/>
                <a:chOff x="1224263" y="4947941"/>
                <a:chExt cx="1997719" cy="202187"/>
              </a:xfrm>
            </p:grpSpPr>
            <p:sp>
              <p:nvSpPr>
                <p:cNvPr id="99" name="Rectangle 98">
                  <a:extLst>
                    <a:ext uri="{FF2B5EF4-FFF2-40B4-BE49-F238E27FC236}">
                      <a16:creationId xmlns:a16="http://schemas.microsoft.com/office/drawing/2014/main" xmlns="" id="{3D0221C1-BA0A-4D8D-9C11-5C933D00DA72}"/>
                    </a:ext>
                  </a:extLst>
                </p:cNvPr>
                <p:cNvSpPr/>
                <p:nvPr/>
              </p:nvSpPr>
              <p:spPr>
                <a:xfrm>
                  <a:off x="1224263" y="4947942"/>
                  <a:ext cx="982257" cy="20218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Logging</a:t>
                  </a:r>
                </a:p>
              </p:txBody>
            </p:sp>
            <p:sp>
              <p:nvSpPr>
                <p:cNvPr id="100" name="Rectangle 99">
                  <a:extLst>
                    <a:ext uri="{FF2B5EF4-FFF2-40B4-BE49-F238E27FC236}">
                      <a16:creationId xmlns:a16="http://schemas.microsoft.com/office/drawing/2014/main" xmlns="" id="{35CFB401-3ECC-4F50-A8DA-09EA2E8C7809}"/>
                    </a:ext>
                  </a:extLst>
                </p:cNvPr>
                <p:cNvSpPr/>
                <p:nvPr/>
              </p:nvSpPr>
              <p:spPr>
                <a:xfrm>
                  <a:off x="2239726" y="4947941"/>
                  <a:ext cx="982256" cy="20218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Auditing</a:t>
                  </a:r>
                </a:p>
              </p:txBody>
            </p:sp>
          </p:grpSp>
          <p:grpSp>
            <p:nvGrpSpPr>
              <p:cNvPr id="94" name="Group 93">
                <a:extLst>
                  <a:ext uri="{FF2B5EF4-FFF2-40B4-BE49-F238E27FC236}">
                    <a16:creationId xmlns:a16="http://schemas.microsoft.com/office/drawing/2014/main" xmlns="" id="{5870D39F-00A7-4701-AA5E-06CE039AFF8B}"/>
                  </a:ext>
                </a:extLst>
              </p:cNvPr>
              <p:cNvGrpSpPr/>
              <p:nvPr/>
            </p:nvGrpSpPr>
            <p:grpSpPr>
              <a:xfrm>
                <a:off x="1054507" y="4764072"/>
                <a:ext cx="2368143" cy="153727"/>
                <a:chOff x="1054507" y="4764072"/>
                <a:chExt cx="2368143" cy="153727"/>
              </a:xfrm>
            </p:grpSpPr>
            <p:grpSp>
              <p:nvGrpSpPr>
                <p:cNvPr id="95" name="Group 94">
                  <a:extLst>
                    <a:ext uri="{FF2B5EF4-FFF2-40B4-BE49-F238E27FC236}">
                      <a16:creationId xmlns:a16="http://schemas.microsoft.com/office/drawing/2014/main" xmlns="" id="{DB803299-27FB-4036-BE9F-AB56ED7A5D6F}"/>
                    </a:ext>
                  </a:extLst>
                </p:cNvPr>
                <p:cNvGrpSpPr/>
                <p:nvPr/>
              </p:nvGrpSpPr>
              <p:grpSpPr>
                <a:xfrm>
                  <a:off x="1205240" y="4764072"/>
                  <a:ext cx="2217410" cy="144655"/>
                  <a:chOff x="1237953" y="2049432"/>
                  <a:chExt cx="3198317" cy="208646"/>
                </a:xfrm>
              </p:grpSpPr>
              <p:cxnSp>
                <p:nvCxnSpPr>
                  <p:cNvPr id="97" name="Straight Connector 96">
                    <a:extLst>
                      <a:ext uri="{FF2B5EF4-FFF2-40B4-BE49-F238E27FC236}">
                        <a16:creationId xmlns:a16="http://schemas.microsoft.com/office/drawing/2014/main" xmlns="" id="{748C71C8-084B-4D0F-AE2A-7D3385AC48E3}"/>
                      </a:ext>
                    </a:extLst>
                  </p:cNvPr>
                  <p:cNvCxnSpPr>
                    <a:cxnSpLocks/>
                  </p:cNvCxnSpPr>
                  <p:nvPr/>
                </p:nvCxnSpPr>
                <p:spPr>
                  <a:xfrm>
                    <a:off x="1237953" y="2153756"/>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xmlns="" id="{6AE16560-94AD-4652-BFC6-58A698C2176D}"/>
                      </a:ext>
                    </a:extLst>
                  </p:cNvPr>
                  <p:cNvSpPr/>
                  <p:nvPr/>
                </p:nvSpPr>
                <p:spPr>
                  <a:xfrm>
                    <a:off x="2032152" y="2049432"/>
                    <a:ext cx="1384744" cy="208646"/>
                  </a:xfrm>
                  <a:prstGeom prst="rect">
                    <a:avLst/>
                  </a:prstGeom>
                  <a:solidFill>
                    <a:srgbClr val="00338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spAutoFit/>
                  </a:bodyPr>
                  <a:lstStyle/>
                  <a:p>
                    <a:pPr algn="ctr"/>
                    <a:r>
                      <a:rPr lang="en-US" sz="700" b="1" dirty="0">
                        <a:solidFill>
                          <a:schemeClr val="bg1"/>
                        </a:solidFill>
                      </a:rPr>
                      <a:t>Logging &amp; Auditing</a:t>
                    </a:r>
                  </a:p>
                </p:txBody>
              </p:sp>
            </p:grpSp>
            <p:sp>
              <p:nvSpPr>
                <p:cNvPr id="96" name="Freeform 24">
                  <a:extLst>
                    <a:ext uri="{FF2B5EF4-FFF2-40B4-BE49-F238E27FC236}">
                      <a16:creationId xmlns:a16="http://schemas.microsoft.com/office/drawing/2014/main" xmlns="" id="{43F387B8-C06B-4D14-BF30-526A0017AEB2}"/>
                    </a:ext>
                  </a:extLst>
                </p:cNvPr>
                <p:cNvSpPr>
                  <a:spLocks noEditPoints="1"/>
                </p:cNvSpPr>
                <p:nvPr/>
              </p:nvSpPr>
              <p:spPr bwMode="auto">
                <a:xfrm>
                  <a:off x="1054507" y="4771258"/>
                  <a:ext cx="157550" cy="146541"/>
                </a:xfrm>
                <a:custGeom>
                  <a:avLst/>
                  <a:gdLst/>
                  <a:ahLst/>
                  <a:cxnLst>
                    <a:cxn ang="0">
                      <a:pos x="141" y="16"/>
                    </a:cxn>
                    <a:cxn ang="0">
                      <a:pos x="145" y="28"/>
                    </a:cxn>
                    <a:cxn ang="0">
                      <a:pos x="25" y="36"/>
                    </a:cxn>
                    <a:cxn ang="0">
                      <a:pos x="0" y="4"/>
                    </a:cxn>
                    <a:cxn ang="0">
                      <a:pos x="50" y="0"/>
                    </a:cxn>
                    <a:cxn ang="0">
                      <a:pos x="57" y="13"/>
                    </a:cxn>
                    <a:cxn ang="0">
                      <a:pos x="36" y="35"/>
                    </a:cxn>
                    <a:cxn ang="0">
                      <a:pos x="176" y="38"/>
                    </a:cxn>
                    <a:cxn ang="0">
                      <a:pos x="151" y="58"/>
                    </a:cxn>
                    <a:cxn ang="0">
                      <a:pos x="108" y="86"/>
                    </a:cxn>
                    <a:cxn ang="0">
                      <a:pos x="104" y="103"/>
                    </a:cxn>
                    <a:cxn ang="0">
                      <a:pos x="3" y="118"/>
                    </a:cxn>
                    <a:cxn ang="0">
                      <a:pos x="31" y="38"/>
                    </a:cxn>
                    <a:cxn ang="0">
                      <a:pos x="155" y="93"/>
                    </a:cxn>
                    <a:cxn ang="0">
                      <a:pos x="133" y="94"/>
                    </a:cxn>
                    <a:cxn ang="0">
                      <a:pos x="137" y="82"/>
                    </a:cxn>
                    <a:cxn ang="0">
                      <a:pos x="155" y="86"/>
                    </a:cxn>
                    <a:cxn ang="0">
                      <a:pos x="137" y="64"/>
                    </a:cxn>
                    <a:cxn ang="0">
                      <a:pos x="173" y="86"/>
                    </a:cxn>
                    <a:cxn ang="0">
                      <a:pos x="161" y="95"/>
                    </a:cxn>
                    <a:cxn ang="0">
                      <a:pos x="151" y="76"/>
                    </a:cxn>
                    <a:cxn ang="0">
                      <a:pos x="127" y="86"/>
                    </a:cxn>
                    <a:cxn ang="0">
                      <a:pos x="115" y="95"/>
                    </a:cxn>
                    <a:cxn ang="0">
                      <a:pos x="137" y="64"/>
                    </a:cxn>
                    <a:cxn ang="0">
                      <a:pos x="150" y="109"/>
                    </a:cxn>
                    <a:cxn ang="0">
                      <a:pos x="147" y="121"/>
                    </a:cxn>
                    <a:cxn ang="0">
                      <a:pos x="140" y="131"/>
                    </a:cxn>
                    <a:cxn ang="0">
                      <a:pos x="137" y="121"/>
                    </a:cxn>
                    <a:cxn ang="0">
                      <a:pos x="113" y="100"/>
                    </a:cxn>
                    <a:cxn ang="0">
                      <a:pos x="177" y="103"/>
                    </a:cxn>
                    <a:cxn ang="0">
                      <a:pos x="174" y="139"/>
                    </a:cxn>
                    <a:cxn ang="0">
                      <a:pos x="111" y="137"/>
                    </a:cxn>
                    <a:cxn ang="0">
                      <a:pos x="113" y="100"/>
                    </a:cxn>
                  </a:cxnLst>
                  <a:rect l="0" t="0" r="r" b="b"/>
                  <a:pathLst>
                    <a:path w="177" h="139">
                      <a:moveTo>
                        <a:pt x="61" y="16"/>
                      </a:moveTo>
                      <a:cubicBezTo>
                        <a:pt x="141" y="16"/>
                        <a:pt x="141" y="16"/>
                        <a:pt x="141" y="16"/>
                      </a:cubicBezTo>
                      <a:cubicBezTo>
                        <a:pt x="143" y="16"/>
                        <a:pt x="145" y="18"/>
                        <a:pt x="145" y="21"/>
                      </a:cubicBezTo>
                      <a:cubicBezTo>
                        <a:pt x="145" y="28"/>
                        <a:pt x="145" y="28"/>
                        <a:pt x="145" y="28"/>
                      </a:cubicBezTo>
                      <a:cubicBezTo>
                        <a:pt x="36" y="28"/>
                        <a:pt x="36" y="28"/>
                        <a:pt x="36" y="28"/>
                      </a:cubicBezTo>
                      <a:cubicBezTo>
                        <a:pt x="31" y="28"/>
                        <a:pt x="26" y="31"/>
                        <a:pt x="25" y="36"/>
                      </a:cubicBezTo>
                      <a:cubicBezTo>
                        <a:pt x="0" y="100"/>
                        <a:pt x="0" y="100"/>
                        <a:pt x="0" y="100"/>
                      </a:cubicBezTo>
                      <a:cubicBezTo>
                        <a:pt x="0" y="4"/>
                        <a:pt x="0" y="4"/>
                        <a:pt x="0" y="4"/>
                      </a:cubicBezTo>
                      <a:cubicBezTo>
                        <a:pt x="0" y="2"/>
                        <a:pt x="2" y="0"/>
                        <a:pt x="4" y="0"/>
                      </a:cubicBezTo>
                      <a:cubicBezTo>
                        <a:pt x="50" y="0"/>
                        <a:pt x="50" y="0"/>
                        <a:pt x="50" y="0"/>
                      </a:cubicBezTo>
                      <a:cubicBezTo>
                        <a:pt x="52" y="0"/>
                        <a:pt x="53" y="2"/>
                        <a:pt x="54" y="4"/>
                      </a:cubicBezTo>
                      <a:cubicBezTo>
                        <a:pt x="57" y="13"/>
                        <a:pt x="57" y="13"/>
                        <a:pt x="57" y="13"/>
                      </a:cubicBezTo>
                      <a:cubicBezTo>
                        <a:pt x="58" y="15"/>
                        <a:pt x="59" y="16"/>
                        <a:pt x="61" y="16"/>
                      </a:cubicBezTo>
                      <a:moveTo>
                        <a:pt x="36" y="35"/>
                      </a:moveTo>
                      <a:cubicBezTo>
                        <a:pt x="174" y="35"/>
                        <a:pt x="174" y="35"/>
                        <a:pt x="174" y="35"/>
                      </a:cubicBezTo>
                      <a:cubicBezTo>
                        <a:pt x="176" y="35"/>
                        <a:pt x="177" y="36"/>
                        <a:pt x="176" y="38"/>
                      </a:cubicBezTo>
                      <a:cubicBezTo>
                        <a:pt x="167" y="62"/>
                        <a:pt x="167" y="62"/>
                        <a:pt x="167" y="62"/>
                      </a:cubicBezTo>
                      <a:cubicBezTo>
                        <a:pt x="162" y="59"/>
                        <a:pt x="157" y="58"/>
                        <a:pt x="151" y="58"/>
                      </a:cubicBezTo>
                      <a:cubicBezTo>
                        <a:pt x="137" y="58"/>
                        <a:pt x="137" y="58"/>
                        <a:pt x="137" y="58"/>
                      </a:cubicBezTo>
                      <a:cubicBezTo>
                        <a:pt x="121" y="58"/>
                        <a:pt x="108" y="70"/>
                        <a:pt x="108" y="86"/>
                      </a:cubicBezTo>
                      <a:cubicBezTo>
                        <a:pt x="108" y="96"/>
                        <a:pt x="108" y="96"/>
                        <a:pt x="108" y="96"/>
                      </a:cubicBezTo>
                      <a:cubicBezTo>
                        <a:pt x="106" y="97"/>
                        <a:pt x="104" y="100"/>
                        <a:pt x="104" y="103"/>
                      </a:cubicBezTo>
                      <a:cubicBezTo>
                        <a:pt x="104" y="118"/>
                        <a:pt x="104" y="118"/>
                        <a:pt x="104" y="118"/>
                      </a:cubicBezTo>
                      <a:cubicBezTo>
                        <a:pt x="3" y="118"/>
                        <a:pt x="3" y="118"/>
                        <a:pt x="3" y="118"/>
                      </a:cubicBezTo>
                      <a:cubicBezTo>
                        <a:pt x="2" y="118"/>
                        <a:pt x="1" y="117"/>
                        <a:pt x="1" y="115"/>
                      </a:cubicBezTo>
                      <a:cubicBezTo>
                        <a:pt x="31" y="38"/>
                        <a:pt x="31" y="38"/>
                        <a:pt x="31" y="38"/>
                      </a:cubicBezTo>
                      <a:cubicBezTo>
                        <a:pt x="32" y="36"/>
                        <a:pt x="34" y="35"/>
                        <a:pt x="36" y="35"/>
                      </a:cubicBezTo>
                      <a:moveTo>
                        <a:pt x="155" y="93"/>
                      </a:moveTo>
                      <a:cubicBezTo>
                        <a:pt x="154" y="94"/>
                        <a:pt x="154" y="94"/>
                        <a:pt x="154" y="94"/>
                      </a:cubicBezTo>
                      <a:cubicBezTo>
                        <a:pt x="133" y="94"/>
                        <a:pt x="133" y="94"/>
                        <a:pt x="133" y="94"/>
                      </a:cubicBezTo>
                      <a:cubicBezTo>
                        <a:pt x="133" y="86"/>
                        <a:pt x="133" y="86"/>
                        <a:pt x="133" y="86"/>
                      </a:cubicBezTo>
                      <a:cubicBezTo>
                        <a:pt x="133" y="84"/>
                        <a:pt x="135" y="82"/>
                        <a:pt x="137" y="82"/>
                      </a:cubicBezTo>
                      <a:cubicBezTo>
                        <a:pt x="151" y="82"/>
                        <a:pt x="151" y="82"/>
                        <a:pt x="151" y="82"/>
                      </a:cubicBezTo>
                      <a:cubicBezTo>
                        <a:pt x="153" y="82"/>
                        <a:pt x="155" y="84"/>
                        <a:pt x="155" y="86"/>
                      </a:cubicBezTo>
                      <a:lnTo>
                        <a:pt x="155" y="93"/>
                      </a:lnTo>
                      <a:close/>
                      <a:moveTo>
                        <a:pt x="137" y="64"/>
                      </a:moveTo>
                      <a:cubicBezTo>
                        <a:pt x="151" y="64"/>
                        <a:pt x="151" y="64"/>
                        <a:pt x="151" y="64"/>
                      </a:cubicBezTo>
                      <a:cubicBezTo>
                        <a:pt x="163" y="64"/>
                        <a:pt x="173" y="74"/>
                        <a:pt x="173" y="86"/>
                      </a:cubicBezTo>
                      <a:cubicBezTo>
                        <a:pt x="173" y="95"/>
                        <a:pt x="173" y="95"/>
                        <a:pt x="173" y="95"/>
                      </a:cubicBezTo>
                      <a:cubicBezTo>
                        <a:pt x="161" y="95"/>
                        <a:pt x="161" y="95"/>
                        <a:pt x="161" y="95"/>
                      </a:cubicBezTo>
                      <a:cubicBezTo>
                        <a:pt x="161" y="86"/>
                        <a:pt x="161" y="86"/>
                        <a:pt x="161" y="86"/>
                      </a:cubicBezTo>
                      <a:cubicBezTo>
                        <a:pt x="161" y="81"/>
                        <a:pt x="156" y="76"/>
                        <a:pt x="151" y="76"/>
                      </a:cubicBezTo>
                      <a:cubicBezTo>
                        <a:pt x="137" y="76"/>
                        <a:pt x="137" y="76"/>
                        <a:pt x="137" y="76"/>
                      </a:cubicBezTo>
                      <a:cubicBezTo>
                        <a:pt x="131" y="76"/>
                        <a:pt x="127" y="81"/>
                        <a:pt x="127" y="86"/>
                      </a:cubicBezTo>
                      <a:cubicBezTo>
                        <a:pt x="127" y="95"/>
                        <a:pt x="127" y="95"/>
                        <a:pt x="127" y="95"/>
                      </a:cubicBezTo>
                      <a:cubicBezTo>
                        <a:pt x="115" y="95"/>
                        <a:pt x="115" y="95"/>
                        <a:pt x="115" y="95"/>
                      </a:cubicBezTo>
                      <a:cubicBezTo>
                        <a:pt x="115" y="86"/>
                        <a:pt x="115" y="86"/>
                        <a:pt x="115" y="86"/>
                      </a:cubicBezTo>
                      <a:cubicBezTo>
                        <a:pt x="115" y="74"/>
                        <a:pt x="125" y="64"/>
                        <a:pt x="137" y="64"/>
                      </a:cubicBezTo>
                      <a:moveTo>
                        <a:pt x="137" y="109"/>
                      </a:moveTo>
                      <a:cubicBezTo>
                        <a:pt x="150" y="109"/>
                        <a:pt x="150" y="109"/>
                        <a:pt x="150" y="109"/>
                      </a:cubicBezTo>
                      <a:cubicBezTo>
                        <a:pt x="150" y="121"/>
                        <a:pt x="150" y="121"/>
                        <a:pt x="150" y="121"/>
                      </a:cubicBezTo>
                      <a:cubicBezTo>
                        <a:pt x="147" y="121"/>
                        <a:pt x="147" y="121"/>
                        <a:pt x="147" y="121"/>
                      </a:cubicBezTo>
                      <a:cubicBezTo>
                        <a:pt x="147" y="131"/>
                        <a:pt x="147" y="131"/>
                        <a:pt x="147" y="131"/>
                      </a:cubicBezTo>
                      <a:cubicBezTo>
                        <a:pt x="140" y="131"/>
                        <a:pt x="140" y="131"/>
                        <a:pt x="140" y="131"/>
                      </a:cubicBezTo>
                      <a:cubicBezTo>
                        <a:pt x="140" y="121"/>
                        <a:pt x="140" y="121"/>
                        <a:pt x="140" y="121"/>
                      </a:cubicBezTo>
                      <a:cubicBezTo>
                        <a:pt x="137" y="121"/>
                        <a:pt x="137" y="121"/>
                        <a:pt x="137" y="121"/>
                      </a:cubicBezTo>
                      <a:lnTo>
                        <a:pt x="137" y="109"/>
                      </a:lnTo>
                      <a:close/>
                      <a:moveTo>
                        <a:pt x="113" y="100"/>
                      </a:moveTo>
                      <a:cubicBezTo>
                        <a:pt x="174" y="100"/>
                        <a:pt x="174" y="100"/>
                        <a:pt x="174" y="100"/>
                      </a:cubicBezTo>
                      <a:cubicBezTo>
                        <a:pt x="176" y="100"/>
                        <a:pt x="177" y="102"/>
                        <a:pt x="177" y="103"/>
                      </a:cubicBezTo>
                      <a:cubicBezTo>
                        <a:pt x="177" y="137"/>
                        <a:pt x="177" y="137"/>
                        <a:pt x="177" y="137"/>
                      </a:cubicBezTo>
                      <a:cubicBezTo>
                        <a:pt x="177" y="138"/>
                        <a:pt x="176" y="139"/>
                        <a:pt x="174" y="139"/>
                      </a:cubicBezTo>
                      <a:cubicBezTo>
                        <a:pt x="113" y="139"/>
                        <a:pt x="113" y="139"/>
                        <a:pt x="113" y="139"/>
                      </a:cubicBezTo>
                      <a:cubicBezTo>
                        <a:pt x="112" y="139"/>
                        <a:pt x="111" y="138"/>
                        <a:pt x="111" y="137"/>
                      </a:cubicBezTo>
                      <a:cubicBezTo>
                        <a:pt x="111" y="103"/>
                        <a:pt x="111" y="103"/>
                        <a:pt x="111" y="103"/>
                      </a:cubicBezTo>
                      <a:cubicBezTo>
                        <a:pt x="111" y="102"/>
                        <a:pt x="112" y="100"/>
                        <a:pt x="113" y="100"/>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900" dirty="0"/>
                </a:p>
              </p:txBody>
            </p:sp>
          </p:grpSp>
        </p:grpSp>
        <p:sp>
          <p:nvSpPr>
            <p:cNvPr id="23" name="Rectangle 22">
              <a:extLst>
                <a:ext uri="{FF2B5EF4-FFF2-40B4-BE49-F238E27FC236}">
                  <a16:creationId xmlns:a16="http://schemas.microsoft.com/office/drawing/2014/main" xmlns="" id="{2259F468-9B5F-440C-B7A5-13CD263A8B8C}"/>
                </a:ext>
              </a:extLst>
            </p:cNvPr>
            <p:cNvSpPr/>
            <p:nvPr/>
          </p:nvSpPr>
          <p:spPr>
            <a:xfrm>
              <a:off x="3780218" y="4947942"/>
              <a:ext cx="1025969" cy="236799"/>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Monitoring &amp; Alerting</a:t>
              </a:r>
            </a:p>
          </p:txBody>
        </p:sp>
        <p:sp>
          <p:nvSpPr>
            <p:cNvPr id="24" name="Rectangle 23">
              <a:extLst>
                <a:ext uri="{FF2B5EF4-FFF2-40B4-BE49-F238E27FC236}">
                  <a16:creationId xmlns:a16="http://schemas.microsoft.com/office/drawing/2014/main" xmlns="" id="{4AFD3E21-9FA8-4464-9040-55D6F68640CC}"/>
                </a:ext>
              </a:extLst>
            </p:cNvPr>
            <p:cNvSpPr/>
            <p:nvPr/>
          </p:nvSpPr>
          <p:spPr>
            <a:xfrm>
              <a:off x="4310545" y="5220361"/>
              <a:ext cx="1025968" cy="236799"/>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UEBA</a:t>
              </a:r>
            </a:p>
          </p:txBody>
        </p:sp>
        <p:sp>
          <p:nvSpPr>
            <p:cNvPr id="25" name="Rectangle 24">
              <a:extLst>
                <a:ext uri="{FF2B5EF4-FFF2-40B4-BE49-F238E27FC236}">
                  <a16:creationId xmlns:a16="http://schemas.microsoft.com/office/drawing/2014/main" xmlns="" id="{0B23FAEA-C77A-4E30-8D92-883154DEC62D}"/>
                </a:ext>
              </a:extLst>
            </p:cNvPr>
            <p:cNvSpPr/>
            <p:nvPr/>
          </p:nvSpPr>
          <p:spPr>
            <a:xfrm>
              <a:off x="4840871" y="4947941"/>
              <a:ext cx="1025968" cy="236799"/>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Threat Intelligence</a:t>
              </a:r>
            </a:p>
          </p:txBody>
        </p:sp>
        <p:grpSp>
          <p:nvGrpSpPr>
            <p:cNvPr id="26" name="Group 25">
              <a:extLst>
                <a:ext uri="{FF2B5EF4-FFF2-40B4-BE49-F238E27FC236}">
                  <a16:creationId xmlns:a16="http://schemas.microsoft.com/office/drawing/2014/main" xmlns="" id="{A953BE81-995E-4049-B28A-4F2C5B101728}"/>
                </a:ext>
              </a:extLst>
            </p:cNvPr>
            <p:cNvGrpSpPr/>
            <p:nvPr/>
          </p:nvGrpSpPr>
          <p:grpSpPr>
            <a:xfrm>
              <a:off x="6336174" y="4947946"/>
              <a:ext cx="2086621" cy="236800"/>
              <a:chOff x="1224263" y="4947941"/>
              <a:chExt cx="1997719" cy="202187"/>
            </a:xfrm>
          </p:grpSpPr>
          <p:sp>
            <p:nvSpPr>
              <p:cNvPr id="91" name="Rectangle 90">
                <a:extLst>
                  <a:ext uri="{FF2B5EF4-FFF2-40B4-BE49-F238E27FC236}">
                    <a16:creationId xmlns:a16="http://schemas.microsoft.com/office/drawing/2014/main" xmlns="" id="{C4F4757C-79B8-4BDD-AD6C-52CB172AC697}"/>
                  </a:ext>
                </a:extLst>
              </p:cNvPr>
              <p:cNvSpPr/>
              <p:nvPr/>
            </p:nvSpPr>
            <p:spPr>
              <a:xfrm>
                <a:off x="1224263" y="4947942"/>
                <a:ext cx="982257" cy="20218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Automated Patch Management</a:t>
                </a:r>
              </a:p>
            </p:txBody>
          </p:sp>
          <p:sp>
            <p:nvSpPr>
              <p:cNvPr id="92" name="Rectangle 91">
                <a:extLst>
                  <a:ext uri="{FF2B5EF4-FFF2-40B4-BE49-F238E27FC236}">
                    <a16:creationId xmlns:a16="http://schemas.microsoft.com/office/drawing/2014/main" xmlns="" id="{650D8E7C-2018-4960-A477-B376B3ABE428}"/>
                  </a:ext>
                </a:extLst>
              </p:cNvPr>
              <p:cNvSpPr/>
              <p:nvPr/>
            </p:nvSpPr>
            <p:spPr>
              <a:xfrm>
                <a:off x="2239726" y="4947941"/>
                <a:ext cx="982256" cy="20218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Vulnerability Remediation</a:t>
                </a:r>
              </a:p>
            </p:txBody>
          </p:sp>
        </p:grpSp>
        <p:grpSp>
          <p:nvGrpSpPr>
            <p:cNvPr id="27" name="Group 26">
              <a:extLst>
                <a:ext uri="{FF2B5EF4-FFF2-40B4-BE49-F238E27FC236}">
                  <a16:creationId xmlns:a16="http://schemas.microsoft.com/office/drawing/2014/main" xmlns="" id="{10D936BB-015C-49E3-9647-D2D92852B0EB}"/>
                </a:ext>
              </a:extLst>
            </p:cNvPr>
            <p:cNvGrpSpPr/>
            <p:nvPr/>
          </p:nvGrpSpPr>
          <p:grpSpPr>
            <a:xfrm>
              <a:off x="8892130" y="4947946"/>
              <a:ext cx="2147345" cy="236800"/>
              <a:chOff x="1224263" y="4947941"/>
              <a:chExt cx="2055856" cy="202187"/>
            </a:xfrm>
          </p:grpSpPr>
          <p:sp>
            <p:nvSpPr>
              <p:cNvPr id="89" name="Rectangle 88">
                <a:extLst>
                  <a:ext uri="{FF2B5EF4-FFF2-40B4-BE49-F238E27FC236}">
                    <a16:creationId xmlns:a16="http://schemas.microsoft.com/office/drawing/2014/main" xmlns="" id="{7DCE0C87-6226-4DC0-AA3B-317785C3BD78}"/>
                  </a:ext>
                </a:extLst>
              </p:cNvPr>
              <p:cNvSpPr/>
              <p:nvPr/>
            </p:nvSpPr>
            <p:spPr>
              <a:xfrm>
                <a:off x="1224263" y="4947942"/>
                <a:ext cx="982257" cy="20218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Policy Orchestration</a:t>
                </a:r>
              </a:p>
            </p:txBody>
          </p:sp>
          <p:sp>
            <p:nvSpPr>
              <p:cNvPr id="90" name="Rectangle 89">
                <a:extLst>
                  <a:ext uri="{FF2B5EF4-FFF2-40B4-BE49-F238E27FC236}">
                    <a16:creationId xmlns:a16="http://schemas.microsoft.com/office/drawing/2014/main" xmlns="" id="{19499537-11D5-40A6-BF52-FE5263E81CB6}"/>
                  </a:ext>
                </a:extLst>
              </p:cNvPr>
              <p:cNvSpPr/>
              <p:nvPr/>
            </p:nvSpPr>
            <p:spPr>
              <a:xfrm>
                <a:off x="2239726" y="4947941"/>
                <a:ext cx="1040393" cy="20218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Change &amp; Configuration Rule Orchestration</a:t>
                </a:r>
              </a:p>
            </p:txBody>
          </p:sp>
        </p:grpSp>
        <p:sp>
          <p:nvSpPr>
            <p:cNvPr id="28" name="Rectangle 27">
              <a:extLst>
                <a:ext uri="{FF2B5EF4-FFF2-40B4-BE49-F238E27FC236}">
                  <a16:creationId xmlns:a16="http://schemas.microsoft.com/office/drawing/2014/main" xmlns="" id="{4843CD10-6C82-4CCE-84F3-8E2FF3399C8E}"/>
                </a:ext>
              </a:extLst>
            </p:cNvPr>
            <p:cNvSpPr/>
            <p:nvPr/>
          </p:nvSpPr>
          <p:spPr>
            <a:xfrm>
              <a:off x="992189" y="5537665"/>
              <a:ext cx="10209211" cy="256178"/>
            </a:xfrm>
            <a:prstGeom prst="rect">
              <a:avLst/>
            </a:prstGeom>
            <a:solidFill>
              <a:srgbClr val="00A3A1"/>
            </a:solidFill>
            <a:ln w="6350">
              <a:solidFill>
                <a:srgbClr val="00A3A1"/>
              </a:solidFill>
              <a:prstDash val="solid"/>
            </a:ln>
          </p:spPr>
          <p:style>
            <a:lnRef idx="2">
              <a:schemeClr val="accent3"/>
            </a:lnRef>
            <a:fillRef idx="1">
              <a:schemeClr val="lt1"/>
            </a:fillRef>
            <a:effectRef idx="0">
              <a:schemeClr val="accent3"/>
            </a:effectRef>
            <a:fontRef idx="minor">
              <a:schemeClr val="dk1"/>
            </a:fontRef>
          </p:style>
          <p:txBody>
            <a:bodyPr lIns="54864" tIns="54864" rIns="54864" bIns="54864" rtlCol="0" anchor="ctr" anchorCtr="0">
              <a:noAutofit/>
            </a:bodyPr>
            <a:lstStyle/>
            <a:p>
              <a:pPr marL="548640"/>
              <a:r>
                <a:rPr lang="en-US" sz="1100" b="1" dirty="0">
                  <a:solidFill>
                    <a:schemeClr val="bg1"/>
                  </a:solidFill>
                </a:rPr>
                <a:t> </a:t>
              </a:r>
              <a:endParaRPr lang="en-US" sz="900" dirty="0">
                <a:solidFill>
                  <a:schemeClr val="bg1"/>
                </a:solidFill>
              </a:endParaRPr>
            </a:p>
          </p:txBody>
        </p:sp>
        <p:sp>
          <p:nvSpPr>
            <p:cNvPr id="29" name="Rectangle 28">
              <a:extLst>
                <a:ext uri="{FF2B5EF4-FFF2-40B4-BE49-F238E27FC236}">
                  <a16:creationId xmlns:a16="http://schemas.microsoft.com/office/drawing/2014/main" xmlns="" id="{ACAEDB96-4D8A-4526-A21B-905D711747DA}"/>
                </a:ext>
              </a:extLst>
            </p:cNvPr>
            <p:cNvSpPr/>
            <p:nvPr/>
          </p:nvSpPr>
          <p:spPr>
            <a:xfrm>
              <a:off x="1469309" y="5588810"/>
              <a:ext cx="1675139" cy="153888"/>
            </a:xfrm>
            <a:prstGeom prst="rect">
              <a:avLst/>
            </a:prstGeom>
          </p:spPr>
          <p:txBody>
            <a:bodyPr wrap="square" lIns="0" tIns="0" rIns="0" bIns="0">
              <a:spAutoFit/>
            </a:bodyPr>
            <a:lstStyle/>
            <a:p>
              <a:r>
                <a:rPr lang="en-US" sz="1000" b="1" dirty="0">
                  <a:solidFill>
                    <a:schemeClr val="bg1"/>
                  </a:solidFill>
                </a:rPr>
                <a:t>Access Management</a:t>
              </a:r>
            </a:p>
          </p:txBody>
        </p:sp>
        <p:sp>
          <p:nvSpPr>
            <p:cNvPr id="30" name="Rectangle 29">
              <a:extLst>
                <a:ext uri="{FF2B5EF4-FFF2-40B4-BE49-F238E27FC236}">
                  <a16:creationId xmlns:a16="http://schemas.microsoft.com/office/drawing/2014/main" xmlns="" id="{D1428BEA-15A5-4516-8BA7-2A5E56A783EE}"/>
                </a:ext>
              </a:extLst>
            </p:cNvPr>
            <p:cNvSpPr/>
            <p:nvPr/>
          </p:nvSpPr>
          <p:spPr>
            <a:xfrm>
              <a:off x="992189" y="5828649"/>
              <a:ext cx="10209211" cy="256178"/>
            </a:xfrm>
            <a:prstGeom prst="rect">
              <a:avLst/>
            </a:prstGeom>
            <a:solidFill>
              <a:srgbClr val="EAAA00"/>
            </a:solidFill>
            <a:ln w="6350">
              <a:solidFill>
                <a:srgbClr val="EAAA00"/>
              </a:solidFill>
              <a:prstDash val="lgDash"/>
            </a:ln>
          </p:spPr>
          <p:style>
            <a:lnRef idx="2">
              <a:schemeClr val="accent3"/>
            </a:lnRef>
            <a:fillRef idx="1">
              <a:schemeClr val="lt1"/>
            </a:fillRef>
            <a:effectRef idx="0">
              <a:schemeClr val="accent3"/>
            </a:effectRef>
            <a:fontRef idx="minor">
              <a:schemeClr val="dk1"/>
            </a:fontRef>
          </p:style>
          <p:txBody>
            <a:bodyPr lIns="54864" tIns="54864" rIns="54864" bIns="54864" rtlCol="0" anchor="ctr" anchorCtr="0">
              <a:noAutofit/>
            </a:bodyPr>
            <a:lstStyle/>
            <a:p>
              <a:pPr marL="548640"/>
              <a:r>
                <a:rPr lang="en-US" sz="1100" b="1" dirty="0">
                  <a:solidFill>
                    <a:schemeClr val="bg1"/>
                  </a:solidFill>
                </a:rPr>
                <a:t> </a:t>
              </a:r>
              <a:endParaRPr lang="en-US" sz="900" dirty="0">
                <a:solidFill>
                  <a:schemeClr val="bg1"/>
                </a:solidFill>
              </a:endParaRPr>
            </a:p>
          </p:txBody>
        </p:sp>
        <p:sp>
          <p:nvSpPr>
            <p:cNvPr id="31" name="Rectangle 30">
              <a:extLst>
                <a:ext uri="{FF2B5EF4-FFF2-40B4-BE49-F238E27FC236}">
                  <a16:creationId xmlns:a16="http://schemas.microsoft.com/office/drawing/2014/main" xmlns="" id="{2BD94271-2D40-40C2-9ED7-8122236DD323}"/>
                </a:ext>
              </a:extLst>
            </p:cNvPr>
            <p:cNvSpPr/>
            <p:nvPr/>
          </p:nvSpPr>
          <p:spPr>
            <a:xfrm>
              <a:off x="1469309" y="5879794"/>
              <a:ext cx="1675139" cy="153888"/>
            </a:xfrm>
            <a:prstGeom prst="rect">
              <a:avLst/>
            </a:prstGeom>
          </p:spPr>
          <p:txBody>
            <a:bodyPr wrap="square" lIns="0" tIns="0" rIns="0" bIns="0">
              <a:spAutoFit/>
            </a:bodyPr>
            <a:lstStyle/>
            <a:p>
              <a:r>
                <a:rPr lang="en-US" sz="1000" b="1" dirty="0">
                  <a:solidFill>
                    <a:schemeClr val="bg1"/>
                  </a:solidFill>
                </a:rPr>
                <a:t>Availability &amp; Scalability</a:t>
              </a:r>
            </a:p>
          </p:txBody>
        </p:sp>
        <p:grpSp>
          <p:nvGrpSpPr>
            <p:cNvPr id="32" name="Group 31">
              <a:extLst>
                <a:ext uri="{FF2B5EF4-FFF2-40B4-BE49-F238E27FC236}">
                  <a16:creationId xmlns:a16="http://schemas.microsoft.com/office/drawing/2014/main" xmlns="" id="{F3787F17-1A2F-4A72-8621-7FB0BFDF2044}"/>
                </a:ext>
              </a:extLst>
            </p:cNvPr>
            <p:cNvGrpSpPr/>
            <p:nvPr/>
          </p:nvGrpSpPr>
          <p:grpSpPr>
            <a:xfrm>
              <a:off x="992189" y="1664831"/>
              <a:ext cx="10209211" cy="256178"/>
              <a:chOff x="992189" y="1664831"/>
              <a:chExt cx="10209211" cy="256178"/>
            </a:xfrm>
          </p:grpSpPr>
          <p:sp>
            <p:nvSpPr>
              <p:cNvPr id="75" name="Rectangle 74">
                <a:extLst>
                  <a:ext uri="{FF2B5EF4-FFF2-40B4-BE49-F238E27FC236}">
                    <a16:creationId xmlns:a16="http://schemas.microsoft.com/office/drawing/2014/main" xmlns="" id="{1F839F98-750E-4D0F-A73C-BD02ACCDC04E}"/>
                  </a:ext>
                </a:extLst>
              </p:cNvPr>
              <p:cNvSpPr/>
              <p:nvPr/>
            </p:nvSpPr>
            <p:spPr>
              <a:xfrm>
                <a:off x="992189" y="1664831"/>
                <a:ext cx="10209211" cy="256178"/>
              </a:xfrm>
              <a:prstGeom prst="rect">
                <a:avLst/>
              </a:prstGeom>
              <a:solidFill>
                <a:srgbClr val="483698"/>
              </a:solidFill>
              <a:ln w="6350">
                <a:solidFill>
                  <a:srgbClr val="483698"/>
                </a:solidFill>
                <a:prstDash val="solid"/>
              </a:ln>
            </p:spPr>
            <p:style>
              <a:lnRef idx="2">
                <a:schemeClr val="accent3"/>
              </a:lnRef>
              <a:fillRef idx="1">
                <a:schemeClr val="lt1"/>
              </a:fillRef>
              <a:effectRef idx="0">
                <a:schemeClr val="accent3"/>
              </a:effectRef>
              <a:fontRef idx="minor">
                <a:schemeClr val="dk1"/>
              </a:fontRef>
            </p:style>
            <p:txBody>
              <a:bodyPr lIns="54864" tIns="54864" rIns="54864" bIns="54864" rtlCol="0" anchor="ctr" anchorCtr="0">
                <a:noAutofit/>
              </a:bodyPr>
              <a:lstStyle/>
              <a:p>
                <a:pPr marL="548640"/>
                <a:r>
                  <a:rPr lang="en-US" sz="1100" b="1" dirty="0">
                    <a:solidFill>
                      <a:schemeClr val="bg1"/>
                    </a:solidFill>
                  </a:rPr>
                  <a:t> </a:t>
                </a:r>
                <a:endParaRPr lang="en-US" sz="900" dirty="0">
                  <a:solidFill>
                    <a:schemeClr val="bg1"/>
                  </a:solidFill>
                </a:endParaRPr>
              </a:p>
            </p:txBody>
          </p:sp>
          <p:grpSp>
            <p:nvGrpSpPr>
              <p:cNvPr id="76" name="Group 5">
                <a:extLst>
                  <a:ext uri="{FF2B5EF4-FFF2-40B4-BE49-F238E27FC236}">
                    <a16:creationId xmlns:a16="http://schemas.microsoft.com/office/drawing/2014/main" xmlns="" id="{8FD6CFB0-F9D1-44A6-A753-55373D0CC80F}"/>
                  </a:ext>
                </a:extLst>
              </p:cNvPr>
              <p:cNvGrpSpPr>
                <a:grpSpLocks noChangeAspect="1"/>
              </p:cNvGrpSpPr>
              <p:nvPr/>
            </p:nvGrpSpPr>
            <p:grpSpPr bwMode="auto">
              <a:xfrm>
                <a:off x="1065991" y="1705564"/>
                <a:ext cx="192525" cy="174712"/>
                <a:chOff x="263" y="675"/>
                <a:chExt cx="733" cy="674"/>
              </a:xfrm>
              <a:solidFill>
                <a:schemeClr val="bg1"/>
              </a:solidFill>
            </p:grpSpPr>
            <p:sp>
              <p:nvSpPr>
                <p:cNvPr id="81" name="Freeform 6">
                  <a:extLst>
                    <a:ext uri="{FF2B5EF4-FFF2-40B4-BE49-F238E27FC236}">
                      <a16:creationId xmlns:a16="http://schemas.microsoft.com/office/drawing/2014/main" xmlns="" id="{631A15C7-A727-498F-B06C-DDD3954739C7}"/>
                    </a:ext>
                  </a:extLst>
                </p:cNvPr>
                <p:cNvSpPr>
                  <a:spLocks/>
                </p:cNvSpPr>
                <p:nvPr/>
              </p:nvSpPr>
              <p:spPr bwMode="auto">
                <a:xfrm>
                  <a:off x="299" y="675"/>
                  <a:ext cx="673" cy="173"/>
                </a:xfrm>
                <a:custGeom>
                  <a:avLst/>
                  <a:gdLst/>
                  <a:ahLst/>
                  <a:cxnLst>
                    <a:cxn ang="0">
                      <a:pos x="0" y="29"/>
                    </a:cxn>
                    <a:cxn ang="0">
                      <a:pos x="1" y="27"/>
                    </a:cxn>
                    <a:cxn ang="0">
                      <a:pos x="54" y="1"/>
                    </a:cxn>
                    <a:cxn ang="0">
                      <a:pos x="59" y="1"/>
                    </a:cxn>
                    <a:cxn ang="0">
                      <a:pos x="111" y="27"/>
                    </a:cxn>
                    <a:cxn ang="0">
                      <a:pos x="111" y="29"/>
                    </a:cxn>
                    <a:cxn ang="0">
                      <a:pos x="0" y="29"/>
                    </a:cxn>
                  </a:cxnLst>
                  <a:rect l="0" t="0" r="r" b="b"/>
                  <a:pathLst>
                    <a:path w="113" h="29">
                      <a:moveTo>
                        <a:pt x="0" y="29"/>
                      </a:moveTo>
                      <a:cubicBezTo>
                        <a:pt x="0" y="29"/>
                        <a:pt x="0" y="28"/>
                        <a:pt x="1" y="27"/>
                      </a:cubicBezTo>
                      <a:cubicBezTo>
                        <a:pt x="2" y="26"/>
                        <a:pt x="54" y="1"/>
                        <a:pt x="54" y="1"/>
                      </a:cubicBezTo>
                      <a:cubicBezTo>
                        <a:pt x="54" y="1"/>
                        <a:pt x="57" y="0"/>
                        <a:pt x="59" y="1"/>
                      </a:cubicBezTo>
                      <a:cubicBezTo>
                        <a:pt x="61" y="3"/>
                        <a:pt x="111" y="27"/>
                        <a:pt x="111" y="27"/>
                      </a:cubicBezTo>
                      <a:cubicBezTo>
                        <a:pt x="111" y="27"/>
                        <a:pt x="113" y="29"/>
                        <a:pt x="111" y="29"/>
                      </a:cubicBezTo>
                      <a:cubicBezTo>
                        <a:pt x="109" y="29"/>
                        <a:pt x="0" y="29"/>
                        <a:pt x="0" y="29"/>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82" name="Freeform 7">
                  <a:extLst>
                    <a:ext uri="{FF2B5EF4-FFF2-40B4-BE49-F238E27FC236}">
                      <a16:creationId xmlns:a16="http://schemas.microsoft.com/office/drawing/2014/main" xmlns="" id="{B982C9B7-1E37-43FC-AC6B-22390D79FA6D}"/>
                    </a:ext>
                  </a:extLst>
                </p:cNvPr>
                <p:cNvSpPr>
                  <a:spLocks/>
                </p:cNvSpPr>
                <p:nvPr/>
              </p:nvSpPr>
              <p:spPr bwMode="auto">
                <a:xfrm>
                  <a:off x="287" y="860"/>
                  <a:ext cx="691" cy="36"/>
                </a:xfrm>
                <a:custGeom>
                  <a:avLst/>
                  <a:gdLst/>
                  <a:ahLst/>
                  <a:cxnLst>
                    <a:cxn ang="0">
                      <a:pos x="2" y="1"/>
                    </a:cxn>
                    <a:cxn ang="0">
                      <a:pos x="115" y="0"/>
                    </a:cxn>
                    <a:cxn ang="0">
                      <a:pos x="110" y="6"/>
                    </a:cxn>
                    <a:cxn ang="0">
                      <a:pos x="6" y="6"/>
                    </a:cxn>
                    <a:cxn ang="0">
                      <a:pos x="2" y="1"/>
                    </a:cxn>
                  </a:cxnLst>
                  <a:rect l="0" t="0" r="r" b="b"/>
                  <a:pathLst>
                    <a:path w="116" h="6">
                      <a:moveTo>
                        <a:pt x="2" y="1"/>
                      </a:moveTo>
                      <a:cubicBezTo>
                        <a:pt x="115" y="0"/>
                        <a:pt x="115" y="0"/>
                        <a:pt x="115" y="0"/>
                      </a:cubicBezTo>
                      <a:cubicBezTo>
                        <a:pt x="115" y="0"/>
                        <a:pt x="116" y="5"/>
                        <a:pt x="110" y="6"/>
                      </a:cubicBezTo>
                      <a:cubicBezTo>
                        <a:pt x="6" y="6"/>
                        <a:pt x="6" y="6"/>
                        <a:pt x="6" y="6"/>
                      </a:cubicBezTo>
                      <a:cubicBezTo>
                        <a:pt x="6" y="6"/>
                        <a:pt x="0" y="6"/>
                        <a:pt x="2" y="1"/>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83" name="Freeform 8">
                  <a:extLst>
                    <a:ext uri="{FF2B5EF4-FFF2-40B4-BE49-F238E27FC236}">
                      <a16:creationId xmlns:a16="http://schemas.microsoft.com/office/drawing/2014/main" xmlns="" id="{110B81B5-0804-41D2-9604-1ABC352774E4}"/>
                    </a:ext>
                  </a:extLst>
                </p:cNvPr>
                <p:cNvSpPr>
                  <a:spLocks/>
                </p:cNvSpPr>
                <p:nvPr/>
              </p:nvSpPr>
              <p:spPr bwMode="auto">
                <a:xfrm>
                  <a:off x="323" y="920"/>
                  <a:ext cx="149" cy="322"/>
                </a:xfrm>
                <a:custGeom>
                  <a:avLst/>
                  <a:gdLst/>
                  <a:ahLst/>
                  <a:cxnLst>
                    <a:cxn ang="0">
                      <a:pos x="2" y="0"/>
                    </a:cxn>
                    <a:cxn ang="0">
                      <a:pos x="23" y="0"/>
                    </a:cxn>
                    <a:cxn ang="0">
                      <a:pos x="24" y="1"/>
                    </a:cxn>
                    <a:cxn ang="0">
                      <a:pos x="20" y="5"/>
                    </a:cxn>
                    <a:cxn ang="0">
                      <a:pos x="20" y="52"/>
                    </a:cxn>
                    <a:cxn ang="0">
                      <a:pos x="18" y="54"/>
                    </a:cxn>
                    <a:cxn ang="0">
                      <a:pos x="6" y="54"/>
                    </a:cxn>
                    <a:cxn ang="0">
                      <a:pos x="4" y="52"/>
                    </a:cxn>
                    <a:cxn ang="0">
                      <a:pos x="5" y="6"/>
                    </a:cxn>
                    <a:cxn ang="0">
                      <a:pos x="1" y="5"/>
                    </a:cxn>
                    <a:cxn ang="0">
                      <a:pos x="2" y="0"/>
                    </a:cxn>
                  </a:cxnLst>
                  <a:rect l="0" t="0" r="r" b="b"/>
                  <a:pathLst>
                    <a:path w="25" h="54">
                      <a:moveTo>
                        <a:pt x="2" y="0"/>
                      </a:moveTo>
                      <a:cubicBezTo>
                        <a:pt x="23" y="0"/>
                        <a:pt x="23" y="0"/>
                        <a:pt x="23" y="0"/>
                      </a:cubicBezTo>
                      <a:cubicBezTo>
                        <a:pt x="23" y="0"/>
                        <a:pt x="24" y="0"/>
                        <a:pt x="24" y="1"/>
                      </a:cubicBezTo>
                      <a:cubicBezTo>
                        <a:pt x="24" y="2"/>
                        <a:pt x="25" y="6"/>
                        <a:pt x="20" y="5"/>
                      </a:cubicBezTo>
                      <a:cubicBezTo>
                        <a:pt x="20" y="52"/>
                        <a:pt x="20" y="52"/>
                        <a:pt x="20" y="52"/>
                      </a:cubicBezTo>
                      <a:cubicBezTo>
                        <a:pt x="20" y="52"/>
                        <a:pt x="20" y="54"/>
                        <a:pt x="18" y="54"/>
                      </a:cubicBezTo>
                      <a:cubicBezTo>
                        <a:pt x="17" y="54"/>
                        <a:pt x="6" y="54"/>
                        <a:pt x="6" y="54"/>
                      </a:cubicBezTo>
                      <a:cubicBezTo>
                        <a:pt x="6" y="54"/>
                        <a:pt x="4" y="54"/>
                        <a:pt x="4" y="52"/>
                      </a:cubicBezTo>
                      <a:cubicBezTo>
                        <a:pt x="4" y="51"/>
                        <a:pt x="5" y="6"/>
                        <a:pt x="5" y="6"/>
                      </a:cubicBezTo>
                      <a:cubicBezTo>
                        <a:pt x="5" y="6"/>
                        <a:pt x="1" y="7"/>
                        <a:pt x="1" y="5"/>
                      </a:cubicBezTo>
                      <a:cubicBezTo>
                        <a:pt x="1" y="2"/>
                        <a:pt x="0" y="1"/>
                        <a:pt x="2" y="0"/>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84" name="Freeform 9">
                  <a:extLst>
                    <a:ext uri="{FF2B5EF4-FFF2-40B4-BE49-F238E27FC236}">
                      <a16:creationId xmlns:a16="http://schemas.microsoft.com/office/drawing/2014/main" xmlns="" id="{F120988B-ABFE-4463-9EDA-8CE68AF5F14A}"/>
                    </a:ext>
                  </a:extLst>
                </p:cNvPr>
                <p:cNvSpPr>
                  <a:spLocks/>
                </p:cNvSpPr>
                <p:nvPr/>
              </p:nvSpPr>
              <p:spPr bwMode="auto">
                <a:xfrm>
                  <a:off x="478" y="920"/>
                  <a:ext cx="155" cy="322"/>
                </a:xfrm>
                <a:custGeom>
                  <a:avLst/>
                  <a:gdLst/>
                  <a:ahLst/>
                  <a:cxnLst>
                    <a:cxn ang="0">
                      <a:pos x="2" y="0"/>
                    </a:cxn>
                    <a:cxn ang="0">
                      <a:pos x="23" y="0"/>
                    </a:cxn>
                    <a:cxn ang="0">
                      <a:pos x="25" y="1"/>
                    </a:cxn>
                    <a:cxn ang="0">
                      <a:pos x="21" y="5"/>
                    </a:cxn>
                    <a:cxn ang="0">
                      <a:pos x="21" y="52"/>
                    </a:cxn>
                    <a:cxn ang="0">
                      <a:pos x="19" y="54"/>
                    </a:cxn>
                    <a:cxn ang="0">
                      <a:pos x="7" y="54"/>
                    </a:cxn>
                    <a:cxn ang="0">
                      <a:pos x="5" y="52"/>
                    </a:cxn>
                    <a:cxn ang="0">
                      <a:pos x="5" y="6"/>
                    </a:cxn>
                    <a:cxn ang="0">
                      <a:pos x="1" y="5"/>
                    </a:cxn>
                    <a:cxn ang="0">
                      <a:pos x="2" y="0"/>
                    </a:cxn>
                  </a:cxnLst>
                  <a:rect l="0" t="0" r="r" b="b"/>
                  <a:pathLst>
                    <a:path w="26" h="54">
                      <a:moveTo>
                        <a:pt x="2" y="0"/>
                      </a:moveTo>
                      <a:cubicBezTo>
                        <a:pt x="23" y="0"/>
                        <a:pt x="23" y="0"/>
                        <a:pt x="23" y="0"/>
                      </a:cubicBezTo>
                      <a:cubicBezTo>
                        <a:pt x="23" y="0"/>
                        <a:pt x="25" y="0"/>
                        <a:pt x="25" y="1"/>
                      </a:cubicBezTo>
                      <a:cubicBezTo>
                        <a:pt x="25" y="2"/>
                        <a:pt x="26" y="6"/>
                        <a:pt x="21" y="5"/>
                      </a:cubicBezTo>
                      <a:cubicBezTo>
                        <a:pt x="21" y="52"/>
                        <a:pt x="21" y="52"/>
                        <a:pt x="21" y="52"/>
                      </a:cubicBezTo>
                      <a:cubicBezTo>
                        <a:pt x="21" y="52"/>
                        <a:pt x="21" y="54"/>
                        <a:pt x="19" y="54"/>
                      </a:cubicBezTo>
                      <a:cubicBezTo>
                        <a:pt x="17" y="54"/>
                        <a:pt x="7" y="54"/>
                        <a:pt x="7" y="54"/>
                      </a:cubicBezTo>
                      <a:cubicBezTo>
                        <a:pt x="7" y="54"/>
                        <a:pt x="5" y="54"/>
                        <a:pt x="5" y="52"/>
                      </a:cubicBezTo>
                      <a:cubicBezTo>
                        <a:pt x="5" y="51"/>
                        <a:pt x="5" y="6"/>
                        <a:pt x="5" y="6"/>
                      </a:cubicBezTo>
                      <a:cubicBezTo>
                        <a:pt x="5" y="6"/>
                        <a:pt x="1" y="7"/>
                        <a:pt x="1" y="5"/>
                      </a:cubicBezTo>
                      <a:cubicBezTo>
                        <a:pt x="1" y="2"/>
                        <a:pt x="0" y="1"/>
                        <a:pt x="2" y="0"/>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85" name="Freeform 10">
                  <a:extLst>
                    <a:ext uri="{FF2B5EF4-FFF2-40B4-BE49-F238E27FC236}">
                      <a16:creationId xmlns:a16="http://schemas.microsoft.com/office/drawing/2014/main" xmlns="" id="{C204CABD-42F0-4D25-86B3-E6776FA47DCA}"/>
                    </a:ext>
                  </a:extLst>
                </p:cNvPr>
                <p:cNvSpPr>
                  <a:spLocks/>
                </p:cNvSpPr>
                <p:nvPr/>
              </p:nvSpPr>
              <p:spPr bwMode="auto">
                <a:xfrm>
                  <a:off x="639" y="914"/>
                  <a:ext cx="149" cy="328"/>
                </a:xfrm>
                <a:custGeom>
                  <a:avLst/>
                  <a:gdLst/>
                  <a:ahLst/>
                  <a:cxnLst>
                    <a:cxn ang="0">
                      <a:pos x="2" y="0"/>
                    </a:cxn>
                    <a:cxn ang="0">
                      <a:pos x="23" y="0"/>
                    </a:cxn>
                    <a:cxn ang="0">
                      <a:pos x="25" y="2"/>
                    </a:cxn>
                    <a:cxn ang="0">
                      <a:pos x="21" y="6"/>
                    </a:cxn>
                    <a:cxn ang="0">
                      <a:pos x="20" y="53"/>
                    </a:cxn>
                    <a:cxn ang="0">
                      <a:pos x="19" y="55"/>
                    </a:cxn>
                    <a:cxn ang="0">
                      <a:pos x="7" y="55"/>
                    </a:cxn>
                    <a:cxn ang="0">
                      <a:pos x="5" y="53"/>
                    </a:cxn>
                    <a:cxn ang="0">
                      <a:pos x="5" y="7"/>
                    </a:cxn>
                    <a:cxn ang="0">
                      <a:pos x="1" y="5"/>
                    </a:cxn>
                    <a:cxn ang="0">
                      <a:pos x="2" y="0"/>
                    </a:cxn>
                  </a:cxnLst>
                  <a:rect l="0" t="0" r="r" b="b"/>
                  <a:pathLst>
                    <a:path w="25" h="55">
                      <a:moveTo>
                        <a:pt x="2" y="0"/>
                      </a:moveTo>
                      <a:cubicBezTo>
                        <a:pt x="23" y="0"/>
                        <a:pt x="23" y="0"/>
                        <a:pt x="23" y="0"/>
                      </a:cubicBezTo>
                      <a:cubicBezTo>
                        <a:pt x="23" y="0"/>
                        <a:pt x="25" y="1"/>
                        <a:pt x="25" y="2"/>
                      </a:cubicBezTo>
                      <a:cubicBezTo>
                        <a:pt x="25" y="2"/>
                        <a:pt x="25" y="7"/>
                        <a:pt x="21" y="6"/>
                      </a:cubicBezTo>
                      <a:cubicBezTo>
                        <a:pt x="20" y="53"/>
                        <a:pt x="20" y="53"/>
                        <a:pt x="20" y="53"/>
                      </a:cubicBezTo>
                      <a:cubicBezTo>
                        <a:pt x="20" y="53"/>
                        <a:pt x="20" y="55"/>
                        <a:pt x="19" y="55"/>
                      </a:cubicBezTo>
                      <a:cubicBezTo>
                        <a:pt x="17" y="55"/>
                        <a:pt x="7" y="55"/>
                        <a:pt x="7" y="55"/>
                      </a:cubicBezTo>
                      <a:cubicBezTo>
                        <a:pt x="7" y="55"/>
                        <a:pt x="5" y="55"/>
                        <a:pt x="5" y="53"/>
                      </a:cubicBezTo>
                      <a:cubicBezTo>
                        <a:pt x="5" y="52"/>
                        <a:pt x="5" y="7"/>
                        <a:pt x="5" y="7"/>
                      </a:cubicBezTo>
                      <a:cubicBezTo>
                        <a:pt x="5" y="7"/>
                        <a:pt x="1" y="8"/>
                        <a:pt x="1" y="5"/>
                      </a:cubicBezTo>
                      <a:cubicBezTo>
                        <a:pt x="1" y="3"/>
                        <a:pt x="0" y="1"/>
                        <a:pt x="2" y="0"/>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86" name="Freeform 11">
                  <a:extLst>
                    <a:ext uri="{FF2B5EF4-FFF2-40B4-BE49-F238E27FC236}">
                      <a16:creationId xmlns:a16="http://schemas.microsoft.com/office/drawing/2014/main" xmlns="" id="{4EEB684A-47DE-43CA-ADBD-785923852643}"/>
                    </a:ext>
                  </a:extLst>
                </p:cNvPr>
                <p:cNvSpPr>
                  <a:spLocks/>
                </p:cNvSpPr>
                <p:nvPr/>
              </p:nvSpPr>
              <p:spPr bwMode="auto">
                <a:xfrm>
                  <a:off x="794" y="914"/>
                  <a:ext cx="149" cy="328"/>
                </a:xfrm>
                <a:custGeom>
                  <a:avLst/>
                  <a:gdLst/>
                  <a:ahLst/>
                  <a:cxnLst>
                    <a:cxn ang="0">
                      <a:pos x="2" y="0"/>
                    </a:cxn>
                    <a:cxn ang="0">
                      <a:pos x="23" y="0"/>
                    </a:cxn>
                    <a:cxn ang="0">
                      <a:pos x="24" y="2"/>
                    </a:cxn>
                    <a:cxn ang="0">
                      <a:pos x="20" y="6"/>
                    </a:cxn>
                    <a:cxn ang="0">
                      <a:pos x="20" y="53"/>
                    </a:cxn>
                    <a:cxn ang="0">
                      <a:pos x="19" y="55"/>
                    </a:cxn>
                    <a:cxn ang="0">
                      <a:pos x="6" y="55"/>
                    </a:cxn>
                    <a:cxn ang="0">
                      <a:pos x="5" y="53"/>
                    </a:cxn>
                    <a:cxn ang="0">
                      <a:pos x="5" y="7"/>
                    </a:cxn>
                    <a:cxn ang="0">
                      <a:pos x="1" y="5"/>
                    </a:cxn>
                    <a:cxn ang="0">
                      <a:pos x="2" y="0"/>
                    </a:cxn>
                  </a:cxnLst>
                  <a:rect l="0" t="0" r="r" b="b"/>
                  <a:pathLst>
                    <a:path w="25" h="55">
                      <a:moveTo>
                        <a:pt x="2" y="0"/>
                      </a:moveTo>
                      <a:cubicBezTo>
                        <a:pt x="23" y="0"/>
                        <a:pt x="23" y="0"/>
                        <a:pt x="23" y="0"/>
                      </a:cubicBezTo>
                      <a:cubicBezTo>
                        <a:pt x="23" y="0"/>
                        <a:pt x="24" y="1"/>
                        <a:pt x="24" y="2"/>
                      </a:cubicBezTo>
                      <a:cubicBezTo>
                        <a:pt x="24" y="2"/>
                        <a:pt x="25" y="7"/>
                        <a:pt x="20" y="6"/>
                      </a:cubicBezTo>
                      <a:cubicBezTo>
                        <a:pt x="20" y="53"/>
                        <a:pt x="20" y="53"/>
                        <a:pt x="20" y="53"/>
                      </a:cubicBezTo>
                      <a:cubicBezTo>
                        <a:pt x="20" y="53"/>
                        <a:pt x="20" y="55"/>
                        <a:pt x="19" y="55"/>
                      </a:cubicBezTo>
                      <a:cubicBezTo>
                        <a:pt x="17" y="55"/>
                        <a:pt x="6" y="55"/>
                        <a:pt x="6" y="55"/>
                      </a:cubicBezTo>
                      <a:cubicBezTo>
                        <a:pt x="6" y="55"/>
                        <a:pt x="5" y="55"/>
                        <a:pt x="5" y="53"/>
                      </a:cubicBezTo>
                      <a:cubicBezTo>
                        <a:pt x="5" y="52"/>
                        <a:pt x="5" y="7"/>
                        <a:pt x="5" y="7"/>
                      </a:cubicBezTo>
                      <a:cubicBezTo>
                        <a:pt x="5" y="7"/>
                        <a:pt x="1" y="8"/>
                        <a:pt x="1" y="5"/>
                      </a:cubicBezTo>
                      <a:cubicBezTo>
                        <a:pt x="1" y="3"/>
                        <a:pt x="0" y="1"/>
                        <a:pt x="2" y="0"/>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87" name="Freeform 12">
                  <a:extLst>
                    <a:ext uri="{FF2B5EF4-FFF2-40B4-BE49-F238E27FC236}">
                      <a16:creationId xmlns:a16="http://schemas.microsoft.com/office/drawing/2014/main" xmlns="" id="{3A3BE17E-3A92-4D30-A2D2-6486448C8D5C}"/>
                    </a:ext>
                  </a:extLst>
                </p:cNvPr>
                <p:cNvSpPr>
                  <a:spLocks/>
                </p:cNvSpPr>
                <p:nvPr/>
              </p:nvSpPr>
              <p:spPr bwMode="auto">
                <a:xfrm>
                  <a:off x="299" y="1248"/>
                  <a:ext cx="667" cy="41"/>
                </a:xfrm>
                <a:custGeom>
                  <a:avLst/>
                  <a:gdLst/>
                  <a:ahLst/>
                  <a:cxnLst>
                    <a:cxn ang="0">
                      <a:pos x="112" y="5"/>
                    </a:cxn>
                    <a:cxn ang="0">
                      <a:pos x="110" y="7"/>
                    </a:cxn>
                    <a:cxn ang="0">
                      <a:pos x="2" y="7"/>
                    </a:cxn>
                    <a:cxn ang="0">
                      <a:pos x="0" y="5"/>
                    </a:cxn>
                    <a:cxn ang="0">
                      <a:pos x="0" y="2"/>
                    </a:cxn>
                    <a:cxn ang="0">
                      <a:pos x="2" y="0"/>
                    </a:cxn>
                    <a:cxn ang="0">
                      <a:pos x="110" y="0"/>
                    </a:cxn>
                    <a:cxn ang="0">
                      <a:pos x="112" y="2"/>
                    </a:cxn>
                    <a:cxn ang="0">
                      <a:pos x="112" y="5"/>
                    </a:cxn>
                  </a:cxnLst>
                  <a:rect l="0" t="0" r="r" b="b"/>
                  <a:pathLst>
                    <a:path w="112" h="7">
                      <a:moveTo>
                        <a:pt x="112" y="5"/>
                      </a:moveTo>
                      <a:cubicBezTo>
                        <a:pt x="112" y="6"/>
                        <a:pt x="111" y="7"/>
                        <a:pt x="110" y="7"/>
                      </a:cubicBezTo>
                      <a:cubicBezTo>
                        <a:pt x="2" y="7"/>
                        <a:pt x="2" y="7"/>
                        <a:pt x="2" y="7"/>
                      </a:cubicBezTo>
                      <a:cubicBezTo>
                        <a:pt x="1" y="7"/>
                        <a:pt x="0" y="6"/>
                        <a:pt x="0" y="5"/>
                      </a:cubicBezTo>
                      <a:cubicBezTo>
                        <a:pt x="0" y="2"/>
                        <a:pt x="0" y="2"/>
                        <a:pt x="0" y="2"/>
                      </a:cubicBezTo>
                      <a:cubicBezTo>
                        <a:pt x="0" y="1"/>
                        <a:pt x="1" y="0"/>
                        <a:pt x="2" y="0"/>
                      </a:cubicBezTo>
                      <a:cubicBezTo>
                        <a:pt x="110" y="0"/>
                        <a:pt x="110" y="0"/>
                        <a:pt x="110" y="0"/>
                      </a:cubicBezTo>
                      <a:cubicBezTo>
                        <a:pt x="111" y="0"/>
                        <a:pt x="112" y="1"/>
                        <a:pt x="112" y="2"/>
                      </a:cubicBezTo>
                      <a:lnTo>
                        <a:pt x="112" y="5"/>
                      </a:ln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88" name="Freeform 13">
                  <a:extLst>
                    <a:ext uri="{FF2B5EF4-FFF2-40B4-BE49-F238E27FC236}">
                      <a16:creationId xmlns:a16="http://schemas.microsoft.com/office/drawing/2014/main" xmlns="" id="{B7B373BE-B9B3-492A-B34F-345612E2569D}"/>
                    </a:ext>
                  </a:extLst>
                </p:cNvPr>
                <p:cNvSpPr>
                  <a:spLocks/>
                </p:cNvSpPr>
                <p:nvPr/>
              </p:nvSpPr>
              <p:spPr bwMode="auto">
                <a:xfrm>
                  <a:off x="263" y="1307"/>
                  <a:ext cx="733" cy="42"/>
                </a:xfrm>
                <a:custGeom>
                  <a:avLst/>
                  <a:gdLst/>
                  <a:ahLst/>
                  <a:cxnLst>
                    <a:cxn ang="0">
                      <a:pos x="123" y="5"/>
                    </a:cxn>
                    <a:cxn ang="0">
                      <a:pos x="120" y="7"/>
                    </a:cxn>
                    <a:cxn ang="0">
                      <a:pos x="3" y="7"/>
                    </a:cxn>
                    <a:cxn ang="0">
                      <a:pos x="0" y="5"/>
                    </a:cxn>
                    <a:cxn ang="0">
                      <a:pos x="0" y="2"/>
                    </a:cxn>
                    <a:cxn ang="0">
                      <a:pos x="3" y="0"/>
                    </a:cxn>
                    <a:cxn ang="0">
                      <a:pos x="120" y="0"/>
                    </a:cxn>
                    <a:cxn ang="0">
                      <a:pos x="123" y="2"/>
                    </a:cxn>
                    <a:cxn ang="0">
                      <a:pos x="123" y="5"/>
                    </a:cxn>
                  </a:cxnLst>
                  <a:rect l="0" t="0" r="r" b="b"/>
                  <a:pathLst>
                    <a:path w="123" h="7">
                      <a:moveTo>
                        <a:pt x="123" y="5"/>
                      </a:moveTo>
                      <a:cubicBezTo>
                        <a:pt x="123" y="6"/>
                        <a:pt x="122" y="7"/>
                        <a:pt x="120" y="7"/>
                      </a:cubicBezTo>
                      <a:cubicBezTo>
                        <a:pt x="3" y="7"/>
                        <a:pt x="3" y="7"/>
                        <a:pt x="3" y="7"/>
                      </a:cubicBezTo>
                      <a:cubicBezTo>
                        <a:pt x="1" y="7"/>
                        <a:pt x="0" y="6"/>
                        <a:pt x="0" y="5"/>
                      </a:cubicBezTo>
                      <a:cubicBezTo>
                        <a:pt x="0" y="2"/>
                        <a:pt x="0" y="2"/>
                        <a:pt x="0" y="2"/>
                      </a:cubicBezTo>
                      <a:cubicBezTo>
                        <a:pt x="0" y="1"/>
                        <a:pt x="1" y="0"/>
                        <a:pt x="3" y="0"/>
                      </a:cubicBezTo>
                      <a:cubicBezTo>
                        <a:pt x="120" y="0"/>
                        <a:pt x="120" y="0"/>
                        <a:pt x="120" y="0"/>
                      </a:cubicBezTo>
                      <a:cubicBezTo>
                        <a:pt x="122" y="0"/>
                        <a:pt x="123" y="1"/>
                        <a:pt x="123" y="2"/>
                      </a:cubicBezTo>
                      <a:lnTo>
                        <a:pt x="123" y="5"/>
                      </a:ln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grpSp>
          <p:sp>
            <p:nvSpPr>
              <p:cNvPr id="77" name="Rectangle 76">
                <a:extLst>
                  <a:ext uri="{FF2B5EF4-FFF2-40B4-BE49-F238E27FC236}">
                    <a16:creationId xmlns:a16="http://schemas.microsoft.com/office/drawing/2014/main" xmlns="" id="{295D2371-EE33-42E7-848C-5999C9F56809}"/>
                  </a:ext>
                </a:extLst>
              </p:cNvPr>
              <p:cNvSpPr/>
              <p:nvPr/>
            </p:nvSpPr>
            <p:spPr>
              <a:xfrm>
                <a:off x="1469309" y="1715976"/>
                <a:ext cx="1675139" cy="153888"/>
              </a:xfrm>
              <a:prstGeom prst="rect">
                <a:avLst/>
              </a:prstGeom>
            </p:spPr>
            <p:txBody>
              <a:bodyPr wrap="square" lIns="0" tIns="0" rIns="0" bIns="0">
                <a:spAutoFit/>
              </a:bodyPr>
              <a:lstStyle/>
              <a:p>
                <a:r>
                  <a:rPr lang="en-US" sz="1000" b="1" dirty="0">
                    <a:solidFill>
                      <a:schemeClr val="bg1"/>
                    </a:solidFill>
                  </a:rPr>
                  <a:t>Cloud Security Governance</a:t>
                </a:r>
                <a:endParaRPr lang="en-US" sz="1000" dirty="0">
                  <a:solidFill>
                    <a:schemeClr val="bg1"/>
                  </a:solidFill>
                </a:endParaRPr>
              </a:p>
            </p:txBody>
          </p:sp>
          <p:sp>
            <p:nvSpPr>
              <p:cNvPr id="78" name="Rectangle 77">
                <a:extLst>
                  <a:ext uri="{FF2B5EF4-FFF2-40B4-BE49-F238E27FC236}">
                    <a16:creationId xmlns:a16="http://schemas.microsoft.com/office/drawing/2014/main" xmlns="" id="{735A673B-F8C6-418D-9E5E-2E4506409456}"/>
                  </a:ext>
                </a:extLst>
              </p:cNvPr>
              <p:cNvSpPr/>
              <p:nvPr/>
            </p:nvSpPr>
            <p:spPr>
              <a:xfrm>
                <a:off x="4216882" y="1715006"/>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Security Compliance</a:t>
                </a:r>
              </a:p>
            </p:txBody>
          </p:sp>
          <p:sp>
            <p:nvSpPr>
              <p:cNvPr id="79" name="Rectangle 78">
                <a:extLst>
                  <a:ext uri="{FF2B5EF4-FFF2-40B4-BE49-F238E27FC236}">
                    <a16:creationId xmlns:a16="http://schemas.microsoft.com/office/drawing/2014/main" xmlns="" id="{F38AE03C-EF66-459B-A2DD-0B2D96194FA9}"/>
                  </a:ext>
                </a:extLst>
              </p:cNvPr>
              <p:cNvSpPr/>
              <p:nvPr/>
            </p:nvSpPr>
            <p:spPr>
              <a:xfrm>
                <a:off x="6614795" y="1715006"/>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Control Automation</a:t>
                </a:r>
              </a:p>
            </p:txBody>
          </p:sp>
          <p:sp>
            <p:nvSpPr>
              <p:cNvPr id="80" name="Rectangle 79">
                <a:extLst>
                  <a:ext uri="{FF2B5EF4-FFF2-40B4-BE49-F238E27FC236}">
                    <a16:creationId xmlns:a16="http://schemas.microsoft.com/office/drawing/2014/main" xmlns="" id="{F6F0A22F-23D9-4A19-8030-96F846A025D0}"/>
                  </a:ext>
                </a:extLst>
              </p:cNvPr>
              <p:cNvSpPr/>
              <p:nvPr/>
            </p:nvSpPr>
            <p:spPr>
              <a:xfrm>
                <a:off x="9012708" y="1715006"/>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Reporting</a:t>
                </a:r>
              </a:p>
            </p:txBody>
          </p:sp>
        </p:grpSp>
        <p:grpSp>
          <p:nvGrpSpPr>
            <p:cNvPr id="33" name="Group 32">
              <a:extLst>
                <a:ext uri="{FF2B5EF4-FFF2-40B4-BE49-F238E27FC236}">
                  <a16:creationId xmlns:a16="http://schemas.microsoft.com/office/drawing/2014/main" xmlns="" id="{F982DE39-8140-4CB6-AF94-AB51061540BC}"/>
                </a:ext>
              </a:extLst>
            </p:cNvPr>
            <p:cNvGrpSpPr/>
            <p:nvPr/>
          </p:nvGrpSpPr>
          <p:grpSpPr>
            <a:xfrm>
              <a:off x="3284270" y="5587840"/>
              <a:ext cx="7764730" cy="446812"/>
              <a:chOff x="3465245" y="5587840"/>
              <a:chExt cx="7429176" cy="446812"/>
            </a:xfrm>
          </p:grpSpPr>
          <p:sp>
            <p:nvSpPr>
              <p:cNvPr id="67" name="Rectangle 66">
                <a:extLst>
                  <a:ext uri="{FF2B5EF4-FFF2-40B4-BE49-F238E27FC236}">
                    <a16:creationId xmlns:a16="http://schemas.microsoft.com/office/drawing/2014/main" xmlns="" id="{446B2C88-1C81-4A3A-B599-B561D993C6D3}"/>
                  </a:ext>
                </a:extLst>
              </p:cNvPr>
              <p:cNvSpPr/>
              <p:nvPr/>
            </p:nvSpPr>
            <p:spPr>
              <a:xfrm>
                <a:off x="4976353" y="5587840"/>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Authorization</a:t>
                </a:r>
              </a:p>
            </p:txBody>
          </p:sp>
          <p:sp>
            <p:nvSpPr>
              <p:cNvPr id="68" name="Rectangle 67">
                <a:extLst>
                  <a:ext uri="{FF2B5EF4-FFF2-40B4-BE49-F238E27FC236}">
                    <a16:creationId xmlns:a16="http://schemas.microsoft.com/office/drawing/2014/main" xmlns="" id="{A0DC204B-E93D-480D-AD03-1689BAC146F3}"/>
                  </a:ext>
                </a:extLst>
              </p:cNvPr>
              <p:cNvSpPr/>
              <p:nvPr/>
            </p:nvSpPr>
            <p:spPr>
              <a:xfrm>
                <a:off x="7998569" y="5587840"/>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Directory Services</a:t>
                </a:r>
              </a:p>
            </p:txBody>
          </p:sp>
          <p:sp>
            <p:nvSpPr>
              <p:cNvPr id="69" name="Rectangle 68">
                <a:extLst>
                  <a:ext uri="{FF2B5EF4-FFF2-40B4-BE49-F238E27FC236}">
                    <a16:creationId xmlns:a16="http://schemas.microsoft.com/office/drawing/2014/main" xmlns="" id="{151BB3C5-C685-42DD-B634-2011484AFFDC}"/>
                  </a:ext>
                </a:extLst>
              </p:cNvPr>
              <p:cNvSpPr/>
              <p:nvPr/>
            </p:nvSpPr>
            <p:spPr>
              <a:xfrm>
                <a:off x="4220799" y="5878824"/>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Failover &amp; Redundancy</a:t>
                </a:r>
              </a:p>
            </p:txBody>
          </p:sp>
          <p:sp>
            <p:nvSpPr>
              <p:cNvPr id="70" name="Rectangle 69">
                <a:extLst>
                  <a:ext uri="{FF2B5EF4-FFF2-40B4-BE49-F238E27FC236}">
                    <a16:creationId xmlns:a16="http://schemas.microsoft.com/office/drawing/2014/main" xmlns="" id="{9FD4E2CC-5361-4816-88D0-CF988911B961}"/>
                  </a:ext>
                </a:extLst>
              </p:cNvPr>
              <p:cNvSpPr/>
              <p:nvPr/>
            </p:nvSpPr>
            <p:spPr>
              <a:xfrm>
                <a:off x="6487461" y="5878824"/>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Backups &amp; Recovery</a:t>
                </a:r>
              </a:p>
            </p:txBody>
          </p:sp>
          <p:sp>
            <p:nvSpPr>
              <p:cNvPr id="71" name="Rectangle 70">
                <a:extLst>
                  <a:ext uri="{FF2B5EF4-FFF2-40B4-BE49-F238E27FC236}">
                    <a16:creationId xmlns:a16="http://schemas.microsoft.com/office/drawing/2014/main" xmlns="" id="{BCC51868-1BEE-4C8D-8F93-5C0E9D8482AB}"/>
                  </a:ext>
                </a:extLst>
              </p:cNvPr>
              <p:cNvSpPr/>
              <p:nvPr/>
            </p:nvSpPr>
            <p:spPr>
              <a:xfrm>
                <a:off x="9509677" y="5587840"/>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Privileged Access Management</a:t>
                </a:r>
              </a:p>
            </p:txBody>
          </p:sp>
          <p:sp>
            <p:nvSpPr>
              <p:cNvPr id="72" name="Rectangle 71">
                <a:extLst>
                  <a:ext uri="{FF2B5EF4-FFF2-40B4-BE49-F238E27FC236}">
                    <a16:creationId xmlns:a16="http://schemas.microsoft.com/office/drawing/2014/main" xmlns="" id="{E8EE4DA3-45FE-42E7-A235-166BC7C5B47D}"/>
                  </a:ext>
                </a:extLst>
              </p:cNvPr>
              <p:cNvSpPr/>
              <p:nvPr/>
            </p:nvSpPr>
            <p:spPr>
              <a:xfrm>
                <a:off x="8754123" y="5878824"/>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Auto Scaling</a:t>
                </a:r>
              </a:p>
            </p:txBody>
          </p:sp>
          <p:sp>
            <p:nvSpPr>
              <p:cNvPr id="73" name="Rectangle 72">
                <a:extLst>
                  <a:ext uri="{FF2B5EF4-FFF2-40B4-BE49-F238E27FC236}">
                    <a16:creationId xmlns:a16="http://schemas.microsoft.com/office/drawing/2014/main" xmlns="" id="{0ED28C3D-B25B-4EFF-BEA1-6A162A994599}"/>
                  </a:ext>
                </a:extLst>
              </p:cNvPr>
              <p:cNvSpPr/>
              <p:nvPr/>
            </p:nvSpPr>
            <p:spPr>
              <a:xfrm>
                <a:off x="6487461" y="5587840"/>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MFA &amp; Adaptive Access</a:t>
                </a:r>
              </a:p>
            </p:txBody>
          </p:sp>
          <p:sp>
            <p:nvSpPr>
              <p:cNvPr id="74" name="Rectangle 73">
                <a:extLst>
                  <a:ext uri="{FF2B5EF4-FFF2-40B4-BE49-F238E27FC236}">
                    <a16:creationId xmlns:a16="http://schemas.microsoft.com/office/drawing/2014/main" xmlns="" id="{D13F66F4-CADD-4357-B093-625A2937B024}"/>
                  </a:ext>
                </a:extLst>
              </p:cNvPr>
              <p:cNvSpPr/>
              <p:nvPr/>
            </p:nvSpPr>
            <p:spPr>
              <a:xfrm>
                <a:off x="3465245" y="5587840"/>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SSO &amp; Federation</a:t>
                </a:r>
              </a:p>
            </p:txBody>
          </p:sp>
        </p:grpSp>
        <p:grpSp>
          <p:nvGrpSpPr>
            <p:cNvPr id="34" name="Group 110">
              <a:extLst>
                <a:ext uri="{FF2B5EF4-FFF2-40B4-BE49-F238E27FC236}">
                  <a16:creationId xmlns:a16="http://schemas.microsoft.com/office/drawing/2014/main" xmlns="" id="{62AB2562-5726-434A-B03B-E72A20928339}"/>
                </a:ext>
              </a:extLst>
            </p:cNvPr>
            <p:cNvGrpSpPr>
              <a:grpSpLocks noChangeAspect="1"/>
            </p:cNvGrpSpPr>
            <p:nvPr/>
          </p:nvGrpSpPr>
          <p:grpSpPr bwMode="auto">
            <a:xfrm>
              <a:off x="1054746" y="5592691"/>
              <a:ext cx="262163" cy="146127"/>
              <a:chOff x="304" y="3220"/>
              <a:chExt cx="757" cy="359"/>
            </a:xfrm>
            <a:solidFill>
              <a:schemeClr val="bg1"/>
            </a:solidFill>
          </p:grpSpPr>
          <p:sp>
            <p:nvSpPr>
              <p:cNvPr id="61" name="Freeform 111">
                <a:extLst>
                  <a:ext uri="{FF2B5EF4-FFF2-40B4-BE49-F238E27FC236}">
                    <a16:creationId xmlns:a16="http://schemas.microsoft.com/office/drawing/2014/main" xmlns="" id="{A9D7B113-C99E-4A70-ADB8-CC7BCB3A07ED}"/>
                  </a:ext>
                </a:extLst>
              </p:cNvPr>
              <p:cNvSpPr>
                <a:spLocks noEditPoints="1"/>
              </p:cNvSpPr>
              <p:nvPr/>
            </p:nvSpPr>
            <p:spPr bwMode="auto">
              <a:xfrm>
                <a:off x="837" y="3223"/>
                <a:ext cx="149" cy="181"/>
              </a:xfrm>
              <a:custGeom>
                <a:avLst/>
                <a:gdLst/>
                <a:ahLst/>
                <a:cxnLst>
                  <a:cxn ang="0">
                    <a:pos x="1" y="39"/>
                  </a:cxn>
                  <a:cxn ang="0">
                    <a:pos x="3" y="46"/>
                  </a:cxn>
                  <a:cxn ang="0">
                    <a:pos x="6" y="51"/>
                  </a:cxn>
                  <a:cxn ang="0">
                    <a:pos x="7" y="53"/>
                  </a:cxn>
                  <a:cxn ang="0">
                    <a:pos x="13" y="64"/>
                  </a:cxn>
                  <a:cxn ang="0">
                    <a:pos x="15" y="67"/>
                  </a:cxn>
                  <a:cxn ang="0">
                    <a:pos x="31" y="77"/>
                  </a:cxn>
                  <a:cxn ang="0">
                    <a:pos x="47" y="67"/>
                  </a:cxn>
                  <a:cxn ang="0">
                    <a:pos x="50" y="64"/>
                  </a:cxn>
                  <a:cxn ang="0">
                    <a:pos x="56" y="53"/>
                  </a:cxn>
                  <a:cxn ang="0">
                    <a:pos x="57" y="51"/>
                  </a:cxn>
                  <a:cxn ang="0">
                    <a:pos x="60" y="46"/>
                  </a:cxn>
                  <a:cxn ang="0">
                    <a:pos x="62" y="39"/>
                  </a:cxn>
                  <a:cxn ang="0">
                    <a:pos x="63" y="34"/>
                  </a:cxn>
                  <a:cxn ang="0">
                    <a:pos x="63" y="30"/>
                  </a:cxn>
                  <a:cxn ang="0">
                    <a:pos x="61" y="25"/>
                  </a:cxn>
                  <a:cxn ang="0">
                    <a:pos x="60" y="25"/>
                  </a:cxn>
                  <a:cxn ang="0">
                    <a:pos x="59" y="23"/>
                  </a:cxn>
                  <a:cxn ang="0">
                    <a:pos x="58" y="18"/>
                  </a:cxn>
                  <a:cxn ang="0">
                    <a:pos x="53" y="10"/>
                  </a:cxn>
                  <a:cxn ang="0">
                    <a:pos x="31" y="0"/>
                  </a:cxn>
                  <a:cxn ang="0">
                    <a:pos x="9" y="10"/>
                  </a:cxn>
                  <a:cxn ang="0">
                    <a:pos x="4" y="18"/>
                  </a:cxn>
                  <a:cxn ang="0">
                    <a:pos x="3" y="23"/>
                  </a:cxn>
                  <a:cxn ang="0">
                    <a:pos x="3" y="25"/>
                  </a:cxn>
                  <a:cxn ang="0">
                    <a:pos x="1" y="25"/>
                  </a:cxn>
                  <a:cxn ang="0">
                    <a:pos x="0" y="30"/>
                  </a:cxn>
                  <a:cxn ang="0">
                    <a:pos x="0" y="34"/>
                  </a:cxn>
                  <a:cxn ang="0">
                    <a:pos x="1" y="39"/>
                  </a:cxn>
                  <a:cxn ang="0">
                    <a:pos x="4" y="30"/>
                  </a:cxn>
                  <a:cxn ang="0">
                    <a:pos x="12" y="35"/>
                  </a:cxn>
                  <a:cxn ang="0">
                    <a:pos x="31" y="29"/>
                  </a:cxn>
                  <a:cxn ang="0">
                    <a:pos x="46" y="22"/>
                  </a:cxn>
                  <a:cxn ang="0">
                    <a:pos x="52" y="34"/>
                  </a:cxn>
                  <a:cxn ang="0">
                    <a:pos x="59" y="30"/>
                  </a:cxn>
                  <a:cxn ang="0">
                    <a:pos x="60" y="36"/>
                  </a:cxn>
                  <a:cxn ang="0">
                    <a:pos x="59" y="40"/>
                  </a:cxn>
                  <a:cxn ang="0">
                    <a:pos x="53" y="48"/>
                  </a:cxn>
                  <a:cxn ang="0">
                    <a:pos x="54" y="52"/>
                  </a:cxn>
                  <a:cxn ang="0">
                    <a:pos x="48" y="61"/>
                  </a:cxn>
                  <a:cxn ang="0">
                    <a:pos x="31" y="73"/>
                  </a:cxn>
                  <a:cxn ang="0">
                    <a:pos x="14" y="61"/>
                  </a:cxn>
                  <a:cxn ang="0">
                    <a:pos x="9" y="52"/>
                  </a:cxn>
                  <a:cxn ang="0">
                    <a:pos x="9" y="48"/>
                  </a:cxn>
                  <a:cxn ang="0">
                    <a:pos x="3" y="40"/>
                  </a:cxn>
                  <a:cxn ang="0">
                    <a:pos x="3" y="36"/>
                  </a:cxn>
                  <a:cxn ang="0">
                    <a:pos x="4" y="30"/>
                  </a:cxn>
                </a:cxnLst>
                <a:rect l="0" t="0" r="r" b="b"/>
                <a:pathLst>
                  <a:path w="63" h="77">
                    <a:moveTo>
                      <a:pt x="1" y="39"/>
                    </a:moveTo>
                    <a:cubicBezTo>
                      <a:pt x="1" y="41"/>
                      <a:pt x="2" y="44"/>
                      <a:pt x="3" y="46"/>
                    </a:cubicBezTo>
                    <a:cubicBezTo>
                      <a:pt x="3" y="47"/>
                      <a:pt x="5" y="51"/>
                      <a:pt x="6" y="51"/>
                    </a:cubicBezTo>
                    <a:cubicBezTo>
                      <a:pt x="7" y="51"/>
                      <a:pt x="6" y="51"/>
                      <a:pt x="7" y="53"/>
                    </a:cubicBezTo>
                    <a:cubicBezTo>
                      <a:pt x="8" y="57"/>
                      <a:pt x="11" y="61"/>
                      <a:pt x="13" y="64"/>
                    </a:cubicBezTo>
                    <a:cubicBezTo>
                      <a:pt x="14" y="65"/>
                      <a:pt x="15" y="66"/>
                      <a:pt x="15" y="67"/>
                    </a:cubicBezTo>
                    <a:cubicBezTo>
                      <a:pt x="20" y="72"/>
                      <a:pt x="25" y="76"/>
                      <a:pt x="31" y="77"/>
                    </a:cubicBezTo>
                    <a:cubicBezTo>
                      <a:pt x="38" y="76"/>
                      <a:pt x="43" y="72"/>
                      <a:pt x="47" y="67"/>
                    </a:cubicBezTo>
                    <a:cubicBezTo>
                      <a:pt x="48" y="66"/>
                      <a:pt x="49" y="65"/>
                      <a:pt x="50" y="64"/>
                    </a:cubicBezTo>
                    <a:cubicBezTo>
                      <a:pt x="52" y="61"/>
                      <a:pt x="55" y="57"/>
                      <a:pt x="56" y="53"/>
                    </a:cubicBezTo>
                    <a:cubicBezTo>
                      <a:pt x="57" y="51"/>
                      <a:pt x="56" y="51"/>
                      <a:pt x="57" y="51"/>
                    </a:cubicBezTo>
                    <a:cubicBezTo>
                      <a:pt x="58" y="51"/>
                      <a:pt x="59" y="47"/>
                      <a:pt x="60" y="46"/>
                    </a:cubicBezTo>
                    <a:cubicBezTo>
                      <a:pt x="61" y="44"/>
                      <a:pt x="62" y="41"/>
                      <a:pt x="62" y="39"/>
                    </a:cubicBezTo>
                    <a:cubicBezTo>
                      <a:pt x="62" y="37"/>
                      <a:pt x="63" y="36"/>
                      <a:pt x="63" y="34"/>
                    </a:cubicBezTo>
                    <a:cubicBezTo>
                      <a:pt x="63" y="33"/>
                      <a:pt x="63" y="32"/>
                      <a:pt x="63" y="30"/>
                    </a:cubicBezTo>
                    <a:cubicBezTo>
                      <a:pt x="63" y="29"/>
                      <a:pt x="62" y="27"/>
                      <a:pt x="61" y="25"/>
                    </a:cubicBezTo>
                    <a:cubicBezTo>
                      <a:pt x="61" y="25"/>
                      <a:pt x="60" y="25"/>
                      <a:pt x="60" y="25"/>
                    </a:cubicBezTo>
                    <a:cubicBezTo>
                      <a:pt x="59" y="25"/>
                      <a:pt x="60" y="24"/>
                      <a:pt x="59" y="23"/>
                    </a:cubicBezTo>
                    <a:cubicBezTo>
                      <a:pt x="59" y="21"/>
                      <a:pt x="59" y="19"/>
                      <a:pt x="58" y="18"/>
                    </a:cubicBezTo>
                    <a:cubicBezTo>
                      <a:pt x="57" y="15"/>
                      <a:pt x="55" y="12"/>
                      <a:pt x="53" y="10"/>
                    </a:cubicBezTo>
                    <a:cubicBezTo>
                      <a:pt x="48" y="4"/>
                      <a:pt x="40" y="1"/>
                      <a:pt x="31" y="0"/>
                    </a:cubicBezTo>
                    <a:cubicBezTo>
                      <a:pt x="23" y="1"/>
                      <a:pt x="15" y="4"/>
                      <a:pt x="9" y="10"/>
                    </a:cubicBezTo>
                    <a:cubicBezTo>
                      <a:pt x="7" y="12"/>
                      <a:pt x="6" y="15"/>
                      <a:pt x="4" y="18"/>
                    </a:cubicBezTo>
                    <a:cubicBezTo>
                      <a:pt x="4" y="19"/>
                      <a:pt x="3" y="21"/>
                      <a:pt x="3" y="23"/>
                    </a:cubicBezTo>
                    <a:cubicBezTo>
                      <a:pt x="3" y="24"/>
                      <a:pt x="4" y="25"/>
                      <a:pt x="3" y="25"/>
                    </a:cubicBezTo>
                    <a:cubicBezTo>
                      <a:pt x="2" y="25"/>
                      <a:pt x="2" y="25"/>
                      <a:pt x="1" y="25"/>
                    </a:cubicBezTo>
                    <a:cubicBezTo>
                      <a:pt x="0" y="27"/>
                      <a:pt x="0" y="29"/>
                      <a:pt x="0" y="30"/>
                    </a:cubicBezTo>
                    <a:cubicBezTo>
                      <a:pt x="0" y="32"/>
                      <a:pt x="0" y="33"/>
                      <a:pt x="0" y="34"/>
                    </a:cubicBezTo>
                    <a:cubicBezTo>
                      <a:pt x="0" y="36"/>
                      <a:pt x="0" y="37"/>
                      <a:pt x="1" y="39"/>
                    </a:cubicBezTo>
                    <a:close/>
                    <a:moveTo>
                      <a:pt x="4" y="30"/>
                    </a:moveTo>
                    <a:cubicBezTo>
                      <a:pt x="5" y="27"/>
                      <a:pt x="10" y="32"/>
                      <a:pt x="12" y="35"/>
                    </a:cubicBezTo>
                    <a:cubicBezTo>
                      <a:pt x="12" y="35"/>
                      <a:pt x="27" y="30"/>
                      <a:pt x="31" y="29"/>
                    </a:cubicBezTo>
                    <a:cubicBezTo>
                      <a:pt x="35" y="28"/>
                      <a:pt x="46" y="22"/>
                      <a:pt x="46" y="22"/>
                    </a:cubicBezTo>
                    <a:cubicBezTo>
                      <a:pt x="46" y="22"/>
                      <a:pt x="52" y="34"/>
                      <a:pt x="52" y="34"/>
                    </a:cubicBezTo>
                    <a:cubicBezTo>
                      <a:pt x="53" y="34"/>
                      <a:pt x="56" y="27"/>
                      <a:pt x="59" y="30"/>
                    </a:cubicBezTo>
                    <a:cubicBezTo>
                      <a:pt x="61" y="31"/>
                      <a:pt x="60" y="34"/>
                      <a:pt x="60" y="36"/>
                    </a:cubicBezTo>
                    <a:cubicBezTo>
                      <a:pt x="60" y="37"/>
                      <a:pt x="60" y="39"/>
                      <a:pt x="59" y="40"/>
                    </a:cubicBezTo>
                    <a:cubicBezTo>
                      <a:pt x="59" y="43"/>
                      <a:pt x="55" y="48"/>
                      <a:pt x="53" y="48"/>
                    </a:cubicBezTo>
                    <a:cubicBezTo>
                      <a:pt x="53" y="49"/>
                      <a:pt x="54" y="51"/>
                      <a:pt x="54" y="52"/>
                    </a:cubicBezTo>
                    <a:cubicBezTo>
                      <a:pt x="54" y="55"/>
                      <a:pt x="50" y="58"/>
                      <a:pt x="48" y="61"/>
                    </a:cubicBezTo>
                    <a:cubicBezTo>
                      <a:pt x="44" y="66"/>
                      <a:pt x="39" y="72"/>
                      <a:pt x="31" y="73"/>
                    </a:cubicBezTo>
                    <a:cubicBezTo>
                      <a:pt x="24" y="72"/>
                      <a:pt x="19" y="66"/>
                      <a:pt x="14" y="61"/>
                    </a:cubicBezTo>
                    <a:cubicBezTo>
                      <a:pt x="12" y="58"/>
                      <a:pt x="9" y="55"/>
                      <a:pt x="9" y="52"/>
                    </a:cubicBezTo>
                    <a:cubicBezTo>
                      <a:pt x="9" y="51"/>
                      <a:pt x="10" y="49"/>
                      <a:pt x="9" y="48"/>
                    </a:cubicBezTo>
                    <a:cubicBezTo>
                      <a:pt x="8" y="48"/>
                      <a:pt x="4" y="43"/>
                      <a:pt x="3" y="40"/>
                    </a:cubicBezTo>
                    <a:cubicBezTo>
                      <a:pt x="3" y="39"/>
                      <a:pt x="3" y="37"/>
                      <a:pt x="3" y="36"/>
                    </a:cubicBezTo>
                    <a:cubicBezTo>
                      <a:pt x="3" y="34"/>
                      <a:pt x="3" y="32"/>
                      <a:pt x="4" y="30"/>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sp>
            <p:nvSpPr>
              <p:cNvPr id="62" name="Freeform 112">
                <a:extLst>
                  <a:ext uri="{FF2B5EF4-FFF2-40B4-BE49-F238E27FC236}">
                    <a16:creationId xmlns:a16="http://schemas.microsoft.com/office/drawing/2014/main" xmlns="" id="{7E9BD2DA-93D7-49FE-88EF-AE09C054831A}"/>
                  </a:ext>
                </a:extLst>
              </p:cNvPr>
              <p:cNvSpPr>
                <a:spLocks/>
              </p:cNvSpPr>
              <p:nvPr/>
            </p:nvSpPr>
            <p:spPr bwMode="auto">
              <a:xfrm>
                <a:off x="783" y="3395"/>
                <a:ext cx="278" cy="139"/>
              </a:xfrm>
              <a:custGeom>
                <a:avLst/>
                <a:gdLst/>
                <a:ahLst/>
                <a:cxnLst>
                  <a:cxn ang="0">
                    <a:pos x="91" y="7"/>
                  </a:cxn>
                  <a:cxn ang="0">
                    <a:pos x="83" y="4"/>
                  </a:cxn>
                  <a:cxn ang="0">
                    <a:pos x="76" y="0"/>
                  </a:cxn>
                  <a:cxn ang="0">
                    <a:pos x="76" y="0"/>
                  </a:cxn>
                  <a:cxn ang="0">
                    <a:pos x="72" y="0"/>
                  </a:cxn>
                  <a:cxn ang="0">
                    <a:pos x="70" y="2"/>
                  </a:cxn>
                  <a:cxn ang="0">
                    <a:pos x="54" y="12"/>
                  </a:cxn>
                  <a:cxn ang="0">
                    <a:pos x="38" y="2"/>
                  </a:cxn>
                  <a:cxn ang="0">
                    <a:pos x="36" y="0"/>
                  </a:cxn>
                  <a:cxn ang="0">
                    <a:pos x="32" y="0"/>
                  </a:cxn>
                  <a:cxn ang="0">
                    <a:pos x="17" y="7"/>
                  </a:cxn>
                  <a:cxn ang="0">
                    <a:pos x="0" y="20"/>
                  </a:cxn>
                  <a:cxn ang="0">
                    <a:pos x="2" y="20"/>
                  </a:cxn>
                  <a:cxn ang="0">
                    <a:pos x="29" y="54"/>
                  </a:cxn>
                  <a:cxn ang="0">
                    <a:pos x="26" y="55"/>
                  </a:cxn>
                  <a:cxn ang="0">
                    <a:pos x="54" y="59"/>
                  </a:cxn>
                  <a:cxn ang="0">
                    <a:pos x="118" y="39"/>
                  </a:cxn>
                  <a:cxn ang="0">
                    <a:pos x="91" y="7"/>
                  </a:cxn>
                </a:cxnLst>
                <a:rect l="0" t="0" r="r" b="b"/>
                <a:pathLst>
                  <a:path w="118" h="59">
                    <a:moveTo>
                      <a:pt x="91" y="7"/>
                    </a:moveTo>
                    <a:cubicBezTo>
                      <a:pt x="89" y="6"/>
                      <a:pt x="86" y="5"/>
                      <a:pt x="83" y="4"/>
                    </a:cubicBezTo>
                    <a:cubicBezTo>
                      <a:pt x="81" y="3"/>
                      <a:pt x="79" y="2"/>
                      <a:pt x="76" y="0"/>
                    </a:cubicBezTo>
                    <a:cubicBezTo>
                      <a:pt x="76" y="0"/>
                      <a:pt x="76" y="0"/>
                      <a:pt x="76" y="0"/>
                    </a:cubicBezTo>
                    <a:cubicBezTo>
                      <a:pt x="72" y="0"/>
                      <a:pt x="72" y="0"/>
                      <a:pt x="72" y="0"/>
                    </a:cubicBezTo>
                    <a:cubicBezTo>
                      <a:pt x="72" y="1"/>
                      <a:pt x="71" y="1"/>
                      <a:pt x="70" y="2"/>
                    </a:cubicBezTo>
                    <a:cubicBezTo>
                      <a:pt x="66" y="7"/>
                      <a:pt x="61" y="12"/>
                      <a:pt x="54" y="12"/>
                    </a:cubicBezTo>
                    <a:cubicBezTo>
                      <a:pt x="48" y="12"/>
                      <a:pt x="43" y="7"/>
                      <a:pt x="38" y="2"/>
                    </a:cubicBezTo>
                    <a:cubicBezTo>
                      <a:pt x="38" y="1"/>
                      <a:pt x="37" y="1"/>
                      <a:pt x="36" y="0"/>
                    </a:cubicBezTo>
                    <a:cubicBezTo>
                      <a:pt x="32" y="0"/>
                      <a:pt x="32" y="0"/>
                      <a:pt x="32" y="0"/>
                    </a:cubicBezTo>
                    <a:cubicBezTo>
                      <a:pt x="26" y="4"/>
                      <a:pt x="22" y="6"/>
                      <a:pt x="17" y="7"/>
                    </a:cubicBezTo>
                    <a:cubicBezTo>
                      <a:pt x="11" y="8"/>
                      <a:pt x="4" y="13"/>
                      <a:pt x="0" y="20"/>
                    </a:cubicBezTo>
                    <a:cubicBezTo>
                      <a:pt x="1" y="20"/>
                      <a:pt x="1" y="20"/>
                      <a:pt x="2" y="20"/>
                    </a:cubicBezTo>
                    <a:cubicBezTo>
                      <a:pt x="15" y="23"/>
                      <a:pt x="27" y="39"/>
                      <a:pt x="29" y="54"/>
                    </a:cubicBezTo>
                    <a:cubicBezTo>
                      <a:pt x="28" y="54"/>
                      <a:pt x="27" y="55"/>
                      <a:pt x="26" y="55"/>
                    </a:cubicBezTo>
                    <a:cubicBezTo>
                      <a:pt x="35" y="57"/>
                      <a:pt x="45" y="59"/>
                      <a:pt x="54" y="59"/>
                    </a:cubicBezTo>
                    <a:cubicBezTo>
                      <a:pt x="78" y="59"/>
                      <a:pt x="100" y="51"/>
                      <a:pt x="118" y="39"/>
                    </a:cubicBezTo>
                    <a:cubicBezTo>
                      <a:pt x="116" y="25"/>
                      <a:pt x="104" y="9"/>
                      <a:pt x="91" y="7"/>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sp>
            <p:nvSpPr>
              <p:cNvPr id="63" name="Freeform 113">
                <a:extLst>
                  <a:ext uri="{FF2B5EF4-FFF2-40B4-BE49-F238E27FC236}">
                    <a16:creationId xmlns:a16="http://schemas.microsoft.com/office/drawing/2014/main" xmlns="" id="{98EAB3E1-5F52-4D45-8889-4DE04AB0D2B9}"/>
                  </a:ext>
                </a:extLst>
              </p:cNvPr>
              <p:cNvSpPr>
                <a:spLocks/>
              </p:cNvSpPr>
              <p:nvPr/>
            </p:nvSpPr>
            <p:spPr bwMode="auto">
              <a:xfrm>
                <a:off x="304" y="3402"/>
                <a:ext cx="262" cy="132"/>
              </a:xfrm>
              <a:custGeom>
                <a:avLst/>
                <a:gdLst/>
                <a:ahLst/>
                <a:cxnLst>
                  <a:cxn ang="0">
                    <a:pos x="111" y="19"/>
                  </a:cxn>
                  <a:cxn ang="0">
                    <a:pos x="94" y="7"/>
                  </a:cxn>
                  <a:cxn ang="0">
                    <a:pos x="87" y="4"/>
                  </a:cxn>
                  <a:cxn ang="0">
                    <a:pos x="80" y="0"/>
                  </a:cxn>
                  <a:cxn ang="0">
                    <a:pos x="80" y="0"/>
                  </a:cxn>
                  <a:cxn ang="0">
                    <a:pos x="77" y="0"/>
                  </a:cxn>
                  <a:cxn ang="0">
                    <a:pos x="75" y="2"/>
                  </a:cxn>
                  <a:cxn ang="0">
                    <a:pos x="59" y="11"/>
                  </a:cxn>
                  <a:cxn ang="0">
                    <a:pos x="44" y="2"/>
                  </a:cxn>
                  <a:cxn ang="0">
                    <a:pos x="42" y="0"/>
                  </a:cxn>
                  <a:cxn ang="0">
                    <a:pos x="39" y="0"/>
                  </a:cxn>
                  <a:cxn ang="0">
                    <a:pos x="24" y="7"/>
                  </a:cxn>
                  <a:cxn ang="0">
                    <a:pos x="0" y="37"/>
                  </a:cxn>
                  <a:cxn ang="0">
                    <a:pos x="59" y="56"/>
                  </a:cxn>
                  <a:cxn ang="0">
                    <a:pos x="90" y="51"/>
                  </a:cxn>
                  <a:cxn ang="0">
                    <a:pos x="88" y="51"/>
                  </a:cxn>
                  <a:cxn ang="0">
                    <a:pos x="111" y="19"/>
                  </a:cxn>
                </a:cxnLst>
                <a:rect l="0" t="0" r="r" b="b"/>
                <a:pathLst>
                  <a:path w="111" h="56">
                    <a:moveTo>
                      <a:pt x="111" y="19"/>
                    </a:moveTo>
                    <a:cubicBezTo>
                      <a:pt x="107" y="13"/>
                      <a:pt x="101" y="8"/>
                      <a:pt x="94" y="7"/>
                    </a:cubicBezTo>
                    <a:cubicBezTo>
                      <a:pt x="92" y="6"/>
                      <a:pt x="90" y="5"/>
                      <a:pt x="87" y="4"/>
                    </a:cubicBezTo>
                    <a:cubicBezTo>
                      <a:pt x="85" y="3"/>
                      <a:pt x="83" y="2"/>
                      <a:pt x="80" y="0"/>
                    </a:cubicBezTo>
                    <a:cubicBezTo>
                      <a:pt x="80" y="0"/>
                      <a:pt x="80" y="0"/>
                      <a:pt x="80" y="0"/>
                    </a:cubicBezTo>
                    <a:cubicBezTo>
                      <a:pt x="77" y="0"/>
                      <a:pt x="77" y="0"/>
                      <a:pt x="77" y="0"/>
                    </a:cubicBezTo>
                    <a:cubicBezTo>
                      <a:pt x="76" y="1"/>
                      <a:pt x="75" y="2"/>
                      <a:pt x="75" y="2"/>
                    </a:cubicBezTo>
                    <a:cubicBezTo>
                      <a:pt x="71" y="7"/>
                      <a:pt x="66" y="11"/>
                      <a:pt x="59" y="11"/>
                    </a:cubicBezTo>
                    <a:cubicBezTo>
                      <a:pt x="53" y="11"/>
                      <a:pt x="48" y="7"/>
                      <a:pt x="44" y="2"/>
                    </a:cubicBezTo>
                    <a:cubicBezTo>
                      <a:pt x="44" y="2"/>
                      <a:pt x="43" y="1"/>
                      <a:pt x="42" y="0"/>
                    </a:cubicBezTo>
                    <a:cubicBezTo>
                      <a:pt x="39" y="0"/>
                      <a:pt x="39" y="0"/>
                      <a:pt x="39" y="0"/>
                    </a:cubicBezTo>
                    <a:cubicBezTo>
                      <a:pt x="33" y="4"/>
                      <a:pt x="29" y="6"/>
                      <a:pt x="24" y="7"/>
                    </a:cubicBezTo>
                    <a:cubicBezTo>
                      <a:pt x="13" y="9"/>
                      <a:pt x="2" y="24"/>
                      <a:pt x="0" y="37"/>
                    </a:cubicBezTo>
                    <a:cubicBezTo>
                      <a:pt x="16" y="49"/>
                      <a:pt x="37" y="56"/>
                      <a:pt x="59" y="56"/>
                    </a:cubicBezTo>
                    <a:cubicBezTo>
                      <a:pt x="70" y="56"/>
                      <a:pt x="80" y="54"/>
                      <a:pt x="90" y="51"/>
                    </a:cubicBezTo>
                    <a:cubicBezTo>
                      <a:pt x="89" y="51"/>
                      <a:pt x="89" y="51"/>
                      <a:pt x="88" y="51"/>
                    </a:cubicBezTo>
                    <a:cubicBezTo>
                      <a:pt x="90" y="38"/>
                      <a:pt x="100" y="23"/>
                      <a:pt x="111" y="19"/>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sp>
            <p:nvSpPr>
              <p:cNvPr id="64" name="Freeform 114">
                <a:extLst>
                  <a:ext uri="{FF2B5EF4-FFF2-40B4-BE49-F238E27FC236}">
                    <a16:creationId xmlns:a16="http://schemas.microsoft.com/office/drawing/2014/main" xmlns="" id="{FA3BF3EA-3D73-40AE-8588-EAE26375FA46}"/>
                  </a:ext>
                </a:extLst>
              </p:cNvPr>
              <p:cNvSpPr>
                <a:spLocks noEditPoints="1"/>
              </p:cNvSpPr>
              <p:nvPr/>
            </p:nvSpPr>
            <p:spPr bwMode="auto">
              <a:xfrm>
                <a:off x="360" y="3220"/>
                <a:ext cx="168" cy="191"/>
              </a:xfrm>
              <a:custGeom>
                <a:avLst/>
                <a:gdLst/>
                <a:ahLst/>
                <a:cxnLst>
                  <a:cxn ang="0">
                    <a:pos x="7" y="79"/>
                  </a:cxn>
                  <a:cxn ang="0">
                    <a:pos x="20" y="75"/>
                  </a:cxn>
                  <a:cxn ang="0">
                    <a:pos x="20" y="75"/>
                  </a:cxn>
                  <a:cxn ang="0">
                    <a:pos x="21" y="65"/>
                  </a:cxn>
                  <a:cxn ang="0">
                    <a:pos x="21" y="64"/>
                  </a:cxn>
                  <a:cxn ang="0">
                    <a:pos x="35" y="73"/>
                  </a:cxn>
                  <a:cxn ang="0">
                    <a:pos x="50" y="64"/>
                  </a:cxn>
                  <a:cxn ang="0">
                    <a:pos x="50" y="65"/>
                  </a:cxn>
                  <a:cxn ang="0">
                    <a:pos x="51" y="75"/>
                  </a:cxn>
                  <a:cxn ang="0">
                    <a:pos x="51" y="75"/>
                  </a:cxn>
                  <a:cxn ang="0">
                    <a:pos x="64" y="79"/>
                  </a:cxn>
                  <a:cxn ang="0">
                    <a:pos x="71" y="81"/>
                  </a:cxn>
                  <a:cxn ang="0">
                    <a:pos x="69" y="55"/>
                  </a:cxn>
                  <a:cxn ang="0">
                    <a:pos x="65" y="23"/>
                  </a:cxn>
                  <a:cxn ang="0">
                    <a:pos x="56" y="10"/>
                  </a:cxn>
                  <a:cxn ang="0">
                    <a:pos x="35" y="0"/>
                  </a:cxn>
                  <a:cxn ang="0">
                    <a:pos x="15" y="10"/>
                  </a:cxn>
                  <a:cxn ang="0">
                    <a:pos x="6" y="23"/>
                  </a:cxn>
                  <a:cxn ang="0">
                    <a:pos x="2" y="55"/>
                  </a:cxn>
                  <a:cxn ang="0">
                    <a:pos x="0" y="81"/>
                  </a:cxn>
                  <a:cxn ang="0">
                    <a:pos x="7" y="79"/>
                  </a:cxn>
                  <a:cxn ang="0">
                    <a:pos x="14" y="37"/>
                  </a:cxn>
                  <a:cxn ang="0">
                    <a:pos x="35" y="18"/>
                  </a:cxn>
                  <a:cxn ang="0">
                    <a:pos x="57" y="37"/>
                  </a:cxn>
                  <a:cxn ang="0">
                    <a:pos x="58" y="41"/>
                  </a:cxn>
                  <a:cxn ang="0">
                    <a:pos x="57" y="49"/>
                  </a:cxn>
                  <a:cxn ang="0">
                    <a:pos x="52" y="58"/>
                  </a:cxn>
                  <a:cxn ang="0">
                    <a:pos x="35" y="70"/>
                  </a:cxn>
                  <a:cxn ang="0">
                    <a:pos x="19" y="58"/>
                  </a:cxn>
                  <a:cxn ang="0">
                    <a:pos x="14" y="49"/>
                  </a:cxn>
                  <a:cxn ang="0">
                    <a:pos x="13" y="41"/>
                  </a:cxn>
                  <a:cxn ang="0">
                    <a:pos x="14" y="37"/>
                  </a:cxn>
                </a:cxnLst>
                <a:rect l="0" t="0" r="r" b="b"/>
                <a:pathLst>
                  <a:path w="71" h="81">
                    <a:moveTo>
                      <a:pt x="7" y="79"/>
                    </a:moveTo>
                    <a:cubicBezTo>
                      <a:pt x="9" y="78"/>
                      <a:pt x="14" y="72"/>
                      <a:pt x="20" y="75"/>
                    </a:cubicBezTo>
                    <a:cubicBezTo>
                      <a:pt x="20" y="75"/>
                      <a:pt x="20" y="76"/>
                      <a:pt x="20" y="75"/>
                    </a:cubicBezTo>
                    <a:cubicBezTo>
                      <a:pt x="21" y="75"/>
                      <a:pt x="21" y="71"/>
                      <a:pt x="21" y="65"/>
                    </a:cubicBezTo>
                    <a:cubicBezTo>
                      <a:pt x="21" y="65"/>
                      <a:pt x="21" y="65"/>
                      <a:pt x="21" y="64"/>
                    </a:cubicBezTo>
                    <a:cubicBezTo>
                      <a:pt x="25" y="68"/>
                      <a:pt x="30" y="72"/>
                      <a:pt x="35" y="73"/>
                    </a:cubicBezTo>
                    <a:cubicBezTo>
                      <a:pt x="41" y="72"/>
                      <a:pt x="46" y="68"/>
                      <a:pt x="50" y="64"/>
                    </a:cubicBezTo>
                    <a:cubicBezTo>
                      <a:pt x="50" y="65"/>
                      <a:pt x="50" y="65"/>
                      <a:pt x="50" y="65"/>
                    </a:cubicBezTo>
                    <a:cubicBezTo>
                      <a:pt x="50" y="71"/>
                      <a:pt x="50" y="75"/>
                      <a:pt x="51" y="75"/>
                    </a:cubicBezTo>
                    <a:cubicBezTo>
                      <a:pt x="51" y="76"/>
                      <a:pt x="51" y="75"/>
                      <a:pt x="51" y="75"/>
                    </a:cubicBezTo>
                    <a:cubicBezTo>
                      <a:pt x="57" y="72"/>
                      <a:pt x="62" y="78"/>
                      <a:pt x="64" y="79"/>
                    </a:cubicBezTo>
                    <a:cubicBezTo>
                      <a:pt x="66" y="80"/>
                      <a:pt x="71" y="81"/>
                      <a:pt x="71" y="81"/>
                    </a:cubicBezTo>
                    <a:cubicBezTo>
                      <a:pt x="71" y="81"/>
                      <a:pt x="68" y="64"/>
                      <a:pt x="69" y="55"/>
                    </a:cubicBezTo>
                    <a:cubicBezTo>
                      <a:pt x="70" y="46"/>
                      <a:pt x="70" y="37"/>
                      <a:pt x="65" y="23"/>
                    </a:cubicBezTo>
                    <a:cubicBezTo>
                      <a:pt x="63" y="19"/>
                      <a:pt x="58" y="12"/>
                      <a:pt x="56" y="10"/>
                    </a:cubicBezTo>
                    <a:cubicBezTo>
                      <a:pt x="50" y="4"/>
                      <a:pt x="43" y="1"/>
                      <a:pt x="35" y="0"/>
                    </a:cubicBezTo>
                    <a:cubicBezTo>
                      <a:pt x="28" y="1"/>
                      <a:pt x="20" y="4"/>
                      <a:pt x="15" y="10"/>
                    </a:cubicBezTo>
                    <a:cubicBezTo>
                      <a:pt x="13" y="12"/>
                      <a:pt x="8" y="19"/>
                      <a:pt x="6" y="23"/>
                    </a:cubicBezTo>
                    <a:cubicBezTo>
                      <a:pt x="1" y="37"/>
                      <a:pt x="1" y="46"/>
                      <a:pt x="2" y="55"/>
                    </a:cubicBezTo>
                    <a:cubicBezTo>
                      <a:pt x="3" y="64"/>
                      <a:pt x="0" y="81"/>
                      <a:pt x="0" y="81"/>
                    </a:cubicBezTo>
                    <a:cubicBezTo>
                      <a:pt x="0" y="81"/>
                      <a:pt x="5" y="80"/>
                      <a:pt x="7" y="79"/>
                    </a:cubicBezTo>
                    <a:close/>
                    <a:moveTo>
                      <a:pt x="14" y="37"/>
                    </a:moveTo>
                    <a:cubicBezTo>
                      <a:pt x="17" y="32"/>
                      <a:pt x="31" y="29"/>
                      <a:pt x="35" y="18"/>
                    </a:cubicBezTo>
                    <a:cubicBezTo>
                      <a:pt x="40" y="29"/>
                      <a:pt x="54" y="32"/>
                      <a:pt x="57" y="37"/>
                    </a:cubicBezTo>
                    <a:cubicBezTo>
                      <a:pt x="58" y="38"/>
                      <a:pt x="58" y="41"/>
                      <a:pt x="58" y="41"/>
                    </a:cubicBezTo>
                    <a:cubicBezTo>
                      <a:pt x="58" y="44"/>
                      <a:pt x="57" y="48"/>
                      <a:pt x="57" y="49"/>
                    </a:cubicBezTo>
                    <a:cubicBezTo>
                      <a:pt x="56" y="52"/>
                      <a:pt x="53" y="56"/>
                      <a:pt x="52" y="58"/>
                    </a:cubicBezTo>
                    <a:cubicBezTo>
                      <a:pt x="48" y="63"/>
                      <a:pt x="42" y="70"/>
                      <a:pt x="35" y="70"/>
                    </a:cubicBezTo>
                    <a:cubicBezTo>
                      <a:pt x="29" y="70"/>
                      <a:pt x="23" y="63"/>
                      <a:pt x="19" y="58"/>
                    </a:cubicBezTo>
                    <a:cubicBezTo>
                      <a:pt x="18" y="56"/>
                      <a:pt x="15" y="52"/>
                      <a:pt x="14" y="49"/>
                    </a:cubicBezTo>
                    <a:cubicBezTo>
                      <a:pt x="14" y="48"/>
                      <a:pt x="13" y="44"/>
                      <a:pt x="13" y="41"/>
                    </a:cubicBezTo>
                    <a:cubicBezTo>
                      <a:pt x="13" y="41"/>
                      <a:pt x="13" y="38"/>
                      <a:pt x="14" y="37"/>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sp>
            <p:nvSpPr>
              <p:cNvPr id="65" name="Freeform 115">
                <a:extLst>
                  <a:ext uri="{FF2B5EF4-FFF2-40B4-BE49-F238E27FC236}">
                    <a16:creationId xmlns:a16="http://schemas.microsoft.com/office/drawing/2014/main" xmlns="" id="{4D32D357-D02C-4DF6-97FF-00A486AC0AA8}"/>
                  </a:ext>
                </a:extLst>
              </p:cNvPr>
              <p:cNvSpPr>
                <a:spLocks/>
              </p:cNvSpPr>
              <p:nvPr/>
            </p:nvSpPr>
            <p:spPr bwMode="auto">
              <a:xfrm>
                <a:off x="530" y="3437"/>
                <a:ext cx="302" cy="142"/>
              </a:xfrm>
              <a:custGeom>
                <a:avLst/>
                <a:gdLst/>
                <a:ahLst/>
                <a:cxnLst>
                  <a:cxn ang="0">
                    <a:pos x="102" y="8"/>
                  </a:cxn>
                  <a:cxn ang="0">
                    <a:pos x="99" y="7"/>
                  </a:cxn>
                  <a:cxn ang="0">
                    <a:pos x="93" y="5"/>
                  </a:cxn>
                  <a:cxn ang="0">
                    <a:pos x="86" y="0"/>
                  </a:cxn>
                  <a:cxn ang="0">
                    <a:pos x="79" y="22"/>
                  </a:cxn>
                  <a:cxn ang="0">
                    <a:pos x="71" y="34"/>
                  </a:cxn>
                  <a:cxn ang="0">
                    <a:pos x="67" y="21"/>
                  </a:cxn>
                  <a:cxn ang="0">
                    <a:pos x="75" y="15"/>
                  </a:cxn>
                  <a:cxn ang="0">
                    <a:pos x="64" y="8"/>
                  </a:cxn>
                  <a:cxn ang="0">
                    <a:pos x="53" y="15"/>
                  </a:cxn>
                  <a:cxn ang="0">
                    <a:pos x="61" y="21"/>
                  </a:cxn>
                  <a:cxn ang="0">
                    <a:pos x="57" y="34"/>
                  </a:cxn>
                  <a:cxn ang="0">
                    <a:pos x="42" y="0"/>
                  </a:cxn>
                  <a:cxn ang="0">
                    <a:pos x="27" y="8"/>
                  </a:cxn>
                  <a:cxn ang="0">
                    <a:pos x="23" y="9"/>
                  </a:cxn>
                  <a:cxn ang="0">
                    <a:pos x="0" y="41"/>
                  </a:cxn>
                  <a:cxn ang="0">
                    <a:pos x="1" y="41"/>
                  </a:cxn>
                  <a:cxn ang="0">
                    <a:pos x="64" y="60"/>
                  </a:cxn>
                  <a:cxn ang="0">
                    <a:pos x="126" y="42"/>
                  </a:cxn>
                  <a:cxn ang="0">
                    <a:pos x="128" y="41"/>
                  </a:cxn>
                  <a:cxn ang="0">
                    <a:pos x="102" y="8"/>
                  </a:cxn>
                </a:cxnLst>
                <a:rect l="0" t="0" r="r" b="b"/>
                <a:pathLst>
                  <a:path w="128" h="60">
                    <a:moveTo>
                      <a:pt x="102" y="8"/>
                    </a:moveTo>
                    <a:cubicBezTo>
                      <a:pt x="101" y="7"/>
                      <a:pt x="100" y="7"/>
                      <a:pt x="99" y="7"/>
                    </a:cubicBezTo>
                    <a:cubicBezTo>
                      <a:pt x="97" y="6"/>
                      <a:pt x="95" y="6"/>
                      <a:pt x="93" y="5"/>
                    </a:cubicBezTo>
                    <a:cubicBezTo>
                      <a:pt x="91" y="4"/>
                      <a:pt x="89" y="2"/>
                      <a:pt x="86" y="0"/>
                    </a:cubicBezTo>
                    <a:cubicBezTo>
                      <a:pt x="85" y="6"/>
                      <a:pt x="82" y="15"/>
                      <a:pt x="79" y="22"/>
                    </a:cubicBezTo>
                    <a:cubicBezTo>
                      <a:pt x="76" y="27"/>
                      <a:pt x="74" y="32"/>
                      <a:pt x="71" y="34"/>
                    </a:cubicBezTo>
                    <a:cubicBezTo>
                      <a:pt x="67" y="21"/>
                      <a:pt x="67" y="21"/>
                      <a:pt x="67" y="21"/>
                    </a:cubicBezTo>
                    <a:cubicBezTo>
                      <a:pt x="75" y="15"/>
                      <a:pt x="75" y="15"/>
                      <a:pt x="75" y="15"/>
                    </a:cubicBezTo>
                    <a:cubicBezTo>
                      <a:pt x="64" y="8"/>
                      <a:pt x="64" y="8"/>
                      <a:pt x="64" y="8"/>
                    </a:cubicBezTo>
                    <a:cubicBezTo>
                      <a:pt x="53" y="15"/>
                      <a:pt x="53" y="15"/>
                      <a:pt x="53" y="15"/>
                    </a:cubicBezTo>
                    <a:cubicBezTo>
                      <a:pt x="61" y="21"/>
                      <a:pt x="61" y="21"/>
                      <a:pt x="61" y="21"/>
                    </a:cubicBezTo>
                    <a:cubicBezTo>
                      <a:pt x="57" y="34"/>
                      <a:pt x="57" y="34"/>
                      <a:pt x="57" y="34"/>
                    </a:cubicBezTo>
                    <a:cubicBezTo>
                      <a:pt x="50" y="27"/>
                      <a:pt x="44" y="10"/>
                      <a:pt x="42" y="0"/>
                    </a:cubicBezTo>
                    <a:cubicBezTo>
                      <a:pt x="35" y="5"/>
                      <a:pt x="31" y="7"/>
                      <a:pt x="27" y="8"/>
                    </a:cubicBezTo>
                    <a:cubicBezTo>
                      <a:pt x="25" y="8"/>
                      <a:pt x="24" y="8"/>
                      <a:pt x="23" y="9"/>
                    </a:cubicBezTo>
                    <a:cubicBezTo>
                      <a:pt x="12" y="13"/>
                      <a:pt x="2" y="28"/>
                      <a:pt x="0" y="41"/>
                    </a:cubicBezTo>
                    <a:cubicBezTo>
                      <a:pt x="1" y="41"/>
                      <a:pt x="1" y="41"/>
                      <a:pt x="1" y="41"/>
                    </a:cubicBezTo>
                    <a:cubicBezTo>
                      <a:pt x="19" y="53"/>
                      <a:pt x="40" y="60"/>
                      <a:pt x="64" y="60"/>
                    </a:cubicBezTo>
                    <a:cubicBezTo>
                      <a:pt x="87" y="60"/>
                      <a:pt x="109" y="53"/>
                      <a:pt x="126" y="42"/>
                    </a:cubicBezTo>
                    <a:cubicBezTo>
                      <a:pt x="126" y="42"/>
                      <a:pt x="127" y="41"/>
                      <a:pt x="128" y="41"/>
                    </a:cubicBezTo>
                    <a:cubicBezTo>
                      <a:pt x="126" y="26"/>
                      <a:pt x="114" y="10"/>
                      <a:pt x="102" y="8"/>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sp>
            <p:nvSpPr>
              <p:cNvPr id="66" name="Freeform 116">
                <a:extLst>
                  <a:ext uri="{FF2B5EF4-FFF2-40B4-BE49-F238E27FC236}">
                    <a16:creationId xmlns:a16="http://schemas.microsoft.com/office/drawing/2014/main" xmlns="" id="{A2F9689A-76CA-4FD7-ABEC-D24A8CDECF01}"/>
                  </a:ext>
                </a:extLst>
              </p:cNvPr>
              <p:cNvSpPr>
                <a:spLocks noEditPoints="1"/>
              </p:cNvSpPr>
              <p:nvPr/>
            </p:nvSpPr>
            <p:spPr bwMode="auto">
              <a:xfrm>
                <a:off x="606" y="3256"/>
                <a:ext cx="151" cy="181"/>
              </a:xfrm>
              <a:custGeom>
                <a:avLst/>
                <a:gdLst/>
                <a:ahLst/>
                <a:cxnLst>
                  <a:cxn ang="0">
                    <a:pos x="1" y="39"/>
                  </a:cxn>
                  <a:cxn ang="0">
                    <a:pos x="3" y="46"/>
                  </a:cxn>
                  <a:cxn ang="0">
                    <a:pos x="6" y="51"/>
                  </a:cxn>
                  <a:cxn ang="0">
                    <a:pos x="7" y="54"/>
                  </a:cxn>
                  <a:cxn ang="0">
                    <a:pos x="14" y="65"/>
                  </a:cxn>
                  <a:cxn ang="0">
                    <a:pos x="16" y="68"/>
                  </a:cxn>
                  <a:cxn ang="0">
                    <a:pos x="32" y="77"/>
                  </a:cxn>
                  <a:cxn ang="0">
                    <a:pos x="48" y="68"/>
                  </a:cxn>
                  <a:cxn ang="0">
                    <a:pos x="51" y="65"/>
                  </a:cxn>
                  <a:cxn ang="0">
                    <a:pos x="57" y="54"/>
                  </a:cxn>
                  <a:cxn ang="0">
                    <a:pos x="58" y="51"/>
                  </a:cxn>
                  <a:cxn ang="0">
                    <a:pos x="61" y="46"/>
                  </a:cxn>
                  <a:cxn ang="0">
                    <a:pos x="63" y="39"/>
                  </a:cxn>
                  <a:cxn ang="0">
                    <a:pos x="64" y="34"/>
                  </a:cxn>
                  <a:cxn ang="0">
                    <a:pos x="64" y="31"/>
                  </a:cxn>
                  <a:cxn ang="0">
                    <a:pos x="62" y="26"/>
                  </a:cxn>
                  <a:cxn ang="0">
                    <a:pos x="61" y="25"/>
                  </a:cxn>
                  <a:cxn ang="0">
                    <a:pos x="60" y="23"/>
                  </a:cxn>
                  <a:cxn ang="0">
                    <a:pos x="59" y="18"/>
                  </a:cxn>
                  <a:cxn ang="0">
                    <a:pos x="54" y="10"/>
                  </a:cxn>
                  <a:cxn ang="0">
                    <a:pos x="32" y="0"/>
                  </a:cxn>
                  <a:cxn ang="0">
                    <a:pos x="10" y="10"/>
                  </a:cxn>
                  <a:cxn ang="0">
                    <a:pos x="5" y="18"/>
                  </a:cxn>
                  <a:cxn ang="0">
                    <a:pos x="4" y="23"/>
                  </a:cxn>
                  <a:cxn ang="0">
                    <a:pos x="3" y="25"/>
                  </a:cxn>
                  <a:cxn ang="0">
                    <a:pos x="2" y="26"/>
                  </a:cxn>
                  <a:cxn ang="0">
                    <a:pos x="0" y="31"/>
                  </a:cxn>
                  <a:cxn ang="0">
                    <a:pos x="0" y="34"/>
                  </a:cxn>
                  <a:cxn ang="0">
                    <a:pos x="1" y="39"/>
                  </a:cxn>
                  <a:cxn ang="0">
                    <a:pos x="4" y="30"/>
                  </a:cxn>
                  <a:cxn ang="0">
                    <a:pos x="11" y="32"/>
                  </a:cxn>
                  <a:cxn ang="0">
                    <a:pos x="12" y="29"/>
                  </a:cxn>
                  <a:cxn ang="0">
                    <a:pos x="15" y="24"/>
                  </a:cxn>
                  <a:cxn ang="0">
                    <a:pos x="22" y="24"/>
                  </a:cxn>
                  <a:cxn ang="0">
                    <a:pos x="32" y="28"/>
                  </a:cxn>
                  <a:cxn ang="0">
                    <a:pos x="41" y="24"/>
                  </a:cxn>
                  <a:cxn ang="0">
                    <a:pos x="49" y="24"/>
                  </a:cxn>
                  <a:cxn ang="0">
                    <a:pos x="52" y="29"/>
                  </a:cxn>
                  <a:cxn ang="0">
                    <a:pos x="53" y="32"/>
                  </a:cxn>
                  <a:cxn ang="0">
                    <a:pos x="60" y="30"/>
                  </a:cxn>
                  <a:cxn ang="0">
                    <a:pos x="61" y="36"/>
                  </a:cxn>
                  <a:cxn ang="0">
                    <a:pos x="60" y="40"/>
                  </a:cxn>
                  <a:cxn ang="0">
                    <a:pos x="54" y="49"/>
                  </a:cxn>
                  <a:cxn ang="0">
                    <a:pos x="55" y="52"/>
                  </a:cxn>
                  <a:cxn ang="0">
                    <a:pos x="49" y="61"/>
                  </a:cxn>
                  <a:cxn ang="0">
                    <a:pos x="32" y="73"/>
                  </a:cxn>
                  <a:cxn ang="0">
                    <a:pos x="15" y="61"/>
                  </a:cxn>
                  <a:cxn ang="0">
                    <a:pos x="9" y="52"/>
                  </a:cxn>
                  <a:cxn ang="0">
                    <a:pos x="10" y="49"/>
                  </a:cxn>
                  <a:cxn ang="0">
                    <a:pos x="4" y="40"/>
                  </a:cxn>
                  <a:cxn ang="0">
                    <a:pos x="3" y="36"/>
                  </a:cxn>
                  <a:cxn ang="0">
                    <a:pos x="4" y="30"/>
                  </a:cxn>
                </a:cxnLst>
                <a:rect l="0" t="0" r="r" b="b"/>
                <a:pathLst>
                  <a:path w="64" h="77">
                    <a:moveTo>
                      <a:pt x="1" y="39"/>
                    </a:moveTo>
                    <a:cubicBezTo>
                      <a:pt x="1" y="41"/>
                      <a:pt x="2" y="44"/>
                      <a:pt x="3" y="46"/>
                    </a:cubicBezTo>
                    <a:cubicBezTo>
                      <a:pt x="4" y="48"/>
                      <a:pt x="5" y="51"/>
                      <a:pt x="6" y="51"/>
                    </a:cubicBezTo>
                    <a:cubicBezTo>
                      <a:pt x="7" y="51"/>
                      <a:pt x="6" y="52"/>
                      <a:pt x="7" y="54"/>
                    </a:cubicBezTo>
                    <a:cubicBezTo>
                      <a:pt x="8" y="58"/>
                      <a:pt x="11" y="61"/>
                      <a:pt x="14" y="65"/>
                    </a:cubicBezTo>
                    <a:cubicBezTo>
                      <a:pt x="14" y="66"/>
                      <a:pt x="15" y="67"/>
                      <a:pt x="16" y="68"/>
                    </a:cubicBezTo>
                    <a:cubicBezTo>
                      <a:pt x="20" y="73"/>
                      <a:pt x="25" y="77"/>
                      <a:pt x="32" y="77"/>
                    </a:cubicBezTo>
                    <a:cubicBezTo>
                      <a:pt x="39" y="77"/>
                      <a:pt x="44" y="73"/>
                      <a:pt x="48" y="68"/>
                    </a:cubicBezTo>
                    <a:cubicBezTo>
                      <a:pt x="49" y="67"/>
                      <a:pt x="50" y="66"/>
                      <a:pt x="51" y="65"/>
                    </a:cubicBezTo>
                    <a:cubicBezTo>
                      <a:pt x="53" y="61"/>
                      <a:pt x="56" y="58"/>
                      <a:pt x="57" y="54"/>
                    </a:cubicBezTo>
                    <a:cubicBezTo>
                      <a:pt x="58" y="52"/>
                      <a:pt x="57" y="51"/>
                      <a:pt x="58" y="51"/>
                    </a:cubicBezTo>
                    <a:cubicBezTo>
                      <a:pt x="59" y="51"/>
                      <a:pt x="60" y="48"/>
                      <a:pt x="61" y="46"/>
                    </a:cubicBezTo>
                    <a:cubicBezTo>
                      <a:pt x="62" y="44"/>
                      <a:pt x="63" y="41"/>
                      <a:pt x="63" y="39"/>
                    </a:cubicBezTo>
                    <a:cubicBezTo>
                      <a:pt x="63" y="37"/>
                      <a:pt x="64" y="36"/>
                      <a:pt x="64" y="34"/>
                    </a:cubicBezTo>
                    <a:cubicBezTo>
                      <a:pt x="64" y="33"/>
                      <a:pt x="64" y="32"/>
                      <a:pt x="64" y="31"/>
                    </a:cubicBezTo>
                    <a:cubicBezTo>
                      <a:pt x="64" y="29"/>
                      <a:pt x="63" y="27"/>
                      <a:pt x="62" y="26"/>
                    </a:cubicBezTo>
                    <a:cubicBezTo>
                      <a:pt x="62" y="25"/>
                      <a:pt x="61" y="25"/>
                      <a:pt x="61" y="25"/>
                    </a:cubicBezTo>
                    <a:cubicBezTo>
                      <a:pt x="60" y="25"/>
                      <a:pt x="61" y="24"/>
                      <a:pt x="60" y="23"/>
                    </a:cubicBezTo>
                    <a:cubicBezTo>
                      <a:pt x="60" y="21"/>
                      <a:pt x="60" y="20"/>
                      <a:pt x="59" y="18"/>
                    </a:cubicBezTo>
                    <a:cubicBezTo>
                      <a:pt x="58" y="15"/>
                      <a:pt x="56" y="12"/>
                      <a:pt x="54" y="10"/>
                    </a:cubicBezTo>
                    <a:cubicBezTo>
                      <a:pt x="49" y="4"/>
                      <a:pt x="41" y="1"/>
                      <a:pt x="32" y="0"/>
                    </a:cubicBezTo>
                    <a:cubicBezTo>
                      <a:pt x="24" y="1"/>
                      <a:pt x="16" y="4"/>
                      <a:pt x="10" y="10"/>
                    </a:cubicBezTo>
                    <a:cubicBezTo>
                      <a:pt x="8" y="13"/>
                      <a:pt x="6" y="15"/>
                      <a:pt x="5" y="18"/>
                    </a:cubicBezTo>
                    <a:cubicBezTo>
                      <a:pt x="4" y="20"/>
                      <a:pt x="4" y="21"/>
                      <a:pt x="4" y="23"/>
                    </a:cubicBezTo>
                    <a:cubicBezTo>
                      <a:pt x="4" y="24"/>
                      <a:pt x="4" y="25"/>
                      <a:pt x="3" y="25"/>
                    </a:cubicBezTo>
                    <a:cubicBezTo>
                      <a:pt x="3" y="25"/>
                      <a:pt x="2" y="25"/>
                      <a:pt x="2" y="26"/>
                    </a:cubicBezTo>
                    <a:cubicBezTo>
                      <a:pt x="1" y="27"/>
                      <a:pt x="0" y="29"/>
                      <a:pt x="0" y="31"/>
                    </a:cubicBezTo>
                    <a:cubicBezTo>
                      <a:pt x="0" y="32"/>
                      <a:pt x="0" y="33"/>
                      <a:pt x="0" y="34"/>
                    </a:cubicBezTo>
                    <a:cubicBezTo>
                      <a:pt x="1" y="36"/>
                      <a:pt x="1" y="37"/>
                      <a:pt x="1" y="39"/>
                    </a:cubicBezTo>
                    <a:close/>
                    <a:moveTo>
                      <a:pt x="4" y="30"/>
                    </a:moveTo>
                    <a:cubicBezTo>
                      <a:pt x="6" y="28"/>
                      <a:pt x="10" y="32"/>
                      <a:pt x="11" y="32"/>
                    </a:cubicBezTo>
                    <a:cubicBezTo>
                      <a:pt x="11" y="32"/>
                      <a:pt x="12" y="30"/>
                      <a:pt x="12" y="29"/>
                    </a:cubicBezTo>
                    <a:cubicBezTo>
                      <a:pt x="13" y="27"/>
                      <a:pt x="14" y="25"/>
                      <a:pt x="15" y="24"/>
                    </a:cubicBezTo>
                    <a:cubicBezTo>
                      <a:pt x="17" y="22"/>
                      <a:pt x="20" y="22"/>
                      <a:pt x="22" y="24"/>
                    </a:cubicBezTo>
                    <a:cubicBezTo>
                      <a:pt x="25" y="25"/>
                      <a:pt x="28" y="28"/>
                      <a:pt x="32" y="28"/>
                    </a:cubicBezTo>
                    <a:cubicBezTo>
                      <a:pt x="36" y="28"/>
                      <a:pt x="38" y="26"/>
                      <a:pt x="41" y="24"/>
                    </a:cubicBezTo>
                    <a:cubicBezTo>
                      <a:pt x="44" y="23"/>
                      <a:pt x="47" y="21"/>
                      <a:pt x="49" y="24"/>
                    </a:cubicBezTo>
                    <a:cubicBezTo>
                      <a:pt x="50" y="25"/>
                      <a:pt x="51" y="27"/>
                      <a:pt x="52" y="29"/>
                    </a:cubicBezTo>
                    <a:cubicBezTo>
                      <a:pt x="52" y="30"/>
                      <a:pt x="53" y="32"/>
                      <a:pt x="53" y="32"/>
                    </a:cubicBezTo>
                    <a:cubicBezTo>
                      <a:pt x="54" y="32"/>
                      <a:pt x="58" y="28"/>
                      <a:pt x="60" y="30"/>
                    </a:cubicBezTo>
                    <a:cubicBezTo>
                      <a:pt x="61" y="32"/>
                      <a:pt x="61" y="35"/>
                      <a:pt x="61" y="36"/>
                    </a:cubicBezTo>
                    <a:cubicBezTo>
                      <a:pt x="61" y="38"/>
                      <a:pt x="61" y="39"/>
                      <a:pt x="60" y="40"/>
                    </a:cubicBezTo>
                    <a:cubicBezTo>
                      <a:pt x="60" y="43"/>
                      <a:pt x="56" y="48"/>
                      <a:pt x="54" y="49"/>
                    </a:cubicBezTo>
                    <a:cubicBezTo>
                      <a:pt x="54" y="49"/>
                      <a:pt x="55" y="51"/>
                      <a:pt x="55" y="52"/>
                    </a:cubicBezTo>
                    <a:cubicBezTo>
                      <a:pt x="55" y="55"/>
                      <a:pt x="51" y="59"/>
                      <a:pt x="49" y="61"/>
                    </a:cubicBezTo>
                    <a:cubicBezTo>
                      <a:pt x="45" y="67"/>
                      <a:pt x="40" y="73"/>
                      <a:pt x="32" y="73"/>
                    </a:cubicBezTo>
                    <a:cubicBezTo>
                      <a:pt x="25" y="73"/>
                      <a:pt x="19" y="67"/>
                      <a:pt x="15" y="61"/>
                    </a:cubicBezTo>
                    <a:cubicBezTo>
                      <a:pt x="13" y="59"/>
                      <a:pt x="9" y="55"/>
                      <a:pt x="9" y="52"/>
                    </a:cubicBezTo>
                    <a:cubicBezTo>
                      <a:pt x="9" y="51"/>
                      <a:pt x="10" y="49"/>
                      <a:pt x="10" y="49"/>
                    </a:cubicBezTo>
                    <a:cubicBezTo>
                      <a:pt x="8" y="48"/>
                      <a:pt x="4" y="43"/>
                      <a:pt x="4" y="40"/>
                    </a:cubicBezTo>
                    <a:cubicBezTo>
                      <a:pt x="4" y="39"/>
                      <a:pt x="3" y="38"/>
                      <a:pt x="3" y="36"/>
                    </a:cubicBezTo>
                    <a:cubicBezTo>
                      <a:pt x="3" y="35"/>
                      <a:pt x="3" y="32"/>
                      <a:pt x="4" y="30"/>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grpSp>
        <p:grpSp>
          <p:nvGrpSpPr>
            <p:cNvPr id="35" name="Group 135">
              <a:extLst>
                <a:ext uri="{FF2B5EF4-FFF2-40B4-BE49-F238E27FC236}">
                  <a16:creationId xmlns:a16="http://schemas.microsoft.com/office/drawing/2014/main" xmlns="" id="{4A3C9A6A-98B4-4AC1-93D3-094EAA301825}"/>
                </a:ext>
              </a:extLst>
            </p:cNvPr>
            <p:cNvGrpSpPr>
              <a:grpSpLocks noChangeAspect="1"/>
            </p:cNvGrpSpPr>
            <p:nvPr/>
          </p:nvGrpSpPr>
          <p:grpSpPr bwMode="auto">
            <a:xfrm>
              <a:off x="1056157" y="5875098"/>
              <a:ext cx="187552" cy="158256"/>
              <a:chOff x="2644" y="3216"/>
              <a:chExt cx="459" cy="365"/>
            </a:xfrm>
            <a:solidFill>
              <a:schemeClr val="bg1"/>
            </a:solidFill>
          </p:grpSpPr>
          <p:sp>
            <p:nvSpPr>
              <p:cNvPr id="59" name="Freeform 136">
                <a:extLst>
                  <a:ext uri="{FF2B5EF4-FFF2-40B4-BE49-F238E27FC236}">
                    <a16:creationId xmlns:a16="http://schemas.microsoft.com/office/drawing/2014/main" xmlns="" id="{0494AE5D-1AA3-48A0-99CF-7A8B4EDC46F8}"/>
                  </a:ext>
                </a:extLst>
              </p:cNvPr>
              <p:cNvSpPr>
                <a:spLocks/>
              </p:cNvSpPr>
              <p:nvPr/>
            </p:nvSpPr>
            <p:spPr bwMode="auto">
              <a:xfrm>
                <a:off x="2869" y="3216"/>
                <a:ext cx="234" cy="325"/>
              </a:xfrm>
              <a:custGeom>
                <a:avLst/>
                <a:gdLst/>
                <a:ahLst/>
                <a:cxnLst>
                  <a:cxn ang="0">
                    <a:pos x="99" y="57"/>
                  </a:cxn>
                  <a:cxn ang="0">
                    <a:pos x="99" y="9"/>
                  </a:cxn>
                  <a:cxn ang="0">
                    <a:pos x="99" y="8"/>
                  </a:cxn>
                  <a:cxn ang="0">
                    <a:pos x="97" y="4"/>
                  </a:cxn>
                  <a:cxn ang="0">
                    <a:pos x="97" y="3"/>
                  </a:cxn>
                  <a:cxn ang="0">
                    <a:pos x="97" y="3"/>
                  </a:cxn>
                  <a:cxn ang="0">
                    <a:pos x="97" y="3"/>
                  </a:cxn>
                  <a:cxn ang="0">
                    <a:pos x="96" y="2"/>
                  </a:cxn>
                  <a:cxn ang="0">
                    <a:pos x="91" y="0"/>
                  </a:cxn>
                  <a:cxn ang="0">
                    <a:pos x="91" y="0"/>
                  </a:cxn>
                  <a:cxn ang="0">
                    <a:pos x="42" y="0"/>
                  </a:cxn>
                  <a:cxn ang="0">
                    <a:pos x="41" y="0"/>
                  </a:cxn>
                  <a:cxn ang="0">
                    <a:pos x="41" y="0"/>
                  </a:cxn>
                  <a:cxn ang="0">
                    <a:pos x="8" y="0"/>
                  </a:cxn>
                  <a:cxn ang="0">
                    <a:pos x="2" y="3"/>
                  </a:cxn>
                  <a:cxn ang="0">
                    <a:pos x="0" y="9"/>
                  </a:cxn>
                  <a:cxn ang="0">
                    <a:pos x="2" y="15"/>
                  </a:cxn>
                  <a:cxn ang="0">
                    <a:pos x="18" y="30"/>
                  </a:cxn>
                  <a:cxn ang="0">
                    <a:pos x="25" y="30"/>
                  </a:cxn>
                  <a:cxn ang="0">
                    <a:pos x="26" y="28"/>
                  </a:cxn>
                  <a:cxn ang="0">
                    <a:pos x="25" y="23"/>
                  </a:cxn>
                  <a:cxn ang="0">
                    <a:pos x="12" y="10"/>
                  </a:cxn>
                  <a:cxn ang="0">
                    <a:pos x="89" y="10"/>
                  </a:cxn>
                  <a:cxn ang="0">
                    <a:pos x="89" y="57"/>
                  </a:cxn>
                  <a:cxn ang="0">
                    <a:pos x="89" y="87"/>
                  </a:cxn>
                  <a:cxn ang="0">
                    <a:pos x="77" y="75"/>
                  </a:cxn>
                  <a:cxn ang="0">
                    <a:pos x="73" y="73"/>
                  </a:cxn>
                  <a:cxn ang="0">
                    <a:pos x="69" y="75"/>
                  </a:cxn>
                  <a:cxn ang="0">
                    <a:pos x="20" y="124"/>
                  </a:cxn>
                  <a:cxn ang="0">
                    <a:pos x="15" y="129"/>
                  </a:cxn>
                  <a:cxn ang="0">
                    <a:pos x="15" y="136"/>
                  </a:cxn>
                  <a:cxn ang="0">
                    <a:pos x="22" y="136"/>
                  </a:cxn>
                  <a:cxn ang="0">
                    <a:pos x="73" y="85"/>
                  </a:cxn>
                  <a:cxn ang="0">
                    <a:pos x="85" y="97"/>
                  </a:cxn>
                  <a:cxn ang="0">
                    <a:pos x="91" y="100"/>
                  </a:cxn>
                  <a:cxn ang="0">
                    <a:pos x="97" y="97"/>
                  </a:cxn>
                  <a:cxn ang="0">
                    <a:pos x="99" y="91"/>
                  </a:cxn>
                  <a:cxn ang="0">
                    <a:pos x="99" y="59"/>
                  </a:cxn>
                  <a:cxn ang="0">
                    <a:pos x="99" y="59"/>
                  </a:cxn>
                  <a:cxn ang="0">
                    <a:pos x="99" y="57"/>
                  </a:cxn>
                </a:cxnLst>
                <a:rect l="0" t="0" r="r" b="b"/>
                <a:pathLst>
                  <a:path w="99" h="138">
                    <a:moveTo>
                      <a:pt x="99" y="57"/>
                    </a:moveTo>
                    <a:cubicBezTo>
                      <a:pt x="99" y="9"/>
                      <a:pt x="99" y="9"/>
                      <a:pt x="99" y="9"/>
                    </a:cubicBezTo>
                    <a:cubicBezTo>
                      <a:pt x="99" y="9"/>
                      <a:pt x="99" y="8"/>
                      <a:pt x="99" y="8"/>
                    </a:cubicBezTo>
                    <a:cubicBezTo>
                      <a:pt x="99" y="6"/>
                      <a:pt x="98" y="5"/>
                      <a:pt x="97" y="4"/>
                    </a:cubicBezTo>
                    <a:cubicBezTo>
                      <a:pt x="97" y="3"/>
                      <a:pt x="97" y="3"/>
                      <a:pt x="97" y="3"/>
                    </a:cubicBezTo>
                    <a:cubicBezTo>
                      <a:pt x="97" y="3"/>
                      <a:pt x="97" y="3"/>
                      <a:pt x="97" y="3"/>
                    </a:cubicBezTo>
                    <a:cubicBezTo>
                      <a:pt x="97" y="3"/>
                      <a:pt x="97" y="3"/>
                      <a:pt x="97" y="3"/>
                    </a:cubicBezTo>
                    <a:cubicBezTo>
                      <a:pt x="96" y="2"/>
                      <a:pt x="96" y="2"/>
                      <a:pt x="96" y="2"/>
                    </a:cubicBezTo>
                    <a:cubicBezTo>
                      <a:pt x="94" y="1"/>
                      <a:pt x="93" y="0"/>
                      <a:pt x="91" y="0"/>
                    </a:cubicBezTo>
                    <a:cubicBezTo>
                      <a:pt x="91" y="0"/>
                      <a:pt x="91" y="0"/>
                      <a:pt x="91" y="0"/>
                    </a:cubicBezTo>
                    <a:cubicBezTo>
                      <a:pt x="42" y="0"/>
                      <a:pt x="42" y="0"/>
                      <a:pt x="42" y="0"/>
                    </a:cubicBezTo>
                    <a:cubicBezTo>
                      <a:pt x="41" y="0"/>
                      <a:pt x="41" y="0"/>
                      <a:pt x="41" y="0"/>
                    </a:cubicBezTo>
                    <a:cubicBezTo>
                      <a:pt x="41" y="0"/>
                      <a:pt x="41" y="0"/>
                      <a:pt x="41" y="0"/>
                    </a:cubicBezTo>
                    <a:cubicBezTo>
                      <a:pt x="8" y="0"/>
                      <a:pt x="8" y="0"/>
                      <a:pt x="8" y="0"/>
                    </a:cubicBezTo>
                    <a:cubicBezTo>
                      <a:pt x="6" y="0"/>
                      <a:pt x="4" y="1"/>
                      <a:pt x="2" y="3"/>
                    </a:cubicBezTo>
                    <a:cubicBezTo>
                      <a:pt x="1" y="4"/>
                      <a:pt x="0" y="6"/>
                      <a:pt x="0" y="9"/>
                    </a:cubicBezTo>
                    <a:cubicBezTo>
                      <a:pt x="0" y="11"/>
                      <a:pt x="1" y="13"/>
                      <a:pt x="2" y="15"/>
                    </a:cubicBezTo>
                    <a:cubicBezTo>
                      <a:pt x="18" y="30"/>
                      <a:pt x="18" y="30"/>
                      <a:pt x="18" y="30"/>
                    </a:cubicBezTo>
                    <a:cubicBezTo>
                      <a:pt x="20" y="32"/>
                      <a:pt x="23" y="32"/>
                      <a:pt x="25" y="30"/>
                    </a:cubicBezTo>
                    <a:cubicBezTo>
                      <a:pt x="25" y="30"/>
                      <a:pt x="26" y="29"/>
                      <a:pt x="26" y="28"/>
                    </a:cubicBezTo>
                    <a:cubicBezTo>
                      <a:pt x="27" y="27"/>
                      <a:pt x="26" y="24"/>
                      <a:pt x="25" y="23"/>
                    </a:cubicBezTo>
                    <a:cubicBezTo>
                      <a:pt x="12" y="10"/>
                      <a:pt x="12" y="10"/>
                      <a:pt x="12" y="10"/>
                    </a:cubicBezTo>
                    <a:cubicBezTo>
                      <a:pt x="89" y="10"/>
                      <a:pt x="89" y="10"/>
                      <a:pt x="89" y="10"/>
                    </a:cubicBezTo>
                    <a:cubicBezTo>
                      <a:pt x="89" y="57"/>
                      <a:pt x="89" y="57"/>
                      <a:pt x="89" y="57"/>
                    </a:cubicBezTo>
                    <a:cubicBezTo>
                      <a:pt x="89" y="87"/>
                      <a:pt x="89" y="87"/>
                      <a:pt x="89" y="87"/>
                    </a:cubicBezTo>
                    <a:cubicBezTo>
                      <a:pt x="85" y="83"/>
                      <a:pt x="77" y="75"/>
                      <a:pt x="77" y="75"/>
                    </a:cubicBezTo>
                    <a:cubicBezTo>
                      <a:pt x="76" y="74"/>
                      <a:pt x="74" y="73"/>
                      <a:pt x="73" y="73"/>
                    </a:cubicBezTo>
                    <a:cubicBezTo>
                      <a:pt x="72" y="73"/>
                      <a:pt x="70" y="74"/>
                      <a:pt x="69" y="75"/>
                    </a:cubicBezTo>
                    <a:cubicBezTo>
                      <a:pt x="20" y="124"/>
                      <a:pt x="20" y="124"/>
                      <a:pt x="20" y="124"/>
                    </a:cubicBezTo>
                    <a:cubicBezTo>
                      <a:pt x="15" y="129"/>
                      <a:pt x="15" y="129"/>
                      <a:pt x="15" y="129"/>
                    </a:cubicBezTo>
                    <a:cubicBezTo>
                      <a:pt x="13" y="131"/>
                      <a:pt x="13" y="134"/>
                      <a:pt x="15" y="136"/>
                    </a:cubicBezTo>
                    <a:cubicBezTo>
                      <a:pt x="17" y="138"/>
                      <a:pt x="20" y="138"/>
                      <a:pt x="22" y="136"/>
                    </a:cubicBezTo>
                    <a:cubicBezTo>
                      <a:pt x="73" y="85"/>
                      <a:pt x="73" y="85"/>
                      <a:pt x="73" y="85"/>
                    </a:cubicBezTo>
                    <a:cubicBezTo>
                      <a:pt x="85" y="97"/>
                      <a:pt x="85" y="97"/>
                      <a:pt x="85" y="97"/>
                    </a:cubicBezTo>
                    <a:cubicBezTo>
                      <a:pt x="86" y="99"/>
                      <a:pt x="89" y="100"/>
                      <a:pt x="91" y="100"/>
                    </a:cubicBezTo>
                    <a:cubicBezTo>
                      <a:pt x="93" y="100"/>
                      <a:pt x="95" y="99"/>
                      <a:pt x="97" y="97"/>
                    </a:cubicBezTo>
                    <a:cubicBezTo>
                      <a:pt x="98" y="95"/>
                      <a:pt x="99" y="93"/>
                      <a:pt x="99" y="91"/>
                    </a:cubicBezTo>
                    <a:cubicBezTo>
                      <a:pt x="99" y="59"/>
                      <a:pt x="99" y="59"/>
                      <a:pt x="99" y="59"/>
                    </a:cubicBezTo>
                    <a:cubicBezTo>
                      <a:pt x="99" y="59"/>
                      <a:pt x="99" y="59"/>
                      <a:pt x="99" y="59"/>
                    </a:cubicBezTo>
                    <a:lnTo>
                      <a:pt x="99" y="57"/>
                    </a:ln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sp>
            <p:nvSpPr>
              <p:cNvPr id="60" name="Freeform 137">
                <a:extLst>
                  <a:ext uri="{FF2B5EF4-FFF2-40B4-BE49-F238E27FC236}">
                    <a16:creationId xmlns:a16="http://schemas.microsoft.com/office/drawing/2014/main" xmlns="" id="{A8D6594C-12DA-4D6B-8FA2-01C6FB9FB408}"/>
                  </a:ext>
                </a:extLst>
              </p:cNvPr>
              <p:cNvSpPr>
                <a:spLocks/>
              </p:cNvSpPr>
              <p:nvPr/>
            </p:nvSpPr>
            <p:spPr bwMode="auto">
              <a:xfrm>
                <a:off x="2644" y="3277"/>
                <a:ext cx="295" cy="304"/>
              </a:xfrm>
              <a:custGeom>
                <a:avLst/>
                <a:gdLst/>
                <a:ahLst/>
                <a:cxnLst>
                  <a:cxn ang="0">
                    <a:pos x="124" y="45"/>
                  </a:cxn>
                  <a:cxn ang="0">
                    <a:pos x="121" y="40"/>
                  </a:cxn>
                  <a:cxn ang="0">
                    <a:pos x="105" y="24"/>
                  </a:cxn>
                  <a:cxn ang="0">
                    <a:pos x="85" y="4"/>
                  </a:cxn>
                  <a:cxn ang="0">
                    <a:pos x="70" y="4"/>
                  </a:cxn>
                  <a:cxn ang="0">
                    <a:pos x="22" y="52"/>
                  </a:cxn>
                  <a:cxn ang="0">
                    <a:pos x="6" y="36"/>
                  </a:cxn>
                  <a:cxn ang="0">
                    <a:pos x="1" y="36"/>
                  </a:cxn>
                  <a:cxn ang="0">
                    <a:pos x="0" y="39"/>
                  </a:cxn>
                  <a:cxn ang="0">
                    <a:pos x="0" y="125"/>
                  </a:cxn>
                  <a:cxn ang="0">
                    <a:pos x="1" y="128"/>
                  </a:cxn>
                  <a:cxn ang="0">
                    <a:pos x="4" y="129"/>
                  </a:cxn>
                  <a:cxn ang="0">
                    <a:pos x="90" y="129"/>
                  </a:cxn>
                  <a:cxn ang="0">
                    <a:pos x="92" y="128"/>
                  </a:cxn>
                  <a:cxn ang="0">
                    <a:pos x="92" y="123"/>
                  </a:cxn>
                  <a:cxn ang="0">
                    <a:pos x="92" y="123"/>
                  </a:cxn>
                  <a:cxn ang="0">
                    <a:pos x="73" y="104"/>
                  </a:cxn>
                  <a:cxn ang="0">
                    <a:pos x="121" y="56"/>
                  </a:cxn>
                  <a:cxn ang="0">
                    <a:pos x="123" y="54"/>
                  </a:cxn>
                  <a:cxn ang="0">
                    <a:pos x="124" y="45"/>
                  </a:cxn>
                </a:cxnLst>
                <a:rect l="0" t="0" r="r" b="b"/>
                <a:pathLst>
                  <a:path w="125" h="129">
                    <a:moveTo>
                      <a:pt x="124" y="45"/>
                    </a:moveTo>
                    <a:cubicBezTo>
                      <a:pt x="124" y="44"/>
                      <a:pt x="123" y="42"/>
                      <a:pt x="121" y="40"/>
                    </a:cubicBezTo>
                    <a:cubicBezTo>
                      <a:pt x="105" y="24"/>
                      <a:pt x="105" y="24"/>
                      <a:pt x="105" y="24"/>
                    </a:cubicBezTo>
                    <a:cubicBezTo>
                      <a:pt x="85" y="4"/>
                      <a:pt x="85" y="4"/>
                      <a:pt x="85" y="4"/>
                    </a:cubicBezTo>
                    <a:cubicBezTo>
                      <a:pt x="81" y="0"/>
                      <a:pt x="74" y="0"/>
                      <a:pt x="70" y="4"/>
                    </a:cubicBezTo>
                    <a:cubicBezTo>
                      <a:pt x="22" y="52"/>
                      <a:pt x="22" y="52"/>
                      <a:pt x="22" y="52"/>
                    </a:cubicBezTo>
                    <a:cubicBezTo>
                      <a:pt x="6" y="36"/>
                      <a:pt x="6" y="36"/>
                      <a:pt x="6" y="36"/>
                    </a:cubicBezTo>
                    <a:cubicBezTo>
                      <a:pt x="5" y="35"/>
                      <a:pt x="2" y="35"/>
                      <a:pt x="1" y="36"/>
                    </a:cubicBezTo>
                    <a:cubicBezTo>
                      <a:pt x="0" y="37"/>
                      <a:pt x="0" y="38"/>
                      <a:pt x="0" y="39"/>
                    </a:cubicBezTo>
                    <a:cubicBezTo>
                      <a:pt x="0" y="125"/>
                      <a:pt x="0" y="125"/>
                      <a:pt x="0" y="125"/>
                    </a:cubicBezTo>
                    <a:cubicBezTo>
                      <a:pt x="0" y="126"/>
                      <a:pt x="0" y="127"/>
                      <a:pt x="1" y="128"/>
                    </a:cubicBezTo>
                    <a:cubicBezTo>
                      <a:pt x="2" y="128"/>
                      <a:pt x="3" y="129"/>
                      <a:pt x="4" y="129"/>
                    </a:cubicBezTo>
                    <a:cubicBezTo>
                      <a:pt x="90" y="129"/>
                      <a:pt x="90" y="129"/>
                      <a:pt x="90" y="129"/>
                    </a:cubicBezTo>
                    <a:cubicBezTo>
                      <a:pt x="91" y="129"/>
                      <a:pt x="92" y="129"/>
                      <a:pt x="92" y="128"/>
                    </a:cubicBezTo>
                    <a:cubicBezTo>
                      <a:pt x="94" y="126"/>
                      <a:pt x="94" y="124"/>
                      <a:pt x="92" y="123"/>
                    </a:cubicBezTo>
                    <a:cubicBezTo>
                      <a:pt x="92" y="123"/>
                      <a:pt x="92" y="123"/>
                      <a:pt x="92" y="123"/>
                    </a:cubicBezTo>
                    <a:cubicBezTo>
                      <a:pt x="73" y="104"/>
                      <a:pt x="73" y="104"/>
                      <a:pt x="73" y="104"/>
                    </a:cubicBezTo>
                    <a:cubicBezTo>
                      <a:pt x="121" y="56"/>
                      <a:pt x="121" y="56"/>
                      <a:pt x="121" y="56"/>
                    </a:cubicBezTo>
                    <a:cubicBezTo>
                      <a:pt x="122" y="55"/>
                      <a:pt x="122" y="55"/>
                      <a:pt x="123" y="54"/>
                    </a:cubicBezTo>
                    <a:cubicBezTo>
                      <a:pt x="124" y="52"/>
                      <a:pt x="125" y="48"/>
                      <a:pt x="124" y="45"/>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grpSp>
        <p:grpSp>
          <p:nvGrpSpPr>
            <p:cNvPr id="36" name="Group 35">
              <a:extLst>
                <a:ext uri="{FF2B5EF4-FFF2-40B4-BE49-F238E27FC236}">
                  <a16:creationId xmlns:a16="http://schemas.microsoft.com/office/drawing/2014/main" xmlns="" id="{2069F8AF-0274-4A32-AACA-60FA82258108}"/>
                </a:ext>
              </a:extLst>
            </p:cNvPr>
            <p:cNvGrpSpPr/>
            <p:nvPr/>
          </p:nvGrpSpPr>
          <p:grpSpPr>
            <a:xfrm>
              <a:off x="3594931" y="4762797"/>
              <a:ext cx="2383675" cy="145930"/>
              <a:chOff x="3594931" y="4762797"/>
              <a:chExt cx="2383675" cy="145930"/>
            </a:xfrm>
          </p:grpSpPr>
          <p:grpSp>
            <p:nvGrpSpPr>
              <p:cNvPr id="51" name="Group 50">
                <a:extLst>
                  <a:ext uri="{FF2B5EF4-FFF2-40B4-BE49-F238E27FC236}">
                    <a16:creationId xmlns:a16="http://schemas.microsoft.com/office/drawing/2014/main" xmlns="" id="{A09C3E72-A414-4E4C-A393-0E6C70145CA2}"/>
                  </a:ext>
                </a:extLst>
              </p:cNvPr>
              <p:cNvGrpSpPr/>
              <p:nvPr/>
            </p:nvGrpSpPr>
            <p:grpSpPr>
              <a:xfrm>
                <a:off x="3761196" y="4764072"/>
                <a:ext cx="2217410" cy="144655"/>
                <a:chOff x="1237953" y="2049432"/>
                <a:chExt cx="3198317" cy="208646"/>
              </a:xfrm>
            </p:grpSpPr>
            <p:cxnSp>
              <p:nvCxnSpPr>
                <p:cNvPr id="57" name="Straight Connector 56">
                  <a:extLst>
                    <a:ext uri="{FF2B5EF4-FFF2-40B4-BE49-F238E27FC236}">
                      <a16:creationId xmlns:a16="http://schemas.microsoft.com/office/drawing/2014/main" xmlns="" id="{AD7DC027-0971-4DF2-A5A3-77043E4662C3}"/>
                    </a:ext>
                  </a:extLst>
                </p:cNvPr>
                <p:cNvCxnSpPr>
                  <a:cxnSpLocks/>
                </p:cNvCxnSpPr>
                <p:nvPr/>
              </p:nvCxnSpPr>
              <p:spPr>
                <a:xfrm>
                  <a:off x="1237953" y="2153756"/>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xmlns="" id="{E461B148-7102-4136-8948-F4FEA6D9623D}"/>
                    </a:ext>
                  </a:extLst>
                </p:cNvPr>
                <p:cNvSpPr/>
                <p:nvPr/>
              </p:nvSpPr>
              <p:spPr>
                <a:xfrm>
                  <a:off x="2032152" y="2049432"/>
                  <a:ext cx="1384744" cy="208646"/>
                </a:xfrm>
                <a:prstGeom prst="rect">
                  <a:avLst/>
                </a:prstGeom>
                <a:solidFill>
                  <a:srgbClr val="00338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spAutoFit/>
                </a:bodyPr>
                <a:lstStyle/>
                <a:p>
                  <a:pPr algn="ctr"/>
                  <a:r>
                    <a:rPr lang="en-US" sz="700" b="1" dirty="0">
                      <a:solidFill>
                        <a:schemeClr val="bg1"/>
                      </a:solidFill>
                    </a:rPr>
                    <a:t>Monitoring</a:t>
                  </a:r>
                </a:p>
              </p:txBody>
            </p:sp>
          </p:grpSp>
          <p:grpSp>
            <p:nvGrpSpPr>
              <p:cNvPr id="52" name="Group 66">
                <a:extLst>
                  <a:ext uri="{FF2B5EF4-FFF2-40B4-BE49-F238E27FC236}">
                    <a16:creationId xmlns:a16="http://schemas.microsoft.com/office/drawing/2014/main" xmlns="" id="{1A66BB8A-FBE9-489F-B1EF-763A0018B359}"/>
                  </a:ext>
                </a:extLst>
              </p:cNvPr>
              <p:cNvGrpSpPr>
                <a:grpSpLocks noChangeAspect="1"/>
              </p:cNvGrpSpPr>
              <p:nvPr/>
            </p:nvGrpSpPr>
            <p:grpSpPr bwMode="auto">
              <a:xfrm>
                <a:off x="3594931" y="4762797"/>
                <a:ext cx="188875" cy="144733"/>
                <a:chOff x="520" y="3239"/>
                <a:chExt cx="1091" cy="813"/>
              </a:xfrm>
              <a:solidFill>
                <a:schemeClr val="bg1"/>
              </a:solidFill>
            </p:grpSpPr>
            <p:sp>
              <p:nvSpPr>
                <p:cNvPr id="53" name="Freeform 67">
                  <a:extLst>
                    <a:ext uri="{FF2B5EF4-FFF2-40B4-BE49-F238E27FC236}">
                      <a16:creationId xmlns:a16="http://schemas.microsoft.com/office/drawing/2014/main" xmlns="" id="{48E95B38-2429-427B-967C-F76F24C3C7AF}"/>
                    </a:ext>
                  </a:extLst>
                </p:cNvPr>
                <p:cNvSpPr>
                  <a:spLocks/>
                </p:cNvSpPr>
                <p:nvPr/>
              </p:nvSpPr>
              <p:spPr bwMode="auto">
                <a:xfrm>
                  <a:off x="520" y="3239"/>
                  <a:ext cx="921" cy="780"/>
                </a:xfrm>
                <a:custGeom>
                  <a:avLst/>
                  <a:gdLst/>
                  <a:ahLst/>
                  <a:cxnLst>
                    <a:cxn ang="0">
                      <a:pos x="259" y="257"/>
                    </a:cxn>
                    <a:cxn ang="0">
                      <a:pos x="263" y="257"/>
                    </a:cxn>
                    <a:cxn ang="0">
                      <a:pos x="231" y="227"/>
                    </a:cxn>
                    <a:cxn ang="0">
                      <a:pos x="35" y="227"/>
                    </a:cxn>
                    <a:cxn ang="0">
                      <a:pos x="35" y="30"/>
                    </a:cxn>
                    <a:cxn ang="0">
                      <a:pos x="300" y="30"/>
                    </a:cxn>
                    <a:cxn ang="0">
                      <a:pos x="331" y="26"/>
                    </a:cxn>
                    <a:cxn ang="0">
                      <a:pos x="390" y="41"/>
                    </a:cxn>
                    <a:cxn ang="0">
                      <a:pos x="390" y="10"/>
                    </a:cxn>
                    <a:cxn ang="0">
                      <a:pos x="379" y="0"/>
                    </a:cxn>
                    <a:cxn ang="0">
                      <a:pos x="11" y="0"/>
                    </a:cxn>
                    <a:cxn ang="0">
                      <a:pos x="0" y="10"/>
                    </a:cxn>
                    <a:cxn ang="0">
                      <a:pos x="0" y="246"/>
                    </a:cxn>
                    <a:cxn ang="0">
                      <a:pos x="11" y="257"/>
                    </a:cxn>
                    <a:cxn ang="0">
                      <a:pos x="133" y="257"/>
                    </a:cxn>
                    <a:cxn ang="0">
                      <a:pos x="123" y="313"/>
                    </a:cxn>
                    <a:cxn ang="0">
                      <a:pos x="82" y="313"/>
                    </a:cxn>
                    <a:cxn ang="0">
                      <a:pos x="82" y="330"/>
                    </a:cxn>
                    <a:cxn ang="0">
                      <a:pos x="308" y="330"/>
                    </a:cxn>
                    <a:cxn ang="0">
                      <a:pos x="308" y="313"/>
                    </a:cxn>
                    <a:cxn ang="0">
                      <a:pos x="267" y="313"/>
                    </a:cxn>
                    <a:cxn ang="0">
                      <a:pos x="259" y="257"/>
                    </a:cxn>
                  </a:cxnLst>
                  <a:rect l="0" t="0" r="r" b="b"/>
                  <a:pathLst>
                    <a:path w="390" h="330">
                      <a:moveTo>
                        <a:pt x="259" y="257"/>
                      </a:moveTo>
                      <a:cubicBezTo>
                        <a:pt x="263" y="257"/>
                        <a:pt x="263" y="257"/>
                        <a:pt x="263" y="257"/>
                      </a:cubicBezTo>
                      <a:cubicBezTo>
                        <a:pt x="251" y="249"/>
                        <a:pt x="240" y="239"/>
                        <a:pt x="231" y="227"/>
                      </a:cubicBezTo>
                      <a:cubicBezTo>
                        <a:pt x="35" y="227"/>
                        <a:pt x="35" y="227"/>
                        <a:pt x="35" y="227"/>
                      </a:cubicBezTo>
                      <a:cubicBezTo>
                        <a:pt x="35" y="30"/>
                        <a:pt x="35" y="30"/>
                        <a:pt x="35" y="30"/>
                      </a:cubicBezTo>
                      <a:cubicBezTo>
                        <a:pt x="300" y="30"/>
                        <a:pt x="300" y="30"/>
                        <a:pt x="300" y="30"/>
                      </a:cubicBezTo>
                      <a:cubicBezTo>
                        <a:pt x="310" y="27"/>
                        <a:pt x="320" y="26"/>
                        <a:pt x="331" y="26"/>
                      </a:cubicBezTo>
                      <a:cubicBezTo>
                        <a:pt x="352" y="26"/>
                        <a:pt x="373" y="31"/>
                        <a:pt x="390" y="41"/>
                      </a:cubicBezTo>
                      <a:cubicBezTo>
                        <a:pt x="390" y="10"/>
                        <a:pt x="390" y="10"/>
                        <a:pt x="390" y="10"/>
                      </a:cubicBezTo>
                      <a:cubicBezTo>
                        <a:pt x="390" y="5"/>
                        <a:pt x="386" y="0"/>
                        <a:pt x="379" y="0"/>
                      </a:cubicBezTo>
                      <a:cubicBezTo>
                        <a:pt x="11" y="0"/>
                        <a:pt x="11" y="0"/>
                        <a:pt x="11" y="0"/>
                      </a:cubicBezTo>
                      <a:cubicBezTo>
                        <a:pt x="5" y="0"/>
                        <a:pt x="0" y="5"/>
                        <a:pt x="0" y="10"/>
                      </a:cubicBezTo>
                      <a:cubicBezTo>
                        <a:pt x="0" y="246"/>
                        <a:pt x="0" y="246"/>
                        <a:pt x="0" y="246"/>
                      </a:cubicBezTo>
                      <a:cubicBezTo>
                        <a:pt x="0" y="252"/>
                        <a:pt x="5" y="257"/>
                        <a:pt x="11" y="257"/>
                      </a:cubicBezTo>
                      <a:cubicBezTo>
                        <a:pt x="133" y="257"/>
                        <a:pt x="133" y="257"/>
                        <a:pt x="133" y="257"/>
                      </a:cubicBezTo>
                      <a:cubicBezTo>
                        <a:pt x="123" y="313"/>
                        <a:pt x="123" y="313"/>
                        <a:pt x="123" y="313"/>
                      </a:cubicBezTo>
                      <a:cubicBezTo>
                        <a:pt x="82" y="313"/>
                        <a:pt x="82" y="313"/>
                        <a:pt x="82" y="313"/>
                      </a:cubicBezTo>
                      <a:cubicBezTo>
                        <a:pt x="82" y="330"/>
                        <a:pt x="82" y="330"/>
                        <a:pt x="82" y="330"/>
                      </a:cubicBezTo>
                      <a:cubicBezTo>
                        <a:pt x="308" y="330"/>
                        <a:pt x="308" y="330"/>
                        <a:pt x="308" y="330"/>
                      </a:cubicBezTo>
                      <a:cubicBezTo>
                        <a:pt x="308" y="313"/>
                        <a:pt x="308" y="313"/>
                        <a:pt x="308" y="313"/>
                      </a:cubicBezTo>
                      <a:cubicBezTo>
                        <a:pt x="267" y="313"/>
                        <a:pt x="267" y="313"/>
                        <a:pt x="267" y="313"/>
                      </a:cubicBezTo>
                      <a:lnTo>
                        <a:pt x="259" y="25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Freeform 68">
                  <a:extLst>
                    <a:ext uri="{FF2B5EF4-FFF2-40B4-BE49-F238E27FC236}">
                      <a16:creationId xmlns:a16="http://schemas.microsoft.com/office/drawing/2014/main" xmlns="" id="{2DF71BCF-A0B7-4D6F-8D44-C3753192D2EE}"/>
                    </a:ext>
                  </a:extLst>
                </p:cNvPr>
                <p:cNvSpPr>
                  <a:spLocks noEditPoints="1"/>
                </p:cNvSpPr>
                <p:nvPr/>
              </p:nvSpPr>
              <p:spPr bwMode="auto">
                <a:xfrm>
                  <a:off x="1021" y="3317"/>
                  <a:ext cx="547" cy="562"/>
                </a:xfrm>
                <a:custGeom>
                  <a:avLst/>
                  <a:gdLst/>
                  <a:ahLst/>
                  <a:cxnLst>
                    <a:cxn ang="0">
                      <a:pos x="205" y="62"/>
                    </a:cxn>
                    <a:cxn ang="0">
                      <a:pos x="188" y="193"/>
                    </a:cxn>
                    <a:cxn ang="0">
                      <a:pos x="203" y="218"/>
                    </a:cxn>
                    <a:cxn ang="0">
                      <a:pos x="172" y="238"/>
                    </a:cxn>
                    <a:cxn ang="0">
                      <a:pos x="156" y="213"/>
                    </a:cxn>
                    <a:cxn ang="0">
                      <a:pos x="31" y="173"/>
                    </a:cxn>
                    <a:cxn ang="0">
                      <a:pos x="62" y="30"/>
                    </a:cxn>
                    <a:cxn ang="0">
                      <a:pos x="205" y="62"/>
                    </a:cxn>
                    <a:cxn ang="0">
                      <a:pos x="156" y="178"/>
                    </a:cxn>
                    <a:cxn ang="0">
                      <a:pos x="178" y="79"/>
                    </a:cxn>
                    <a:cxn ang="0">
                      <a:pos x="79" y="58"/>
                    </a:cxn>
                    <a:cxn ang="0">
                      <a:pos x="58" y="156"/>
                    </a:cxn>
                    <a:cxn ang="0">
                      <a:pos x="156" y="178"/>
                    </a:cxn>
                  </a:cxnLst>
                  <a:rect l="0" t="0" r="r" b="b"/>
                  <a:pathLst>
                    <a:path w="232" h="238">
                      <a:moveTo>
                        <a:pt x="205" y="62"/>
                      </a:moveTo>
                      <a:cubicBezTo>
                        <a:pt x="232" y="105"/>
                        <a:pt x="224" y="160"/>
                        <a:pt x="188" y="193"/>
                      </a:cubicBezTo>
                      <a:cubicBezTo>
                        <a:pt x="203" y="218"/>
                        <a:pt x="203" y="218"/>
                        <a:pt x="203" y="218"/>
                      </a:cubicBezTo>
                      <a:cubicBezTo>
                        <a:pt x="172" y="238"/>
                        <a:pt x="172" y="238"/>
                        <a:pt x="172" y="238"/>
                      </a:cubicBezTo>
                      <a:cubicBezTo>
                        <a:pt x="156" y="213"/>
                        <a:pt x="156" y="213"/>
                        <a:pt x="156" y="213"/>
                      </a:cubicBezTo>
                      <a:cubicBezTo>
                        <a:pt x="111" y="232"/>
                        <a:pt x="58" y="216"/>
                        <a:pt x="31" y="173"/>
                      </a:cubicBezTo>
                      <a:cubicBezTo>
                        <a:pt x="0" y="125"/>
                        <a:pt x="14" y="61"/>
                        <a:pt x="62" y="30"/>
                      </a:cubicBezTo>
                      <a:cubicBezTo>
                        <a:pt x="110" y="0"/>
                        <a:pt x="174" y="14"/>
                        <a:pt x="205" y="62"/>
                      </a:cubicBezTo>
                      <a:moveTo>
                        <a:pt x="156" y="178"/>
                      </a:moveTo>
                      <a:cubicBezTo>
                        <a:pt x="189" y="156"/>
                        <a:pt x="199" y="112"/>
                        <a:pt x="178" y="79"/>
                      </a:cubicBezTo>
                      <a:cubicBezTo>
                        <a:pt x="156" y="46"/>
                        <a:pt x="113" y="36"/>
                        <a:pt x="79" y="58"/>
                      </a:cubicBezTo>
                      <a:cubicBezTo>
                        <a:pt x="46" y="79"/>
                        <a:pt x="37" y="123"/>
                        <a:pt x="58" y="156"/>
                      </a:cubicBezTo>
                      <a:cubicBezTo>
                        <a:pt x="79" y="189"/>
                        <a:pt x="123" y="199"/>
                        <a:pt x="156" y="17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xmlns="" id="{AB6F66DD-8344-41A3-934E-022189965DE4}"/>
                    </a:ext>
                  </a:extLst>
                </p:cNvPr>
                <p:cNvSpPr>
                  <a:spLocks/>
                </p:cNvSpPr>
                <p:nvPr/>
              </p:nvSpPr>
              <p:spPr bwMode="auto">
                <a:xfrm>
                  <a:off x="1420" y="3837"/>
                  <a:ext cx="189" cy="196"/>
                </a:xfrm>
                <a:custGeom>
                  <a:avLst/>
                  <a:gdLst/>
                  <a:ahLst/>
                  <a:cxnLst>
                    <a:cxn ang="0">
                      <a:pos x="5" y="22"/>
                    </a:cxn>
                    <a:cxn ang="0">
                      <a:pos x="12" y="47"/>
                    </a:cxn>
                    <a:cxn ang="0">
                      <a:pos x="35" y="83"/>
                    </a:cxn>
                    <a:cxn ang="0">
                      <a:pos x="52" y="72"/>
                    </a:cxn>
                    <a:cxn ang="0">
                      <a:pos x="62" y="65"/>
                    </a:cxn>
                    <a:cxn ang="0">
                      <a:pos x="80" y="54"/>
                    </a:cxn>
                    <a:cxn ang="0">
                      <a:pos x="57" y="18"/>
                    </a:cxn>
                    <a:cxn ang="0">
                      <a:pos x="37" y="2"/>
                    </a:cxn>
                    <a:cxn ang="0">
                      <a:pos x="21" y="12"/>
                    </a:cxn>
                    <a:cxn ang="0">
                      <a:pos x="21" y="12"/>
                    </a:cxn>
                    <a:cxn ang="0">
                      <a:pos x="5" y="22"/>
                    </a:cxn>
                  </a:cxnLst>
                  <a:rect l="0" t="0" r="r" b="b"/>
                  <a:pathLst>
                    <a:path w="80" h="83">
                      <a:moveTo>
                        <a:pt x="5" y="22"/>
                      </a:moveTo>
                      <a:cubicBezTo>
                        <a:pt x="5" y="22"/>
                        <a:pt x="0" y="29"/>
                        <a:pt x="12" y="47"/>
                      </a:cubicBezTo>
                      <a:cubicBezTo>
                        <a:pt x="23" y="64"/>
                        <a:pt x="35" y="83"/>
                        <a:pt x="35" y="83"/>
                      </a:cubicBezTo>
                      <a:cubicBezTo>
                        <a:pt x="52" y="72"/>
                        <a:pt x="52" y="72"/>
                        <a:pt x="52" y="72"/>
                      </a:cubicBezTo>
                      <a:cubicBezTo>
                        <a:pt x="62" y="65"/>
                        <a:pt x="62" y="65"/>
                        <a:pt x="62" y="65"/>
                      </a:cubicBezTo>
                      <a:cubicBezTo>
                        <a:pt x="80" y="54"/>
                        <a:pt x="80" y="54"/>
                        <a:pt x="80" y="54"/>
                      </a:cubicBezTo>
                      <a:cubicBezTo>
                        <a:pt x="80" y="54"/>
                        <a:pt x="68" y="35"/>
                        <a:pt x="57" y="18"/>
                      </a:cubicBezTo>
                      <a:cubicBezTo>
                        <a:pt x="46" y="0"/>
                        <a:pt x="37" y="2"/>
                        <a:pt x="37" y="2"/>
                      </a:cubicBezTo>
                      <a:cubicBezTo>
                        <a:pt x="21" y="12"/>
                        <a:pt x="21" y="12"/>
                        <a:pt x="21" y="12"/>
                      </a:cubicBezTo>
                      <a:cubicBezTo>
                        <a:pt x="21" y="12"/>
                        <a:pt x="21" y="12"/>
                        <a:pt x="21" y="12"/>
                      </a:cubicBezTo>
                      <a:lnTo>
                        <a:pt x="5"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Freeform 70">
                  <a:extLst>
                    <a:ext uri="{FF2B5EF4-FFF2-40B4-BE49-F238E27FC236}">
                      <a16:creationId xmlns:a16="http://schemas.microsoft.com/office/drawing/2014/main" xmlns="" id="{CF682ABD-C9A2-4E57-841B-406471810189}"/>
                    </a:ext>
                  </a:extLst>
                </p:cNvPr>
                <p:cNvSpPr>
                  <a:spLocks/>
                </p:cNvSpPr>
                <p:nvPr/>
              </p:nvSpPr>
              <p:spPr bwMode="auto">
                <a:xfrm>
                  <a:off x="1514" y="3978"/>
                  <a:ext cx="97" cy="74"/>
                </a:xfrm>
                <a:custGeom>
                  <a:avLst/>
                  <a:gdLst/>
                  <a:ahLst/>
                  <a:cxnLst>
                    <a:cxn ang="0">
                      <a:pos x="39" y="0"/>
                    </a:cxn>
                    <a:cxn ang="0">
                      <a:pos x="0" y="25"/>
                    </a:cxn>
                    <a:cxn ang="0">
                      <a:pos x="28" y="25"/>
                    </a:cxn>
                    <a:cxn ang="0">
                      <a:pos x="39" y="0"/>
                    </a:cxn>
                  </a:cxnLst>
                  <a:rect l="0" t="0" r="r" b="b"/>
                  <a:pathLst>
                    <a:path w="41" h="31">
                      <a:moveTo>
                        <a:pt x="39" y="0"/>
                      </a:moveTo>
                      <a:cubicBezTo>
                        <a:pt x="0" y="25"/>
                        <a:pt x="0" y="25"/>
                        <a:pt x="0" y="25"/>
                      </a:cubicBezTo>
                      <a:cubicBezTo>
                        <a:pt x="8" y="30"/>
                        <a:pt x="19" y="31"/>
                        <a:pt x="28" y="25"/>
                      </a:cubicBezTo>
                      <a:cubicBezTo>
                        <a:pt x="37" y="20"/>
                        <a:pt x="41" y="9"/>
                        <a:pt x="39"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nvGrpSpPr>
            <p:cNvPr id="37" name="Group 36">
              <a:extLst>
                <a:ext uri="{FF2B5EF4-FFF2-40B4-BE49-F238E27FC236}">
                  <a16:creationId xmlns:a16="http://schemas.microsoft.com/office/drawing/2014/main" xmlns="" id="{910C2B84-DB18-4456-B6CF-636E446DD498}"/>
                </a:ext>
              </a:extLst>
            </p:cNvPr>
            <p:cNvGrpSpPr/>
            <p:nvPr/>
          </p:nvGrpSpPr>
          <p:grpSpPr>
            <a:xfrm>
              <a:off x="6157610" y="4757396"/>
              <a:ext cx="2376952" cy="159368"/>
              <a:chOff x="6157610" y="4757396"/>
              <a:chExt cx="2376952" cy="159368"/>
            </a:xfrm>
          </p:grpSpPr>
          <p:grpSp>
            <p:nvGrpSpPr>
              <p:cNvPr id="45" name="Group 44">
                <a:extLst>
                  <a:ext uri="{FF2B5EF4-FFF2-40B4-BE49-F238E27FC236}">
                    <a16:creationId xmlns:a16="http://schemas.microsoft.com/office/drawing/2014/main" xmlns="" id="{0F6F29BA-5976-4469-A648-74895F584718}"/>
                  </a:ext>
                </a:extLst>
              </p:cNvPr>
              <p:cNvGrpSpPr/>
              <p:nvPr/>
            </p:nvGrpSpPr>
            <p:grpSpPr>
              <a:xfrm>
                <a:off x="6317152" y="4764072"/>
                <a:ext cx="2217410" cy="144655"/>
                <a:chOff x="1237953" y="2049431"/>
                <a:chExt cx="3198317" cy="208646"/>
              </a:xfrm>
            </p:grpSpPr>
            <p:cxnSp>
              <p:nvCxnSpPr>
                <p:cNvPr id="49" name="Straight Connector 48">
                  <a:extLst>
                    <a:ext uri="{FF2B5EF4-FFF2-40B4-BE49-F238E27FC236}">
                      <a16:creationId xmlns:a16="http://schemas.microsoft.com/office/drawing/2014/main" xmlns="" id="{76725172-454B-4228-9217-CF43F7F6BE34}"/>
                    </a:ext>
                  </a:extLst>
                </p:cNvPr>
                <p:cNvCxnSpPr>
                  <a:cxnSpLocks/>
                </p:cNvCxnSpPr>
                <p:nvPr/>
              </p:nvCxnSpPr>
              <p:spPr>
                <a:xfrm>
                  <a:off x="1237953" y="2153756"/>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xmlns="" id="{9F8A9A8A-2959-4DA2-90BC-9DBFC1113487}"/>
                    </a:ext>
                  </a:extLst>
                </p:cNvPr>
                <p:cNvSpPr/>
                <p:nvPr/>
              </p:nvSpPr>
              <p:spPr>
                <a:xfrm>
                  <a:off x="1802977" y="2049431"/>
                  <a:ext cx="1843094" cy="208646"/>
                </a:xfrm>
                <a:prstGeom prst="rect">
                  <a:avLst/>
                </a:prstGeom>
                <a:solidFill>
                  <a:srgbClr val="00338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spAutoFit/>
                </a:bodyPr>
                <a:lstStyle/>
                <a:p>
                  <a:pPr algn="ctr"/>
                  <a:r>
                    <a:rPr lang="en-US" sz="700" b="1" dirty="0">
                      <a:solidFill>
                        <a:schemeClr val="bg1"/>
                      </a:solidFill>
                    </a:rPr>
                    <a:t>Vulnerability Management</a:t>
                  </a:r>
                </a:p>
              </p:txBody>
            </p:sp>
          </p:grpSp>
          <p:grpSp>
            <p:nvGrpSpPr>
              <p:cNvPr id="46" name="Group 45">
                <a:extLst>
                  <a:ext uri="{FF2B5EF4-FFF2-40B4-BE49-F238E27FC236}">
                    <a16:creationId xmlns:a16="http://schemas.microsoft.com/office/drawing/2014/main" xmlns="" id="{2EDD27BE-2A39-47B8-A02F-EB63EFB94E95}"/>
                  </a:ext>
                </a:extLst>
              </p:cNvPr>
              <p:cNvGrpSpPr/>
              <p:nvPr/>
            </p:nvGrpSpPr>
            <p:grpSpPr>
              <a:xfrm>
                <a:off x="6157610" y="4757396"/>
                <a:ext cx="159740" cy="159368"/>
                <a:chOff x="6009983" y="4908029"/>
                <a:chExt cx="250446" cy="249863"/>
              </a:xfrm>
            </p:grpSpPr>
            <p:sp>
              <p:nvSpPr>
                <p:cNvPr id="47" name="Freeform 130">
                  <a:extLst>
                    <a:ext uri="{FF2B5EF4-FFF2-40B4-BE49-F238E27FC236}">
                      <a16:creationId xmlns:a16="http://schemas.microsoft.com/office/drawing/2014/main" xmlns="" id="{55969DB3-5B61-449B-90FB-ECE80702F9B9}"/>
                    </a:ext>
                  </a:extLst>
                </p:cNvPr>
                <p:cNvSpPr>
                  <a:spLocks noEditPoints="1"/>
                </p:cNvSpPr>
                <p:nvPr/>
              </p:nvSpPr>
              <p:spPr bwMode="auto">
                <a:xfrm>
                  <a:off x="6104466" y="4985245"/>
                  <a:ext cx="139784" cy="140366"/>
                </a:xfrm>
                <a:custGeom>
                  <a:avLst/>
                  <a:gdLst/>
                  <a:ahLst/>
                  <a:cxnLst>
                    <a:cxn ang="0">
                      <a:pos x="19" y="3"/>
                    </a:cxn>
                    <a:cxn ang="0">
                      <a:pos x="19" y="3"/>
                    </a:cxn>
                    <a:cxn ang="0">
                      <a:pos x="32" y="0"/>
                    </a:cxn>
                    <a:cxn ang="0">
                      <a:pos x="51" y="17"/>
                    </a:cxn>
                    <a:cxn ang="0">
                      <a:pos x="47" y="31"/>
                    </a:cxn>
                    <a:cxn ang="0">
                      <a:pos x="47" y="32"/>
                    </a:cxn>
                    <a:cxn ang="0">
                      <a:pos x="98" y="81"/>
                    </a:cxn>
                    <a:cxn ang="0">
                      <a:pos x="97" y="97"/>
                    </a:cxn>
                    <a:cxn ang="0">
                      <a:pos x="97" y="97"/>
                    </a:cxn>
                    <a:cxn ang="0">
                      <a:pos x="81" y="97"/>
                    </a:cxn>
                    <a:cxn ang="0">
                      <a:pos x="32" y="46"/>
                    </a:cxn>
                    <a:cxn ang="0">
                      <a:pos x="31" y="47"/>
                    </a:cxn>
                    <a:cxn ang="0">
                      <a:pos x="17" y="51"/>
                    </a:cxn>
                    <a:cxn ang="0">
                      <a:pos x="0" y="32"/>
                    </a:cxn>
                    <a:cxn ang="0">
                      <a:pos x="3" y="19"/>
                    </a:cxn>
                    <a:cxn ang="0">
                      <a:pos x="3" y="19"/>
                    </a:cxn>
                    <a:cxn ang="0">
                      <a:pos x="4" y="19"/>
                    </a:cxn>
                    <a:cxn ang="0">
                      <a:pos x="17" y="32"/>
                    </a:cxn>
                    <a:cxn ang="0">
                      <a:pos x="27" y="27"/>
                    </a:cxn>
                    <a:cxn ang="0">
                      <a:pos x="32" y="17"/>
                    </a:cxn>
                    <a:cxn ang="0">
                      <a:pos x="19" y="4"/>
                    </a:cxn>
                    <a:cxn ang="0">
                      <a:pos x="19" y="3"/>
                    </a:cxn>
                    <a:cxn ang="0">
                      <a:pos x="85" y="85"/>
                    </a:cxn>
                    <a:cxn ang="0">
                      <a:pos x="93" y="85"/>
                    </a:cxn>
                    <a:cxn ang="0">
                      <a:pos x="93" y="92"/>
                    </a:cxn>
                    <a:cxn ang="0">
                      <a:pos x="85" y="92"/>
                    </a:cxn>
                    <a:cxn ang="0">
                      <a:pos x="85" y="85"/>
                    </a:cxn>
                  </a:cxnLst>
                  <a:rect l="0" t="0" r="r" b="b"/>
                  <a:pathLst>
                    <a:path w="102" h="102">
                      <a:moveTo>
                        <a:pt x="19" y="3"/>
                      </a:moveTo>
                      <a:cubicBezTo>
                        <a:pt x="19" y="3"/>
                        <a:pt x="19" y="3"/>
                        <a:pt x="19" y="3"/>
                      </a:cubicBezTo>
                      <a:cubicBezTo>
                        <a:pt x="32" y="0"/>
                        <a:pt x="32" y="0"/>
                        <a:pt x="32" y="0"/>
                      </a:cubicBezTo>
                      <a:cubicBezTo>
                        <a:pt x="51" y="17"/>
                        <a:pt x="51" y="17"/>
                        <a:pt x="51" y="17"/>
                      </a:cubicBezTo>
                      <a:cubicBezTo>
                        <a:pt x="47" y="31"/>
                        <a:pt x="47" y="31"/>
                        <a:pt x="47" y="31"/>
                      </a:cubicBezTo>
                      <a:cubicBezTo>
                        <a:pt x="47" y="32"/>
                        <a:pt x="47" y="32"/>
                        <a:pt x="47" y="32"/>
                      </a:cubicBezTo>
                      <a:cubicBezTo>
                        <a:pt x="98" y="81"/>
                        <a:pt x="98" y="81"/>
                        <a:pt x="98" y="81"/>
                      </a:cubicBezTo>
                      <a:cubicBezTo>
                        <a:pt x="102" y="85"/>
                        <a:pt x="102" y="93"/>
                        <a:pt x="97" y="97"/>
                      </a:cubicBezTo>
                      <a:cubicBezTo>
                        <a:pt x="97" y="97"/>
                        <a:pt x="97" y="97"/>
                        <a:pt x="97" y="97"/>
                      </a:cubicBezTo>
                      <a:cubicBezTo>
                        <a:pt x="93" y="101"/>
                        <a:pt x="85" y="102"/>
                        <a:pt x="81" y="97"/>
                      </a:cubicBezTo>
                      <a:cubicBezTo>
                        <a:pt x="32" y="46"/>
                        <a:pt x="32" y="46"/>
                        <a:pt x="32" y="46"/>
                      </a:cubicBezTo>
                      <a:cubicBezTo>
                        <a:pt x="31" y="47"/>
                        <a:pt x="31" y="47"/>
                        <a:pt x="31" y="47"/>
                      </a:cubicBezTo>
                      <a:cubicBezTo>
                        <a:pt x="17" y="51"/>
                        <a:pt x="17" y="51"/>
                        <a:pt x="17" y="51"/>
                      </a:cubicBezTo>
                      <a:cubicBezTo>
                        <a:pt x="0" y="32"/>
                        <a:pt x="0" y="32"/>
                        <a:pt x="0" y="32"/>
                      </a:cubicBezTo>
                      <a:cubicBezTo>
                        <a:pt x="3" y="19"/>
                        <a:pt x="3" y="19"/>
                        <a:pt x="3" y="19"/>
                      </a:cubicBezTo>
                      <a:cubicBezTo>
                        <a:pt x="3" y="19"/>
                        <a:pt x="3" y="19"/>
                        <a:pt x="3" y="19"/>
                      </a:cubicBezTo>
                      <a:cubicBezTo>
                        <a:pt x="4" y="19"/>
                        <a:pt x="4" y="19"/>
                        <a:pt x="4" y="19"/>
                      </a:cubicBezTo>
                      <a:cubicBezTo>
                        <a:pt x="17" y="32"/>
                        <a:pt x="17" y="32"/>
                        <a:pt x="17" y="32"/>
                      </a:cubicBezTo>
                      <a:cubicBezTo>
                        <a:pt x="27" y="27"/>
                        <a:pt x="27" y="27"/>
                        <a:pt x="27" y="27"/>
                      </a:cubicBezTo>
                      <a:cubicBezTo>
                        <a:pt x="32" y="17"/>
                        <a:pt x="32" y="17"/>
                        <a:pt x="32" y="17"/>
                      </a:cubicBezTo>
                      <a:cubicBezTo>
                        <a:pt x="19" y="4"/>
                        <a:pt x="19" y="4"/>
                        <a:pt x="19" y="4"/>
                      </a:cubicBezTo>
                      <a:cubicBezTo>
                        <a:pt x="19" y="3"/>
                        <a:pt x="19" y="3"/>
                        <a:pt x="19" y="3"/>
                      </a:cubicBezTo>
                      <a:close/>
                      <a:moveTo>
                        <a:pt x="85" y="85"/>
                      </a:moveTo>
                      <a:cubicBezTo>
                        <a:pt x="87" y="83"/>
                        <a:pt x="91" y="83"/>
                        <a:pt x="93" y="85"/>
                      </a:cubicBezTo>
                      <a:cubicBezTo>
                        <a:pt x="95" y="87"/>
                        <a:pt x="95" y="90"/>
                        <a:pt x="93" y="92"/>
                      </a:cubicBezTo>
                      <a:cubicBezTo>
                        <a:pt x="91" y="95"/>
                        <a:pt x="87" y="95"/>
                        <a:pt x="85" y="92"/>
                      </a:cubicBezTo>
                      <a:cubicBezTo>
                        <a:pt x="83" y="90"/>
                        <a:pt x="83" y="87"/>
                        <a:pt x="85" y="85"/>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900" dirty="0"/>
                </a:p>
              </p:txBody>
            </p:sp>
            <p:sp>
              <p:nvSpPr>
                <p:cNvPr id="48" name="Freeform 131">
                  <a:extLst>
                    <a:ext uri="{FF2B5EF4-FFF2-40B4-BE49-F238E27FC236}">
                      <a16:creationId xmlns:a16="http://schemas.microsoft.com/office/drawing/2014/main" xmlns="" id="{AE0AE2F1-094F-4C3F-B1F8-E96929582A43}"/>
                    </a:ext>
                  </a:extLst>
                </p:cNvPr>
                <p:cNvSpPr>
                  <a:spLocks/>
                </p:cNvSpPr>
                <p:nvPr/>
              </p:nvSpPr>
              <p:spPr bwMode="auto">
                <a:xfrm>
                  <a:off x="6009983" y="4908029"/>
                  <a:ext cx="250446" cy="249863"/>
                </a:xfrm>
                <a:custGeom>
                  <a:avLst/>
                  <a:gdLst/>
                  <a:ahLst/>
                  <a:cxnLst>
                    <a:cxn ang="0">
                      <a:pos x="104" y="0"/>
                    </a:cxn>
                    <a:cxn ang="0">
                      <a:pos x="108" y="24"/>
                    </a:cxn>
                    <a:cxn ang="0">
                      <a:pos x="126" y="31"/>
                    </a:cxn>
                    <a:cxn ang="0">
                      <a:pos x="146" y="17"/>
                    </a:cxn>
                    <a:cxn ang="0">
                      <a:pos x="165" y="36"/>
                    </a:cxn>
                    <a:cxn ang="0">
                      <a:pos x="151" y="56"/>
                    </a:cxn>
                    <a:cxn ang="0">
                      <a:pos x="158" y="74"/>
                    </a:cxn>
                    <a:cxn ang="0">
                      <a:pos x="182" y="78"/>
                    </a:cxn>
                    <a:cxn ang="0">
                      <a:pos x="182" y="104"/>
                    </a:cxn>
                    <a:cxn ang="0">
                      <a:pos x="158" y="108"/>
                    </a:cxn>
                    <a:cxn ang="0">
                      <a:pos x="153" y="121"/>
                    </a:cxn>
                    <a:cxn ang="0">
                      <a:pos x="137" y="106"/>
                    </a:cxn>
                    <a:cxn ang="0">
                      <a:pos x="139" y="97"/>
                    </a:cxn>
                    <a:cxn ang="0">
                      <a:pos x="98" y="42"/>
                    </a:cxn>
                    <a:cxn ang="0">
                      <a:pos x="42" y="84"/>
                    </a:cxn>
                    <a:cxn ang="0">
                      <a:pos x="84" y="139"/>
                    </a:cxn>
                    <a:cxn ang="0">
                      <a:pos x="107" y="137"/>
                    </a:cxn>
                    <a:cxn ang="0">
                      <a:pos x="121" y="153"/>
                    </a:cxn>
                    <a:cxn ang="0">
                      <a:pos x="108" y="158"/>
                    </a:cxn>
                    <a:cxn ang="0">
                      <a:pos x="104" y="182"/>
                    </a:cxn>
                    <a:cxn ang="0">
                      <a:pos x="78" y="182"/>
                    </a:cxn>
                    <a:cxn ang="0">
                      <a:pos x="74" y="158"/>
                    </a:cxn>
                    <a:cxn ang="0">
                      <a:pos x="55" y="151"/>
                    </a:cxn>
                    <a:cxn ang="0">
                      <a:pos x="36" y="165"/>
                    </a:cxn>
                    <a:cxn ang="0">
                      <a:pos x="17" y="146"/>
                    </a:cxn>
                    <a:cxn ang="0">
                      <a:pos x="31" y="126"/>
                    </a:cxn>
                    <a:cxn ang="0">
                      <a:pos x="23" y="108"/>
                    </a:cxn>
                    <a:cxn ang="0">
                      <a:pos x="0" y="104"/>
                    </a:cxn>
                    <a:cxn ang="0">
                      <a:pos x="0" y="78"/>
                    </a:cxn>
                    <a:cxn ang="0">
                      <a:pos x="24" y="73"/>
                    </a:cxn>
                    <a:cxn ang="0">
                      <a:pos x="31" y="55"/>
                    </a:cxn>
                    <a:cxn ang="0">
                      <a:pos x="17" y="36"/>
                    </a:cxn>
                    <a:cxn ang="0">
                      <a:pos x="36" y="17"/>
                    </a:cxn>
                    <a:cxn ang="0">
                      <a:pos x="56" y="31"/>
                    </a:cxn>
                    <a:cxn ang="0">
                      <a:pos x="74" y="23"/>
                    </a:cxn>
                    <a:cxn ang="0">
                      <a:pos x="78" y="0"/>
                    </a:cxn>
                    <a:cxn ang="0">
                      <a:pos x="104" y="0"/>
                    </a:cxn>
                  </a:cxnLst>
                  <a:rect l="0" t="0" r="r" b="b"/>
                  <a:pathLst>
                    <a:path w="182" h="182">
                      <a:moveTo>
                        <a:pt x="104" y="0"/>
                      </a:moveTo>
                      <a:cubicBezTo>
                        <a:pt x="108" y="24"/>
                        <a:pt x="108" y="24"/>
                        <a:pt x="108" y="24"/>
                      </a:cubicBezTo>
                      <a:cubicBezTo>
                        <a:pt x="126" y="31"/>
                        <a:pt x="126" y="31"/>
                        <a:pt x="126" y="31"/>
                      </a:cubicBezTo>
                      <a:cubicBezTo>
                        <a:pt x="146" y="17"/>
                        <a:pt x="146" y="17"/>
                        <a:pt x="146" y="17"/>
                      </a:cubicBezTo>
                      <a:cubicBezTo>
                        <a:pt x="165" y="36"/>
                        <a:pt x="165" y="36"/>
                        <a:pt x="165" y="36"/>
                      </a:cubicBezTo>
                      <a:cubicBezTo>
                        <a:pt x="151" y="56"/>
                        <a:pt x="151" y="56"/>
                        <a:pt x="151" y="56"/>
                      </a:cubicBezTo>
                      <a:cubicBezTo>
                        <a:pt x="158" y="74"/>
                        <a:pt x="158" y="74"/>
                        <a:pt x="158" y="74"/>
                      </a:cubicBezTo>
                      <a:cubicBezTo>
                        <a:pt x="182" y="78"/>
                        <a:pt x="182" y="78"/>
                        <a:pt x="182" y="78"/>
                      </a:cubicBezTo>
                      <a:cubicBezTo>
                        <a:pt x="182" y="104"/>
                        <a:pt x="182" y="104"/>
                        <a:pt x="182" y="104"/>
                      </a:cubicBezTo>
                      <a:cubicBezTo>
                        <a:pt x="158" y="108"/>
                        <a:pt x="158" y="108"/>
                        <a:pt x="158" y="108"/>
                      </a:cubicBezTo>
                      <a:cubicBezTo>
                        <a:pt x="153" y="121"/>
                        <a:pt x="153" y="121"/>
                        <a:pt x="153" y="121"/>
                      </a:cubicBezTo>
                      <a:cubicBezTo>
                        <a:pt x="137" y="106"/>
                        <a:pt x="137" y="106"/>
                        <a:pt x="137" y="106"/>
                      </a:cubicBezTo>
                      <a:cubicBezTo>
                        <a:pt x="138" y="103"/>
                        <a:pt x="139" y="100"/>
                        <a:pt x="139" y="97"/>
                      </a:cubicBezTo>
                      <a:cubicBezTo>
                        <a:pt x="143" y="71"/>
                        <a:pt x="124" y="46"/>
                        <a:pt x="98" y="42"/>
                      </a:cubicBezTo>
                      <a:cubicBezTo>
                        <a:pt x="71" y="39"/>
                        <a:pt x="46" y="58"/>
                        <a:pt x="42" y="84"/>
                      </a:cubicBezTo>
                      <a:cubicBezTo>
                        <a:pt x="39" y="111"/>
                        <a:pt x="58" y="136"/>
                        <a:pt x="84" y="139"/>
                      </a:cubicBezTo>
                      <a:cubicBezTo>
                        <a:pt x="92" y="140"/>
                        <a:pt x="100" y="139"/>
                        <a:pt x="107" y="137"/>
                      </a:cubicBezTo>
                      <a:cubicBezTo>
                        <a:pt x="121" y="153"/>
                        <a:pt x="121" y="153"/>
                        <a:pt x="121" y="153"/>
                      </a:cubicBezTo>
                      <a:cubicBezTo>
                        <a:pt x="108" y="158"/>
                        <a:pt x="108" y="158"/>
                        <a:pt x="108" y="158"/>
                      </a:cubicBezTo>
                      <a:cubicBezTo>
                        <a:pt x="104" y="182"/>
                        <a:pt x="104" y="182"/>
                        <a:pt x="104" y="182"/>
                      </a:cubicBezTo>
                      <a:cubicBezTo>
                        <a:pt x="78" y="182"/>
                        <a:pt x="78" y="182"/>
                        <a:pt x="78" y="182"/>
                      </a:cubicBezTo>
                      <a:cubicBezTo>
                        <a:pt x="74" y="158"/>
                        <a:pt x="74" y="158"/>
                        <a:pt x="74" y="158"/>
                      </a:cubicBezTo>
                      <a:cubicBezTo>
                        <a:pt x="55" y="151"/>
                        <a:pt x="55" y="151"/>
                        <a:pt x="55" y="151"/>
                      </a:cubicBezTo>
                      <a:cubicBezTo>
                        <a:pt x="36" y="165"/>
                        <a:pt x="36" y="165"/>
                        <a:pt x="36" y="165"/>
                      </a:cubicBezTo>
                      <a:cubicBezTo>
                        <a:pt x="17" y="146"/>
                        <a:pt x="17" y="146"/>
                        <a:pt x="17" y="146"/>
                      </a:cubicBezTo>
                      <a:cubicBezTo>
                        <a:pt x="31" y="126"/>
                        <a:pt x="31" y="126"/>
                        <a:pt x="31" y="126"/>
                      </a:cubicBezTo>
                      <a:cubicBezTo>
                        <a:pt x="23" y="108"/>
                        <a:pt x="23" y="108"/>
                        <a:pt x="23" y="108"/>
                      </a:cubicBezTo>
                      <a:cubicBezTo>
                        <a:pt x="0" y="104"/>
                        <a:pt x="0" y="104"/>
                        <a:pt x="0" y="104"/>
                      </a:cubicBezTo>
                      <a:cubicBezTo>
                        <a:pt x="0" y="78"/>
                        <a:pt x="0" y="78"/>
                        <a:pt x="0" y="78"/>
                      </a:cubicBezTo>
                      <a:cubicBezTo>
                        <a:pt x="24" y="73"/>
                        <a:pt x="24" y="73"/>
                        <a:pt x="24" y="73"/>
                      </a:cubicBezTo>
                      <a:cubicBezTo>
                        <a:pt x="31" y="55"/>
                        <a:pt x="31" y="55"/>
                        <a:pt x="31" y="55"/>
                      </a:cubicBezTo>
                      <a:cubicBezTo>
                        <a:pt x="17" y="36"/>
                        <a:pt x="17" y="36"/>
                        <a:pt x="17" y="36"/>
                      </a:cubicBezTo>
                      <a:cubicBezTo>
                        <a:pt x="36" y="17"/>
                        <a:pt x="36" y="17"/>
                        <a:pt x="36" y="17"/>
                      </a:cubicBezTo>
                      <a:cubicBezTo>
                        <a:pt x="56" y="31"/>
                        <a:pt x="56" y="31"/>
                        <a:pt x="56" y="31"/>
                      </a:cubicBezTo>
                      <a:cubicBezTo>
                        <a:pt x="74" y="23"/>
                        <a:pt x="74" y="23"/>
                        <a:pt x="74" y="23"/>
                      </a:cubicBezTo>
                      <a:cubicBezTo>
                        <a:pt x="78" y="0"/>
                        <a:pt x="78" y="0"/>
                        <a:pt x="78" y="0"/>
                      </a:cubicBezTo>
                      <a:cubicBezTo>
                        <a:pt x="104" y="0"/>
                        <a:pt x="104" y="0"/>
                        <a:pt x="104"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900" dirty="0"/>
                </a:p>
              </p:txBody>
            </p:sp>
          </p:grpSp>
        </p:grpSp>
        <p:grpSp>
          <p:nvGrpSpPr>
            <p:cNvPr id="38" name="Group 37">
              <a:extLst>
                <a:ext uri="{FF2B5EF4-FFF2-40B4-BE49-F238E27FC236}">
                  <a16:creationId xmlns:a16="http://schemas.microsoft.com/office/drawing/2014/main" xmlns="" id="{AAB30DA7-E690-41FD-9F9E-2E8136759A55}"/>
                </a:ext>
              </a:extLst>
            </p:cNvPr>
            <p:cNvGrpSpPr/>
            <p:nvPr/>
          </p:nvGrpSpPr>
          <p:grpSpPr>
            <a:xfrm>
              <a:off x="8764565" y="4764072"/>
              <a:ext cx="2325953" cy="166472"/>
              <a:chOff x="8764565" y="4764072"/>
              <a:chExt cx="2325953" cy="166472"/>
            </a:xfrm>
          </p:grpSpPr>
          <p:grpSp>
            <p:nvGrpSpPr>
              <p:cNvPr id="39" name="Group 38">
                <a:extLst>
                  <a:ext uri="{FF2B5EF4-FFF2-40B4-BE49-F238E27FC236}">
                    <a16:creationId xmlns:a16="http://schemas.microsoft.com/office/drawing/2014/main" xmlns="" id="{D96387DD-C35B-461C-9403-8528E38955AD}"/>
                  </a:ext>
                </a:extLst>
              </p:cNvPr>
              <p:cNvGrpSpPr/>
              <p:nvPr/>
            </p:nvGrpSpPr>
            <p:grpSpPr>
              <a:xfrm>
                <a:off x="8873108" y="4764072"/>
                <a:ext cx="2217410" cy="144655"/>
                <a:chOff x="1237953" y="2049432"/>
                <a:chExt cx="3198317" cy="208646"/>
              </a:xfrm>
            </p:grpSpPr>
            <p:cxnSp>
              <p:nvCxnSpPr>
                <p:cNvPr id="43" name="Straight Connector 42">
                  <a:extLst>
                    <a:ext uri="{FF2B5EF4-FFF2-40B4-BE49-F238E27FC236}">
                      <a16:creationId xmlns:a16="http://schemas.microsoft.com/office/drawing/2014/main" xmlns="" id="{1A3BBFB6-6E34-4E43-899E-909FB7252F49}"/>
                    </a:ext>
                  </a:extLst>
                </p:cNvPr>
                <p:cNvCxnSpPr>
                  <a:cxnSpLocks/>
                </p:cNvCxnSpPr>
                <p:nvPr/>
              </p:nvCxnSpPr>
              <p:spPr>
                <a:xfrm>
                  <a:off x="1237953" y="2153756"/>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xmlns="" id="{18C6D153-504D-4E1D-95B3-C9C3D1C4D6ED}"/>
                    </a:ext>
                  </a:extLst>
                </p:cNvPr>
                <p:cNvSpPr/>
                <p:nvPr/>
              </p:nvSpPr>
              <p:spPr>
                <a:xfrm>
                  <a:off x="1497944" y="2049432"/>
                  <a:ext cx="2453159" cy="208646"/>
                </a:xfrm>
                <a:prstGeom prst="rect">
                  <a:avLst/>
                </a:prstGeom>
                <a:solidFill>
                  <a:srgbClr val="00338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spAutoFit/>
                </a:bodyPr>
                <a:lstStyle/>
                <a:p>
                  <a:pPr algn="ctr"/>
                  <a:r>
                    <a:rPr lang="en-US" sz="700" b="1" dirty="0">
                      <a:solidFill>
                        <a:schemeClr val="bg1"/>
                      </a:solidFill>
                    </a:rPr>
                    <a:t>Change &amp; Configuration Management</a:t>
                  </a:r>
                </a:p>
              </p:txBody>
            </p:sp>
          </p:grpSp>
          <p:grpSp>
            <p:nvGrpSpPr>
              <p:cNvPr id="40" name="Group 39">
                <a:extLst>
                  <a:ext uri="{FF2B5EF4-FFF2-40B4-BE49-F238E27FC236}">
                    <a16:creationId xmlns:a16="http://schemas.microsoft.com/office/drawing/2014/main" xmlns="" id="{6F18A377-5DEC-427F-83A7-3ABE79D3661B}"/>
                  </a:ext>
                </a:extLst>
              </p:cNvPr>
              <p:cNvGrpSpPr/>
              <p:nvPr/>
            </p:nvGrpSpPr>
            <p:grpSpPr>
              <a:xfrm>
                <a:off x="8764565" y="4768466"/>
                <a:ext cx="143935" cy="162078"/>
                <a:chOff x="8418051" y="5566920"/>
                <a:chExt cx="234850" cy="286333"/>
              </a:xfrm>
            </p:grpSpPr>
            <p:sp>
              <p:nvSpPr>
                <p:cNvPr id="41" name="Freeform 21">
                  <a:extLst>
                    <a:ext uri="{FF2B5EF4-FFF2-40B4-BE49-F238E27FC236}">
                      <a16:creationId xmlns:a16="http://schemas.microsoft.com/office/drawing/2014/main" xmlns="" id="{7CC6B78E-9C46-48F0-B6F6-A7B4C12DCA8F}"/>
                    </a:ext>
                  </a:extLst>
                </p:cNvPr>
                <p:cNvSpPr>
                  <a:spLocks noEditPoints="1"/>
                </p:cNvSpPr>
                <p:nvPr/>
              </p:nvSpPr>
              <p:spPr bwMode="auto">
                <a:xfrm>
                  <a:off x="8418051" y="5566920"/>
                  <a:ext cx="190938" cy="238199"/>
                </a:xfrm>
                <a:custGeom>
                  <a:avLst/>
                  <a:gdLst/>
                  <a:ahLst/>
                  <a:cxnLst>
                    <a:cxn ang="0">
                      <a:pos x="126" y="106"/>
                    </a:cxn>
                    <a:cxn ang="0">
                      <a:pos x="64" y="127"/>
                    </a:cxn>
                    <a:cxn ang="0">
                      <a:pos x="3" y="106"/>
                    </a:cxn>
                    <a:cxn ang="0">
                      <a:pos x="0" y="106"/>
                    </a:cxn>
                    <a:cxn ang="0">
                      <a:pos x="0" y="124"/>
                    </a:cxn>
                    <a:cxn ang="0">
                      <a:pos x="64" y="160"/>
                    </a:cxn>
                    <a:cxn ang="0">
                      <a:pos x="128" y="124"/>
                    </a:cxn>
                    <a:cxn ang="0">
                      <a:pos x="128" y="106"/>
                    </a:cxn>
                    <a:cxn ang="0">
                      <a:pos x="126" y="106"/>
                    </a:cxn>
                    <a:cxn ang="0">
                      <a:pos x="126" y="59"/>
                    </a:cxn>
                    <a:cxn ang="0">
                      <a:pos x="64" y="78"/>
                    </a:cxn>
                    <a:cxn ang="0">
                      <a:pos x="3" y="59"/>
                    </a:cxn>
                    <a:cxn ang="0">
                      <a:pos x="0" y="59"/>
                    </a:cxn>
                    <a:cxn ang="0">
                      <a:pos x="0" y="81"/>
                    </a:cxn>
                    <a:cxn ang="0">
                      <a:pos x="64" y="110"/>
                    </a:cxn>
                    <a:cxn ang="0">
                      <a:pos x="128" y="81"/>
                    </a:cxn>
                    <a:cxn ang="0">
                      <a:pos x="128" y="59"/>
                    </a:cxn>
                    <a:cxn ang="0">
                      <a:pos x="126" y="59"/>
                    </a:cxn>
                    <a:cxn ang="0">
                      <a:pos x="64" y="0"/>
                    </a:cxn>
                    <a:cxn ang="0">
                      <a:pos x="0" y="24"/>
                    </a:cxn>
                    <a:cxn ang="0">
                      <a:pos x="0" y="35"/>
                    </a:cxn>
                    <a:cxn ang="0">
                      <a:pos x="64" y="61"/>
                    </a:cxn>
                    <a:cxn ang="0">
                      <a:pos x="128" y="35"/>
                    </a:cxn>
                    <a:cxn ang="0">
                      <a:pos x="128" y="24"/>
                    </a:cxn>
                    <a:cxn ang="0">
                      <a:pos x="64" y="0"/>
                    </a:cxn>
                  </a:cxnLst>
                  <a:rect l="0" t="0" r="r" b="b"/>
                  <a:pathLst>
                    <a:path w="128" h="160">
                      <a:moveTo>
                        <a:pt x="126" y="106"/>
                      </a:moveTo>
                      <a:cubicBezTo>
                        <a:pt x="118" y="118"/>
                        <a:pt x="93" y="127"/>
                        <a:pt x="64" y="127"/>
                      </a:cubicBezTo>
                      <a:cubicBezTo>
                        <a:pt x="35" y="127"/>
                        <a:pt x="11" y="118"/>
                        <a:pt x="3" y="106"/>
                      </a:cubicBezTo>
                      <a:cubicBezTo>
                        <a:pt x="1" y="103"/>
                        <a:pt x="0" y="105"/>
                        <a:pt x="0" y="106"/>
                      </a:cubicBezTo>
                      <a:cubicBezTo>
                        <a:pt x="0" y="107"/>
                        <a:pt x="0" y="124"/>
                        <a:pt x="0" y="124"/>
                      </a:cubicBezTo>
                      <a:cubicBezTo>
                        <a:pt x="0" y="142"/>
                        <a:pt x="29" y="160"/>
                        <a:pt x="64" y="160"/>
                      </a:cubicBezTo>
                      <a:cubicBezTo>
                        <a:pt x="100" y="160"/>
                        <a:pt x="128" y="142"/>
                        <a:pt x="128" y="124"/>
                      </a:cubicBezTo>
                      <a:cubicBezTo>
                        <a:pt x="128" y="124"/>
                        <a:pt x="128" y="107"/>
                        <a:pt x="128" y="106"/>
                      </a:cubicBezTo>
                      <a:cubicBezTo>
                        <a:pt x="128" y="105"/>
                        <a:pt x="127" y="103"/>
                        <a:pt x="126" y="106"/>
                      </a:cubicBezTo>
                      <a:close/>
                      <a:moveTo>
                        <a:pt x="126" y="59"/>
                      </a:moveTo>
                      <a:cubicBezTo>
                        <a:pt x="118" y="70"/>
                        <a:pt x="94" y="78"/>
                        <a:pt x="64" y="78"/>
                      </a:cubicBezTo>
                      <a:cubicBezTo>
                        <a:pt x="35" y="78"/>
                        <a:pt x="10" y="70"/>
                        <a:pt x="3" y="59"/>
                      </a:cubicBezTo>
                      <a:cubicBezTo>
                        <a:pt x="1" y="57"/>
                        <a:pt x="0" y="58"/>
                        <a:pt x="0" y="59"/>
                      </a:cubicBezTo>
                      <a:cubicBezTo>
                        <a:pt x="0" y="60"/>
                        <a:pt x="0" y="81"/>
                        <a:pt x="0" y="81"/>
                      </a:cubicBezTo>
                      <a:cubicBezTo>
                        <a:pt x="0" y="97"/>
                        <a:pt x="29" y="110"/>
                        <a:pt x="64" y="110"/>
                      </a:cubicBezTo>
                      <a:cubicBezTo>
                        <a:pt x="100" y="110"/>
                        <a:pt x="128" y="97"/>
                        <a:pt x="128" y="81"/>
                      </a:cubicBezTo>
                      <a:cubicBezTo>
                        <a:pt x="128" y="81"/>
                        <a:pt x="128" y="60"/>
                        <a:pt x="128" y="59"/>
                      </a:cubicBezTo>
                      <a:cubicBezTo>
                        <a:pt x="128" y="58"/>
                        <a:pt x="127" y="57"/>
                        <a:pt x="126" y="59"/>
                      </a:cubicBezTo>
                      <a:close/>
                      <a:moveTo>
                        <a:pt x="64" y="0"/>
                      </a:moveTo>
                      <a:cubicBezTo>
                        <a:pt x="29" y="0"/>
                        <a:pt x="0" y="10"/>
                        <a:pt x="0" y="24"/>
                      </a:cubicBezTo>
                      <a:cubicBezTo>
                        <a:pt x="0" y="35"/>
                        <a:pt x="0" y="35"/>
                        <a:pt x="0" y="35"/>
                      </a:cubicBezTo>
                      <a:cubicBezTo>
                        <a:pt x="0" y="49"/>
                        <a:pt x="29" y="61"/>
                        <a:pt x="64" y="61"/>
                      </a:cubicBezTo>
                      <a:cubicBezTo>
                        <a:pt x="100" y="61"/>
                        <a:pt x="128" y="49"/>
                        <a:pt x="128" y="35"/>
                      </a:cubicBezTo>
                      <a:cubicBezTo>
                        <a:pt x="128" y="24"/>
                        <a:pt x="128" y="24"/>
                        <a:pt x="128" y="24"/>
                      </a:cubicBezTo>
                      <a:cubicBezTo>
                        <a:pt x="128" y="10"/>
                        <a:pt x="100" y="0"/>
                        <a:pt x="64"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900" dirty="0"/>
                </a:p>
              </p:txBody>
            </p:sp>
            <p:sp>
              <p:nvSpPr>
                <p:cNvPr id="42" name="Freeform 6">
                  <a:extLst>
                    <a:ext uri="{FF2B5EF4-FFF2-40B4-BE49-F238E27FC236}">
                      <a16:creationId xmlns:a16="http://schemas.microsoft.com/office/drawing/2014/main" xmlns="" id="{6EAF0CD3-2060-4F69-9E92-9AF98A808788}"/>
                    </a:ext>
                  </a:extLst>
                </p:cNvPr>
                <p:cNvSpPr>
                  <a:spLocks noEditPoints="1"/>
                </p:cNvSpPr>
                <p:nvPr/>
              </p:nvSpPr>
              <p:spPr bwMode="auto">
                <a:xfrm>
                  <a:off x="8541382" y="5742931"/>
                  <a:ext cx="111519" cy="110322"/>
                </a:xfrm>
                <a:custGeom>
                  <a:avLst/>
                  <a:gdLst/>
                  <a:ahLst/>
                  <a:cxnLst>
                    <a:cxn ang="0">
                      <a:pos x="156" y="93"/>
                    </a:cxn>
                    <a:cxn ang="0">
                      <a:pos x="157" y="82"/>
                    </a:cxn>
                    <a:cxn ang="0">
                      <a:pos x="157" y="71"/>
                    </a:cxn>
                    <a:cxn ang="0">
                      <a:pos x="140" y="67"/>
                    </a:cxn>
                    <a:cxn ang="0">
                      <a:pos x="138" y="57"/>
                    </a:cxn>
                    <a:cxn ang="0">
                      <a:pos x="150" y="45"/>
                    </a:cxn>
                    <a:cxn ang="0">
                      <a:pos x="138" y="27"/>
                    </a:cxn>
                    <a:cxn ang="0">
                      <a:pos x="122" y="33"/>
                    </a:cxn>
                    <a:cxn ang="0">
                      <a:pos x="114" y="27"/>
                    </a:cxn>
                    <a:cxn ang="0">
                      <a:pos x="117" y="9"/>
                    </a:cxn>
                    <a:cxn ang="0">
                      <a:pos x="97" y="2"/>
                    </a:cxn>
                    <a:cxn ang="0">
                      <a:pos x="87" y="16"/>
                    </a:cxn>
                    <a:cxn ang="0">
                      <a:pos x="82" y="16"/>
                    </a:cxn>
                    <a:cxn ang="0">
                      <a:pos x="77" y="16"/>
                    </a:cxn>
                    <a:cxn ang="0">
                      <a:pos x="69" y="0"/>
                    </a:cxn>
                    <a:cxn ang="0">
                      <a:pos x="48" y="6"/>
                    </a:cxn>
                    <a:cxn ang="0">
                      <a:pos x="49" y="23"/>
                    </a:cxn>
                    <a:cxn ang="0">
                      <a:pos x="41" y="29"/>
                    </a:cxn>
                    <a:cxn ang="0">
                      <a:pos x="25" y="21"/>
                    </a:cxn>
                    <a:cxn ang="0">
                      <a:pos x="12" y="37"/>
                    </a:cxn>
                    <a:cxn ang="0">
                      <a:pos x="23" y="51"/>
                    </a:cxn>
                    <a:cxn ang="0">
                      <a:pos x="19" y="60"/>
                    </a:cxn>
                    <a:cxn ang="0">
                      <a:pos x="2" y="63"/>
                    </a:cxn>
                    <a:cxn ang="0">
                      <a:pos x="1" y="74"/>
                    </a:cxn>
                    <a:cxn ang="0">
                      <a:pos x="1" y="85"/>
                    </a:cxn>
                    <a:cxn ang="0">
                      <a:pos x="18" y="89"/>
                    </a:cxn>
                    <a:cxn ang="0">
                      <a:pos x="20" y="99"/>
                    </a:cxn>
                    <a:cxn ang="0">
                      <a:pos x="8" y="111"/>
                    </a:cxn>
                    <a:cxn ang="0">
                      <a:pos x="20" y="129"/>
                    </a:cxn>
                    <a:cxn ang="0">
                      <a:pos x="36" y="123"/>
                    </a:cxn>
                    <a:cxn ang="0">
                      <a:pos x="44" y="129"/>
                    </a:cxn>
                    <a:cxn ang="0">
                      <a:pos x="41" y="147"/>
                    </a:cxn>
                    <a:cxn ang="0">
                      <a:pos x="61" y="154"/>
                    </a:cxn>
                    <a:cxn ang="0">
                      <a:pos x="71" y="140"/>
                    </a:cxn>
                    <a:cxn ang="0">
                      <a:pos x="76" y="140"/>
                    </a:cxn>
                    <a:cxn ang="0">
                      <a:pos x="81" y="140"/>
                    </a:cxn>
                    <a:cxn ang="0">
                      <a:pos x="89" y="156"/>
                    </a:cxn>
                    <a:cxn ang="0">
                      <a:pos x="109" y="150"/>
                    </a:cxn>
                    <a:cxn ang="0">
                      <a:pos x="109" y="133"/>
                    </a:cxn>
                    <a:cxn ang="0">
                      <a:pos x="117" y="127"/>
                    </a:cxn>
                    <a:cxn ang="0">
                      <a:pos x="133" y="135"/>
                    </a:cxn>
                    <a:cxn ang="0">
                      <a:pos x="146" y="119"/>
                    </a:cxn>
                    <a:cxn ang="0">
                      <a:pos x="135" y="105"/>
                    </a:cxn>
                    <a:cxn ang="0">
                      <a:pos x="139" y="96"/>
                    </a:cxn>
                    <a:cxn ang="0">
                      <a:pos x="156" y="93"/>
                    </a:cxn>
                    <a:cxn ang="0">
                      <a:pos x="77" y="112"/>
                    </a:cxn>
                    <a:cxn ang="0">
                      <a:pos x="45" y="76"/>
                    </a:cxn>
                    <a:cxn ang="0">
                      <a:pos x="81" y="44"/>
                    </a:cxn>
                    <a:cxn ang="0">
                      <a:pos x="113" y="80"/>
                    </a:cxn>
                    <a:cxn ang="0">
                      <a:pos x="77" y="112"/>
                    </a:cxn>
                  </a:cxnLst>
                  <a:rect l="0" t="0" r="r" b="b"/>
                  <a:pathLst>
                    <a:path w="158" h="156">
                      <a:moveTo>
                        <a:pt x="156" y="93"/>
                      </a:moveTo>
                      <a:cubicBezTo>
                        <a:pt x="157" y="89"/>
                        <a:pt x="157" y="86"/>
                        <a:pt x="157" y="82"/>
                      </a:cubicBezTo>
                      <a:cubicBezTo>
                        <a:pt x="158" y="78"/>
                        <a:pt x="157" y="75"/>
                        <a:pt x="157" y="71"/>
                      </a:cubicBezTo>
                      <a:cubicBezTo>
                        <a:pt x="140" y="67"/>
                        <a:pt x="140" y="67"/>
                        <a:pt x="140" y="67"/>
                      </a:cubicBezTo>
                      <a:cubicBezTo>
                        <a:pt x="140" y="63"/>
                        <a:pt x="139" y="60"/>
                        <a:pt x="138" y="57"/>
                      </a:cubicBezTo>
                      <a:cubicBezTo>
                        <a:pt x="150" y="45"/>
                        <a:pt x="150" y="45"/>
                        <a:pt x="150" y="45"/>
                      </a:cubicBezTo>
                      <a:cubicBezTo>
                        <a:pt x="147" y="38"/>
                        <a:pt x="143" y="32"/>
                        <a:pt x="138" y="27"/>
                      </a:cubicBezTo>
                      <a:cubicBezTo>
                        <a:pt x="122" y="33"/>
                        <a:pt x="122" y="33"/>
                        <a:pt x="122" y="33"/>
                      </a:cubicBezTo>
                      <a:cubicBezTo>
                        <a:pt x="119" y="31"/>
                        <a:pt x="117" y="28"/>
                        <a:pt x="114" y="27"/>
                      </a:cubicBezTo>
                      <a:cubicBezTo>
                        <a:pt x="117" y="9"/>
                        <a:pt x="117" y="9"/>
                        <a:pt x="117" y="9"/>
                      </a:cubicBezTo>
                      <a:cubicBezTo>
                        <a:pt x="111" y="6"/>
                        <a:pt x="104" y="3"/>
                        <a:pt x="97" y="2"/>
                      </a:cubicBezTo>
                      <a:cubicBezTo>
                        <a:pt x="87" y="16"/>
                        <a:pt x="87" y="16"/>
                        <a:pt x="87" y="16"/>
                      </a:cubicBezTo>
                      <a:cubicBezTo>
                        <a:pt x="85" y="16"/>
                        <a:pt x="84" y="16"/>
                        <a:pt x="82" y="16"/>
                      </a:cubicBezTo>
                      <a:cubicBezTo>
                        <a:pt x="80" y="16"/>
                        <a:pt x="79" y="16"/>
                        <a:pt x="77" y="16"/>
                      </a:cubicBezTo>
                      <a:cubicBezTo>
                        <a:pt x="69" y="0"/>
                        <a:pt x="69" y="0"/>
                        <a:pt x="69" y="0"/>
                      </a:cubicBezTo>
                      <a:cubicBezTo>
                        <a:pt x="62" y="1"/>
                        <a:pt x="55" y="3"/>
                        <a:pt x="48" y="6"/>
                      </a:cubicBezTo>
                      <a:cubicBezTo>
                        <a:pt x="49" y="23"/>
                        <a:pt x="49" y="23"/>
                        <a:pt x="49" y="23"/>
                      </a:cubicBezTo>
                      <a:cubicBezTo>
                        <a:pt x="46" y="25"/>
                        <a:pt x="44" y="27"/>
                        <a:pt x="41" y="29"/>
                      </a:cubicBezTo>
                      <a:cubicBezTo>
                        <a:pt x="25" y="21"/>
                        <a:pt x="25" y="21"/>
                        <a:pt x="25" y="21"/>
                      </a:cubicBezTo>
                      <a:cubicBezTo>
                        <a:pt x="20" y="26"/>
                        <a:pt x="15" y="31"/>
                        <a:pt x="12" y="37"/>
                      </a:cubicBezTo>
                      <a:cubicBezTo>
                        <a:pt x="23" y="51"/>
                        <a:pt x="23" y="51"/>
                        <a:pt x="23" y="51"/>
                      </a:cubicBezTo>
                      <a:cubicBezTo>
                        <a:pt x="21" y="54"/>
                        <a:pt x="20" y="57"/>
                        <a:pt x="19" y="60"/>
                      </a:cubicBezTo>
                      <a:cubicBezTo>
                        <a:pt x="2" y="63"/>
                        <a:pt x="2" y="63"/>
                        <a:pt x="2" y="63"/>
                      </a:cubicBezTo>
                      <a:cubicBezTo>
                        <a:pt x="1" y="67"/>
                        <a:pt x="1" y="70"/>
                        <a:pt x="1" y="74"/>
                      </a:cubicBezTo>
                      <a:cubicBezTo>
                        <a:pt x="0" y="78"/>
                        <a:pt x="0" y="81"/>
                        <a:pt x="1" y="85"/>
                      </a:cubicBezTo>
                      <a:cubicBezTo>
                        <a:pt x="18" y="89"/>
                        <a:pt x="18" y="89"/>
                        <a:pt x="18" y="89"/>
                      </a:cubicBezTo>
                      <a:cubicBezTo>
                        <a:pt x="18" y="93"/>
                        <a:pt x="19" y="96"/>
                        <a:pt x="20" y="99"/>
                      </a:cubicBezTo>
                      <a:cubicBezTo>
                        <a:pt x="8" y="111"/>
                        <a:pt x="8" y="111"/>
                        <a:pt x="8" y="111"/>
                      </a:cubicBezTo>
                      <a:cubicBezTo>
                        <a:pt x="11" y="118"/>
                        <a:pt x="15" y="124"/>
                        <a:pt x="20" y="129"/>
                      </a:cubicBezTo>
                      <a:cubicBezTo>
                        <a:pt x="36" y="123"/>
                        <a:pt x="36" y="123"/>
                        <a:pt x="36" y="123"/>
                      </a:cubicBezTo>
                      <a:cubicBezTo>
                        <a:pt x="38" y="126"/>
                        <a:pt x="41" y="128"/>
                        <a:pt x="44" y="129"/>
                      </a:cubicBezTo>
                      <a:cubicBezTo>
                        <a:pt x="41" y="147"/>
                        <a:pt x="41" y="147"/>
                        <a:pt x="41" y="147"/>
                      </a:cubicBezTo>
                      <a:cubicBezTo>
                        <a:pt x="47" y="150"/>
                        <a:pt x="54" y="153"/>
                        <a:pt x="61" y="154"/>
                      </a:cubicBezTo>
                      <a:cubicBezTo>
                        <a:pt x="71" y="140"/>
                        <a:pt x="71" y="140"/>
                        <a:pt x="71" y="140"/>
                      </a:cubicBezTo>
                      <a:cubicBezTo>
                        <a:pt x="72" y="140"/>
                        <a:pt x="74" y="140"/>
                        <a:pt x="76" y="140"/>
                      </a:cubicBezTo>
                      <a:cubicBezTo>
                        <a:pt x="77" y="140"/>
                        <a:pt x="79" y="140"/>
                        <a:pt x="81" y="140"/>
                      </a:cubicBezTo>
                      <a:cubicBezTo>
                        <a:pt x="89" y="156"/>
                        <a:pt x="89" y="156"/>
                        <a:pt x="89" y="156"/>
                      </a:cubicBezTo>
                      <a:cubicBezTo>
                        <a:pt x="96" y="155"/>
                        <a:pt x="103" y="153"/>
                        <a:pt x="109" y="150"/>
                      </a:cubicBezTo>
                      <a:cubicBezTo>
                        <a:pt x="109" y="133"/>
                        <a:pt x="109" y="133"/>
                        <a:pt x="109" y="133"/>
                      </a:cubicBezTo>
                      <a:cubicBezTo>
                        <a:pt x="112" y="131"/>
                        <a:pt x="114" y="129"/>
                        <a:pt x="117" y="127"/>
                      </a:cubicBezTo>
                      <a:cubicBezTo>
                        <a:pt x="133" y="135"/>
                        <a:pt x="133" y="135"/>
                        <a:pt x="133" y="135"/>
                      </a:cubicBezTo>
                      <a:cubicBezTo>
                        <a:pt x="138" y="130"/>
                        <a:pt x="142" y="125"/>
                        <a:pt x="146" y="119"/>
                      </a:cubicBezTo>
                      <a:cubicBezTo>
                        <a:pt x="135" y="105"/>
                        <a:pt x="135" y="105"/>
                        <a:pt x="135" y="105"/>
                      </a:cubicBezTo>
                      <a:cubicBezTo>
                        <a:pt x="137" y="102"/>
                        <a:pt x="138" y="99"/>
                        <a:pt x="139" y="96"/>
                      </a:cubicBezTo>
                      <a:lnTo>
                        <a:pt x="156" y="93"/>
                      </a:lnTo>
                      <a:close/>
                      <a:moveTo>
                        <a:pt x="77" y="112"/>
                      </a:moveTo>
                      <a:cubicBezTo>
                        <a:pt x="59" y="111"/>
                        <a:pt x="44" y="95"/>
                        <a:pt x="45" y="76"/>
                      </a:cubicBezTo>
                      <a:cubicBezTo>
                        <a:pt x="46" y="58"/>
                        <a:pt x="62" y="43"/>
                        <a:pt x="81" y="44"/>
                      </a:cubicBezTo>
                      <a:cubicBezTo>
                        <a:pt x="99" y="45"/>
                        <a:pt x="114" y="61"/>
                        <a:pt x="113" y="80"/>
                      </a:cubicBezTo>
                      <a:cubicBezTo>
                        <a:pt x="112" y="98"/>
                        <a:pt x="96" y="113"/>
                        <a:pt x="77" y="112"/>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900" dirty="0"/>
                </a:p>
              </p:txBody>
            </p:sp>
          </p:grpSp>
        </p:grpSp>
      </p:grpSp>
      <p:sp>
        <p:nvSpPr>
          <p:cNvPr id="210" name="Text Placeholder 122"/>
          <p:cNvSpPr txBox="1">
            <a:spLocks/>
          </p:cNvSpPr>
          <p:nvPr/>
        </p:nvSpPr>
        <p:spPr>
          <a:xfrm>
            <a:off x="927280" y="186726"/>
            <a:ext cx="10195200" cy="173736"/>
          </a:xfrm>
          <a:prstGeom prst="rect">
            <a:avLst/>
          </a:prstGeom>
        </p:spPr>
        <p:txBody>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smtClean="0"/>
              <a:t>Introduction</a:t>
            </a:r>
            <a:endParaRPr lang="en-US" sz="1200" dirty="0"/>
          </a:p>
        </p:txBody>
      </p:sp>
    </p:spTree>
    <p:extLst>
      <p:ext uri="{BB962C8B-B14F-4D97-AF65-F5344CB8AC3E}">
        <p14:creationId xmlns:p14="http://schemas.microsoft.com/office/powerpoint/2010/main" val="3021391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Breadth of Azure’s capabilities</a:t>
            </a:r>
            <a:endParaRPr lang="en-US" dirty="0"/>
          </a:p>
        </p:txBody>
      </p:sp>
    </p:spTree>
    <p:extLst>
      <p:ext uri="{BB962C8B-B14F-4D97-AF65-F5344CB8AC3E}">
        <p14:creationId xmlns:p14="http://schemas.microsoft.com/office/powerpoint/2010/main" val="697124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REATEDBY" val="Global PowerPoint Toolbar"/>
  <p:tag name="TOOLBARVERSION" val="5.26"/>
  <p:tag name="TYPE" val="ScreenWide"/>
  <p:tag name="KEYWORD" val="SCREENWIDE"/>
  <p:tag name="TEMPLATEVERSION" val="17/07/2017 10:56:04"/>
</p:tagLst>
</file>

<file path=ppt/tags/tag2.xml><?xml version="1.0" encoding="utf-8"?>
<p:tagLst xmlns:a="http://schemas.openxmlformats.org/drawingml/2006/main" xmlns:r="http://schemas.openxmlformats.org/officeDocument/2006/relationships" xmlns:p="http://schemas.openxmlformats.org/presentationml/2006/main">
  <p:tag name="SMARTDIVIDERTYPE" val="Section"/>
  <p:tag name="SMARTDIVIDERLEVEL" val="0"/>
</p:tagLst>
</file>

<file path=ppt/theme/theme1.xml><?xml version="1.0" encoding="utf-8"?>
<a:theme xmlns:a="http://schemas.openxmlformats.org/drawingml/2006/main" name="KPMG_Widescreen_16:9 02/02/2016">
  <a:themeElements>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KPMG">
      <a:majorFont>
        <a:latin typeface="KPMG Extra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1500" dirty="0" err="1" smtClean="0"/>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KPMG Widescreen Standard Template.potx" id="{8B38D2A5-9BC7-4F62-B242-67C700C5F724}" vid="{699E01CA-0D54-417C-BFE6-B70CCE5CE3FB}"/>
    </a:ext>
  </a:extLst>
</a:theme>
</file>

<file path=ppt/theme/theme2.xml><?xml version="1.0" encoding="utf-8"?>
<a:theme xmlns:a="http://schemas.openxmlformats.org/drawingml/2006/main" name="1_KPMG_Widescreen_16:9 02/02/2016">
  <a:themeElements>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KPMG">
      <a:majorFont>
        <a:latin typeface="KPMG Extra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1500" dirty="0" err="1" smtClean="0"/>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KPMG Widescreen Standard Template.potx" id="{360B6F53-1B22-4CF1-9FDD-BE68275E4C25}" vid="{F1E422AB-1382-4B72-8A3A-38B35DCEEF9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KPMG Widescreen Standard Template</Template>
  <TotalTime>1075</TotalTime>
  <Words>6842</Words>
  <Application>Microsoft Office PowerPoint</Application>
  <PresentationFormat>Widescreen</PresentationFormat>
  <Paragraphs>1537</Paragraphs>
  <Slides>42</Slides>
  <Notes>20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42</vt:i4>
      </vt:variant>
    </vt:vector>
  </HeadingPairs>
  <TitlesOfParts>
    <vt:vector size="48" baseType="lpstr">
      <vt:lpstr>Arial</vt:lpstr>
      <vt:lpstr>Helvetica</vt:lpstr>
      <vt:lpstr>Times New Roman</vt:lpstr>
      <vt:lpstr>Univers 45 Light</vt:lpstr>
      <vt:lpstr>KPMG_Widescreen_16:9 02/02/2016</vt:lpstr>
      <vt:lpstr>1_KPMG_Widescreen_16:9 02/02/2016</vt:lpstr>
      <vt:lpstr>Azure Talkbook</vt:lpstr>
      <vt:lpstr>Azure Talkbook</vt:lpstr>
      <vt:lpstr>Azure Talkbook</vt:lpstr>
      <vt:lpstr>Overview</vt:lpstr>
      <vt:lpstr>Introduction</vt:lpstr>
      <vt:lpstr>Cloud context and focus has changed</vt:lpstr>
      <vt:lpstr>Guiding principles for modern cloud security</vt:lpstr>
      <vt:lpstr>KPMG’s Cloud Security Capability Framework</vt:lpstr>
      <vt:lpstr>Breadth of Azure’s capabilities</vt:lpstr>
      <vt:lpstr>High Level Overview</vt:lpstr>
      <vt:lpstr>The Big Picture</vt:lpstr>
      <vt:lpstr>KPMG’s Azure Security Capability Framework</vt:lpstr>
      <vt:lpstr>Azure Services</vt:lpstr>
      <vt:lpstr>Capabilities</vt:lpstr>
      <vt:lpstr>Capabilities</vt:lpstr>
      <vt:lpstr>Service Offerings</vt:lpstr>
      <vt:lpstr>Azure Cloud Strategy, assessment &amp; Controls design</vt:lpstr>
      <vt:lpstr>Azure Cloud Strategy, assessment &amp; Controls design</vt:lpstr>
      <vt:lpstr>Capability framework</vt:lpstr>
      <vt:lpstr>Azure capability mapping</vt:lpstr>
      <vt:lpstr>Azure capability mapping (continued)</vt:lpstr>
      <vt:lpstr>Azure capability mapping (continued)</vt:lpstr>
      <vt:lpstr>Azure capability mapping (continued)</vt:lpstr>
      <vt:lpstr>Reference architecture</vt:lpstr>
      <vt:lpstr>Identity &amp; access management</vt:lpstr>
      <vt:lpstr>Our Perspective</vt:lpstr>
      <vt:lpstr>Secure application development and data protection in azure should consider encryption, shared responsibility model besides following security best practices</vt:lpstr>
      <vt:lpstr>Principle – Hybrid and multi-cloud</vt:lpstr>
      <vt:lpstr>Typical cloud security journey</vt:lpstr>
      <vt:lpstr>Agile, continuous, seamless</vt:lpstr>
      <vt:lpstr>Secure DevOps adoption</vt:lpstr>
      <vt:lpstr>Cloud security &amp; compliance roadmap</vt:lpstr>
      <vt:lpstr>Data, application &amp; infrastructure migration to Azure</vt:lpstr>
      <vt:lpstr> Securing containers</vt:lpstr>
      <vt:lpstr>Organizations should address cloud data protection issues and risks through a combined business, risk, controls, and technology view </vt:lpstr>
      <vt:lpstr>Clients need a cloud security framework to address and manage cloud risks</vt:lpstr>
      <vt:lpstr>Establish a Cloud Security Program &amp; Capability to enable cloud transformation in a multi-cloud environment</vt:lpstr>
      <vt:lpstr>Identity &amp; access management</vt:lpstr>
      <vt:lpstr>Container security</vt:lpstr>
      <vt:lpstr>DevOps</vt:lpstr>
      <vt:lpstr>Thank you</vt:lpstr>
      <vt:lpstr>PowerPoint Presentation</vt:lpstr>
    </vt:vector>
  </TitlesOfParts>
  <Company>RR Donnelley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Talkbook</dc:title>
  <dc:creator>KPMGwfh</dc:creator>
  <cp:lastModifiedBy>KPMG</cp:lastModifiedBy>
  <cp:revision>100</cp:revision>
  <dcterms:created xsi:type="dcterms:W3CDTF">2020-04-04T00:19:24Z</dcterms:created>
  <dcterms:modified xsi:type="dcterms:W3CDTF">2020-04-07T10:58:31Z</dcterms:modified>
  <cp:category>KPMG Confidential</cp:category>
</cp:coreProperties>
</file>